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9" r:id="rId3"/>
    <p:sldId id="260" r:id="rId4"/>
    <p:sldId id="261" r:id="rId5"/>
    <p:sldId id="262" r:id="rId6"/>
    <p:sldId id="263" r:id="rId7"/>
    <p:sldId id="264" r:id="rId8"/>
    <p:sldId id="265" r:id="rId9"/>
    <p:sldId id="266" r:id="rId10"/>
    <p:sldId id="267" r:id="rId11"/>
    <p:sldId id="269" r:id="rId12"/>
    <p:sldId id="268" r:id="rId13"/>
    <p:sldId id="270" r:id="rId14"/>
    <p:sldId id="272" r:id="rId15"/>
    <p:sldId id="271" r:id="rId16"/>
    <p:sldId id="273" r:id="rId17"/>
    <p:sldId id="274" r:id="rId18"/>
    <p:sldId id="275" r:id="rId19"/>
    <p:sldId id="276" r:id="rId20"/>
    <p:sldId id="277" r:id="rId21"/>
    <p:sldId id="278" r:id="rId22"/>
    <p:sldId id="294" r:id="rId23"/>
    <p:sldId id="279" r:id="rId24"/>
    <p:sldId id="280" r:id="rId25"/>
    <p:sldId id="281" r:id="rId26"/>
    <p:sldId id="298" r:id="rId27"/>
    <p:sldId id="282" r:id="rId28"/>
    <p:sldId id="283" r:id="rId29"/>
    <p:sldId id="295" r:id="rId30"/>
    <p:sldId id="296" r:id="rId31"/>
    <p:sldId id="297" r:id="rId32"/>
    <p:sldId id="284" r:id="rId33"/>
    <p:sldId id="285" r:id="rId34"/>
    <p:sldId id="286" r:id="rId35"/>
    <p:sldId id="287" r:id="rId36"/>
    <p:sldId id="288" r:id="rId37"/>
    <p:sldId id="289" r:id="rId38"/>
    <p:sldId id="290" r:id="rId39"/>
    <p:sldId id="291" r:id="rId40"/>
    <p:sldId id="292" r:id="rId41"/>
    <p:sldId id="293" r:id="rId4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3" d="100"/>
          <a:sy n="53" d="100"/>
        </p:scale>
        <p:origin x="-1356" y="-4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99EA9AB5-7303-4A2F-ACDC-8248F972201F}" type="datetimeFigureOut">
              <a:rPr lang="el-GR" smtClean="0"/>
              <a:t>5/3/2023</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9CD2ECB-CFF0-4152-B5AD-B0EE5EF89037}" type="slidenum">
              <a:rPr lang="el-GR" smtClean="0"/>
              <a:t>‹#›</a:t>
            </a:fld>
            <a:endParaRPr lang="el-GR"/>
          </a:p>
        </p:txBody>
      </p:sp>
    </p:spTree>
    <p:extLst>
      <p:ext uri="{BB962C8B-B14F-4D97-AF65-F5344CB8AC3E}">
        <p14:creationId xmlns:p14="http://schemas.microsoft.com/office/powerpoint/2010/main" val="2018839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99EA9AB5-7303-4A2F-ACDC-8248F972201F}" type="datetimeFigureOut">
              <a:rPr lang="el-GR" smtClean="0"/>
              <a:t>5/3/2023</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9CD2ECB-CFF0-4152-B5AD-B0EE5EF89037}" type="slidenum">
              <a:rPr lang="el-GR" smtClean="0"/>
              <a:t>‹#›</a:t>
            </a:fld>
            <a:endParaRPr lang="el-GR"/>
          </a:p>
        </p:txBody>
      </p:sp>
    </p:spTree>
    <p:extLst>
      <p:ext uri="{BB962C8B-B14F-4D97-AF65-F5344CB8AC3E}">
        <p14:creationId xmlns:p14="http://schemas.microsoft.com/office/powerpoint/2010/main" val="2369677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99EA9AB5-7303-4A2F-ACDC-8248F972201F}" type="datetimeFigureOut">
              <a:rPr lang="el-GR" smtClean="0"/>
              <a:t>5/3/2023</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9CD2ECB-CFF0-4152-B5AD-B0EE5EF89037}"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23985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99EA9AB5-7303-4A2F-ACDC-8248F972201F}" type="datetimeFigureOut">
              <a:rPr lang="el-GR" smtClean="0"/>
              <a:t>5/3/2023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9CD2ECB-CFF0-4152-B5AD-B0EE5EF89037}" type="slidenum">
              <a:rPr lang="el-GR" smtClean="0"/>
              <a:t>‹#›</a:t>
            </a:fld>
            <a:endParaRPr lang="el-GR"/>
          </a:p>
        </p:txBody>
      </p:sp>
    </p:spTree>
    <p:extLst>
      <p:ext uri="{BB962C8B-B14F-4D97-AF65-F5344CB8AC3E}">
        <p14:creationId xmlns:p14="http://schemas.microsoft.com/office/powerpoint/2010/main" val="358087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99EA9AB5-7303-4A2F-ACDC-8248F972201F}" type="datetimeFigureOut">
              <a:rPr lang="el-GR" smtClean="0"/>
              <a:t>5/3/2023</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9CD2ECB-CFF0-4152-B5AD-B0EE5EF89037}"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49814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99EA9AB5-7303-4A2F-ACDC-8248F972201F}" type="datetimeFigureOut">
              <a:rPr lang="el-GR" smtClean="0"/>
              <a:t>5/3/2023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9CD2ECB-CFF0-4152-B5AD-B0EE5EF89037}" type="slidenum">
              <a:rPr lang="el-GR" smtClean="0"/>
              <a:t>‹#›</a:t>
            </a:fld>
            <a:endParaRPr lang="el-GR"/>
          </a:p>
        </p:txBody>
      </p:sp>
    </p:spTree>
    <p:extLst>
      <p:ext uri="{BB962C8B-B14F-4D97-AF65-F5344CB8AC3E}">
        <p14:creationId xmlns:p14="http://schemas.microsoft.com/office/powerpoint/2010/main" val="1055869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9EA9AB5-7303-4A2F-ACDC-8248F972201F}" type="datetimeFigureOut">
              <a:rPr lang="el-GR" smtClean="0"/>
              <a:t>5/3/2023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9CD2ECB-CFF0-4152-B5AD-B0EE5EF89037}" type="slidenum">
              <a:rPr lang="el-GR" smtClean="0"/>
              <a:t>‹#›</a:t>
            </a:fld>
            <a:endParaRPr lang="el-GR"/>
          </a:p>
        </p:txBody>
      </p:sp>
    </p:spTree>
    <p:extLst>
      <p:ext uri="{BB962C8B-B14F-4D97-AF65-F5344CB8AC3E}">
        <p14:creationId xmlns:p14="http://schemas.microsoft.com/office/powerpoint/2010/main" val="3967932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9EA9AB5-7303-4A2F-ACDC-8248F972201F}" type="datetimeFigureOut">
              <a:rPr lang="el-GR" smtClean="0"/>
              <a:t>5/3/2023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9CD2ECB-CFF0-4152-B5AD-B0EE5EF89037}" type="slidenum">
              <a:rPr lang="el-GR" smtClean="0"/>
              <a:t>‹#›</a:t>
            </a:fld>
            <a:endParaRPr lang="el-GR"/>
          </a:p>
        </p:txBody>
      </p:sp>
    </p:spTree>
    <p:extLst>
      <p:ext uri="{BB962C8B-B14F-4D97-AF65-F5344CB8AC3E}">
        <p14:creationId xmlns:p14="http://schemas.microsoft.com/office/powerpoint/2010/main" val="792343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9EA9AB5-7303-4A2F-ACDC-8248F972201F}" type="datetimeFigureOut">
              <a:rPr lang="el-GR" smtClean="0"/>
              <a:t>5/3/2023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9CD2ECB-CFF0-4152-B5AD-B0EE5EF89037}" type="slidenum">
              <a:rPr lang="el-GR" smtClean="0"/>
              <a:t>‹#›</a:t>
            </a:fld>
            <a:endParaRPr lang="el-GR"/>
          </a:p>
        </p:txBody>
      </p:sp>
    </p:spTree>
    <p:extLst>
      <p:ext uri="{BB962C8B-B14F-4D97-AF65-F5344CB8AC3E}">
        <p14:creationId xmlns:p14="http://schemas.microsoft.com/office/powerpoint/2010/main" val="2019918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99EA9AB5-7303-4A2F-ACDC-8248F972201F}" type="datetimeFigureOut">
              <a:rPr lang="el-GR" smtClean="0"/>
              <a:t>5/3/2023</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9CD2ECB-CFF0-4152-B5AD-B0EE5EF89037}" type="slidenum">
              <a:rPr lang="el-GR" smtClean="0"/>
              <a:t>‹#›</a:t>
            </a:fld>
            <a:endParaRPr lang="el-GR"/>
          </a:p>
        </p:txBody>
      </p:sp>
    </p:spTree>
    <p:extLst>
      <p:ext uri="{BB962C8B-B14F-4D97-AF65-F5344CB8AC3E}">
        <p14:creationId xmlns:p14="http://schemas.microsoft.com/office/powerpoint/2010/main" val="4012293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99EA9AB5-7303-4A2F-ACDC-8248F972201F}" type="datetimeFigureOut">
              <a:rPr lang="el-GR" smtClean="0"/>
              <a:t>5/3/2023</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9CD2ECB-CFF0-4152-B5AD-B0EE5EF89037}" type="slidenum">
              <a:rPr lang="el-GR" smtClean="0"/>
              <a:t>‹#›</a:t>
            </a:fld>
            <a:endParaRPr lang="el-GR"/>
          </a:p>
        </p:txBody>
      </p:sp>
    </p:spTree>
    <p:extLst>
      <p:ext uri="{BB962C8B-B14F-4D97-AF65-F5344CB8AC3E}">
        <p14:creationId xmlns:p14="http://schemas.microsoft.com/office/powerpoint/2010/main" val="3257279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99EA9AB5-7303-4A2F-ACDC-8248F972201F}" type="datetimeFigureOut">
              <a:rPr lang="el-GR" smtClean="0"/>
              <a:t>5/3/2023</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9CD2ECB-CFF0-4152-B5AD-B0EE5EF89037}" type="slidenum">
              <a:rPr lang="el-GR" smtClean="0"/>
              <a:t>‹#›</a:t>
            </a:fld>
            <a:endParaRPr lang="el-GR"/>
          </a:p>
        </p:txBody>
      </p:sp>
    </p:spTree>
    <p:extLst>
      <p:ext uri="{BB962C8B-B14F-4D97-AF65-F5344CB8AC3E}">
        <p14:creationId xmlns:p14="http://schemas.microsoft.com/office/powerpoint/2010/main" val="4293252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99EA9AB5-7303-4A2F-ACDC-8248F972201F}" type="datetimeFigureOut">
              <a:rPr lang="el-GR" smtClean="0"/>
              <a:t>5/3/2023</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9CD2ECB-CFF0-4152-B5AD-B0EE5EF89037}" type="slidenum">
              <a:rPr lang="el-GR" smtClean="0"/>
              <a:t>‹#›</a:t>
            </a:fld>
            <a:endParaRPr lang="el-GR"/>
          </a:p>
        </p:txBody>
      </p:sp>
    </p:spTree>
    <p:extLst>
      <p:ext uri="{BB962C8B-B14F-4D97-AF65-F5344CB8AC3E}">
        <p14:creationId xmlns:p14="http://schemas.microsoft.com/office/powerpoint/2010/main" val="1377826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A9AB5-7303-4A2F-ACDC-8248F972201F}" type="datetimeFigureOut">
              <a:rPr lang="el-GR" smtClean="0"/>
              <a:t>5/3/2023</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9CD2ECB-CFF0-4152-B5AD-B0EE5EF89037}" type="slidenum">
              <a:rPr lang="el-GR" smtClean="0"/>
              <a:t>‹#›</a:t>
            </a:fld>
            <a:endParaRPr lang="el-GR"/>
          </a:p>
        </p:txBody>
      </p:sp>
    </p:spTree>
    <p:extLst>
      <p:ext uri="{BB962C8B-B14F-4D97-AF65-F5344CB8AC3E}">
        <p14:creationId xmlns:p14="http://schemas.microsoft.com/office/powerpoint/2010/main" val="2562476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smtClean="0"/>
              <a:t>Στυλ κύριου τίτλου</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99EA9AB5-7303-4A2F-ACDC-8248F972201F}" type="datetimeFigureOut">
              <a:rPr lang="el-GR" smtClean="0"/>
              <a:t>5/3/2023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9CD2ECB-CFF0-4152-B5AD-B0EE5EF89037}" type="slidenum">
              <a:rPr lang="el-GR" smtClean="0"/>
              <a:t>‹#›</a:t>
            </a:fld>
            <a:endParaRPr lang="el-GR"/>
          </a:p>
        </p:txBody>
      </p:sp>
    </p:spTree>
    <p:extLst>
      <p:ext uri="{BB962C8B-B14F-4D97-AF65-F5344CB8AC3E}">
        <p14:creationId xmlns:p14="http://schemas.microsoft.com/office/powerpoint/2010/main" val="2992550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99EA9AB5-7303-4A2F-ACDC-8248F972201F}" type="datetimeFigureOut">
              <a:rPr lang="el-GR" smtClean="0"/>
              <a:t>5/3/2023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9CD2ECB-CFF0-4152-B5AD-B0EE5EF89037}" type="slidenum">
              <a:rPr lang="el-GR" smtClean="0"/>
              <a:t>‹#›</a:t>
            </a:fld>
            <a:endParaRPr lang="el-GR"/>
          </a:p>
        </p:txBody>
      </p:sp>
    </p:spTree>
    <p:extLst>
      <p:ext uri="{BB962C8B-B14F-4D97-AF65-F5344CB8AC3E}">
        <p14:creationId xmlns:p14="http://schemas.microsoft.com/office/powerpoint/2010/main" val="3467604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9EA9AB5-7303-4A2F-ACDC-8248F972201F}" type="datetimeFigureOut">
              <a:rPr lang="el-GR" smtClean="0"/>
              <a:t>5/3/2023</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9CD2ECB-CFF0-4152-B5AD-B0EE5EF89037}" type="slidenum">
              <a:rPr lang="el-GR" smtClean="0"/>
              <a:t>‹#›</a:t>
            </a:fld>
            <a:endParaRPr lang="el-GR"/>
          </a:p>
        </p:txBody>
      </p:sp>
    </p:spTree>
    <p:extLst>
      <p:ext uri="{BB962C8B-B14F-4D97-AF65-F5344CB8AC3E}">
        <p14:creationId xmlns:p14="http://schemas.microsoft.com/office/powerpoint/2010/main" val="291003301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pPr algn="ctr"/>
            <a:r>
              <a:rPr lang="el-GR" sz="4000" dirty="0" smtClean="0"/>
              <a:t>ΤΕΧΝΙΚΕΣ ΑΣΦΑΛΟΥΣ ΜΕΤΑΚΙΝΗΣΗΣ ΑΣΘΕΝΩΝ </a:t>
            </a:r>
            <a:endParaRPr lang="el-GR" sz="4000" dirty="0"/>
          </a:p>
        </p:txBody>
      </p:sp>
      <p:sp>
        <p:nvSpPr>
          <p:cNvPr id="3" name="Υπότιτλος 2"/>
          <p:cNvSpPr>
            <a:spLocks noGrp="1"/>
          </p:cNvSpPr>
          <p:nvPr>
            <p:ph type="subTitle" idx="1"/>
          </p:nvPr>
        </p:nvSpPr>
        <p:spPr/>
        <p:txBody>
          <a:bodyPr/>
          <a:lstStyle/>
          <a:p>
            <a:r>
              <a:rPr lang="el-GR" dirty="0" smtClean="0"/>
              <a:t>Μπακόλα Ελένη </a:t>
            </a:r>
            <a:r>
              <a:rPr lang="en-US" dirty="0" smtClean="0"/>
              <a:t>MCs, PhD</a:t>
            </a:r>
            <a:endParaRPr lang="el-GR" dirty="0"/>
          </a:p>
        </p:txBody>
      </p:sp>
    </p:spTree>
    <p:extLst>
      <p:ext uri="{BB962C8B-B14F-4D97-AF65-F5344CB8AC3E}">
        <p14:creationId xmlns:p14="http://schemas.microsoft.com/office/powerpoint/2010/main" val="1210496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ΝΟΣΗΛΕΥΤΙΚΕΣ ΔΡΑΣΤΗΡΙΟΤΗΤΕΣ ΠΟΥ ΣΧΕΤΙΖΟΝΤΑΙ ΜΕ ΜΣΠ</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Μετακίνηση </a:t>
            </a:r>
            <a:r>
              <a:rPr lang="el-GR" dirty="0" err="1" smtClean="0"/>
              <a:t>κατακεκλιμένων</a:t>
            </a:r>
            <a:r>
              <a:rPr lang="el-GR" dirty="0" smtClean="0"/>
              <a:t> ασθενών </a:t>
            </a:r>
          </a:p>
          <a:p>
            <a:r>
              <a:rPr lang="el-GR" dirty="0" smtClean="0"/>
              <a:t>Μεταφορά ασθενών με </a:t>
            </a:r>
            <a:r>
              <a:rPr lang="el-GR" dirty="0" err="1" smtClean="0"/>
              <a:t>αμαξίδιο</a:t>
            </a:r>
            <a:r>
              <a:rPr lang="el-GR" dirty="0" smtClean="0"/>
              <a:t> </a:t>
            </a:r>
          </a:p>
          <a:p>
            <a:r>
              <a:rPr lang="el-GR" dirty="0" smtClean="0"/>
              <a:t>Βοήθεια ασθενών να κατέβουν/ανέβουν στην κλίνη τους </a:t>
            </a:r>
          </a:p>
          <a:p>
            <a:r>
              <a:rPr lang="el-GR" dirty="0" smtClean="0"/>
              <a:t>Μεταφορά βαριών αντικειμένων</a:t>
            </a:r>
          </a:p>
          <a:p>
            <a:r>
              <a:rPr lang="el-GR" dirty="0" smtClean="0"/>
              <a:t>Μεταφορά διαφορετικού πλάτους αντικειμένων </a:t>
            </a:r>
          </a:p>
          <a:p>
            <a:r>
              <a:rPr lang="el-GR" dirty="0" smtClean="0"/>
              <a:t>Κάμψη κορμού για ανύψωση αντικειμένων από το πάτωμα </a:t>
            </a:r>
          </a:p>
          <a:p>
            <a:r>
              <a:rPr lang="el-GR" dirty="0" smtClean="0"/>
              <a:t>Εργασία σε ακατάλληλες στάσεις </a:t>
            </a:r>
          </a:p>
          <a:p>
            <a:r>
              <a:rPr lang="el-GR" dirty="0" smtClean="0"/>
              <a:t>Πίεση χρόνου </a:t>
            </a:r>
          </a:p>
          <a:p>
            <a:r>
              <a:rPr lang="el-GR" dirty="0" smtClean="0"/>
              <a:t>Αυξημένα καθήκοντα </a:t>
            </a:r>
          </a:p>
          <a:p>
            <a:r>
              <a:rPr lang="el-GR" dirty="0" smtClean="0"/>
              <a:t>Παρατεταμένη κάμψη κορμού  </a:t>
            </a:r>
            <a:endParaRPr lang="el-GR" dirty="0"/>
          </a:p>
        </p:txBody>
      </p:sp>
    </p:spTree>
    <p:extLst>
      <p:ext uri="{BB962C8B-B14F-4D97-AF65-F5344CB8AC3E}">
        <p14:creationId xmlns:p14="http://schemas.microsoft.com/office/powerpoint/2010/main" val="2442707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ΑΛΛΟΙ ΠΑΡΑΓΟΝΤΕΣ ΠΟΥ ΣΧΕΤΙΖΟΝΤΑΙ ΜΕ ΜΣΠ </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sz="2000" dirty="0" smtClean="0"/>
              <a:t>Γενετικοί </a:t>
            </a:r>
            <a:endParaRPr lang="el-GR" sz="2000" dirty="0" smtClean="0"/>
          </a:p>
          <a:p>
            <a:pPr marL="0" indent="0">
              <a:buNone/>
            </a:pPr>
            <a:endParaRPr lang="el-GR" sz="2000" dirty="0" smtClean="0"/>
          </a:p>
          <a:p>
            <a:r>
              <a:rPr lang="el-GR" sz="2000" dirty="0" smtClean="0"/>
              <a:t>Φύλο </a:t>
            </a:r>
            <a:endParaRPr lang="el-GR" sz="2000" dirty="0" smtClean="0"/>
          </a:p>
          <a:p>
            <a:pPr marL="0" indent="0">
              <a:buNone/>
            </a:pPr>
            <a:endParaRPr lang="el-GR" sz="2000" dirty="0" smtClean="0"/>
          </a:p>
          <a:p>
            <a:r>
              <a:rPr lang="el-GR" sz="2000" dirty="0" smtClean="0"/>
              <a:t>Ηλικία </a:t>
            </a:r>
            <a:endParaRPr lang="el-GR" sz="2000" dirty="0" smtClean="0"/>
          </a:p>
          <a:p>
            <a:pPr marL="0" indent="0">
              <a:buNone/>
            </a:pPr>
            <a:endParaRPr lang="el-GR" sz="2000" dirty="0" smtClean="0"/>
          </a:p>
          <a:p>
            <a:r>
              <a:rPr lang="el-GR" sz="2000" dirty="0" smtClean="0"/>
              <a:t>Δυσαρέσκεια</a:t>
            </a:r>
          </a:p>
          <a:p>
            <a:pPr marL="0" indent="0">
              <a:buNone/>
            </a:pPr>
            <a:endParaRPr lang="el-GR" sz="2000" dirty="0" smtClean="0"/>
          </a:p>
          <a:p>
            <a:r>
              <a:rPr lang="el-GR" sz="2000" dirty="0" smtClean="0"/>
              <a:t>Μονότονη εργασία </a:t>
            </a:r>
            <a:endParaRPr lang="el-GR" sz="2000" dirty="0" smtClean="0"/>
          </a:p>
          <a:p>
            <a:pPr marL="0" indent="0">
              <a:buNone/>
            </a:pPr>
            <a:endParaRPr lang="el-GR" sz="2000" dirty="0" smtClean="0"/>
          </a:p>
          <a:p>
            <a:r>
              <a:rPr lang="el-GR" sz="2000" dirty="0" smtClean="0"/>
              <a:t>Περιορισμένος έλεγχος της εργασίας </a:t>
            </a:r>
            <a:endParaRPr lang="el-GR" sz="2000" dirty="0"/>
          </a:p>
        </p:txBody>
      </p:sp>
    </p:spTree>
    <p:extLst>
      <p:ext uri="{BB962C8B-B14F-4D97-AF65-F5344CB8AC3E}">
        <p14:creationId xmlns:p14="http://schemas.microsoft.com/office/powerpoint/2010/main" val="1933662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188745" y="0"/>
            <a:ext cx="8878539" cy="6906589"/>
          </a:xfrm>
          <a:prstGeom prst="rect">
            <a:avLst/>
          </a:prstGeom>
        </p:spPr>
      </p:pic>
    </p:spTree>
    <p:extLst>
      <p:ext uri="{BB962C8B-B14F-4D97-AF65-F5344CB8AC3E}">
        <p14:creationId xmlns:p14="http://schemas.microsoft.com/office/powerpoint/2010/main" val="1066897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807510" y="204337"/>
            <a:ext cx="9774014" cy="6449325"/>
          </a:xfrm>
          <a:prstGeom prst="rect">
            <a:avLst/>
          </a:prstGeom>
        </p:spPr>
      </p:pic>
    </p:spTree>
    <p:extLst>
      <p:ext uri="{BB962C8B-B14F-4D97-AF65-F5344CB8AC3E}">
        <p14:creationId xmlns:p14="http://schemas.microsoft.com/office/powerpoint/2010/main" val="1113612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p:txBody>
          <a:bodyPr>
            <a:normAutofit/>
          </a:bodyPr>
          <a:lstStyle/>
          <a:p>
            <a:pPr algn="r"/>
            <a:r>
              <a:rPr lang="el-GR" sz="2800" b="1" dirty="0" smtClean="0"/>
              <a:t>Μέθοδοι Χειρισμού Ασθενών </a:t>
            </a:r>
            <a:endParaRPr lang="el-GR" sz="2800" b="1" dirty="0"/>
          </a:p>
        </p:txBody>
      </p:sp>
    </p:spTree>
    <p:extLst>
      <p:ext uri="{BB962C8B-B14F-4D97-AF65-F5344CB8AC3E}">
        <p14:creationId xmlns:p14="http://schemas.microsoft.com/office/powerpoint/2010/main" val="21980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ΑΞΙΟΛΟΓΗΣΗ ΑΣΘΕΝΗ </a:t>
            </a:r>
            <a:endParaRPr lang="el-GR" dirty="0"/>
          </a:p>
        </p:txBody>
      </p:sp>
      <p:sp>
        <p:nvSpPr>
          <p:cNvPr id="3" name="Θέση περιεχομένου 2"/>
          <p:cNvSpPr>
            <a:spLocks noGrp="1"/>
          </p:cNvSpPr>
          <p:nvPr>
            <p:ph idx="1"/>
          </p:nvPr>
        </p:nvSpPr>
        <p:spPr/>
        <p:txBody>
          <a:bodyPr/>
          <a:lstStyle/>
          <a:p>
            <a:r>
              <a:rPr lang="el-GR" dirty="0" smtClean="0"/>
              <a:t>Το επίπεδο βοήθειας που απαιτεί ο ασθενής </a:t>
            </a:r>
          </a:p>
          <a:p>
            <a:endParaRPr lang="el-GR" dirty="0"/>
          </a:p>
          <a:p>
            <a:r>
              <a:rPr lang="el-GR" dirty="0" smtClean="0"/>
              <a:t>Το μέγεθος και το βάρος του ασθενή </a:t>
            </a:r>
          </a:p>
          <a:p>
            <a:endParaRPr lang="el-GR" dirty="0"/>
          </a:p>
          <a:p>
            <a:r>
              <a:rPr lang="el-GR" dirty="0" smtClean="0"/>
              <a:t>Την ικανότητα και την προθυμία του ασθενή να κατανοήσει και να συνεργαστεί </a:t>
            </a:r>
          </a:p>
          <a:p>
            <a:endParaRPr lang="el-GR" dirty="0"/>
          </a:p>
          <a:p>
            <a:r>
              <a:rPr lang="el-GR" dirty="0" smtClean="0"/>
              <a:t>Τις ιατρικές γνωματεύσεις που μπορεί να επηρεάζουν την επιλογή των μεθόδων για την άρση ή την αλλαγή θέσης του ασθενή </a:t>
            </a:r>
            <a:endParaRPr lang="el-GR" dirty="0"/>
          </a:p>
        </p:txBody>
      </p:sp>
    </p:spTree>
    <p:extLst>
      <p:ext uri="{BB962C8B-B14F-4D97-AF65-F5344CB8AC3E}">
        <p14:creationId xmlns:p14="http://schemas.microsoft.com/office/powerpoint/2010/main" val="2108045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solidFill>
                  <a:prstClr val="black">
                    <a:lumMod val="85000"/>
                    <a:lumOff val="15000"/>
                  </a:prstClr>
                </a:solidFill>
              </a:rPr>
              <a:t>ΑΞΙΟΛΟΓΗΣΗ ΑΣΘΕΝΗ </a:t>
            </a:r>
            <a:endParaRPr lang="el-GR" dirty="0"/>
          </a:p>
        </p:txBody>
      </p:sp>
      <p:sp>
        <p:nvSpPr>
          <p:cNvPr id="3" name="Θέση περιεχομένου 2"/>
          <p:cNvSpPr>
            <a:spLocks noGrp="1"/>
          </p:cNvSpPr>
          <p:nvPr>
            <p:ph idx="1"/>
          </p:nvPr>
        </p:nvSpPr>
        <p:spPr/>
        <p:txBody>
          <a:bodyPr/>
          <a:lstStyle/>
          <a:p>
            <a:pPr algn="just"/>
            <a:r>
              <a:rPr lang="el-GR" dirty="0" smtClean="0"/>
              <a:t>Το μέγεθος και το βάρος του ασθενή, σε ορισμένες περιπτώσεις, καθορίζουν τον εξοπλισμό που χρειάζεται και τον αριθμό των νοσηλευτών που απαιτούνται ώστε να παρέχουν βοήθεια. Ένας ασθενής ενδέχεται να είναι υπερβολικά  βαρύς για να τον ανυψώσει ο νοσηλευτής χωρίς μηχανική βοήθεια. </a:t>
            </a:r>
            <a:endParaRPr lang="el-GR" dirty="0" smtClean="0"/>
          </a:p>
          <a:p>
            <a:pPr marL="0" indent="0" algn="just">
              <a:buNone/>
            </a:pPr>
            <a:endParaRPr lang="el-GR" dirty="0" smtClean="0"/>
          </a:p>
          <a:p>
            <a:pPr algn="just"/>
            <a:r>
              <a:rPr lang="el-GR" dirty="0" smtClean="0"/>
              <a:t>Οι σωματικές και ψυχικές ικανότητες των ασθενών (τετραπληγία, κατάκοιτος ηλικιωμένος, ασθενής υπό γενική αναισθησία, σε κώμα, με </a:t>
            </a:r>
            <a:r>
              <a:rPr lang="el-GR" dirty="0" err="1" smtClean="0"/>
              <a:t>επισκληρίδιο</a:t>
            </a:r>
            <a:r>
              <a:rPr lang="el-GR" dirty="0" smtClean="0"/>
              <a:t>, ασθενής που αντιστέκεται στη μετακίνηση) παίζουν επίσης σημαντικό ρόλο στην επιλογή των κατάλληλων λύσεων. </a:t>
            </a:r>
          </a:p>
          <a:p>
            <a:pPr algn="just"/>
            <a:endParaRPr lang="el-GR" dirty="0"/>
          </a:p>
        </p:txBody>
      </p:sp>
    </p:spTree>
    <p:extLst>
      <p:ext uri="{BB962C8B-B14F-4D97-AF65-F5344CB8AC3E}">
        <p14:creationId xmlns:p14="http://schemas.microsoft.com/office/powerpoint/2010/main" val="2479012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solidFill>
                  <a:prstClr val="black">
                    <a:lumMod val="85000"/>
                    <a:lumOff val="15000"/>
                  </a:prstClr>
                </a:solidFill>
              </a:rPr>
              <a:t>ΑΞΙΟΛΟΓΗΣΗ ΑΣΘΕΝΗ </a:t>
            </a:r>
            <a:endParaRPr lang="el-GR" dirty="0"/>
          </a:p>
        </p:txBody>
      </p:sp>
      <p:sp>
        <p:nvSpPr>
          <p:cNvPr id="3" name="Θέση περιεχομένου 2"/>
          <p:cNvSpPr>
            <a:spLocks noGrp="1"/>
          </p:cNvSpPr>
          <p:nvPr>
            <p:ph idx="1"/>
          </p:nvPr>
        </p:nvSpPr>
        <p:spPr/>
        <p:txBody>
          <a:bodyPr/>
          <a:lstStyle/>
          <a:p>
            <a:pPr algn="just"/>
            <a:r>
              <a:rPr lang="el-GR" dirty="0" smtClean="0"/>
              <a:t>Ο ασθενής που είναι ικανός και πρόθυμος να υποστηρίξει μερικώς το δικό του βάρος, μπορεί να είναι σε θέση να μετακινηθεί από τη θέση του στο κρεβάτι σε μια καρέκλα με ένα μηχάνημα υποβοήθησης, ενώ ένας γερανός μπορεί να είναι κατάλληλος για εκείνους τους ασθενείς που δεν είναι σε θέση να υποστηρίξουν το δικό τους βάρος. </a:t>
            </a:r>
          </a:p>
          <a:p>
            <a:pPr algn="just"/>
            <a:r>
              <a:rPr lang="el-GR" dirty="0" smtClean="0"/>
              <a:t>Ένας ασθενής που έχει υποστεί χειρουργική επέμβαση αντικατάστασης ισχίου, μπορεί να απαιτήσει εξειδικευμένο εξοπλισμό για βοήθεια προκειμένου να αποφευχθεί η πίεση στην πληγείσα περιοχή.</a:t>
            </a:r>
          </a:p>
          <a:p>
            <a:pPr algn="just"/>
            <a:r>
              <a:rPr lang="el-GR" dirty="0" smtClean="0"/>
              <a:t>Τα τραύματα στην κοιλιακή χώρα, οι συσπάσεις, η ύπαρξη καθετήρων και </a:t>
            </a:r>
            <a:r>
              <a:rPr lang="el-GR" dirty="0" err="1" smtClean="0"/>
              <a:t>περοχετεύσεων</a:t>
            </a:r>
            <a:r>
              <a:rPr lang="el-GR" dirty="0" smtClean="0"/>
              <a:t>, η εγκυμοσύνη καθιστούν τις εργασίες μεταφοράς ή μετακίνησης πιο απαιτητικές.  </a:t>
            </a:r>
          </a:p>
          <a:p>
            <a:pPr algn="just"/>
            <a:endParaRPr lang="el-GR" dirty="0"/>
          </a:p>
        </p:txBody>
      </p:sp>
    </p:spTree>
    <p:extLst>
      <p:ext uri="{BB962C8B-B14F-4D97-AF65-F5344CB8AC3E}">
        <p14:creationId xmlns:p14="http://schemas.microsoft.com/office/powerpoint/2010/main" val="1116364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ΜΕΘΟΔΟΙ ΧΕΙΡΙΣΜΟΥ ΑΣΘΕΝΩΝ </a:t>
            </a:r>
            <a:endParaRPr lang="el-GR" dirty="0"/>
          </a:p>
        </p:txBody>
      </p:sp>
      <p:sp>
        <p:nvSpPr>
          <p:cNvPr id="3" name="Θέση περιεχομένου 2"/>
          <p:cNvSpPr>
            <a:spLocks noGrp="1"/>
          </p:cNvSpPr>
          <p:nvPr>
            <p:ph idx="1"/>
          </p:nvPr>
        </p:nvSpPr>
        <p:spPr/>
        <p:txBody>
          <a:bodyPr>
            <a:noAutofit/>
          </a:bodyPr>
          <a:lstStyle/>
          <a:p>
            <a:pPr algn="just"/>
            <a:r>
              <a:rPr lang="el-GR" dirty="0" smtClean="0"/>
              <a:t>Οι ενέργειες που εκτελούνται κατά τον χειρισμό των ασθενών περιλαμβάνουν</a:t>
            </a:r>
            <a:r>
              <a:rPr lang="el-GR" dirty="0" smtClean="0"/>
              <a:t>:</a:t>
            </a:r>
          </a:p>
          <a:p>
            <a:pPr marL="0" indent="0" algn="just">
              <a:buNone/>
            </a:pPr>
            <a:endParaRPr lang="el-GR" dirty="0" smtClean="0"/>
          </a:p>
          <a:p>
            <a:pPr lvl="1" algn="just"/>
            <a:r>
              <a:rPr lang="el-GR" sz="1800" dirty="0" smtClean="0"/>
              <a:t>Την </a:t>
            </a:r>
            <a:r>
              <a:rPr lang="el-GR" sz="1800" dirty="0" smtClean="0"/>
              <a:t>ανύψωση</a:t>
            </a:r>
          </a:p>
          <a:p>
            <a:pPr marL="457200" lvl="1" indent="0" algn="just">
              <a:buNone/>
            </a:pPr>
            <a:endParaRPr lang="el-GR" sz="1800" dirty="0" smtClean="0"/>
          </a:p>
          <a:p>
            <a:pPr lvl="1" algn="just"/>
            <a:r>
              <a:rPr lang="el-GR" sz="1800" dirty="0" smtClean="0"/>
              <a:t>Το </a:t>
            </a:r>
            <a:r>
              <a:rPr lang="el-GR" sz="1800" dirty="0" smtClean="0"/>
              <a:t>κατέβασμα</a:t>
            </a:r>
          </a:p>
          <a:p>
            <a:pPr marL="457200" lvl="1" indent="0" algn="just">
              <a:buNone/>
            </a:pPr>
            <a:endParaRPr lang="el-GR" sz="1800" dirty="0" smtClean="0"/>
          </a:p>
          <a:p>
            <a:pPr lvl="1" algn="just"/>
            <a:r>
              <a:rPr lang="el-GR" sz="1800" dirty="0" smtClean="0"/>
              <a:t>Την συγκράτηση </a:t>
            </a:r>
            <a:endParaRPr lang="el-GR" sz="1800" dirty="0" smtClean="0"/>
          </a:p>
          <a:p>
            <a:pPr marL="457200" lvl="1" indent="0" algn="just">
              <a:buNone/>
            </a:pPr>
            <a:endParaRPr lang="el-GR" sz="1800" dirty="0" smtClean="0"/>
          </a:p>
          <a:p>
            <a:pPr lvl="1" algn="just"/>
            <a:r>
              <a:rPr lang="el-GR" sz="1800" dirty="0" smtClean="0"/>
              <a:t>Την έλξη</a:t>
            </a:r>
          </a:p>
        </p:txBody>
      </p:sp>
    </p:spTree>
    <p:extLst>
      <p:ext uri="{BB962C8B-B14F-4D97-AF65-F5344CB8AC3E}">
        <p14:creationId xmlns:p14="http://schemas.microsoft.com/office/powerpoint/2010/main" val="3998842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solidFill>
                  <a:prstClr val="black">
                    <a:lumMod val="85000"/>
                    <a:lumOff val="15000"/>
                  </a:prstClr>
                </a:solidFill>
              </a:rPr>
              <a:t>ΜΕΘΟΔΟΙ ΧΕΙΡΙΣΜΟΥ ΑΣΘΕΝΩΝ </a:t>
            </a:r>
            <a:endParaRPr lang="el-GR" dirty="0"/>
          </a:p>
        </p:txBody>
      </p:sp>
      <p:sp>
        <p:nvSpPr>
          <p:cNvPr id="3" name="Θέση περιεχομένου 2"/>
          <p:cNvSpPr>
            <a:spLocks noGrp="1"/>
          </p:cNvSpPr>
          <p:nvPr>
            <p:ph idx="1"/>
          </p:nvPr>
        </p:nvSpPr>
        <p:spPr/>
        <p:txBody>
          <a:bodyPr/>
          <a:lstStyle/>
          <a:p>
            <a:pPr algn="just"/>
            <a:r>
              <a:rPr lang="el-GR" sz="2400" dirty="0" smtClean="0"/>
              <a:t>Ανάλογα με τη μέθοδο που ακολουθείται, οι τεχνικές αυτές δύναται να ταξινομηθούν σε τρείς βασικές κατηγορίες: </a:t>
            </a:r>
            <a:endParaRPr lang="el-GR" sz="2400" dirty="0" smtClean="0"/>
          </a:p>
          <a:p>
            <a:pPr marL="0" indent="0" algn="just">
              <a:buNone/>
            </a:pPr>
            <a:endParaRPr lang="el-GR" dirty="0" smtClean="0"/>
          </a:p>
          <a:p>
            <a:pPr lvl="1" algn="just">
              <a:buFont typeface="+mj-lt"/>
              <a:buAutoNum type="arabicPeriod"/>
            </a:pPr>
            <a:r>
              <a:rPr lang="el-GR" sz="2400" dirty="0" smtClean="0"/>
              <a:t>Χειρωνακτική μεταφορά ασθενών </a:t>
            </a:r>
          </a:p>
          <a:p>
            <a:pPr lvl="1" algn="just">
              <a:buFont typeface="+mj-lt"/>
              <a:buAutoNum type="arabicPeriod"/>
            </a:pPr>
            <a:r>
              <a:rPr lang="el-GR" sz="2400" dirty="0" smtClean="0"/>
              <a:t>Χρήση μικρών βοηθημάτων </a:t>
            </a:r>
          </a:p>
          <a:p>
            <a:pPr lvl="1" algn="just">
              <a:buFont typeface="+mj-lt"/>
              <a:buAutoNum type="arabicPeriod"/>
            </a:pPr>
            <a:r>
              <a:rPr lang="el-GR" sz="2400" dirty="0" smtClean="0"/>
              <a:t>Χρήση μεγάλων βοηθημάτων </a:t>
            </a:r>
            <a:endParaRPr lang="el-GR" sz="2400" dirty="0"/>
          </a:p>
        </p:txBody>
      </p:sp>
    </p:spTree>
    <p:extLst>
      <p:ext uri="{BB962C8B-B14F-4D97-AF65-F5344CB8AC3E}">
        <p14:creationId xmlns:p14="http://schemas.microsoft.com/office/powerpoint/2010/main" val="3297539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ΕΡΓΟΝΟΜΙΑ </a:t>
            </a:r>
            <a:endParaRPr lang="el-GR" dirty="0"/>
          </a:p>
        </p:txBody>
      </p:sp>
      <p:sp>
        <p:nvSpPr>
          <p:cNvPr id="3" name="Θέση περιεχομένου 2"/>
          <p:cNvSpPr>
            <a:spLocks noGrp="1"/>
          </p:cNvSpPr>
          <p:nvPr>
            <p:ph idx="1"/>
          </p:nvPr>
        </p:nvSpPr>
        <p:spPr/>
        <p:txBody>
          <a:bodyPr>
            <a:normAutofit lnSpcReduction="10000"/>
          </a:bodyPr>
          <a:lstStyle/>
          <a:p>
            <a:pPr algn="just"/>
            <a:r>
              <a:rPr lang="el-GR" dirty="0" smtClean="0"/>
              <a:t>Διαπραγματεύεται την αλληλεπίδραση της τεχνολογίας με τις συνθήκες εργασίας στον άνθρωπο.</a:t>
            </a:r>
          </a:p>
          <a:p>
            <a:pPr algn="just"/>
            <a:r>
              <a:rPr lang="el-GR" dirty="0" smtClean="0"/>
              <a:t>Η εργονομία μορφοποιείται ως μια νέα επιστήμη του 20</a:t>
            </a:r>
            <a:r>
              <a:rPr lang="el-GR" baseline="30000" dirty="0" smtClean="0"/>
              <a:t>ου</a:t>
            </a:r>
            <a:r>
              <a:rPr lang="el-GR" dirty="0" smtClean="0"/>
              <a:t> αιώνα η οποία γεννήθηκε από την ανάγκη προσαρμογής του περιβάλλοντος εργασίας στις ανθρώπινες ανάγκες. </a:t>
            </a:r>
          </a:p>
          <a:p>
            <a:pPr algn="just"/>
            <a:r>
              <a:rPr lang="el-GR" dirty="0" smtClean="0"/>
              <a:t>Θέτει τους κανόνες που πρέπει να λαμβάνονται υπόψη στον σχεδιασμό του περιβάλλοντος εργασίας και διαμορφώνει τις απαραίτητες συνθήκες προκειμένου να μην υπάρχουν επιπτώσεις στην υγεία των εργαζομένων αλλά και να κάνουν το περιβάλλον όσο πιο ευχάριστο και λειτουργικό γίνεται. </a:t>
            </a:r>
          </a:p>
          <a:p>
            <a:pPr algn="just"/>
            <a:r>
              <a:rPr lang="el-GR" dirty="0" smtClean="0"/>
              <a:t>Η εργονομία ως εφαρμοσμένος κλάδος αλληλοεπιδρά με άλλες εφαρμοσμένες επιστήμες μεταξύ των οποίων οι βασικότερες είναι οι Βιολογικές επιστήμες και ιδιαίτερα η ανατομία, η φυσιολογία και η βιολογική μηχανική. </a:t>
            </a:r>
            <a:endParaRPr lang="el-GR" dirty="0"/>
          </a:p>
        </p:txBody>
      </p:sp>
    </p:spTree>
    <p:extLst>
      <p:ext uri="{BB962C8B-B14F-4D97-AF65-F5344CB8AC3E}">
        <p14:creationId xmlns:p14="http://schemas.microsoft.com/office/powerpoint/2010/main" val="3446418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ΧΕΙΡΩΝΑΚΤΙΚΗ ΜΕΤΑΦΟΡΑ ΑΣΘΕΝΩΝ </a:t>
            </a:r>
            <a:endParaRPr lang="el-GR" dirty="0"/>
          </a:p>
        </p:txBody>
      </p:sp>
      <p:sp>
        <p:nvSpPr>
          <p:cNvPr id="3" name="Θέση περιεχομένου 2"/>
          <p:cNvSpPr>
            <a:spLocks noGrp="1"/>
          </p:cNvSpPr>
          <p:nvPr>
            <p:ph idx="1"/>
          </p:nvPr>
        </p:nvSpPr>
        <p:spPr/>
        <p:txBody>
          <a:bodyPr/>
          <a:lstStyle/>
          <a:p>
            <a:pPr algn="just"/>
            <a:r>
              <a:rPr lang="el-GR" dirty="0" smtClean="0"/>
              <a:t>Επιτυγχάνεται με την παρουσία ενός ή περισσοτέρων νοσηλευτών, και με την συνδρομή του ασθενή εφόσον δύναται. </a:t>
            </a:r>
          </a:p>
          <a:p>
            <a:pPr algn="just"/>
            <a:r>
              <a:rPr lang="el-GR" dirty="0" smtClean="0"/>
              <a:t>Ο χειρισμός των ασθενών αυξάνει τον κίνδυνο πρόκλησης ΜΣΠ μιας και εμφανίζουν ασύμμετρη κατανομή βάρους και δεν διαθέτουν σταθερά σημεία κράτησής τους. </a:t>
            </a:r>
          </a:p>
          <a:p>
            <a:pPr algn="just"/>
            <a:r>
              <a:rPr lang="el-GR" dirty="0" smtClean="0"/>
              <a:t>Αυτό οδηγεί σε αδυναμία συγκράτησης του βάρους του ασθενή πλησίον στο σώμα του νοσηλευτή. </a:t>
            </a:r>
          </a:p>
          <a:p>
            <a:pPr algn="just"/>
            <a:r>
              <a:rPr lang="el-GR" dirty="0" smtClean="0"/>
              <a:t>Επιπλέον η συναισθηματική αστάθεια του ασθενή, το επίπεδο συνεργασίας του ή αντίστασης καθώς και οι λανθασμένες ή άβολες στάσεις του νοσηλευτή κατά την εκτέλεση των καθηκόντων του, αυξάνουν τον κίνδυνο εμφάνισης ΜΣΠ. </a:t>
            </a:r>
            <a:endParaRPr lang="el-GR" dirty="0"/>
          </a:p>
        </p:txBody>
      </p:sp>
    </p:spTree>
    <p:extLst>
      <p:ext uri="{BB962C8B-B14F-4D97-AF65-F5344CB8AC3E}">
        <p14:creationId xmlns:p14="http://schemas.microsoft.com/office/powerpoint/2010/main" val="1346445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dirty="0" smtClean="0"/>
              <a:t>ΒΑΣΙΚΕΣ ΑΡΧΕΣ ΧΕΙΡΩΝΑΚΤΙΚΗΣ ΜΕΤΑΦΟΡΑΣ </a:t>
            </a:r>
            <a:endParaRPr lang="el-GR" sz="3200" dirty="0"/>
          </a:p>
        </p:txBody>
      </p:sp>
      <p:sp>
        <p:nvSpPr>
          <p:cNvPr id="3" name="Θέση περιεχομένου 2"/>
          <p:cNvSpPr>
            <a:spLocks noGrp="1"/>
          </p:cNvSpPr>
          <p:nvPr>
            <p:ph idx="1"/>
          </p:nvPr>
        </p:nvSpPr>
        <p:spPr/>
        <p:txBody>
          <a:bodyPr/>
          <a:lstStyle/>
          <a:p>
            <a:pPr>
              <a:buFont typeface="+mj-lt"/>
              <a:buAutoNum type="arabicPeriod"/>
            </a:pPr>
            <a:r>
              <a:rPr lang="el-GR" dirty="0" smtClean="0"/>
              <a:t>Βοήθεια από άλλους νοσηλευτές (σεντόνια ολίσθησης;)</a:t>
            </a:r>
          </a:p>
          <a:p>
            <a:pPr>
              <a:buFont typeface="+mj-lt"/>
              <a:buAutoNum type="arabicPeriod"/>
            </a:pPr>
            <a:r>
              <a:rPr lang="el-GR" dirty="0" smtClean="0"/>
              <a:t>Θέση σώματος νοσηλευτή κοντά στο κρεβάτι (αποφεύγει κινήσεις που επιβαρύνουν τη ΣΣ, όπως τέντωμα, σκύψιμο)</a:t>
            </a:r>
          </a:p>
          <a:p>
            <a:pPr>
              <a:buFont typeface="+mj-lt"/>
              <a:buAutoNum type="arabicPeriod"/>
            </a:pPr>
            <a:r>
              <a:rPr lang="el-GR" dirty="0" smtClean="0"/>
              <a:t>Ενημέρωση του ασθενή και </a:t>
            </a:r>
            <a:r>
              <a:rPr lang="el-GR" dirty="0" smtClean="0"/>
              <a:t>ενθάρρυνση </a:t>
            </a:r>
            <a:r>
              <a:rPr lang="el-GR" dirty="0" smtClean="0"/>
              <a:t>συμμετοχής του στο μέγιστο των δυνατοτήτων του.</a:t>
            </a:r>
          </a:p>
          <a:p>
            <a:pPr>
              <a:buFont typeface="+mj-lt"/>
              <a:buAutoNum type="arabicPeriod"/>
            </a:pPr>
            <a:r>
              <a:rPr lang="el-GR" dirty="0" smtClean="0"/>
              <a:t>Όρθια στάση σώματος του νοσηλευτή. Πόδια λίγο ανοιχτά και το ένα πόδι λίγο πιο μπροστά για εξασφάλιση βάσης στήριξης. Χρήση μυών ποδιών και όχι κορμού. </a:t>
            </a:r>
          </a:p>
          <a:p>
            <a:pPr>
              <a:buFont typeface="+mj-lt"/>
              <a:buAutoNum type="arabicPeriod"/>
            </a:pPr>
            <a:r>
              <a:rPr lang="el-GR" dirty="0" smtClean="0"/>
              <a:t>Συγκρατήστε καλά τον ασθενή</a:t>
            </a:r>
          </a:p>
          <a:p>
            <a:pPr>
              <a:buFont typeface="+mj-lt"/>
              <a:buAutoNum type="arabicPeriod"/>
            </a:pPr>
            <a:r>
              <a:rPr lang="el-GR" dirty="0" smtClean="0"/>
              <a:t>Χρήση κατάλληλων ρούχων και υποδημάτων (αντιολισθητικές σόλες) </a:t>
            </a:r>
            <a:endParaRPr lang="el-GR" dirty="0"/>
          </a:p>
        </p:txBody>
      </p:sp>
    </p:spTree>
    <p:extLst>
      <p:ext uri="{BB962C8B-B14F-4D97-AF65-F5344CB8AC3E}">
        <p14:creationId xmlns:p14="http://schemas.microsoft.com/office/powerpoint/2010/main" val="3455263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ΛΑΒΕΣ ΧΕΡΙΩΝ</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905" y="1504669"/>
            <a:ext cx="7586165" cy="4728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5053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dirty="0" smtClean="0"/>
              <a:t>ΜΕΤΑΦΟΡΑ ΑΣΘΕΝΗ ΑΠΌ ΤΟ ΚΡΕΒΑΤΙ ΣΕ ΚΑΡΕΚΛΑ ΜΕ ΕΝΑΝ ΝΟΣΗΛΕΥΤΗ </a:t>
            </a:r>
            <a:endParaRPr lang="el-GR" sz="3200" dirty="0"/>
          </a:p>
        </p:txBody>
      </p:sp>
      <p:pic>
        <p:nvPicPr>
          <p:cNvPr id="3" name="Εικόνα 2"/>
          <p:cNvPicPr>
            <a:picLocks noChangeAspect="1"/>
          </p:cNvPicPr>
          <p:nvPr/>
        </p:nvPicPr>
        <p:blipFill>
          <a:blip r:embed="rId2"/>
          <a:stretch>
            <a:fillRect/>
          </a:stretch>
        </p:blipFill>
        <p:spPr>
          <a:xfrm>
            <a:off x="2926080" y="1817846"/>
            <a:ext cx="7666712" cy="5040154"/>
          </a:xfrm>
          <a:prstGeom prst="rect">
            <a:avLst/>
          </a:prstGeom>
        </p:spPr>
      </p:pic>
    </p:spTree>
    <p:extLst>
      <p:ext uri="{BB962C8B-B14F-4D97-AF65-F5344CB8AC3E}">
        <p14:creationId xmlns:p14="http://schemas.microsoft.com/office/powerpoint/2010/main" val="2114533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dirty="0" smtClean="0"/>
              <a:t>ΜΕΤΑΦΟΡΑ ΑΣΘΕΝΗ ΑΠΌ ΤΟ ΚΡΕΒΑΤΙ ΣΕ ΚΑΡΕΚΛΑ ΜΕ ΔΥΟ ΝΟΣΗΛΕΥΤΕΣ </a:t>
            </a:r>
            <a:endParaRPr lang="el-GR" sz="3200" dirty="0"/>
          </a:p>
        </p:txBody>
      </p:sp>
      <p:pic>
        <p:nvPicPr>
          <p:cNvPr id="3" name="Εικόνα 2"/>
          <p:cNvPicPr>
            <a:picLocks noChangeAspect="1"/>
          </p:cNvPicPr>
          <p:nvPr/>
        </p:nvPicPr>
        <p:blipFill>
          <a:blip r:embed="rId2"/>
          <a:stretch>
            <a:fillRect/>
          </a:stretch>
        </p:blipFill>
        <p:spPr>
          <a:xfrm>
            <a:off x="2093391" y="2386560"/>
            <a:ext cx="9135750" cy="3315163"/>
          </a:xfrm>
          <a:prstGeom prst="rect">
            <a:avLst/>
          </a:prstGeom>
        </p:spPr>
      </p:pic>
    </p:spTree>
    <p:extLst>
      <p:ext uri="{BB962C8B-B14F-4D97-AF65-F5344CB8AC3E}">
        <p14:creationId xmlns:p14="http://schemas.microsoft.com/office/powerpoint/2010/main" val="1947493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dirty="0" smtClean="0"/>
              <a:t>ΜΕΤΑΤΟΠΙΣΗ ΑΣΘΕΝΗ ΑΠΟ ΈΝΑΝ ΝΟΣΗΛΕΥΤΗ </a:t>
            </a:r>
            <a:endParaRPr lang="el-GR" sz="3200" dirty="0"/>
          </a:p>
        </p:txBody>
      </p:sp>
      <p:pic>
        <p:nvPicPr>
          <p:cNvPr id="3" name="Εικόνα 2"/>
          <p:cNvPicPr>
            <a:picLocks noChangeAspect="1"/>
          </p:cNvPicPr>
          <p:nvPr/>
        </p:nvPicPr>
        <p:blipFill>
          <a:blip r:embed="rId2"/>
          <a:stretch>
            <a:fillRect/>
          </a:stretch>
        </p:blipFill>
        <p:spPr>
          <a:xfrm>
            <a:off x="2447653" y="1905000"/>
            <a:ext cx="8859486" cy="4820323"/>
          </a:xfrm>
          <a:prstGeom prst="rect">
            <a:avLst/>
          </a:prstGeom>
        </p:spPr>
      </p:pic>
    </p:spTree>
    <p:extLst>
      <p:ext uri="{BB962C8B-B14F-4D97-AF65-F5344CB8AC3E}">
        <p14:creationId xmlns:p14="http://schemas.microsoft.com/office/powerpoint/2010/main" val="567223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3200" dirty="0">
                <a:solidFill>
                  <a:prstClr val="black">
                    <a:lumMod val="85000"/>
                    <a:lumOff val="15000"/>
                  </a:prstClr>
                </a:solidFill>
              </a:rPr>
              <a:t>ΜΕΤΑΤΟΠΙΣΗ ΑΣΘΕΝΗ ΑΠΟ ΈΝΑΝ ΝΟΣΗΛΕΥΤΗ </a:t>
            </a:r>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779" y="2050631"/>
            <a:ext cx="7788318" cy="4583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665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stretch>
            <a:fillRect/>
          </a:stretch>
        </p:blipFill>
        <p:spPr>
          <a:xfrm>
            <a:off x="2992581" y="1679171"/>
            <a:ext cx="7761841" cy="5118000"/>
          </a:xfrm>
          <a:prstGeom prst="rect">
            <a:avLst/>
          </a:prstGeom>
        </p:spPr>
      </p:pic>
      <p:sp>
        <p:nvSpPr>
          <p:cNvPr id="2" name="Τίτλος 1"/>
          <p:cNvSpPr>
            <a:spLocks noGrp="1"/>
          </p:cNvSpPr>
          <p:nvPr>
            <p:ph type="title"/>
          </p:nvPr>
        </p:nvSpPr>
        <p:spPr/>
        <p:txBody>
          <a:bodyPr>
            <a:normAutofit/>
          </a:bodyPr>
          <a:lstStyle/>
          <a:p>
            <a:pPr algn="ctr"/>
            <a:r>
              <a:rPr lang="el-GR" sz="3200" dirty="0" smtClean="0"/>
              <a:t>ΜΕΤΑΚΙΝΗΣΗ ΑΣΘΕΝΗ ΣΕ ΠΛΑΓΙΑ ΘΕΣΗ ΣΤΟ ΚΡΕΒΑΤΙ ΜΕ ΔΥΟ ΝΟΣΗΛΕΥΤΕΣ </a:t>
            </a:r>
            <a:endParaRPr lang="el-GR" sz="3200" dirty="0"/>
          </a:p>
        </p:txBody>
      </p:sp>
    </p:spTree>
    <p:extLst>
      <p:ext uri="{BB962C8B-B14F-4D97-AF65-F5344CB8AC3E}">
        <p14:creationId xmlns:p14="http://schemas.microsoft.com/office/powerpoint/2010/main" val="1412269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dirty="0" smtClean="0"/>
              <a:t>ΜΕΤΑΚΙΝΗΣΗ ΑΣΘΕΝΗ ΠΡΟΣ ΤΑ ΠΑΝΩ ΣΤΟ ΚΡΕΒΑΤΙ ΜΕ ΈΝΑΝ ΝΟΣΗΛΕΥΤΗ </a:t>
            </a:r>
            <a:endParaRPr lang="el-GR" sz="3200" dirty="0"/>
          </a:p>
        </p:txBody>
      </p:sp>
      <p:sp>
        <p:nvSpPr>
          <p:cNvPr id="3" name="Θέση περιεχομένου 2"/>
          <p:cNvSpPr>
            <a:spLocks noGrp="1"/>
          </p:cNvSpPr>
          <p:nvPr>
            <p:ph idx="1"/>
          </p:nvPr>
        </p:nvSpPr>
        <p:spPr/>
        <p:txBody>
          <a:bodyPr/>
          <a:lstStyle/>
          <a:p>
            <a:pPr algn="just"/>
            <a:r>
              <a:rPr lang="el-GR" dirty="0" smtClean="0"/>
              <a:t>Ρυθμίστε κατάλληλα το ύψος του κρεβατιού ανάλογα με το δικό σας ύψος. </a:t>
            </a:r>
          </a:p>
          <a:p>
            <a:pPr algn="just"/>
            <a:r>
              <a:rPr lang="el-GR" dirty="0" smtClean="0"/>
              <a:t>Ζητήστε από τον ασθενή να λυγίσει το ένα γόνατο με το πέλμα να ακουμπά στο στρώμα, να κοιτάζει τα πόδια του και τέλος να σπρώξει με το πόδι του. Με τον τρόπο αυτό αυξάνεται η συνεργασία του ασθενή. </a:t>
            </a:r>
          </a:p>
          <a:p>
            <a:pPr algn="just"/>
            <a:r>
              <a:rPr lang="el-GR" dirty="0" smtClean="0"/>
              <a:t>Κατά τη μεταφορά, κάμψτε ομοιόμορφα αρχικώς τα πόδια και μεταφέρετε το βάρος σας από τη μια πλευρά στην άλλη, διατηρώντας τη ράχη σας σε ευθεία θέση. </a:t>
            </a:r>
          </a:p>
          <a:p>
            <a:endParaRPr lang="el-GR" dirty="0"/>
          </a:p>
        </p:txBody>
      </p:sp>
    </p:spTree>
    <p:extLst>
      <p:ext uri="{BB962C8B-B14F-4D97-AF65-F5344CB8AC3E}">
        <p14:creationId xmlns:p14="http://schemas.microsoft.com/office/powerpoint/2010/main" val="3070315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3200" dirty="0">
                <a:solidFill>
                  <a:prstClr val="black">
                    <a:lumMod val="85000"/>
                    <a:lumOff val="15000"/>
                  </a:prstClr>
                </a:solidFill>
              </a:rPr>
              <a:t>ΜΕΤΑΚΙΝΗΣΗ ΑΣΘΕΝΗ ΠΡΟΣ ΤΑ ΠΑΝΩ ΣΤΟ ΚΡΕΒΑΤΙ ΜΕ ΈΝΑΝ ΝΟΣΗΛΕΥΤΗ </a:t>
            </a:r>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9718" y="2014536"/>
            <a:ext cx="7421757" cy="450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234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ΣΚΟΠΟΙ ΚΑΙ ΣΤΟΧΟΙ ΕΡΓΟΝΟΜΙΑΣ </a:t>
            </a:r>
            <a:endParaRPr lang="el-GR" dirty="0"/>
          </a:p>
        </p:txBody>
      </p:sp>
      <p:sp>
        <p:nvSpPr>
          <p:cNvPr id="3" name="Θέση περιεχομένου 2"/>
          <p:cNvSpPr>
            <a:spLocks noGrp="1"/>
          </p:cNvSpPr>
          <p:nvPr>
            <p:ph idx="1"/>
          </p:nvPr>
        </p:nvSpPr>
        <p:spPr/>
        <p:txBody>
          <a:bodyPr/>
          <a:lstStyle/>
          <a:p>
            <a:r>
              <a:rPr lang="el-GR" dirty="0" smtClean="0"/>
              <a:t>Μείωση των </a:t>
            </a:r>
            <a:r>
              <a:rPr lang="el-GR" dirty="0" err="1" smtClean="0"/>
              <a:t>μυοσκελετικών</a:t>
            </a:r>
            <a:r>
              <a:rPr lang="el-GR" dirty="0" smtClean="0"/>
              <a:t> επαγγελματικών κακώσεων και παθήσεων</a:t>
            </a:r>
          </a:p>
          <a:p>
            <a:pPr marL="0" indent="0">
              <a:buNone/>
            </a:pPr>
            <a:endParaRPr lang="el-GR" dirty="0" smtClean="0"/>
          </a:p>
          <a:p>
            <a:r>
              <a:rPr lang="el-GR" dirty="0" smtClean="0"/>
              <a:t>Βελτίωση της παραγωγικότητας </a:t>
            </a:r>
          </a:p>
          <a:p>
            <a:pPr marL="0" indent="0">
              <a:buNone/>
            </a:pPr>
            <a:endParaRPr lang="el-GR" dirty="0" smtClean="0"/>
          </a:p>
          <a:p>
            <a:r>
              <a:rPr lang="el-GR" dirty="0" smtClean="0"/>
              <a:t>Βελτίωση των συνθηκών εργασίας </a:t>
            </a:r>
          </a:p>
          <a:p>
            <a:pPr marL="0" indent="0">
              <a:buNone/>
            </a:pPr>
            <a:endParaRPr lang="el-GR" dirty="0" smtClean="0"/>
          </a:p>
          <a:p>
            <a:r>
              <a:rPr lang="el-GR" dirty="0" smtClean="0"/>
              <a:t>Μείωση απουσιών του εργαζόμενου</a:t>
            </a:r>
          </a:p>
          <a:p>
            <a:pPr marL="0" indent="0">
              <a:buNone/>
            </a:pPr>
            <a:r>
              <a:rPr lang="el-GR" dirty="0" smtClean="0"/>
              <a:t> </a:t>
            </a:r>
          </a:p>
          <a:p>
            <a:r>
              <a:rPr lang="el-GR" dirty="0" smtClean="0"/>
              <a:t>Κυβερνητικές ρυθμίσεις στον τομέα εργασίας </a:t>
            </a:r>
            <a:endParaRPr lang="el-GR" dirty="0"/>
          </a:p>
        </p:txBody>
      </p:sp>
    </p:spTree>
    <p:extLst>
      <p:ext uri="{BB962C8B-B14F-4D97-AF65-F5344CB8AC3E}">
        <p14:creationId xmlns:p14="http://schemas.microsoft.com/office/powerpoint/2010/main" val="1120266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ΜΕΤΑΚΙΝΗΣΗ ΣΕ ΗΜΙΚΑΘΙΣΤΗ ΘΕΣΗ</a:t>
            </a:r>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659" y="2028824"/>
            <a:ext cx="7389858" cy="428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4084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ΜΕΤΑΚΙΝΗΣΗ ΑΣΘΕΝΗ ΣΕ ΗΜΙΚΑΘΙΣΤΗ ΘΕΣΗ ΑΠΌ ΔΥΟ ΝΟΣΗΛΕΥΤΕΣ </a:t>
            </a:r>
            <a:endParaRPr lang="el-G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359" y="2243137"/>
            <a:ext cx="7987287" cy="4050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160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dirty="0" smtClean="0"/>
              <a:t>ΑΝΑΣΗΚΩΣΗ ΑΣΘΕΝΗ ΣΤΗΝ ΚΑΡΕΚΛΑ ΤΟΥ ΜΕ ΈΝΑΝ ΝΟΣΗΛΕΥΤΗ </a:t>
            </a:r>
            <a:endParaRPr lang="el-GR" sz="3200" dirty="0"/>
          </a:p>
        </p:txBody>
      </p:sp>
      <p:pic>
        <p:nvPicPr>
          <p:cNvPr id="3" name="Εικόνα 2"/>
          <p:cNvPicPr>
            <a:picLocks noChangeAspect="1"/>
          </p:cNvPicPr>
          <p:nvPr/>
        </p:nvPicPr>
        <p:blipFill>
          <a:blip r:embed="rId2"/>
          <a:stretch>
            <a:fillRect/>
          </a:stretch>
        </p:blipFill>
        <p:spPr>
          <a:xfrm>
            <a:off x="4309406" y="1623768"/>
            <a:ext cx="5079712" cy="5234232"/>
          </a:xfrm>
          <a:prstGeom prst="rect">
            <a:avLst/>
          </a:prstGeom>
        </p:spPr>
      </p:pic>
    </p:spTree>
    <p:extLst>
      <p:ext uri="{BB962C8B-B14F-4D97-AF65-F5344CB8AC3E}">
        <p14:creationId xmlns:p14="http://schemas.microsoft.com/office/powerpoint/2010/main" val="1096604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dirty="0" smtClean="0"/>
              <a:t>ΜΕΤΑΚΙΝΗΣΗ ΑΣΘΕΝΗ ΑΠΌ ΤΟ ΠΑΤΩΜΑ ΣΤΗΝ ΚΑΡΕΚΛΑ ΤΟΥ </a:t>
            </a:r>
            <a:endParaRPr lang="el-GR" sz="3200" dirty="0"/>
          </a:p>
        </p:txBody>
      </p:sp>
      <p:sp>
        <p:nvSpPr>
          <p:cNvPr id="3" name="Θέση περιεχομένου 2"/>
          <p:cNvSpPr>
            <a:spLocks noGrp="1"/>
          </p:cNvSpPr>
          <p:nvPr>
            <p:ph idx="1"/>
          </p:nvPr>
        </p:nvSpPr>
        <p:spPr/>
        <p:txBody>
          <a:bodyPr>
            <a:normAutofit fontScale="77500" lnSpcReduction="20000"/>
          </a:bodyPr>
          <a:lstStyle/>
          <a:p>
            <a:pPr algn="just"/>
            <a:r>
              <a:rPr lang="el-GR" dirty="0" smtClean="0"/>
              <a:t>Εκτιμήστε την κατάσταση και προσεγγίστε με ασφάλεια.</a:t>
            </a:r>
          </a:p>
          <a:p>
            <a:pPr algn="just"/>
            <a:r>
              <a:rPr lang="el-GR" dirty="0" smtClean="0"/>
              <a:t>Εκτιμήστε τον ασθενή. Υπάρχουν ενδείξεις ζωής, επίπεδο συνείδησης, ορατά τραύματα;</a:t>
            </a:r>
          </a:p>
          <a:p>
            <a:pPr algn="just"/>
            <a:r>
              <a:rPr lang="el-GR" dirty="0" smtClean="0"/>
              <a:t>Κάντε τον ασθενή να νιώσει άνετα, τοποθετήστε ένα μαξιλάρι στο κεφάλι εάν ενδείκνυται. </a:t>
            </a:r>
          </a:p>
          <a:p>
            <a:pPr algn="just"/>
            <a:r>
              <a:rPr lang="el-GR" dirty="0" smtClean="0"/>
              <a:t>Καλέστε ιατρό για να εκτιμήσει το κατά πόσο ασφαλές είναι να μετακινηθεί ο ασθενής.</a:t>
            </a:r>
          </a:p>
          <a:p>
            <a:pPr algn="just"/>
            <a:r>
              <a:rPr lang="el-GR" dirty="0" smtClean="0"/>
              <a:t>Αντιμετωπίστε τα ορατά τραύματα με σκοπό την ελαχιστοποίηση του πόνου και την πρόληψη μεγαλύτερης βλάβης από το τραύμα. </a:t>
            </a:r>
          </a:p>
          <a:p>
            <a:pPr algn="just"/>
            <a:r>
              <a:rPr lang="el-GR" dirty="0" smtClean="0"/>
              <a:t>Καθησυχάστε τον ασθενή προκειμένου να εξασφαλίσετε τη συνεργασία του και να μειώσετε το άγχος του. </a:t>
            </a:r>
          </a:p>
          <a:p>
            <a:pPr algn="just"/>
            <a:r>
              <a:rPr lang="el-GR" dirty="0" smtClean="0"/>
              <a:t>Τοποθετήστε τον ασθενή σε καθιστή θέση. Χρησιμοποιήστε τους </a:t>
            </a:r>
            <a:r>
              <a:rPr lang="el-GR" dirty="0" err="1" smtClean="0"/>
              <a:t>μυες</a:t>
            </a:r>
            <a:r>
              <a:rPr lang="el-GR" dirty="0" smtClean="0"/>
              <a:t> των ποδιών αντί του κορμού.</a:t>
            </a:r>
          </a:p>
          <a:p>
            <a:pPr algn="just"/>
            <a:r>
              <a:rPr lang="el-GR" dirty="0" smtClean="0"/>
              <a:t>Κατά τη μεταφορά από το πάτωμα στην καρέκλα μεταφέρετε το βάρος σας από τη μία πλευρά στην άλλη διατηρώντας τη ράχη σας ευθυτενή. </a:t>
            </a:r>
          </a:p>
          <a:p>
            <a:pPr algn="just"/>
            <a:r>
              <a:rPr lang="el-GR" dirty="0" smtClean="0"/>
              <a:t>Ζητήστε από τον ασθενή να σπρώξει με τα πόδια του επιτυγχάνοντας καλύτερη συνεργασία. </a:t>
            </a:r>
          </a:p>
          <a:p>
            <a:pPr algn="just"/>
            <a:r>
              <a:rPr lang="el-GR" dirty="0" smtClean="0"/>
              <a:t>Οι κινήσεις των δύο νοσηλευτών πρέπει να είναι συγχρονισμένες. </a:t>
            </a:r>
          </a:p>
        </p:txBody>
      </p:sp>
    </p:spTree>
    <p:extLst>
      <p:ext uri="{BB962C8B-B14F-4D97-AF65-F5344CB8AC3E}">
        <p14:creationId xmlns:p14="http://schemas.microsoft.com/office/powerpoint/2010/main" val="3138837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3200" dirty="0">
                <a:solidFill>
                  <a:prstClr val="black">
                    <a:lumMod val="85000"/>
                    <a:lumOff val="15000"/>
                  </a:prstClr>
                </a:solidFill>
              </a:rPr>
              <a:t>ΜΕΤΑΚΙΝΗΣΗ ΑΣΘΕΝΗ ΑΠΌ ΤΟ ΠΑΤΩΜΑ ΣΤΗΝ ΚΑΡΕΚΛΑ ΤΟΥ </a:t>
            </a:r>
            <a:endParaRPr lang="el-GR" dirty="0"/>
          </a:p>
        </p:txBody>
      </p:sp>
      <p:pic>
        <p:nvPicPr>
          <p:cNvPr id="3" name="Εικόνα 2"/>
          <p:cNvPicPr>
            <a:picLocks noChangeAspect="1"/>
          </p:cNvPicPr>
          <p:nvPr/>
        </p:nvPicPr>
        <p:blipFill>
          <a:blip r:embed="rId2"/>
          <a:stretch>
            <a:fillRect/>
          </a:stretch>
        </p:blipFill>
        <p:spPr>
          <a:xfrm>
            <a:off x="2860168" y="1638379"/>
            <a:ext cx="7668695" cy="5077534"/>
          </a:xfrm>
          <a:prstGeom prst="rect">
            <a:avLst/>
          </a:prstGeom>
        </p:spPr>
      </p:pic>
    </p:spTree>
    <p:extLst>
      <p:ext uri="{BB962C8B-B14F-4D97-AF65-F5344CB8AC3E}">
        <p14:creationId xmlns:p14="http://schemas.microsoft.com/office/powerpoint/2010/main" val="1248319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ΧΡΗΣΗ ΜΙΚΡΩΝ ΒΟΗΘΗΜΑΤΩΝ</a:t>
            </a:r>
            <a:endParaRPr lang="el-GR" dirty="0"/>
          </a:p>
        </p:txBody>
      </p:sp>
      <p:sp>
        <p:nvSpPr>
          <p:cNvPr id="3" name="Θέση περιεχομένου 2"/>
          <p:cNvSpPr>
            <a:spLocks noGrp="1"/>
          </p:cNvSpPr>
          <p:nvPr>
            <p:ph idx="1"/>
          </p:nvPr>
        </p:nvSpPr>
        <p:spPr/>
        <p:txBody>
          <a:bodyPr/>
          <a:lstStyle/>
          <a:p>
            <a:pPr algn="just"/>
            <a:r>
              <a:rPr lang="el-GR" dirty="0" smtClean="0"/>
              <a:t>Τα μικρά βοηθήματα που χρησιμοποιούνται κατά τον χειρισμό των ασθενών περιλαμβάνουν:</a:t>
            </a:r>
          </a:p>
          <a:p>
            <a:pPr lvl="1" algn="just"/>
            <a:r>
              <a:rPr lang="el-GR" dirty="0" smtClean="0"/>
              <a:t>Την </a:t>
            </a:r>
            <a:r>
              <a:rPr lang="el-GR" dirty="0" err="1" smtClean="0"/>
              <a:t>περπατούρα</a:t>
            </a:r>
            <a:r>
              <a:rPr lang="el-GR" dirty="0" smtClean="0"/>
              <a:t> με υποστήριξη των αντιβραχίων</a:t>
            </a:r>
          </a:p>
          <a:p>
            <a:pPr lvl="1" algn="just"/>
            <a:r>
              <a:rPr lang="el-GR" dirty="0" smtClean="0"/>
              <a:t>Την </a:t>
            </a:r>
            <a:r>
              <a:rPr lang="el-GR" dirty="0" err="1" smtClean="0"/>
              <a:t>περπατούρα</a:t>
            </a:r>
            <a:r>
              <a:rPr lang="el-GR" dirty="0" smtClean="0"/>
              <a:t> με ρόδες </a:t>
            </a:r>
          </a:p>
          <a:p>
            <a:pPr lvl="1" algn="just"/>
            <a:r>
              <a:rPr lang="el-GR" dirty="0" smtClean="0"/>
              <a:t>Τον τριγωνικό ιμάντα ανύψωσης και μετακίνησης </a:t>
            </a:r>
          </a:p>
          <a:p>
            <a:pPr lvl="1" algn="just"/>
            <a:r>
              <a:rPr lang="el-GR" dirty="0" smtClean="0"/>
              <a:t>Την σανίδα μεταφοράς</a:t>
            </a:r>
          </a:p>
          <a:p>
            <a:pPr lvl="1" algn="just"/>
            <a:r>
              <a:rPr lang="el-GR" dirty="0" smtClean="0"/>
              <a:t>Ειδικά σεντόνια ολίσθησης </a:t>
            </a:r>
          </a:p>
          <a:p>
            <a:pPr lvl="1" algn="just"/>
            <a:endParaRPr lang="el-GR" dirty="0"/>
          </a:p>
        </p:txBody>
      </p:sp>
    </p:spTree>
    <p:extLst>
      <p:ext uri="{BB962C8B-B14F-4D97-AF65-F5344CB8AC3E}">
        <p14:creationId xmlns:p14="http://schemas.microsoft.com/office/powerpoint/2010/main" val="4029632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solidFill>
                  <a:prstClr val="black">
                    <a:lumMod val="85000"/>
                    <a:lumOff val="15000"/>
                  </a:prstClr>
                </a:solidFill>
              </a:rPr>
              <a:t>ΧΡΗΣΗ ΜΙΚΡΩΝ ΒΟΗΘΗΜΑΤΩΝ</a:t>
            </a:r>
            <a:endParaRPr lang="el-GR" dirty="0"/>
          </a:p>
        </p:txBody>
      </p:sp>
      <p:pic>
        <p:nvPicPr>
          <p:cNvPr id="3" name="Εικόνα 2"/>
          <p:cNvPicPr>
            <a:picLocks noChangeAspect="1"/>
          </p:cNvPicPr>
          <p:nvPr/>
        </p:nvPicPr>
        <p:blipFill>
          <a:blip r:embed="rId2"/>
          <a:stretch>
            <a:fillRect/>
          </a:stretch>
        </p:blipFill>
        <p:spPr>
          <a:xfrm>
            <a:off x="2295178" y="2205124"/>
            <a:ext cx="2381250" cy="2381250"/>
          </a:xfrm>
          <a:prstGeom prst="rect">
            <a:avLst/>
          </a:prstGeom>
        </p:spPr>
      </p:pic>
      <p:pic>
        <p:nvPicPr>
          <p:cNvPr id="4" name="Εικόνα 3"/>
          <p:cNvPicPr>
            <a:picLocks noChangeAspect="1"/>
          </p:cNvPicPr>
          <p:nvPr/>
        </p:nvPicPr>
        <p:blipFill>
          <a:blip r:embed="rId3"/>
          <a:stretch>
            <a:fillRect/>
          </a:stretch>
        </p:blipFill>
        <p:spPr>
          <a:xfrm>
            <a:off x="8522796" y="1905000"/>
            <a:ext cx="3428135" cy="3428135"/>
          </a:xfrm>
          <a:prstGeom prst="rect">
            <a:avLst/>
          </a:prstGeom>
        </p:spPr>
      </p:pic>
      <p:pic>
        <p:nvPicPr>
          <p:cNvPr id="5" name="Εικόνα 4"/>
          <p:cNvPicPr>
            <a:picLocks noChangeAspect="1"/>
          </p:cNvPicPr>
          <p:nvPr/>
        </p:nvPicPr>
        <p:blipFill>
          <a:blip r:embed="rId4"/>
          <a:stretch>
            <a:fillRect/>
          </a:stretch>
        </p:blipFill>
        <p:spPr>
          <a:xfrm>
            <a:off x="4676428" y="2786273"/>
            <a:ext cx="3846368" cy="3600201"/>
          </a:xfrm>
          <a:prstGeom prst="rect">
            <a:avLst/>
          </a:prstGeom>
        </p:spPr>
      </p:pic>
    </p:spTree>
    <p:extLst>
      <p:ext uri="{BB962C8B-B14F-4D97-AF65-F5344CB8AC3E}">
        <p14:creationId xmlns:p14="http://schemas.microsoft.com/office/powerpoint/2010/main" val="2440748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solidFill>
                  <a:prstClr val="black">
                    <a:lumMod val="85000"/>
                    <a:lumOff val="15000"/>
                  </a:prstClr>
                </a:solidFill>
              </a:rPr>
              <a:t>ΧΡΗΣΗ ΜΙΚΡΩΝ ΒΟΗΘΗΜΑΤΩΝ</a:t>
            </a:r>
            <a:endParaRPr lang="el-GR" dirty="0"/>
          </a:p>
        </p:txBody>
      </p:sp>
      <p:pic>
        <p:nvPicPr>
          <p:cNvPr id="3" name="Εικόνα 2"/>
          <p:cNvPicPr>
            <a:picLocks noChangeAspect="1"/>
          </p:cNvPicPr>
          <p:nvPr/>
        </p:nvPicPr>
        <p:blipFill>
          <a:blip r:embed="rId2"/>
          <a:stretch>
            <a:fillRect/>
          </a:stretch>
        </p:blipFill>
        <p:spPr>
          <a:xfrm>
            <a:off x="884312" y="2028286"/>
            <a:ext cx="3417224" cy="3417224"/>
          </a:xfrm>
          <a:prstGeom prst="rect">
            <a:avLst/>
          </a:prstGeom>
        </p:spPr>
      </p:pic>
      <p:pic>
        <p:nvPicPr>
          <p:cNvPr id="4" name="Εικόνα 3"/>
          <p:cNvPicPr>
            <a:picLocks noChangeAspect="1"/>
          </p:cNvPicPr>
          <p:nvPr/>
        </p:nvPicPr>
        <p:blipFill>
          <a:blip r:embed="rId3"/>
          <a:stretch>
            <a:fillRect/>
          </a:stretch>
        </p:blipFill>
        <p:spPr>
          <a:xfrm>
            <a:off x="7687887" y="1264555"/>
            <a:ext cx="4944687" cy="4944687"/>
          </a:xfrm>
          <a:prstGeom prst="rect">
            <a:avLst/>
          </a:prstGeom>
        </p:spPr>
      </p:pic>
      <p:pic>
        <p:nvPicPr>
          <p:cNvPr id="5" name="Εικόνα 4"/>
          <p:cNvPicPr>
            <a:picLocks noChangeAspect="1"/>
          </p:cNvPicPr>
          <p:nvPr/>
        </p:nvPicPr>
        <p:blipFill>
          <a:blip r:embed="rId4"/>
          <a:stretch>
            <a:fillRect/>
          </a:stretch>
        </p:blipFill>
        <p:spPr>
          <a:xfrm>
            <a:off x="4301537" y="2028286"/>
            <a:ext cx="4070072" cy="4070072"/>
          </a:xfrm>
          <a:prstGeom prst="rect">
            <a:avLst/>
          </a:prstGeom>
        </p:spPr>
      </p:pic>
    </p:spTree>
    <p:extLst>
      <p:ext uri="{BB962C8B-B14F-4D97-AF65-F5344CB8AC3E}">
        <p14:creationId xmlns:p14="http://schemas.microsoft.com/office/powerpoint/2010/main" val="1409325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ΧΡΗΣΗ ΜΕΓΑΛΩΝ ΒΟΗΘΗΜΑΤΩΝ</a:t>
            </a:r>
            <a:endParaRPr lang="el-GR" dirty="0"/>
          </a:p>
        </p:txBody>
      </p:sp>
      <p:sp>
        <p:nvSpPr>
          <p:cNvPr id="3" name="Θέση περιεχομένου 2"/>
          <p:cNvSpPr>
            <a:spLocks noGrp="1"/>
          </p:cNvSpPr>
          <p:nvPr>
            <p:ph idx="1"/>
          </p:nvPr>
        </p:nvSpPr>
        <p:spPr/>
        <p:txBody>
          <a:bodyPr/>
          <a:lstStyle/>
          <a:p>
            <a:pPr algn="just"/>
            <a:r>
              <a:rPr lang="el-GR" b="1" dirty="0" smtClean="0"/>
              <a:t>Ηλεκτρικό κρεβάτι. </a:t>
            </a:r>
            <a:r>
              <a:rPr lang="el-GR" dirty="0" smtClean="0"/>
              <a:t>Για την εξυπηρέτηση ασθενών που είναι πλήρως εξαρτ</a:t>
            </a:r>
            <a:r>
              <a:rPr lang="el-GR" dirty="0"/>
              <a:t>ώ</a:t>
            </a:r>
            <a:r>
              <a:rPr lang="el-GR" dirty="0" smtClean="0"/>
              <a:t>μενοι από το νοσηλευτικό προσωπικό. Οι νοσηλευτές φροντίζουν τον ασθενή χωρίς να επιβαρύνουν το </a:t>
            </a:r>
            <a:r>
              <a:rPr lang="el-GR" dirty="0" err="1" smtClean="0"/>
              <a:t>μυοσκελετικό</a:t>
            </a:r>
            <a:r>
              <a:rPr lang="el-GR" dirty="0" smtClean="0"/>
              <a:t> τους σύστημα. </a:t>
            </a:r>
            <a:endParaRPr lang="el-GR" b="1" dirty="0" smtClean="0"/>
          </a:p>
          <a:p>
            <a:endParaRPr lang="el-GR" dirty="0"/>
          </a:p>
        </p:txBody>
      </p:sp>
      <p:pic>
        <p:nvPicPr>
          <p:cNvPr id="4" name="Εικόνα 3"/>
          <p:cNvPicPr>
            <a:picLocks noChangeAspect="1"/>
          </p:cNvPicPr>
          <p:nvPr/>
        </p:nvPicPr>
        <p:blipFill>
          <a:blip r:embed="rId2"/>
          <a:stretch>
            <a:fillRect/>
          </a:stretch>
        </p:blipFill>
        <p:spPr>
          <a:xfrm>
            <a:off x="7880262" y="3059084"/>
            <a:ext cx="3624350" cy="3624350"/>
          </a:xfrm>
          <a:prstGeom prst="rect">
            <a:avLst/>
          </a:prstGeom>
        </p:spPr>
      </p:pic>
      <p:pic>
        <p:nvPicPr>
          <p:cNvPr id="5" name="Εικόνα 4"/>
          <p:cNvPicPr>
            <a:picLocks noChangeAspect="1"/>
          </p:cNvPicPr>
          <p:nvPr/>
        </p:nvPicPr>
        <p:blipFill>
          <a:blip r:embed="rId3"/>
          <a:stretch>
            <a:fillRect/>
          </a:stretch>
        </p:blipFill>
        <p:spPr>
          <a:xfrm>
            <a:off x="2589212" y="3271837"/>
            <a:ext cx="3364691" cy="3364691"/>
          </a:xfrm>
          <a:prstGeom prst="rect">
            <a:avLst/>
          </a:prstGeom>
        </p:spPr>
      </p:pic>
    </p:spTree>
    <p:extLst>
      <p:ext uri="{BB962C8B-B14F-4D97-AF65-F5344CB8AC3E}">
        <p14:creationId xmlns:p14="http://schemas.microsoft.com/office/powerpoint/2010/main" val="2036334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solidFill>
                  <a:prstClr val="black">
                    <a:lumMod val="85000"/>
                    <a:lumOff val="15000"/>
                  </a:prstClr>
                </a:solidFill>
              </a:rPr>
              <a:t>ΧΡΗΣΗ ΜΕΓΑΛΩΝ ΒΟΗΘΗΜΑΤΩΝ</a:t>
            </a:r>
            <a:endParaRPr lang="el-GR" dirty="0"/>
          </a:p>
        </p:txBody>
      </p:sp>
      <p:sp>
        <p:nvSpPr>
          <p:cNvPr id="3" name="Θέση περιεχομένου 2"/>
          <p:cNvSpPr>
            <a:spLocks noGrp="1"/>
          </p:cNvSpPr>
          <p:nvPr>
            <p:ph idx="1"/>
          </p:nvPr>
        </p:nvSpPr>
        <p:spPr/>
        <p:txBody>
          <a:bodyPr/>
          <a:lstStyle/>
          <a:p>
            <a:pPr algn="just"/>
            <a:r>
              <a:rPr lang="el-GR" b="1" dirty="0" smtClean="0"/>
              <a:t>Συσκευή υποβοήθησης ασθενή σε όρθια θέση-αναβατήρας. </a:t>
            </a:r>
            <a:r>
              <a:rPr lang="el-GR" dirty="0" smtClean="0"/>
              <a:t>Μετακίνηση μερικώς εξαρτώμενων ατόμων τ6α οποία έχουν μερική ικανότητα να στηρίζουν το βάρος τους, είναι συνεργάσιμα, μπορούν να καθίσουν στην άκρη του κρεβατιού και είναι σε θέση να λυγίσουν τα ισχία, τα γόνατα και τους αστραγάλους. </a:t>
            </a:r>
          </a:p>
          <a:p>
            <a:pPr algn="just"/>
            <a:r>
              <a:rPr lang="el-GR" b="1" dirty="0" smtClean="0"/>
              <a:t>Άρση ασθενή με φορητό μηχάνημα ανύψωσης-γερανό. </a:t>
            </a:r>
            <a:r>
              <a:rPr lang="el-GR" dirty="0" smtClean="0"/>
              <a:t>Για την άρση ασθενών οι οποίοι είναι πλήρως εξαρτημένοι ή υπέρβαροι. Για μεταφορές ασθενών από το κρεβάτι στην καρέκλα ή από το πάτωμα στο κρεβάτι.</a:t>
            </a:r>
          </a:p>
          <a:p>
            <a:pPr algn="just"/>
            <a:r>
              <a:rPr lang="el-GR" b="1" dirty="0" smtClean="0"/>
              <a:t>Άρση ασθενή με σταθερό μηχάνημα ανύψωσης-γερανός οροφής. </a:t>
            </a:r>
          </a:p>
          <a:p>
            <a:pPr algn="just"/>
            <a:r>
              <a:rPr lang="el-GR" b="1" dirty="0" smtClean="0"/>
              <a:t>Συσκευή υποβοήθησης της βάδισης. </a:t>
            </a:r>
            <a:endParaRPr lang="el-GR" b="1" dirty="0"/>
          </a:p>
        </p:txBody>
      </p:sp>
    </p:spTree>
    <p:extLst>
      <p:ext uri="{BB962C8B-B14F-4D97-AF65-F5344CB8AC3E}">
        <p14:creationId xmlns:p14="http://schemas.microsoft.com/office/powerpoint/2010/main" val="406772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ΑΠΑΙΤΕΙΤΑΙ </a:t>
            </a:r>
            <a:endParaRPr lang="el-GR" dirty="0"/>
          </a:p>
        </p:txBody>
      </p:sp>
      <p:sp>
        <p:nvSpPr>
          <p:cNvPr id="3" name="Θέση περιεχομένου 2"/>
          <p:cNvSpPr>
            <a:spLocks noGrp="1"/>
          </p:cNvSpPr>
          <p:nvPr>
            <p:ph idx="1"/>
          </p:nvPr>
        </p:nvSpPr>
        <p:spPr/>
        <p:txBody>
          <a:bodyPr/>
          <a:lstStyle/>
          <a:p>
            <a:r>
              <a:rPr lang="el-GR" dirty="0" smtClean="0"/>
              <a:t>Εκτίμηση παραγόντων του επαγγελματικού κινδύνου </a:t>
            </a:r>
          </a:p>
          <a:p>
            <a:endParaRPr lang="el-GR" dirty="0"/>
          </a:p>
          <a:p>
            <a:r>
              <a:rPr lang="el-GR" dirty="0" smtClean="0"/>
              <a:t>Αναγνώριση και Αξιολόγηση των κινδύνων/συνθηκών </a:t>
            </a:r>
          </a:p>
          <a:p>
            <a:endParaRPr lang="el-GR" dirty="0"/>
          </a:p>
          <a:p>
            <a:r>
              <a:rPr lang="el-GR" dirty="0" smtClean="0"/>
              <a:t>Προτάσεις και Σχεδιασμός για την εξάλειψη ή μείωση του επαγγελματικού κινδύνου </a:t>
            </a:r>
          </a:p>
          <a:p>
            <a:endParaRPr lang="el-GR" dirty="0"/>
          </a:p>
          <a:p>
            <a:r>
              <a:rPr lang="el-GR" dirty="0" smtClean="0"/>
              <a:t>Εκπαίδευση σε όλες τις βαθμίδες </a:t>
            </a:r>
            <a:endParaRPr lang="el-GR" dirty="0"/>
          </a:p>
        </p:txBody>
      </p:sp>
    </p:spTree>
    <p:extLst>
      <p:ext uri="{BB962C8B-B14F-4D97-AF65-F5344CB8AC3E}">
        <p14:creationId xmlns:p14="http://schemas.microsoft.com/office/powerpoint/2010/main" val="36289796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solidFill>
                  <a:prstClr val="black">
                    <a:lumMod val="85000"/>
                    <a:lumOff val="15000"/>
                  </a:prstClr>
                </a:solidFill>
              </a:rPr>
              <a:t>ΧΡΗΣΗ ΜΕΓΑΛΩΝ ΒΟΗΘΗΜΑΤΩΝ</a:t>
            </a:r>
            <a:endParaRPr lang="el-GR" dirty="0"/>
          </a:p>
        </p:txBody>
      </p:sp>
      <p:pic>
        <p:nvPicPr>
          <p:cNvPr id="3" name="Εικόνα 2"/>
          <p:cNvPicPr>
            <a:picLocks noChangeAspect="1"/>
          </p:cNvPicPr>
          <p:nvPr/>
        </p:nvPicPr>
        <p:blipFill>
          <a:blip r:embed="rId2"/>
          <a:stretch>
            <a:fillRect/>
          </a:stretch>
        </p:blipFill>
        <p:spPr>
          <a:xfrm>
            <a:off x="547993" y="714375"/>
            <a:ext cx="1628775" cy="2381250"/>
          </a:xfrm>
          <a:prstGeom prst="rect">
            <a:avLst/>
          </a:prstGeom>
        </p:spPr>
      </p:pic>
      <p:pic>
        <p:nvPicPr>
          <p:cNvPr id="4" name="Εικόνα 3"/>
          <p:cNvPicPr>
            <a:picLocks noChangeAspect="1"/>
          </p:cNvPicPr>
          <p:nvPr/>
        </p:nvPicPr>
        <p:blipFill>
          <a:blip r:embed="rId3"/>
          <a:stretch>
            <a:fillRect/>
          </a:stretch>
        </p:blipFill>
        <p:spPr>
          <a:xfrm>
            <a:off x="166254" y="3317298"/>
            <a:ext cx="3221182" cy="3221182"/>
          </a:xfrm>
          <a:prstGeom prst="rect">
            <a:avLst/>
          </a:prstGeom>
        </p:spPr>
      </p:pic>
      <p:pic>
        <p:nvPicPr>
          <p:cNvPr id="5" name="Εικόνα 4"/>
          <p:cNvPicPr>
            <a:picLocks noChangeAspect="1"/>
          </p:cNvPicPr>
          <p:nvPr/>
        </p:nvPicPr>
        <p:blipFill>
          <a:blip r:embed="rId4"/>
          <a:stretch>
            <a:fillRect/>
          </a:stretch>
        </p:blipFill>
        <p:spPr>
          <a:xfrm>
            <a:off x="3254432" y="2752725"/>
            <a:ext cx="5414356" cy="2707178"/>
          </a:xfrm>
          <a:prstGeom prst="rect">
            <a:avLst/>
          </a:prstGeom>
        </p:spPr>
      </p:pic>
      <p:pic>
        <p:nvPicPr>
          <p:cNvPr id="6" name="Εικόνα 5"/>
          <p:cNvPicPr>
            <a:picLocks noChangeAspect="1"/>
          </p:cNvPicPr>
          <p:nvPr/>
        </p:nvPicPr>
        <p:blipFill>
          <a:blip r:embed="rId5"/>
          <a:stretch>
            <a:fillRect/>
          </a:stretch>
        </p:blipFill>
        <p:spPr>
          <a:xfrm>
            <a:off x="8811490" y="2041294"/>
            <a:ext cx="3230879" cy="3230879"/>
          </a:xfrm>
          <a:prstGeom prst="rect">
            <a:avLst/>
          </a:prstGeom>
        </p:spPr>
      </p:pic>
    </p:spTree>
    <p:extLst>
      <p:ext uri="{BB962C8B-B14F-4D97-AF65-F5344CB8AC3E}">
        <p14:creationId xmlns:p14="http://schemas.microsoft.com/office/powerpoint/2010/main" val="4083916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dirty="0" smtClean="0"/>
              <a:t>ΕΝΤΥΠΟ ΕΚΤΙΜΗΣΗΣ ΚΙΝΗΤΙΚΟΤΗΤΑΣ ΤΟΥ ΑΣΘΕΝΗ </a:t>
            </a:r>
            <a:endParaRPr lang="el-GR" sz="3200" dirty="0"/>
          </a:p>
        </p:txBody>
      </p:sp>
      <p:pic>
        <p:nvPicPr>
          <p:cNvPr id="3" name="Εικόνα 2"/>
          <p:cNvPicPr>
            <a:picLocks noChangeAspect="1"/>
          </p:cNvPicPr>
          <p:nvPr/>
        </p:nvPicPr>
        <p:blipFill>
          <a:blip r:embed="rId2"/>
          <a:stretch>
            <a:fillRect/>
          </a:stretch>
        </p:blipFill>
        <p:spPr>
          <a:xfrm>
            <a:off x="2942705" y="1637578"/>
            <a:ext cx="7398328" cy="5311400"/>
          </a:xfrm>
          <a:prstGeom prst="rect">
            <a:avLst/>
          </a:prstGeom>
        </p:spPr>
      </p:pic>
    </p:spTree>
    <p:extLst>
      <p:ext uri="{BB962C8B-B14F-4D97-AF65-F5344CB8AC3E}">
        <p14:creationId xmlns:p14="http://schemas.microsoft.com/office/powerpoint/2010/main" val="343316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dirty="0" smtClean="0"/>
              <a:t>ΚΑΤΗΓΟΡΙΕΣ ΕΡΓΟΝΟΜΙΚΩΝ ΠΑΡΑΓΟΝΤΩΝ ΚΙΝΔΥΝΟΥ ΓΙΑ ΕΜΦΑΝΙΣΗ ΜΣΠ </a:t>
            </a:r>
            <a:endParaRPr lang="el-GR" dirty="0"/>
          </a:p>
        </p:txBody>
      </p:sp>
      <p:sp>
        <p:nvSpPr>
          <p:cNvPr id="3" name="Θέση περιεχομένου 2"/>
          <p:cNvSpPr>
            <a:spLocks noGrp="1"/>
          </p:cNvSpPr>
          <p:nvPr>
            <p:ph idx="1"/>
          </p:nvPr>
        </p:nvSpPr>
        <p:spPr/>
        <p:txBody>
          <a:bodyPr/>
          <a:lstStyle/>
          <a:p>
            <a:pPr algn="just"/>
            <a:r>
              <a:rPr lang="el-GR" dirty="0" smtClean="0"/>
              <a:t>Ακατάλληλος εξοπλισμός εργασίας (δύσχρηστος, δυσνόητος, αναποτελεσματικός). </a:t>
            </a:r>
          </a:p>
          <a:p>
            <a:pPr algn="just"/>
            <a:endParaRPr lang="el-GR" dirty="0"/>
          </a:p>
          <a:p>
            <a:pPr algn="just"/>
            <a:r>
              <a:rPr lang="el-GR" dirty="0" smtClean="0"/>
              <a:t>Ακατάλληλος σχεδιασμός θέσεων εργασίας (άβολες και αφύσικες στάσεις εργασίας όπως τεντωμένα χέρια, ανασηκωμένοι βραχίονες μακριά από το σώμα, κύρτωση πλάτης, έντονη </a:t>
            </a:r>
            <a:r>
              <a:rPr lang="el-GR" dirty="0" err="1" smtClean="0"/>
              <a:t>επαναληπτικότητα</a:t>
            </a:r>
            <a:r>
              <a:rPr lang="el-GR" dirty="0" smtClean="0"/>
              <a:t>, κακός φωτισμός, έκθεση σε δονήσεις όπως τρυπάνια χειρουργείου)</a:t>
            </a:r>
          </a:p>
          <a:p>
            <a:pPr algn="just"/>
            <a:endParaRPr lang="el-GR" dirty="0"/>
          </a:p>
          <a:p>
            <a:pPr algn="just"/>
            <a:r>
              <a:rPr lang="el-GR" dirty="0" smtClean="0"/>
              <a:t>Ακατάλληλες μέθοδοι εργασίας (έλλειψη ομαδικής εργασίας, έλλειψη εκπαίδευσης και πληροφόρησης, ασαφείς ρόλοι εργασίας, υπερβολικές απαιτήσεις εργασίας, κακό ψυχοκοινωνικό περιβάλλον, πίεση χρόνου) </a:t>
            </a:r>
            <a:endParaRPr lang="el-GR" dirty="0"/>
          </a:p>
        </p:txBody>
      </p:sp>
    </p:spTree>
    <p:extLst>
      <p:ext uri="{BB962C8B-B14F-4D97-AF65-F5344CB8AC3E}">
        <p14:creationId xmlns:p14="http://schemas.microsoft.com/office/powerpoint/2010/main" val="3261812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ΠΑΡΑΔΕΙΓΜΑΤΑ </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smtClean="0"/>
              <a:t>Η υπερβολική κάμψη/έκταση του καρπού ενοχοποιείται για το Σύνδρομο Καρπιαίου Σωλήνα</a:t>
            </a:r>
          </a:p>
          <a:p>
            <a:endParaRPr lang="el-GR" dirty="0"/>
          </a:p>
          <a:p>
            <a:r>
              <a:rPr lang="el-GR" dirty="0" smtClean="0"/>
              <a:t>Η υπερβολική </a:t>
            </a:r>
            <a:r>
              <a:rPr lang="el-GR" dirty="0" err="1" smtClean="0"/>
              <a:t>ωλένια</a:t>
            </a:r>
            <a:r>
              <a:rPr lang="el-GR" dirty="0" smtClean="0"/>
              <a:t> απόκλιση για επώδυνη παθολογία</a:t>
            </a:r>
          </a:p>
          <a:p>
            <a:endParaRPr lang="el-GR" dirty="0"/>
          </a:p>
          <a:p>
            <a:r>
              <a:rPr lang="el-GR" dirty="0" smtClean="0"/>
              <a:t>Η απαγωγή και η κάμψη του χεριού &gt; 60</a:t>
            </a:r>
            <a:r>
              <a:rPr lang="el-GR" baseline="30000" dirty="0" smtClean="0"/>
              <a:t>ο</a:t>
            </a:r>
            <a:r>
              <a:rPr lang="el-GR" dirty="0" smtClean="0"/>
              <a:t> πάνω από 1 ώρα την ημέρα συσχετίζεται με σύνδρομο ώμου/αυχένα </a:t>
            </a:r>
          </a:p>
          <a:p>
            <a:endParaRPr lang="el-GR" dirty="0"/>
          </a:p>
          <a:p>
            <a:r>
              <a:rPr lang="el-GR" dirty="0" smtClean="0"/>
              <a:t>Η διατήρηση των χεριών υψηλότερα από το επίπεδο των ώμων ενοχοποιείται για τενοντίτιδα και </a:t>
            </a:r>
            <a:r>
              <a:rPr lang="el-GR" dirty="0" err="1" smtClean="0"/>
              <a:t>ωμοβραχιόνιο</a:t>
            </a:r>
            <a:r>
              <a:rPr lang="el-GR" dirty="0" smtClean="0"/>
              <a:t> σύνδρομο. </a:t>
            </a:r>
          </a:p>
          <a:p>
            <a:endParaRPr lang="el-GR" dirty="0"/>
          </a:p>
          <a:p>
            <a:r>
              <a:rPr lang="el-GR" dirty="0" smtClean="0"/>
              <a:t>Η Έντονη επίκυψη  σχετίζεται με παθολογία της οσφυϊκής μοίρας της ΣΣ, λόγω λανθασμένου επαγγελματικού πρότυπου κίνησης.  </a:t>
            </a:r>
            <a:endParaRPr lang="el-GR" dirty="0"/>
          </a:p>
        </p:txBody>
      </p:sp>
    </p:spTree>
    <p:extLst>
      <p:ext uri="{BB962C8B-B14F-4D97-AF65-F5344CB8AC3E}">
        <p14:creationId xmlns:p14="http://schemas.microsoft.com/office/powerpoint/2010/main" val="4029457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p:txBody>
          <a:bodyPr>
            <a:normAutofit/>
          </a:bodyPr>
          <a:lstStyle/>
          <a:p>
            <a:pPr algn="r"/>
            <a:r>
              <a:rPr lang="el-GR" sz="3200" b="1" dirty="0" smtClean="0"/>
              <a:t>Χειρωνακτική Διακίνηση Φορτίων </a:t>
            </a:r>
            <a:endParaRPr lang="el-GR" sz="3200" b="1" dirty="0"/>
          </a:p>
        </p:txBody>
      </p:sp>
    </p:spTree>
    <p:extLst>
      <p:ext uri="{BB962C8B-B14F-4D97-AF65-F5344CB8AC3E}">
        <p14:creationId xmlns:p14="http://schemas.microsoft.com/office/powerpoint/2010/main" val="13167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ΧΕΙΡΩΝΑΚΤΙΚΗ ΔΙΑΚΙΝΗΣΗ ΦΟΡΤΙΩΝ (Κ.Δ.Π. 267/2001)</a:t>
            </a:r>
            <a:endParaRPr lang="el-GR" dirty="0"/>
          </a:p>
        </p:txBody>
      </p:sp>
      <p:sp>
        <p:nvSpPr>
          <p:cNvPr id="3" name="Θέση περιεχομένου 2"/>
          <p:cNvSpPr>
            <a:spLocks noGrp="1"/>
          </p:cNvSpPr>
          <p:nvPr>
            <p:ph idx="1"/>
          </p:nvPr>
        </p:nvSpPr>
        <p:spPr/>
        <p:txBody>
          <a:bodyPr/>
          <a:lstStyle/>
          <a:p>
            <a:pPr algn="just"/>
            <a:r>
              <a:rPr lang="el-GR" dirty="0" smtClean="0"/>
              <a:t>Οι κανονισμοί προήλθαν έπειτα από την εναρμόνιση της χώρας μας με την οδηγία 90/269/ΕΟΚ του Συμβουλίου της 29</a:t>
            </a:r>
            <a:r>
              <a:rPr lang="el-GR" baseline="30000" dirty="0" smtClean="0"/>
              <a:t>ης</a:t>
            </a:r>
            <a:r>
              <a:rPr lang="el-GR" dirty="0" smtClean="0"/>
              <a:t> Μαΐου 1990, σχετικά με τις ελάχιστες απαιτήσεις ασφάλειας και υγείας κατά τη χειρωνακτική διακίνηση φορτίων, που συνεπάγεται κινδύνους ιδίως για τη ράχη και την οσφυϊκή χώρα των εργαζομένων. </a:t>
            </a:r>
          </a:p>
          <a:p>
            <a:pPr algn="just"/>
            <a:r>
              <a:rPr lang="el-GR" b="1" u="sng" dirty="0" smtClean="0"/>
              <a:t>Χειρωνακτική διακίνηση φορτίων </a:t>
            </a:r>
            <a:r>
              <a:rPr lang="el-GR" dirty="0" smtClean="0"/>
              <a:t>νοείται κάθε μετατόπιση ή στήριξη φορτίου, από ένα ή περισσότερους εργαζόμενους, όπως η ανύψωση, η απόθεση, η ώθηση, η έλξη ή η μετακίνηση βάρους, η οποία λόγω των χαρακτηριστικών της ή εξαιτίας δυσμενών εργονομικών συνθηκών, παρουσιάζει κινδύνους για τους εργαζόμενους. </a:t>
            </a:r>
            <a:endParaRPr lang="el-GR" b="1" u="sng" dirty="0"/>
          </a:p>
        </p:txBody>
      </p:sp>
    </p:spTree>
    <p:extLst>
      <p:ext uri="{BB962C8B-B14F-4D97-AF65-F5344CB8AC3E}">
        <p14:creationId xmlns:p14="http://schemas.microsoft.com/office/powerpoint/2010/main" val="4089368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ΥΠΟΧΡΕΩΣΕΙΣ ΕΡΓΟΔΟΤΗ </a:t>
            </a:r>
            <a:endParaRPr lang="el-GR" dirty="0"/>
          </a:p>
        </p:txBody>
      </p:sp>
      <p:sp>
        <p:nvSpPr>
          <p:cNvPr id="3" name="Θέση περιεχομένου 2"/>
          <p:cNvSpPr>
            <a:spLocks noGrp="1"/>
          </p:cNvSpPr>
          <p:nvPr>
            <p:ph idx="1"/>
          </p:nvPr>
        </p:nvSpPr>
        <p:spPr/>
        <p:txBody>
          <a:bodyPr/>
          <a:lstStyle/>
          <a:p>
            <a:pPr algn="just"/>
            <a:r>
              <a:rPr lang="el-GR" dirty="0" smtClean="0"/>
              <a:t>Ο εργοδότης πρέπει να λαμβάνει τα κατάλληλα μέτρα ή να χρησιμοποιεί τα κατάλληλα μέσα και ιδίως τους κατάλληλους μηχανικούς εξοπλισμούς, προκειμένου να αποφεύγεται η ανάγκη χειρωνακτικής διακίνησης φορτίων από τους εργαζόμενους. </a:t>
            </a:r>
          </a:p>
          <a:p>
            <a:pPr algn="just"/>
            <a:r>
              <a:rPr lang="el-GR" dirty="0" smtClean="0"/>
              <a:t>Όταν δεν μπορεί να αποφευχθεί αυτό ο εργοδότης πρέπει να λαμβάνει τα κατάλληλα οργανωτικά μέτρα, να χρησιμοποιεί τα κατάλληλα μέσα ή να παρέχει στους εργαζόμενους τα μέσα αυτά ώστε να μειώνεται ο κίνδυνος. </a:t>
            </a:r>
          </a:p>
          <a:p>
            <a:pPr algn="just"/>
            <a:r>
              <a:rPr lang="el-GR" dirty="0" smtClean="0"/>
              <a:t>Ο εργοδότης πρέπει να οργανώνει τις θέσεις εργασίας, να αξιολογεί τους κινδύνους και να μεριμνά για την αποφυγή ή την μείωση των κινδύνων που δεν μπορούν να αποφευχθούν.  </a:t>
            </a:r>
            <a:endParaRPr lang="el-GR" dirty="0"/>
          </a:p>
        </p:txBody>
      </p:sp>
    </p:spTree>
    <p:extLst>
      <p:ext uri="{BB962C8B-B14F-4D97-AF65-F5344CB8AC3E}">
        <p14:creationId xmlns:p14="http://schemas.microsoft.com/office/powerpoint/2010/main" val="128590488"/>
      </p:ext>
    </p:extLst>
  </p:cSld>
  <p:clrMapOvr>
    <a:masterClrMapping/>
  </p:clrMapOvr>
</p:sld>
</file>

<file path=ppt/theme/theme1.xml><?xml version="1.0" encoding="utf-8"?>
<a:theme xmlns:a="http://schemas.openxmlformats.org/drawingml/2006/main" name="Wisp">
  <a:themeElements>
    <a:clrScheme name="Πορτοκαλί κίτρινο">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TM02892315[[fn=Θρόισμα]]</Template>
  <TotalTime>367</TotalTime>
  <Words>1595</Words>
  <Application>Microsoft Office PowerPoint</Application>
  <PresentationFormat>Προσαρμογή</PresentationFormat>
  <Paragraphs>161</Paragraphs>
  <Slides>41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41</vt:i4>
      </vt:variant>
    </vt:vector>
  </HeadingPairs>
  <TitlesOfParts>
    <vt:vector size="42" baseType="lpstr">
      <vt:lpstr>Wisp</vt:lpstr>
      <vt:lpstr>ΤΕΧΝΙΚΕΣ ΑΣΦΑΛΟΥΣ ΜΕΤΑΚΙΝΗΣΗΣ ΑΣΘΕΝΩΝ </vt:lpstr>
      <vt:lpstr>ΕΡΓΟΝΟΜΙΑ </vt:lpstr>
      <vt:lpstr>ΣΚΟΠΟΙ ΚΑΙ ΣΤΟΧΟΙ ΕΡΓΟΝΟΜΙΑΣ </vt:lpstr>
      <vt:lpstr>ΑΠΑΙΤΕΙΤΑΙ </vt:lpstr>
      <vt:lpstr>ΚΑΤΗΓΟΡΙΕΣ ΕΡΓΟΝΟΜΙΚΩΝ ΠΑΡΑΓΟΝΤΩΝ ΚΙΝΔΥΝΟΥ ΓΙΑ ΕΜΦΑΝΙΣΗ ΜΣΠ </vt:lpstr>
      <vt:lpstr>ΠΑΡΑΔΕΙΓΜΑΤΑ </vt:lpstr>
      <vt:lpstr>Παρουσίαση του PowerPoint</vt:lpstr>
      <vt:lpstr>ΧΕΙΡΩΝΑΚΤΙΚΗ ΔΙΑΚΙΝΗΣΗ ΦΟΡΤΙΩΝ (Κ.Δ.Π. 267/2001)</vt:lpstr>
      <vt:lpstr>ΥΠΟΧΡΕΩΣΕΙΣ ΕΡΓΟΔΟΤΗ </vt:lpstr>
      <vt:lpstr>ΝΟΣΗΛΕΥΤΙΚΕΣ ΔΡΑΣΤΗΡΙΟΤΗΤΕΣ ΠΟΥ ΣΧΕΤΙΖΟΝΤΑΙ ΜΕ ΜΣΠ</vt:lpstr>
      <vt:lpstr>ΑΛΛΟΙ ΠΑΡΑΓΟΝΤΕΣ ΠΟΥ ΣΧΕΤΙΖΟΝΤΑΙ ΜΕ ΜΣΠ </vt:lpstr>
      <vt:lpstr>Παρουσίαση του PowerPoint</vt:lpstr>
      <vt:lpstr>Παρουσίαση του PowerPoint</vt:lpstr>
      <vt:lpstr>Παρουσίαση του PowerPoint</vt:lpstr>
      <vt:lpstr>ΑΞΙΟΛΟΓΗΣΗ ΑΣΘΕΝΗ </vt:lpstr>
      <vt:lpstr>ΑΞΙΟΛΟΓΗΣΗ ΑΣΘΕΝΗ </vt:lpstr>
      <vt:lpstr>ΑΞΙΟΛΟΓΗΣΗ ΑΣΘΕΝΗ </vt:lpstr>
      <vt:lpstr>ΜΕΘΟΔΟΙ ΧΕΙΡΙΣΜΟΥ ΑΣΘΕΝΩΝ </vt:lpstr>
      <vt:lpstr>ΜΕΘΟΔΟΙ ΧΕΙΡΙΣΜΟΥ ΑΣΘΕΝΩΝ </vt:lpstr>
      <vt:lpstr>ΧΕΙΡΩΝΑΚΤΙΚΗ ΜΕΤΑΦΟΡΑ ΑΣΘΕΝΩΝ </vt:lpstr>
      <vt:lpstr>ΒΑΣΙΚΕΣ ΑΡΧΕΣ ΧΕΙΡΩΝΑΚΤΙΚΗΣ ΜΕΤΑΦΟΡΑΣ </vt:lpstr>
      <vt:lpstr>ΛΑΒΕΣ ΧΕΡΙΩΝ</vt:lpstr>
      <vt:lpstr>ΜΕΤΑΦΟΡΑ ΑΣΘΕΝΗ ΑΠΌ ΤΟ ΚΡΕΒΑΤΙ ΣΕ ΚΑΡΕΚΛΑ ΜΕ ΕΝΑΝ ΝΟΣΗΛΕΥΤΗ </vt:lpstr>
      <vt:lpstr>ΜΕΤΑΦΟΡΑ ΑΣΘΕΝΗ ΑΠΌ ΤΟ ΚΡΕΒΑΤΙ ΣΕ ΚΑΡΕΚΛΑ ΜΕ ΔΥΟ ΝΟΣΗΛΕΥΤΕΣ </vt:lpstr>
      <vt:lpstr>ΜΕΤΑΤΟΠΙΣΗ ΑΣΘΕΝΗ ΑΠΟ ΈΝΑΝ ΝΟΣΗΛΕΥΤΗ </vt:lpstr>
      <vt:lpstr>ΜΕΤΑΤΟΠΙΣΗ ΑΣΘΕΝΗ ΑΠΟ ΈΝΑΝ ΝΟΣΗΛΕΥΤΗ </vt:lpstr>
      <vt:lpstr>ΜΕΤΑΚΙΝΗΣΗ ΑΣΘΕΝΗ ΣΕ ΠΛΑΓΙΑ ΘΕΣΗ ΣΤΟ ΚΡΕΒΑΤΙ ΜΕ ΔΥΟ ΝΟΣΗΛΕΥΤΕΣ </vt:lpstr>
      <vt:lpstr>ΜΕΤΑΚΙΝΗΣΗ ΑΣΘΕΝΗ ΠΡΟΣ ΤΑ ΠΑΝΩ ΣΤΟ ΚΡΕΒΑΤΙ ΜΕ ΈΝΑΝ ΝΟΣΗΛΕΥΤΗ </vt:lpstr>
      <vt:lpstr>ΜΕΤΑΚΙΝΗΣΗ ΑΣΘΕΝΗ ΠΡΟΣ ΤΑ ΠΑΝΩ ΣΤΟ ΚΡΕΒΑΤΙ ΜΕ ΈΝΑΝ ΝΟΣΗΛΕΥΤΗ </vt:lpstr>
      <vt:lpstr>ΜΕΤΑΚΙΝΗΣΗ ΣΕ ΗΜΙΚΑΘΙΣΤΗ ΘΕΣΗ</vt:lpstr>
      <vt:lpstr>ΜΕΤΑΚΙΝΗΣΗ ΑΣΘΕΝΗ ΣΕ ΗΜΙΚΑΘΙΣΤΗ ΘΕΣΗ ΑΠΌ ΔΥΟ ΝΟΣΗΛΕΥΤΕΣ </vt:lpstr>
      <vt:lpstr>ΑΝΑΣΗΚΩΣΗ ΑΣΘΕΝΗ ΣΤΗΝ ΚΑΡΕΚΛΑ ΤΟΥ ΜΕ ΈΝΑΝ ΝΟΣΗΛΕΥΤΗ </vt:lpstr>
      <vt:lpstr>ΜΕΤΑΚΙΝΗΣΗ ΑΣΘΕΝΗ ΑΠΌ ΤΟ ΠΑΤΩΜΑ ΣΤΗΝ ΚΑΡΕΚΛΑ ΤΟΥ </vt:lpstr>
      <vt:lpstr>ΜΕΤΑΚΙΝΗΣΗ ΑΣΘΕΝΗ ΑΠΌ ΤΟ ΠΑΤΩΜΑ ΣΤΗΝ ΚΑΡΕΚΛΑ ΤΟΥ </vt:lpstr>
      <vt:lpstr>ΧΡΗΣΗ ΜΙΚΡΩΝ ΒΟΗΘΗΜΑΤΩΝ</vt:lpstr>
      <vt:lpstr>ΧΡΗΣΗ ΜΙΚΡΩΝ ΒΟΗΘΗΜΑΤΩΝ</vt:lpstr>
      <vt:lpstr>ΧΡΗΣΗ ΜΙΚΡΩΝ ΒΟΗΘΗΜΑΤΩΝ</vt:lpstr>
      <vt:lpstr>ΧΡΗΣΗ ΜΕΓΑΛΩΝ ΒΟΗΘΗΜΑΤΩΝ</vt:lpstr>
      <vt:lpstr>ΧΡΗΣΗ ΜΕΓΑΛΩΝ ΒΟΗΘΗΜΑΤΩΝ</vt:lpstr>
      <vt:lpstr>ΧΡΗΣΗ ΜΕΓΑΛΩΝ ΒΟΗΘΗΜΑΤΩΝ</vt:lpstr>
      <vt:lpstr>ΕΝΤΥΠΟ ΕΚΤΙΜΗΣΗΣ ΚΙΝΗΤΙΚΟΤΗΤΑΣ ΤΟΥ ΑΣΘΕΝΗ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bakola</dc:creator>
  <cp:lastModifiedBy>Ελένη Μπακόλα</cp:lastModifiedBy>
  <cp:revision>33</cp:revision>
  <dcterms:created xsi:type="dcterms:W3CDTF">2023-03-02T08:49:18Z</dcterms:created>
  <dcterms:modified xsi:type="dcterms:W3CDTF">2023-03-05T17:30:10Z</dcterms:modified>
</cp:coreProperties>
</file>