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6" r:id="rId3"/>
    <p:sldId id="299" r:id="rId4"/>
    <p:sldId id="300" r:id="rId5"/>
    <p:sldId id="301" r:id="rId6"/>
    <p:sldId id="302" r:id="rId7"/>
    <p:sldId id="303" r:id="rId8"/>
    <p:sldId id="304" r:id="rId9"/>
    <p:sldId id="460" r:id="rId10"/>
    <p:sldId id="306" r:id="rId11"/>
    <p:sldId id="456" r:id="rId12"/>
    <p:sldId id="458" r:id="rId13"/>
    <p:sldId id="309" r:id="rId14"/>
    <p:sldId id="461" r:id="rId15"/>
    <p:sldId id="310" r:id="rId16"/>
    <p:sldId id="311" r:id="rId17"/>
    <p:sldId id="312" r:id="rId18"/>
    <p:sldId id="313" r:id="rId19"/>
    <p:sldId id="314" r:id="rId20"/>
    <p:sldId id="462" r:id="rId21"/>
    <p:sldId id="463" r:id="rId22"/>
    <p:sldId id="317" r:id="rId23"/>
    <p:sldId id="318" r:id="rId24"/>
    <p:sldId id="319" r:id="rId25"/>
    <p:sldId id="320" r:id="rId26"/>
    <p:sldId id="321" r:id="rId27"/>
    <p:sldId id="322" r:id="rId28"/>
    <p:sldId id="323" r:id="rId29"/>
    <p:sldId id="324" r:id="rId30"/>
    <p:sldId id="325" r:id="rId31"/>
    <p:sldId id="464" r:id="rId32"/>
    <p:sldId id="327" r:id="rId33"/>
    <p:sldId id="328" r:id="rId34"/>
    <p:sldId id="329" r:id="rId35"/>
    <p:sldId id="330" r:id="rId36"/>
    <p:sldId id="459" r:id="rId37"/>
    <p:sldId id="332"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076B3741-7CB1-4B6F-922D-1202D9DA36E5}">
          <p14:sldIdLst/>
        </p14:section>
        <p14:section name="Ενότητα χωρίς τίτλο" id="{EA3365CB-DB93-421F-8234-266CE9649A64}">
          <p14:sldIdLst>
            <p14:sldId id="256"/>
            <p14:sldId id="299"/>
            <p14:sldId id="300"/>
            <p14:sldId id="301"/>
            <p14:sldId id="302"/>
            <p14:sldId id="303"/>
            <p14:sldId id="304"/>
            <p14:sldId id="460"/>
            <p14:sldId id="306"/>
            <p14:sldId id="456"/>
            <p14:sldId id="458"/>
            <p14:sldId id="309"/>
            <p14:sldId id="461"/>
            <p14:sldId id="310"/>
            <p14:sldId id="311"/>
            <p14:sldId id="312"/>
            <p14:sldId id="313"/>
            <p14:sldId id="314"/>
            <p14:sldId id="462"/>
            <p14:sldId id="463"/>
            <p14:sldId id="317"/>
            <p14:sldId id="318"/>
            <p14:sldId id="319"/>
            <p14:sldId id="320"/>
            <p14:sldId id="321"/>
            <p14:sldId id="322"/>
            <p14:sldId id="323"/>
            <p14:sldId id="324"/>
            <p14:sldId id="325"/>
            <p14:sldId id="464"/>
            <p14:sldId id="327"/>
            <p14:sldId id="328"/>
            <p14:sldId id="329"/>
            <p14:sldId id="330"/>
            <p14:sldId id="459"/>
            <p14:sldId id="332"/>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87" d="100"/>
          <a:sy n="87" d="100"/>
        </p:scale>
        <p:origin x="-528" y="-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CF341A8-086E-A6E3-B953-C1A9CDA1598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423B56C6-FB8E-12DA-AFE1-3DABA2E86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27B0B3AD-16BC-D97D-DEAD-5AB7AAC996DD}"/>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8B90D6E7-92E1-F540-CB2E-D0D4DD0F51F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F45B7ECA-B73B-ADB7-ED12-7715436028DF}"/>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274917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37E93E-4371-793A-3454-D6277F8F4C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05C9CC9-B72C-BFD6-4758-C29C620F300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0322001E-E3B0-1F1B-A130-101038BE6BF9}"/>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2A174AB6-4986-22E2-7892-356E103D59B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5AAA1F25-4E96-AF89-0196-EFAE34559F23}"/>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83914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2BBD9945-4D89-3252-139D-AD9554EBD58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0DFF8E2B-E27E-1CB9-FB7B-B7A22163D64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67C9A3A3-E578-BAF7-3412-40ECD64E771A}"/>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8E6FE684-80B9-6F7F-DC9E-A3D6A757846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F1CBD4AB-5388-6872-885C-BB996C63FE37}"/>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65525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423016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276292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20119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6" name="Footer Placeholder 5">
            <a:extLst>
              <a:ext uri="{FF2B5EF4-FFF2-40B4-BE49-F238E27FC236}">
                <a16:creationId xmlns=""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4056269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8" name="Footer Placeholder 7">
            <a:extLst>
              <a:ext uri="{FF2B5EF4-FFF2-40B4-BE49-F238E27FC236}">
                <a16:creationId xmlns=""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93407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4" name="Footer Placeholder 3">
            <a:extLst>
              <a:ext uri="{FF2B5EF4-FFF2-40B4-BE49-F238E27FC236}">
                <a16:creationId xmlns=""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pPr/>
              <a:t>‹#›</a:t>
            </a:fld>
            <a:endParaRPr lang="en-US"/>
          </a:p>
        </p:txBody>
      </p:sp>
      <p:sp>
        <p:nvSpPr>
          <p:cNvPr id="6" name="Freeform: Shape 5">
            <a:extLst>
              <a:ext uri="{FF2B5EF4-FFF2-40B4-BE49-F238E27FC236}">
                <a16:creationId xmlns="" xmlns:a16="http://schemas.microsoft.com/office/drawing/2014/main" id="{48F340C5-9EBB-43D9-91F5-F767DBD59BBF}"/>
              </a:ext>
              <a:ext uri="{C183D7F6-B498-43B3-948B-1728B52AA6E4}">
                <adec:decorative xmlns=""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 xmlns:a16="http://schemas.microsoft.com/office/drawing/2014/main" id="{B7A37F60-69E7-41AC-BC9A-9DBC3B577269}"/>
              </a:ext>
              <a:ext uri="{C183D7F6-B498-43B3-948B-1728B52AA6E4}">
                <adec:decorative xmlns=""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 xmlns:p14="http://schemas.microsoft.com/office/powerpoint/2010/main" val="736952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3" name="Footer Placeholder 2">
            <a:extLst>
              <a:ext uri="{FF2B5EF4-FFF2-40B4-BE49-F238E27FC236}">
                <a16:creationId xmlns=""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1398653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6" name="Footer Placeholder 5">
            <a:extLst>
              <a:ext uri="{FF2B5EF4-FFF2-40B4-BE49-F238E27FC236}">
                <a16:creationId xmlns=""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287843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54BDEA0-00DB-17B5-A2D0-48E3B403A2D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501E22A6-1D48-F770-F20B-8F9E6B5607F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6D643446-9EDC-5F7F-EF0D-E1AE7BD563D3}"/>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A534B451-BF71-43C8-2C59-28574A91BE8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08D66C09-2E14-A9A0-4A7B-399B8C62E4DD}"/>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41218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6" name="Footer Placeholder 5">
            <a:extLst>
              <a:ext uri="{FF2B5EF4-FFF2-40B4-BE49-F238E27FC236}">
                <a16:creationId xmlns=""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2266486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1732308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309337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26780AA-33A1-4E80-26F1-13044C4CBB6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687AB-EA80-6616-F867-9F0F18178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65AE398B-7B3F-AE1F-A4E4-A2B6E4ADD736}"/>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68CDA7BA-BBB4-21AB-26AF-92BD558A9C6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0ACCB13E-4061-45E1-C68B-90AC322C2552}"/>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17118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312F4B-6075-3A52-76A0-BD93E5B6A2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45B3B243-2B79-7EC9-984A-CC043D50108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A762FAC5-E03D-1DB6-4A1D-02B741F6946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F4B4DBB3-DEB4-2C2D-E8C8-77F2B7514013}"/>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6" name="Θέση υποσέλιδου 5">
            <a:extLst>
              <a:ext uri="{FF2B5EF4-FFF2-40B4-BE49-F238E27FC236}">
                <a16:creationId xmlns="" xmlns:a16="http://schemas.microsoft.com/office/drawing/2014/main" id="{E6BC7B02-8570-7594-1769-62E4A3472E0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 xmlns:a16="http://schemas.microsoft.com/office/drawing/2014/main" id="{264D87F2-0B8B-7191-38B3-C99BE72FB17C}"/>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99963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9A7BDC9-B4F0-DD8F-2F81-0FA9275DEF6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735E32D8-1202-4249-91C6-DF88D3496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44175C37-B078-34EE-E8C6-B4D846DCF17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29A14A62-FF0C-7DBE-BE34-EBCC38801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BD48E26F-0D22-9CEA-3193-35EB9DBFCBE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814E65B6-2B46-9879-873F-F2F8A9A68FD1}"/>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8" name="Θέση υποσέλιδου 7">
            <a:extLst>
              <a:ext uri="{FF2B5EF4-FFF2-40B4-BE49-F238E27FC236}">
                <a16:creationId xmlns="" xmlns:a16="http://schemas.microsoft.com/office/drawing/2014/main" id="{059719A8-CF3D-3FBE-0989-241485F24E70}"/>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 xmlns:a16="http://schemas.microsoft.com/office/drawing/2014/main" id="{F2C4F836-1C80-B453-53A5-E0D2373678FB}"/>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42852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F5B0D9E-7A5D-5AA9-42DA-5BCEE6B36B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0DC94C28-A6FD-71EF-53F2-F2BA81A7590E}"/>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4" name="Θέση υποσέλιδου 3">
            <a:extLst>
              <a:ext uri="{FF2B5EF4-FFF2-40B4-BE49-F238E27FC236}">
                <a16:creationId xmlns="" xmlns:a16="http://schemas.microsoft.com/office/drawing/2014/main" id="{725A2ACA-7D2C-B412-3D34-FC78B5B9D59E}"/>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 xmlns:a16="http://schemas.microsoft.com/office/drawing/2014/main" id="{F1DA57C9-E2F8-583E-C4A4-02C671740E57}"/>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23285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F2575A55-1650-A53E-44C3-A1AA2173B335}"/>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3" name="Θέση υποσέλιδου 2">
            <a:extLst>
              <a:ext uri="{FF2B5EF4-FFF2-40B4-BE49-F238E27FC236}">
                <a16:creationId xmlns="" xmlns:a16="http://schemas.microsoft.com/office/drawing/2014/main" id="{64E3E79D-1082-346A-3F1D-660174E90300}"/>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 xmlns:a16="http://schemas.microsoft.com/office/drawing/2014/main" id="{5F8B99BB-76AD-141F-0C0F-CDF76F4E4FC7}"/>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95380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8061369-755A-4D1E-3BB8-4CE209F545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83573D1A-09E7-1712-B0CC-B118DB19C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23A410C9-F7EE-85EF-02C8-3B48A3E1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D1109798-0BD9-6062-05F8-4D813DA27978}"/>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6" name="Θέση υποσέλιδου 5">
            <a:extLst>
              <a:ext uri="{FF2B5EF4-FFF2-40B4-BE49-F238E27FC236}">
                <a16:creationId xmlns="" xmlns:a16="http://schemas.microsoft.com/office/drawing/2014/main" id="{88A86843-5290-4540-F30B-2FD3AAF0D76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 xmlns:a16="http://schemas.microsoft.com/office/drawing/2014/main" id="{B0BC8FC1-026D-0E3C-A4E1-75D90D82C80D}"/>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51570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1AF7AD-0F59-9CF3-B9DF-F98457F87CE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D4243461-8820-949A-467D-596AB0AD9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9534E76C-F4C0-F3B2-C348-74AF5C638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EBF359B8-1B81-84CF-F53D-E6547A38ED50}"/>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6" name="Θέση υποσέλιδου 5">
            <a:extLst>
              <a:ext uri="{FF2B5EF4-FFF2-40B4-BE49-F238E27FC236}">
                <a16:creationId xmlns="" xmlns:a16="http://schemas.microsoft.com/office/drawing/2014/main" id="{56E06EB2-2195-573F-A27F-7DF9A9229E6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 xmlns:a16="http://schemas.microsoft.com/office/drawing/2014/main" id="{F2C528F9-15DF-6705-DAE2-21EC332631D5}"/>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17522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CEC"/>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9BE2E5DC-9797-11E5-0855-963117169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28A51BFC-C304-2AED-D48D-03BF8CF38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40794A35-33BE-0E78-6A86-D92219BDF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EB13A04E-F7E8-E07C-BA79-B228466B5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 xmlns:a16="http://schemas.microsoft.com/office/drawing/2014/main" id="{3D54E6D8-400B-1F29-0707-90E9DF134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251396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pPr/>
              <a:t>‹#›</a:t>
            </a:fld>
            <a:endParaRPr lang="en-US"/>
          </a:p>
        </p:txBody>
      </p:sp>
      <p:sp>
        <p:nvSpPr>
          <p:cNvPr id="14" name="Freeform: Shape 13">
            <a:extLst>
              <a:ext uri="{FF2B5EF4-FFF2-40B4-BE49-F238E27FC236}">
                <a16:creationId xmlns=""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 xmlns:p14="http://schemas.microsoft.com/office/powerpoint/2010/main" val="8008168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3A1188B-F6D0-454F-8265-790DD27A80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pic>
        <p:nvPicPr>
          <p:cNvPr id="4" name="Picture 3" descr="Ένα πολύχρωμο φως λαμπτήρας με εικονίδια επιχειρήσεων">
            <a:extLst>
              <a:ext uri="{FF2B5EF4-FFF2-40B4-BE49-F238E27FC236}">
                <a16:creationId xmlns="" xmlns:a16="http://schemas.microsoft.com/office/drawing/2014/main" id="{CB6B3CD3-86DD-5446-9E73-C03E6606A9A9}"/>
              </a:ext>
            </a:extLst>
          </p:cNvPr>
          <p:cNvPicPr>
            <a:picLocks noChangeAspect="1"/>
          </p:cNvPicPr>
          <p:nvPr/>
        </p:nvPicPr>
        <p:blipFill rotWithShape="1">
          <a:blip r:embed="rId2" cstate="print"/>
          <a:srcRect t="11465" b="8178"/>
          <a:stretch/>
        </p:blipFill>
        <p:spPr>
          <a:xfrm>
            <a:off x="20" y="10"/>
            <a:ext cx="12191980" cy="6857990"/>
          </a:xfrm>
          <a:prstGeom prst="rect">
            <a:avLst/>
          </a:prstGeom>
        </p:spPr>
      </p:pic>
      <p:sp>
        <p:nvSpPr>
          <p:cNvPr id="11" name="Freeform: Shape 10">
            <a:extLst>
              <a:ext uri="{FF2B5EF4-FFF2-40B4-BE49-F238E27FC236}">
                <a16:creationId xmlns="" xmlns:a16="http://schemas.microsoft.com/office/drawing/2014/main" id="{E1508670-65E0-4939-8E5D-98D071CA1A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57046">
            <a:off x="543795" y="3143470"/>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solidFill>
            <a:schemeClr val="bg1"/>
          </a:solidFill>
          <a:ln w="190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p:nvSpPr>
          <p:cNvPr id="13" name="Freeform: Shape 12">
            <a:extLst>
              <a:ext uri="{FF2B5EF4-FFF2-40B4-BE49-F238E27FC236}">
                <a16:creationId xmlns="" xmlns:a16="http://schemas.microsoft.com/office/drawing/2014/main" id="{BA680864-F353-4128-88F8-98E04FD76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57046">
            <a:off x="514767" y="3191764"/>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p:nvSpPr>
          <p:cNvPr id="2" name="Τίτλος 1">
            <a:extLst>
              <a:ext uri="{FF2B5EF4-FFF2-40B4-BE49-F238E27FC236}">
                <a16:creationId xmlns="" xmlns:a16="http://schemas.microsoft.com/office/drawing/2014/main" id="{A6FDAB9D-6E88-9E30-B7C5-5C249C9779BA}"/>
              </a:ext>
            </a:extLst>
          </p:cNvPr>
          <p:cNvSpPr>
            <a:spLocks noGrp="1"/>
          </p:cNvSpPr>
          <p:nvPr>
            <p:ph type="ctrTitle"/>
          </p:nvPr>
        </p:nvSpPr>
        <p:spPr>
          <a:xfrm>
            <a:off x="858981" y="3702425"/>
            <a:ext cx="4477789" cy="787098"/>
          </a:xfrm>
        </p:spPr>
        <p:txBody>
          <a:bodyPr anchor="b">
            <a:normAutofit fontScale="90000"/>
          </a:bodyPr>
          <a:lstStyle/>
          <a:p>
            <a:r>
              <a:rPr lang="el-GR" dirty="0" smtClean="0"/>
              <a:t>Κεφάλαιο 3</a:t>
            </a:r>
            <a:endParaRPr lang="el-GR" dirty="0"/>
          </a:p>
        </p:txBody>
      </p:sp>
      <p:sp>
        <p:nvSpPr>
          <p:cNvPr id="3" name="Υπότιτλος 2">
            <a:extLst>
              <a:ext uri="{FF2B5EF4-FFF2-40B4-BE49-F238E27FC236}">
                <a16:creationId xmlns="" xmlns:a16="http://schemas.microsoft.com/office/drawing/2014/main" id="{786E985D-DCC5-5F50-0718-3327B307B490}"/>
              </a:ext>
            </a:extLst>
          </p:cNvPr>
          <p:cNvSpPr>
            <a:spLocks noGrp="1"/>
          </p:cNvSpPr>
          <p:nvPr>
            <p:ph type="subTitle" idx="1"/>
          </p:nvPr>
        </p:nvSpPr>
        <p:spPr>
          <a:xfrm>
            <a:off x="1270942" y="4782720"/>
            <a:ext cx="3695505" cy="987436"/>
          </a:xfrm>
        </p:spPr>
        <p:txBody>
          <a:bodyPr>
            <a:normAutofit fontScale="40000" lnSpcReduction="20000"/>
          </a:bodyPr>
          <a:lstStyle/>
          <a:p>
            <a:pPr algn="ctr"/>
            <a:r>
              <a:rPr lang="el-GR" dirty="0">
                <a:latin typeface="Bahnschrift" panose="020B0502040204020203" pitchFamily="34" charset="0"/>
              </a:rPr>
              <a:t>Πρότυπο</a:t>
            </a:r>
            <a:r>
              <a:rPr lang="en-US" dirty="0">
                <a:latin typeface="Bahnschrift" panose="020B0502040204020203" pitchFamily="34" charset="0"/>
              </a:rPr>
              <a:t> </a:t>
            </a:r>
            <a:r>
              <a:rPr lang="el-GR" dirty="0">
                <a:latin typeface="Bahnschrift" panose="020B0502040204020203" pitchFamily="34" charset="0"/>
              </a:rPr>
              <a:t>Διαχωρισμού</a:t>
            </a:r>
            <a:r>
              <a:rPr lang="en-US" dirty="0">
                <a:latin typeface="Bahnschrift" panose="020B0502040204020203" pitchFamily="34" charset="0"/>
              </a:rPr>
              <a:t> </a:t>
            </a:r>
            <a:r>
              <a:rPr lang="el-GR" dirty="0">
                <a:latin typeface="Bahnschrift" panose="020B0502040204020203" pitchFamily="34" charset="0"/>
              </a:rPr>
              <a:t>Επιχειρηματικών</a:t>
            </a:r>
            <a:r>
              <a:rPr lang="en-US" dirty="0">
                <a:latin typeface="Bahnschrift" panose="020B0502040204020203" pitchFamily="34" charset="0"/>
              </a:rPr>
              <a:t> </a:t>
            </a:r>
            <a:r>
              <a:rPr lang="el-GR" dirty="0" smtClean="0">
                <a:latin typeface="Bahnschrift" panose="020B0502040204020203" pitchFamily="34" charset="0"/>
              </a:rPr>
              <a:t>Μοντέλων</a:t>
            </a:r>
          </a:p>
          <a:p>
            <a:pPr algn="ctr"/>
            <a:r>
              <a:rPr lang="el-GR" dirty="0" smtClean="0">
                <a:latin typeface="Bahnschrift" panose="020B0502040204020203" pitchFamily="34" charset="0"/>
              </a:rPr>
              <a:t>Επιμέλεια: Ευάγγελος </a:t>
            </a:r>
            <a:r>
              <a:rPr lang="el-GR" dirty="0" err="1" smtClean="0">
                <a:latin typeface="Bahnschrift" panose="020B0502040204020203" pitchFamily="34" charset="0"/>
              </a:rPr>
              <a:t>Σιώκας</a:t>
            </a:r>
            <a:endParaRPr lang="el-GR" dirty="0" smtClean="0">
              <a:latin typeface="Bahnschrift" panose="020B0502040204020203" pitchFamily="34" charset="0"/>
            </a:endParaRPr>
          </a:p>
          <a:p>
            <a:pPr algn="ctr"/>
            <a:r>
              <a:rPr lang="el-GR" dirty="0" err="1" smtClean="0">
                <a:latin typeface="Bahnschrift" panose="020B0502040204020203" pitchFamily="34" charset="0"/>
              </a:rPr>
              <a:t>Κρεμαστιώτη</a:t>
            </a:r>
            <a:r>
              <a:rPr lang="el-GR" dirty="0" smtClean="0">
                <a:latin typeface="Bahnschrift" panose="020B0502040204020203" pitchFamily="34" charset="0"/>
              </a:rPr>
              <a:t> Βασιλική</a:t>
            </a:r>
            <a:endParaRPr lang="el-GR" dirty="0">
              <a:latin typeface="Bahnschrift" panose="020B0502040204020203" pitchFamily="34" charset="0"/>
            </a:endParaRPr>
          </a:p>
        </p:txBody>
      </p:sp>
    </p:spTree>
    <p:extLst>
      <p:ext uri="{BB962C8B-B14F-4D97-AF65-F5344CB8AC3E}">
        <p14:creationId xmlns="" xmlns:p14="http://schemas.microsoft.com/office/powerpoint/2010/main" val="23819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06C0B9BB-6571-46B4-EADF-A90821CDA54B}"/>
              </a:ext>
            </a:extLst>
          </p:cNvPr>
          <p:cNvSpPr>
            <a:spLocks noGrp="1"/>
          </p:cNvSpPr>
          <p:nvPr>
            <p:ph type="title"/>
          </p:nvPr>
        </p:nvSpPr>
        <p:spPr>
          <a:xfrm>
            <a:off x="838199" y="327441"/>
            <a:ext cx="10762129" cy="906999"/>
          </a:xfrm>
        </p:spPr>
        <p:txBody>
          <a:bodyPr>
            <a:noAutofit/>
          </a:bodyPr>
          <a:lstStyle/>
          <a:p>
            <a:r>
              <a:rPr lang="el-GR" sz="4000" dirty="0"/>
              <a:t>Ο Μετασχηματισμός της Αγοράς Έκδοσης  Βιβλίου </a:t>
            </a:r>
          </a:p>
        </p:txBody>
      </p:sp>
      <p:sp>
        <p:nvSpPr>
          <p:cNvPr id="10"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 xmlns:a16="http://schemas.microsoft.com/office/drawing/2014/main" id="{26359778-AB22-FD00-1A41-CCCCC42A78DA}"/>
              </a:ext>
            </a:extLst>
          </p:cNvPr>
          <p:cNvPicPr>
            <a:picLocks noChangeAspect="1"/>
          </p:cNvPicPr>
          <p:nvPr/>
        </p:nvPicPr>
        <p:blipFill rotWithShape="1">
          <a:blip r:embed="rId2" cstate="print"/>
          <a:srcRect t="20317" b="49083"/>
          <a:stretch/>
        </p:blipFill>
        <p:spPr>
          <a:xfrm>
            <a:off x="2178620" y="1069085"/>
            <a:ext cx="8330574" cy="2031867"/>
          </a:xfrm>
          <a:prstGeom prst="rect">
            <a:avLst/>
          </a:prstGeom>
        </p:spPr>
      </p:pic>
      <p:pic>
        <p:nvPicPr>
          <p:cNvPr id="7" name="Picture 4">
            <a:extLst>
              <a:ext uri="{FF2B5EF4-FFF2-40B4-BE49-F238E27FC236}">
                <a16:creationId xmlns="" xmlns:a16="http://schemas.microsoft.com/office/drawing/2014/main" id="{CE7B6113-6B3F-F35D-00F1-479246D92459}"/>
              </a:ext>
            </a:extLst>
          </p:cNvPr>
          <p:cNvPicPr>
            <a:picLocks noChangeAspect="1"/>
          </p:cNvPicPr>
          <p:nvPr/>
        </p:nvPicPr>
        <p:blipFill rotWithShape="1">
          <a:blip r:embed="rId2" cstate="print"/>
          <a:srcRect l="47916" t="56684"/>
          <a:stretch/>
        </p:blipFill>
        <p:spPr>
          <a:xfrm>
            <a:off x="7080823" y="3235226"/>
            <a:ext cx="4971058" cy="3295333"/>
          </a:xfrm>
          <a:prstGeom prst="rect">
            <a:avLst/>
          </a:prstGeom>
        </p:spPr>
      </p:pic>
      <p:sp>
        <p:nvSpPr>
          <p:cNvPr id="5" name="TextBox 4">
            <a:extLst>
              <a:ext uri="{FF2B5EF4-FFF2-40B4-BE49-F238E27FC236}">
                <a16:creationId xmlns="" xmlns:a16="http://schemas.microsoft.com/office/drawing/2014/main" id="{E2B19AB2-84CA-ADA4-BAC6-2056625718A6}"/>
              </a:ext>
            </a:extLst>
          </p:cNvPr>
          <p:cNvSpPr txBox="1"/>
          <p:nvPr/>
        </p:nvSpPr>
        <p:spPr>
          <a:xfrm>
            <a:off x="429659" y="3440097"/>
            <a:ext cx="6221506" cy="2985433"/>
          </a:xfrm>
          <a:prstGeom prst="rect">
            <a:avLst/>
          </a:prstGeom>
          <a:noFill/>
        </p:spPr>
        <p:txBody>
          <a:bodyPr wrap="square">
            <a:spAutoFit/>
          </a:bodyPr>
          <a:lstStyle/>
          <a:p>
            <a:pPr algn="l"/>
            <a:r>
              <a:rPr lang="el-GR" sz="2000" b="0" i="0" u="none" strike="noStrike" baseline="0" dirty="0">
                <a:latin typeface="PFHighwayGothic"/>
              </a:rPr>
              <a:t>Το Παλαιό Μοντέλο</a:t>
            </a:r>
          </a:p>
          <a:p>
            <a:pPr algn="l"/>
            <a:r>
              <a:rPr lang="el-GR" sz="1400" b="0" i="0" u="none" strike="noStrike" baseline="0" dirty="0">
                <a:latin typeface="PFHighwayGothicLight"/>
              </a:rPr>
              <a:t>Όλοι μας έχουμε ακούσει για εμπνευσμένους συγγραφείς που με μεγάλη προσοχή γράφουν και υποβάλλουν χειρόγραφα σε εκδοτικούς οίκους με την ελπίδα να δημοσιευτεί η εργασία τους – και αντιμετωπίζουν συνεχή απόρριψη. Αυτή η στερεότυπη εικόνα των εκδοτών και των συγγραφέων είναι σε μεγάλο βαθμό αληθής. Το παραδοσιακό μοντέλο έκδοσης βιβλίων είναι βασισμένο σε μια διαδικασία επιλογής, όπου οι εκδότες αξιολογούν πολλούς συγγραφείς και χειρόγραφα και επιλέγουν αυτά που έχουν τη μεγαλύτερη πιθανότητα να επιτύχουν τους ελάχιστους στόχους πωλήσεων. Οι συγγραφείς και οι τίτλοι με τις μικρότερες πιθανότητες αποκλείονται επειδή δεν είναι κερδοφόρα η επεξεργασία, η σχεδίαση, η εκτύπωση και η προώθηση βιβλίων που δεν έχουν ικανοποιητικές πωλήσεις. Οι εκδότες ενδιαφέρονται περισσότερο για βιβλία που μπορούν να τυπώσουν σε μεγάλες ποσότητες για να πωληθούν στο ευρύ αναγνωστικό κοινό.</a:t>
            </a:r>
            <a:endParaRPr lang="en-US" sz="1400" dirty="0"/>
          </a:p>
        </p:txBody>
      </p:sp>
    </p:spTree>
    <p:extLst>
      <p:ext uri="{BB962C8B-B14F-4D97-AF65-F5344CB8AC3E}">
        <p14:creationId xmlns="" xmlns:p14="http://schemas.microsoft.com/office/powerpoint/2010/main" val="2085904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6C0B9BB-6571-46B4-EADF-A90821CDA54B}"/>
              </a:ext>
            </a:extLst>
          </p:cNvPr>
          <p:cNvSpPr>
            <a:spLocks noGrp="1"/>
          </p:cNvSpPr>
          <p:nvPr>
            <p:ph type="title"/>
          </p:nvPr>
        </p:nvSpPr>
        <p:spPr>
          <a:xfrm>
            <a:off x="801430" y="87226"/>
            <a:ext cx="10762129" cy="906999"/>
          </a:xfrm>
        </p:spPr>
        <p:txBody>
          <a:bodyPr>
            <a:noAutofit/>
          </a:bodyPr>
          <a:lstStyle/>
          <a:p>
            <a:r>
              <a:rPr lang="el-GR" sz="4000" dirty="0"/>
              <a:t>Ο Μετασχηματισμός της Αγοράς Έκδοσης  Βιβλίου </a:t>
            </a:r>
          </a:p>
        </p:txBody>
      </p:sp>
      <p:sp>
        <p:nvSpPr>
          <p:cNvPr id="10"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91A8F9FE-A99A-7BA6-8932-D01A69BDCF62}"/>
              </a:ext>
            </a:extLst>
          </p:cNvPr>
          <p:cNvPicPr>
            <a:picLocks noChangeAspect="1"/>
          </p:cNvPicPr>
          <p:nvPr/>
        </p:nvPicPr>
        <p:blipFill rotWithShape="1">
          <a:blip r:embed="rId2" cstate="print"/>
          <a:srcRect l="49607" t="59013"/>
          <a:stretch/>
        </p:blipFill>
        <p:spPr>
          <a:xfrm>
            <a:off x="6586070" y="3373034"/>
            <a:ext cx="4670611" cy="3002220"/>
          </a:xfrm>
          <a:prstGeom prst="rect">
            <a:avLst/>
          </a:prstGeom>
        </p:spPr>
      </p:pic>
      <p:pic>
        <p:nvPicPr>
          <p:cNvPr id="9" name="Εικόνα 8">
            <a:extLst>
              <a:ext uri="{FF2B5EF4-FFF2-40B4-BE49-F238E27FC236}">
                <a16:creationId xmlns="" xmlns:a16="http://schemas.microsoft.com/office/drawing/2014/main" id="{722F7806-FBC1-2FFB-BA47-757DEF94D63A}"/>
              </a:ext>
            </a:extLst>
          </p:cNvPr>
          <p:cNvPicPr>
            <a:picLocks noChangeAspect="1"/>
          </p:cNvPicPr>
          <p:nvPr/>
        </p:nvPicPr>
        <p:blipFill rotWithShape="1">
          <a:blip r:embed="rId3" cstate="print"/>
          <a:srcRect b="51346"/>
          <a:stretch/>
        </p:blipFill>
        <p:spPr>
          <a:xfrm>
            <a:off x="3260915" y="994898"/>
            <a:ext cx="6174021" cy="2372481"/>
          </a:xfrm>
          <a:prstGeom prst="rect">
            <a:avLst/>
          </a:prstGeom>
        </p:spPr>
      </p:pic>
      <p:sp>
        <p:nvSpPr>
          <p:cNvPr id="11" name="Ορθογώνιο 10">
            <a:extLst>
              <a:ext uri="{FF2B5EF4-FFF2-40B4-BE49-F238E27FC236}">
                <a16:creationId xmlns="" xmlns:a16="http://schemas.microsoft.com/office/drawing/2014/main" id="{6688B41C-760C-8A8E-E065-F25EF41C6D93}"/>
              </a:ext>
            </a:extLst>
          </p:cNvPr>
          <p:cNvSpPr/>
          <p:nvPr/>
        </p:nvSpPr>
        <p:spPr>
          <a:xfrm>
            <a:off x="3095484" y="2906394"/>
            <a:ext cx="1093694" cy="372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 xmlns:a16="http://schemas.microsoft.com/office/drawing/2014/main" id="{19462622-EFB0-2C46-6928-6A533820F82A}"/>
              </a:ext>
            </a:extLst>
          </p:cNvPr>
          <p:cNvSpPr txBox="1"/>
          <p:nvPr/>
        </p:nvSpPr>
        <p:spPr>
          <a:xfrm>
            <a:off x="71716" y="3490622"/>
            <a:ext cx="6580095" cy="2954655"/>
          </a:xfrm>
          <a:prstGeom prst="rect">
            <a:avLst/>
          </a:prstGeom>
          <a:noFill/>
        </p:spPr>
        <p:txBody>
          <a:bodyPr wrap="square">
            <a:spAutoFit/>
          </a:bodyPr>
          <a:lstStyle/>
          <a:p>
            <a:pPr algn="l"/>
            <a:r>
              <a:rPr lang="el-GR" b="0" i="0" u="none" strike="noStrike" baseline="0" dirty="0">
                <a:latin typeface="PFHighwayGothic"/>
              </a:rPr>
              <a:t>Ένα Νέο Μοντέλο</a:t>
            </a:r>
          </a:p>
          <a:p>
            <a:pPr algn="l"/>
            <a:r>
              <a:rPr lang="el-GR" sz="1200" b="0" i="0" u="none" strike="noStrike" baseline="0" dirty="0">
                <a:latin typeface="PFHighwayGothicLight"/>
              </a:rPr>
              <a:t>Ο ιστότοπος Lulu.com μετέτρεψε το παραδοσιακό εκδοτικό μοντέλο της εστίασης στα δημοφιλέστερα βιβλία, δίνοντας τη δυνατότητα σε όποιον επιθυμεί να εκδώσει το βιβλίο του. Το επιχειρηματικό μοντέλο της Lulu. com βασίζεται στην υποβοήθηση των ειδικών και των ερασιτεχνών συγγραφέων να δημοσιεύσουν τα έργα τους. Εξαφανίζει τους παραδοσιακούς περιορισμούς εισόδου παρέχοντας στους συγγραφείς τα εργαλεία να επεξεργάζονται, να εκτυπώνουν, και να διανέμουν τα έργα τους μέσω μιας ηλεκτρονικής αγοράς. Αυτό έρχεται σε αντίθεση με το παραδοσιακό μοντέλο της επιλογής μόνον των έργων που αξιολογείται ότι έχουν προοπτική κερδοφορίας. Στην πράξη, όσους περισσότερους συγγραφείς ελκύει η Lulu.com τόσο περισσότερο πετυχαίνει, επειδή οι συγγραφείς μετατρέπονται αυτόματα σε πελάτες της, Η Lulu.com είναι μια πολύπλευρη πλατφόρμα (βλ. σελ. 90) που εξυπηρετεί και συνδέει συγγραφείς και αναγνώστες μέσω μιας Ουράς περιεχομένου που αναπτύσσεται από τους χρήστες. Χιλιάδες συγγραφείς χρησιμοποιούν τα εργαλεία αυτουποβοήθησης της Lulu.com για να εκδώσουν και να πουλήσουν τα βιβλία τους. Το μοντέλο λειτουργεί επειδή τα βιβλία τυπώνονται μόνον εφόσον υπάρχουν παραγγελίες. Οι χαμηλές πωλήσεις ενός τίτλου δεν έχουν καμία επίπτωση στην Lulu.com, επειδή δεν επιφέρουν κανένα κόστος.</a:t>
            </a:r>
            <a:endParaRPr lang="en-US" sz="1200" dirty="0"/>
          </a:p>
        </p:txBody>
      </p:sp>
    </p:spTree>
    <p:extLst>
      <p:ext uri="{BB962C8B-B14F-4D97-AF65-F5344CB8AC3E}">
        <p14:creationId xmlns="" xmlns:p14="http://schemas.microsoft.com/office/powerpoint/2010/main" val="5137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B761509-3B9A-49A6-A84B-C3D8681169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 xmlns:a16="http://schemas.microsoft.com/office/drawing/2014/main" id="{91DE43FD-EB47-414A-B0AB-169B0FFFA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 xmlns:a16="http://schemas.microsoft.com/office/drawing/2014/main" id="{58495BCC-CE77-4CC2-952E-846F41119FD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 xmlns:a16="http://schemas.microsoft.com/office/drawing/2014/main" id="{1B42538B-E30F-4967-A6C1-8EBA775F4D6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 xmlns:a16="http://schemas.microsoft.com/office/drawing/2014/main" id="{9A6BD9AC-4DE7-4B20-8547-4E3B375C21F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2C81A14A-A750-177E-AD68-8D99CFC7611F}"/>
              </a:ext>
            </a:extLst>
          </p:cNvPr>
          <p:cNvSpPr txBox="1"/>
          <p:nvPr/>
        </p:nvSpPr>
        <p:spPr>
          <a:xfrm>
            <a:off x="736760" y="279619"/>
            <a:ext cx="6096000" cy="584775"/>
          </a:xfrm>
          <a:prstGeom prst="rect">
            <a:avLst/>
          </a:prstGeom>
          <a:noFill/>
        </p:spPr>
        <p:txBody>
          <a:bodyPr wrap="square">
            <a:spAutoFit/>
          </a:bodyPr>
          <a:lstStyle/>
          <a:p>
            <a:r>
              <a:rPr lang="el-GR" sz="3200" b="1" i="1" u="sng" strike="noStrike" baseline="0" dirty="0">
                <a:latin typeface="UB-Baskerville-BoldItalic"/>
              </a:rPr>
              <a:t>Η Νέα Μακριά Ουρά της LEGO</a:t>
            </a:r>
            <a:endParaRPr lang="en-US" sz="3200" u="sng" dirty="0"/>
          </a:p>
        </p:txBody>
      </p:sp>
      <p:sp>
        <p:nvSpPr>
          <p:cNvPr id="6" name="TextBox 5">
            <a:extLst>
              <a:ext uri="{FF2B5EF4-FFF2-40B4-BE49-F238E27FC236}">
                <a16:creationId xmlns="" xmlns:a16="http://schemas.microsoft.com/office/drawing/2014/main" id="{23BEA472-8B1B-8469-D266-EB6267D38CCC}"/>
              </a:ext>
            </a:extLst>
          </p:cNvPr>
          <p:cNvSpPr txBox="1"/>
          <p:nvPr/>
        </p:nvSpPr>
        <p:spPr>
          <a:xfrm>
            <a:off x="370861" y="898848"/>
            <a:ext cx="6827798" cy="5632311"/>
          </a:xfrm>
          <a:prstGeom prst="rect">
            <a:avLst/>
          </a:prstGeom>
          <a:noFill/>
        </p:spPr>
        <p:txBody>
          <a:bodyPr wrap="square">
            <a:spAutoFit/>
          </a:bodyPr>
          <a:lstStyle/>
          <a:p>
            <a:pPr algn="l"/>
            <a:r>
              <a:rPr lang="el-GR" sz="1800" b="0" i="0" u="none" strike="noStrike" baseline="0" dirty="0">
                <a:latin typeface="PFHighwayGothicLight"/>
              </a:rPr>
              <a:t>Η Δανέζικη Εταιρεία παιγνιδιών LEGO άρχισε να παράγει τα συμπλεκόμενα τουβλάκια της που έγιναν τόσο δημοφιλή σήμερα, το 1949. Πολλές γενιές παιδιών έχουν παίξει μαζί τους και η LEGO έχει παρουσιάσει στην αγορά χιλιάδες ποικίλων θεματικών συνόλων, όπως διαστημικούς σταθμούς, πειρατές και τον Μεσαίωνα.</a:t>
            </a:r>
          </a:p>
          <a:p>
            <a:pPr algn="l"/>
            <a:r>
              <a:rPr lang="el-GR" sz="1800" b="0" i="0" u="none" strike="noStrike" baseline="0" dirty="0">
                <a:latin typeface="PFHighwayGothicLight"/>
              </a:rPr>
              <a:t>Αλλά με τα χρόνια, η ένταση του ανταγωνισμού στην αγορά των παιγνιδιών ανάγκασε τη LEGO να αναζητήσει νέες καινοτόμες οδούς ανάπτυξης. Άρχισε να αγοράζει άδειες δικαιωμάτων χρήσης των χαρακτήρων από δημοφιλείς ταινίες όπως ο Πόλεμος των Άστρων, ο Batman και ο Indiana Jones. Και ενώ αυτές οι άδειες χρήσης είναι ακριβές, απόδείχθηκαν εντυπωσιακές παραγωγοί εσόδων.</a:t>
            </a:r>
          </a:p>
          <a:p>
            <a:pPr algn="l"/>
            <a:r>
              <a:rPr lang="el-GR" sz="1800" b="0" i="0" u="none" strike="noStrike" baseline="0" dirty="0">
                <a:latin typeface="PFHighwayGothicLight"/>
              </a:rPr>
              <a:t>Το 2005 η LEGO άρχισε να πειραματίζεται με περιεχόμενο που παρήγαγαν διάφοροι χρήστες. Εισήγαγε το LEGO Εργοστάσιο, που δίνει τη δυνατότητα στους χρήστες να σχεδιάζουν τα δικά τους σύνολα LEGO και να τα παραγγέλνουν ηλεκτρονικά. Με τη χρήση ενός λογισμικού με το όνομα LEGO Digital Designer, οι πελάτες μπορούν να εφευρίσκουν και να σχεδιάζουν τα δικά τους κτήρια, οχήματα, θέματα και χαρακτήρες, επιλέγοντας από χιλιάδες διαθέσιμα εξαρτήματα και δεκάδες χρώματα. Οι πελάτες μπορούν ακόμη και να σχεδιάσουν το κουτί που θα περιέχει τα κατά παραγγελία εξαρτήματά τους.</a:t>
            </a:r>
            <a:endParaRPr lang="en-US" dirty="0"/>
          </a:p>
        </p:txBody>
      </p:sp>
    </p:spTree>
    <p:extLst>
      <p:ext uri="{BB962C8B-B14F-4D97-AF65-F5344CB8AC3E}">
        <p14:creationId xmlns="" xmlns:p14="http://schemas.microsoft.com/office/powerpoint/2010/main" val="232451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CBBAB89-D603-EF2B-19B2-2342D4ED529C}"/>
              </a:ext>
            </a:extLst>
          </p:cNvPr>
          <p:cNvSpPr txBox="1"/>
          <p:nvPr/>
        </p:nvSpPr>
        <p:spPr>
          <a:xfrm>
            <a:off x="995083" y="196334"/>
            <a:ext cx="6096000" cy="584775"/>
          </a:xfrm>
          <a:prstGeom prst="rect">
            <a:avLst/>
          </a:prstGeom>
          <a:noFill/>
        </p:spPr>
        <p:txBody>
          <a:bodyPr wrap="square">
            <a:spAutoFit/>
          </a:bodyPr>
          <a:lstStyle/>
          <a:p>
            <a:r>
              <a:rPr lang="el-GR" sz="3200" b="1" i="1" u="sng" strike="noStrike" baseline="0" dirty="0">
                <a:latin typeface="UB-Baskerville-BoldItalic"/>
              </a:rPr>
              <a:t>Η Νέα Μακριά Ουρά της LEGO</a:t>
            </a:r>
            <a:endParaRPr lang="en-US" sz="3200" u="sng" dirty="0"/>
          </a:p>
        </p:txBody>
      </p:sp>
      <p:sp>
        <p:nvSpPr>
          <p:cNvPr id="9" name="TextBox 8">
            <a:extLst>
              <a:ext uri="{FF2B5EF4-FFF2-40B4-BE49-F238E27FC236}">
                <a16:creationId xmlns="" xmlns:a16="http://schemas.microsoft.com/office/drawing/2014/main" id="{A6072542-CFF5-7763-8645-F1D8C6CF909E}"/>
              </a:ext>
            </a:extLst>
          </p:cNvPr>
          <p:cNvSpPr txBox="1"/>
          <p:nvPr/>
        </p:nvSpPr>
        <p:spPr>
          <a:xfrm>
            <a:off x="753034" y="978333"/>
            <a:ext cx="7503460" cy="5355312"/>
          </a:xfrm>
          <a:prstGeom prst="rect">
            <a:avLst/>
          </a:prstGeom>
          <a:noFill/>
        </p:spPr>
        <p:txBody>
          <a:bodyPr wrap="square">
            <a:spAutoFit/>
          </a:bodyPr>
          <a:lstStyle/>
          <a:p>
            <a:pPr algn="l"/>
            <a:r>
              <a:rPr lang="el-GR" sz="1800" b="0" i="0" u="none" strike="noStrike" baseline="0" dirty="0">
                <a:latin typeface="PFHighwayGothicLight"/>
              </a:rPr>
              <a:t>Με το </a:t>
            </a:r>
            <a:r>
              <a:rPr lang="en-US" sz="1800" b="0" i="0" u="none" strike="noStrike" baseline="0" dirty="0">
                <a:latin typeface="PFHighwayGothicLight"/>
              </a:rPr>
              <a:t>LEGO</a:t>
            </a:r>
            <a:r>
              <a:rPr lang="el-GR" sz="1800" b="0" i="0" u="none" strike="noStrike" baseline="0" dirty="0">
                <a:latin typeface="PFHighwayGothicLight"/>
              </a:rPr>
              <a:t> Εργοστάσιο, η LEGO μετέτρεψε τους παθητικούς</a:t>
            </a:r>
          </a:p>
          <a:p>
            <a:pPr algn="l"/>
            <a:r>
              <a:rPr lang="el-GR" sz="1800" b="0" i="0" u="none" strike="noStrike" baseline="0" dirty="0">
                <a:latin typeface="PFHighwayGothicLight"/>
              </a:rPr>
              <a:t>χρήστες σε ενεργούς συμμέτοχους της εμπειρίας σχεδιασμού LEGO. Αυτό απαιτεί τη μετατροπή της υποδομής της εφοδιαστικής αλυσίδας και λόγω των μικρών όγκων παραγγελιών, η LEGO δεν έχει ακόμη προσαρμόσει πλήρως την υποδομή υποστήριξης στο νέο μοντέλο του LEGO Εργοστάσιο. Προς το παρόν, απλώς προσάρμοσε σε κάποιο βαθμό τους υπάρχοντες πόρους και τις</a:t>
            </a:r>
          </a:p>
          <a:p>
            <a:pPr algn="l"/>
            <a:r>
              <a:rPr lang="el-GR" sz="1800" b="0" i="0" u="none" strike="noStrike" baseline="0" dirty="0">
                <a:latin typeface="PFHighwayGothicLight"/>
              </a:rPr>
              <a:t>διαθέσιμες δραστηριότητες.</a:t>
            </a:r>
          </a:p>
          <a:p>
            <a:pPr algn="l"/>
            <a:r>
              <a:rPr lang="el-GR" sz="1800" b="0" i="0" u="none" strike="noStrike" baseline="0" dirty="0">
                <a:latin typeface="PFHighwayGothicLight"/>
              </a:rPr>
              <a:t>Όμως σε ό,τι αφορά το επιχειρηματικό της μοντέλο, η LEGO προχώρησε ένα βήμα πέραν της μαζικής θεματικής εξειδίκευσης με την είσοδό της στο μοντέλο Μακριάς Ουράς. Πέραν της δυνατότητας που παρέχει στους χρήστες για τη σχεδίασης των δικών τους LEGO, το LEGO Εργοστάσιο διαθέτει τα σχέδια αυτά προς διαδικτυακή πώληση. Μερικά επιτυγχάνουν καλές πωλήσεις ενώ άλλα καθόλου. Το σημαντικό για τη LEGO είναι ότι τα σχεδιασμένα από τους χρήστες σύνολα επεκτείνουν τη διαθέσιμη γραμμή προϊόντων, που περιορίζονταν σε μικρό αριθμό δημοφιλών συνόλων. Σήμερα αυτό το τμήμα επιχειρηματικής δραστηριότητας της LEGO αποτελεί ένα μικρό ποσοστό των συνολικών εσόδων, αλλά αποτελεί ένα πρώτο βήμα προς την πραγματοποίηση ενός μοντέλου Μακριάς Ουράς, ως ένα συμπληρωματικό –ή ίσως εναλλακτικό– του παραδοσιακού μοντέλου της μαζικής αγοράς. </a:t>
            </a:r>
            <a:endParaRPr lang="en-US" dirty="0"/>
          </a:p>
        </p:txBody>
      </p:sp>
    </p:spTree>
    <p:extLst>
      <p:ext uri="{BB962C8B-B14F-4D97-AF65-F5344CB8AC3E}">
        <p14:creationId xmlns="" xmlns:p14="http://schemas.microsoft.com/office/powerpoint/2010/main" val="72214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B761509-3B9A-49A6-A84B-C3D8681169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 xmlns:a16="http://schemas.microsoft.com/office/drawing/2014/main" id="{91DE43FD-EB47-414A-B0AB-169B0FFFA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 xmlns:a16="http://schemas.microsoft.com/office/drawing/2014/main" id="{CA84953A-F5FC-F27E-163D-B7633D840774}"/>
              </a:ext>
            </a:extLst>
          </p:cNvPr>
          <p:cNvPicPr>
            <a:picLocks noChangeAspect="1"/>
          </p:cNvPicPr>
          <p:nvPr/>
        </p:nvPicPr>
        <p:blipFill>
          <a:blip r:embed="rId2" cstate="print"/>
          <a:stretch>
            <a:fillRect/>
          </a:stretch>
        </p:blipFill>
        <p:spPr>
          <a:xfrm>
            <a:off x="643467" y="813965"/>
            <a:ext cx="7305075" cy="5416506"/>
          </a:xfrm>
          <a:prstGeom prst="rect">
            <a:avLst/>
          </a:prstGeom>
        </p:spPr>
      </p:pic>
      <p:grpSp>
        <p:nvGrpSpPr>
          <p:cNvPr id="14" name="Group 13">
            <a:extLst>
              <a:ext uri="{FF2B5EF4-FFF2-40B4-BE49-F238E27FC236}">
                <a16:creationId xmlns="" xmlns:a16="http://schemas.microsoft.com/office/drawing/2014/main" id="{58495BCC-CE77-4CC2-952E-846F41119FD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 xmlns:a16="http://schemas.microsoft.com/office/drawing/2014/main" id="{1B42538B-E30F-4967-A6C1-8EBA775F4D6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 xmlns:a16="http://schemas.microsoft.com/office/drawing/2014/main" id="{9A6BD9AC-4DE7-4B20-8547-4E3B375C21F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 xmlns:p14="http://schemas.microsoft.com/office/powerpoint/2010/main" val="301315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 xmlns:a16="http://schemas.microsoft.com/office/drawing/2014/main" id="{59189911-B51E-A14E-079C-E68FE62220D0}"/>
              </a:ext>
            </a:extLst>
          </p:cNvPr>
          <p:cNvSpPr txBox="1"/>
          <p:nvPr/>
        </p:nvSpPr>
        <p:spPr>
          <a:xfrm>
            <a:off x="2160495" y="570050"/>
            <a:ext cx="6096000" cy="461665"/>
          </a:xfrm>
          <a:prstGeom prst="rect">
            <a:avLst/>
          </a:prstGeom>
          <a:noFill/>
        </p:spPr>
        <p:txBody>
          <a:bodyPr wrap="square">
            <a:spAutoFit/>
          </a:bodyPr>
          <a:lstStyle/>
          <a:p>
            <a:r>
              <a:rPr lang="en-US" sz="2400" b="1" i="0" u="none" strike="noStrike" baseline="0">
                <a:solidFill>
                  <a:srgbClr val="000000"/>
                </a:solidFill>
                <a:latin typeface="UB-Souvenir-Bold"/>
              </a:rPr>
              <a:t>O</a:t>
            </a:r>
            <a:r>
              <a:rPr lang="el-GR" sz="2400" b="1" i="0" u="none" strike="noStrike" baseline="0">
                <a:solidFill>
                  <a:srgbClr val="000000"/>
                </a:solidFill>
                <a:latin typeface="UB-Souvenir-Bold"/>
              </a:rPr>
              <a:t>ρισμός_</a:t>
            </a:r>
            <a:r>
              <a:rPr lang="el-GR" sz="2400" b="0" i="0" u="none" strike="noStrike" baseline="0">
                <a:latin typeface="UB-Souvenir"/>
              </a:rPr>
              <a:t>Πρότυπο </a:t>
            </a:r>
            <a:r>
              <a:rPr lang="en-US" sz="2400" b="0" i="0" u="none" strike="noStrike" baseline="0">
                <a:latin typeface="UB-Souvenir"/>
              </a:rPr>
              <a:t>No. 3</a:t>
            </a:r>
            <a:endParaRPr lang="en-US" sz="2400" dirty="0"/>
          </a:p>
        </p:txBody>
      </p:sp>
      <p:sp>
        <p:nvSpPr>
          <p:cNvPr id="6" name="TextBox 5">
            <a:extLst>
              <a:ext uri="{FF2B5EF4-FFF2-40B4-BE49-F238E27FC236}">
                <a16:creationId xmlns="" xmlns:a16="http://schemas.microsoft.com/office/drawing/2014/main" id="{1AD86504-C1B2-54CE-4AF8-BEE2C2744C8D}"/>
              </a:ext>
            </a:extLst>
          </p:cNvPr>
          <p:cNvSpPr txBox="1"/>
          <p:nvPr/>
        </p:nvSpPr>
        <p:spPr>
          <a:xfrm>
            <a:off x="3048000" y="1720840"/>
            <a:ext cx="6598024" cy="2862322"/>
          </a:xfrm>
          <a:prstGeom prst="rect">
            <a:avLst/>
          </a:prstGeom>
          <a:noFill/>
        </p:spPr>
        <p:txBody>
          <a:bodyPr wrap="square">
            <a:spAutoFit/>
          </a:bodyPr>
          <a:lstStyle/>
          <a:p>
            <a:pPr algn="l"/>
            <a:r>
              <a:rPr lang="el-GR" sz="1800" b="0" i="0" u="none" strike="noStrike" baseline="0" dirty="0">
                <a:latin typeface="UB-Baskerville"/>
              </a:rPr>
              <a:t>Οι </a:t>
            </a:r>
            <a:r>
              <a:rPr lang="el-GR" sz="1800" b="0" i="1" u="none" strike="noStrike" baseline="0" dirty="0">
                <a:latin typeface="UB-Baskerville-Italic"/>
              </a:rPr>
              <a:t>ΠΟΛΥΠΛΕΥΡΕΣ ΠΛΑΤΦΟΡΜΕΣ </a:t>
            </a:r>
            <a:r>
              <a:rPr lang="el-GR" sz="1800" b="0" i="0" u="none" strike="noStrike" baseline="0" dirty="0">
                <a:latin typeface="UB-Baskerville"/>
              </a:rPr>
              <a:t>φέρνουν σε</a:t>
            </a:r>
          </a:p>
          <a:p>
            <a:pPr algn="l"/>
            <a:r>
              <a:rPr lang="el-GR" sz="1800" b="0" i="0" u="none" strike="noStrike" baseline="0" dirty="0">
                <a:latin typeface="UB-Baskerville"/>
              </a:rPr>
              <a:t>επαφή δύο ή περισσότερες αλληλοεξαρτώμενες ομάδες πελατών.</a:t>
            </a:r>
          </a:p>
          <a:p>
            <a:pPr marL="742950" lvl="1" indent="-285750">
              <a:buFont typeface="Arial" panose="020B0604020202020204" pitchFamily="34" charset="0"/>
              <a:buChar char="•"/>
            </a:pPr>
            <a:r>
              <a:rPr lang="el-GR" b="0" i="0" u="none" strike="noStrike" baseline="0" dirty="0">
                <a:latin typeface="UB-Baskerville"/>
              </a:rPr>
              <a:t>Τέτοιες πλατφόρμες έχουν αξία για τη μία</a:t>
            </a:r>
          </a:p>
          <a:p>
            <a:pPr algn="l"/>
            <a:r>
              <a:rPr lang="el-GR" sz="1800" b="0" i="0" u="none" strike="noStrike" baseline="0" dirty="0">
                <a:latin typeface="UB-Baskerville"/>
              </a:rPr>
              <a:t>	ομάδα πελατών </a:t>
            </a:r>
            <a:r>
              <a:rPr lang="el-GR" sz="1800" b="0" i="1" u="none" strike="noStrike" baseline="0" dirty="0">
                <a:latin typeface="UB-Baskerville-Italic"/>
              </a:rPr>
              <a:t>μόνον </a:t>
            </a:r>
            <a:r>
              <a:rPr lang="el-GR" sz="1800" b="0" i="0" u="none" strike="noStrike" baseline="0" dirty="0">
                <a:latin typeface="UB-Baskerville"/>
              </a:rPr>
              <a:t>όταν είναι παρούσες και</a:t>
            </a:r>
          </a:p>
          <a:p>
            <a:pPr algn="l"/>
            <a:r>
              <a:rPr lang="el-GR" sz="1800" b="0" i="0" u="none" strike="noStrike" baseline="0" dirty="0">
                <a:latin typeface="UB-Baskerville"/>
              </a:rPr>
              <a:t>	οι άλλες ομάδες πελατών.</a:t>
            </a:r>
          </a:p>
          <a:p>
            <a:pPr marL="742950" lvl="1" indent="-285750">
              <a:buFont typeface="Arial" panose="020B0604020202020204" pitchFamily="34" charset="0"/>
              <a:buChar char="•"/>
            </a:pPr>
            <a:r>
              <a:rPr lang="el-GR" b="0" i="0" u="none" strike="noStrike" baseline="0" dirty="0">
                <a:latin typeface="UB-Baskerville"/>
              </a:rPr>
              <a:t>Η πλατφόρμα δημιουργεί αξία με τη </a:t>
            </a:r>
            <a:r>
              <a:rPr lang="el-GR" b="0" i="1" u="none" strike="noStrike" baseline="0" dirty="0">
                <a:latin typeface="UB-Baskerville-Italic"/>
              </a:rPr>
              <a:t>διευκόλυνση των 	αλληλεπιδράσεων </a:t>
            </a:r>
            <a:r>
              <a:rPr lang="el-GR" b="0" i="0" u="none" strike="noStrike" baseline="0" dirty="0">
                <a:latin typeface="UB-Baskerville"/>
              </a:rPr>
              <a:t>των διαφορετικών ομάδων. Μια 	πολύπλευρη πλατφόρμα έχει νόημα να υιοθετηθεί στον 	βαθμό που προσελκύει περισσότερους χρήστες, ένα 	φαινόμενο γνωστό ως </a:t>
            </a:r>
            <a:r>
              <a:rPr lang="el-GR" b="0" i="1" u="none" strike="noStrike" baseline="0" dirty="0">
                <a:latin typeface="UB-Baskerville-Italic"/>
              </a:rPr>
              <a:t>δικτύωση</a:t>
            </a:r>
            <a:r>
              <a:rPr lang="el-GR" b="0" i="0" u="none" strike="noStrike" baseline="0" dirty="0">
                <a:latin typeface="UB-Baskerville"/>
              </a:rPr>
              <a:t>.</a:t>
            </a:r>
            <a:endParaRPr lang="en-US" dirty="0"/>
          </a:p>
        </p:txBody>
      </p:sp>
    </p:spTree>
    <p:extLst>
      <p:ext uri="{BB962C8B-B14F-4D97-AF65-F5344CB8AC3E}">
        <p14:creationId xmlns="" xmlns:p14="http://schemas.microsoft.com/office/powerpoint/2010/main" val="370377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B761509-3B9A-49A6-A84B-C3D8681169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 xmlns:a16="http://schemas.microsoft.com/office/drawing/2014/main" id="{91DE43FD-EB47-414A-B0AB-169B0FFFA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 xmlns:a16="http://schemas.microsoft.com/office/drawing/2014/main" id="{58495BCC-CE77-4CC2-952E-846F41119FD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 xmlns:a16="http://schemas.microsoft.com/office/drawing/2014/main" id="{1B42538B-E30F-4967-A6C1-8EBA775F4D6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 xmlns:a16="http://schemas.microsoft.com/office/drawing/2014/main" id="{9A6BD9AC-4DE7-4B20-8547-4E3B375C21F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99471ECF-8733-7F16-483D-9698DCF7D31F}"/>
              </a:ext>
            </a:extLst>
          </p:cNvPr>
          <p:cNvSpPr txBox="1"/>
          <p:nvPr/>
        </p:nvSpPr>
        <p:spPr>
          <a:xfrm>
            <a:off x="472792" y="115652"/>
            <a:ext cx="6096000" cy="523220"/>
          </a:xfrm>
          <a:prstGeom prst="rect">
            <a:avLst/>
          </a:prstGeom>
          <a:noFill/>
        </p:spPr>
        <p:txBody>
          <a:bodyPr wrap="square">
            <a:spAutoFit/>
          </a:bodyPr>
          <a:lstStyle/>
          <a:p>
            <a:r>
              <a:rPr lang="el-GR" sz="2800" b="1" i="1" u="sng" strike="noStrike" baseline="0" dirty="0">
                <a:latin typeface="UB-Baskerville-BoldItalic"/>
              </a:rPr>
              <a:t>Το Επιχειρηματικό Μοντέλο της Google</a:t>
            </a:r>
            <a:endParaRPr lang="en-US" sz="2800" u="sng" dirty="0"/>
          </a:p>
        </p:txBody>
      </p:sp>
      <p:sp>
        <p:nvSpPr>
          <p:cNvPr id="6" name="TextBox 5">
            <a:extLst>
              <a:ext uri="{FF2B5EF4-FFF2-40B4-BE49-F238E27FC236}">
                <a16:creationId xmlns="" xmlns:a16="http://schemas.microsoft.com/office/drawing/2014/main" id="{9E9449FF-159E-4E4F-72FF-F93BF69FB44D}"/>
              </a:ext>
            </a:extLst>
          </p:cNvPr>
          <p:cNvSpPr txBox="1"/>
          <p:nvPr/>
        </p:nvSpPr>
        <p:spPr>
          <a:xfrm>
            <a:off x="232713" y="638872"/>
            <a:ext cx="8105172" cy="3970318"/>
          </a:xfrm>
          <a:prstGeom prst="rect">
            <a:avLst/>
          </a:prstGeom>
          <a:noFill/>
        </p:spPr>
        <p:txBody>
          <a:bodyPr wrap="square">
            <a:spAutoFit/>
          </a:bodyPr>
          <a:lstStyle/>
          <a:p>
            <a:pPr algn="l"/>
            <a:r>
              <a:rPr lang="el-GR" sz="1800" b="0" i="0" u="none" strike="noStrike" baseline="0" dirty="0">
                <a:latin typeface="PFHighwayGothicLight"/>
              </a:rPr>
              <a:t>Η καρδιά του επιχειρηματικού μοντέλου της Google είναι η Πρόταση Αξίας της παροχής εξαιρετικά εστιασμένων διαφημίσεων κειμένου σε διεθνές επίπεδο. Μέσω μιας υπηρεσίας με το όνομα AdWords, οι διαφημιστές μπορούν να δημοσιεύουν διαφημίσεις χορηγούμενων υπερσυνδέσεων στις σελίδες αναζήτησης της Google (και σε ένα συνεργαζόμενο δίκτυο περιεχομένου, όπως θα δούμε αργότερα). Οι διαφημίσεις εμφανίζονται δίπλα στα αποτελέσματα αναζήτησης όταν χρησιμοποιείται η μηχανή αναζήτησης της Google. Η Google διασφαλίζει ότι εμφανίζονται μόνον οι διαφημίσεις που είναι συναφείς με τον όρο αναζήτησης.</a:t>
            </a:r>
          </a:p>
          <a:p>
            <a:pPr algn="l"/>
            <a:r>
              <a:rPr lang="el-GR" sz="1800" b="0" i="0" u="none" strike="noStrike" baseline="0" dirty="0">
                <a:latin typeface="PFHighwayGothicLight"/>
              </a:rPr>
              <a:t>Η υπηρεσία είναι ελκυστική στους διαφημιστές επειδή τους επιτρέπει να</a:t>
            </a:r>
          </a:p>
          <a:p>
            <a:pPr algn="l"/>
            <a:r>
              <a:rPr lang="el-GR" sz="1800" b="0" i="0" u="none" strike="noStrike" baseline="0" dirty="0">
                <a:latin typeface="PFHighwayGothicLight"/>
              </a:rPr>
              <a:t>προσαρμόσουν τις ηλεκτρονικές καμπάνιες σε εξειδικευμένες αναζητήσεις και συγκεκριμένους πληθυσμούς. Το μοντέλο λειτουργεί μόνον αν</a:t>
            </a:r>
          </a:p>
          <a:p>
            <a:pPr algn="l"/>
            <a:r>
              <a:rPr lang="el-GR" sz="1800" b="0" i="0" u="none" strike="noStrike" baseline="0" dirty="0">
                <a:latin typeface="PFHighwayGothicLight"/>
              </a:rPr>
              <a:t>η μηχανή αναζήτησης της Google χρησιμοποιείται από πολλούς χρήστες.</a:t>
            </a:r>
          </a:p>
          <a:p>
            <a:pPr algn="l"/>
            <a:r>
              <a:rPr lang="el-GR" sz="1800" b="0" i="0" u="none" strike="noStrike" baseline="0" dirty="0">
                <a:latin typeface="PFHighwayGothicLight"/>
              </a:rPr>
              <a:t>Όσους περισσότερους χρήστες έχει η Google, τόσο περισσότερες διαφημίσεις μπορεί να εμφανίζει, και άρα τόσο μεγαλύτερη αξία παράγει για τους διαφημιστές.</a:t>
            </a:r>
            <a:endParaRPr lang="en-US" dirty="0"/>
          </a:p>
        </p:txBody>
      </p:sp>
      <p:pic>
        <p:nvPicPr>
          <p:cNvPr id="8" name="Picture 7">
            <a:extLst>
              <a:ext uri="{FF2B5EF4-FFF2-40B4-BE49-F238E27FC236}">
                <a16:creationId xmlns="" xmlns:a16="http://schemas.microsoft.com/office/drawing/2014/main" id="{D8C26CF8-BD8E-3F74-06F6-5111C588C49A}"/>
              </a:ext>
            </a:extLst>
          </p:cNvPr>
          <p:cNvPicPr>
            <a:picLocks noChangeAspect="1"/>
          </p:cNvPicPr>
          <p:nvPr/>
        </p:nvPicPr>
        <p:blipFill>
          <a:blip r:embed="rId2" cstate="print"/>
          <a:stretch>
            <a:fillRect/>
          </a:stretch>
        </p:blipFill>
        <p:spPr>
          <a:xfrm>
            <a:off x="374453" y="4609190"/>
            <a:ext cx="7380017" cy="2248810"/>
          </a:xfrm>
          <a:prstGeom prst="rect">
            <a:avLst/>
          </a:prstGeom>
        </p:spPr>
      </p:pic>
    </p:spTree>
    <p:extLst>
      <p:ext uri="{BB962C8B-B14F-4D97-AF65-F5344CB8AC3E}">
        <p14:creationId xmlns="" xmlns:p14="http://schemas.microsoft.com/office/powerpoint/2010/main" val="174312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0A14DC6-F52D-1F74-E31D-DE081E04384C}"/>
              </a:ext>
            </a:extLst>
          </p:cNvPr>
          <p:cNvPicPr>
            <a:picLocks noChangeAspect="1"/>
          </p:cNvPicPr>
          <p:nvPr/>
        </p:nvPicPr>
        <p:blipFill>
          <a:blip r:embed="rId2" cstate="print"/>
          <a:stretch>
            <a:fillRect/>
          </a:stretch>
        </p:blipFill>
        <p:spPr>
          <a:xfrm>
            <a:off x="1128416" y="2196353"/>
            <a:ext cx="9129079" cy="2712395"/>
          </a:xfrm>
          <a:prstGeom prst="rect">
            <a:avLst/>
          </a:prstGeom>
        </p:spPr>
      </p:pic>
    </p:spTree>
    <p:extLst>
      <p:ext uri="{BB962C8B-B14F-4D97-AF65-F5344CB8AC3E}">
        <p14:creationId xmlns="" xmlns:p14="http://schemas.microsoft.com/office/powerpoint/2010/main" val="393610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9D20F55-C2AE-239C-3429-FFF0AC83A941}"/>
              </a:ext>
            </a:extLst>
          </p:cNvPr>
          <p:cNvSpPr txBox="1"/>
          <p:nvPr/>
        </p:nvSpPr>
        <p:spPr>
          <a:xfrm>
            <a:off x="1264024" y="228165"/>
            <a:ext cx="9789458" cy="584775"/>
          </a:xfrm>
          <a:prstGeom prst="rect">
            <a:avLst/>
          </a:prstGeom>
          <a:noFill/>
        </p:spPr>
        <p:txBody>
          <a:bodyPr wrap="square">
            <a:spAutoFit/>
          </a:bodyPr>
          <a:lstStyle/>
          <a:p>
            <a:pPr algn="l"/>
            <a:r>
              <a:rPr lang="en-US" sz="3200" b="1" i="1" u="sng" strike="noStrike" baseline="0" dirty="0">
                <a:latin typeface="UB-Baskerville-BoldItalic"/>
              </a:rPr>
              <a:t>Wii </a:t>
            </a:r>
            <a:r>
              <a:rPr lang="el-GR" sz="3200" b="1" i="1" u="sng" strike="noStrike" baseline="0" dirty="0">
                <a:latin typeface="UB-Baskerville-BoldItalic"/>
              </a:rPr>
              <a:t>προς </a:t>
            </a:r>
            <a:r>
              <a:rPr lang="en-US" sz="3200" b="1" i="1" u="sng" strike="noStrike" baseline="0" dirty="0">
                <a:latin typeface="UB-Baskerville-BoldItalic"/>
              </a:rPr>
              <a:t>PSP/Xbox</a:t>
            </a:r>
            <a:r>
              <a:rPr lang="el-GR" sz="3200" b="1" i="1" u="sng" strike="noStrike" baseline="0" dirty="0">
                <a:latin typeface="UB-Baskerville-BoldItalic"/>
              </a:rPr>
              <a:t> Ίδιο Πρότυπο, Διαφορετική Εστίαση</a:t>
            </a:r>
            <a:endParaRPr lang="en-US" sz="3200" u="sng" dirty="0"/>
          </a:p>
        </p:txBody>
      </p:sp>
      <p:pic>
        <p:nvPicPr>
          <p:cNvPr id="6" name="Picture 5">
            <a:extLst>
              <a:ext uri="{FF2B5EF4-FFF2-40B4-BE49-F238E27FC236}">
                <a16:creationId xmlns="" xmlns:a16="http://schemas.microsoft.com/office/drawing/2014/main" id="{E12062DD-750B-E144-2D67-A5686C883C50}"/>
              </a:ext>
            </a:extLst>
          </p:cNvPr>
          <p:cNvPicPr>
            <a:picLocks noChangeAspect="1"/>
          </p:cNvPicPr>
          <p:nvPr/>
        </p:nvPicPr>
        <p:blipFill>
          <a:blip r:embed="rId2" cstate="print"/>
          <a:stretch>
            <a:fillRect/>
          </a:stretch>
        </p:blipFill>
        <p:spPr>
          <a:xfrm>
            <a:off x="4047248" y="962129"/>
            <a:ext cx="4666445" cy="2822028"/>
          </a:xfrm>
          <a:prstGeom prst="rect">
            <a:avLst/>
          </a:prstGeom>
        </p:spPr>
      </p:pic>
      <p:sp>
        <p:nvSpPr>
          <p:cNvPr id="8" name="TextBox 7">
            <a:extLst>
              <a:ext uri="{FF2B5EF4-FFF2-40B4-BE49-F238E27FC236}">
                <a16:creationId xmlns="" xmlns:a16="http://schemas.microsoft.com/office/drawing/2014/main" id="{675D4AE5-2091-C4F9-69A6-0E9F466AB66E}"/>
              </a:ext>
            </a:extLst>
          </p:cNvPr>
          <p:cNvSpPr txBox="1"/>
          <p:nvPr/>
        </p:nvSpPr>
        <p:spPr>
          <a:xfrm>
            <a:off x="179296" y="3429000"/>
            <a:ext cx="9565340" cy="3293209"/>
          </a:xfrm>
          <a:prstGeom prst="rect">
            <a:avLst/>
          </a:prstGeom>
          <a:noFill/>
        </p:spPr>
        <p:txBody>
          <a:bodyPr wrap="square">
            <a:spAutoFit/>
          </a:bodyPr>
          <a:lstStyle/>
          <a:p>
            <a:pPr algn="l"/>
            <a:r>
              <a:rPr lang="el-GR" sz="2800" b="0" i="0" u="none" strike="noStrike" baseline="0" dirty="0">
                <a:latin typeface="PFHighwayGothic"/>
              </a:rPr>
              <a:t>Εστίαση </a:t>
            </a:r>
            <a:r>
              <a:rPr lang="en-US" sz="2800" b="0" i="0" u="none" strike="noStrike" baseline="0" dirty="0">
                <a:latin typeface="PFHighwayGothic"/>
              </a:rPr>
              <a:t>PSP/Xbox</a:t>
            </a:r>
          </a:p>
          <a:p>
            <a:pPr algn="l"/>
            <a:r>
              <a:rPr lang="el-GR" sz="1800" b="0" i="0" u="none" strike="noStrike" baseline="0" dirty="0">
                <a:latin typeface="PFHighwayGothicLight"/>
              </a:rPr>
              <a:t>Οι βιντεοκονσόλες ή παιγνιδομηχανές, αποτελούν έναν κλάδο πολλών δισεκατομμυρίων και παρέχουν καλά παραδείγματα διπλών πλατφορμών. Από τη μια, ένας κατασκευαστής χρειάζεται να έλξει τον μεγαλύτερο δυνατό αριθμό παικτών προκειμένου να ελκύσει τους κατασκευαστές παιγνιδιών. Από την άλλη, οι παίκτες αγοράζουν μια παιγνιδομηχανή μόνον αν διαθέτει ικανοποιητικό αριθμό αξιόλογων παιγνιδιών. Στον κλάδο των παιγνιδιών, αυτό έχει οδηγήσει σε έντονο ανταγωνισμό των τριών κύριων εταιρειών και των παιγνιδομηχανών τους: τη σειρά Sony Playstation, τη σειρά Microsoft Xbox και τη Nintendo Wii. Και οι τρεις βασίζονται σε πλατφόρμες διπλής όψης, αλλά υπάρχουν σημαντικές διαφορές μεταξύ του επιχειρηματικού μοντέλου των εταιρειών Sony και Microsoft και της προσέγγισης της εταιρείας Nintendo, γεγονός που αποδεικνύει ότι δεν υπάρχει καμιά «αυταπόδεικτη» λύση για μια δεδομένη αγορά.</a:t>
            </a:r>
            <a:endParaRPr lang="en-US" dirty="0"/>
          </a:p>
        </p:txBody>
      </p:sp>
    </p:spTree>
    <p:extLst>
      <p:ext uri="{BB962C8B-B14F-4D97-AF65-F5344CB8AC3E}">
        <p14:creationId xmlns="" xmlns:p14="http://schemas.microsoft.com/office/powerpoint/2010/main" val="188710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EC1A928-D8F8-58BC-A414-9ACF7215B085}"/>
              </a:ext>
            </a:extLst>
          </p:cNvPr>
          <p:cNvSpPr txBox="1"/>
          <p:nvPr/>
        </p:nvSpPr>
        <p:spPr>
          <a:xfrm>
            <a:off x="412376" y="441101"/>
            <a:ext cx="5369859" cy="2585323"/>
          </a:xfrm>
          <a:prstGeom prst="rect">
            <a:avLst/>
          </a:prstGeom>
          <a:noFill/>
        </p:spPr>
        <p:txBody>
          <a:bodyPr wrap="square">
            <a:spAutoFit/>
          </a:bodyPr>
          <a:lstStyle/>
          <a:p>
            <a:pPr algn="l"/>
            <a:r>
              <a:rPr lang="el-GR" sz="1800" b="0" i="0" u="none" strike="noStrike" baseline="0" dirty="0">
                <a:latin typeface="PFHighwayGothicLight"/>
              </a:rPr>
              <a:t>Οι εταιρείες Sony και Microsoft ήλεγχαν την αγορά παιγνιδομηχανών μέχρις ότου η παιγνιδομηχανή Wii της Nintendo σάρωσε τον κλάδο με μια νέα προσέγγιση στην τεχνολογία και ένα καταπληκτικά διαφορετικό επιχειρηματικό μοντέλο. Πριν λανσάρει το Wii, η Nintendo σημείωνε κάμψη, έχανε μερίδιο αγοράς και ήταν στο χείλος της χρεωκοπίας. Η παιγνιδομηχανή Wii άλλαξε την κατάσταση και την έφερε σε ηγετική θέση.</a:t>
            </a:r>
            <a:endParaRPr lang="en-US" dirty="0"/>
          </a:p>
        </p:txBody>
      </p:sp>
      <p:sp>
        <p:nvSpPr>
          <p:cNvPr id="7" name="TextBox 6">
            <a:extLst>
              <a:ext uri="{FF2B5EF4-FFF2-40B4-BE49-F238E27FC236}">
                <a16:creationId xmlns="" xmlns:a16="http://schemas.microsoft.com/office/drawing/2014/main" id="{C74A110F-FFBE-0936-B5EB-F0F2A92E4C35}"/>
              </a:ext>
            </a:extLst>
          </p:cNvPr>
          <p:cNvSpPr txBox="1"/>
          <p:nvPr/>
        </p:nvSpPr>
        <p:spPr>
          <a:xfrm>
            <a:off x="412376" y="3187931"/>
            <a:ext cx="5208494" cy="3139321"/>
          </a:xfrm>
          <a:prstGeom prst="rect">
            <a:avLst/>
          </a:prstGeom>
          <a:noFill/>
        </p:spPr>
        <p:txBody>
          <a:bodyPr wrap="square">
            <a:spAutoFit/>
          </a:bodyPr>
          <a:lstStyle/>
          <a:p>
            <a:pPr algn="l"/>
            <a:r>
              <a:rPr lang="el-GR" sz="1800" b="0" i="0" u="none" strike="noStrike" baseline="0" dirty="0">
                <a:latin typeface="PFHighwayGothicLight"/>
              </a:rPr>
              <a:t>Παραδοσιακά, οι κατασκευαστές παιγνιδομηχανών εστίαζαν στους φανατικούς παίκτες και γι’ αυτό ο ανταγωνισμός βασιζόταν στην τιμή και την απόδοση της παιγνιδομηχανής. Για το συγκεκριμένο τμήμα της αγοράς, των «φανατικών παικτών», τα γραφικά, η ποιότητα των παιγνιδιών και η ταχύτητα των επεξεργαστών αποτελούσαν τα κύρια κριτήρια επιλογής, με αποτέλεσμα να αναπτύσσουν εξαιρετικά πολύπλοκες και ακριβές παιγνιδομηχανές και να τις πωλούν με ζημία για μερικά χρόνια, επιδοτώντας τες από άλλες δύο πηγές εσόδων.</a:t>
            </a:r>
            <a:endParaRPr lang="en-US" dirty="0"/>
          </a:p>
        </p:txBody>
      </p:sp>
      <p:sp>
        <p:nvSpPr>
          <p:cNvPr id="9" name="TextBox 8">
            <a:extLst>
              <a:ext uri="{FF2B5EF4-FFF2-40B4-BE49-F238E27FC236}">
                <a16:creationId xmlns="" xmlns:a16="http://schemas.microsoft.com/office/drawing/2014/main" id="{7138CC91-2E92-65EA-97EF-69083F2A751B}"/>
              </a:ext>
            </a:extLst>
          </p:cNvPr>
          <p:cNvSpPr txBox="1"/>
          <p:nvPr/>
        </p:nvSpPr>
        <p:spPr>
          <a:xfrm>
            <a:off x="5988424" y="339944"/>
            <a:ext cx="6203576" cy="2862322"/>
          </a:xfrm>
          <a:prstGeom prst="rect">
            <a:avLst/>
          </a:prstGeom>
          <a:noFill/>
        </p:spPr>
        <p:txBody>
          <a:bodyPr wrap="square">
            <a:spAutoFit/>
          </a:bodyPr>
          <a:lstStyle/>
          <a:p>
            <a:pPr algn="l"/>
            <a:r>
              <a:rPr lang="el-GR" sz="1800" b="0" i="0" u="none" strike="noStrike" baseline="0" dirty="0">
                <a:latin typeface="PFHighwayGothicLight"/>
              </a:rPr>
              <a:t>Ανέπτυσσαν τα δικά τους παιγνίδια για τις δικές τους παιγνιδομηχανές.</a:t>
            </a:r>
          </a:p>
          <a:p>
            <a:pPr algn="l"/>
            <a:r>
              <a:rPr lang="el-GR" sz="1800" b="0" i="0" u="none" strike="noStrike" baseline="0" dirty="0">
                <a:latin typeface="PFHighwayGothicLight"/>
              </a:rPr>
              <a:t>Και κέρδιζαν δικαιώματα από τους τρίτους κατασκευαστές παιγνιδιών για να χρησιμοποιηθούν στις συγκεκριμένες παιγνιδομηχανές. Αυτό είναι το τυπικό πρότυπο ενός επιχειρηματικού μοντέλου πλατφόρμας διπλής όψης: η μία πλευρά, δηλαδή, ο χρήστης, λαμβάνει επιδότηση για να πωληθεί όσο το δυνατό μεγαλύτερος αριθμός παιγνιδομηχανών στην αγορά ώστε να υπάρχουν ενδιαφερόμενοι κατασκευαστές παιγνιδιών να πληρώσουν τα δικαιώματα.</a:t>
            </a:r>
            <a:endParaRPr lang="en-US" dirty="0"/>
          </a:p>
        </p:txBody>
      </p:sp>
    </p:spTree>
    <p:extLst>
      <p:ext uri="{BB962C8B-B14F-4D97-AF65-F5344CB8AC3E}">
        <p14:creationId xmlns="" xmlns:p14="http://schemas.microsoft.com/office/powerpoint/2010/main" val="188137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 xmlns:a16="http://schemas.microsoft.com/office/drawing/2014/main" id="{6B945409-BC83-EED1-C693-7D711BC97CBD}"/>
              </a:ext>
            </a:extLst>
          </p:cNvPr>
          <p:cNvSpPr txBox="1"/>
          <p:nvPr/>
        </p:nvSpPr>
        <p:spPr>
          <a:xfrm>
            <a:off x="2438399" y="1158240"/>
            <a:ext cx="6096000" cy="369332"/>
          </a:xfrm>
          <a:prstGeom prst="rect">
            <a:avLst/>
          </a:prstGeom>
          <a:noFill/>
        </p:spPr>
        <p:txBody>
          <a:bodyPr wrap="square">
            <a:spAutoFit/>
          </a:bodyPr>
          <a:lstStyle/>
          <a:p>
            <a:r>
              <a:rPr lang="en-US" sz="1800" b="1" i="0" u="none" strike="noStrike" baseline="0" dirty="0">
                <a:solidFill>
                  <a:srgbClr val="000000"/>
                </a:solidFill>
                <a:latin typeface="UB-Souvenir-Bold"/>
              </a:rPr>
              <a:t>O</a:t>
            </a:r>
            <a:r>
              <a:rPr lang="el-GR" sz="1800" b="1" i="0" u="none" strike="noStrike" baseline="0" dirty="0">
                <a:solidFill>
                  <a:srgbClr val="000000"/>
                </a:solidFill>
                <a:latin typeface="UB-Souvenir-Bold"/>
              </a:rPr>
              <a:t>ρισμός_</a:t>
            </a:r>
            <a:r>
              <a:rPr lang="el-GR" sz="1800" b="0" i="0" u="none" strike="noStrike" baseline="0" dirty="0">
                <a:latin typeface="UB-Souvenir"/>
              </a:rPr>
              <a:t>Πρότυπο </a:t>
            </a:r>
            <a:r>
              <a:rPr lang="en-US" sz="1800" b="0" i="0" u="none" strike="noStrike" baseline="0" dirty="0">
                <a:latin typeface="UB-Souvenir"/>
              </a:rPr>
              <a:t>No. 1</a:t>
            </a:r>
            <a:endParaRPr lang="en-US" dirty="0"/>
          </a:p>
        </p:txBody>
      </p:sp>
      <p:sp>
        <p:nvSpPr>
          <p:cNvPr id="11" name="TextBox 10">
            <a:extLst>
              <a:ext uri="{FF2B5EF4-FFF2-40B4-BE49-F238E27FC236}">
                <a16:creationId xmlns="" xmlns:a16="http://schemas.microsoft.com/office/drawing/2014/main" id="{1D7CFE90-EFE2-1CE9-4C18-32261620AAF5}"/>
              </a:ext>
            </a:extLst>
          </p:cNvPr>
          <p:cNvSpPr txBox="1"/>
          <p:nvPr/>
        </p:nvSpPr>
        <p:spPr>
          <a:xfrm>
            <a:off x="2644587" y="1637109"/>
            <a:ext cx="7844117" cy="2585323"/>
          </a:xfrm>
          <a:prstGeom prst="rect">
            <a:avLst/>
          </a:prstGeom>
          <a:noFill/>
        </p:spPr>
        <p:txBody>
          <a:bodyPr wrap="square">
            <a:spAutoFit/>
          </a:bodyPr>
          <a:lstStyle/>
          <a:p>
            <a:r>
              <a:rPr lang="el-GR" dirty="0"/>
              <a:t>Η έννοια της «Διαχωρισμένης» Επιχείρησης βασίζεται στη διαπίστωση της ύπαρξης τριών θεμελιωδώς διαφορετικών τύπων επιχειρήσεων: Εκείνες</a:t>
            </a:r>
            <a:r>
              <a:rPr lang="en-US" dirty="0"/>
              <a:t> </a:t>
            </a:r>
            <a:r>
              <a:rPr lang="el-GR" dirty="0"/>
              <a:t>που εστιάζουν στις Σχέσεις με Πελάτες, εκείνες</a:t>
            </a:r>
            <a:r>
              <a:rPr lang="en-US" dirty="0"/>
              <a:t> </a:t>
            </a:r>
            <a:r>
              <a:rPr lang="el-GR" dirty="0"/>
              <a:t>που εστιάζουν στα Καινοτόμα Προϊόντα και εκείνες που εστιάζουν στις Υποδομές.</a:t>
            </a:r>
          </a:p>
          <a:p>
            <a:pPr marL="285750" indent="-285750">
              <a:buFont typeface="Arial" panose="020B0604020202020204" pitchFamily="34" charset="0"/>
              <a:buChar char="•"/>
            </a:pPr>
            <a:r>
              <a:rPr lang="el-GR" dirty="0"/>
              <a:t>Κάθε τύπος επιχείρησης καθοδηγείται από</a:t>
            </a:r>
            <a:r>
              <a:rPr lang="en-US" dirty="0"/>
              <a:t> </a:t>
            </a:r>
            <a:r>
              <a:rPr lang="el-GR" dirty="0"/>
              <a:t>διαφορετικές οικονομικές, ανταγωνιστικές και</a:t>
            </a:r>
            <a:r>
              <a:rPr lang="en-US" dirty="0"/>
              <a:t> </a:t>
            </a:r>
            <a:r>
              <a:rPr lang="el-GR" dirty="0"/>
              <a:t>πολιτισμικές επιρροές.</a:t>
            </a:r>
          </a:p>
          <a:p>
            <a:pPr marL="285750" indent="-285750">
              <a:buFont typeface="Arial" panose="020B0604020202020204" pitchFamily="34" charset="0"/>
              <a:buChar char="•"/>
            </a:pPr>
            <a:r>
              <a:rPr lang="el-GR" dirty="0"/>
              <a:t>Οι τρεις τύποι μπορούν να συνυπάρχουν σε μία</a:t>
            </a:r>
            <a:r>
              <a:rPr lang="en-US" dirty="0"/>
              <a:t> </a:t>
            </a:r>
            <a:r>
              <a:rPr lang="el-GR" dirty="0"/>
              <a:t>επιχείρηση, αλλά είναι ιδανικό να διαχωρίζονται</a:t>
            </a:r>
            <a:r>
              <a:rPr lang="en-US" dirty="0"/>
              <a:t> </a:t>
            </a:r>
            <a:r>
              <a:rPr lang="el-GR" dirty="0"/>
              <a:t>σε ξεχωριστές</a:t>
            </a:r>
            <a:r>
              <a:rPr lang="en-US" dirty="0"/>
              <a:t> </a:t>
            </a:r>
            <a:r>
              <a:rPr lang="el-GR" dirty="0"/>
              <a:t>οντότητες ώστε να αποφεύγονται</a:t>
            </a:r>
            <a:r>
              <a:rPr lang="en-US" dirty="0"/>
              <a:t> </a:t>
            </a:r>
            <a:r>
              <a:rPr lang="el-GR" dirty="0"/>
              <a:t>συγκρούσεις ή ανεπιθύμητοι</a:t>
            </a:r>
            <a:r>
              <a:rPr lang="en-US" dirty="0"/>
              <a:t> </a:t>
            </a:r>
            <a:r>
              <a:rPr lang="el-GR" dirty="0"/>
              <a:t>συμβιβασμοί.</a:t>
            </a:r>
            <a:endParaRPr lang="en-US" dirty="0"/>
          </a:p>
        </p:txBody>
      </p:sp>
    </p:spTree>
    <p:extLst>
      <p:ext uri="{BB962C8B-B14F-4D97-AF65-F5344CB8AC3E}">
        <p14:creationId xmlns="" xmlns:p14="http://schemas.microsoft.com/office/powerpoint/2010/main" val="425704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E1D8DF9-A2AD-B6C5-E23E-40026D83996D}"/>
              </a:ext>
            </a:extLst>
          </p:cNvPr>
          <p:cNvPicPr>
            <a:picLocks noChangeAspect="1"/>
          </p:cNvPicPr>
          <p:nvPr/>
        </p:nvPicPr>
        <p:blipFill>
          <a:blip r:embed="rId2" cstate="print"/>
          <a:stretch>
            <a:fillRect/>
          </a:stretch>
        </p:blipFill>
        <p:spPr>
          <a:xfrm>
            <a:off x="6432997" y="108564"/>
            <a:ext cx="4530838" cy="2709264"/>
          </a:xfrm>
          <a:prstGeom prst="rect">
            <a:avLst/>
          </a:prstGeom>
        </p:spPr>
      </p:pic>
      <p:sp>
        <p:nvSpPr>
          <p:cNvPr id="7" name="TextBox 6">
            <a:extLst>
              <a:ext uri="{FF2B5EF4-FFF2-40B4-BE49-F238E27FC236}">
                <a16:creationId xmlns="" xmlns:a16="http://schemas.microsoft.com/office/drawing/2014/main" id="{BF5AEC4D-65C7-8317-8B09-B3CC81E6F634}"/>
              </a:ext>
            </a:extLst>
          </p:cNvPr>
          <p:cNvSpPr txBox="1"/>
          <p:nvPr/>
        </p:nvSpPr>
        <p:spPr>
          <a:xfrm>
            <a:off x="0" y="2625230"/>
            <a:ext cx="6714565" cy="4124206"/>
          </a:xfrm>
          <a:prstGeom prst="rect">
            <a:avLst/>
          </a:prstGeom>
          <a:noFill/>
        </p:spPr>
        <p:txBody>
          <a:bodyPr wrap="square">
            <a:spAutoFit/>
          </a:bodyPr>
          <a:lstStyle/>
          <a:p>
            <a:pPr algn="l"/>
            <a:r>
              <a:rPr lang="el-GR" sz="2800" b="0" i="0" u="none" strike="noStrike" baseline="0" dirty="0">
                <a:latin typeface="PFHighwayGothic"/>
              </a:rPr>
              <a:t>Η εστίαση του </a:t>
            </a:r>
            <a:r>
              <a:rPr lang="en-US" sz="2800" b="0" i="0" u="none" strike="noStrike" baseline="0" dirty="0">
                <a:latin typeface="PFHighwayGothic"/>
              </a:rPr>
              <a:t>Wii</a:t>
            </a:r>
          </a:p>
          <a:p>
            <a:pPr algn="l"/>
            <a:r>
              <a:rPr lang="el-GR" sz="1800" b="0" i="0" u="none" strike="noStrike" baseline="0" dirty="0">
                <a:latin typeface="PFHighwayGothicLight"/>
              </a:rPr>
              <a:t>Το Wii της Nintendo άλλαξε το σκηνικό. Το Wii βασίζεται και αυτό σε πλατφόρμα διπλής όψης, αλλά με αρκετά διαφοροποιημένα στοιχεία. Η Nintendo προόριζε τις παιγνιδομηχανές της για τον μεγάλο αριθμό των περιστασιακών παικτών αντί για τη συγκριτικά μικρότερη «παραδοσιακή» αγορά των φανατικών παικτών. Κέρδισε τις καρδιές των περιστασιακών παικτών με σχετικά φθηνές παιγνιδομηχανές παρέχοντας συμπληρωματικό εξοπλισμό, μια ειδική συσκευή τηλεχειρισμού που επιτρέπει στους παίκτες να ελέγχουν τη δράση με φυσικές κινήσεις. Η καινοτομία και η διασκέδαση των ελεγχόμενων με κίνηση παιγνιδιών όπως είναι το Wii Sports, το Wii Music και το Wii Fit προσέλκυσαν τεράστιο αριθμό περιστασιακών παικτών. Αυτή η διαφοροποίηση αποτελεί επίσης τη βάση για το νέο πρότυπο δίπλευρης πλατφόρμας που δημιούργησε η Nintendo.</a:t>
            </a:r>
            <a:endParaRPr lang="en-US" dirty="0"/>
          </a:p>
        </p:txBody>
      </p:sp>
    </p:spTree>
    <p:extLst>
      <p:ext uri="{BB962C8B-B14F-4D97-AF65-F5344CB8AC3E}">
        <p14:creationId xmlns="" xmlns:p14="http://schemas.microsoft.com/office/powerpoint/2010/main" val="1624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 xmlns:a16="http://schemas.microsoft.com/office/drawing/2014/main" id="{69EEE5F0-7456-71A5-F50F-169D3632706F}"/>
              </a:ext>
            </a:extLst>
          </p:cNvPr>
          <p:cNvSpPr txBox="1"/>
          <p:nvPr/>
        </p:nvSpPr>
        <p:spPr>
          <a:xfrm>
            <a:off x="2456329" y="494740"/>
            <a:ext cx="6096000" cy="523220"/>
          </a:xfrm>
          <a:prstGeom prst="rect">
            <a:avLst/>
          </a:prstGeom>
          <a:noFill/>
        </p:spPr>
        <p:txBody>
          <a:bodyPr wrap="square">
            <a:spAutoFit/>
          </a:bodyPr>
          <a:lstStyle/>
          <a:p>
            <a:r>
              <a:rPr lang="en-US" sz="2800" b="1" i="0" u="none" strike="noStrike" baseline="0">
                <a:solidFill>
                  <a:srgbClr val="000000"/>
                </a:solidFill>
                <a:latin typeface="UB-Souvenir-Bold"/>
              </a:rPr>
              <a:t>O</a:t>
            </a:r>
            <a:r>
              <a:rPr lang="el-GR" sz="2800" b="1" i="0" u="none" strike="noStrike" baseline="0">
                <a:solidFill>
                  <a:srgbClr val="000000"/>
                </a:solidFill>
                <a:latin typeface="UB-Souvenir-Bold"/>
              </a:rPr>
              <a:t>ρισμός_</a:t>
            </a:r>
            <a:r>
              <a:rPr lang="el-GR" sz="2800" b="0" i="0" u="none" strike="noStrike" baseline="0">
                <a:latin typeface="UB-Souvenir"/>
              </a:rPr>
              <a:t>Πρότυπο </a:t>
            </a:r>
            <a:r>
              <a:rPr lang="en-US" sz="2800" b="0" i="0" u="none" strike="noStrike" baseline="0">
                <a:latin typeface="UB-Souvenir"/>
              </a:rPr>
              <a:t>No. 4</a:t>
            </a:r>
            <a:endParaRPr lang="en-US" sz="2800" dirty="0"/>
          </a:p>
        </p:txBody>
      </p:sp>
      <p:sp>
        <p:nvSpPr>
          <p:cNvPr id="6" name="TextBox 5">
            <a:extLst>
              <a:ext uri="{FF2B5EF4-FFF2-40B4-BE49-F238E27FC236}">
                <a16:creationId xmlns="" xmlns:a16="http://schemas.microsoft.com/office/drawing/2014/main" id="{68F41A44-A4C2-620D-4F4E-99E175C72156}"/>
              </a:ext>
            </a:extLst>
          </p:cNvPr>
          <p:cNvSpPr txBox="1"/>
          <p:nvPr/>
        </p:nvSpPr>
        <p:spPr>
          <a:xfrm>
            <a:off x="2877671" y="1155156"/>
            <a:ext cx="7189694" cy="2308324"/>
          </a:xfrm>
          <a:prstGeom prst="rect">
            <a:avLst/>
          </a:prstGeom>
          <a:noFill/>
        </p:spPr>
        <p:txBody>
          <a:bodyPr wrap="square">
            <a:spAutoFit/>
          </a:bodyPr>
          <a:lstStyle/>
          <a:p>
            <a:pPr algn="l"/>
            <a:r>
              <a:rPr lang="el-GR" sz="1800" b="1" i="1" u="none" strike="noStrike" baseline="0" dirty="0">
                <a:latin typeface="UB-Baskerville-BoldItalic"/>
              </a:rPr>
              <a:t>ΔΩΡΕΑΝ</a:t>
            </a:r>
          </a:p>
          <a:p>
            <a:pPr algn="l"/>
            <a:r>
              <a:rPr lang="el-GR" sz="1800" b="0" i="0" u="none" strike="noStrike" baseline="0" dirty="0">
                <a:latin typeface="UB-Baskerville"/>
              </a:rPr>
              <a:t>• Στο επιχειρηματικό μοντέλο της</a:t>
            </a:r>
          </a:p>
          <a:p>
            <a:pPr algn="l"/>
            <a:r>
              <a:rPr lang="el-GR" sz="1800" b="1" i="1" u="none" strike="noStrike" baseline="0" dirty="0">
                <a:latin typeface="UB-Baskerville-BoldItalic"/>
              </a:rPr>
              <a:t>ΔΩΡΕΑΝ </a:t>
            </a:r>
            <a:r>
              <a:rPr lang="el-GR" sz="1800" b="0" i="0" u="none" strike="noStrike" baseline="0" dirty="0">
                <a:latin typeface="UB-Baskerville"/>
              </a:rPr>
              <a:t>διάθεσης, </a:t>
            </a:r>
            <a:r>
              <a:rPr lang="el-GR" sz="1800" b="0" i="1" u="none" strike="noStrike" baseline="0" dirty="0">
                <a:latin typeface="UB-Baskerville-Italic"/>
              </a:rPr>
              <a:t>τουλάχιστον </a:t>
            </a:r>
            <a:r>
              <a:rPr lang="el-GR" sz="1800" b="0" i="0" u="none" strike="noStrike" baseline="0" dirty="0">
                <a:latin typeface="UB-Baskerville"/>
              </a:rPr>
              <a:t>ένα σημαντικό</a:t>
            </a:r>
          </a:p>
          <a:p>
            <a:pPr algn="l"/>
            <a:r>
              <a:rPr lang="el-GR" sz="1800" b="0" i="0" u="none" strike="noStrike" baseline="0" dirty="0">
                <a:latin typeface="UB-Baskerville"/>
              </a:rPr>
              <a:t>Τμήμα Πελατών μπορεί να έχει μια </a:t>
            </a:r>
            <a:r>
              <a:rPr lang="el-GR" sz="1800" b="0" i="1" u="none" strike="noStrike" baseline="0" dirty="0">
                <a:latin typeface="UB-Baskerville-Italic"/>
              </a:rPr>
              <a:t>διαρκή</a:t>
            </a:r>
          </a:p>
          <a:p>
            <a:pPr algn="l"/>
            <a:r>
              <a:rPr lang="el-GR" sz="1800" b="0" i="1" u="none" strike="noStrike" baseline="0" dirty="0">
                <a:latin typeface="UB-Baskerville-Italic"/>
              </a:rPr>
              <a:t>ωφέλεια </a:t>
            </a:r>
            <a:r>
              <a:rPr lang="el-GR" sz="1800" b="0" i="0" u="none" strike="noStrike" baseline="0" dirty="0">
                <a:latin typeface="UB-Baskerville"/>
              </a:rPr>
              <a:t>από μια δωρεάν προσφορά.</a:t>
            </a:r>
          </a:p>
          <a:p>
            <a:pPr marL="285750" indent="-285750" algn="l">
              <a:buFont typeface="Arial" panose="020B0604020202020204" pitchFamily="34" charset="0"/>
              <a:buChar char="•"/>
            </a:pPr>
            <a:r>
              <a:rPr lang="el-GR" sz="1800" b="0" i="1" u="none" strike="noStrike" baseline="0" dirty="0">
                <a:latin typeface="UB-Baskerville-Italic"/>
              </a:rPr>
              <a:t>Διάφορα πρότυπα </a:t>
            </a:r>
            <a:r>
              <a:rPr lang="el-GR" sz="1800" b="0" i="0" u="none" strike="noStrike" baseline="0" dirty="0">
                <a:latin typeface="UB-Baskerville"/>
              </a:rPr>
              <a:t>υλοποίησης επιτρέπουν τη δωρεάν παροχή.</a:t>
            </a:r>
          </a:p>
          <a:p>
            <a:pPr marL="285750" indent="-285750" algn="l">
              <a:buFont typeface="Arial" panose="020B0604020202020204" pitchFamily="34" charset="0"/>
              <a:buChar char="•"/>
            </a:pPr>
            <a:r>
              <a:rPr lang="el-GR" sz="1800" b="0" i="0" u="none" strike="noStrike" baseline="0" dirty="0">
                <a:latin typeface="UB-Baskerville"/>
              </a:rPr>
              <a:t>Οι πελάτες που δεν πληρώνουν επιδοτούνται από ένα άλλο τμήμα του επιχειρηματικού μοντέλου ή από ένα άλλο Τμήμα Πελατών.</a:t>
            </a:r>
            <a:endParaRPr lang="en-US" dirty="0"/>
          </a:p>
        </p:txBody>
      </p:sp>
    </p:spTree>
    <p:extLst>
      <p:ext uri="{BB962C8B-B14F-4D97-AF65-F5344CB8AC3E}">
        <p14:creationId xmlns="" xmlns:p14="http://schemas.microsoft.com/office/powerpoint/2010/main" val="82151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B5D2B21-1C97-0A29-B6C8-836F195A7906}"/>
              </a:ext>
            </a:extLst>
          </p:cNvPr>
          <p:cNvSpPr txBox="1"/>
          <p:nvPr/>
        </p:nvSpPr>
        <p:spPr>
          <a:xfrm>
            <a:off x="1174375" y="246094"/>
            <a:ext cx="9529484" cy="584775"/>
          </a:xfrm>
          <a:prstGeom prst="rect">
            <a:avLst/>
          </a:prstGeom>
          <a:noFill/>
        </p:spPr>
        <p:txBody>
          <a:bodyPr wrap="square">
            <a:spAutoFit/>
          </a:bodyPr>
          <a:lstStyle/>
          <a:p>
            <a:pPr algn="l"/>
            <a:r>
              <a:rPr lang="el-GR" sz="3200" b="1" i="1" u="sng" strike="noStrike" baseline="0" dirty="0">
                <a:latin typeface="UB-Baskerville-BoldItalic"/>
              </a:rPr>
              <a:t>Διαφήμιση: Ένα Μοντέλο Πολύπλευρης Πλατφόρμας</a:t>
            </a:r>
            <a:endParaRPr lang="en-US" sz="3200" u="sng" dirty="0"/>
          </a:p>
        </p:txBody>
      </p:sp>
      <p:sp>
        <p:nvSpPr>
          <p:cNvPr id="6" name="TextBox 5">
            <a:extLst>
              <a:ext uri="{FF2B5EF4-FFF2-40B4-BE49-F238E27FC236}">
                <a16:creationId xmlns="" xmlns:a16="http://schemas.microsoft.com/office/drawing/2014/main" id="{A8BA6EF6-DE3D-DA7A-78EB-CB869782FCD1}"/>
              </a:ext>
            </a:extLst>
          </p:cNvPr>
          <p:cNvSpPr txBox="1"/>
          <p:nvPr/>
        </p:nvSpPr>
        <p:spPr>
          <a:xfrm>
            <a:off x="179294" y="922579"/>
            <a:ext cx="5253317" cy="2462213"/>
          </a:xfrm>
          <a:prstGeom prst="rect">
            <a:avLst/>
          </a:prstGeom>
          <a:noFill/>
        </p:spPr>
        <p:txBody>
          <a:bodyPr wrap="square">
            <a:spAutoFit/>
          </a:bodyPr>
          <a:lstStyle/>
          <a:p>
            <a:pPr algn="l"/>
            <a:r>
              <a:rPr lang="el-GR" sz="1400" b="0" i="0" u="none" strike="noStrike" baseline="0" dirty="0">
                <a:latin typeface="PFHighwayGothicLight"/>
              </a:rPr>
              <a:t>Η διαφήμιση αποτελεί μια καλά εδραιωμένη πηγή εσόδων, η οποία παρέχει δωρεάν προσφορές. Τη συναντάμε μέσα από την τηλεόραση, το ραδιόφωνο, το διαδίκτυο και, σε μία από τις πιο εξευγενισμένες μορφές της, σε στοχευμένες</a:t>
            </a:r>
            <a:r>
              <a:rPr lang="el-GR" sz="1400" dirty="0">
                <a:latin typeface="PFHighwayGothicLight"/>
              </a:rPr>
              <a:t> </a:t>
            </a:r>
            <a:r>
              <a:rPr lang="el-GR" sz="1400" b="0" i="0" u="none" strike="noStrike" baseline="0" dirty="0">
                <a:latin typeface="PFHighwayGothicLight"/>
              </a:rPr>
              <a:t>διαφημίσεις της Google. Σε όρους επιχειρηματικών προτύπων, η παροχή της δωρεάν διαφήμισης αποτελεί μία ιδιαίτερη μορφή του πρότυπου πολύπλευρης πλατφόρμας (βλ. σελ. 91). Μια πλευρά της πλατφόρμας έχει σχεδιαστεί ώστε να προσελκύσει τους χρήστες δίνοντας δωρεάν το περιεχόμενό της, τα αγαθά ή τις υπηρεσίες της. Μια άλλη πλευρά της πλατφόρμας δημιουργεί έσοδα μέσω της πώλησης χώρου σε διαφημιστές.</a:t>
            </a:r>
            <a:endParaRPr lang="en-US" sz="1400" dirty="0"/>
          </a:p>
        </p:txBody>
      </p:sp>
      <p:sp>
        <p:nvSpPr>
          <p:cNvPr id="8" name="TextBox 7">
            <a:extLst>
              <a:ext uri="{FF2B5EF4-FFF2-40B4-BE49-F238E27FC236}">
                <a16:creationId xmlns="" xmlns:a16="http://schemas.microsoft.com/office/drawing/2014/main" id="{5AE35A44-3445-2440-1EDF-050B107C049B}"/>
              </a:ext>
            </a:extLst>
          </p:cNvPr>
          <p:cNvSpPr txBox="1"/>
          <p:nvPr/>
        </p:nvSpPr>
        <p:spPr>
          <a:xfrm>
            <a:off x="6338047" y="830869"/>
            <a:ext cx="5611905" cy="2031325"/>
          </a:xfrm>
          <a:prstGeom prst="rect">
            <a:avLst/>
          </a:prstGeom>
          <a:noFill/>
        </p:spPr>
        <p:txBody>
          <a:bodyPr wrap="square">
            <a:spAutoFit/>
          </a:bodyPr>
          <a:lstStyle/>
          <a:p>
            <a:pPr algn="l"/>
            <a:r>
              <a:rPr lang="el-GR" sz="1400" b="0" i="0" u="none" strike="noStrike" baseline="0" dirty="0">
                <a:latin typeface="PFHighwayGothicLight"/>
              </a:rPr>
              <a:t>Ένα αξιοσημείωτο παράδειγμα του συγκεκριμένου προτύπου είναι η δωρεάν εφημερίδα Metro, η οποία ξεκίνησε στη Στοκχόλμη και είναι τώρα διαθέσιμη σε δεκάδες πόλεις του κόσμου. Η ευφυΐα της εφημερίδας Metro έγκειται στον τρόπο με τον οποίο τροποποίησε το μοντέλο της παραδοσιακής καθημερινής εφημερίδας. Πρώτον, η εφημερίδα προσφέρθηκε δωρεάν. Δεύτερον, επικεντρώθηκε στη διανομή της σε ζώνες προαστιακών μεταφορών με υψηλή επισκεψιμότητα και δικτύων δημοσίων μεταφορών, παρέχοντας την χέρι-χέρι καθώς και σε βάσεις αυτοεξυπηρέτησης.</a:t>
            </a:r>
            <a:endParaRPr lang="en-US" sz="1400" dirty="0"/>
          </a:p>
        </p:txBody>
      </p:sp>
      <p:pic>
        <p:nvPicPr>
          <p:cNvPr id="10" name="Picture 9">
            <a:extLst>
              <a:ext uri="{FF2B5EF4-FFF2-40B4-BE49-F238E27FC236}">
                <a16:creationId xmlns="" xmlns:a16="http://schemas.microsoft.com/office/drawing/2014/main" id="{E13E17A2-619D-61A2-45A2-6BDEC4F5E0D7}"/>
              </a:ext>
            </a:extLst>
          </p:cNvPr>
          <p:cNvPicPr>
            <a:picLocks noChangeAspect="1"/>
          </p:cNvPicPr>
          <p:nvPr/>
        </p:nvPicPr>
        <p:blipFill>
          <a:blip r:embed="rId2" cstate="print"/>
          <a:stretch>
            <a:fillRect/>
          </a:stretch>
        </p:blipFill>
        <p:spPr>
          <a:xfrm>
            <a:off x="4061013" y="3218312"/>
            <a:ext cx="6813744" cy="3613536"/>
          </a:xfrm>
          <a:prstGeom prst="rect">
            <a:avLst/>
          </a:prstGeom>
        </p:spPr>
      </p:pic>
    </p:spTree>
    <p:extLst>
      <p:ext uri="{BB962C8B-B14F-4D97-AF65-F5344CB8AC3E}">
        <p14:creationId xmlns="" xmlns:p14="http://schemas.microsoft.com/office/powerpoint/2010/main" val="323805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501DBF8-4174-BEE4-A777-D871104045AB}"/>
              </a:ext>
            </a:extLst>
          </p:cNvPr>
          <p:cNvSpPr txBox="1"/>
          <p:nvPr/>
        </p:nvSpPr>
        <p:spPr>
          <a:xfrm>
            <a:off x="1882587" y="281953"/>
            <a:ext cx="7987553" cy="584775"/>
          </a:xfrm>
          <a:prstGeom prst="rect">
            <a:avLst/>
          </a:prstGeom>
          <a:noFill/>
        </p:spPr>
        <p:txBody>
          <a:bodyPr wrap="square">
            <a:spAutoFit/>
          </a:bodyPr>
          <a:lstStyle/>
          <a:p>
            <a:pPr algn="l"/>
            <a:r>
              <a:rPr lang="el-GR" sz="3200" b="1" i="1" u="sng" strike="noStrike" baseline="0" dirty="0">
                <a:latin typeface="UB-Baskerville-BoldItalic"/>
              </a:rPr>
              <a:t>Εφημερίδες</a:t>
            </a:r>
            <a:r>
              <a:rPr lang="el-GR" sz="3200" b="1" i="0" u="sng" strike="noStrike" baseline="0" dirty="0">
                <a:latin typeface="UB-Baskerville-Bold"/>
              </a:rPr>
              <a:t>: </a:t>
            </a:r>
            <a:r>
              <a:rPr lang="el-GR" sz="3200" b="1" i="1" u="sng" strike="noStrike" baseline="0" dirty="0">
                <a:latin typeface="UB-Baskerville-BoldItalic"/>
              </a:rPr>
              <a:t>Να είναι δωρεάν ή να μην είναι;</a:t>
            </a:r>
            <a:endParaRPr lang="en-US" sz="3200" u="sng" dirty="0"/>
          </a:p>
        </p:txBody>
      </p:sp>
      <p:sp>
        <p:nvSpPr>
          <p:cNvPr id="6" name="TextBox 5">
            <a:extLst>
              <a:ext uri="{FF2B5EF4-FFF2-40B4-BE49-F238E27FC236}">
                <a16:creationId xmlns="" xmlns:a16="http://schemas.microsoft.com/office/drawing/2014/main" id="{FB6FFD53-8A18-1023-E6B7-FF60B440C529}"/>
              </a:ext>
            </a:extLst>
          </p:cNvPr>
          <p:cNvSpPr txBox="1"/>
          <p:nvPr/>
        </p:nvSpPr>
        <p:spPr>
          <a:xfrm>
            <a:off x="224115" y="1005803"/>
            <a:ext cx="6096003" cy="2923877"/>
          </a:xfrm>
          <a:prstGeom prst="rect">
            <a:avLst/>
          </a:prstGeom>
          <a:noFill/>
        </p:spPr>
        <p:txBody>
          <a:bodyPr wrap="square">
            <a:spAutoFit/>
          </a:bodyPr>
          <a:lstStyle/>
          <a:p>
            <a:pPr algn="l"/>
            <a:r>
              <a:rPr lang="el-GR" sz="1600" b="1" i="0" u="none" strike="noStrike" baseline="0" dirty="0">
                <a:latin typeface="PFHighwayGothic-Bold"/>
              </a:rPr>
              <a:t>Μαζική </a:t>
            </a:r>
            <a:r>
              <a:rPr lang="el-GR" sz="1600" b="1" i="0" u="none" strike="noStrike" baseline="0" dirty="0">
                <a:latin typeface="Tahoma-Bold"/>
              </a:rPr>
              <a:t>≠ </a:t>
            </a:r>
            <a:r>
              <a:rPr lang="el-GR" sz="1600" b="1" i="0" u="none" strike="noStrike" baseline="0" dirty="0">
                <a:latin typeface="PFHighwayGothic-Bold"/>
              </a:rPr>
              <a:t>αυτόματη διαφήμιση $</a:t>
            </a:r>
          </a:p>
          <a:p>
            <a:pPr algn="l"/>
            <a:r>
              <a:rPr lang="el-GR" sz="1400" b="0" i="0" u="none" strike="noStrike" baseline="0" dirty="0">
                <a:latin typeface="PFHighwayGothicLight"/>
              </a:rPr>
              <a:t>Ο μεγάλος αριθμός των χρηστών δεν μεταφράζεται αυτομάτως σε χρυσωρυχείο διαφημιστικών εσόδων, όπως έχει γίνει με την υπηρεσία κοινωνικής δικτύωσης του Facebook. Η εταιρεία υποστήριξε ότι από το Μάιο του 2009 είχε περισσότερους από 200 εκατομμύρια ενεργούς χρήστες ενώ καθημερινά πάνω από 100 εκατομμύρια συνδέονται με αυτή την τοποθεσία. Τα εν λόγω αριθμητικά στοιχεία καθιστούν το Facebook το μεγαλύτερο κοινωνικό δίκτυο του κόσμου. Ωστόσο, σύμφωνα με εμπειρογνώμονες του κλάδου, οι χρήστες δείχνουν λιγότερη ανταπόκριση στις διαφημίσεις του Facebook από τις παραδοσιακές διαφημίσεις στο διαδίκτυο. Μολονότι η διαφήμιση αποτελεί μία από τις πιθανές Πηγές Εσόδων για το Facebook, δεν εγγυάται τεράστια διαφημιστικά έσοδα. Όσο γράφεται αυτό το κείμενο, η εταιρεία του Facebook δεν αποκαλύπτει πληροφορίες για τα έσοδά της.</a:t>
            </a:r>
            <a:endParaRPr lang="en-US" sz="1400" dirty="0"/>
          </a:p>
        </p:txBody>
      </p:sp>
      <p:pic>
        <p:nvPicPr>
          <p:cNvPr id="8" name="Picture 7">
            <a:extLst>
              <a:ext uri="{FF2B5EF4-FFF2-40B4-BE49-F238E27FC236}">
                <a16:creationId xmlns="" xmlns:a16="http://schemas.microsoft.com/office/drawing/2014/main" id="{3FE57610-3177-1B31-E9CF-401DB1494567}"/>
              </a:ext>
            </a:extLst>
          </p:cNvPr>
          <p:cNvPicPr>
            <a:picLocks noChangeAspect="1"/>
          </p:cNvPicPr>
          <p:nvPr/>
        </p:nvPicPr>
        <p:blipFill>
          <a:blip r:embed="rId2" cstate="print"/>
          <a:stretch>
            <a:fillRect/>
          </a:stretch>
        </p:blipFill>
        <p:spPr>
          <a:xfrm>
            <a:off x="7557248" y="964118"/>
            <a:ext cx="3514164" cy="3750375"/>
          </a:xfrm>
          <a:prstGeom prst="rect">
            <a:avLst/>
          </a:prstGeom>
        </p:spPr>
      </p:pic>
    </p:spTree>
    <p:extLst>
      <p:ext uri="{BB962C8B-B14F-4D97-AF65-F5344CB8AC3E}">
        <p14:creationId xmlns="" xmlns:p14="http://schemas.microsoft.com/office/powerpoint/2010/main" val="2734901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BCB9FEB-0BC7-4B75-1C94-546797CD7AD3}"/>
              </a:ext>
            </a:extLst>
          </p:cNvPr>
          <p:cNvSpPr txBox="1"/>
          <p:nvPr/>
        </p:nvSpPr>
        <p:spPr>
          <a:xfrm>
            <a:off x="1353672" y="201271"/>
            <a:ext cx="10838328" cy="523220"/>
          </a:xfrm>
          <a:prstGeom prst="rect">
            <a:avLst/>
          </a:prstGeom>
          <a:noFill/>
        </p:spPr>
        <p:txBody>
          <a:bodyPr wrap="square">
            <a:spAutoFit/>
          </a:bodyPr>
          <a:lstStyle/>
          <a:p>
            <a:pPr algn="l"/>
            <a:r>
              <a:rPr lang="el-GR" sz="2800" b="1" i="1" u="none" strike="noStrike" baseline="0" dirty="0">
                <a:latin typeface="UB-Baskerville-BoldItalic"/>
              </a:rPr>
              <a:t>Freemium: Αποκτήστε Δωρεάν τα Βασικά, </a:t>
            </a:r>
            <a:r>
              <a:rPr lang="el-GR" sz="2800" b="1" i="1" u="sng" strike="noStrike" baseline="0" dirty="0">
                <a:latin typeface="UB-Baskerville-BoldItalic"/>
              </a:rPr>
              <a:t>Πληρώστε για τα Παραπάνω</a:t>
            </a:r>
            <a:endParaRPr lang="en-US" sz="2800" u="sng" dirty="0"/>
          </a:p>
        </p:txBody>
      </p:sp>
      <p:pic>
        <p:nvPicPr>
          <p:cNvPr id="6" name="Picture 5">
            <a:extLst>
              <a:ext uri="{FF2B5EF4-FFF2-40B4-BE49-F238E27FC236}">
                <a16:creationId xmlns="" xmlns:a16="http://schemas.microsoft.com/office/drawing/2014/main" id="{776C6244-26CB-8390-5067-2DD729C1E918}"/>
              </a:ext>
            </a:extLst>
          </p:cNvPr>
          <p:cNvPicPr>
            <a:picLocks noChangeAspect="1"/>
          </p:cNvPicPr>
          <p:nvPr/>
        </p:nvPicPr>
        <p:blipFill>
          <a:blip r:embed="rId2" cstate="print"/>
          <a:stretch>
            <a:fillRect/>
          </a:stretch>
        </p:blipFill>
        <p:spPr>
          <a:xfrm>
            <a:off x="6125559" y="1004047"/>
            <a:ext cx="6080922" cy="3290047"/>
          </a:xfrm>
          <a:prstGeom prst="rect">
            <a:avLst/>
          </a:prstGeom>
        </p:spPr>
      </p:pic>
      <p:sp>
        <p:nvSpPr>
          <p:cNvPr id="8" name="TextBox 7">
            <a:extLst>
              <a:ext uri="{FF2B5EF4-FFF2-40B4-BE49-F238E27FC236}">
                <a16:creationId xmlns="" xmlns:a16="http://schemas.microsoft.com/office/drawing/2014/main" id="{40078BE5-F17D-B7F4-868E-5E9C1268D153}"/>
              </a:ext>
            </a:extLst>
          </p:cNvPr>
          <p:cNvSpPr txBox="1"/>
          <p:nvPr/>
        </p:nvSpPr>
        <p:spPr>
          <a:xfrm>
            <a:off x="57849" y="1379380"/>
            <a:ext cx="6008594" cy="4185761"/>
          </a:xfrm>
          <a:prstGeom prst="rect">
            <a:avLst/>
          </a:prstGeom>
          <a:noFill/>
        </p:spPr>
        <p:txBody>
          <a:bodyPr wrap="square">
            <a:spAutoFit/>
          </a:bodyPr>
          <a:lstStyle/>
          <a:p>
            <a:pPr algn="l"/>
            <a:r>
              <a:rPr lang="en-US" sz="1400" b="0" i="0" u="none" strike="noStrike" baseline="0" dirty="0">
                <a:latin typeface="PFHighwayGothicLight"/>
              </a:rPr>
              <a:t>Ο όρος “freemium” (“free” = δωρεάν + “premium”</a:t>
            </a:r>
            <a:r>
              <a:rPr lang="el-GR" sz="1400" b="0" i="0" u="none" strike="noStrike" baseline="0" dirty="0">
                <a:latin typeface="PFHighwayGothicLight"/>
              </a:rPr>
              <a:t> = υψηλής αξίας) επινοήθηκε από τον Jarid Lukin</a:t>
            </a:r>
            <a:r>
              <a:rPr lang="el-GR" sz="1400" dirty="0">
                <a:latin typeface="PFHighwayGothicLight"/>
              </a:rPr>
              <a:t> </a:t>
            </a:r>
            <a:r>
              <a:rPr lang="el-GR" sz="1400" b="0" i="0" u="none" strike="noStrike" baseline="0" dirty="0">
                <a:latin typeface="PFHighwayGothicLight"/>
              </a:rPr>
              <a:t>και διαδόθηκε στο ιστολόγιο του επιχειρηματία Fred Wilson. Υποστηρίζει κατά κύριο λόγο επιχειρηματικά μοντέλα που βασίζονται στο διαδίκτυο και συνδυάζουν δωρεάν τις βασικές υπηρεσίες με τις υπηρεσίες υψηλής αξίας που παρέχονται επί πληρωμή. Το πρότυπο “freemium” χαρακτηρίζεται από μια μεγάλη βάση χρηστών, που επωφελούνται από την παροχή μιας δωρεάν προσφοράς «χωρίς καμία υποχρέωση». Οι περισσότεροι από τους εν λόγω χρήστες δεν θα γίνουν ποτέ πελάτες αφού συνήθως μια μικρή μερίδα –μικρότερη από το 10%– τελικά θα εγγραφεί στις υπηρεσίες που παρέχονται επί πληρωμή. Πρακτικά αυτή η μικρή βάση των «επί πληρωμή χρηστών» επιδοτεί όσους χρήστες επωφελούνται από την παροχή της δωρεάν προσφοράς. Κάτι τέτοιο είναι εφικτό εξαιτίας του χαμηλού κόστους εξυπηρέτησης των δωρεάν χρηστών. Σε ένα πρότυπο freemium, οι βασικοί δείκτες μέτρησης παρακολούθησης είναι οι εξής: (1) το μέσο κόστος εξυπηρέτησης ενός χρήστη που επωφελείται από τη δωρεάν προσφορά και (2) το ποσοστό στο οποίο οι χρήστες της δωρεάν προσφοράς θα μετατραπούν σε πελάτες (επί πληρωμή). Η δημοφιλής ιστοσελίδα κοινής χρήσης φωτογραφιών Flickr, που αποκτήθηκε από τη Yahoo! το 2005, αποτελεί ένα καλό παράδειγμα του επιχειρηματικού μοντέλου “</a:t>
            </a:r>
            <a:r>
              <a:rPr lang="en-US" sz="1400" b="0" i="0" u="none" strike="noStrike" baseline="0" dirty="0">
                <a:latin typeface="PFHighwayGothicLight"/>
              </a:rPr>
              <a:t>freemium”.</a:t>
            </a:r>
            <a:endParaRPr lang="en-US" sz="1400" dirty="0"/>
          </a:p>
        </p:txBody>
      </p:sp>
    </p:spTree>
    <p:extLst>
      <p:ext uri="{BB962C8B-B14F-4D97-AF65-F5344CB8AC3E}">
        <p14:creationId xmlns="" xmlns:p14="http://schemas.microsoft.com/office/powerpoint/2010/main" val="1898989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F4BE218-901A-7407-3263-80235A8EB046}"/>
              </a:ext>
            </a:extLst>
          </p:cNvPr>
          <p:cNvSpPr txBox="1"/>
          <p:nvPr/>
        </p:nvSpPr>
        <p:spPr>
          <a:xfrm>
            <a:off x="2205316" y="84729"/>
            <a:ext cx="8606117" cy="523220"/>
          </a:xfrm>
          <a:prstGeom prst="rect">
            <a:avLst/>
          </a:prstGeom>
          <a:noFill/>
        </p:spPr>
        <p:txBody>
          <a:bodyPr wrap="square">
            <a:spAutoFit/>
          </a:bodyPr>
          <a:lstStyle/>
          <a:p>
            <a:pPr algn="l"/>
            <a:r>
              <a:rPr lang="el-GR" sz="2800" b="1" i="1" u="none" strike="noStrike" baseline="0" dirty="0">
                <a:latin typeface="UB-Baskerville-BoldItalic"/>
              </a:rPr>
              <a:t>Λογισμικό Ανοικτού Κώδικα: </a:t>
            </a:r>
            <a:r>
              <a:rPr lang="el-GR" sz="2800" b="1" i="1" u="sng" strike="noStrike" baseline="0" dirty="0">
                <a:latin typeface="UB-Baskerville-BoldItalic"/>
              </a:rPr>
              <a:t>Ένα «Ιδιαίτερο» </a:t>
            </a:r>
            <a:r>
              <a:rPr lang="en-US" sz="2800" b="1" i="1" u="sng" strike="noStrike" baseline="0" dirty="0">
                <a:latin typeface="UB-Baskerville-BoldItalic"/>
              </a:rPr>
              <a:t>Freemium</a:t>
            </a:r>
            <a:endParaRPr lang="en-US" sz="2800" u="sng" dirty="0"/>
          </a:p>
        </p:txBody>
      </p:sp>
      <p:sp>
        <p:nvSpPr>
          <p:cNvPr id="6" name="TextBox 5">
            <a:extLst>
              <a:ext uri="{FF2B5EF4-FFF2-40B4-BE49-F238E27FC236}">
                <a16:creationId xmlns="" xmlns:a16="http://schemas.microsoft.com/office/drawing/2014/main" id="{FE04C8FD-CE9F-4A85-0D73-A9F54FCB585D}"/>
              </a:ext>
            </a:extLst>
          </p:cNvPr>
          <p:cNvSpPr txBox="1"/>
          <p:nvPr/>
        </p:nvSpPr>
        <p:spPr>
          <a:xfrm>
            <a:off x="493058" y="607949"/>
            <a:ext cx="5262283" cy="2308324"/>
          </a:xfrm>
          <a:prstGeom prst="rect">
            <a:avLst/>
          </a:prstGeom>
          <a:noFill/>
        </p:spPr>
        <p:txBody>
          <a:bodyPr wrap="square">
            <a:spAutoFit/>
          </a:bodyPr>
          <a:lstStyle/>
          <a:p>
            <a:pPr algn="l"/>
            <a:r>
              <a:rPr lang="el-GR" sz="1600" b="0" i="0" u="none" strike="noStrike" baseline="0" dirty="0">
                <a:latin typeface="PFHighwayGothicLight"/>
              </a:rPr>
              <a:t>Τα επιχειρηματικά μοντέλα που επικρατούν στη</a:t>
            </a:r>
          </a:p>
          <a:p>
            <a:pPr algn="l"/>
            <a:r>
              <a:rPr lang="el-GR" sz="1600" b="0" i="0" u="none" strike="noStrike" baseline="0" dirty="0">
                <a:latin typeface="PFHighwayGothicLight"/>
              </a:rPr>
              <a:t>βιομηχανία λογισμικού που απευθύνεται σε επιχειρήσεις χαρακτηρίζονται συνήθως από δύο χαρακτηριστικά: Πρώτον, το υψηλό σταθερό κόστος για την υποστήριξη των –πολλών– εμπειρογνωμόνων ανάπτυξης λογισμικού (οι οποίοι είναι</a:t>
            </a:r>
          </a:p>
          <a:p>
            <a:pPr algn="l"/>
            <a:r>
              <a:rPr lang="el-GR" sz="1600" b="0" i="0" u="none" strike="noStrike" baseline="0" dirty="0">
                <a:latin typeface="PFHighwayGothicLight"/>
              </a:rPr>
              <a:t>υπεύθυνοι για την κατασκευή του προϊόντος) και</a:t>
            </a:r>
          </a:p>
          <a:p>
            <a:pPr algn="l"/>
            <a:r>
              <a:rPr lang="el-GR" sz="1600" b="0" i="0" u="none" strike="noStrike" baseline="0" dirty="0">
                <a:latin typeface="PFHighwayGothicLight"/>
              </a:rPr>
              <a:t>δεύτερον, ένα μοντέλο εσόδων το οποίο βασίζεται στην πώληση πολλαπλών αδειών ανά χρήστη καθώς επίσης και τακτικών αναβαθμίσεων του λογισμικού.</a:t>
            </a:r>
            <a:endParaRPr lang="en-US" sz="1600" dirty="0"/>
          </a:p>
        </p:txBody>
      </p:sp>
      <p:sp>
        <p:nvSpPr>
          <p:cNvPr id="8" name="TextBox 7">
            <a:extLst>
              <a:ext uri="{FF2B5EF4-FFF2-40B4-BE49-F238E27FC236}">
                <a16:creationId xmlns="" xmlns:a16="http://schemas.microsoft.com/office/drawing/2014/main" id="{EC03B89E-7D2B-54F6-93A0-0A05A3A37BFF}"/>
              </a:ext>
            </a:extLst>
          </p:cNvPr>
          <p:cNvSpPr txBox="1"/>
          <p:nvPr/>
        </p:nvSpPr>
        <p:spPr>
          <a:xfrm>
            <a:off x="233083" y="3028332"/>
            <a:ext cx="5988424" cy="2554545"/>
          </a:xfrm>
          <a:prstGeom prst="rect">
            <a:avLst/>
          </a:prstGeom>
          <a:noFill/>
        </p:spPr>
        <p:txBody>
          <a:bodyPr wrap="square">
            <a:spAutoFit/>
          </a:bodyPr>
          <a:lstStyle/>
          <a:p>
            <a:pPr algn="l"/>
            <a:r>
              <a:rPr lang="el-GR" sz="1600" b="0" i="0" u="none" strike="noStrike" baseline="0" dirty="0">
                <a:latin typeface="PFHighwayGothicLight"/>
              </a:rPr>
              <a:t>Η Red Hat, μια εταιρεία λογισμικού, έφερε τα πάνω κάτω σε αυτό το μοντέλο. Αντί να δημιουργήσει το λογισμικό της από μηδενική βάση, κατάφερε να το εγκαταστήσει επάνω σε λογισμικό ανοικτού κώδικα που έχει αναπτυχθεί εθελοντικά από χιλιάδες μηχανικούς λογισμικού ανά τον κόσμο. Η Red Hat αντελήφθη ότι οι επιχειρήσεις έδειχναν ενδιαφέρον για την άδεια ενός ισχυρού λογισμικού ανοικτού κώδικα, ωστόσο ήταν απρόθυμες να το υιοθετήσουν εξαιτίας προβληματισμών τους, που έχουν να κάνουν με το γεγονός ότι δεν υπάρχει κανένας φορέας ο οποίος μπορεί να είναι νομικά υπεύθυνος για την παροχή και τη συντήρησή του. </a:t>
            </a:r>
            <a:endParaRPr lang="en-US" sz="1600" dirty="0"/>
          </a:p>
        </p:txBody>
      </p:sp>
      <p:sp>
        <p:nvSpPr>
          <p:cNvPr id="10" name="TextBox 9">
            <a:extLst>
              <a:ext uri="{FF2B5EF4-FFF2-40B4-BE49-F238E27FC236}">
                <a16:creationId xmlns="" xmlns:a16="http://schemas.microsoft.com/office/drawing/2014/main" id="{9A3ABE44-0E9C-66CF-7517-2B28B6613A16}"/>
              </a:ext>
            </a:extLst>
          </p:cNvPr>
          <p:cNvSpPr txBox="1"/>
          <p:nvPr/>
        </p:nvSpPr>
        <p:spPr>
          <a:xfrm>
            <a:off x="6687672" y="685473"/>
            <a:ext cx="5593976" cy="2554545"/>
          </a:xfrm>
          <a:prstGeom prst="rect">
            <a:avLst/>
          </a:prstGeom>
          <a:noFill/>
        </p:spPr>
        <p:txBody>
          <a:bodyPr wrap="square">
            <a:spAutoFit/>
          </a:bodyPr>
          <a:lstStyle/>
          <a:p>
            <a:pPr algn="l"/>
            <a:r>
              <a:rPr lang="el-GR" sz="1600" b="0" i="0" u="none" strike="noStrike" baseline="0" dirty="0">
                <a:latin typeface="PFHighwayGothicLight"/>
              </a:rPr>
              <a:t>Kάθε έκδοση της εταιρείας Red Hat υποστηρίζεται για επτά χρόνια. Οι πελάτες επωφελούνται από αυτή την προσέγγιση διότι τους επιτρέπει να απολαμβάνουν τα πλεονεκτήματα κόστους και σταθερότητας του λογισμικού ανοικτού κώδικα ενώ παράλληλα τους προστατεύει από τις αβεβαιότητες που περιβάλλουν ένα προϊόν το οποίο δεν ανήκει επίσημα σε κανέναν. Η Red Hat επωφελείται από το γεγονός ότι ο πυρήνας του λογισμικού βελτιώνεται συνεχώς και δωρεάν από την κοινότητα του ανοικτού κώδικα, γεγονός που μειώνει σημαντικά τα κόστη ανάπτυξής της.</a:t>
            </a:r>
            <a:endParaRPr lang="en-US" sz="1600" dirty="0"/>
          </a:p>
        </p:txBody>
      </p:sp>
      <p:pic>
        <p:nvPicPr>
          <p:cNvPr id="12" name="Picture 11">
            <a:extLst>
              <a:ext uri="{FF2B5EF4-FFF2-40B4-BE49-F238E27FC236}">
                <a16:creationId xmlns="" xmlns:a16="http://schemas.microsoft.com/office/drawing/2014/main" id="{84AA9240-7D6D-4272-289A-882D2AF00A50}"/>
              </a:ext>
            </a:extLst>
          </p:cNvPr>
          <p:cNvPicPr>
            <a:picLocks noChangeAspect="1"/>
          </p:cNvPicPr>
          <p:nvPr/>
        </p:nvPicPr>
        <p:blipFill>
          <a:blip r:embed="rId2" cstate="print"/>
          <a:stretch>
            <a:fillRect/>
          </a:stretch>
        </p:blipFill>
        <p:spPr>
          <a:xfrm>
            <a:off x="6320117" y="3429000"/>
            <a:ext cx="5794521" cy="3147064"/>
          </a:xfrm>
          <a:prstGeom prst="rect">
            <a:avLst/>
          </a:prstGeom>
        </p:spPr>
      </p:pic>
    </p:spTree>
    <p:extLst>
      <p:ext uri="{BB962C8B-B14F-4D97-AF65-F5344CB8AC3E}">
        <p14:creationId xmlns="" xmlns:p14="http://schemas.microsoft.com/office/powerpoint/2010/main" val="710683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9E11F25-6B19-6C69-5C05-02CEB49FBF64}"/>
              </a:ext>
            </a:extLst>
          </p:cNvPr>
          <p:cNvSpPr txBox="1"/>
          <p:nvPr/>
        </p:nvSpPr>
        <p:spPr>
          <a:xfrm>
            <a:off x="4312023" y="241157"/>
            <a:ext cx="6096000" cy="646331"/>
          </a:xfrm>
          <a:prstGeom prst="rect">
            <a:avLst/>
          </a:prstGeom>
          <a:noFill/>
        </p:spPr>
        <p:txBody>
          <a:bodyPr wrap="square">
            <a:spAutoFit/>
          </a:bodyPr>
          <a:lstStyle/>
          <a:p>
            <a:r>
              <a:rPr lang="el-GR" sz="3600" b="1" i="1" u="sng" strike="noStrike" baseline="0" dirty="0">
                <a:latin typeface="UB-Baskerville-BoldItalic"/>
              </a:rPr>
              <a:t>Το </a:t>
            </a:r>
            <a:r>
              <a:rPr lang="en-US" sz="3600" b="1" i="1" u="sng" strike="noStrike" baseline="0" dirty="0">
                <a:latin typeface="UB-Baskerville-BoldItalic"/>
              </a:rPr>
              <a:t>Skype</a:t>
            </a:r>
            <a:endParaRPr lang="en-US" sz="3600" u="sng" dirty="0"/>
          </a:p>
        </p:txBody>
      </p:sp>
      <p:sp>
        <p:nvSpPr>
          <p:cNvPr id="6" name="TextBox 5">
            <a:extLst>
              <a:ext uri="{FF2B5EF4-FFF2-40B4-BE49-F238E27FC236}">
                <a16:creationId xmlns="" xmlns:a16="http://schemas.microsoft.com/office/drawing/2014/main" id="{47A32511-36F0-FB07-DCA1-B1162BC73BD6}"/>
              </a:ext>
            </a:extLst>
          </p:cNvPr>
          <p:cNvSpPr txBox="1"/>
          <p:nvPr/>
        </p:nvSpPr>
        <p:spPr>
          <a:xfrm>
            <a:off x="537882" y="887488"/>
            <a:ext cx="6096000" cy="2062103"/>
          </a:xfrm>
          <a:prstGeom prst="rect">
            <a:avLst/>
          </a:prstGeom>
          <a:noFill/>
        </p:spPr>
        <p:txBody>
          <a:bodyPr wrap="square">
            <a:spAutoFit/>
          </a:bodyPr>
          <a:lstStyle/>
          <a:p>
            <a:pPr algn="l"/>
            <a:r>
              <a:rPr lang="el-GR" sz="1600" b="0" i="0" u="none" strike="noStrike" baseline="0" dirty="0">
                <a:latin typeface="PFHighwayGothicLight"/>
              </a:rPr>
              <a:t>Η εταιρεία Skype προτείνει ένα ενδιαφέρον παράδειγμα του προτύπου freemium, το οποίο διατάραξε τον τομέα των τηλεπικοινωνιών, παρέχοντας δωρεάν κλήσεις μέσω διαδικτυακών υπηρεσιών.</a:t>
            </a:r>
          </a:p>
          <a:p>
            <a:pPr algn="l"/>
            <a:r>
              <a:rPr lang="el-GR" sz="1600" b="0" i="0" u="none" strike="noStrike" baseline="0" dirty="0">
                <a:latin typeface="PFHighwayGothicLight"/>
              </a:rPr>
              <a:t>Το Skype ανέπτυξε λογισμικό για υπολογιστές ή έξυπνα κινητά τηλέφωνα, με το οποίο επιτρέπει στους χρήστες να πραγματοποιούν δωρεάν κλήσεις από τη μια συσκευή στην άλλη. Η Skype έχει τη δυνατότητα να προσφέρει κάτι τέτοιο επειδή η Δομή Κόστους της είναι εντελώς διαφορετική από αυτή ενός τηλεπικοινωνιακού φορέα.</a:t>
            </a:r>
            <a:endParaRPr lang="en-US" sz="1600" dirty="0"/>
          </a:p>
        </p:txBody>
      </p:sp>
      <p:sp>
        <p:nvSpPr>
          <p:cNvPr id="8" name="TextBox 7">
            <a:extLst>
              <a:ext uri="{FF2B5EF4-FFF2-40B4-BE49-F238E27FC236}">
                <a16:creationId xmlns="" xmlns:a16="http://schemas.microsoft.com/office/drawing/2014/main" id="{AE7A48B9-7D8C-DB4E-AA83-ECA66A11719B}"/>
              </a:ext>
            </a:extLst>
          </p:cNvPr>
          <p:cNvSpPr txBox="1"/>
          <p:nvPr/>
        </p:nvSpPr>
        <p:spPr>
          <a:xfrm>
            <a:off x="519951" y="3128299"/>
            <a:ext cx="5405719" cy="3139321"/>
          </a:xfrm>
          <a:prstGeom prst="rect">
            <a:avLst/>
          </a:prstGeom>
          <a:noFill/>
        </p:spPr>
        <p:txBody>
          <a:bodyPr wrap="square">
            <a:spAutoFit/>
          </a:bodyPr>
          <a:lstStyle/>
          <a:p>
            <a:pPr algn="l"/>
            <a:r>
              <a:rPr lang="el-GR" sz="1800" b="0" i="0" u="none" strike="noStrike" baseline="0" dirty="0">
                <a:latin typeface="PFHighwayGothicLight"/>
              </a:rPr>
              <a:t>Οι δωρεάν κλήσεις δρομολογούνται πλήρως μέσω του διαδικτύου, βάσει της λεγόμενης τεχνολογίας «peer-topeer », που χρησιμοποιεί το υλικό του χρήστη και το διαδίκτυο ως τηλεπικοινωνιακή υποδομή. Ως εκ τούτου, δεν χρειάζεται το Skype να διαχειρίζεται το δικό της δίκτυο, όπως συμβαίνει σε εταιρείες τηλεφωνίας, και άρα αναλαμβάνει μόνο δαπάνες για την υποστήριξη επιπλέον χρηστών. Το Skype, πέραν του λογισμικού υποστήριξης των εργασιών της και των διακομιστών που φιλοξενούν λογαριασμούς χρηστών, χρειάζεται ελάχιστη δική της υποδομή.</a:t>
            </a:r>
            <a:endParaRPr lang="en-US" dirty="0"/>
          </a:p>
        </p:txBody>
      </p:sp>
      <p:pic>
        <p:nvPicPr>
          <p:cNvPr id="10" name="Picture 9">
            <a:extLst>
              <a:ext uri="{FF2B5EF4-FFF2-40B4-BE49-F238E27FC236}">
                <a16:creationId xmlns="" xmlns:a16="http://schemas.microsoft.com/office/drawing/2014/main" id="{924558BC-6682-F4D3-2ACB-7CE5829B180E}"/>
              </a:ext>
            </a:extLst>
          </p:cNvPr>
          <p:cNvPicPr>
            <a:picLocks noChangeAspect="1"/>
          </p:cNvPicPr>
          <p:nvPr/>
        </p:nvPicPr>
        <p:blipFill>
          <a:blip r:embed="rId2" cstate="print"/>
          <a:stretch>
            <a:fillRect/>
          </a:stretch>
        </p:blipFill>
        <p:spPr>
          <a:xfrm>
            <a:off x="6523991" y="3333014"/>
            <a:ext cx="5533541" cy="2934606"/>
          </a:xfrm>
          <a:prstGeom prst="rect">
            <a:avLst/>
          </a:prstGeom>
        </p:spPr>
      </p:pic>
    </p:spTree>
    <p:extLst>
      <p:ext uri="{BB962C8B-B14F-4D97-AF65-F5344CB8AC3E}">
        <p14:creationId xmlns="" xmlns:p14="http://schemas.microsoft.com/office/powerpoint/2010/main" val="266242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A20296B-ED65-3AC8-939F-7ED11878C1BA}"/>
              </a:ext>
            </a:extLst>
          </p:cNvPr>
          <p:cNvPicPr>
            <a:picLocks noChangeAspect="1"/>
          </p:cNvPicPr>
          <p:nvPr/>
        </p:nvPicPr>
        <p:blipFill>
          <a:blip r:embed="rId2" cstate="print"/>
          <a:stretch>
            <a:fillRect/>
          </a:stretch>
        </p:blipFill>
        <p:spPr>
          <a:xfrm>
            <a:off x="3064793" y="1730188"/>
            <a:ext cx="6779477" cy="3596659"/>
          </a:xfrm>
          <a:prstGeom prst="rect">
            <a:avLst/>
          </a:prstGeom>
        </p:spPr>
      </p:pic>
    </p:spTree>
    <p:extLst>
      <p:ext uri="{BB962C8B-B14F-4D97-AF65-F5344CB8AC3E}">
        <p14:creationId xmlns="" xmlns:p14="http://schemas.microsoft.com/office/powerpoint/2010/main" val="252969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FD53A6C-BDE6-3C08-7445-66597B2E1BF3}"/>
              </a:ext>
            </a:extLst>
          </p:cNvPr>
          <p:cNvSpPr txBox="1"/>
          <p:nvPr/>
        </p:nvSpPr>
        <p:spPr>
          <a:xfrm>
            <a:off x="3343837" y="165412"/>
            <a:ext cx="6096000" cy="1077218"/>
          </a:xfrm>
          <a:prstGeom prst="rect">
            <a:avLst/>
          </a:prstGeom>
          <a:noFill/>
        </p:spPr>
        <p:txBody>
          <a:bodyPr wrap="square">
            <a:spAutoFit/>
          </a:bodyPr>
          <a:lstStyle/>
          <a:p>
            <a:pPr algn="l"/>
            <a:r>
              <a:rPr lang="el-GR" sz="3200" b="1" i="1" u="none" strike="noStrike" baseline="0" dirty="0">
                <a:latin typeface="UB-Baskerville-BoldItalic"/>
              </a:rPr>
              <a:t>Το Ασφαλιστικό Μοντέλο:</a:t>
            </a:r>
          </a:p>
          <a:p>
            <a:pPr algn="l"/>
            <a:r>
              <a:rPr lang="el-GR" sz="3200" b="1" i="1" u="sng" strike="noStrike" baseline="0" dirty="0">
                <a:latin typeface="UB-Baskerville-BoldItalic"/>
              </a:rPr>
              <a:t>Το Ανεστραμμένο </a:t>
            </a:r>
            <a:r>
              <a:rPr lang="en-US" sz="3200" b="1" i="1" u="sng" strike="noStrike" baseline="0" dirty="0">
                <a:latin typeface="UB-Baskerville-BoldItalic"/>
              </a:rPr>
              <a:t>Freemium</a:t>
            </a:r>
            <a:endParaRPr lang="en-US" sz="3200" u="sng" dirty="0"/>
          </a:p>
        </p:txBody>
      </p:sp>
      <p:sp>
        <p:nvSpPr>
          <p:cNvPr id="6" name="TextBox 5">
            <a:extLst>
              <a:ext uri="{FF2B5EF4-FFF2-40B4-BE49-F238E27FC236}">
                <a16:creationId xmlns="" xmlns:a16="http://schemas.microsoft.com/office/drawing/2014/main" id="{716B84A5-AAD4-40D1-C5C1-CAC64D3CEE07}"/>
              </a:ext>
            </a:extLst>
          </p:cNvPr>
          <p:cNvSpPr txBox="1"/>
          <p:nvPr/>
        </p:nvSpPr>
        <p:spPr>
          <a:xfrm>
            <a:off x="0" y="1602084"/>
            <a:ext cx="5880846" cy="4247317"/>
          </a:xfrm>
          <a:prstGeom prst="rect">
            <a:avLst/>
          </a:prstGeom>
          <a:noFill/>
        </p:spPr>
        <p:txBody>
          <a:bodyPr wrap="square">
            <a:spAutoFit/>
          </a:bodyPr>
          <a:lstStyle/>
          <a:p>
            <a:pPr algn="l"/>
            <a:r>
              <a:rPr lang="el-GR" sz="1800" b="0" i="0" u="none" strike="noStrike" baseline="0" dirty="0">
                <a:latin typeface="PFHighwayGothicLight"/>
              </a:rPr>
              <a:t>Στο μοντέλο freemium μια μικρή βάση πελατών</a:t>
            </a:r>
          </a:p>
          <a:p>
            <a:pPr algn="l"/>
            <a:r>
              <a:rPr lang="el-GR" sz="1800" b="0" i="0" u="none" strike="noStrike" baseline="0" dirty="0">
                <a:latin typeface="PFHighwayGothicLight"/>
              </a:rPr>
              <a:t>που πληρώνουν για τη χρήση μιας υπηρεσίας</a:t>
            </a:r>
          </a:p>
          <a:p>
            <a:pPr algn="l"/>
            <a:r>
              <a:rPr lang="el-GR" sz="1800" b="0" i="0" u="none" strike="noStrike" baseline="0" dirty="0">
                <a:latin typeface="PFHighwayGothicLight"/>
              </a:rPr>
              <a:t>υψηλής ποιότητας επιχορηγεί μια μεγάλη βάση</a:t>
            </a:r>
          </a:p>
          <a:p>
            <a:pPr algn="l"/>
            <a:r>
              <a:rPr lang="el-GR" sz="1800" b="0" i="0" u="none" strike="noStrike" baseline="0" dirty="0">
                <a:latin typeface="PFHighwayGothicLight"/>
              </a:rPr>
              <a:t>πελατών που δεν πληρώνουν. Στην πραγματικότητα το συγκεκριμένο ασφαλιστικό μοντέλο είναι το ακριβώς αντίθετο, είναι δηλαδή το μοντέλο freemium ανεστραμμένο. Στο ασφαλιστικό μοντέλο, μια μεγάλη βάση πελατών πληρώνουν μικρές τακτικές αμοιβές προκειμένου να προστατευθούν από απίθανα οικονομικά και καταστροφικά ενδεχόμενα. Εν συντομία, μια μεγάλη βάση πελατών επιχορηγεί μια μικρή ομάδα ανθρώπων που διεκδικούν και εισπράττουν τις ασφαλιστικές αποζημιώσεις. Ωστόσο οποιοσδήποτε από τους πελάτες που πληρώνουν θα μπορούσε ανά πάσα στιγμή να γίνει μέλος της επωφελούμενης ομάδας.</a:t>
            </a:r>
            <a:endParaRPr lang="en-US" dirty="0"/>
          </a:p>
        </p:txBody>
      </p:sp>
      <p:pic>
        <p:nvPicPr>
          <p:cNvPr id="8" name="Picture 7">
            <a:extLst>
              <a:ext uri="{FF2B5EF4-FFF2-40B4-BE49-F238E27FC236}">
                <a16:creationId xmlns="" xmlns:a16="http://schemas.microsoft.com/office/drawing/2014/main" id="{D5A22A93-4F07-4BA2-B0F7-1E3F655E9D1B}"/>
              </a:ext>
            </a:extLst>
          </p:cNvPr>
          <p:cNvPicPr>
            <a:picLocks noChangeAspect="1"/>
          </p:cNvPicPr>
          <p:nvPr/>
        </p:nvPicPr>
        <p:blipFill>
          <a:blip r:embed="rId2" cstate="print"/>
          <a:stretch>
            <a:fillRect/>
          </a:stretch>
        </p:blipFill>
        <p:spPr>
          <a:xfrm>
            <a:off x="6096000" y="1739152"/>
            <a:ext cx="5868599" cy="3152811"/>
          </a:xfrm>
          <a:prstGeom prst="rect">
            <a:avLst/>
          </a:prstGeom>
        </p:spPr>
      </p:pic>
    </p:spTree>
    <p:extLst>
      <p:ext uri="{BB962C8B-B14F-4D97-AF65-F5344CB8AC3E}">
        <p14:creationId xmlns="" xmlns:p14="http://schemas.microsoft.com/office/powerpoint/2010/main" val="3597440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8C4F6B0-E17C-816D-0EDB-156DDAF27CED}"/>
              </a:ext>
            </a:extLst>
          </p:cNvPr>
          <p:cNvSpPr txBox="1"/>
          <p:nvPr/>
        </p:nvSpPr>
        <p:spPr>
          <a:xfrm>
            <a:off x="3684494" y="321840"/>
            <a:ext cx="6096000" cy="646331"/>
          </a:xfrm>
          <a:prstGeom prst="rect">
            <a:avLst/>
          </a:prstGeom>
          <a:noFill/>
        </p:spPr>
        <p:txBody>
          <a:bodyPr wrap="square">
            <a:spAutoFit/>
          </a:bodyPr>
          <a:lstStyle/>
          <a:p>
            <a:r>
              <a:rPr lang="el-GR" sz="3600" b="1" i="1" u="sng" strike="noStrike" baseline="0" dirty="0">
                <a:latin typeface="UB-Baskerville-BoldItalic"/>
              </a:rPr>
              <a:t>Δόλωμα &amp; Αγκίστρι</a:t>
            </a:r>
            <a:endParaRPr lang="en-US" sz="3600" u="sng" dirty="0"/>
          </a:p>
        </p:txBody>
      </p:sp>
      <p:sp>
        <p:nvSpPr>
          <p:cNvPr id="6" name="TextBox 5">
            <a:extLst>
              <a:ext uri="{FF2B5EF4-FFF2-40B4-BE49-F238E27FC236}">
                <a16:creationId xmlns="" xmlns:a16="http://schemas.microsoft.com/office/drawing/2014/main" id="{562AFB5A-ACAC-6950-5D9D-F628D760CC96}"/>
              </a:ext>
            </a:extLst>
          </p:cNvPr>
          <p:cNvSpPr txBox="1"/>
          <p:nvPr/>
        </p:nvSpPr>
        <p:spPr>
          <a:xfrm>
            <a:off x="17688" y="1289953"/>
            <a:ext cx="5688106" cy="4278094"/>
          </a:xfrm>
          <a:prstGeom prst="rect">
            <a:avLst/>
          </a:prstGeom>
          <a:noFill/>
        </p:spPr>
        <p:txBody>
          <a:bodyPr wrap="square">
            <a:spAutoFit/>
          </a:bodyPr>
          <a:lstStyle/>
          <a:p>
            <a:pPr algn="l"/>
            <a:r>
              <a:rPr lang="el-GR" sz="1600" b="0" i="0" u="none" strike="noStrike" baseline="0" dirty="0">
                <a:latin typeface="PFHighwayGothicLight"/>
              </a:rPr>
              <a:t>Το μοντέλο «δόλωμα &amp; αγκίστρι» (bait &amp; hook) αναφέρεται σε ένα επιχειρηματικό πρότυπο που χαρακτηρίζεται από μια ελκυστική, φθηνή ή δωρεάν αρχική προσφορά η οποία ενθαρρύνει τη συνέχιση των μελλοντικών αγορών των σχετιζόμενων αγαθών ή υπηρεσιών. Αυτό το πρότυπο είναι επίσης γνωστό ως μοντέλο «αρχικής απώλειας» (loss leader) ή πρότυπο «ξυραφιού &amp; λεπίδων» (</a:t>
            </a:r>
            <a:r>
              <a:rPr lang="en-US" sz="1600" b="0" i="0" u="none" strike="noStrike" baseline="0" dirty="0">
                <a:latin typeface="PFHighwayGothicLight"/>
              </a:rPr>
              <a:t>razor &amp; blades). </a:t>
            </a:r>
            <a:r>
              <a:rPr lang="el-GR" sz="1600" b="0" i="0" u="none" strike="noStrike" baseline="0" dirty="0">
                <a:latin typeface="PFHighwayGothicLight"/>
              </a:rPr>
              <a:t>Το πρότυπο της «αρχικής απώλειας» αναφέρεται σε μια επιδοτούμενη, πιθανόν επιζήμια αρχική προσφορά, με απώτερο στόχο να δημιουργήσει κέρδη από τις επόμενες αγορές. Το πρότυπο «ξυραφιού &amp; λεπίδων» αναφέρεται σε ένα επιχειρηματικό μοντέλο που διαδόθηκε από τον Αμερικανό επιχειρηματία και εφευρέτη των γνωστών ειδών ξυρίσματος μίας χρήσης, King C. Gillette, (βλ. σελ. 119). Χρησιμοποιήσαμε τον όρο «δόλωμα &amp; άγκιστρο» προκειμένου να περιγράψουμε γενικότερα την ιδέα της προσφοράς ως μέσου προσέλκυσης πελατών, που στη συνέχεια θα παράγει κέρδη από τις πωλήσεις της.</a:t>
            </a:r>
            <a:endParaRPr lang="en-US" sz="1600" dirty="0"/>
          </a:p>
        </p:txBody>
      </p:sp>
      <p:pic>
        <p:nvPicPr>
          <p:cNvPr id="8" name="Picture 7">
            <a:extLst>
              <a:ext uri="{FF2B5EF4-FFF2-40B4-BE49-F238E27FC236}">
                <a16:creationId xmlns="" xmlns:a16="http://schemas.microsoft.com/office/drawing/2014/main" id="{909FD70F-2182-EC79-00F8-A75A00EBB0E3}"/>
              </a:ext>
            </a:extLst>
          </p:cNvPr>
          <p:cNvPicPr>
            <a:picLocks noChangeAspect="1"/>
          </p:cNvPicPr>
          <p:nvPr/>
        </p:nvPicPr>
        <p:blipFill>
          <a:blip r:embed="rId2" cstate="print"/>
          <a:stretch>
            <a:fillRect/>
          </a:stretch>
        </p:blipFill>
        <p:spPr>
          <a:xfrm>
            <a:off x="5612298" y="1739152"/>
            <a:ext cx="6657445" cy="3639672"/>
          </a:xfrm>
          <a:prstGeom prst="rect">
            <a:avLst/>
          </a:prstGeom>
        </p:spPr>
      </p:pic>
    </p:spTree>
    <p:extLst>
      <p:ext uri="{BB962C8B-B14F-4D97-AF65-F5344CB8AC3E}">
        <p14:creationId xmlns="" xmlns:p14="http://schemas.microsoft.com/office/powerpoint/2010/main" val="144833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E99ABD2E-6A9B-2865-F1E7-4B84176A5775}"/>
              </a:ext>
            </a:extLst>
          </p:cNvPr>
          <p:cNvSpPr txBox="1"/>
          <p:nvPr/>
        </p:nvSpPr>
        <p:spPr>
          <a:xfrm>
            <a:off x="200197" y="352100"/>
            <a:ext cx="5789677" cy="3847207"/>
          </a:xfrm>
          <a:prstGeom prst="rect">
            <a:avLst/>
          </a:prstGeom>
          <a:noFill/>
        </p:spPr>
        <p:txBody>
          <a:bodyPr wrap="square">
            <a:spAutoFit/>
          </a:bodyPr>
          <a:lstStyle/>
          <a:p>
            <a:pPr algn="l"/>
            <a:r>
              <a:rPr lang="el-GR" sz="2800" b="0" i="0" u="none" strike="noStrike" baseline="0" dirty="0">
                <a:latin typeface="PFHighwayGothicLight"/>
              </a:rPr>
              <a:t>1.</a:t>
            </a:r>
            <a:r>
              <a:rPr lang="el-GR" sz="1800" b="0" i="0" u="none" strike="noStrike" baseline="0" dirty="0">
                <a:latin typeface="PFHighwayGothicLight"/>
              </a:rPr>
              <a:t> Οι </a:t>
            </a:r>
            <a:r>
              <a:rPr lang="en-US" sz="1800" b="0" i="0" u="none" strike="noStrike" baseline="0" dirty="0">
                <a:latin typeface="PFHighwayGothicLight"/>
              </a:rPr>
              <a:t>Hagel </a:t>
            </a:r>
            <a:r>
              <a:rPr lang="el-GR" sz="1800" b="0" i="0" u="none" strike="noStrike" baseline="0" dirty="0">
                <a:latin typeface="PFHighwayGothicLight"/>
              </a:rPr>
              <a:t>και </a:t>
            </a:r>
            <a:r>
              <a:rPr lang="en-US" sz="1800" b="0" i="0" u="none" strike="noStrike" baseline="0" dirty="0">
                <a:latin typeface="PFHighwayGothicLight"/>
              </a:rPr>
              <a:t>Singer </a:t>
            </a:r>
            <a:r>
              <a:rPr lang="el-GR" sz="1800" b="0" i="0" u="none" strike="noStrike" baseline="0" dirty="0">
                <a:latin typeface="PFHighwayGothicLight"/>
              </a:rPr>
              <a:t>(1998), που πρότειναν τον τίτλο</a:t>
            </a:r>
            <a:r>
              <a:rPr lang="en-US" sz="1800" b="0" i="0" u="none" strike="noStrike" baseline="0" dirty="0">
                <a:latin typeface="PFHighwayGothicLight"/>
              </a:rPr>
              <a:t> </a:t>
            </a:r>
            <a:r>
              <a:rPr lang="el-GR" sz="1800" b="0" i="0" u="none" strike="noStrike" baseline="0" dirty="0">
                <a:latin typeface="PFHighwayGothicLight"/>
              </a:rPr>
              <a:t>«διαχωρισμένη επιχείρηση» πιστεύουν</a:t>
            </a:r>
            <a:r>
              <a:rPr lang="en-US" sz="1800" b="0" i="0" u="none" strike="noStrike" baseline="0" dirty="0">
                <a:latin typeface="PFHighwayGothicLight"/>
              </a:rPr>
              <a:t> </a:t>
            </a:r>
            <a:r>
              <a:rPr lang="el-GR" sz="1800" b="0" i="0" u="none" strike="noStrike" baseline="0" dirty="0">
                <a:latin typeface="PFHighwayGothicLight"/>
              </a:rPr>
              <a:t>ότι οι επιχειρήσεις μπορεί να ενσωματώνουν</a:t>
            </a:r>
            <a:r>
              <a:rPr lang="en-US" sz="1800" b="0" i="0" u="none" strike="noStrike" baseline="0" dirty="0">
                <a:latin typeface="PFHighwayGothicLight"/>
              </a:rPr>
              <a:t> </a:t>
            </a:r>
            <a:r>
              <a:rPr lang="el-GR" sz="1800" b="0" i="0" u="none" strike="noStrike" baseline="0" dirty="0">
                <a:latin typeface="PFHighwayGothicLight"/>
              </a:rPr>
              <a:t>το πολύ μέχρι τρεις διαφορετικούς τύπους επιμέρους επιχειρήσεων με διαφορετικές οικονομικές,</a:t>
            </a:r>
            <a:r>
              <a:rPr lang="en-US" sz="1800" b="0" i="0" u="none" strike="noStrike" baseline="0" dirty="0">
                <a:latin typeface="PFHighwayGothicLight"/>
              </a:rPr>
              <a:t> </a:t>
            </a:r>
            <a:r>
              <a:rPr lang="el-GR" sz="1800" b="0" i="0" u="none" strike="noStrike" baseline="0" dirty="0">
                <a:latin typeface="PFHighwayGothicLight"/>
              </a:rPr>
              <a:t>ανταγωνιστικές και πολιτισμικές επιρροές, δίνοντας</a:t>
            </a:r>
            <a:r>
              <a:rPr lang="en-US" sz="1800" b="0" i="0" u="none" strike="noStrike" baseline="0" dirty="0">
                <a:latin typeface="PFHighwayGothicLight"/>
              </a:rPr>
              <a:t> </a:t>
            </a:r>
            <a:r>
              <a:rPr lang="el-GR" sz="1800" b="0" i="0" u="none" strike="noStrike" baseline="0" dirty="0">
                <a:latin typeface="PFHighwayGothicLight"/>
              </a:rPr>
              <a:t>έμφαση (α) στις Σχέσεις με τους Πελάτες, (β) στα</a:t>
            </a:r>
            <a:r>
              <a:rPr lang="en-US" sz="1800" b="0" i="0" u="none" strike="noStrike" baseline="0" dirty="0">
                <a:latin typeface="PFHighwayGothicLight"/>
              </a:rPr>
              <a:t> </a:t>
            </a:r>
            <a:r>
              <a:rPr lang="el-GR" sz="1800" b="0" i="0" u="none" strike="noStrike" baseline="0" dirty="0">
                <a:latin typeface="PFHighwayGothicLight"/>
              </a:rPr>
              <a:t>Καινοτόμα Προϊόντα και (γ) στις Υποδομές. Επίσης,</a:t>
            </a:r>
            <a:r>
              <a:rPr lang="en-US" sz="1800" b="0" i="0" u="none" strike="noStrike" baseline="0" dirty="0">
                <a:latin typeface="PFHighwayGothicLight"/>
              </a:rPr>
              <a:t> </a:t>
            </a:r>
            <a:r>
              <a:rPr lang="el-GR" sz="1800" b="0" i="0" u="none" strike="noStrike" baseline="0" dirty="0">
                <a:latin typeface="PFHighwayGothicLight"/>
              </a:rPr>
              <a:t>σύμφωνα με τους Treacy και Wiersema (1997), οι</a:t>
            </a:r>
            <a:r>
              <a:rPr lang="en-US" sz="1800" b="0" i="0" u="none" strike="noStrike" baseline="0" dirty="0">
                <a:latin typeface="PFHighwayGothicLight"/>
              </a:rPr>
              <a:t> </a:t>
            </a:r>
            <a:r>
              <a:rPr lang="el-GR" sz="1800" b="0" i="0" u="none" strike="noStrike" baseline="0" dirty="0">
                <a:latin typeface="PFHighwayGothicLight"/>
              </a:rPr>
              <a:t>επιχειρήσεις θα πρέπει να εστιάζουν σε μία από</a:t>
            </a:r>
            <a:r>
              <a:rPr lang="en-US" sz="1800" b="0" i="0" u="none" strike="noStrike" baseline="0" dirty="0">
                <a:latin typeface="PFHighwayGothicLight"/>
              </a:rPr>
              <a:t> </a:t>
            </a:r>
            <a:r>
              <a:rPr lang="el-GR" sz="1800" b="0" i="0" u="none" strike="noStrike" baseline="0" dirty="0">
                <a:latin typeface="PFHighwayGothicLight"/>
              </a:rPr>
              <a:t>τις ακόλουθες διεργασίες παραγωγής αξίας:</a:t>
            </a:r>
            <a:r>
              <a:rPr lang="en-US" sz="1800" b="0" i="0" u="none" strike="noStrike" baseline="0" dirty="0">
                <a:latin typeface="PFHighwayGothicLight"/>
              </a:rPr>
              <a:t> </a:t>
            </a:r>
            <a:r>
              <a:rPr lang="el-GR" sz="1800" b="0" i="0" u="none" strike="noStrike" baseline="0" dirty="0">
                <a:latin typeface="PFHighwayGothicLight"/>
              </a:rPr>
              <a:t>(α) λειτουργική αριστεία, (β) καινοτόμα προϊόντα, (γ) προσέγγιση των</a:t>
            </a:r>
            <a:r>
              <a:rPr lang="en-US" sz="1800" b="0" i="0" u="none" strike="noStrike" baseline="0" dirty="0">
                <a:latin typeface="PFHighwayGothicLight"/>
              </a:rPr>
              <a:t> </a:t>
            </a:r>
            <a:r>
              <a:rPr lang="el-GR" sz="1800" b="0" i="0" u="none" strike="noStrike" baseline="0" dirty="0">
                <a:latin typeface="PFHighwayGothicLight"/>
              </a:rPr>
              <a:t>πελατών.</a:t>
            </a:r>
          </a:p>
          <a:p>
            <a:pPr algn="l"/>
            <a:endParaRPr lang="en-US" dirty="0"/>
          </a:p>
        </p:txBody>
      </p:sp>
      <p:sp>
        <p:nvSpPr>
          <p:cNvPr id="6" name="TextBox 5">
            <a:extLst>
              <a:ext uri="{FF2B5EF4-FFF2-40B4-BE49-F238E27FC236}">
                <a16:creationId xmlns="" xmlns:a16="http://schemas.microsoft.com/office/drawing/2014/main" id="{77AE1F46-5F55-17BE-DAC9-F48486D0F3B1}"/>
              </a:ext>
            </a:extLst>
          </p:cNvPr>
          <p:cNvSpPr txBox="1"/>
          <p:nvPr/>
        </p:nvSpPr>
        <p:spPr>
          <a:xfrm>
            <a:off x="6040696" y="352100"/>
            <a:ext cx="6100482" cy="3293209"/>
          </a:xfrm>
          <a:prstGeom prst="rect">
            <a:avLst/>
          </a:prstGeom>
          <a:noFill/>
        </p:spPr>
        <p:txBody>
          <a:bodyPr wrap="square">
            <a:spAutoFit/>
          </a:bodyPr>
          <a:lstStyle/>
          <a:p>
            <a:pPr algn="l"/>
            <a:r>
              <a:rPr lang="el-GR" sz="1600" b="1" i="0" u="none" strike="noStrike" baseline="0" dirty="0">
                <a:latin typeface="Aka-AcidGR-RomanScript"/>
              </a:rPr>
              <a:t>2</a:t>
            </a:r>
            <a:r>
              <a:rPr lang="el-GR" sz="1600" b="0" i="0" u="none" strike="noStrike" baseline="0" dirty="0">
                <a:latin typeface="Aka-AcidGR-RomanScript"/>
              </a:rPr>
              <a:t>.</a:t>
            </a:r>
            <a:r>
              <a:rPr lang="el-GR" sz="1600" b="0" i="0" u="none" strike="noStrike" baseline="0" dirty="0">
                <a:latin typeface="PFHighwayGothicLight"/>
              </a:rPr>
              <a:t>Οι </a:t>
            </a:r>
            <a:r>
              <a:rPr lang="en-US" sz="1600" b="0" i="0" u="none" strike="noStrike" baseline="0" dirty="0">
                <a:latin typeface="PFHighwayGothicLight"/>
              </a:rPr>
              <a:t>Hagel &amp; Singer</a:t>
            </a:r>
            <a:r>
              <a:rPr lang="el-GR" sz="1600" b="0" i="0" u="none" strike="noStrike" baseline="0" dirty="0">
                <a:latin typeface="PFHighwayGothicLight"/>
              </a:rPr>
              <a:t> (1998) περιγράφουν (α) τον ρόλο της επιχείρησης που εστιάζει στις Σχέσεις με Πελάτες ως την ανεύρεση και απόκτηση πελατών και την ανάπτυξη σχέσεων με αυτούς, (β) τον ρόλο της επιχείρησης που εστιάζει στα καινοτόμα προϊόντα να είναι η ανάπτυξη νέων και ελκυστικών αγαθών και υπηρεσιών και (γ) τον ρόλο της επιχείρησης που εστιάζει στις υποδομές να είναι η δημιουργία και διαχείριση πλατφορμών εξυπηρέτησης επαναλαμβανόμενων διαδικασιών και υψηλού όγκου. Οι Hagel και Singer (1998) προτείνουν το διαχωρισμό αυτών των επιχειρήσεων και την εσωτερική εστίαση μόνον στη μία από τις τρεις, επειδή καθοδηγούνται από διαφορετικούς παράγοντες, και μπορεί να έρχονται σε σύγκρουση μεταξύ τους ή να παράγουν ανεπιθύμητους συμβιβασμούς μέσα στον ίδιο οργανισμό.</a:t>
            </a:r>
            <a:endParaRPr lang="en-US" sz="1600" dirty="0"/>
          </a:p>
        </p:txBody>
      </p:sp>
      <p:sp>
        <p:nvSpPr>
          <p:cNvPr id="8" name="TextBox 7">
            <a:extLst>
              <a:ext uri="{FF2B5EF4-FFF2-40B4-BE49-F238E27FC236}">
                <a16:creationId xmlns="" xmlns:a16="http://schemas.microsoft.com/office/drawing/2014/main" id="{5C2E6FD6-29FD-FD17-E192-223857EF7D28}"/>
              </a:ext>
            </a:extLst>
          </p:cNvPr>
          <p:cNvSpPr txBox="1"/>
          <p:nvPr/>
        </p:nvSpPr>
        <p:spPr>
          <a:xfrm>
            <a:off x="4384881" y="3904209"/>
            <a:ext cx="6920209" cy="2400657"/>
          </a:xfrm>
          <a:prstGeom prst="rect">
            <a:avLst/>
          </a:prstGeom>
          <a:noFill/>
        </p:spPr>
        <p:txBody>
          <a:bodyPr wrap="square">
            <a:spAutoFit/>
          </a:bodyPr>
          <a:lstStyle/>
          <a:p>
            <a:pPr algn="l"/>
            <a:r>
              <a:rPr lang="el-GR" sz="2000" b="1" i="0" u="none" strike="noStrike" baseline="0" dirty="0">
                <a:latin typeface="PFHighwayGothicLight"/>
              </a:rPr>
              <a:t>3</a:t>
            </a:r>
            <a:r>
              <a:rPr lang="el-GR" sz="1800" b="0" i="0" u="none" strike="noStrike" baseline="0" dirty="0">
                <a:latin typeface="PFHighwayGothicLight"/>
              </a:rPr>
              <a:t>. Στις σελίδες που ακολουθούν παρουσιάζουμε πώς</a:t>
            </a:r>
          </a:p>
          <a:p>
            <a:pPr algn="l"/>
            <a:r>
              <a:rPr lang="el-GR" sz="1800" b="0" i="0" u="none" strike="noStrike" baseline="0" dirty="0">
                <a:latin typeface="PFHighwayGothicLight"/>
              </a:rPr>
              <a:t>η ιδέα της απλοποίησης εφαρμόζεται στα επιχειρηματικά μοντέλα. Στο πρώτο παράδειγμα, περιγράφουμε τις συγκρούσεις και τους ανεπιθύμητους συμβιβασμούς που δημιουργεί ένα «περιπεπλεγμένο» επιχειρηματικό μοντέλο στον ιδιωτικό τραπεζικό τομέα. Στο δεύτερο παράδειγμα παρουσιάζουμε πώς οι πάροχοι</a:t>
            </a:r>
            <a:r>
              <a:rPr lang="el-GR" dirty="0">
                <a:latin typeface="PFHighwayGothicLight"/>
              </a:rPr>
              <a:t> </a:t>
            </a:r>
            <a:r>
              <a:rPr lang="el-GR" sz="1800" b="0" i="0" u="none" strike="noStrike" baseline="0" dirty="0">
                <a:latin typeface="PFHighwayGothicLight"/>
              </a:rPr>
              <a:t>κινητής τηλεφωνίας απλουστεύουν το επιχειρηματικό τους μοντέλο και εστιάζουν σε νέες κρίσιμες επιχειρηματικές δραστηριότητες.</a:t>
            </a:r>
            <a:endParaRPr lang="en-US" dirty="0"/>
          </a:p>
        </p:txBody>
      </p:sp>
    </p:spTree>
    <p:extLst>
      <p:ext uri="{BB962C8B-B14F-4D97-AF65-F5344CB8AC3E}">
        <p14:creationId xmlns="" xmlns:p14="http://schemas.microsoft.com/office/powerpoint/2010/main" val="1790418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3A49E3C-DF73-82DB-D267-35D564B12ACD}"/>
              </a:ext>
            </a:extLst>
          </p:cNvPr>
          <p:cNvSpPr txBox="1"/>
          <p:nvPr/>
        </p:nvSpPr>
        <p:spPr>
          <a:xfrm>
            <a:off x="582705" y="1317027"/>
            <a:ext cx="5513295" cy="4031873"/>
          </a:xfrm>
          <a:prstGeom prst="rect">
            <a:avLst/>
          </a:prstGeom>
          <a:noFill/>
        </p:spPr>
        <p:txBody>
          <a:bodyPr wrap="square">
            <a:spAutoFit/>
          </a:bodyPr>
          <a:lstStyle/>
          <a:p>
            <a:pPr algn="l"/>
            <a:r>
              <a:rPr lang="el-GR" sz="1600" b="0" i="0" u="none" strike="noStrike" baseline="0" dirty="0">
                <a:latin typeface="PFHighwayGothicLight"/>
              </a:rPr>
              <a:t>Η μορφή του προτύπου «δόλωμα &amp; άγκιστρο» που είναι γνωστό και ως μοντέλο «ξυραφιού &amp; λεπίδων» πηγάζει από τον τρόπο που πωλήθηκαν οι πρώτες λεπίδες ξυρίσματος μίας χρήσης. Το 1904, ο King C. Gillette, ο οποίος εμπορευόταν το πρώτο σύστημα λεπίδων ξυρίσματος, αποφάσισε να πουλήσει λαβές ξυριστικής μηχανής με πολύ μεγάλη έκπτωση ή ακόμη και να τις προσφέρει δωρεάν μαζί με άλλα προϊόντα προκειμένου να προκαλέσει τη ζήτηση για τις αναλώσιμες λεπίδες ξυρίσματος. Σήμερα, η Gillette εξακολουθεί να</a:t>
            </a:r>
          </a:p>
          <a:p>
            <a:pPr algn="l"/>
            <a:r>
              <a:rPr lang="el-GR" sz="1600" b="0" i="0" u="none" strike="noStrike" baseline="0" dirty="0">
                <a:latin typeface="PFHighwayGothicLight"/>
              </a:rPr>
              <a:t>είναι κυρίαρχη στον χώρο των προϊόντων ξυρίσματος. Το κλειδί σ’ αυτό το μοντέλο είναι η σχέση μεταξύ φθηνού ή δωρεάν αρχικού προϊόντος και του επόμενου –συνήθως αναλώσιμου προϊόντος– επί του οποίου η εταιρεία έχει ένα υψηλό περιθώριο κέρδους. Ο έλεγχος της «διασφάλισης» του προϊόντος είναι κρίσιμος παράγοντας για την επιτυχία αυτού του προτύπου.</a:t>
            </a:r>
            <a:endParaRPr lang="en-US" sz="1600" dirty="0"/>
          </a:p>
        </p:txBody>
      </p:sp>
      <p:pic>
        <p:nvPicPr>
          <p:cNvPr id="7" name="Picture 6">
            <a:extLst>
              <a:ext uri="{FF2B5EF4-FFF2-40B4-BE49-F238E27FC236}">
                <a16:creationId xmlns="" xmlns:a16="http://schemas.microsoft.com/office/drawing/2014/main" id="{43EA23BD-3708-D140-5C82-7DFE3D7F2461}"/>
              </a:ext>
            </a:extLst>
          </p:cNvPr>
          <p:cNvPicPr>
            <a:picLocks noChangeAspect="1"/>
          </p:cNvPicPr>
          <p:nvPr/>
        </p:nvPicPr>
        <p:blipFill>
          <a:blip r:embed="rId2" cstate="print"/>
          <a:stretch>
            <a:fillRect/>
          </a:stretch>
        </p:blipFill>
        <p:spPr>
          <a:xfrm>
            <a:off x="6453986" y="1904952"/>
            <a:ext cx="5690065" cy="3048096"/>
          </a:xfrm>
          <a:prstGeom prst="rect">
            <a:avLst/>
          </a:prstGeom>
        </p:spPr>
      </p:pic>
    </p:spTree>
    <p:extLst>
      <p:ext uri="{BB962C8B-B14F-4D97-AF65-F5344CB8AC3E}">
        <p14:creationId xmlns="" xmlns:p14="http://schemas.microsoft.com/office/powerpoint/2010/main" val="2013882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463B99A-73EE-4FBB-B7C4-F9F9BCC25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 xmlns:a16="http://schemas.microsoft.com/office/drawing/2014/main" id="{D4477751-7120-E86E-D10A-A9903BB04C48}"/>
              </a:ext>
            </a:extLst>
          </p:cNvPr>
          <p:cNvSpPr txBox="1"/>
          <p:nvPr/>
        </p:nvSpPr>
        <p:spPr>
          <a:xfrm>
            <a:off x="2850776" y="638175"/>
            <a:ext cx="6096000" cy="461665"/>
          </a:xfrm>
          <a:prstGeom prst="rect">
            <a:avLst/>
          </a:prstGeom>
          <a:noFill/>
        </p:spPr>
        <p:txBody>
          <a:bodyPr wrap="square">
            <a:spAutoFit/>
          </a:bodyPr>
          <a:lstStyle/>
          <a:p>
            <a:r>
              <a:rPr lang="en-US" sz="2400" b="1" i="0" u="none" strike="noStrike" baseline="0" dirty="0">
                <a:solidFill>
                  <a:srgbClr val="000000"/>
                </a:solidFill>
                <a:latin typeface="UB-Souvenir-Bold"/>
              </a:rPr>
              <a:t>O</a:t>
            </a:r>
            <a:r>
              <a:rPr lang="el-GR" sz="2400" b="1" i="0" u="none" strike="noStrike" baseline="0" dirty="0">
                <a:solidFill>
                  <a:srgbClr val="000000"/>
                </a:solidFill>
                <a:latin typeface="UB-Souvenir-Bold"/>
              </a:rPr>
              <a:t>ρισμός_</a:t>
            </a:r>
            <a:r>
              <a:rPr lang="el-GR" sz="2400" b="0" i="0" u="none" strike="noStrike" baseline="0" dirty="0">
                <a:solidFill>
                  <a:srgbClr val="FF3838"/>
                </a:solidFill>
                <a:latin typeface="UB-Souvenir"/>
              </a:rPr>
              <a:t>Πρότυπο </a:t>
            </a:r>
            <a:r>
              <a:rPr lang="en-US" sz="2400" b="0" i="0" u="none" strike="noStrike" baseline="0" dirty="0">
                <a:solidFill>
                  <a:srgbClr val="FF3838"/>
                </a:solidFill>
                <a:latin typeface="UB-Souvenir"/>
              </a:rPr>
              <a:t>No. 5</a:t>
            </a:r>
            <a:endParaRPr lang="en-US" sz="2400" dirty="0"/>
          </a:p>
        </p:txBody>
      </p:sp>
      <p:sp>
        <p:nvSpPr>
          <p:cNvPr id="6" name="TextBox 5">
            <a:extLst>
              <a:ext uri="{FF2B5EF4-FFF2-40B4-BE49-F238E27FC236}">
                <a16:creationId xmlns="" xmlns:a16="http://schemas.microsoft.com/office/drawing/2014/main" id="{81737CCE-0F9B-CD51-C56F-9122376173D6}"/>
              </a:ext>
            </a:extLst>
          </p:cNvPr>
          <p:cNvSpPr txBox="1"/>
          <p:nvPr/>
        </p:nvSpPr>
        <p:spPr>
          <a:xfrm>
            <a:off x="2572870" y="1571418"/>
            <a:ext cx="6096000" cy="2862322"/>
          </a:xfrm>
          <a:prstGeom prst="rect">
            <a:avLst/>
          </a:prstGeom>
          <a:noFill/>
        </p:spPr>
        <p:txBody>
          <a:bodyPr wrap="square">
            <a:spAutoFit/>
          </a:bodyPr>
          <a:lstStyle/>
          <a:p>
            <a:pPr algn="l"/>
            <a:r>
              <a:rPr lang="el-GR" b="0" i="1" u="none" strike="noStrike" baseline="0" dirty="0">
                <a:latin typeface="UB-Baskerville-Italic"/>
              </a:rPr>
              <a:t>ΤΑ ΑΝΟΙΚΤΑ ΜΟΝΤΕΛΑ </a:t>
            </a:r>
            <a:r>
              <a:rPr lang="el-GR" b="0" i="0" u="none" strike="noStrike" baseline="0" dirty="0">
                <a:latin typeface="UB-Baskerville"/>
              </a:rPr>
              <a:t>μπορούν να</a:t>
            </a:r>
          </a:p>
          <a:p>
            <a:pPr algn="l"/>
            <a:r>
              <a:rPr lang="el-GR" b="0" i="0" u="none" strike="noStrike" baseline="0" dirty="0">
                <a:latin typeface="UB-Baskerville"/>
              </a:rPr>
              <a:t>χρησιμοποιηθούν από επιχειρήσεις για τη</a:t>
            </a:r>
          </a:p>
          <a:p>
            <a:pPr algn="l"/>
            <a:r>
              <a:rPr lang="el-GR" b="0" i="0" u="none" strike="noStrike" baseline="0" dirty="0">
                <a:latin typeface="UB-Baskerville"/>
              </a:rPr>
              <a:t>δημιουργία αξίας </a:t>
            </a:r>
            <a:r>
              <a:rPr lang="el-GR" b="0" i="1" u="none" strike="noStrike" baseline="0" dirty="0">
                <a:latin typeface="UB-Baskerville-Italic"/>
              </a:rPr>
              <a:t>μέσω εξωτερικών συνεργατών </a:t>
            </a:r>
            <a:r>
              <a:rPr lang="el-GR" b="0" i="0" u="none" strike="noStrike" baseline="0" dirty="0">
                <a:latin typeface="UB-Baskerville"/>
              </a:rPr>
              <a:t>που</a:t>
            </a:r>
          </a:p>
          <a:p>
            <a:pPr algn="l"/>
            <a:r>
              <a:rPr lang="el-GR" b="0" i="0" u="none" strike="noStrike" baseline="0" dirty="0">
                <a:latin typeface="UB-Baskerville"/>
              </a:rPr>
              <a:t>χρησιμοποιούνται συστηματικά.</a:t>
            </a:r>
          </a:p>
          <a:p>
            <a:pPr marL="285750" indent="-285750" algn="l">
              <a:buFont typeface="Arial" panose="020B0604020202020204" pitchFamily="34" charset="0"/>
              <a:buChar char="•"/>
            </a:pPr>
            <a:r>
              <a:rPr lang="el-GR" b="0" i="0" u="none" strike="noStrike" baseline="0" dirty="0">
                <a:latin typeface="UB-Baskerville"/>
              </a:rPr>
              <a:t>Αυτό μπορεί να πραγματοποιηθεί «</a:t>
            </a:r>
            <a:r>
              <a:rPr lang="el-GR" b="0" i="1" u="none" strike="noStrike" baseline="0" dirty="0">
                <a:latin typeface="UB-Baskerville-Italic"/>
              </a:rPr>
              <a:t>από έξω προς τα μέσα</a:t>
            </a:r>
            <a:r>
              <a:rPr lang="el-GR" b="0" i="0" u="none" strike="noStrike" baseline="0" dirty="0">
                <a:latin typeface="UB-Baskerville"/>
              </a:rPr>
              <a:t>», με την αξιοποίηση εξωτερικών ιδεών εντός της επιχειρήσεως, ή «</a:t>
            </a:r>
            <a:r>
              <a:rPr lang="el-GR" b="0" i="1" u="none" strike="noStrike" baseline="0" dirty="0">
                <a:latin typeface="UB-Baskerville-Italic"/>
              </a:rPr>
              <a:t>από μέσα προς τα έξω</a:t>
            </a:r>
            <a:r>
              <a:rPr lang="el-GR" b="0" i="0" u="none" strike="noStrike" baseline="0" dirty="0">
                <a:latin typeface="UB-Baskerville"/>
              </a:rPr>
              <a:t>», παρέχοντας στους εξωτερικούς συνεργάτες ιδέες ή πόρους που βρίσκονται σε αδράνεια και δεν χρησιμοποιούνται από την ίδια την επιχείρηση.</a:t>
            </a:r>
            <a:endParaRPr lang="en-US" sz="2000" dirty="0"/>
          </a:p>
        </p:txBody>
      </p:sp>
    </p:spTree>
    <p:extLst>
      <p:ext uri="{BB962C8B-B14F-4D97-AF65-F5344CB8AC3E}">
        <p14:creationId xmlns="" xmlns:p14="http://schemas.microsoft.com/office/powerpoint/2010/main" val="1451413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D425734-018E-3B85-A73F-9C3A69608BB8}"/>
              </a:ext>
            </a:extLst>
          </p:cNvPr>
          <p:cNvPicPr>
            <a:picLocks noChangeAspect="1"/>
          </p:cNvPicPr>
          <p:nvPr/>
        </p:nvPicPr>
        <p:blipFill>
          <a:blip r:embed="rId2" cstate="print"/>
          <a:stretch>
            <a:fillRect/>
          </a:stretch>
        </p:blipFill>
        <p:spPr>
          <a:xfrm>
            <a:off x="3914955" y="294739"/>
            <a:ext cx="5191337" cy="5310416"/>
          </a:xfrm>
          <a:prstGeom prst="rect">
            <a:avLst/>
          </a:prstGeom>
        </p:spPr>
      </p:pic>
    </p:spTree>
    <p:extLst>
      <p:ext uri="{BB962C8B-B14F-4D97-AF65-F5344CB8AC3E}">
        <p14:creationId xmlns="" xmlns:p14="http://schemas.microsoft.com/office/powerpoint/2010/main" val="2176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91E18F9-D37B-D8BA-6F7D-BBA4FD069D5E}"/>
              </a:ext>
            </a:extLst>
          </p:cNvPr>
          <p:cNvSpPr txBox="1"/>
          <p:nvPr/>
        </p:nvSpPr>
        <p:spPr>
          <a:xfrm>
            <a:off x="2151529" y="317811"/>
            <a:ext cx="8032376" cy="646331"/>
          </a:xfrm>
          <a:prstGeom prst="rect">
            <a:avLst/>
          </a:prstGeom>
          <a:noFill/>
        </p:spPr>
        <p:txBody>
          <a:bodyPr wrap="square">
            <a:spAutoFit/>
          </a:bodyPr>
          <a:lstStyle/>
          <a:p>
            <a:pPr algn="l"/>
            <a:r>
              <a:rPr lang="en-US" sz="3600" b="1" i="1" u="sng" strike="noStrike" baseline="0">
                <a:latin typeface="UB-Baskerville-BoldItalic"/>
              </a:rPr>
              <a:t>Procter &amp; Gamble:</a:t>
            </a:r>
            <a:r>
              <a:rPr lang="el-GR" sz="3600" b="1" i="1" u="sng" strike="noStrike" baseline="0">
                <a:latin typeface="UB-Baskerville-BoldItalic"/>
              </a:rPr>
              <a:t> Σύνδεση &amp; Ανάπτυξη</a:t>
            </a:r>
            <a:endParaRPr lang="en-US" sz="3600" u="sng" dirty="0"/>
          </a:p>
        </p:txBody>
      </p:sp>
      <p:sp>
        <p:nvSpPr>
          <p:cNvPr id="6" name="TextBox 5">
            <a:extLst>
              <a:ext uri="{FF2B5EF4-FFF2-40B4-BE49-F238E27FC236}">
                <a16:creationId xmlns="" xmlns:a16="http://schemas.microsoft.com/office/drawing/2014/main" id="{31E05945-0B28-A8DE-B893-BFEA0B53BA63}"/>
              </a:ext>
            </a:extLst>
          </p:cNvPr>
          <p:cNvSpPr txBox="1"/>
          <p:nvPr/>
        </p:nvSpPr>
        <p:spPr>
          <a:xfrm>
            <a:off x="788893" y="1935592"/>
            <a:ext cx="6813178" cy="4247317"/>
          </a:xfrm>
          <a:prstGeom prst="rect">
            <a:avLst/>
          </a:prstGeom>
          <a:noFill/>
        </p:spPr>
        <p:txBody>
          <a:bodyPr wrap="square">
            <a:spAutoFit/>
          </a:bodyPr>
          <a:lstStyle/>
          <a:p>
            <a:pPr algn="l"/>
            <a:r>
              <a:rPr lang="el-GR" sz="1800" b="1" i="0" u="none" strike="noStrike" baseline="0" dirty="0">
                <a:latin typeface="PFHighwayGothicCompressed"/>
              </a:rPr>
              <a:t>1</a:t>
            </a:r>
            <a:r>
              <a:rPr lang="el-GR" sz="1800" b="0" i="0" u="none" strike="noStrike" baseline="0" dirty="0">
                <a:solidFill>
                  <a:srgbClr val="FFFFE6"/>
                </a:solidFill>
                <a:latin typeface="PFHighwayGothicCompressed"/>
              </a:rPr>
              <a:t> </a:t>
            </a:r>
            <a:r>
              <a:rPr lang="el-GR" sz="1800" b="0" i="0" u="none" strike="noStrike" baseline="0" dirty="0">
                <a:solidFill>
                  <a:srgbClr val="000000"/>
                </a:solidFill>
                <a:latin typeface="PFHighwayGothicLight"/>
              </a:rPr>
              <a:t>Οι επιχειρηματίες της τεχνολογίας είναι καταξιωμένοι επιστήμονες της P&amp;G, οι οποίοι αναπτύσσουν συστηματικά σχέσεις με ερευνητές πανεπιστημίων και άλλων επιχειρήσεων. Επίσης, ενεργούν ως «κυνηγοί», σαρώνοντας τον έξω κόσμο προκειμένου να βρουν λύσεις στις εσωτερικές προκλήσεις της P&amp;G.</a:t>
            </a:r>
          </a:p>
          <a:p>
            <a:pPr algn="l"/>
            <a:r>
              <a:rPr lang="el-GR" sz="1800" b="1" i="0" u="none" strike="noStrike" baseline="0" dirty="0">
                <a:latin typeface="PFHighwayGothicCompressed"/>
              </a:rPr>
              <a:t>2</a:t>
            </a:r>
            <a:r>
              <a:rPr lang="el-GR" sz="1800" b="0" i="0" u="none" strike="noStrike" baseline="0" dirty="0">
                <a:solidFill>
                  <a:srgbClr val="FFFFE6"/>
                </a:solidFill>
                <a:latin typeface="PFHighwayGothicCompressed"/>
              </a:rPr>
              <a:t> </a:t>
            </a:r>
            <a:r>
              <a:rPr lang="el-GR" sz="1800" b="0" i="0" u="none" strike="noStrike" baseline="0" dirty="0">
                <a:solidFill>
                  <a:srgbClr val="000000"/>
                </a:solidFill>
                <a:latin typeface="PFHighwayGothicLight"/>
              </a:rPr>
              <a:t>Μέσω των διαδικτυακών πλατφορμών, η P&amp;G συνδέεται με ειδικούς επίλυσης προβλημάτων από όλο τον κόσμο. Πλατφόρμες όπως η InnoCentives (βλ. σελ. 128) δίνουν στην P&amp;G τη δυνατότητα να εκθέσει ανά τον κόσμο ορισμένα από τα ερευνητικά προβλήματά της σε επιστήμονες που δεν είναι μέλη της. Οι συμμετέχοντες</a:t>
            </a:r>
          </a:p>
          <a:p>
            <a:pPr algn="l"/>
            <a:r>
              <a:rPr lang="el-GR" sz="1800" b="0" i="0" u="none" strike="noStrike" baseline="0" dirty="0">
                <a:solidFill>
                  <a:srgbClr val="000000"/>
                </a:solidFill>
                <a:latin typeface="PFHighwayGothicLight"/>
              </a:rPr>
              <a:t>κερδίζουν χρηματικά έπαθλα για την ανάπτυξη επιτυχημένων λύσεων.</a:t>
            </a:r>
          </a:p>
          <a:p>
            <a:pPr algn="l"/>
            <a:r>
              <a:rPr lang="el-GR" sz="1800" b="1" i="0" u="none" strike="noStrike" baseline="0" dirty="0">
                <a:latin typeface="PFHighwayGothicCompressed"/>
              </a:rPr>
              <a:t>3</a:t>
            </a:r>
            <a:r>
              <a:rPr lang="el-GR" sz="1800" b="0" i="0" u="none" strike="noStrike" baseline="0" dirty="0">
                <a:solidFill>
                  <a:srgbClr val="FFFFE6"/>
                </a:solidFill>
                <a:latin typeface="PFHighwayGothicCompressed"/>
              </a:rPr>
              <a:t> </a:t>
            </a:r>
            <a:r>
              <a:rPr lang="el-GR" sz="1800" b="0" i="0" u="none" strike="noStrike" baseline="0" dirty="0">
                <a:solidFill>
                  <a:srgbClr val="000000"/>
                </a:solidFill>
                <a:latin typeface="PFHighwayGothicLight"/>
              </a:rPr>
              <a:t>Η εταιρεία Procter &amp; Gamble αναζητά τη γνώση συνταξιούχων, μέσω μιας πλατφόρμας (TheEncore.com) η οποία δημιουργήθηκε προκειμένου να εξυπηρετήσει ως μία ανοικτή «γέφυρα» καινοτομίας με τον υπόλοιπο κόσμο.</a:t>
            </a:r>
            <a:endParaRPr lang="en-US" dirty="0"/>
          </a:p>
        </p:txBody>
      </p:sp>
      <p:pic>
        <p:nvPicPr>
          <p:cNvPr id="8" name="Picture 7">
            <a:extLst>
              <a:ext uri="{FF2B5EF4-FFF2-40B4-BE49-F238E27FC236}">
                <a16:creationId xmlns="" xmlns:a16="http://schemas.microsoft.com/office/drawing/2014/main" id="{F72C7109-2178-31FD-6D9B-4DC99BAA5B85}"/>
              </a:ext>
            </a:extLst>
          </p:cNvPr>
          <p:cNvPicPr>
            <a:picLocks noChangeAspect="1"/>
          </p:cNvPicPr>
          <p:nvPr/>
        </p:nvPicPr>
        <p:blipFill>
          <a:blip r:embed="rId2" cstate="print"/>
          <a:stretch>
            <a:fillRect/>
          </a:stretch>
        </p:blipFill>
        <p:spPr>
          <a:xfrm>
            <a:off x="7807437" y="1313509"/>
            <a:ext cx="4215053" cy="4230982"/>
          </a:xfrm>
          <a:prstGeom prst="rect">
            <a:avLst/>
          </a:prstGeom>
        </p:spPr>
      </p:pic>
    </p:spTree>
    <p:extLst>
      <p:ext uri="{BB962C8B-B14F-4D97-AF65-F5344CB8AC3E}">
        <p14:creationId xmlns="" xmlns:p14="http://schemas.microsoft.com/office/powerpoint/2010/main" val="2103103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CED4C85-FCF0-D34D-A9E0-DA0063F5C248}"/>
              </a:ext>
            </a:extLst>
          </p:cNvPr>
          <p:cNvSpPr txBox="1"/>
          <p:nvPr/>
        </p:nvSpPr>
        <p:spPr>
          <a:xfrm>
            <a:off x="1945339" y="388657"/>
            <a:ext cx="8767483" cy="1015663"/>
          </a:xfrm>
          <a:prstGeom prst="rect">
            <a:avLst/>
          </a:prstGeom>
          <a:noFill/>
        </p:spPr>
        <p:txBody>
          <a:bodyPr wrap="square">
            <a:spAutoFit/>
          </a:bodyPr>
          <a:lstStyle/>
          <a:p>
            <a:pPr algn="l"/>
            <a:r>
              <a:rPr lang="en-US" sz="3000" b="1" i="1" u="none" strike="noStrike" baseline="0" dirty="0">
                <a:latin typeface="UB-Baskerville-BoldItalic"/>
              </a:rPr>
              <a:t>GlaxoSmithKline</a:t>
            </a:r>
            <a:r>
              <a:rPr lang="en-US" sz="3000" b="1" i="0" u="none" strike="noStrike" baseline="0" dirty="0">
                <a:latin typeface="UB-Baskerville-Bold"/>
              </a:rPr>
              <a:t>: </a:t>
            </a:r>
            <a:r>
              <a:rPr lang="el-GR" sz="3000" b="1" i="1" u="none" strike="noStrike" baseline="0" dirty="0">
                <a:latin typeface="UB-Baskerville-BoldItalic"/>
              </a:rPr>
              <a:t>Συγκέντρωση Διπλωμάτων </a:t>
            </a:r>
            <a:r>
              <a:rPr lang="el-GR" sz="3000" b="1" i="1" u="sng" strike="noStrike" baseline="0" dirty="0">
                <a:latin typeface="UB-Baskerville-BoldItalic"/>
              </a:rPr>
              <a:t>Ευρεσιτεχνίας «Δεξαμενή Πατεντών»</a:t>
            </a:r>
            <a:endParaRPr lang="en-US" u="sng" dirty="0"/>
          </a:p>
        </p:txBody>
      </p:sp>
      <p:sp>
        <p:nvSpPr>
          <p:cNvPr id="6" name="TextBox 5">
            <a:extLst>
              <a:ext uri="{FF2B5EF4-FFF2-40B4-BE49-F238E27FC236}">
                <a16:creationId xmlns="" xmlns:a16="http://schemas.microsoft.com/office/drawing/2014/main" id="{75D8AD1D-6BD4-853D-93A9-80FF7DC151F0}"/>
              </a:ext>
            </a:extLst>
          </p:cNvPr>
          <p:cNvSpPr txBox="1"/>
          <p:nvPr/>
        </p:nvSpPr>
        <p:spPr>
          <a:xfrm>
            <a:off x="797859" y="1849067"/>
            <a:ext cx="6096000" cy="3970318"/>
          </a:xfrm>
          <a:prstGeom prst="rect">
            <a:avLst/>
          </a:prstGeom>
          <a:noFill/>
        </p:spPr>
        <p:txBody>
          <a:bodyPr wrap="square">
            <a:spAutoFit/>
          </a:bodyPr>
          <a:lstStyle/>
          <a:p>
            <a:pPr algn="l"/>
            <a:r>
              <a:rPr lang="el-GR" sz="1800" b="0" i="0" u="none" strike="noStrike" baseline="0" dirty="0">
                <a:latin typeface="PFHighwayGothicLight"/>
              </a:rPr>
              <a:t>Η προσέγγιση της ανοικτής καινοτομίας «από μέσα προς τα έξω» επικεντρώνεται συνήθως στην οικονομική αξιοποίηση αχρησιμοποίητων εσωτερικών πόρων (κυρίως ευρεσιτεχνίες και τεχνολογία). Ωστόσο, στην περίπτωση της ερευνητικής στρατηγικής “patent pool” της εταιρείας GlaxoSmithKline, το κίνητρο ήταν ελαφρώς διαφοροποιημένο. Η εταιρεία είχε</a:t>
            </a:r>
          </a:p>
          <a:p>
            <a:pPr algn="l"/>
            <a:r>
              <a:rPr lang="el-GR" sz="1800" b="0" i="0" u="none" strike="noStrike" baseline="0" dirty="0">
                <a:latin typeface="PFHighwayGothicLight"/>
              </a:rPr>
              <a:t>σαν στόχο να καταστήσει τα φαρμακευτικά σκευάσματα πιο προσιτά στις φτωχότερες χώρες του κόσμου καθώς επίσης και να διευκολύνει την έρευνα για τις λιγότερο μελετημένες ασθένειες. Ένας τρόπος για να επιτευχθεί κάτι τέτοιο ήταν να καταστούν τα δικαιώματα συγκέντρωσης πνευματικής ιδιοκτησίας που σχετίζονται με την ανάπτυξη φαρμάκων τέτοιων ασθενειών ανοικτά προς εξερεύνηση ευρεσιτεχνιών άλλων ερευνητών.</a:t>
            </a:r>
            <a:endParaRPr lang="en-US" dirty="0"/>
          </a:p>
        </p:txBody>
      </p:sp>
      <p:pic>
        <p:nvPicPr>
          <p:cNvPr id="8" name="Picture 7">
            <a:extLst>
              <a:ext uri="{FF2B5EF4-FFF2-40B4-BE49-F238E27FC236}">
                <a16:creationId xmlns="" xmlns:a16="http://schemas.microsoft.com/office/drawing/2014/main" id="{1EE38D07-0B4F-E330-5E75-2D7BF1BBE574}"/>
              </a:ext>
            </a:extLst>
          </p:cNvPr>
          <p:cNvPicPr>
            <a:picLocks noChangeAspect="1"/>
          </p:cNvPicPr>
          <p:nvPr/>
        </p:nvPicPr>
        <p:blipFill>
          <a:blip r:embed="rId2" cstate="print"/>
          <a:stretch>
            <a:fillRect/>
          </a:stretch>
        </p:blipFill>
        <p:spPr>
          <a:xfrm>
            <a:off x="7386811" y="1849067"/>
            <a:ext cx="4268081" cy="3970318"/>
          </a:xfrm>
          <a:prstGeom prst="rect">
            <a:avLst/>
          </a:prstGeom>
        </p:spPr>
      </p:pic>
    </p:spTree>
    <p:extLst>
      <p:ext uri="{BB962C8B-B14F-4D97-AF65-F5344CB8AC3E}">
        <p14:creationId xmlns="" xmlns:p14="http://schemas.microsoft.com/office/powerpoint/2010/main" val="2231286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62FABC1-3B8F-DDEA-818D-636152B680A0}"/>
              </a:ext>
            </a:extLst>
          </p:cNvPr>
          <p:cNvSpPr>
            <a:spLocks noGrp="1"/>
          </p:cNvSpPr>
          <p:nvPr>
            <p:ph type="title"/>
          </p:nvPr>
        </p:nvSpPr>
        <p:spPr>
          <a:xfrm>
            <a:off x="838200" y="0"/>
            <a:ext cx="10515600" cy="1325563"/>
          </a:xfrm>
        </p:spPr>
        <p:txBody>
          <a:bodyPr/>
          <a:lstStyle/>
          <a:p>
            <a:r>
              <a:rPr lang="el-GR" dirty="0"/>
              <a:t>Ο Σύνδεσμος</a:t>
            </a:r>
            <a:r>
              <a:rPr lang="en-US" dirty="0"/>
              <a:t> Innocentive</a:t>
            </a:r>
            <a:endParaRPr lang="el-GR" dirty="0"/>
          </a:p>
        </p:txBody>
      </p:sp>
      <p:pic>
        <p:nvPicPr>
          <p:cNvPr id="4" name="Εικόνα 3">
            <a:extLst>
              <a:ext uri="{FF2B5EF4-FFF2-40B4-BE49-F238E27FC236}">
                <a16:creationId xmlns="" xmlns:a16="http://schemas.microsoft.com/office/drawing/2014/main" id="{F124FFEB-38F0-5BF3-1D6C-9CC299F5A5CB}"/>
              </a:ext>
            </a:extLst>
          </p:cNvPr>
          <p:cNvPicPr>
            <a:picLocks noChangeAspect="1"/>
          </p:cNvPicPr>
          <p:nvPr/>
        </p:nvPicPr>
        <p:blipFill rotWithShape="1">
          <a:blip r:embed="rId2" cstate="print"/>
          <a:srcRect l="33448" b="44896"/>
          <a:stretch/>
        </p:blipFill>
        <p:spPr>
          <a:xfrm>
            <a:off x="4753113" y="3204022"/>
            <a:ext cx="6600687" cy="3581635"/>
          </a:xfrm>
          <a:prstGeom prst="rect">
            <a:avLst/>
          </a:prstGeom>
        </p:spPr>
      </p:pic>
      <p:sp>
        <p:nvSpPr>
          <p:cNvPr id="7" name="TextBox 6">
            <a:extLst>
              <a:ext uri="{FF2B5EF4-FFF2-40B4-BE49-F238E27FC236}">
                <a16:creationId xmlns="" xmlns:a16="http://schemas.microsoft.com/office/drawing/2014/main" id="{7ADE2624-0F89-FC9E-EA8E-9796ED66ECBF}"/>
              </a:ext>
            </a:extLst>
          </p:cNvPr>
          <p:cNvSpPr txBox="1"/>
          <p:nvPr/>
        </p:nvSpPr>
        <p:spPr>
          <a:xfrm>
            <a:off x="188258" y="1172553"/>
            <a:ext cx="4491318" cy="2246769"/>
          </a:xfrm>
          <a:prstGeom prst="rect">
            <a:avLst/>
          </a:prstGeom>
          <a:noFill/>
        </p:spPr>
        <p:txBody>
          <a:bodyPr wrap="square">
            <a:spAutoFit/>
          </a:bodyPr>
          <a:lstStyle/>
          <a:p>
            <a:pPr algn="l"/>
            <a:r>
              <a:rPr lang="el-GR" sz="1400" b="0" i="0" u="none" strike="noStrike" baseline="0" dirty="0">
                <a:latin typeface="PFHighwayGothicLight"/>
              </a:rPr>
              <a:t>Οι εταιρείες, στην προσπάθειά τους να αναζητήσουν ιδέες από εξωτερικούς ερευνητές, όταν δοκιμάζουν να προσελκύσουν άτομα ή επιχειρήσεις με γνώσεις που θα μπορούσαν να λύσουν τα προβλήματά τους, επιβαρύνονται οικονομικά.</a:t>
            </a:r>
          </a:p>
          <a:p>
            <a:pPr algn="l"/>
            <a:r>
              <a:rPr lang="el-GR" sz="1400" b="0" i="0" u="none" strike="noStrike" baseline="0" dirty="0">
                <a:latin typeface="PFHighwayGothicLight"/>
              </a:rPr>
              <a:t>Από την άλλη πλευρά, οι ερευνητές που επιθυμούν να εφαρμόσουν τις γνώσεις τους (έξω από τους δικούς τους οργανισμούς) επιβαρύνονται επίσης με κόστος αναζήτησης ελκυστικών ευκαιριών. Σ’ αυτό το κομμάτι η “Innocentive”, διέκρινε μια ευκαιρία.</a:t>
            </a:r>
            <a:endParaRPr lang="en-US" sz="1400" dirty="0"/>
          </a:p>
        </p:txBody>
      </p:sp>
      <p:sp>
        <p:nvSpPr>
          <p:cNvPr id="9" name="TextBox 8">
            <a:extLst>
              <a:ext uri="{FF2B5EF4-FFF2-40B4-BE49-F238E27FC236}">
                <a16:creationId xmlns="" xmlns:a16="http://schemas.microsoft.com/office/drawing/2014/main" id="{6280FF43-2323-1C58-60B7-C0B93AD3C5FD}"/>
              </a:ext>
            </a:extLst>
          </p:cNvPr>
          <p:cNvSpPr txBox="1"/>
          <p:nvPr/>
        </p:nvSpPr>
        <p:spPr>
          <a:xfrm>
            <a:off x="188258" y="4087133"/>
            <a:ext cx="4491318" cy="2308324"/>
          </a:xfrm>
          <a:prstGeom prst="rect">
            <a:avLst/>
          </a:prstGeom>
          <a:noFill/>
        </p:spPr>
        <p:txBody>
          <a:bodyPr wrap="square">
            <a:spAutoFit/>
          </a:bodyPr>
          <a:lstStyle/>
          <a:p>
            <a:pPr algn="l"/>
            <a:r>
              <a:rPr lang="el-GR" sz="1600" b="0" i="0" u="none" strike="noStrike" baseline="0" dirty="0">
                <a:latin typeface="PFHighwayGothicLight"/>
              </a:rPr>
              <a:t>Η πρόταση αξίας της InnoCentive έγκειται στο</a:t>
            </a:r>
          </a:p>
          <a:p>
            <a:pPr algn="l"/>
            <a:r>
              <a:rPr lang="el-GR" sz="1600" b="0" i="0" u="none" strike="noStrike" baseline="0" dirty="0">
                <a:latin typeface="PFHighwayGothicLight"/>
              </a:rPr>
              <a:t>γεγονός ότι διασυνδέει τους «αιτούντες» και τους «λύτες». Πιθανόν να αναγνωρίσατε αυτές τις ιδιότητες ως χαρακτηριστικά των προτύπων επιχειρηματικών μοντέλων πολύπλευρης πλατφόρμας (βλ. σελ. 90. Οι εταιρείες με ανοικτά πρότυπα επιχειρηματικών μοντέλων βασίζονται συχνά σε τέτοιες πλατφόρμες προκειμένου να μειώσουν τα κόστη αναζήτησης.</a:t>
            </a:r>
            <a:endParaRPr lang="en-US" sz="1600" dirty="0"/>
          </a:p>
        </p:txBody>
      </p:sp>
    </p:spTree>
    <p:extLst>
      <p:ext uri="{BB962C8B-B14F-4D97-AF65-F5344CB8AC3E}">
        <p14:creationId xmlns="" xmlns:p14="http://schemas.microsoft.com/office/powerpoint/2010/main" val="1608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B649E800-A5C8-49A0-A453-ED537DA315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8BA67DD7-B75D-4A30-90A4-EEA9F64AF1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 xmlns:a16="http://schemas.microsoft.com/office/drawing/2014/main" id="{E8C5FC48-0A3C-4D6D-A0D5-EEE93213DBB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 xmlns:a16="http://schemas.microsoft.com/office/drawing/2014/main" id="{DBBC336D-7E16-4EE1-90F2-8D9F2B618BF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 xmlns:a16="http://schemas.microsoft.com/office/drawing/2014/main" id="{0199BE21-2D26-4357-8702-909F3621A3F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 xmlns:a16="http://schemas.microsoft.com/office/drawing/2014/main" id="{DEBD780B-3981-516F-7C5C-F9460D766034}"/>
              </a:ext>
            </a:extLst>
          </p:cNvPr>
          <p:cNvSpPr txBox="1"/>
          <p:nvPr/>
        </p:nvSpPr>
        <p:spPr>
          <a:xfrm>
            <a:off x="878541" y="141079"/>
            <a:ext cx="6096000" cy="646331"/>
          </a:xfrm>
          <a:prstGeom prst="rect">
            <a:avLst/>
          </a:prstGeom>
          <a:noFill/>
        </p:spPr>
        <p:txBody>
          <a:bodyPr wrap="square">
            <a:spAutoFit/>
          </a:bodyPr>
          <a:lstStyle/>
          <a:p>
            <a:r>
              <a:rPr lang="el-GR" sz="3600" b="1" i="1" u="sng" strike="noStrike" baseline="0" dirty="0">
                <a:latin typeface="UB-Baskerville-BoldItalic"/>
              </a:rPr>
              <a:t>Επισκόπηση Προτύπων</a:t>
            </a:r>
            <a:endParaRPr lang="en-US" sz="3600" u="sng" dirty="0"/>
          </a:p>
        </p:txBody>
      </p:sp>
      <p:pic>
        <p:nvPicPr>
          <p:cNvPr id="8" name="Picture 7">
            <a:extLst>
              <a:ext uri="{FF2B5EF4-FFF2-40B4-BE49-F238E27FC236}">
                <a16:creationId xmlns="" xmlns:a16="http://schemas.microsoft.com/office/drawing/2014/main" id="{40D4CEA7-729E-8F3C-40F6-7B4E59B3317A}"/>
              </a:ext>
            </a:extLst>
          </p:cNvPr>
          <p:cNvPicPr>
            <a:picLocks noChangeAspect="1"/>
          </p:cNvPicPr>
          <p:nvPr/>
        </p:nvPicPr>
        <p:blipFill>
          <a:blip r:embed="rId2" cstate="print"/>
          <a:stretch>
            <a:fillRect/>
          </a:stretch>
        </p:blipFill>
        <p:spPr>
          <a:xfrm>
            <a:off x="627529" y="928489"/>
            <a:ext cx="7526330" cy="5316572"/>
          </a:xfrm>
          <a:prstGeom prst="rect">
            <a:avLst/>
          </a:prstGeom>
        </p:spPr>
      </p:pic>
    </p:spTree>
    <p:extLst>
      <p:ext uri="{BB962C8B-B14F-4D97-AF65-F5344CB8AC3E}">
        <p14:creationId xmlns="" xmlns:p14="http://schemas.microsoft.com/office/powerpoint/2010/main" val="264553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B84DB496-AFD6-2FB3-F596-5030E806E58B}"/>
              </a:ext>
            </a:extLst>
          </p:cNvPr>
          <p:cNvPicPr>
            <a:picLocks noChangeAspect="1"/>
          </p:cNvPicPr>
          <p:nvPr/>
        </p:nvPicPr>
        <p:blipFill>
          <a:blip r:embed="rId2" cstate="print"/>
          <a:stretch>
            <a:fillRect/>
          </a:stretch>
        </p:blipFill>
        <p:spPr>
          <a:xfrm>
            <a:off x="2798035" y="544436"/>
            <a:ext cx="6936588" cy="5571065"/>
          </a:xfrm>
          <a:prstGeom prst="rect">
            <a:avLst/>
          </a:prstGeom>
          <a:ln>
            <a:noFill/>
          </a:ln>
        </p:spPr>
      </p:pic>
      <p:sp>
        <p:nvSpPr>
          <p:cNvPr id="22" name="Isosceles Triangle 21">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737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170C71B8-B590-F48E-DC8F-391E0A0C8C39}"/>
              </a:ext>
            </a:extLst>
          </p:cNvPr>
          <p:cNvSpPr txBox="1"/>
          <p:nvPr/>
        </p:nvSpPr>
        <p:spPr>
          <a:xfrm>
            <a:off x="1703294" y="475656"/>
            <a:ext cx="8785412" cy="523220"/>
          </a:xfrm>
          <a:prstGeom prst="rect">
            <a:avLst/>
          </a:prstGeom>
          <a:noFill/>
        </p:spPr>
        <p:txBody>
          <a:bodyPr wrap="square">
            <a:spAutoFit/>
          </a:bodyPr>
          <a:lstStyle/>
          <a:p>
            <a:pPr algn="l"/>
            <a:r>
              <a:rPr lang="el-GR" sz="2800" b="1" i="1" u="sng" strike="noStrike" baseline="0" dirty="0">
                <a:latin typeface="UB-Baskerville-BoldItalic"/>
              </a:rPr>
              <a:t>Τομέας Ιδιωτικής Τραπεζικής: Τρεις Επιχειρήσεις σε Μία</a:t>
            </a:r>
            <a:endParaRPr lang="en-US" sz="2800" u="sng" dirty="0"/>
          </a:p>
        </p:txBody>
      </p:sp>
      <p:sp>
        <p:nvSpPr>
          <p:cNvPr id="6" name="TextBox 5">
            <a:extLst>
              <a:ext uri="{FF2B5EF4-FFF2-40B4-BE49-F238E27FC236}">
                <a16:creationId xmlns="" xmlns:a16="http://schemas.microsoft.com/office/drawing/2014/main" id="{4C5A3573-E64F-611A-334A-FC91B70E515C}"/>
              </a:ext>
            </a:extLst>
          </p:cNvPr>
          <p:cNvSpPr txBox="1"/>
          <p:nvPr/>
        </p:nvSpPr>
        <p:spPr>
          <a:xfrm>
            <a:off x="149171" y="2043488"/>
            <a:ext cx="6359206" cy="4278094"/>
          </a:xfrm>
          <a:prstGeom prst="rect">
            <a:avLst/>
          </a:prstGeom>
          <a:noFill/>
        </p:spPr>
        <p:txBody>
          <a:bodyPr wrap="square">
            <a:spAutoFit/>
          </a:bodyPr>
          <a:lstStyle/>
          <a:p>
            <a:pPr algn="l"/>
            <a:r>
              <a:rPr lang="el-GR" sz="1600" b="0" i="0" u="none" strike="noStrike" baseline="0" dirty="0">
                <a:latin typeface="PFHighwayGothicLight"/>
              </a:rPr>
              <a:t>Ο ιδιωτικός τραπεζικός τομέας της Ελβετίας, ο</a:t>
            </a:r>
          </a:p>
          <a:p>
            <a:pPr algn="l"/>
            <a:r>
              <a:rPr lang="el-GR" sz="1600" b="0" i="0" u="none" strike="noStrike" baseline="0" dirty="0">
                <a:latin typeface="PFHighwayGothicLight"/>
              </a:rPr>
              <a:t>κλάδος που παρέχει τραπεζικές υπηρεσίες στους</a:t>
            </a:r>
          </a:p>
          <a:p>
            <a:pPr algn="l"/>
            <a:r>
              <a:rPr lang="el-GR" sz="1600" b="0" i="0" u="none" strike="noStrike" baseline="0" dirty="0">
                <a:latin typeface="PFHighwayGothicLight"/>
              </a:rPr>
              <a:t>πολύ πλούσιους, θεωρούνταν επί χρόνια βραδυκίνητος και συντηρητικός. Όμως κατά την τελευταία δεκαετία έγιναν σημαντικές αλλαγές. Παραδοσιακά οι ιδιωτικές τράπεζες είχαν κάθετη ολοκλήρωση και παρείχαν υπηρεσίες όπως διαχείριση πλούτου, μεσιτείες πώλησης αλλά και σχεδίαση χρηματοοικονομικών προϊόντων. Υπήρχαν βάσιμοι λόγοι για αυτή τη δομημένη κάθετη ολοκλήρωση. Οι αναθέσεις σε τρίτους ήταν ακριβές και οι ιδιωτικές τράπεζες προτιμούσαν να διατηρούν τον εσωτερικό έλεγχο σε όλες τις υπηρεσίες για λόγους μυστικότητας και εμπιστευτικότητας.</a:t>
            </a:r>
          </a:p>
          <a:p>
            <a:pPr algn="l"/>
            <a:r>
              <a:rPr lang="el-GR" sz="1600" b="0" i="0" u="none" strike="noStrike" baseline="0" dirty="0">
                <a:latin typeface="PFHighwayGothicLight"/>
              </a:rPr>
              <a:t>Αλλά το περιβάλλον άλλαξε. Η διάλυση του μυστηρίου της μυστικότητας που περιέβαλλε τις πρακτικές των Ελβετικών Τραπεζών μείωσε τις ανάγκες μυστικότητας και οι εξωτερικές αναθέσεις έγιναν ελκυστικές μετά το «σπάσιμο» της τραπεζικής αλυσίδας αξίας από παρόχους εξειδικευμένων υπηρεσιών, όπως είναι οι τράπεζες συναλλαγών και οι επιχειρήσεις πώλησης χρηματοοικονομικών προϊόντων.</a:t>
            </a:r>
            <a:endParaRPr lang="en-US" sz="1600" dirty="0"/>
          </a:p>
        </p:txBody>
      </p:sp>
      <p:sp>
        <p:nvSpPr>
          <p:cNvPr id="8" name="TextBox 7">
            <a:extLst>
              <a:ext uri="{FF2B5EF4-FFF2-40B4-BE49-F238E27FC236}">
                <a16:creationId xmlns="" xmlns:a16="http://schemas.microsoft.com/office/drawing/2014/main" id="{95AE5648-40C8-C33F-3F77-042ABACE6483}"/>
              </a:ext>
            </a:extLst>
          </p:cNvPr>
          <p:cNvSpPr txBox="1"/>
          <p:nvPr/>
        </p:nvSpPr>
        <p:spPr>
          <a:xfrm>
            <a:off x="6657548" y="2238656"/>
            <a:ext cx="5385281" cy="3600986"/>
          </a:xfrm>
          <a:prstGeom prst="rect">
            <a:avLst/>
          </a:prstGeom>
          <a:noFill/>
        </p:spPr>
        <p:txBody>
          <a:bodyPr wrap="square">
            <a:spAutoFit/>
          </a:bodyPr>
          <a:lstStyle/>
          <a:p>
            <a:pPr algn="l"/>
            <a:r>
              <a:rPr lang="el-GR" sz="1400" b="0" i="0" u="none" strike="noStrike" baseline="0" dirty="0">
                <a:latin typeface="PFHighwayGothicLight"/>
              </a:rPr>
              <a:t>Ένα παράδειγμα τράπεζας που απλοποίησε το επιχειρηματικό της μοντέλο είναι η ιδιωτική τράπεζα Maerki Baumann, που εδρεύει στη Ζυρίχη. Διαχώρισε την πλατφόρμα συναλλαγών της επιχείρησης σε μια ξεχωριστή τραπεζική επιχείρηση με το όνομα Incore, η οποία προσφέρει παρόμοιες υπηρεσίες και σε άλλες τράπεζες και σε μεσίτες χρηματοοικονομικών προϊόντων. Η Maerki Baumann διατήρησε μόνον την εστίαση στην οικοδόμηση Σχέσεων με Πελάτες και στην παροχή συμβουλευτικών υπηρεσιών. Από την άλλη, η μεγαλύτερη ιδιωτική τράπεζα Pictet, που εδρεύει στη Γενεύη, προτίμησε να διατηρήσει την κάθετη ολοκλήρωση. Αυτό το άνω των διακοσίων ετών παλαιό τραπεζικό ίδρυμα αναπτύσσει βαθιές Σχέσεις με τους Πελάτες του, διαχειρίζεται πολλές από τις συναλλαγές τους και σχεδιάζει τα δικά του χρηματοοικονομικά προϊόντα. Αν και θεωρείται επιτυχημένη ακολουθώντας αυτό το μοντέλο, απαιτείται συνεχής και μεγάλη προσοχή στην ισορροπία μεταξύ των τριών διακριτών τύπων επιχειρηματικών δραστηριοτήτων</a:t>
            </a:r>
            <a:r>
              <a:rPr lang="el-GR" sz="1800" b="0" i="0" u="none" strike="noStrike" baseline="0" dirty="0">
                <a:latin typeface="PFHighwayGothicLight"/>
              </a:rPr>
              <a:t>.</a:t>
            </a:r>
            <a:endParaRPr lang="en-US" dirty="0"/>
          </a:p>
        </p:txBody>
      </p:sp>
    </p:spTree>
    <p:extLst>
      <p:ext uri="{BB962C8B-B14F-4D97-AF65-F5344CB8AC3E}">
        <p14:creationId xmlns="" xmlns:p14="http://schemas.microsoft.com/office/powerpoint/2010/main" val="412318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B227B21D-4A35-EC03-7B23-3BABA151267D}"/>
              </a:ext>
            </a:extLst>
          </p:cNvPr>
          <p:cNvPicPr>
            <a:picLocks noChangeAspect="1"/>
          </p:cNvPicPr>
          <p:nvPr/>
        </p:nvPicPr>
        <p:blipFill>
          <a:blip r:embed="rId2" cstate="print"/>
          <a:stretch>
            <a:fillRect/>
          </a:stretch>
        </p:blipFill>
        <p:spPr>
          <a:xfrm>
            <a:off x="6565777" y="1716531"/>
            <a:ext cx="5230968" cy="4334362"/>
          </a:xfrm>
          <a:prstGeom prst="rect">
            <a:avLst/>
          </a:prstGeom>
        </p:spPr>
      </p:pic>
      <p:sp>
        <p:nvSpPr>
          <p:cNvPr id="6" name="TextBox 5">
            <a:extLst>
              <a:ext uri="{FF2B5EF4-FFF2-40B4-BE49-F238E27FC236}">
                <a16:creationId xmlns="" xmlns:a16="http://schemas.microsoft.com/office/drawing/2014/main" id="{5987A0BD-EC4A-0537-C949-16C11057964F}"/>
              </a:ext>
            </a:extLst>
          </p:cNvPr>
          <p:cNvSpPr txBox="1"/>
          <p:nvPr/>
        </p:nvSpPr>
        <p:spPr>
          <a:xfrm>
            <a:off x="465984" y="380468"/>
            <a:ext cx="6100482" cy="369332"/>
          </a:xfrm>
          <a:prstGeom prst="rect">
            <a:avLst/>
          </a:prstGeom>
          <a:noFill/>
        </p:spPr>
        <p:txBody>
          <a:bodyPr wrap="square">
            <a:spAutoFit/>
          </a:bodyPr>
          <a:lstStyle/>
          <a:p>
            <a:r>
              <a:rPr lang="el-GR" sz="1800" b="1" i="1" u="none" strike="noStrike" baseline="0" dirty="0">
                <a:latin typeface="UB-Baskerville-BoldItalic"/>
              </a:rPr>
              <a:t>Ανταλλάγματα</a:t>
            </a:r>
            <a:endParaRPr lang="en-US" dirty="0"/>
          </a:p>
        </p:txBody>
      </p:sp>
      <p:sp>
        <p:nvSpPr>
          <p:cNvPr id="8" name="TextBox 7">
            <a:extLst>
              <a:ext uri="{FF2B5EF4-FFF2-40B4-BE49-F238E27FC236}">
                <a16:creationId xmlns="" xmlns:a16="http://schemas.microsoft.com/office/drawing/2014/main" id="{3656456C-04EE-15DE-F2D4-29C626E17CD0}"/>
              </a:ext>
            </a:extLst>
          </p:cNvPr>
          <p:cNvSpPr txBox="1"/>
          <p:nvPr/>
        </p:nvSpPr>
        <p:spPr>
          <a:xfrm>
            <a:off x="72100" y="849416"/>
            <a:ext cx="6100482" cy="5355312"/>
          </a:xfrm>
          <a:prstGeom prst="rect">
            <a:avLst/>
          </a:prstGeom>
          <a:noFill/>
        </p:spPr>
        <p:txBody>
          <a:bodyPr wrap="square">
            <a:spAutoFit/>
          </a:bodyPr>
          <a:lstStyle/>
          <a:p>
            <a:pPr algn="l"/>
            <a:r>
              <a:rPr lang="el-GR" sz="1800" b="1" i="0" u="none" strike="noStrike" baseline="0" dirty="0">
                <a:latin typeface="PFHighwayGothicLight"/>
              </a:rPr>
              <a:t>1</a:t>
            </a:r>
            <a:r>
              <a:rPr lang="el-GR" sz="1800" b="0" i="0" u="none" strike="noStrike" baseline="0" dirty="0">
                <a:latin typeface="PFHighwayGothicLight"/>
              </a:rPr>
              <a:t> </a:t>
            </a:r>
            <a:r>
              <a:rPr lang="el-GR" sz="1800" b="0" i="0" u="none" strike="noStrike" baseline="0" dirty="0">
                <a:solidFill>
                  <a:srgbClr val="000000"/>
                </a:solidFill>
                <a:latin typeface="PFHighwayGothicLight"/>
              </a:rPr>
              <a:t>Η Τράπεζα εξυπηρετεί δύο διαφορετικές</a:t>
            </a:r>
          </a:p>
          <a:p>
            <a:pPr algn="l"/>
            <a:r>
              <a:rPr lang="el-GR" sz="1800" b="0" i="0" u="none" strike="noStrike" baseline="0" dirty="0">
                <a:solidFill>
                  <a:srgbClr val="000000"/>
                </a:solidFill>
                <a:latin typeface="PFHighwayGothicLight"/>
              </a:rPr>
              <a:t>αγορές με πολύ διαφορετικές δυναμικές. </a:t>
            </a:r>
          </a:p>
          <a:p>
            <a:pPr algn="l"/>
            <a:r>
              <a:rPr lang="el-GR" sz="1800" b="1" i="0" u="none" strike="noStrike" baseline="0" dirty="0">
                <a:latin typeface="PFHighwayGothicLight"/>
              </a:rPr>
              <a:t>2</a:t>
            </a:r>
            <a:r>
              <a:rPr lang="el-GR" sz="1800" b="0" i="0" u="none" strike="noStrike" baseline="0" dirty="0">
                <a:latin typeface="PFHighwayGothicLight"/>
              </a:rPr>
              <a:t> </a:t>
            </a:r>
            <a:r>
              <a:rPr lang="el-GR" sz="1800" b="0" i="0" u="none" strike="noStrike" baseline="0" dirty="0">
                <a:solidFill>
                  <a:srgbClr val="000000"/>
                </a:solidFill>
                <a:latin typeface="PFHighwayGothicLight"/>
              </a:rPr>
              <a:t>Η τράπεζα έχει στόχο να πουλάει τα προϊόντα της σε ανταγωνιστικές τράπεζες για να αυξήσει τα έσοδά της – αλλά αυτό δημιουργεί σύγκρουση συμφερόντων.</a:t>
            </a:r>
          </a:p>
          <a:p>
            <a:pPr algn="l"/>
            <a:r>
              <a:rPr lang="el-GR" sz="1800" b="1" i="0" u="none" strike="noStrike" baseline="0" dirty="0">
                <a:latin typeface="PFHighwayGothicLight"/>
              </a:rPr>
              <a:t>3</a:t>
            </a:r>
            <a:r>
              <a:rPr lang="el-GR" sz="1800" b="0" i="0" u="none" strike="noStrike" baseline="0" dirty="0">
                <a:latin typeface="PFHighwayGothicLight"/>
              </a:rPr>
              <a:t> </a:t>
            </a:r>
            <a:r>
              <a:rPr lang="el-GR" sz="1800" b="0" i="0" u="none" strike="noStrike" baseline="0" dirty="0">
                <a:solidFill>
                  <a:srgbClr val="000000"/>
                </a:solidFill>
                <a:latin typeface="PFHighwayGothicLight"/>
              </a:rPr>
              <a:t>Το τμήμα πώλησης χρηματοοικονομικών προϊόντων πιέζει το τμήμα παροχής συμβουλών να προωθεί τα προϊόντα του στους πελάτες του.</a:t>
            </a:r>
          </a:p>
          <a:p>
            <a:pPr algn="l"/>
            <a:r>
              <a:rPr lang="el-GR" sz="1800" b="1" i="0" u="none" strike="noStrike" baseline="0" dirty="0">
                <a:latin typeface="PFHighwayGothicLight"/>
              </a:rPr>
              <a:t>4</a:t>
            </a:r>
            <a:r>
              <a:rPr lang="el-GR" sz="1800" b="0" i="0" u="none" strike="noStrike" baseline="0" dirty="0">
                <a:latin typeface="PFHighwayGothicLight"/>
              </a:rPr>
              <a:t> </a:t>
            </a:r>
            <a:r>
              <a:rPr lang="el-GR" sz="1800" b="0" i="0" u="none" strike="noStrike" baseline="0" dirty="0">
                <a:solidFill>
                  <a:srgbClr val="000000"/>
                </a:solidFill>
                <a:latin typeface="PFHighwayGothicLight"/>
              </a:rPr>
              <a:t>Η πλατφόρμα συναλλαγών εστιάζει στο κόστος και την αποδοτικότητα και έρχεται σε επιχειρηματική σύγκρουση με τα τμήματα παροχής συμβουλών και πώλησης χρηματοοικονομικών προϊόντων. </a:t>
            </a:r>
          </a:p>
          <a:p>
            <a:pPr algn="l"/>
            <a:r>
              <a:rPr lang="el-GR" sz="1800" b="1" i="0" u="none" strike="noStrike" baseline="0" dirty="0">
                <a:latin typeface="PFHighwayGothicLight"/>
              </a:rPr>
              <a:t>5 </a:t>
            </a:r>
            <a:r>
              <a:rPr lang="el-GR" sz="1800" b="0" i="0" u="none" strike="noStrike" baseline="0" dirty="0">
                <a:solidFill>
                  <a:srgbClr val="000000"/>
                </a:solidFill>
                <a:latin typeface="PFHighwayGothicLight"/>
              </a:rPr>
              <a:t>Η πλατφόρμα συναλλαγών απαιτεί οικονομίες κλίμακας για να μειώσει το κόστος, κάτι που είναι πολύ δύσκολη υπόθεση όταν έχει μοναδικό πελάτη την τράπεζα όπου ανήκει.</a:t>
            </a:r>
          </a:p>
          <a:p>
            <a:pPr algn="l"/>
            <a:r>
              <a:rPr lang="el-GR" sz="1800" b="1" i="0" u="none" strike="noStrike" baseline="0" dirty="0">
                <a:latin typeface="PFHighwayGothicLight"/>
              </a:rPr>
              <a:t>6</a:t>
            </a:r>
            <a:r>
              <a:rPr lang="el-GR" sz="1800" b="0" i="0" u="none" strike="noStrike" baseline="0" dirty="0">
                <a:latin typeface="PFHighwayGothicLight"/>
              </a:rPr>
              <a:t> </a:t>
            </a:r>
            <a:r>
              <a:rPr lang="el-GR" sz="1800" b="0" i="0" u="none" strike="noStrike" baseline="0" dirty="0">
                <a:solidFill>
                  <a:srgbClr val="000000"/>
                </a:solidFill>
                <a:latin typeface="PFHighwayGothicLight"/>
              </a:rPr>
              <a:t>Η επιχείρηση ανάπτυξης καινοτόμων προϊόντων καθοδηγείται από την ταχύτητα και τη γρήγορη είσοδο στην αγορά, γεγονός που έρχεται σε αντίφαση με τη μακροχρόνια επιχειρηματική παροχή συμβουλών σε πλούσια άτομα.</a:t>
            </a:r>
            <a:endParaRPr lang="en-US" dirty="0"/>
          </a:p>
        </p:txBody>
      </p:sp>
    </p:spTree>
    <p:extLst>
      <p:ext uri="{BB962C8B-B14F-4D97-AF65-F5344CB8AC3E}">
        <p14:creationId xmlns="" xmlns:p14="http://schemas.microsoft.com/office/powerpoint/2010/main" val="415568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 xmlns:a16="http://schemas.microsoft.com/office/drawing/2014/main" id="{672CD798-EED3-DD22-5FE7-46761675A758}"/>
              </a:ext>
            </a:extLst>
          </p:cNvPr>
          <p:cNvSpPr txBox="1"/>
          <p:nvPr/>
        </p:nvSpPr>
        <p:spPr>
          <a:xfrm>
            <a:off x="1389530" y="229392"/>
            <a:ext cx="7772400" cy="523220"/>
          </a:xfrm>
          <a:prstGeom prst="rect">
            <a:avLst/>
          </a:prstGeom>
          <a:noFill/>
        </p:spPr>
        <p:txBody>
          <a:bodyPr wrap="square">
            <a:spAutoFit/>
          </a:bodyPr>
          <a:lstStyle/>
          <a:p>
            <a:pPr algn="l"/>
            <a:r>
              <a:rPr lang="el-GR" sz="2800" b="1" i="1" u="sng" strike="noStrike" baseline="0" dirty="0">
                <a:latin typeface="UB-Baskerville-BoldItalic"/>
              </a:rPr>
              <a:t>Απλοποίηση της Εταιρείας Τηλεπικοινωνιών </a:t>
            </a:r>
            <a:r>
              <a:rPr lang="en-US" sz="2800" b="1" i="1" u="sng" strike="noStrike" baseline="0" dirty="0">
                <a:latin typeface="UB-Baskerville-BoldItalic"/>
              </a:rPr>
              <a:t>Telco</a:t>
            </a:r>
            <a:endParaRPr lang="en-US" sz="2800" u="sng" dirty="0"/>
          </a:p>
        </p:txBody>
      </p:sp>
      <p:pic>
        <p:nvPicPr>
          <p:cNvPr id="8" name="Picture 7">
            <a:extLst>
              <a:ext uri="{FF2B5EF4-FFF2-40B4-BE49-F238E27FC236}">
                <a16:creationId xmlns="" xmlns:a16="http://schemas.microsoft.com/office/drawing/2014/main" id="{D6F1A190-9EB5-E1BB-1456-2A8A901FAC00}"/>
              </a:ext>
            </a:extLst>
          </p:cNvPr>
          <p:cNvPicPr>
            <a:picLocks noChangeAspect="1"/>
          </p:cNvPicPr>
          <p:nvPr/>
        </p:nvPicPr>
        <p:blipFill>
          <a:blip r:embed="rId2" cstate="print"/>
          <a:stretch>
            <a:fillRect/>
          </a:stretch>
        </p:blipFill>
        <p:spPr>
          <a:xfrm>
            <a:off x="1507333" y="1415803"/>
            <a:ext cx="5455745" cy="4026394"/>
          </a:xfrm>
          <a:prstGeom prst="rect">
            <a:avLst/>
          </a:prstGeom>
        </p:spPr>
      </p:pic>
      <p:pic>
        <p:nvPicPr>
          <p:cNvPr id="11" name="Picture 10">
            <a:extLst>
              <a:ext uri="{FF2B5EF4-FFF2-40B4-BE49-F238E27FC236}">
                <a16:creationId xmlns="" xmlns:a16="http://schemas.microsoft.com/office/drawing/2014/main" id="{ACB463A8-73D6-0FEB-FBC6-E7A03B82E299}"/>
              </a:ext>
            </a:extLst>
          </p:cNvPr>
          <p:cNvPicPr>
            <a:picLocks noChangeAspect="1"/>
          </p:cNvPicPr>
          <p:nvPr/>
        </p:nvPicPr>
        <p:blipFill>
          <a:blip r:embed="rId3" cstate="print"/>
          <a:stretch>
            <a:fillRect/>
          </a:stretch>
        </p:blipFill>
        <p:spPr>
          <a:xfrm>
            <a:off x="7301135" y="806923"/>
            <a:ext cx="3721589" cy="5244153"/>
          </a:xfrm>
          <a:prstGeom prst="rect">
            <a:avLst/>
          </a:prstGeom>
        </p:spPr>
      </p:pic>
    </p:spTree>
    <p:extLst>
      <p:ext uri="{BB962C8B-B14F-4D97-AF65-F5344CB8AC3E}">
        <p14:creationId xmlns="" xmlns:p14="http://schemas.microsoft.com/office/powerpoint/2010/main" val="387566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01036A6-F802-5A23-B530-0DCD146FC5F9}"/>
              </a:ext>
            </a:extLst>
          </p:cNvPr>
          <p:cNvSpPr txBox="1"/>
          <p:nvPr/>
        </p:nvSpPr>
        <p:spPr>
          <a:xfrm>
            <a:off x="349623" y="966787"/>
            <a:ext cx="6096000" cy="1631216"/>
          </a:xfrm>
          <a:prstGeom prst="rect">
            <a:avLst/>
          </a:prstGeom>
          <a:noFill/>
        </p:spPr>
        <p:txBody>
          <a:bodyPr wrap="square">
            <a:spAutoFit/>
          </a:bodyPr>
          <a:lstStyle/>
          <a:p>
            <a:pPr algn="l"/>
            <a:r>
              <a:rPr lang="el-GR" sz="2800" b="1" i="1" u="none" strike="noStrike" baseline="0" dirty="0">
                <a:latin typeface="UB-Baskerville-BoldItalic"/>
              </a:rPr>
              <a:t>Κατασκευαστές Εξοπλισμού</a:t>
            </a:r>
          </a:p>
          <a:p>
            <a:pPr algn="l"/>
            <a:r>
              <a:rPr lang="el-GR" sz="1800" b="0" i="0" u="none" strike="noStrike" baseline="0" dirty="0">
                <a:latin typeface="PFHighwayGothicLight"/>
              </a:rPr>
              <a:t>Εταιρείες τηλεπικοινωνιών όπως η France Telecom, η KPN και η Vodafone</a:t>
            </a:r>
            <a:r>
              <a:rPr lang="el-GR" dirty="0">
                <a:latin typeface="PFHighwayGothicLight"/>
              </a:rPr>
              <a:t> </a:t>
            </a:r>
            <a:r>
              <a:rPr lang="el-GR" sz="1800" b="0" i="0" u="none" strike="noStrike" baseline="0" dirty="0">
                <a:latin typeface="PFHighwayGothicLight"/>
              </a:rPr>
              <a:t>έχουν αναθέσει τη λειτουργία και τη συντήρηση μέρους των δικτύων τους σε κατασκευαστές εξοπλισμού όπως η </a:t>
            </a:r>
            <a:r>
              <a:rPr lang="en-US" sz="1800" b="0" i="0" u="none" strike="noStrike" baseline="0" dirty="0">
                <a:latin typeface="PFHighwayGothicLight"/>
              </a:rPr>
              <a:t>Nokia Siemens Networks, </a:t>
            </a:r>
            <a:r>
              <a:rPr lang="el-GR" sz="1800" b="0" i="0" u="none" strike="noStrike" baseline="0" dirty="0">
                <a:latin typeface="PFHighwayGothicLight"/>
              </a:rPr>
              <a:t>η </a:t>
            </a:r>
            <a:r>
              <a:rPr lang="en-US" sz="1800" b="0" i="0" u="none" strike="noStrike" baseline="0" dirty="0">
                <a:latin typeface="PFHighwayGothicLight"/>
              </a:rPr>
              <a:t>Alcatel Lucent</a:t>
            </a:r>
            <a:r>
              <a:rPr lang="el-GR" sz="1800" b="0" i="0" u="none" strike="noStrike" baseline="0" dirty="0">
                <a:latin typeface="PFHighwayGothicLight"/>
              </a:rPr>
              <a:t> και η </a:t>
            </a:r>
            <a:r>
              <a:rPr lang="en-US" sz="1800" b="0" i="0" u="none" strike="noStrike" baseline="0" dirty="0">
                <a:latin typeface="PFHighwayGothicLight"/>
              </a:rPr>
              <a:t>Ericsson.</a:t>
            </a:r>
            <a:endParaRPr lang="en-US" dirty="0"/>
          </a:p>
        </p:txBody>
      </p:sp>
      <p:sp>
        <p:nvSpPr>
          <p:cNvPr id="7" name="TextBox 6">
            <a:extLst>
              <a:ext uri="{FF2B5EF4-FFF2-40B4-BE49-F238E27FC236}">
                <a16:creationId xmlns="" xmlns:a16="http://schemas.microsoft.com/office/drawing/2014/main" id="{D493B1A9-EDBF-0D17-A522-AAE0CAA6D5E4}"/>
              </a:ext>
            </a:extLst>
          </p:cNvPr>
          <p:cNvSpPr txBox="1"/>
          <p:nvPr/>
        </p:nvSpPr>
        <p:spPr>
          <a:xfrm>
            <a:off x="349623" y="2748479"/>
            <a:ext cx="6096000" cy="2062103"/>
          </a:xfrm>
          <a:prstGeom prst="rect">
            <a:avLst/>
          </a:prstGeom>
          <a:noFill/>
        </p:spPr>
        <p:txBody>
          <a:bodyPr wrap="square">
            <a:spAutoFit/>
          </a:bodyPr>
          <a:lstStyle/>
          <a:p>
            <a:pPr algn="l"/>
            <a:r>
              <a:rPr lang="el-GR" sz="2800" b="1" i="1" u="none" strike="noStrike" baseline="0" dirty="0">
                <a:latin typeface="UB-Baskerville-BoldItalic"/>
              </a:rPr>
              <a:t>Μοντέλο Απλοποιημένης Εταιρείας Τηλεπικοινωνιών</a:t>
            </a:r>
          </a:p>
          <a:p>
            <a:pPr algn="l"/>
            <a:r>
              <a:rPr lang="el-GR" sz="1800" b="0" i="0" u="none" strike="noStrike" baseline="0" dirty="0">
                <a:latin typeface="PFHighwayGothicLight"/>
              </a:rPr>
              <a:t>Αφού διαχωρίσει την επιχειρηματική δραστηριότητα των υποδομών, μια εταιρεία τηλεπικοινωνιών μπορεί να εστιάσει καλύτερα στην ανάπτυξη της επωνυμίας και να τμηματοποιήσει τους πελάτες και τις υπηρεσίες της.</a:t>
            </a:r>
            <a:endParaRPr lang="en-US" dirty="0"/>
          </a:p>
        </p:txBody>
      </p:sp>
      <p:sp>
        <p:nvSpPr>
          <p:cNvPr id="9" name="TextBox 8">
            <a:extLst>
              <a:ext uri="{FF2B5EF4-FFF2-40B4-BE49-F238E27FC236}">
                <a16:creationId xmlns="" xmlns:a16="http://schemas.microsoft.com/office/drawing/2014/main" id="{87F512CC-6017-5B4F-E9AA-AAF2CF49F14F}"/>
              </a:ext>
            </a:extLst>
          </p:cNvPr>
          <p:cNvSpPr txBox="1"/>
          <p:nvPr/>
        </p:nvSpPr>
        <p:spPr>
          <a:xfrm>
            <a:off x="349623" y="4937105"/>
            <a:ext cx="6096000" cy="1354217"/>
          </a:xfrm>
          <a:prstGeom prst="rect">
            <a:avLst/>
          </a:prstGeom>
          <a:noFill/>
        </p:spPr>
        <p:txBody>
          <a:bodyPr wrap="square">
            <a:spAutoFit/>
          </a:bodyPr>
          <a:lstStyle/>
          <a:p>
            <a:pPr algn="l"/>
            <a:r>
              <a:rPr lang="el-GR" sz="2800" b="1" i="1" u="none" strike="noStrike" baseline="0" dirty="0">
                <a:latin typeface="UB-Baskerville-BoldItalic"/>
              </a:rPr>
              <a:t>Πάροχοι Περιεχομένου</a:t>
            </a:r>
          </a:p>
          <a:p>
            <a:pPr algn="l"/>
            <a:r>
              <a:rPr lang="el-GR" sz="1800" b="0" i="0" u="none" strike="noStrike" baseline="0" dirty="0">
                <a:latin typeface="PFHighwayGothicLight"/>
              </a:rPr>
              <a:t>Για την ανάπτυξη καινοτόμων αγαθών και υπηρεσιών, η απλοποιημένη εταιρεία τηλεπικοινωνιών μπορεί να στραφεί σε μικρότερες, δημιουργικές επιχειρήσεις.</a:t>
            </a:r>
            <a:endParaRPr lang="en-US" dirty="0"/>
          </a:p>
        </p:txBody>
      </p:sp>
    </p:spTree>
    <p:extLst>
      <p:ext uri="{BB962C8B-B14F-4D97-AF65-F5344CB8AC3E}">
        <p14:creationId xmlns="" xmlns:p14="http://schemas.microsoft.com/office/powerpoint/2010/main" val="400335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D2B266D-3625-4584-A5C3-7D3F672CFF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A5D2A5D1-BA0D-47D3-B051-DA7743C46E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 xmlns:a16="http://schemas.microsoft.com/office/drawing/2014/main" id="{81AE2FAF-3B1E-5461-9AD2-2C939FFA86CB}"/>
              </a:ext>
            </a:extLst>
          </p:cNvPr>
          <p:cNvSpPr txBox="1"/>
          <p:nvPr/>
        </p:nvSpPr>
        <p:spPr>
          <a:xfrm>
            <a:off x="2312894" y="483204"/>
            <a:ext cx="6096000" cy="523220"/>
          </a:xfrm>
          <a:prstGeom prst="rect">
            <a:avLst/>
          </a:prstGeom>
          <a:noFill/>
        </p:spPr>
        <p:txBody>
          <a:bodyPr wrap="square">
            <a:spAutoFit/>
          </a:bodyPr>
          <a:lstStyle/>
          <a:p>
            <a:r>
              <a:rPr lang="en-US" sz="2800" b="1" i="0" u="none" strike="noStrike" baseline="0" dirty="0">
                <a:solidFill>
                  <a:srgbClr val="000000"/>
                </a:solidFill>
                <a:latin typeface="UB-Souvenir-Bold"/>
              </a:rPr>
              <a:t>O</a:t>
            </a:r>
            <a:r>
              <a:rPr lang="el-GR" sz="2800" b="1" i="0" u="none" strike="noStrike" baseline="0" dirty="0">
                <a:solidFill>
                  <a:srgbClr val="000000"/>
                </a:solidFill>
                <a:latin typeface="UB-Souvenir-Bold"/>
              </a:rPr>
              <a:t>ρισμός_</a:t>
            </a:r>
            <a:r>
              <a:rPr lang="el-GR" sz="2800" b="0" i="0" u="none" strike="noStrike" baseline="0" dirty="0">
                <a:latin typeface="UB-Souvenir"/>
              </a:rPr>
              <a:t>Πρότυπο </a:t>
            </a:r>
            <a:r>
              <a:rPr lang="en-US" sz="2800" b="0" i="0" u="none" strike="noStrike" baseline="0" dirty="0">
                <a:latin typeface="UB-Souvenir"/>
              </a:rPr>
              <a:t>No. 2</a:t>
            </a:r>
            <a:endParaRPr lang="en-US" sz="2800" dirty="0"/>
          </a:p>
        </p:txBody>
      </p:sp>
      <p:sp>
        <p:nvSpPr>
          <p:cNvPr id="6" name="TextBox 5">
            <a:extLst>
              <a:ext uri="{FF2B5EF4-FFF2-40B4-BE49-F238E27FC236}">
                <a16:creationId xmlns="" xmlns:a16="http://schemas.microsoft.com/office/drawing/2014/main" id="{13967DD4-7402-BA44-6584-5EA73D85FE6A}"/>
              </a:ext>
            </a:extLst>
          </p:cNvPr>
          <p:cNvSpPr txBox="1"/>
          <p:nvPr/>
        </p:nvSpPr>
        <p:spPr>
          <a:xfrm>
            <a:off x="2743199" y="1414433"/>
            <a:ext cx="7835154" cy="3416320"/>
          </a:xfrm>
          <a:prstGeom prst="rect">
            <a:avLst/>
          </a:prstGeom>
          <a:noFill/>
        </p:spPr>
        <p:txBody>
          <a:bodyPr wrap="square">
            <a:spAutoFit/>
          </a:bodyPr>
          <a:lstStyle/>
          <a:p>
            <a:pPr algn="l"/>
            <a:r>
              <a:rPr lang="el-GR" sz="1800" b="0" i="1" u="none" strike="noStrike" baseline="0" dirty="0">
                <a:latin typeface="UB-Baskerville-Italic"/>
              </a:rPr>
              <a:t>ΤΟ ΕΠΙΧΕΙΡΗΜΑΤΙΚΟ ΜΟΝΤΕΛΟ</a:t>
            </a:r>
          </a:p>
          <a:p>
            <a:pPr algn="l"/>
            <a:r>
              <a:rPr lang="el-GR" sz="1800" b="0" i="1" u="none" strike="noStrike" baseline="0" dirty="0">
                <a:latin typeface="UB-Baskerville-Italic"/>
              </a:rPr>
              <a:t>ΜΑΚΡΙΑΣ ΟΥΡΑΣ </a:t>
            </a:r>
            <a:r>
              <a:rPr lang="el-GR" sz="1800" b="0" i="0" u="none" strike="noStrike" baseline="0" dirty="0">
                <a:latin typeface="UB-Baskerville"/>
              </a:rPr>
              <a:t>αφορά στην πώληση</a:t>
            </a:r>
          </a:p>
          <a:p>
            <a:pPr algn="l"/>
            <a:r>
              <a:rPr lang="el-GR" sz="1800" b="0" i="0" u="none" strike="noStrike" baseline="0" dirty="0">
                <a:latin typeface="UB-Baskerville"/>
              </a:rPr>
              <a:t>μικρότερου αριθμού από περισσότερα</a:t>
            </a:r>
          </a:p>
          <a:p>
            <a:pPr algn="l"/>
            <a:r>
              <a:rPr lang="el-GR" sz="1800" b="0" i="0" u="none" strike="noStrike" baseline="0" dirty="0">
                <a:latin typeface="UB-Baskerville"/>
              </a:rPr>
              <a:t>διαφορετικά είδη: Εστιάζει σε μεγάλη ποικιλία</a:t>
            </a:r>
          </a:p>
          <a:p>
            <a:pPr algn="l"/>
            <a:r>
              <a:rPr lang="el-GR" sz="1800" b="0" i="0" u="none" strike="noStrike" baseline="0" dirty="0">
                <a:latin typeface="UB-Baskerville"/>
              </a:rPr>
              <a:t>εξειδικευμένων προϊόντων, με μικρή συχνότητα</a:t>
            </a:r>
          </a:p>
          <a:p>
            <a:pPr algn="l"/>
            <a:r>
              <a:rPr lang="el-GR" sz="1800" b="0" i="0" u="none" strike="noStrike" baseline="0" dirty="0">
                <a:latin typeface="UB-Baskerville"/>
              </a:rPr>
              <a:t>πωλήσεων.</a:t>
            </a:r>
          </a:p>
          <a:p>
            <a:pPr marL="285750" indent="-285750" algn="l">
              <a:buFont typeface="Arial" panose="020B0604020202020204" pitchFamily="34" charset="0"/>
              <a:buChar char="•"/>
            </a:pPr>
            <a:r>
              <a:rPr lang="el-GR" sz="1800" b="0" i="0" u="none" strike="noStrike" baseline="0" dirty="0">
                <a:latin typeface="UB-Baskerville"/>
              </a:rPr>
              <a:t>Οι αθροιστικές πωλήσεις εξειδικευμένων προϊόντων μπορεί να είναι το ίδιο κερδοφόρες όσο και το παραδοσιακό μοντέλο όπου λίγα δημοφιλή προϊόντα αποδίδουν μεγαλύτερη κερδοφορία.</a:t>
            </a:r>
          </a:p>
          <a:p>
            <a:pPr marL="285750" indent="-285750" algn="l">
              <a:buFont typeface="Arial" panose="020B0604020202020204" pitchFamily="34" charset="0"/>
              <a:buChar char="•"/>
            </a:pPr>
            <a:r>
              <a:rPr lang="el-GR" sz="1800" b="0" i="0" u="none" strike="noStrike" baseline="0" dirty="0">
                <a:latin typeface="UB-Baskerville"/>
              </a:rPr>
              <a:t>Τα Μοντέλα Μακριάς Ουράς δεν έχουν μεγάλο κόστος αποθήκευσης αλλά απαιτούν ισχυρές πλατφόρμες για να διασφαλίζουν την άμεση διαθεσιμότητα των εξειδικευμένων προϊόντων στους ενδιαφερόμενους αγοραστές.</a:t>
            </a:r>
            <a:endParaRPr lang="en-US" dirty="0"/>
          </a:p>
        </p:txBody>
      </p:sp>
    </p:spTree>
    <p:extLst>
      <p:ext uri="{BB962C8B-B14F-4D97-AF65-F5344CB8AC3E}">
        <p14:creationId xmlns="" xmlns:p14="http://schemas.microsoft.com/office/powerpoint/2010/main" val="3026963190"/>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tcha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925</TotalTime>
  <Words>4435</Words>
  <Application>Microsoft Office PowerPoint</Application>
  <PresentationFormat>Προσαρμογή</PresentationFormat>
  <Paragraphs>136</Paragraphs>
  <Slides>36</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36</vt:i4>
      </vt:variant>
    </vt:vector>
  </HeadingPairs>
  <TitlesOfParts>
    <vt:vector size="38" baseType="lpstr">
      <vt:lpstr>1_Θέμα του Office</vt:lpstr>
      <vt:lpstr>ChitchatVTI</vt:lpstr>
      <vt:lpstr>Κεφάλαιο 3</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Ο Μετασχηματισμός της Αγοράς Έκδοσης  Βιβλίου </vt:lpstr>
      <vt:lpstr>Ο Μετασχηματισμός της Αγοράς Έκδοσης  Βιβλίου </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Ο Σύνδεσμος Innocentive</vt:lpstr>
      <vt:lpstr>Διαφάνεια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Γιώργος Κοκκίνης</dc:creator>
  <cp:lastModifiedBy>user</cp:lastModifiedBy>
  <cp:revision>24</cp:revision>
  <dcterms:created xsi:type="dcterms:W3CDTF">2023-03-07T11:31:49Z</dcterms:created>
  <dcterms:modified xsi:type="dcterms:W3CDTF">2025-03-13T23:15:54Z</dcterms:modified>
</cp:coreProperties>
</file>