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sldIdLst>
    <p:sldId id="257" r:id="rId2"/>
    <p:sldId id="258" r:id="rId3"/>
    <p:sldId id="275" r:id="rId4"/>
    <p:sldId id="271" r:id="rId5"/>
    <p:sldId id="276" r:id="rId6"/>
    <p:sldId id="259" r:id="rId7"/>
    <p:sldId id="273" r:id="rId8"/>
    <p:sldId id="279" r:id="rId9"/>
    <p:sldId id="278" r:id="rId10"/>
    <p:sldId id="280" r:id="rId11"/>
    <p:sldId id="274" r:id="rId12"/>
    <p:sldId id="299" r:id="rId13"/>
    <p:sldId id="291" r:id="rId14"/>
    <p:sldId id="312" r:id="rId15"/>
    <p:sldId id="315" r:id="rId16"/>
    <p:sldId id="328" r:id="rId17"/>
    <p:sldId id="336" r:id="rId18"/>
    <p:sldId id="272" r:id="rId19"/>
    <p:sldId id="283" r:id="rId20"/>
    <p:sldId id="303" r:id="rId21"/>
    <p:sldId id="302" r:id="rId22"/>
    <p:sldId id="300" r:id="rId23"/>
    <p:sldId id="298" r:id="rId24"/>
    <p:sldId id="304" r:id="rId25"/>
    <p:sldId id="292" r:id="rId26"/>
    <p:sldId id="305" r:id="rId27"/>
    <p:sldId id="306" r:id="rId28"/>
    <p:sldId id="285" r:id="rId29"/>
    <p:sldId id="284" r:id="rId30"/>
    <p:sldId id="282" r:id="rId31"/>
    <p:sldId id="262" r:id="rId32"/>
    <p:sldId id="287" r:id="rId33"/>
    <p:sldId id="297" r:id="rId34"/>
    <p:sldId id="307" r:id="rId35"/>
    <p:sldId id="288" r:id="rId36"/>
    <p:sldId id="309" r:id="rId37"/>
    <p:sldId id="296" r:id="rId38"/>
    <p:sldId id="308" r:id="rId39"/>
    <p:sldId id="301" r:id="rId40"/>
    <p:sldId id="310" r:id="rId41"/>
    <p:sldId id="311" r:id="rId42"/>
    <p:sldId id="295" r:id="rId43"/>
    <p:sldId id="313" r:id="rId44"/>
    <p:sldId id="316" r:id="rId45"/>
    <p:sldId id="317" r:id="rId46"/>
    <p:sldId id="318" r:id="rId47"/>
    <p:sldId id="319" r:id="rId48"/>
    <p:sldId id="320" r:id="rId49"/>
    <p:sldId id="321" r:id="rId50"/>
    <p:sldId id="314" r:id="rId51"/>
    <p:sldId id="263" r:id="rId52"/>
    <p:sldId id="293" r:id="rId53"/>
    <p:sldId id="294" r:id="rId54"/>
    <p:sldId id="322" r:id="rId55"/>
    <p:sldId id="323" r:id="rId56"/>
    <p:sldId id="325" r:id="rId57"/>
    <p:sldId id="324" r:id="rId58"/>
    <p:sldId id="326" r:id="rId59"/>
    <p:sldId id="327" r:id="rId60"/>
    <p:sldId id="281" r:id="rId61"/>
    <p:sldId id="264" r:id="rId62"/>
    <p:sldId id="330" r:id="rId63"/>
    <p:sldId id="331" r:id="rId64"/>
    <p:sldId id="332" r:id="rId65"/>
    <p:sldId id="333" r:id="rId66"/>
    <p:sldId id="329" r:id="rId67"/>
    <p:sldId id="335" r:id="rId68"/>
    <p:sldId id="265" r:id="rId69"/>
    <p:sldId id="277" r:id="rId70"/>
    <p:sldId id="256" r:id="rId71"/>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04C4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57" autoAdjust="0"/>
    <p:restoredTop sz="94660"/>
  </p:normalViewPr>
  <p:slideViewPr>
    <p:cSldViewPr snapToGrid="0">
      <p:cViewPr>
        <p:scale>
          <a:sx n="58" d="100"/>
          <a:sy n="58" d="100"/>
        </p:scale>
        <p:origin x="307" y="5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slide" Target="slides/slide7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smtClean="0"/>
              <a:t>Στυλ κύριου τίτλου</a:t>
            </a:r>
            <a:endParaRPr lang="el-G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Κάντε κλικ για να επεξεργαστείτε τον υπότιτλο του υποδείγματος</a:t>
            </a:r>
            <a:endParaRPr lang="el-GR"/>
          </a:p>
        </p:txBody>
      </p:sp>
      <p:sp>
        <p:nvSpPr>
          <p:cNvPr id="4" name="Θέση ημερομηνίας 3"/>
          <p:cNvSpPr>
            <a:spLocks noGrp="1"/>
          </p:cNvSpPr>
          <p:nvPr>
            <p:ph type="dt" sz="half" idx="10"/>
          </p:nvPr>
        </p:nvSpPr>
        <p:spPr/>
        <p:txBody>
          <a:bodyPr/>
          <a:lstStyle/>
          <a:p>
            <a:fld id="{C6954849-DC5A-4741-B36A-6A324DC4ABF3}" type="datetimeFigureOut">
              <a:rPr lang="el-GR" smtClean="0"/>
              <a:t>16/5/2021</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8D641908-E11C-40D6-A1CB-D084DEAB548A}" type="slidenum">
              <a:rPr lang="el-GR" smtClean="0"/>
              <a:t>‹#›</a:t>
            </a:fld>
            <a:endParaRPr lang="el-GR"/>
          </a:p>
        </p:txBody>
      </p:sp>
    </p:spTree>
    <p:extLst>
      <p:ext uri="{BB962C8B-B14F-4D97-AF65-F5344CB8AC3E}">
        <p14:creationId xmlns:p14="http://schemas.microsoft.com/office/powerpoint/2010/main" val="3717212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6954849-DC5A-4741-B36A-6A324DC4ABF3}" type="datetimeFigureOut">
              <a:rPr lang="el-GR" smtClean="0"/>
              <a:t>16/5/2021</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8D641908-E11C-40D6-A1CB-D084DEAB548A}" type="slidenum">
              <a:rPr lang="el-GR" smtClean="0"/>
              <a:t>‹#›</a:t>
            </a:fld>
            <a:endParaRPr lang="el-GR"/>
          </a:p>
        </p:txBody>
      </p:sp>
    </p:spTree>
    <p:extLst>
      <p:ext uri="{BB962C8B-B14F-4D97-AF65-F5344CB8AC3E}">
        <p14:creationId xmlns:p14="http://schemas.microsoft.com/office/powerpoint/2010/main" val="1204198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6954849-DC5A-4741-B36A-6A324DC4ABF3}" type="datetimeFigureOut">
              <a:rPr lang="el-GR" smtClean="0"/>
              <a:t>16/5/2021</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8D641908-E11C-40D6-A1CB-D084DEAB548A}" type="slidenum">
              <a:rPr lang="el-GR" smtClean="0"/>
              <a:t>‹#›</a:t>
            </a:fld>
            <a:endParaRPr lang="el-GR"/>
          </a:p>
        </p:txBody>
      </p:sp>
    </p:spTree>
    <p:extLst>
      <p:ext uri="{BB962C8B-B14F-4D97-AF65-F5344CB8AC3E}">
        <p14:creationId xmlns:p14="http://schemas.microsoft.com/office/powerpoint/2010/main" val="4015640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6954849-DC5A-4741-B36A-6A324DC4ABF3}" type="datetimeFigureOut">
              <a:rPr lang="el-GR" smtClean="0"/>
              <a:t>16/5/2021</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8D641908-E11C-40D6-A1CB-D084DEAB548A}" type="slidenum">
              <a:rPr lang="el-GR" smtClean="0"/>
              <a:t>‹#›</a:t>
            </a:fld>
            <a:endParaRPr lang="el-GR"/>
          </a:p>
        </p:txBody>
      </p:sp>
    </p:spTree>
    <p:extLst>
      <p:ext uri="{BB962C8B-B14F-4D97-AF65-F5344CB8AC3E}">
        <p14:creationId xmlns:p14="http://schemas.microsoft.com/office/powerpoint/2010/main" val="4261772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smtClean="0"/>
              <a:t>Στυλ κύριου τίτλου</a:t>
            </a:r>
            <a:endParaRPr lang="el-G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Επεξεργασία στυλ υποδείγματος κειμένου</a:t>
            </a:r>
          </a:p>
        </p:txBody>
      </p:sp>
      <p:sp>
        <p:nvSpPr>
          <p:cNvPr id="4" name="Θέση ημερομηνίας 3"/>
          <p:cNvSpPr>
            <a:spLocks noGrp="1"/>
          </p:cNvSpPr>
          <p:nvPr>
            <p:ph type="dt" sz="half" idx="10"/>
          </p:nvPr>
        </p:nvSpPr>
        <p:spPr/>
        <p:txBody>
          <a:bodyPr/>
          <a:lstStyle/>
          <a:p>
            <a:fld id="{C6954849-DC5A-4741-B36A-6A324DC4ABF3}" type="datetimeFigureOut">
              <a:rPr lang="el-GR" smtClean="0"/>
              <a:t>16/5/2021</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8D641908-E11C-40D6-A1CB-D084DEAB548A}" type="slidenum">
              <a:rPr lang="el-GR" smtClean="0"/>
              <a:t>‹#›</a:t>
            </a:fld>
            <a:endParaRPr lang="el-GR"/>
          </a:p>
        </p:txBody>
      </p:sp>
    </p:spTree>
    <p:extLst>
      <p:ext uri="{BB962C8B-B14F-4D97-AF65-F5344CB8AC3E}">
        <p14:creationId xmlns:p14="http://schemas.microsoft.com/office/powerpoint/2010/main" val="1483687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838200" y="1825625"/>
            <a:ext cx="5181600" cy="435133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6172200" y="1825625"/>
            <a:ext cx="5181600" cy="435133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C6954849-DC5A-4741-B36A-6A324DC4ABF3}" type="datetimeFigureOut">
              <a:rPr lang="el-GR" smtClean="0"/>
              <a:t>16/5/2021</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8D641908-E11C-40D6-A1CB-D084DEAB548A}" type="slidenum">
              <a:rPr lang="el-GR" smtClean="0"/>
              <a:t>‹#›</a:t>
            </a:fld>
            <a:endParaRPr lang="el-GR"/>
          </a:p>
        </p:txBody>
      </p:sp>
    </p:spTree>
    <p:extLst>
      <p:ext uri="{BB962C8B-B14F-4D97-AF65-F5344CB8AC3E}">
        <p14:creationId xmlns:p14="http://schemas.microsoft.com/office/powerpoint/2010/main" val="3644558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smtClean="0"/>
              <a:t>Στυλ κύριου τίτλου</a:t>
            </a:r>
            <a:endParaRPr lang="el-G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C6954849-DC5A-4741-B36A-6A324DC4ABF3}" type="datetimeFigureOut">
              <a:rPr lang="el-GR" smtClean="0"/>
              <a:t>16/5/2021</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8D641908-E11C-40D6-A1CB-D084DEAB548A}" type="slidenum">
              <a:rPr lang="el-GR" smtClean="0"/>
              <a:t>‹#›</a:t>
            </a:fld>
            <a:endParaRPr lang="el-GR"/>
          </a:p>
        </p:txBody>
      </p:sp>
    </p:spTree>
    <p:extLst>
      <p:ext uri="{BB962C8B-B14F-4D97-AF65-F5344CB8AC3E}">
        <p14:creationId xmlns:p14="http://schemas.microsoft.com/office/powerpoint/2010/main" val="751113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C6954849-DC5A-4741-B36A-6A324DC4ABF3}" type="datetimeFigureOut">
              <a:rPr lang="el-GR" smtClean="0"/>
              <a:t>16/5/2021</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8D641908-E11C-40D6-A1CB-D084DEAB548A}" type="slidenum">
              <a:rPr lang="el-GR" smtClean="0"/>
              <a:t>‹#›</a:t>
            </a:fld>
            <a:endParaRPr lang="el-GR"/>
          </a:p>
        </p:txBody>
      </p:sp>
    </p:spTree>
    <p:extLst>
      <p:ext uri="{BB962C8B-B14F-4D97-AF65-F5344CB8AC3E}">
        <p14:creationId xmlns:p14="http://schemas.microsoft.com/office/powerpoint/2010/main" val="1521486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C6954849-DC5A-4741-B36A-6A324DC4ABF3}" type="datetimeFigureOut">
              <a:rPr lang="el-GR" smtClean="0"/>
              <a:t>16/5/2021</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8D641908-E11C-40D6-A1CB-D084DEAB548A}" type="slidenum">
              <a:rPr lang="el-GR" smtClean="0"/>
              <a:t>‹#›</a:t>
            </a:fld>
            <a:endParaRPr lang="el-GR"/>
          </a:p>
        </p:txBody>
      </p:sp>
    </p:spTree>
    <p:extLst>
      <p:ext uri="{BB962C8B-B14F-4D97-AF65-F5344CB8AC3E}">
        <p14:creationId xmlns:p14="http://schemas.microsoft.com/office/powerpoint/2010/main" val="834387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Επεξεργασία στυλ υποδείγματος κειμένου</a:t>
            </a:r>
          </a:p>
        </p:txBody>
      </p:sp>
      <p:sp>
        <p:nvSpPr>
          <p:cNvPr id="5" name="Θέση ημερομηνίας 4"/>
          <p:cNvSpPr>
            <a:spLocks noGrp="1"/>
          </p:cNvSpPr>
          <p:nvPr>
            <p:ph type="dt" sz="half" idx="10"/>
          </p:nvPr>
        </p:nvSpPr>
        <p:spPr/>
        <p:txBody>
          <a:bodyPr/>
          <a:lstStyle/>
          <a:p>
            <a:fld id="{C6954849-DC5A-4741-B36A-6A324DC4ABF3}" type="datetimeFigureOut">
              <a:rPr lang="el-GR" smtClean="0"/>
              <a:t>16/5/2021</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8D641908-E11C-40D6-A1CB-D084DEAB548A}" type="slidenum">
              <a:rPr lang="el-GR" smtClean="0"/>
              <a:t>‹#›</a:t>
            </a:fld>
            <a:endParaRPr lang="el-GR"/>
          </a:p>
        </p:txBody>
      </p:sp>
    </p:spTree>
    <p:extLst>
      <p:ext uri="{BB962C8B-B14F-4D97-AF65-F5344CB8AC3E}">
        <p14:creationId xmlns:p14="http://schemas.microsoft.com/office/powerpoint/2010/main" val="4119447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Επεξεργασία στυλ υποδείγματος κειμένου</a:t>
            </a:r>
          </a:p>
        </p:txBody>
      </p:sp>
      <p:sp>
        <p:nvSpPr>
          <p:cNvPr id="5" name="Θέση ημερομηνίας 4"/>
          <p:cNvSpPr>
            <a:spLocks noGrp="1"/>
          </p:cNvSpPr>
          <p:nvPr>
            <p:ph type="dt" sz="half" idx="10"/>
          </p:nvPr>
        </p:nvSpPr>
        <p:spPr/>
        <p:txBody>
          <a:bodyPr/>
          <a:lstStyle/>
          <a:p>
            <a:fld id="{C6954849-DC5A-4741-B36A-6A324DC4ABF3}" type="datetimeFigureOut">
              <a:rPr lang="el-GR" smtClean="0"/>
              <a:t>16/5/2021</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8D641908-E11C-40D6-A1CB-D084DEAB548A}" type="slidenum">
              <a:rPr lang="el-GR" smtClean="0"/>
              <a:t>‹#›</a:t>
            </a:fld>
            <a:endParaRPr lang="el-GR"/>
          </a:p>
        </p:txBody>
      </p:sp>
    </p:spTree>
    <p:extLst>
      <p:ext uri="{BB962C8B-B14F-4D97-AF65-F5344CB8AC3E}">
        <p14:creationId xmlns:p14="http://schemas.microsoft.com/office/powerpoint/2010/main" val="2883813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accent1">
                <a:satMod val="105000"/>
                <a:tint val="67000"/>
                <a:alpha val="98000"/>
                <a:lumMod val="87000"/>
                <a:lumOff val="13000"/>
              </a:schemeClr>
            </a:gs>
            <a:gs pos="3000">
              <a:schemeClr val="accent1">
                <a:lumMod val="105000"/>
                <a:satMod val="103000"/>
                <a:tint val="73000"/>
              </a:schemeClr>
            </a:gs>
            <a:gs pos="100000">
              <a:schemeClr val="accent1">
                <a:lumMod val="105000"/>
                <a:satMod val="109000"/>
                <a:tint val="81000"/>
              </a:schemeClr>
            </a:gs>
          </a:gsLst>
          <a:lin ang="5400000" scaled="0"/>
          <a:tileRect/>
        </a:gra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954849-DC5A-4741-B36A-6A324DC4ABF3}" type="datetimeFigureOut">
              <a:rPr lang="el-GR" smtClean="0"/>
              <a:t>16/5/2021</a:t>
            </a:fld>
            <a:endParaRPr lang="el-GR"/>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641908-E11C-40D6-A1CB-D084DEAB548A}" type="slidenum">
              <a:rPr lang="el-GR" smtClean="0"/>
              <a:t>‹#›</a:t>
            </a:fld>
            <a:endParaRPr lang="el-GR"/>
          </a:p>
        </p:txBody>
      </p:sp>
    </p:spTree>
    <p:extLst>
      <p:ext uri="{BB962C8B-B14F-4D97-AF65-F5344CB8AC3E}">
        <p14:creationId xmlns:p14="http://schemas.microsoft.com/office/powerpoint/2010/main" val="3148160241"/>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5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6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hyperlink" Target="https://bestpractice.bmj.com/procedural-videos/en-gb/bbf357e5-97f6-4980-87b5-28161dda7f01" TargetMode="External"/><Relationship Id="rId7" Type="http://schemas.openxmlformats.org/officeDocument/2006/relationships/image" Target="../media/image86.png"/><Relationship Id="rId2" Type="http://schemas.openxmlformats.org/officeDocument/2006/relationships/hyperlink" Target="https://bestpractice.bmj.com/procedural-videos/en-gb/4f7ef74a-a871-4c51-9962-19e73f2ec367" TargetMode="External"/><Relationship Id="rId1" Type="http://schemas.openxmlformats.org/officeDocument/2006/relationships/slideLayout" Target="../slideLayouts/slideLayout2.xml"/><Relationship Id="rId6" Type="http://schemas.openxmlformats.org/officeDocument/2006/relationships/hyperlink" Target="https://www.youtube.com/watch?v=yTFS3FILWGY" TargetMode="External"/><Relationship Id="rId5" Type="http://schemas.openxmlformats.org/officeDocument/2006/relationships/hyperlink" Target="https://jomi.com/article/268.9/Female-Foley-Catheter-Insertion?t=43s" TargetMode="External"/><Relationship Id="rId4" Type="http://schemas.openxmlformats.org/officeDocument/2006/relationships/hyperlink" Target="https://vimeo.com/473828651" TargetMode="External"/><Relationship Id="rId9" Type="http://schemas.openxmlformats.org/officeDocument/2006/relationships/image" Target="../media/image8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6864263" y="0"/>
            <a:ext cx="5327737" cy="2342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000" dirty="0" smtClean="0"/>
              <a:t>ΚΑΘΕΤΗΡΙΑΣΜΟΣ ΟΥΡΟΔΟΧΟΥ </a:t>
            </a:r>
            <a:r>
              <a:rPr lang="el-GR" sz="4000" dirty="0" err="1" smtClean="0"/>
              <a:t>ΚΥΣΤΕΩΣ</a:t>
            </a:r>
            <a:endParaRPr lang="el-GR" sz="4000" dirty="0"/>
          </a:p>
        </p:txBody>
      </p:sp>
      <p:sp>
        <p:nvSpPr>
          <p:cNvPr id="7" name="Ορθογώνιο 6"/>
          <p:cNvSpPr/>
          <p:nvPr/>
        </p:nvSpPr>
        <p:spPr>
          <a:xfrm>
            <a:off x="6864263" y="4321479"/>
            <a:ext cx="5327737" cy="25365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dirty="0" smtClean="0"/>
              <a:t>ΠΑΝΕΠΙΣΤΗΜΙΟ ΠΕΛΟΠΟΝΝΗΣΟΥ</a:t>
            </a:r>
          </a:p>
          <a:p>
            <a:pPr algn="ctr"/>
            <a:r>
              <a:rPr lang="el-GR" sz="3200" dirty="0" smtClean="0"/>
              <a:t>ΤΜΗΜΑ ΝΟΣΗΛΕΥΤΙΚΗΣ</a:t>
            </a:r>
            <a:endParaRPr lang="el-GR" sz="3200" dirty="0"/>
          </a:p>
        </p:txBody>
      </p:sp>
      <p:pic>
        <p:nvPicPr>
          <p:cNvPr id="3" name="Εικόνα 2"/>
          <p:cNvPicPr>
            <a:picLocks noChangeAspect="1"/>
          </p:cNvPicPr>
          <p:nvPr/>
        </p:nvPicPr>
        <p:blipFill>
          <a:blip r:embed="rId2"/>
          <a:stretch>
            <a:fillRect/>
          </a:stretch>
        </p:blipFill>
        <p:spPr>
          <a:xfrm>
            <a:off x="0" y="0"/>
            <a:ext cx="6864263" cy="6859310"/>
          </a:xfrm>
          <a:prstGeom prst="rect">
            <a:avLst/>
          </a:prstGeom>
        </p:spPr>
      </p:pic>
      <p:sp>
        <p:nvSpPr>
          <p:cNvPr id="5" name="Ορθογώνιο 4"/>
          <p:cNvSpPr/>
          <p:nvPr/>
        </p:nvSpPr>
        <p:spPr>
          <a:xfrm>
            <a:off x="6864263" y="2354893"/>
            <a:ext cx="5327737" cy="1954060"/>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l-GR" sz="4000" dirty="0" smtClean="0"/>
              <a:t>Δρ. ΣΟΦΙΑ ΖΥΓΑ</a:t>
            </a:r>
            <a:endParaRPr lang="el-GR" sz="4000" dirty="0"/>
          </a:p>
        </p:txBody>
      </p:sp>
    </p:spTree>
    <p:extLst>
      <p:ext uri="{BB962C8B-B14F-4D97-AF65-F5344CB8AC3E}">
        <p14:creationId xmlns:p14="http://schemas.microsoft.com/office/powerpoint/2010/main" val="36739149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823660" y="0"/>
            <a:ext cx="7368340" cy="932329"/>
          </a:xfrm>
          <a:ln w="19050">
            <a:solidFill>
              <a:schemeClr val="tx1"/>
            </a:solidFill>
          </a:ln>
        </p:spPr>
        <p:txBody>
          <a:bodyPr>
            <a:normAutofit fontScale="90000"/>
          </a:bodyPr>
          <a:lstStyle/>
          <a:p>
            <a:pPr algn="ctr"/>
            <a:r>
              <a:rPr lang="el-GR" sz="3600" dirty="0" smtClean="0"/>
              <a:t>Αντενδείξεις Καθετηριασμού Ουροδόχου </a:t>
            </a:r>
            <a:r>
              <a:rPr lang="el-GR" sz="3600" dirty="0" err="1" smtClean="0"/>
              <a:t>Κύστεως</a:t>
            </a:r>
            <a:endParaRPr lang="el-GR" sz="3600" dirty="0"/>
          </a:p>
        </p:txBody>
      </p:sp>
      <p:sp>
        <p:nvSpPr>
          <p:cNvPr id="3" name="Θέση περιεχομένου 2"/>
          <p:cNvSpPr>
            <a:spLocks noGrp="1"/>
          </p:cNvSpPr>
          <p:nvPr>
            <p:ph idx="1"/>
          </p:nvPr>
        </p:nvSpPr>
        <p:spPr>
          <a:xfrm>
            <a:off x="4779818" y="932329"/>
            <a:ext cx="7412182" cy="5925671"/>
          </a:xfrm>
        </p:spPr>
        <p:txBody>
          <a:bodyPr>
            <a:normAutofit/>
          </a:bodyPr>
          <a:lstStyle/>
          <a:p>
            <a:r>
              <a:rPr lang="el-GR" sz="2400" dirty="0" smtClean="0"/>
              <a:t>Στοιχεία ουρηθρικής Λοίμωξης</a:t>
            </a:r>
          </a:p>
          <a:p>
            <a:r>
              <a:rPr lang="el-GR" sz="2400" dirty="0"/>
              <a:t>Τραύμα </a:t>
            </a:r>
            <a:r>
              <a:rPr lang="el-GR" sz="2400" dirty="0" smtClean="0"/>
              <a:t>ουρήθρας με </a:t>
            </a:r>
            <a:r>
              <a:rPr lang="el-GR" sz="2400" dirty="0" err="1" smtClean="0"/>
              <a:t>εκκροή</a:t>
            </a:r>
            <a:r>
              <a:rPr lang="el-GR" sz="2400" dirty="0" smtClean="0"/>
              <a:t> ή όχι αίματος. Η </a:t>
            </a:r>
            <a:r>
              <a:rPr lang="el-GR" sz="2400" dirty="0"/>
              <a:t>εισαγωγή του καθετήρα μπορεί να επιδεινώσει έναν υποκείμενο </a:t>
            </a:r>
            <a:r>
              <a:rPr lang="el-GR" sz="2400" dirty="0" smtClean="0"/>
              <a:t>τραυματισμό που </a:t>
            </a:r>
            <a:r>
              <a:rPr lang="el-GR" sz="2400" dirty="0"/>
              <a:t>είναι πιθανόν να έχει προκληθεί από κάταγμα πυέλου ή από </a:t>
            </a:r>
            <a:r>
              <a:rPr lang="el-GR" sz="2400" dirty="0" err="1"/>
              <a:t>πολυτραυματισμό</a:t>
            </a:r>
            <a:r>
              <a:rPr lang="el-GR" sz="2400" dirty="0"/>
              <a:t> </a:t>
            </a:r>
            <a:endParaRPr lang="el-GR" sz="2400" dirty="0" smtClean="0"/>
          </a:p>
          <a:p>
            <a:pPr marL="0" indent="0">
              <a:buNone/>
            </a:pPr>
            <a:endParaRPr lang="el-GR" sz="2400" dirty="0" smtClean="0"/>
          </a:p>
          <a:p>
            <a:endParaRPr lang="el-GR" sz="2400" dirty="0" smtClean="0"/>
          </a:p>
          <a:p>
            <a:endParaRPr lang="el-GR" sz="2400" dirty="0"/>
          </a:p>
        </p:txBody>
      </p:sp>
      <p:sp>
        <p:nvSpPr>
          <p:cNvPr id="7" name="Ορθογώνιο 6"/>
          <p:cNvSpPr/>
          <p:nvPr/>
        </p:nvSpPr>
        <p:spPr>
          <a:xfrm>
            <a:off x="3041903" y="6488668"/>
            <a:ext cx="2327563" cy="369332"/>
          </a:xfrm>
          <a:prstGeom prst="rect">
            <a:avLst/>
          </a:prstGeom>
        </p:spPr>
        <p:txBody>
          <a:bodyPr wrap="square">
            <a:spAutoFit/>
          </a:bodyPr>
          <a:lstStyle/>
          <a:p>
            <a:r>
              <a:rPr lang="en-US" i="1" dirty="0">
                <a:solidFill>
                  <a:srgbClr val="FF0000"/>
                </a:solidFill>
              </a:rPr>
              <a:t>(</a:t>
            </a:r>
            <a:r>
              <a:rPr lang="en-US" i="1" dirty="0" err="1">
                <a:solidFill>
                  <a:srgbClr val="FF0000"/>
                </a:solidFill>
              </a:rPr>
              <a:t>Vainrib</a:t>
            </a:r>
            <a:r>
              <a:rPr lang="en-US" i="1" dirty="0">
                <a:solidFill>
                  <a:srgbClr val="FF0000"/>
                </a:solidFill>
              </a:rPr>
              <a:t> </a:t>
            </a:r>
            <a:r>
              <a:rPr lang="en-US" i="1" dirty="0" smtClean="0">
                <a:solidFill>
                  <a:srgbClr val="FF0000"/>
                </a:solidFill>
              </a:rPr>
              <a:t>et al,  2018)</a:t>
            </a:r>
            <a:endParaRPr lang="el-GR" i="1" dirty="0">
              <a:solidFill>
                <a:srgbClr val="FF0000"/>
              </a:solidFill>
            </a:endParaRPr>
          </a:p>
        </p:txBody>
      </p:sp>
      <p:pic>
        <p:nvPicPr>
          <p:cNvPr id="8" name="Εικόνα 7"/>
          <p:cNvPicPr>
            <a:picLocks noChangeAspect="1"/>
          </p:cNvPicPr>
          <p:nvPr/>
        </p:nvPicPr>
        <p:blipFill rotWithShape="1">
          <a:blip r:embed="rId2"/>
          <a:srcRect l="12810" t="10584" r="7709" b="9081"/>
          <a:stretch/>
        </p:blipFill>
        <p:spPr>
          <a:xfrm>
            <a:off x="0" y="0"/>
            <a:ext cx="4823659" cy="3967448"/>
          </a:xfrm>
          <a:prstGeom prst="rect">
            <a:avLst/>
          </a:prstGeom>
        </p:spPr>
      </p:pic>
      <p:pic>
        <p:nvPicPr>
          <p:cNvPr id="9" name="Εικόνα 8"/>
          <p:cNvPicPr>
            <a:picLocks noChangeAspect="1"/>
          </p:cNvPicPr>
          <p:nvPr/>
        </p:nvPicPr>
        <p:blipFill rotWithShape="1">
          <a:blip r:embed="rId3"/>
          <a:srcRect l="2982" t="2314" r="2982" b="4478"/>
          <a:stretch/>
        </p:blipFill>
        <p:spPr>
          <a:xfrm>
            <a:off x="5500255" y="2740659"/>
            <a:ext cx="6679555" cy="4084284"/>
          </a:xfrm>
          <a:prstGeom prst="rect">
            <a:avLst/>
          </a:prstGeom>
        </p:spPr>
      </p:pic>
      <p:sp>
        <p:nvSpPr>
          <p:cNvPr id="10" name="Ορθογώνιο 9"/>
          <p:cNvSpPr/>
          <p:nvPr/>
        </p:nvSpPr>
        <p:spPr>
          <a:xfrm>
            <a:off x="74817" y="3868102"/>
            <a:ext cx="5360044" cy="3046988"/>
          </a:xfrm>
          <a:prstGeom prst="rect">
            <a:avLst/>
          </a:prstGeom>
        </p:spPr>
        <p:txBody>
          <a:bodyPr wrap="square">
            <a:spAutoFit/>
          </a:bodyPr>
          <a:lstStyle/>
          <a:p>
            <a:pPr marL="285750" indent="-285750">
              <a:buFont typeface="Arial" panose="020B0604020202020204" pitchFamily="34" charset="0"/>
              <a:buChar char="•"/>
            </a:pPr>
            <a:r>
              <a:rPr lang="el-GR" sz="2400" dirty="0" smtClean="0"/>
              <a:t>Ακαθ</a:t>
            </a:r>
            <a:r>
              <a:rPr lang="el-GR" sz="2400" dirty="0"/>
              <a:t>ό</a:t>
            </a:r>
            <a:r>
              <a:rPr lang="el-GR" sz="2400" dirty="0" smtClean="0"/>
              <a:t>ριστη </a:t>
            </a:r>
            <a:r>
              <a:rPr lang="el-GR" sz="2400" dirty="0"/>
              <a:t>αιματουρία (πήγματα, καλό είναι να προηγείται </a:t>
            </a:r>
            <a:r>
              <a:rPr lang="el-GR" sz="2400" dirty="0" smtClean="0"/>
              <a:t>κυστεοσκόπηση)</a:t>
            </a:r>
          </a:p>
          <a:p>
            <a:pPr marL="285750" indent="-285750">
              <a:buFont typeface="Arial" panose="020B0604020202020204" pitchFamily="34" charset="0"/>
              <a:buChar char="•"/>
            </a:pPr>
            <a:r>
              <a:rPr lang="el-GR" sz="2400" dirty="0" smtClean="0"/>
              <a:t>Οξεία </a:t>
            </a:r>
            <a:r>
              <a:rPr lang="el-GR" sz="2400" dirty="0" err="1" smtClean="0"/>
              <a:t>προστατίτιδα</a:t>
            </a:r>
            <a:endParaRPr lang="el-GR" sz="2400" dirty="0" smtClean="0"/>
          </a:p>
          <a:p>
            <a:pPr marL="285750" indent="-285750">
              <a:buFont typeface="Arial" panose="020B0604020202020204" pitchFamily="34" charset="0"/>
              <a:buChar char="•"/>
            </a:pPr>
            <a:r>
              <a:rPr lang="el-GR" sz="2400" dirty="0" smtClean="0"/>
              <a:t>Πόνος </a:t>
            </a:r>
            <a:r>
              <a:rPr lang="el-GR" sz="2400" dirty="0"/>
              <a:t>ή δυσφορία στην </a:t>
            </a:r>
            <a:r>
              <a:rPr lang="el-GR" sz="2400" dirty="0" smtClean="0"/>
              <a:t>ουρήθρα</a:t>
            </a:r>
          </a:p>
          <a:p>
            <a:pPr marL="285750" indent="-285750">
              <a:buFont typeface="Arial" panose="020B0604020202020204" pitchFamily="34" charset="0"/>
              <a:buChar char="•"/>
            </a:pPr>
            <a:r>
              <a:rPr lang="el-GR" sz="2400" dirty="0" smtClean="0"/>
              <a:t>Χαμηλός </a:t>
            </a:r>
            <a:r>
              <a:rPr lang="el-GR" sz="2400" dirty="0"/>
              <a:t>όγκος / χαμηλός ρυθμός πλήρωσης της ουροδόχου </a:t>
            </a:r>
            <a:r>
              <a:rPr lang="el-GR" sz="2400" dirty="0" smtClean="0"/>
              <a:t>κύστης</a:t>
            </a:r>
          </a:p>
          <a:p>
            <a:pPr marL="285750" indent="-285750">
              <a:buFont typeface="Arial" panose="020B0604020202020204" pitchFamily="34" charset="0"/>
              <a:buChar char="•"/>
            </a:pPr>
            <a:r>
              <a:rPr lang="el-GR" sz="2400" dirty="0" smtClean="0"/>
              <a:t>Άρνηση </a:t>
            </a:r>
            <a:r>
              <a:rPr lang="el-GR" sz="2400" dirty="0"/>
              <a:t>ασθενούς</a:t>
            </a:r>
          </a:p>
        </p:txBody>
      </p:sp>
    </p:spTree>
    <p:extLst>
      <p:ext uri="{BB962C8B-B14F-4D97-AF65-F5344CB8AC3E}">
        <p14:creationId xmlns:p14="http://schemas.microsoft.com/office/powerpoint/2010/main" val="265374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219198" y="0"/>
            <a:ext cx="10972801" cy="932329"/>
          </a:xfrm>
          <a:ln w="19050">
            <a:solidFill>
              <a:schemeClr val="tx1"/>
            </a:solidFill>
          </a:ln>
        </p:spPr>
        <p:txBody>
          <a:bodyPr>
            <a:normAutofit/>
          </a:bodyPr>
          <a:lstStyle/>
          <a:p>
            <a:pPr algn="ctr"/>
            <a:r>
              <a:rPr lang="el-GR" sz="3600" dirty="0" smtClean="0"/>
              <a:t>ΕΚΤΙΜΗΣΗ ΚΙΝΔΥΝΩΝ</a:t>
            </a:r>
            <a:endParaRPr lang="el-GR" sz="3600" dirty="0"/>
          </a:p>
        </p:txBody>
      </p:sp>
      <p:sp>
        <p:nvSpPr>
          <p:cNvPr id="3" name="Θέση περιεχομένου 2"/>
          <p:cNvSpPr>
            <a:spLocks noGrp="1"/>
          </p:cNvSpPr>
          <p:nvPr>
            <p:ph idx="1"/>
          </p:nvPr>
        </p:nvSpPr>
        <p:spPr>
          <a:xfrm>
            <a:off x="1219200" y="932329"/>
            <a:ext cx="10972800" cy="5925671"/>
          </a:xfrm>
        </p:spPr>
        <p:txBody>
          <a:bodyPr>
            <a:normAutofit/>
          </a:bodyPr>
          <a:lstStyle/>
          <a:p>
            <a:pPr marL="0" indent="0">
              <a:buNone/>
            </a:pPr>
            <a:r>
              <a:rPr lang="el-GR" sz="2400" dirty="0" smtClean="0"/>
              <a:t>Κατά τη λήψη της απόφασης για τυχόν καθετηριασμό </a:t>
            </a:r>
            <a:r>
              <a:rPr lang="el-GR" sz="2400" dirty="0" err="1" smtClean="0"/>
              <a:t>κύστεως</a:t>
            </a:r>
            <a:r>
              <a:rPr lang="el-GR" sz="2400" dirty="0" smtClean="0"/>
              <a:t>, θα πρέπει να γίνεται πάντοτε εκτίμηση τυχόν κινδύνων που απορρέουν από μια τέτοια ιατρική πράξη:</a:t>
            </a:r>
          </a:p>
          <a:p>
            <a:r>
              <a:rPr lang="el-GR" sz="2400" dirty="0" smtClean="0"/>
              <a:t>Εάν ο καθετηριασμός και ο τυχόν κίνδυνος επιμόλυνσης θα έχουν σοβαρές συνέπειες, για παράδειγμα </a:t>
            </a:r>
            <a:r>
              <a:rPr lang="el-GR" sz="2400" dirty="0"/>
              <a:t>σε </a:t>
            </a:r>
            <a:r>
              <a:rPr lang="el-GR" sz="2400" dirty="0" err="1" smtClean="0"/>
              <a:t>ανοσοκατασταλμένους</a:t>
            </a:r>
            <a:r>
              <a:rPr lang="el-GR" sz="2400" dirty="0" smtClean="0"/>
              <a:t> ασθενείς </a:t>
            </a:r>
          </a:p>
          <a:p>
            <a:r>
              <a:rPr lang="el-GR" sz="2400" dirty="0" smtClean="0"/>
              <a:t>Αλλεργίες στα υλικά των καθετήρων ή σε φάρμακα, πχ στο </a:t>
            </a:r>
            <a:r>
              <a:rPr lang="el-GR" sz="2400" dirty="0"/>
              <a:t>λατέξ </a:t>
            </a:r>
            <a:r>
              <a:rPr lang="el-GR" sz="2400" dirty="0" smtClean="0"/>
              <a:t>ή την </a:t>
            </a:r>
            <a:r>
              <a:rPr lang="el-GR" sz="2400" dirty="0" err="1" smtClean="0"/>
              <a:t>λιδοκαΐνη</a:t>
            </a:r>
            <a:r>
              <a:rPr lang="el-GR" sz="2400" dirty="0" smtClean="0"/>
              <a:t> </a:t>
            </a:r>
          </a:p>
          <a:p>
            <a:r>
              <a:rPr lang="el-GR" sz="2400" dirty="0" smtClean="0"/>
              <a:t>Μήκος και μέγεθος καθετήρα </a:t>
            </a:r>
            <a:r>
              <a:rPr lang="el-GR" sz="2400" dirty="0"/>
              <a:t>(στάνταρ, </a:t>
            </a:r>
            <a:r>
              <a:rPr lang="el-GR" sz="2400" dirty="0" smtClean="0"/>
              <a:t>θηλυκό γένος, παιδιατρικός ασθενής…)</a:t>
            </a:r>
          </a:p>
          <a:p>
            <a:r>
              <a:rPr lang="el-GR" sz="2400" dirty="0" smtClean="0"/>
              <a:t>Τύπος αποστειρωμένου σάκου </a:t>
            </a:r>
            <a:r>
              <a:rPr lang="el-GR" sz="2400" dirty="0"/>
              <a:t>αποστράγγισης </a:t>
            </a:r>
            <a:r>
              <a:rPr lang="el-GR" sz="2400" dirty="0" smtClean="0"/>
              <a:t>και θύρας </a:t>
            </a:r>
            <a:r>
              <a:rPr lang="el-GR" sz="2400" dirty="0"/>
              <a:t>δειγματοληψίας </a:t>
            </a:r>
            <a:r>
              <a:rPr lang="el-GR" sz="2400" dirty="0" smtClean="0"/>
              <a:t>(κλειστού ή ανοικτού τύπου), </a:t>
            </a:r>
            <a:r>
              <a:rPr lang="el-GR" sz="2400" dirty="0" err="1" smtClean="0"/>
              <a:t>ουρόμετρο</a:t>
            </a:r>
            <a:r>
              <a:rPr lang="el-GR" sz="2400" dirty="0" smtClean="0"/>
              <a:t> </a:t>
            </a:r>
            <a:r>
              <a:rPr lang="el-GR" sz="2400" dirty="0"/>
              <a:t>για </a:t>
            </a:r>
            <a:r>
              <a:rPr lang="el-GR" sz="2400" dirty="0" smtClean="0"/>
              <a:t>ωριαίες μετρήσεις </a:t>
            </a:r>
            <a:r>
              <a:rPr lang="el-GR" sz="2400" dirty="0"/>
              <a:t>ούρων, σάκος </a:t>
            </a:r>
            <a:r>
              <a:rPr lang="el-GR" sz="2400" dirty="0" smtClean="0"/>
              <a:t>3 ή 2l</a:t>
            </a:r>
            <a:r>
              <a:rPr lang="en-US" sz="2400" dirty="0" smtClean="0"/>
              <a:t>t</a:t>
            </a:r>
            <a:r>
              <a:rPr lang="el-GR" sz="2400" dirty="0" smtClean="0"/>
              <a:t>, </a:t>
            </a:r>
            <a:r>
              <a:rPr lang="el-GR" sz="2400" dirty="0"/>
              <a:t>τσάντα </a:t>
            </a:r>
            <a:r>
              <a:rPr lang="el-GR" sz="2400" dirty="0" err="1" smtClean="0"/>
              <a:t>ποδι</a:t>
            </a:r>
            <a:r>
              <a:rPr lang="en-US" sz="2400" dirty="0" smtClean="0"/>
              <a:t>o</a:t>
            </a:r>
            <a:r>
              <a:rPr lang="el-GR" sz="2400" dirty="0" smtClean="0"/>
              <a:t>ύ, σάκος – συσκευή 24ωρης μέτρησης ούρων, βαλβίδα καθετήρα…)</a:t>
            </a:r>
          </a:p>
          <a:p>
            <a:r>
              <a:rPr lang="el-GR" sz="2400" dirty="0" smtClean="0"/>
              <a:t>Άνεση </a:t>
            </a:r>
            <a:r>
              <a:rPr lang="el-GR" sz="2400" dirty="0"/>
              <a:t>και </a:t>
            </a:r>
            <a:r>
              <a:rPr lang="el-GR" sz="2400" dirty="0" smtClean="0"/>
              <a:t>αξιοπρέπεια ασθενούς</a:t>
            </a:r>
          </a:p>
          <a:p>
            <a:r>
              <a:rPr lang="el-GR" sz="2400" dirty="0" smtClean="0"/>
              <a:t>Εκτίμηση χρόνου – διάρκειας χρήσης</a:t>
            </a:r>
          </a:p>
          <a:p>
            <a:r>
              <a:rPr lang="el-GR" sz="2400" dirty="0" smtClean="0"/>
              <a:t>Προηγούμενα προβλήματα σχετιζόμενα με </a:t>
            </a:r>
            <a:r>
              <a:rPr lang="el-GR" sz="2400" dirty="0" err="1" smtClean="0"/>
              <a:t>ουροκαθετήρες</a:t>
            </a:r>
            <a:endParaRPr lang="el-GR" sz="2400" dirty="0"/>
          </a:p>
        </p:txBody>
      </p:sp>
      <p:pic>
        <p:nvPicPr>
          <p:cNvPr id="5" name="Εικόνα 4"/>
          <p:cNvPicPr>
            <a:picLocks noChangeAspect="1"/>
          </p:cNvPicPr>
          <p:nvPr/>
        </p:nvPicPr>
        <p:blipFill>
          <a:blip r:embed="rId2"/>
          <a:stretch>
            <a:fillRect/>
          </a:stretch>
        </p:blipFill>
        <p:spPr>
          <a:xfrm>
            <a:off x="1" y="0"/>
            <a:ext cx="1219200" cy="1560576"/>
          </a:xfrm>
          <a:prstGeom prst="rect">
            <a:avLst/>
          </a:prstGeom>
        </p:spPr>
      </p:pic>
      <p:pic>
        <p:nvPicPr>
          <p:cNvPr id="6" name="Εικόνα 5"/>
          <p:cNvPicPr>
            <a:picLocks noChangeAspect="1"/>
          </p:cNvPicPr>
          <p:nvPr/>
        </p:nvPicPr>
        <p:blipFill>
          <a:blip r:embed="rId3"/>
          <a:stretch>
            <a:fillRect/>
          </a:stretch>
        </p:blipFill>
        <p:spPr>
          <a:xfrm>
            <a:off x="1" y="1560576"/>
            <a:ext cx="1219200" cy="5297424"/>
          </a:xfrm>
          <a:prstGeom prst="rect">
            <a:avLst/>
          </a:prstGeom>
        </p:spPr>
      </p:pic>
      <p:sp>
        <p:nvSpPr>
          <p:cNvPr id="4" name="Ορθογώνιο 3"/>
          <p:cNvSpPr/>
          <p:nvPr/>
        </p:nvSpPr>
        <p:spPr>
          <a:xfrm>
            <a:off x="7052153" y="6526060"/>
            <a:ext cx="5139848" cy="369332"/>
          </a:xfrm>
          <a:prstGeom prst="rect">
            <a:avLst/>
          </a:prstGeom>
        </p:spPr>
        <p:txBody>
          <a:bodyPr wrap="square">
            <a:spAutoFit/>
          </a:bodyPr>
          <a:lstStyle/>
          <a:p>
            <a:r>
              <a:rPr lang="en-US" i="1" dirty="0" smtClean="0">
                <a:solidFill>
                  <a:srgbClr val="FF0000"/>
                </a:solidFill>
              </a:rPr>
              <a:t>Loveday </a:t>
            </a:r>
            <a:r>
              <a:rPr lang="en-US" i="1" dirty="0">
                <a:solidFill>
                  <a:srgbClr val="FF0000"/>
                </a:solidFill>
              </a:rPr>
              <a:t>et al (2014), Royal </a:t>
            </a:r>
            <a:r>
              <a:rPr lang="en-US" i="1" dirty="0" smtClean="0">
                <a:solidFill>
                  <a:srgbClr val="FF0000"/>
                </a:solidFill>
              </a:rPr>
              <a:t>College</a:t>
            </a:r>
            <a:r>
              <a:rPr lang="el-GR" i="1" dirty="0" smtClean="0">
                <a:solidFill>
                  <a:srgbClr val="FF0000"/>
                </a:solidFill>
              </a:rPr>
              <a:t> </a:t>
            </a:r>
            <a:r>
              <a:rPr lang="en-US" i="1" dirty="0" smtClean="0">
                <a:solidFill>
                  <a:srgbClr val="FF0000"/>
                </a:solidFill>
              </a:rPr>
              <a:t>of </a:t>
            </a:r>
            <a:r>
              <a:rPr lang="en-US" i="1" dirty="0">
                <a:solidFill>
                  <a:srgbClr val="FF0000"/>
                </a:solidFill>
              </a:rPr>
              <a:t>Nursing (2012)</a:t>
            </a:r>
            <a:endParaRPr lang="el-GR" i="1" dirty="0">
              <a:solidFill>
                <a:srgbClr val="FF0000"/>
              </a:solidFill>
            </a:endParaRPr>
          </a:p>
        </p:txBody>
      </p:sp>
    </p:spTree>
    <p:extLst>
      <p:ext uri="{BB962C8B-B14F-4D97-AF65-F5344CB8AC3E}">
        <p14:creationId xmlns:p14="http://schemas.microsoft.com/office/powerpoint/2010/main" val="37286688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365125"/>
            <a:ext cx="4596063" cy="1325563"/>
          </a:xfrm>
        </p:spPr>
        <p:txBody>
          <a:bodyPr>
            <a:normAutofit/>
          </a:bodyPr>
          <a:lstStyle/>
          <a:p>
            <a:r>
              <a:rPr lang="el-GR" sz="2800" dirty="0" smtClean="0"/>
              <a:t>ΠΑΡΑΔΕΙΓΜΑ ΑΛΓΟΡΙΘΜΟΥ ΕΚΤΙΜΗΣΗΣ ΚΙΝΔΥΝΟΥ ΚΑΘΕΤΗΡΙΑΣΜΟΥ</a:t>
            </a:r>
            <a:endParaRPr lang="el-GR" sz="2800" dirty="0"/>
          </a:p>
        </p:txBody>
      </p:sp>
      <p:pic>
        <p:nvPicPr>
          <p:cNvPr id="4" name="Εικόνα 3"/>
          <p:cNvPicPr>
            <a:picLocks noChangeAspect="1"/>
          </p:cNvPicPr>
          <p:nvPr/>
        </p:nvPicPr>
        <p:blipFill>
          <a:blip r:embed="rId2"/>
          <a:stretch>
            <a:fillRect/>
          </a:stretch>
        </p:blipFill>
        <p:spPr>
          <a:xfrm>
            <a:off x="4596063" y="0"/>
            <a:ext cx="7595937" cy="6874361"/>
          </a:xfrm>
          <a:prstGeom prst="rect">
            <a:avLst/>
          </a:prstGeom>
        </p:spPr>
      </p:pic>
    </p:spTree>
    <p:extLst>
      <p:ext uri="{BB962C8B-B14F-4D97-AF65-F5344CB8AC3E}">
        <p14:creationId xmlns:p14="http://schemas.microsoft.com/office/powerpoint/2010/main" val="23560679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219198" y="0"/>
            <a:ext cx="10972801" cy="818147"/>
          </a:xfrm>
          <a:ln w="19050">
            <a:solidFill>
              <a:schemeClr val="tx1"/>
            </a:solidFill>
          </a:ln>
        </p:spPr>
        <p:txBody>
          <a:bodyPr>
            <a:normAutofit/>
          </a:bodyPr>
          <a:lstStyle/>
          <a:p>
            <a:pPr algn="ctr"/>
            <a:r>
              <a:rPr lang="el-GR" sz="3200" dirty="0" smtClean="0"/>
              <a:t>ΕΝΔΕΙΞΕΙΣ ΑΦΑΙΡΕΣΗΣ </a:t>
            </a:r>
            <a:r>
              <a:rPr lang="el-GR" sz="3200" dirty="0" err="1" smtClean="0"/>
              <a:t>ΟΥΡΟΚΑΘΕΤΗΡΩΝ</a:t>
            </a:r>
            <a:endParaRPr lang="el-GR" sz="3200" dirty="0"/>
          </a:p>
        </p:txBody>
      </p:sp>
      <p:sp>
        <p:nvSpPr>
          <p:cNvPr id="3" name="Θέση περιεχομένου 2"/>
          <p:cNvSpPr>
            <a:spLocks noGrp="1"/>
          </p:cNvSpPr>
          <p:nvPr>
            <p:ph idx="1"/>
          </p:nvPr>
        </p:nvSpPr>
        <p:spPr>
          <a:xfrm>
            <a:off x="1219198" y="1046747"/>
            <a:ext cx="10972802" cy="5811253"/>
          </a:xfrm>
        </p:spPr>
        <p:txBody>
          <a:bodyPr>
            <a:noAutofit/>
          </a:bodyPr>
          <a:lstStyle/>
          <a:p>
            <a:r>
              <a:rPr lang="el-GR" sz="2300" dirty="0" smtClean="0"/>
              <a:t>Η εκτίμηση για την αφαίρεση του </a:t>
            </a:r>
            <a:r>
              <a:rPr lang="el-GR" sz="2300" dirty="0" err="1" smtClean="0"/>
              <a:t>ουροκαθετήρα</a:t>
            </a:r>
            <a:r>
              <a:rPr lang="el-GR" sz="2300" dirty="0" smtClean="0"/>
              <a:t> γίνεται καθημερινά</a:t>
            </a:r>
          </a:p>
          <a:p>
            <a:r>
              <a:rPr lang="el-GR" sz="2300" dirty="0" smtClean="0"/>
              <a:t>Όταν ο σκοπός τοποθέτησης επιτυγχάνεται, ο καθετήρας πρέπει να αφαιρείται άμεσα</a:t>
            </a:r>
          </a:p>
          <a:p>
            <a:r>
              <a:rPr lang="el-GR" sz="2300" dirty="0" smtClean="0"/>
              <a:t>Σε εγχειρήσεις </a:t>
            </a:r>
            <a:r>
              <a:rPr lang="el-GR" sz="2300" dirty="0" err="1" smtClean="0"/>
              <a:t>ενδοπεριτοναϊκές</a:t>
            </a:r>
            <a:r>
              <a:rPr lang="el-GR" sz="2300" dirty="0" smtClean="0"/>
              <a:t>, </a:t>
            </a:r>
            <a:r>
              <a:rPr lang="el-GR" sz="2300" dirty="0" err="1" smtClean="0"/>
              <a:t>επι</a:t>
            </a:r>
            <a:r>
              <a:rPr lang="el-GR" sz="2300" dirty="0" smtClean="0"/>
              <a:t> </a:t>
            </a:r>
            <a:r>
              <a:rPr lang="el-GR" sz="2300" dirty="0" err="1" smtClean="0"/>
              <a:t>κολεκτομών</a:t>
            </a:r>
            <a:r>
              <a:rPr lang="el-GR" sz="2300" dirty="0" smtClean="0"/>
              <a:t> και χειρουργικών επεμβάσεων του ορθού ο </a:t>
            </a:r>
            <a:r>
              <a:rPr lang="el-GR" sz="2300" dirty="0" err="1" smtClean="0"/>
              <a:t>ουροκαθετήρας</a:t>
            </a:r>
            <a:r>
              <a:rPr lang="el-GR" sz="2300" dirty="0" smtClean="0"/>
              <a:t> μπορεί να αφαιρείται μετά την 1η μετεγχειρητική ημέρα. Σε περιπτώσεις χαμηλών πρόσθιων </a:t>
            </a:r>
            <a:r>
              <a:rPr lang="el-GR" sz="2300" dirty="0" err="1" smtClean="0"/>
              <a:t>κολεκτομών</a:t>
            </a:r>
            <a:r>
              <a:rPr lang="el-GR" sz="2300" dirty="0" smtClean="0"/>
              <a:t> (</a:t>
            </a:r>
            <a:r>
              <a:rPr lang="el-GR" sz="2300" dirty="0" err="1" smtClean="0"/>
              <a:t>ενδοπυελικές</a:t>
            </a:r>
            <a:r>
              <a:rPr lang="el-GR" sz="2300" dirty="0" smtClean="0"/>
              <a:t>), όπως και σε </a:t>
            </a:r>
            <a:r>
              <a:rPr lang="el-GR" sz="2300" dirty="0" err="1" smtClean="0"/>
              <a:t>κοιλιοπερινεϊκές</a:t>
            </a:r>
            <a:r>
              <a:rPr lang="el-GR" sz="2300" dirty="0" smtClean="0"/>
              <a:t> </a:t>
            </a:r>
            <a:r>
              <a:rPr lang="el-GR" sz="2300" dirty="0" err="1" smtClean="0"/>
              <a:t>εκτομές</a:t>
            </a:r>
            <a:r>
              <a:rPr lang="el-GR" sz="2300" dirty="0" smtClean="0"/>
              <a:t>, ο καθετήρας μπορεί να αφαιρείται έως και μετά την 6</a:t>
            </a:r>
            <a:r>
              <a:rPr lang="el-GR" sz="2300" baseline="30000" dirty="0" smtClean="0"/>
              <a:t>η</a:t>
            </a:r>
            <a:r>
              <a:rPr lang="el-GR" sz="2300" dirty="0" smtClean="0"/>
              <a:t> μετεγχειρητική ημέρα για την αποφυγή λοιμώξεων του ουροποιητικού, αλλά και για την αποφυγή περιπτώσεων επίσχεσης – κατακράτησης ούρων</a:t>
            </a:r>
          </a:p>
          <a:p>
            <a:r>
              <a:rPr lang="el-GR" sz="2300" dirty="0"/>
              <a:t>Η </a:t>
            </a:r>
            <a:r>
              <a:rPr lang="el-GR" sz="2300" dirty="0" smtClean="0"/>
              <a:t>γρήγορη </a:t>
            </a:r>
            <a:r>
              <a:rPr lang="el-GR" sz="2300" dirty="0"/>
              <a:t>απομάκρυνση των </a:t>
            </a:r>
            <a:r>
              <a:rPr lang="el-GR" sz="2300" dirty="0" err="1" smtClean="0"/>
              <a:t>ουροκαθετήρων</a:t>
            </a:r>
            <a:r>
              <a:rPr lang="el-GR" sz="2300" dirty="0" smtClean="0"/>
              <a:t> βοηθά </a:t>
            </a:r>
            <a:r>
              <a:rPr lang="el-GR" sz="2300" dirty="0"/>
              <a:t>στη </a:t>
            </a:r>
            <a:r>
              <a:rPr lang="el-GR" sz="2300" dirty="0" smtClean="0"/>
              <a:t>γρήγορη έγερση - κινητοποίηση των ασθενών </a:t>
            </a:r>
            <a:r>
              <a:rPr lang="el-GR" sz="2300" dirty="0"/>
              <a:t>και στην καλύτερη ανάρρωση μετά την επέμβαση. </a:t>
            </a:r>
            <a:endParaRPr lang="el-GR" sz="2300" dirty="0" smtClean="0"/>
          </a:p>
          <a:p>
            <a:r>
              <a:rPr lang="el-GR" sz="2300" dirty="0" smtClean="0"/>
              <a:t>Για </a:t>
            </a:r>
            <a:r>
              <a:rPr lang="el-GR" sz="2300" dirty="0"/>
              <a:t>ασθενείς με χρόνια κατακράτηση ούρων και ατελή εκκένωση της ουροδόχου </a:t>
            </a:r>
            <a:r>
              <a:rPr lang="el-GR" sz="2300" dirty="0" smtClean="0"/>
              <a:t>κύστης (όπως στη </a:t>
            </a:r>
            <a:r>
              <a:rPr lang="el-GR" sz="2300" dirty="0" err="1" smtClean="0"/>
              <a:t>νευρογενή</a:t>
            </a:r>
            <a:r>
              <a:rPr lang="el-GR" sz="2300" dirty="0" smtClean="0"/>
              <a:t> κύστη), πρέπει να προτιμάται ο </a:t>
            </a:r>
            <a:r>
              <a:rPr lang="el-GR" sz="2300" dirty="0"/>
              <a:t>διαλείπων </a:t>
            </a:r>
            <a:r>
              <a:rPr lang="el-GR" sz="2300" dirty="0" smtClean="0"/>
              <a:t>καθετηριασμός (καθετηριασμός </a:t>
            </a:r>
            <a:r>
              <a:rPr lang="el-GR" sz="2300" dirty="0" err="1" smtClean="0"/>
              <a:t>κατ</a:t>
            </a:r>
            <a:r>
              <a:rPr lang="el-GR" sz="2300" dirty="0" smtClean="0"/>
              <a:t> επίκληση).</a:t>
            </a:r>
          </a:p>
          <a:p>
            <a:pPr marL="0" indent="0">
              <a:buNone/>
            </a:pPr>
            <a:endParaRPr lang="en-US" sz="2300" dirty="0"/>
          </a:p>
        </p:txBody>
      </p:sp>
      <p:pic>
        <p:nvPicPr>
          <p:cNvPr id="5" name="Εικόνα 4"/>
          <p:cNvPicPr>
            <a:picLocks noChangeAspect="1"/>
          </p:cNvPicPr>
          <p:nvPr/>
        </p:nvPicPr>
        <p:blipFill>
          <a:blip r:embed="rId2"/>
          <a:stretch>
            <a:fillRect/>
          </a:stretch>
        </p:blipFill>
        <p:spPr>
          <a:xfrm>
            <a:off x="1" y="0"/>
            <a:ext cx="1219200" cy="1560576"/>
          </a:xfrm>
          <a:prstGeom prst="rect">
            <a:avLst/>
          </a:prstGeom>
        </p:spPr>
      </p:pic>
      <p:pic>
        <p:nvPicPr>
          <p:cNvPr id="6" name="Εικόνα 5"/>
          <p:cNvPicPr>
            <a:picLocks noChangeAspect="1"/>
          </p:cNvPicPr>
          <p:nvPr/>
        </p:nvPicPr>
        <p:blipFill>
          <a:blip r:embed="rId3"/>
          <a:stretch>
            <a:fillRect/>
          </a:stretch>
        </p:blipFill>
        <p:spPr>
          <a:xfrm>
            <a:off x="1" y="1560576"/>
            <a:ext cx="1219200" cy="5297424"/>
          </a:xfrm>
          <a:prstGeom prst="rect">
            <a:avLst/>
          </a:prstGeom>
        </p:spPr>
      </p:pic>
      <p:sp>
        <p:nvSpPr>
          <p:cNvPr id="4" name="Ορθογώνιο 3"/>
          <p:cNvSpPr/>
          <p:nvPr/>
        </p:nvSpPr>
        <p:spPr>
          <a:xfrm>
            <a:off x="7796463" y="6488668"/>
            <a:ext cx="4479758" cy="369332"/>
          </a:xfrm>
          <a:prstGeom prst="rect">
            <a:avLst/>
          </a:prstGeom>
        </p:spPr>
        <p:txBody>
          <a:bodyPr wrap="square">
            <a:spAutoFit/>
          </a:bodyPr>
          <a:lstStyle/>
          <a:p>
            <a:r>
              <a:rPr lang="en-US" i="1" dirty="0">
                <a:solidFill>
                  <a:srgbClr val="FF0000"/>
                </a:solidFill>
              </a:rPr>
              <a:t>(</a:t>
            </a:r>
            <a:r>
              <a:rPr lang="en-US" i="1" dirty="0" err="1">
                <a:solidFill>
                  <a:srgbClr val="FF0000"/>
                </a:solidFill>
              </a:rPr>
              <a:t>EAUN</a:t>
            </a:r>
            <a:r>
              <a:rPr lang="en-US" i="1" dirty="0">
                <a:solidFill>
                  <a:srgbClr val="FF0000"/>
                </a:solidFill>
              </a:rPr>
              <a:t>, </a:t>
            </a:r>
            <a:r>
              <a:rPr lang="en-US" i="1" dirty="0" smtClean="0">
                <a:solidFill>
                  <a:srgbClr val="FF0000"/>
                </a:solidFill>
              </a:rPr>
              <a:t>2012 -</a:t>
            </a:r>
            <a:r>
              <a:rPr lang="en-US" i="1" dirty="0" err="1" smtClean="0">
                <a:solidFill>
                  <a:srgbClr val="FF0000"/>
                </a:solidFill>
              </a:rPr>
              <a:t>Hendren</a:t>
            </a:r>
            <a:r>
              <a:rPr lang="el-GR" i="1" dirty="0" smtClean="0">
                <a:solidFill>
                  <a:srgbClr val="FF0000"/>
                </a:solidFill>
              </a:rPr>
              <a:t>, </a:t>
            </a:r>
            <a:r>
              <a:rPr lang="en-US" i="1" dirty="0" smtClean="0">
                <a:solidFill>
                  <a:srgbClr val="FF0000"/>
                </a:solidFill>
              </a:rPr>
              <a:t>2013</a:t>
            </a:r>
            <a:r>
              <a:rPr lang="el-GR" i="1" dirty="0" smtClean="0">
                <a:solidFill>
                  <a:srgbClr val="FF0000"/>
                </a:solidFill>
              </a:rPr>
              <a:t> – </a:t>
            </a:r>
            <a:r>
              <a:rPr lang="en-US" i="1" dirty="0" smtClean="0">
                <a:solidFill>
                  <a:srgbClr val="FF0000"/>
                </a:solidFill>
              </a:rPr>
              <a:t>Clayton</a:t>
            </a:r>
            <a:r>
              <a:rPr lang="el-GR" i="1" dirty="0" smtClean="0">
                <a:solidFill>
                  <a:srgbClr val="FF0000"/>
                </a:solidFill>
              </a:rPr>
              <a:t>,</a:t>
            </a:r>
            <a:r>
              <a:rPr lang="en-US" i="1" dirty="0" smtClean="0">
                <a:solidFill>
                  <a:srgbClr val="FF0000"/>
                </a:solidFill>
              </a:rPr>
              <a:t> </a:t>
            </a:r>
            <a:r>
              <a:rPr lang="en-US" i="1" dirty="0">
                <a:solidFill>
                  <a:srgbClr val="FF0000"/>
                </a:solidFill>
              </a:rPr>
              <a:t>2017</a:t>
            </a:r>
            <a:r>
              <a:rPr lang="el-GR" i="1" dirty="0" smtClean="0">
                <a:solidFill>
                  <a:srgbClr val="FF0000"/>
                </a:solidFill>
              </a:rPr>
              <a:t> </a:t>
            </a:r>
            <a:endParaRPr lang="el-GR" i="1" dirty="0">
              <a:solidFill>
                <a:srgbClr val="FF0000"/>
              </a:solidFill>
            </a:endParaRPr>
          </a:p>
        </p:txBody>
      </p:sp>
    </p:spTree>
    <p:extLst>
      <p:ext uri="{BB962C8B-B14F-4D97-AF65-F5344CB8AC3E}">
        <p14:creationId xmlns:p14="http://schemas.microsoft.com/office/powerpoint/2010/main" val="10030247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219198" y="0"/>
            <a:ext cx="10972801" cy="818147"/>
          </a:xfrm>
          <a:ln w="19050">
            <a:solidFill>
              <a:schemeClr val="tx1"/>
            </a:solidFill>
          </a:ln>
        </p:spPr>
        <p:txBody>
          <a:bodyPr>
            <a:normAutofit/>
          </a:bodyPr>
          <a:lstStyle/>
          <a:p>
            <a:pPr algn="ctr"/>
            <a:r>
              <a:rPr lang="el-GR" sz="3200" dirty="0" smtClean="0"/>
              <a:t>ΕΠΙΠΛΟΚΕΣ </a:t>
            </a:r>
            <a:r>
              <a:rPr lang="el-GR" sz="3200" dirty="0" err="1" smtClean="0"/>
              <a:t>ΟΥΡΟΚΑΘΕΤΗΡΩΝ</a:t>
            </a:r>
            <a:endParaRPr lang="el-GR" sz="3200" dirty="0"/>
          </a:p>
        </p:txBody>
      </p:sp>
      <p:sp>
        <p:nvSpPr>
          <p:cNvPr id="3" name="Θέση περιεχομένου 2"/>
          <p:cNvSpPr>
            <a:spLocks noGrp="1"/>
          </p:cNvSpPr>
          <p:nvPr>
            <p:ph idx="1"/>
          </p:nvPr>
        </p:nvSpPr>
        <p:spPr>
          <a:xfrm>
            <a:off x="1219197" y="1081383"/>
            <a:ext cx="10972803" cy="6039853"/>
          </a:xfrm>
        </p:spPr>
        <p:txBody>
          <a:bodyPr>
            <a:noAutofit/>
          </a:bodyPr>
          <a:lstStyle/>
          <a:p>
            <a:r>
              <a:rPr lang="el-GR" sz="2200" dirty="0" smtClean="0"/>
              <a:t>Ουρολοίμωξη (</a:t>
            </a:r>
            <a:r>
              <a:rPr lang="el-GR" sz="2200" dirty="0" err="1" smtClean="0"/>
              <a:t>βακτηριουρία</a:t>
            </a:r>
            <a:r>
              <a:rPr lang="el-GR" sz="2200" dirty="0" smtClean="0"/>
              <a:t> ή ανίχνευση μυκήτων &gt; </a:t>
            </a:r>
            <a:r>
              <a:rPr lang="en-US" sz="2200" dirty="0"/>
              <a:t>103 </a:t>
            </a:r>
            <a:r>
              <a:rPr lang="en-US" sz="2200" dirty="0" err="1" smtClean="0"/>
              <a:t>CFUs</a:t>
            </a:r>
            <a:r>
              <a:rPr lang="en-US" sz="2200" dirty="0" smtClean="0"/>
              <a:t>/mL</a:t>
            </a:r>
            <a:r>
              <a:rPr lang="el-GR" sz="2200" dirty="0" smtClean="0"/>
              <a:t>) σχετιζόμενη με τον καθετήρα (</a:t>
            </a:r>
            <a:r>
              <a:rPr lang="en-US" sz="2200" dirty="0" smtClean="0"/>
              <a:t>Catheter </a:t>
            </a:r>
            <a:r>
              <a:rPr lang="en-US" sz="2200" dirty="0"/>
              <a:t>Associated Urinary Tract Infection </a:t>
            </a:r>
            <a:r>
              <a:rPr lang="el-GR" sz="2200" dirty="0" smtClean="0"/>
              <a:t> - </a:t>
            </a:r>
            <a:r>
              <a:rPr lang="en-US" sz="2200" dirty="0" err="1" smtClean="0"/>
              <a:t>CAUTI</a:t>
            </a:r>
            <a:r>
              <a:rPr lang="en-US" sz="2200" dirty="0" smtClean="0"/>
              <a:t>)</a:t>
            </a:r>
            <a:r>
              <a:rPr lang="el-GR" sz="2200" dirty="0" smtClean="0"/>
              <a:t> </a:t>
            </a:r>
          </a:p>
          <a:p>
            <a:r>
              <a:rPr lang="el-GR" sz="2200" dirty="0" smtClean="0"/>
              <a:t>Κάκωση </a:t>
            </a:r>
            <a:r>
              <a:rPr lang="el-GR" sz="2200" dirty="0" smtClean="0"/>
              <a:t>της </a:t>
            </a:r>
            <a:r>
              <a:rPr lang="el-GR" sz="2200" dirty="0" smtClean="0"/>
              <a:t>ουρήθρας - απώτερος </a:t>
            </a:r>
            <a:r>
              <a:rPr lang="el-GR" sz="2200" dirty="0"/>
              <a:t>τραυματισμός της ουρήθρας ή και εξέλκωση ουρήθρας </a:t>
            </a:r>
            <a:r>
              <a:rPr lang="el-GR" sz="2200" dirty="0" err="1"/>
              <a:t>ιατρογενούς</a:t>
            </a:r>
            <a:r>
              <a:rPr lang="el-GR" sz="2200" dirty="0"/>
              <a:t> φύσης).</a:t>
            </a:r>
          </a:p>
          <a:p>
            <a:r>
              <a:rPr lang="el-GR" sz="2200" dirty="0" smtClean="0"/>
              <a:t>Πόνος, απουσία ούρων ή αιματουρία </a:t>
            </a:r>
            <a:r>
              <a:rPr lang="el-GR" sz="2200" dirty="0"/>
              <a:t>που μπορεί να ευθύνεται και </a:t>
            </a:r>
            <a:r>
              <a:rPr lang="el-GR" sz="2200" dirty="0" smtClean="0"/>
              <a:t>σε ενσφήνωση </a:t>
            </a:r>
            <a:r>
              <a:rPr lang="el-GR" sz="2200" dirty="0"/>
              <a:t>του μπαλονιού στην ουρήθρα </a:t>
            </a:r>
            <a:endParaRPr lang="el-GR" sz="2200" dirty="0" smtClean="0"/>
          </a:p>
          <a:p>
            <a:r>
              <a:rPr lang="el-GR" sz="2200" dirty="0" smtClean="0"/>
              <a:t>Σήψη</a:t>
            </a:r>
          </a:p>
          <a:p>
            <a:r>
              <a:rPr lang="el-GR" sz="2200" dirty="0" smtClean="0"/>
              <a:t>Επιδιδυμίτιδα, ιδίως σε </a:t>
            </a:r>
            <a:r>
              <a:rPr lang="el-GR" sz="2200" dirty="0" err="1" smtClean="0"/>
              <a:t>γηραιότερους</a:t>
            </a:r>
            <a:r>
              <a:rPr lang="el-GR" sz="2200" dirty="0" smtClean="0"/>
              <a:t> ασθενείς ή με </a:t>
            </a:r>
            <a:r>
              <a:rPr lang="el-GR" sz="2200" dirty="0" err="1" smtClean="0"/>
              <a:t>πλημελή</a:t>
            </a:r>
            <a:r>
              <a:rPr lang="el-GR" sz="2200" dirty="0" smtClean="0"/>
              <a:t> υγιεινή καθετήρα και συνηθέστερα σε μόνιμο καθετηριασμό και όχι τόσο σε μικρής διάρκειας.</a:t>
            </a:r>
            <a:endParaRPr lang="el-GR" sz="2200" dirty="0" smtClean="0"/>
          </a:p>
          <a:p>
            <a:r>
              <a:rPr lang="el-GR" sz="2200" dirty="0" smtClean="0"/>
              <a:t>Απόφραξη του καθετήρα από εναπόθεση φωσφορικών </a:t>
            </a:r>
            <a:r>
              <a:rPr lang="el-GR" sz="2200" dirty="0" smtClean="0"/>
              <a:t>αλάτων (συνηθέστερα με συνύπαρξη λίθων ή </a:t>
            </a:r>
            <a:r>
              <a:rPr lang="el-GR" sz="2200" dirty="0" err="1" smtClean="0"/>
              <a:t>βακτηριουρίας</a:t>
            </a:r>
            <a:r>
              <a:rPr lang="el-GR" sz="2200" dirty="0" smtClean="0"/>
              <a:t>), βλέννας, </a:t>
            </a:r>
            <a:r>
              <a:rPr lang="el-GR" sz="2200" dirty="0" err="1" smtClean="0"/>
              <a:t>βιοφίλμ</a:t>
            </a:r>
            <a:r>
              <a:rPr lang="el-GR" sz="2200" dirty="0" smtClean="0"/>
              <a:t>, ρύπων </a:t>
            </a:r>
            <a:r>
              <a:rPr lang="el-GR" sz="2200" dirty="0" smtClean="0"/>
              <a:t>ή πηγμάτων αίματος στην κεφαλή και το μπαλονάκι του καθετήρα που εκτίθενται εντός της ουροδόχου κύστης, με αποτέλεσμα τη δύσκολη αφαίρεση του καθετήρα με τραυματισμό της ουρήθρας ή να οδηγηθούμε σε αποφρακτική νεφρική ανεπάρκεια</a:t>
            </a:r>
          </a:p>
          <a:p>
            <a:pPr marL="0" indent="0">
              <a:buNone/>
            </a:pPr>
            <a:endParaRPr lang="en-US" sz="2200" dirty="0"/>
          </a:p>
        </p:txBody>
      </p:sp>
      <p:pic>
        <p:nvPicPr>
          <p:cNvPr id="5" name="Εικόνα 4"/>
          <p:cNvPicPr>
            <a:picLocks noChangeAspect="1"/>
          </p:cNvPicPr>
          <p:nvPr/>
        </p:nvPicPr>
        <p:blipFill>
          <a:blip r:embed="rId2"/>
          <a:stretch>
            <a:fillRect/>
          </a:stretch>
        </p:blipFill>
        <p:spPr>
          <a:xfrm>
            <a:off x="1" y="0"/>
            <a:ext cx="1219200" cy="1560576"/>
          </a:xfrm>
          <a:prstGeom prst="rect">
            <a:avLst/>
          </a:prstGeom>
        </p:spPr>
      </p:pic>
      <p:sp>
        <p:nvSpPr>
          <p:cNvPr id="4" name="Ορθογώνιο 3"/>
          <p:cNvSpPr/>
          <p:nvPr/>
        </p:nvSpPr>
        <p:spPr>
          <a:xfrm>
            <a:off x="7796463" y="6488668"/>
            <a:ext cx="4479758" cy="369332"/>
          </a:xfrm>
          <a:prstGeom prst="rect">
            <a:avLst/>
          </a:prstGeom>
        </p:spPr>
        <p:txBody>
          <a:bodyPr wrap="square">
            <a:spAutoFit/>
          </a:bodyPr>
          <a:lstStyle/>
          <a:p>
            <a:r>
              <a:rPr lang="en-US" i="1" dirty="0">
                <a:solidFill>
                  <a:srgbClr val="FF0000"/>
                </a:solidFill>
              </a:rPr>
              <a:t>(</a:t>
            </a:r>
            <a:r>
              <a:rPr lang="en-US" i="1" dirty="0" err="1">
                <a:solidFill>
                  <a:srgbClr val="FF0000"/>
                </a:solidFill>
              </a:rPr>
              <a:t>EAUN</a:t>
            </a:r>
            <a:r>
              <a:rPr lang="en-US" i="1" dirty="0">
                <a:solidFill>
                  <a:srgbClr val="FF0000"/>
                </a:solidFill>
              </a:rPr>
              <a:t>, </a:t>
            </a:r>
            <a:r>
              <a:rPr lang="en-US" i="1" dirty="0" smtClean="0">
                <a:solidFill>
                  <a:srgbClr val="FF0000"/>
                </a:solidFill>
              </a:rPr>
              <a:t>2012 -</a:t>
            </a:r>
            <a:r>
              <a:rPr lang="en-US" i="1" dirty="0" err="1" smtClean="0">
                <a:solidFill>
                  <a:srgbClr val="FF0000"/>
                </a:solidFill>
              </a:rPr>
              <a:t>Hendren</a:t>
            </a:r>
            <a:r>
              <a:rPr lang="el-GR" i="1" dirty="0" smtClean="0">
                <a:solidFill>
                  <a:srgbClr val="FF0000"/>
                </a:solidFill>
              </a:rPr>
              <a:t>, </a:t>
            </a:r>
            <a:r>
              <a:rPr lang="en-US" i="1" dirty="0" smtClean="0">
                <a:solidFill>
                  <a:srgbClr val="FF0000"/>
                </a:solidFill>
              </a:rPr>
              <a:t>2013</a:t>
            </a:r>
            <a:r>
              <a:rPr lang="el-GR" i="1" dirty="0" smtClean="0">
                <a:solidFill>
                  <a:srgbClr val="FF0000"/>
                </a:solidFill>
              </a:rPr>
              <a:t> – </a:t>
            </a:r>
            <a:r>
              <a:rPr lang="en-US" i="1" dirty="0" smtClean="0">
                <a:solidFill>
                  <a:srgbClr val="FF0000"/>
                </a:solidFill>
              </a:rPr>
              <a:t>Clayton</a:t>
            </a:r>
            <a:r>
              <a:rPr lang="el-GR" i="1" dirty="0" smtClean="0">
                <a:solidFill>
                  <a:srgbClr val="FF0000"/>
                </a:solidFill>
              </a:rPr>
              <a:t>,</a:t>
            </a:r>
            <a:r>
              <a:rPr lang="en-US" i="1" dirty="0" smtClean="0">
                <a:solidFill>
                  <a:srgbClr val="FF0000"/>
                </a:solidFill>
              </a:rPr>
              <a:t> </a:t>
            </a:r>
            <a:r>
              <a:rPr lang="en-US" i="1" dirty="0">
                <a:solidFill>
                  <a:srgbClr val="FF0000"/>
                </a:solidFill>
              </a:rPr>
              <a:t>2017</a:t>
            </a:r>
            <a:r>
              <a:rPr lang="el-GR" i="1" dirty="0" smtClean="0">
                <a:solidFill>
                  <a:srgbClr val="FF0000"/>
                </a:solidFill>
              </a:rPr>
              <a:t> </a:t>
            </a:r>
            <a:endParaRPr lang="el-GR" i="1" dirty="0">
              <a:solidFill>
                <a:srgbClr val="FF0000"/>
              </a:solidFill>
            </a:endParaRPr>
          </a:p>
        </p:txBody>
      </p:sp>
      <p:pic>
        <p:nvPicPr>
          <p:cNvPr id="7" name="Εικόνα 6"/>
          <p:cNvPicPr>
            <a:picLocks noChangeAspect="1"/>
          </p:cNvPicPr>
          <p:nvPr/>
        </p:nvPicPr>
        <p:blipFill>
          <a:blip r:embed="rId3"/>
          <a:stretch>
            <a:fillRect/>
          </a:stretch>
        </p:blipFill>
        <p:spPr>
          <a:xfrm>
            <a:off x="1" y="1560576"/>
            <a:ext cx="1219200" cy="5297424"/>
          </a:xfrm>
          <a:prstGeom prst="rect">
            <a:avLst/>
          </a:prstGeom>
        </p:spPr>
      </p:pic>
    </p:spTree>
    <p:extLst>
      <p:ext uri="{BB962C8B-B14F-4D97-AF65-F5344CB8AC3E}">
        <p14:creationId xmlns:p14="http://schemas.microsoft.com/office/powerpoint/2010/main" val="29371317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219198" y="0"/>
            <a:ext cx="10972801" cy="818147"/>
          </a:xfrm>
          <a:ln w="19050">
            <a:solidFill>
              <a:schemeClr val="tx1"/>
            </a:solidFill>
          </a:ln>
        </p:spPr>
        <p:txBody>
          <a:bodyPr>
            <a:normAutofit/>
          </a:bodyPr>
          <a:lstStyle/>
          <a:p>
            <a:pPr algn="ctr"/>
            <a:r>
              <a:rPr lang="el-GR" sz="3200" dirty="0" smtClean="0"/>
              <a:t>ΕΠΙΠΛΟΚΕΣ </a:t>
            </a:r>
            <a:r>
              <a:rPr lang="el-GR" sz="3200" dirty="0" err="1" smtClean="0"/>
              <a:t>ΟΥΡΟΚΑΘΕΤΗΡΩΝ</a:t>
            </a:r>
            <a:endParaRPr lang="el-GR" sz="3200" dirty="0"/>
          </a:p>
        </p:txBody>
      </p:sp>
      <p:sp>
        <p:nvSpPr>
          <p:cNvPr id="3" name="Θέση περιεχομένου 2"/>
          <p:cNvSpPr>
            <a:spLocks noGrp="1"/>
          </p:cNvSpPr>
          <p:nvPr>
            <p:ph idx="1"/>
          </p:nvPr>
        </p:nvSpPr>
        <p:spPr>
          <a:xfrm>
            <a:off x="1219198" y="818147"/>
            <a:ext cx="10972802" cy="6039853"/>
          </a:xfrm>
        </p:spPr>
        <p:txBody>
          <a:bodyPr>
            <a:noAutofit/>
          </a:bodyPr>
          <a:lstStyle/>
          <a:p>
            <a:r>
              <a:rPr lang="el-GR" sz="2200" dirty="0" smtClean="0"/>
              <a:t>Απόφραξη </a:t>
            </a:r>
            <a:r>
              <a:rPr lang="el-GR" sz="2200" dirty="0" smtClean="0"/>
              <a:t>του καθετήρα από αναδίπλωση ή συστροφή του μπαλονιού</a:t>
            </a:r>
          </a:p>
          <a:p>
            <a:r>
              <a:rPr lang="el-GR" sz="2200" dirty="0" smtClean="0"/>
              <a:t>Πόνος και/ ή </a:t>
            </a:r>
            <a:r>
              <a:rPr lang="el-GR" sz="2200" dirty="0" err="1" smtClean="0"/>
              <a:t>ανουρία</a:t>
            </a:r>
            <a:r>
              <a:rPr lang="el-GR" sz="2200" dirty="0" smtClean="0"/>
              <a:t> λόγω σπασμού της κύστης</a:t>
            </a:r>
          </a:p>
          <a:p>
            <a:r>
              <a:rPr lang="el-GR" sz="2200" dirty="0" err="1" smtClean="0"/>
              <a:t>Παραφίµωση</a:t>
            </a:r>
            <a:r>
              <a:rPr lang="el-GR" sz="2200" dirty="0" smtClean="0"/>
              <a:t> (Η </a:t>
            </a:r>
            <a:r>
              <a:rPr lang="el-GR" sz="2200" dirty="0" err="1"/>
              <a:t>ακροποσθία</a:t>
            </a:r>
            <a:r>
              <a:rPr lang="el-GR" sz="2200" dirty="0"/>
              <a:t> δεν επιστρέφει στη θέση της µ</a:t>
            </a:r>
            <a:r>
              <a:rPr lang="el-GR" sz="2200" dirty="0" err="1"/>
              <a:t>ετά</a:t>
            </a:r>
            <a:r>
              <a:rPr lang="el-GR" sz="2200" dirty="0"/>
              <a:t> τον </a:t>
            </a:r>
            <a:r>
              <a:rPr lang="el-GR" sz="2200" dirty="0" err="1" smtClean="0"/>
              <a:t>καθετηριασµό</a:t>
            </a:r>
            <a:r>
              <a:rPr lang="el-GR" sz="2200" dirty="0" smtClean="0"/>
              <a:t>)</a:t>
            </a:r>
          </a:p>
          <a:p>
            <a:r>
              <a:rPr lang="el-GR" sz="2200" dirty="0"/>
              <a:t>∆</a:t>
            </a:r>
            <a:r>
              <a:rPr lang="el-GR" sz="2200" dirty="0" err="1"/>
              <a:t>ηµιουργία</a:t>
            </a:r>
            <a:r>
              <a:rPr lang="el-GR" sz="2200" dirty="0"/>
              <a:t> </a:t>
            </a:r>
            <a:r>
              <a:rPr lang="el-GR" sz="2200" dirty="0" err="1"/>
              <a:t>εσχαρών</a:t>
            </a:r>
            <a:r>
              <a:rPr lang="el-GR" sz="2200" dirty="0"/>
              <a:t> στο βλεννογόνο </a:t>
            </a:r>
            <a:r>
              <a:rPr lang="el-GR" sz="2200" dirty="0" smtClean="0"/>
              <a:t>του </a:t>
            </a:r>
            <a:r>
              <a:rPr lang="el-GR" sz="2200" dirty="0" err="1" smtClean="0"/>
              <a:t>στοµίου</a:t>
            </a:r>
            <a:r>
              <a:rPr lang="el-GR" sz="2200" dirty="0" smtClean="0"/>
              <a:t> </a:t>
            </a:r>
            <a:r>
              <a:rPr lang="el-GR" sz="2200" dirty="0"/>
              <a:t>της </a:t>
            </a:r>
            <a:r>
              <a:rPr lang="el-GR" sz="2200" dirty="0" smtClean="0"/>
              <a:t>ουρήθρας, λόγω πίεσης </a:t>
            </a:r>
            <a:r>
              <a:rPr lang="el-GR" sz="2200" dirty="0"/>
              <a:t>που ασκείται από τον καθετήρα στο βλεννογόνο του </a:t>
            </a:r>
            <a:r>
              <a:rPr lang="el-GR" sz="2200" dirty="0" err="1"/>
              <a:t>στοµίου</a:t>
            </a:r>
            <a:r>
              <a:rPr lang="el-GR" sz="2200" dirty="0"/>
              <a:t> </a:t>
            </a:r>
            <a:r>
              <a:rPr lang="el-GR" sz="2200" dirty="0" smtClean="0"/>
              <a:t>της ουρήθρας η </a:t>
            </a:r>
            <a:r>
              <a:rPr lang="el-GR" sz="2200" dirty="0" err="1" smtClean="0"/>
              <a:t>πλη</a:t>
            </a:r>
            <a:r>
              <a:rPr lang="el-GR" sz="2200" dirty="0" smtClean="0"/>
              <a:t>µµ</a:t>
            </a:r>
            <a:r>
              <a:rPr lang="el-GR" sz="2200" dirty="0" err="1" smtClean="0"/>
              <a:t>ελούς</a:t>
            </a:r>
            <a:r>
              <a:rPr lang="el-GR" sz="2200" dirty="0" smtClean="0"/>
              <a:t> καθαριότητας</a:t>
            </a:r>
          </a:p>
          <a:p>
            <a:r>
              <a:rPr lang="el-GR" sz="2200" dirty="0" err="1" smtClean="0"/>
              <a:t>Shock</a:t>
            </a:r>
            <a:r>
              <a:rPr lang="el-GR" sz="2200" dirty="0" smtClean="0"/>
              <a:t>, λόγω </a:t>
            </a:r>
            <a:r>
              <a:rPr lang="el-GR" sz="2200" dirty="0" err="1" smtClean="0"/>
              <a:t>απότοµης</a:t>
            </a:r>
            <a:r>
              <a:rPr lang="el-GR" sz="2200" dirty="0" smtClean="0"/>
              <a:t> αφαίρεσης </a:t>
            </a:r>
            <a:r>
              <a:rPr lang="el-GR" sz="2200" dirty="0"/>
              <a:t>µ</a:t>
            </a:r>
            <a:r>
              <a:rPr lang="el-GR" sz="2200" dirty="0" err="1"/>
              <a:t>εγάλου</a:t>
            </a:r>
            <a:r>
              <a:rPr lang="el-GR" sz="2200" dirty="0"/>
              <a:t> ποσού </a:t>
            </a:r>
            <a:r>
              <a:rPr lang="el-GR" sz="2200" dirty="0" smtClean="0"/>
              <a:t>ούρων (μείωση </a:t>
            </a:r>
            <a:r>
              <a:rPr lang="el-GR" sz="2200" dirty="0"/>
              <a:t>της πίεσης και διαστολής των αγγείων της </a:t>
            </a:r>
            <a:r>
              <a:rPr lang="el-GR" sz="2200" dirty="0" smtClean="0"/>
              <a:t>κύστης). </a:t>
            </a:r>
            <a:r>
              <a:rPr lang="el-GR" sz="2200" dirty="0"/>
              <a:t>Δεν απομακρυνόμαστε μέχρι να ελέγξουμε τη λειτουργία του καθετήρα και την ποσότητα των ούρων που παροχετεύτηκαν (30 ́ = 500 </a:t>
            </a:r>
            <a:r>
              <a:rPr lang="el-GR" sz="2200" dirty="0" err="1"/>
              <a:t>cc</a:t>
            </a:r>
            <a:r>
              <a:rPr lang="el-GR" sz="2200" dirty="0"/>
              <a:t> ούρα, πάνω από 500cc διακόπτεται η ροή με λαβίδα).</a:t>
            </a:r>
            <a:endParaRPr lang="en-US" sz="2200" dirty="0" smtClean="0"/>
          </a:p>
          <a:p>
            <a:r>
              <a:rPr lang="el-GR" sz="2200" dirty="0"/>
              <a:t> ∆</a:t>
            </a:r>
            <a:r>
              <a:rPr lang="el-GR" sz="2200" dirty="0" err="1"/>
              <a:t>υσκολία</a:t>
            </a:r>
            <a:r>
              <a:rPr lang="el-GR" sz="2200" dirty="0"/>
              <a:t> ανοχής του µ</a:t>
            </a:r>
            <a:r>
              <a:rPr lang="el-GR" sz="2200" dirty="0" err="1"/>
              <a:t>όνιµου</a:t>
            </a:r>
            <a:r>
              <a:rPr lang="el-GR" sz="2200" dirty="0"/>
              <a:t> </a:t>
            </a:r>
            <a:r>
              <a:rPr lang="el-GR" sz="2200" dirty="0" smtClean="0"/>
              <a:t>καθετήρα</a:t>
            </a:r>
            <a:r>
              <a:rPr lang="en-US" sz="2200" dirty="0" smtClean="0"/>
              <a:t> (e</a:t>
            </a:r>
            <a:r>
              <a:rPr lang="el-GR" sz="2200" dirty="0" err="1" smtClean="0"/>
              <a:t>ρεθισµός</a:t>
            </a:r>
            <a:r>
              <a:rPr lang="el-GR" sz="2200" dirty="0" smtClean="0"/>
              <a:t> </a:t>
            </a:r>
            <a:r>
              <a:rPr lang="el-GR" sz="2200" dirty="0"/>
              <a:t>του βλεννογόνου της </a:t>
            </a:r>
            <a:r>
              <a:rPr lang="el-GR" sz="2200" dirty="0" smtClean="0"/>
              <a:t>ουρήθρας</a:t>
            </a:r>
            <a:r>
              <a:rPr lang="en-US" sz="2200" dirty="0" smtClean="0"/>
              <a:t> </a:t>
            </a:r>
            <a:r>
              <a:rPr lang="el-GR" sz="2200" dirty="0" smtClean="0"/>
              <a:t>-</a:t>
            </a:r>
            <a:r>
              <a:rPr lang="el-GR" sz="2200" dirty="0"/>
              <a:t>Ψυχικό </a:t>
            </a:r>
            <a:r>
              <a:rPr lang="el-GR" sz="2200" dirty="0" err="1" smtClean="0"/>
              <a:t>τραύµα</a:t>
            </a:r>
            <a:r>
              <a:rPr lang="en-US" sz="2200" dirty="0" smtClean="0"/>
              <a:t>)</a:t>
            </a:r>
          </a:p>
          <a:p>
            <a:r>
              <a:rPr lang="el-GR" sz="2200" dirty="0" smtClean="0"/>
              <a:t>Έλκος πίεσης στην ουρήθρα λόγω της </a:t>
            </a:r>
            <a:r>
              <a:rPr lang="el-GR" sz="2200" dirty="0" err="1" smtClean="0"/>
              <a:t>πεϊκή</a:t>
            </a:r>
            <a:r>
              <a:rPr lang="el-GR" sz="2200" dirty="0" err="1" smtClean="0"/>
              <a:t>ς</a:t>
            </a:r>
            <a:r>
              <a:rPr lang="el-GR" sz="2200" dirty="0" smtClean="0"/>
              <a:t> κάμψης (πρέπει να στηρίζεται το πέος είτε προς τα πάνω – την ηβική σύμφυση, είτε στο πλάι, με παρελκόμενα βοηθήματα στήριξης του καθετήρα)</a:t>
            </a:r>
          </a:p>
          <a:p>
            <a:r>
              <a:rPr lang="el-GR" sz="2200" dirty="0"/>
              <a:t>Θραύση του μπαλονιού ενώ ο καθετήρας έχει εισαχθεί στην κύστη </a:t>
            </a:r>
          </a:p>
          <a:p>
            <a:pPr marL="0" indent="0">
              <a:buNone/>
            </a:pPr>
            <a:endParaRPr lang="el-GR" sz="2200" dirty="0"/>
          </a:p>
          <a:p>
            <a:pPr marL="0" indent="0">
              <a:buNone/>
            </a:pPr>
            <a:endParaRPr lang="en-US" sz="2200" dirty="0"/>
          </a:p>
        </p:txBody>
      </p:sp>
      <p:pic>
        <p:nvPicPr>
          <p:cNvPr id="5" name="Εικόνα 4"/>
          <p:cNvPicPr>
            <a:picLocks noChangeAspect="1"/>
          </p:cNvPicPr>
          <p:nvPr/>
        </p:nvPicPr>
        <p:blipFill>
          <a:blip r:embed="rId2"/>
          <a:stretch>
            <a:fillRect/>
          </a:stretch>
        </p:blipFill>
        <p:spPr>
          <a:xfrm>
            <a:off x="1" y="0"/>
            <a:ext cx="1219200" cy="1560576"/>
          </a:xfrm>
          <a:prstGeom prst="rect">
            <a:avLst/>
          </a:prstGeom>
        </p:spPr>
      </p:pic>
      <p:sp>
        <p:nvSpPr>
          <p:cNvPr id="4" name="Ορθογώνιο 3"/>
          <p:cNvSpPr/>
          <p:nvPr/>
        </p:nvSpPr>
        <p:spPr>
          <a:xfrm>
            <a:off x="7796463" y="6488668"/>
            <a:ext cx="4479758" cy="369332"/>
          </a:xfrm>
          <a:prstGeom prst="rect">
            <a:avLst/>
          </a:prstGeom>
        </p:spPr>
        <p:txBody>
          <a:bodyPr wrap="square">
            <a:spAutoFit/>
          </a:bodyPr>
          <a:lstStyle/>
          <a:p>
            <a:r>
              <a:rPr lang="en-US" i="1" dirty="0">
                <a:solidFill>
                  <a:srgbClr val="FF0000"/>
                </a:solidFill>
              </a:rPr>
              <a:t>(</a:t>
            </a:r>
            <a:r>
              <a:rPr lang="en-US" i="1" dirty="0" err="1">
                <a:solidFill>
                  <a:srgbClr val="FF0000"/>
                </a:solidFill>
              </a:rPr>
              <a:t>EAUN</a:t>
            </a:r>
            <a:r>
              <a:rPr lang="en-US" i="1" dirty="0">
                <a:solidFill>
                  <a:srgbClr val="FF0000"/>
                </a:solidFill>
              </a:rPr>
              <a:t>, </a:t>
            </a:r>
            <a:r>
              <a:rPr lang="en-US" i="1" dirty="0" smtClean="0">
                <a:solidFill>
                  <a:srgbClr val="FF0000"/>
                </a:solidFill>
              </a:rPr>
              <a:t>2012 -</a:t>
            </a:r>
            <a:r>
              <a:rPr lang="en-US" i="1" dirty="0" err="1" smtClean="0">
                <a:solidFill>
                  <a:srgbClr val="FF0000"/>
                </a:solidFill>
              </a:rPr>
              <a:t>Hendren</a:t>
            </a:r>
            <a:r>
              <a:rPr lang="el-GR" i="1" dirty="0" smtClean="0">
                <a:solidFill>
                  <a:srgbClr val="FF0000"/>
                </a:solidFill>
              </a:rPr>
              <a:t>, </a:t>
            </a:r>
            <a:r>
              <a:rPr lang="en-US" i="1" dirty="0" smtClean="0">
                <a:solidFill>
                  <a:srgbClr val="FF0000"/>
                </a:solidFill>
              </a:rPr>
              <a:t>2013</a:t>
            </a:r>
            <a:r>
              <a:rPr lang="el-GR" i="1" dirty="0" smtClean="0">
                <a:solidFill>
                  <a:srgbClr val="FF0000"/>
                </a:solidFill>
              </a:rPr>
              <a:t> – </a:t>
            </a:r>
            <a:r>
              <a:rPr lang="en-US" i="1" dirty="0" smtClean="0">
                <a:solidFill>
                  <a:srgbClr val="FF0000"/>
                </a:solidFill>
              </a:rPr>
              <a:t>Clayton</a:t>
            </a:r>
            <a:r>
              <a:rPr lang="el-GR" i="1" dirty="0" smtClean="0">
                <a:solidFill>
                  <a:srgbClr val="FF0000"/>
                </a:solidFill>
              </a:rPr>
              <a:t>,</a:t>
            </a:r>
            <a:r>
              <a:rPr lang="en-US" i="1" dirty="0" smtClean="0">
                <a:solidFill>
                  <a:srgbClr val="FF0000"/>
                </a:solidFill>
              </a:rPr>
              <a:t> </a:t>
            </a:r>
            <a:r>
              <a:rPr lang="en-US" i="1" dirty="0">
                <a:solidFill>
                  <a:srgbClr val="FF0000"/>
                </a:solidFill>
              </a:rPr>
              <a:t>2017</a:t>
            </a:r>
            <a:r>
              <a:rPr lang="el-GR" i="1" dirty="0" smtClean="0">
                <a:solidFill>
                  <a:srgbClr val="FF0000"/>
                </a:solidFill>
              </a:rPr>
              <a:t> </a:t>
            </a:r>
            <a:endParaRPr lang="el-GR" i="1" dirty="0">
              <a:solidFill>
                <a:srgbClr val="FF0000"/>
              </a:solidFill>
            </a:endParaRPr>
          </a:p>
        </p:txBody>
      </p:sp>
      <p:pic>
        <p:nvPicPr>
          <p:cNvPr id="6" name="Εικόνα 5"/>
          <p:cNvPicPr>
            <a:picLocks noChangeAspect="1"/>
          </p:cNvPicPr>
          <p:nvPr/>
        </p:nvPicPr>
        <p:blipFill>
          <a:blip r:embed="rId3"/>
          <a:stretch>
            <a:fillRect/>
          </a:stretch>
        </p:blipFill>
        <p:spPr>
          <a:xfrm>
            <a:off x="1" y="1560576"/>
            <a:ext cx="1219200" cy="5297424"/>
          </a:xfrm>
          <a:prstGeom prst="rect">
            <a:avLst/>
          </a:prstGeom>
        </p:spPr>
      </p:pic>
    </p:spTree>
    <p:extLst>
      <p:ext uri="{BB962C8B-B14F-4D97-AF65-F5344CB8AC3E}">
        <p14:creationId xmlns:p14="http://schemas.microsoft.com/office/powerpoint/2010/main" val="13958687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219198" y="0"/>
            <a:ext cx="10972801" cy="818147"/>
          </a:xfrm>
          <a:ln w="19050">
            <a:solidFill>
              <a:schemeClr val="tx1"/>
            </a:solidFill>
          </a:ln>
        </p:spPr>
        <p:txBody>
          <a:bodyPr>
            <a:normAutofit/>
          </a:bodyPr>
          <a:lstStyle/>
          <a:p>
            <a:pPr algn="ctr"/>
            <a:r>
              <a:rPr lang="el-GR" sz="3200" dirty="0" smtClean="0"/>
              <a:t>ΕΠΙΠΛΟΚΕΣ </a:t>
            </a:r>
            <a:r>
              <a:rPr lang="el-GR" sz="3200" dirty="0" err="1" smtClean="0"/>
              <a:t>ΟΥΡΟΚΑΘΕΤΗΡΩΝ</a:t>
            </a:r>
            <a:endParaRPr lang="el-GR" sz="3200" dirty="0"/>
          </a:p>
        </p:txBody>
      </p:sp>
      <p:sp>
        <p:nvSpPr>
          <p:cNvPr id="3" name="Θέση περιεχομένου 2"/>
          <p:cNvSpPr>
            <a:spLocks noGrp="1"/>
          </p:cNvSpPr>
          <p:nvPr>
            <p:ph idx="1"/>
          </p:nvPr>
        </p:nvSpPr>
        <p:spPr>
          <a:xfrm>
            <a:off x="1219198" y="818147"/>
            <a:ext cx="10972802" cy="6039853"/>
          </a:xfrm>
        </p:spPr>
        <p:txBody>
          <a:bodyPr>
            <a:noAutofit/>
          </a:bodyPr>
          <a:lstStyle/>
          <a:p>
            <a:pPr marL="0" indent="0">
              <a:buNone/>
            </a:pPr>
            <a:endParaRPr lang="el-GR" sz="2200" dirty="0"/>
          </a:p>
          <a:p>
            <a:pPr marL="0" indent="0">
              <a:buNone/>
            </a:pPr>
            <a:endParaRPr lang="en-US" sz="2200" dirty="0"/>
          </a:p>
        </p:txBody>
      </p:sp>
      <p:pic>
        <p:nvPicPr>
          <p:cNvPr id="5" name="Εικόνα 4"/>
          <p:cNvPicPr>
            <a:picLocks noChangeAspect="1"/>
          </p:cNvPicPr>
          <p:nvPr/>
        </p:nvPicPr>
        <p:blipFill>
          <a:blip r:embed="rId2"/>
          <a:stretch>
            <a:fillRect/>
          </a:stretch>
        </p:blipFill>
        <p:spPr>
          <a:xfrm>
            <a:off x="1" y="0"/>
            <a:ext cx="1219200" cy="1560576"/>
          </a:xfrm>
          <a:prstGeom prst="rect">
            <a:avLst/>
          </a:prstGeom>
        </p:spPr>
      </p:pic>
      <p:pic>
        <p:nvPicPr>
          <p:cNvPr id="6" name="Εικόνα 5"/>
          <p:cNvPicPr>
            <a:picLocks noChangeAspect="1"/>
          </p:cNvPicPr>
          <p:nvPr/>
        </p:nvPicPr>
        <p:blipFill>
          <a:blip r:embed="rId3"/>
          <a:stretch>
            <a:fillRect/>
          </a:stretch>
        </p:blipFill>
        <p:spPr>
          <a:xfrm>
            <a:off x="1" y="1560576"/>
            <a:ext cx="1219200" cy="5297424"/>
          </a:xfrm>
          <a:prstGeom prst="rect">
            <a:avLst/>
          </a:prstGeom>
        </p:spPr>
      </p:pic>
      <p:pic>
        <p:nvPicPr>
          <p:cNvPr id="7" name="Εικόνα 6"/>
          <p:cNvPicPr>
            <a:picLocks noChangeAspect="1"/>
          </p:cNvPicPr>
          <p:nvPr/>
        </p:nvPicPr>
        <p:blipFill>
          <a:blip r:embed="rId4"/>
          <a:stretch>
            <a:fillRect/>
          </a:stretch>
        </p:blipFill>
        <p:spPr>
          <a:xfrm>
            <a:off x="1219197" y="818147"/>
            <a:ext cx="10972802" cy="6065360"/>
          </a:xfrm>
          <a:prstGeom prst="rect">
            <a:avLst/>
          </a:prstGeom>
        </p:spPr>
      </p:pic>
    </p:spTree>
    <p:extLst>
      <p:ext uri="{BB962C8B-B14F-4D97-AF65-F5344CB8AC3E}">
        <p14:creationId xmlns:p14="http://schemas.microsoft.com/office/powerpoint/2010/main" val="11113346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330978" y="818147"/>
            <a:ext cx="2922103" cy="818147"/>
          </a:xfrm>
          <a:ln w="19050">
            <a:solidFill>
              <a:schemeClr val="tx1"/>
            </a:solidFill>
          </a:ln>
        </p:spPr>
        <p:txBody>
          <a:bodyPr>
            <a:normAutofit/>
          </a:bodyPr>
          <a:lstStyle/>
          <a:p>
            <a:pPr algn="ctr"/>
            <a:r>
              <a:rPr lang="el-GR" sz="2400" dirty="0" smtClean="0"/>
              <a:t>ΕΠΙΠΛΟΚΕΣ </a:t>
            </a:r>
            <a:r>
              <a:rPr lang="el-GR" sz="2400" dirty="0" smtClean="0"/>
              <a:t/>
            </a:r>
            <a:br>
              <a:rPr lang="el-GR" sz="2400" dirty="0" smtClean="0"/>
            </a:br>
            <a:r>
              <a:rPr lang="el-GR" sz="2400" dirty="0" err="1" smtClean="0"/>
              <a:t>ΟΥΡΟΚΑΘΕΤΗΡΩΝ</a:t>
            </a:r>
            <a:endParaRPr lang="el-GR" sz="2400" dirty="0"/>
          </a:p>
        </p:txBody>
      </p:sp>
      <p:sp>
        <p:nvSpPr>
          <p:cNvPr id="3" name="Θέση περιεχομένου 2"/>
          <p:cNvSpPr>
            <a:spLocks noGrp="1"/>
          </p:cNvSpPr>
          <p:nvPr>
            <p:ph idx="1"/>
          </p:nvPr>
        </p:nvSpPr>
        <p:spPr>
          <a:xfrm>
            <a:off x="1219198" y="818147"/>
            <a:ext cx="10972802" cy="6039853"/>
          </a:xfrm>
        </p:spPr>
        <p:txBody>
          <a:bodyPr>
            <a:noAutofit/>
          </a:bodyPr>
          <a:lstStyle/>
          <a:p>
            <a:pPr marL="0" indent="0">
              <a:buNone/>
            </a:pPr>
            <a:endParaRPr lang="el-GR" sz="2200" dirty="0"/>
          </a:p>
          <a:p>
            <a:pPr marL="0" indent="0">
              <a:buNone/>
            </a:pPr>
            <a:endParaRPr lang="en-US" sz="2200" dirty="0"/>
          </a:p>
        </p:txBody>
      </p:sp>
      <p:pic>
        <p:nvPicPr>
          <p:cNvPr id="4" name="Εικόνα 3"/>
          <p:cNvPicPr>
            <a:picLocks noChangeAspect="1"/>
          </p:cNvPicPr>
          <p:nvPr/>
        </p:nvPicPr>
        <p:blipFill>
          <a:blip r:embed="rId2"/>
          <a:stretch>
            <a:fillRect/>
          </a:stretch>
        </p:blipFill>
        <p:spPr>
          <a:xfrm>
            <a:off x="-6626" y="0"/>
            <a:ext cx="4465984" cy="3629130"/>
          </a:xfrm>
          <a:prstGeom prst="rect">
            <a:avLst/>
          </a:prstGeom>
        </p:spPr>
      </p:pic>
      <p:pic>
        <p:nvPicPr>
          <p:cNvPr id="8" name="Εικόνα 7"/>
          <p:cNvPicPr>
            <a:picLocks noChangeAspect="1"/>
          </p:cNvPicPr>
          <p:nvPr/>
        </p:nvPicPr>
        <p:blipFill>
          <a:blip r:embed="rId3"/>
          <a:stretch>
            <a:fillRect/>
          </a:stretch>
        </p:blipFill>
        <p:spPr>
          <a:xfrm>
            <a:off x="7395750" y="-29077"/>
            <a:ext cx="4732060" cy="3867150"/>
          </a:xfrm>
          <a:prstGeom prst="rect">
            <a:avLst/>
          </a:prstGeom>
        </p:spPr>
      </p:pic>
      <p:pic>
        <p:nvPicPr>
          <p:cNvPr id="9" name="Εικόνα 8"/>
          <p:cNvPicPr>
            <a:picLocks noChangeAspect="1"/>
          </p:cNvPicPr>
          <p:nvPr/>
        </p:nvPicPr>
        <p:blipFill>
          <a:blip r:embed="rId4"/>
          <a:stretch>
            <a:fillRect/>
          </a:stretch>
        </p:blipFill>
        <p:spPr>
          <a:xfrm>
            <a:off x="-6626" y="3629130"/>
            <a:ext cx="5114925" cy="3228870"/>
          </a:xfrm>
          <a:prstGeom prst="rect">
            <a:avLst/>
          </a:prstGeom>
        </p:spPr>
      </p:pic>
      <p:pic>
        <p:nvPicPr>
          <p:cNvPr id="10" name="Εικόνα 9"/>
          <p:cNvPicPr>
            <a:picLocks noChangeAspect="1"/>
          </p:cNvPicPr>
          <p:nvPr/>
        </p:nvPicPr>
        <p:blipFill>
          <a:blip r:embed="rId5"/>
          <a:stretch>
            <a:fillRect/>
          </a:stretch>
        </p:blipFill>
        <p:spPr>
          <a:xfrm>
            <a:off x="7432401" y="3838073"/>
            <a:ext cx="4722948" cy="3143250"/>
          </a:xfrm>
          <a:prstGeom prst="rect">
            <a:avLst/>
          </a:prstGeom>
        </p:spPr>
      </p:pic>
      <p:pic>
        <p:nvPicPr>
          <p:cNvPr id="11" name="Εικόνα 10"/>
          <p:cNvPicPr>
            <a:picLocks noChangeAspect="1"/>
          </p:cNvPicPr>
          <p:nvPr/>
        </p:nvPicPr>
        <p:blipFill>
          <a:blip r:embed="rId6"/>
          <a:stretch>
            <a:fillRect/>
          </a:stretch>
        </p:blipFill>
        <p:spPr>
          <a:xfrm>
            <a:off x="3391522" y="2577440"/>
            <a:ext cx="3976689" cy="3744608"/>
          </a:xfrm>
          <a:prstGeom prst="rect">
            <a:avLst/>
          </a:prstGeom>
        </p:spPr>
      </p:pic>
      <p:pic>
        <p:nvPicPr>
          <p:cNvPr id="12" name="Εικόνα 11"/>
          <p:cNvPicPr>
            <a:picLocks noChangeAspect="1"/>
          </p:cNvPicPr>
          <p:nvPr/>
        </p:nvPicPr>
        <p:blipFill>
          <a:blip r:embed="rId7"/>
          <a:stretch>
            <a:fillRect/>
          </a:stretch>
        </p:blipFill>
        <p:spPr>
          <a:xfrm>
            <a:off x="4330978" y="6342374"/>
            <a:ext cx="2647950" cy="495300"/>
          </a:xfrm>
          <a:prstGeom prst="rect">
            <a:avLst/>
          </a:prstGeom>
        </p:spPr>
      </p:pic>
    </p:spTree>
    <p:extLst>
      <p:ext uri="{BB962C8B-B14F-4D97-AF65-F5344CB8AC3E}">
        <p14:creationId xmlns:p14="http://schemas.microsoft.com/office/powerpoint/2010/main" val="37980524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219198" y="0"/>
            <a:ext cx="5389420" cy="932329"/>
          </a:xfrm>
          <a:ln w="19050">
            <a:solidFill>
              <a:schemeClr val="tx1"/>
            </a:solidFill>
          </a:ln>
        </p:spPr>
        <p:txBody>
          <a:bodyPr>
            <a:normAutofit/>
          </a:bodyPr>
          <a:lstStyle/>
          <a:p>
            <a:pPr algn="ctr"/>
            <a:r>
              <a:rPr lang="el-GR" sz="3600" dirty="0" smtClean="0"/>
              <a:t>ΤΥΠΟΙ ΚΑΘΕΤΗΡΩΝ</a:t>
            </a:r>
            <a:endParaRPr lang="el-GR" sz="3600" dirty="0"/>
          </a:p>
        </p:txBody>
      </p:sp>
      <p:sp>
        <p:nvSpPr>
          <p:cNvPr id="3" name="Θέση περιεχομένου 2"/>
          <p:cNvSpPr>
            <a:spLocks noGrp="1"/>
          </p:cNvSpPr>
          <p:nvPr>
            <p:ph idx="1"/>
          </p:nvPr>
        </p:nvSpPr>
        <p:spPr>
          <a:xfrm>
            <a:off x="1219200" y="932329"/>
            <a:ext cx="5223164" cy="5925671"/>
          </a:xfrm>
        </p:spPr>
        <p:txBody>
          <a:bodyPr>
            <a:normAutofit/>
          </a:bodyPr>
          <a:lstStyle/>
          <a:p>
            <a:pPr marL="0" indent="0">
              <a:buNone/>
            </a:pPr>
            <a:r>
              <a:rPr lang="el-GR" sz="2400" dirty="0" smtClean="0"/>
              <a:t>Με </a:t>
            </a:r>
            <a:r>
              <a:rPr lang="el-GR" sz="2400" dirty="0"/>
              <a:t>βάση τον χρόνο </a:t>
            </a:r>
            <a:r>
              <a:rPr lang="el-GR" sz="2400" dirty="0" smtClean="0"/>
              <a:t>παραμονής του στην κύστη, </a:t>
            </a:r>
            <a:r>
              <a:rPr lang="el-GR" sz="2400" dirty="0"/>
              <a:t>ο </a:t>
            </a:r>
            <a:r>
              <a:rPr lang="el-GR" sz="2400" dirty="0" err="1" smtClean="0"/>
              <a:t>ουροκαθετήρας</a:t>
            </a:r>
            <a:r>
              <a:rPr lang="el-GR" sz="2400" dirty="0" smtClean="0"/>
              <a:t> μπορεί </a:t>
            </a:r>
            <a:r>
              <a:rPr lang="el-GR" sz="2400" dirty="0"/>
              <a:t>να είναι είτε </a:t>
            </a:r>
            <a:r>
              <a:rPr lang="el-GR" sz="2400" dirty="0" smtClean="0"/>
              <a:t>προσωρινής χρήσης (βραχυπρόθεσμος - </a:t>
            </a:r>
            <a:r>
              <a:rPr lang="en-US" sz="2400" dirty="0"/>
              <a:t>intermittent </a:t>
            </a:r>
            <a:r>
              <a:rPr lang="el-GR" sz="2400" dirty="0" smtClean="0"/>
              <a:t>/ </a:t>
            </a:r>
            <a:r>
              <a:rPr lang="en-US" sz="2400" dirty="0" smtClean="0"/>
              <a:t>short-term</a:t>
            </a:r>
            <a:r>
              <a:rPr lang="en-US" sz="2400" dirty="0"/>
              <a:t>) </a:t>
            </a:r>
            <a:r>
              <a:rPr lang="el-GR" sz="2400" dirty="0" smtClean="0"/>
              <a:t>είτε μόνιμος </a:t>
            </a:r>
            <a:r>
              <a:rPr lang="el-GR" sz="2400" dirty="0"/>
              <a:t>(</a:t>
            </a:r>
            <a:r>
              <a:rPr lang="el-GR" sz="2400" dirty="0" smtClean="0"/>
              <a:t>μακροπρόθεσμος -</a:t>
            </a:r>
            <a:r>
              <a:rPr lang="en-US" sz="2400" dirty="0" smtClean="0"/>
              <a:t>indwelling </a:t>
            </a:r>
            <a:r>
              <a:rPr lang="el-GR" sz="2400" dirty="0" smtClean="0"/>
              <a:t>/</a:t>
            </a:r>
            <a:r>
              <a:rPr lang="en-US" sz="2400" dirty="0" smtClean="0"/>
              <a:t>long-term</a:t>
            </a:r>
            <a:r>
              <a:rPr lang="el-GR" sz="2400" dirty="0" smtClean="0"/>
              <a:t>)</a:t>
            </a:r>
            <a:r>
              <a:rPr lang="en-US" sz="2400" dirty="0" smtClean="0"/>
              <a:t>, </a:t>
            </a:r>
            <a:r>
              <a:rPr lang="el-GR" sz="2400" dirty="0" smtClean="0"/>
              <a:t>είτε διαλείπουσας φύσεως (εφαρμογή και άμεση αφαίρεση) </a:t>
            </a:r>
          </a:p>
          <a:p>
            <a:pPr marL="0" indent="0">
              <a:buNone/>
            </a:pPr>
            <a:endParaRPr lang="el-GR" sz="2400" dirty="0" smtClean="0"/>
          </a:p>
          <a:p>
            <a:pPr marL="0" indent="0">
              <a:buNone/>
            </a:pPr>
            <a:r>
              <a:rPr lang="el-GR" sz="2400" dirty="0" smtClean="0"/>
              <a:t>Υπάρχουν </a:t>
            </a:r>
            <a:r>
              <a:rPr lang="el-GR" sz="2400" dirty="0"/>
              <a:t>τρεις τύποι </a:t>
            </a:r>
            <a:r>
              <a:rPr lang="el-GR" sz="2400" dirty="0" err="1" smtClean="0"/>
              <a:t>ουροκαθετήρων</a:t>
            </a:r>
            <a:r>
              <a:rPr lang="el-GR" sz="2400" dirty="0" smtClean="0"/>
              <a:t> με </a:t>
            </a:r>
            <a:r>
              <a:rPr lang="el-GR" sz="2400" dirty="0"/>
              <a:t>βάση την </a:t>
            </a:r>
            <a:r>
              <a:rPr lang="el-GR" sz="2400" dirty="0" smtClean="0"/>
              <a:t>μέθοδο εισαγωγής:</a:t>
            </a:r>
          </a:p>
          <a:p>
            <a:pPr marL="0" indent="0">
              <a:buNone/>
            </a:pPr>
            <a:r>
              <a:rPr lang="en-US" sz="2400" dirty="0" smtClean="0"/>
              <a:t>1. </a:t>
            </a:r>
            <a:r>
              <a:rPr lang="el-GR" sz="2400" dirty="0" smtClean="0"/>
              <a:t>Οι </a:t>
            </a:r>
            <a:r>
              <a:rPr lang="el-GR" sz="2400" dirty="0"/>
              <a:t>εξωτερικοί καθετήρες </a:t>
            </a:r>
            <a:r>
              <a:rPr lang="el-GR" sz="2400" dirty="0" smtClean="0"/>
              <a:t>τοποθετούνται </a:t>
            </a:r>
            <a:r>
              <a:rPr lang="el-GR" sz="2400" dirty="0"/>
              <a:t>στα εξωτερικά γεννητικά όργανα στους </a:t>
            </a:r>
            <a:r>
              <a:rPr lang="el-GR" sz="2400" dirty="0" smtClean="0"/>
              <a:t>άνδρες</a:t>
            </a:r>
            <a:r>
              <a:rPr lang="en-US" sz="2400" dirty="0" smtClean="0"/>
              <a:t> (</a:t>
            </a:r>
            <a:r>
              <a:rPr lang="el-GR" sz="2400" dirty="0" err="1" smtClean="0"/>
              <a:t>Περιπεϊκός</a:t>
            </a:r>
            <a:r>
              <a:rPr lang="el-GR" sz="2400" dirty="0" smtClean="0"/>
              <a:t>) </a:t>
            </a:r>
            <a:r>
              <a:rPr lang="el-GR" sz="2400" dirty="0"/>
              <a:t>ή στην ηβική περιοχή στις </a:t>
            </a:r>
            <a:r>
              <a:rPr lang="el-GR" sz="2400" dirty="0" smtClean="0"/>
              <a:t>γυναίκες</a:t>
            </a:r>
          </a:p>
        </p:txBody>
      </p:sp>
      <p:pic>
        <p:nvPicPr>
          <p:cNvPr id="5" name="Εικόνα 4"/>
          <p:cNvPicPr>
            <a:picLocks noChangeAspect="1"/>
          </p:cNvPicPr>
          <p:nvPr/>
        </p:nvPicPr>
        <p:blipFill>
          <a:blip r:embed="rId2"/>
          <a:stretch>
            <a:fillRect/>
          </a:stretch>
        </p:blipFill>
        <p:spPr>
          <a:xfrm>
            <a:off x="1" y="0"/>
            <a:ext cx="1219200" cy="1560576"/>
          </a:xfrm>
          <a:prstGeom prst="rect">
            <a:avLst/>
          </a:prstGeom>
        </p:spPr>
      </p:pic>
      <p:pic>
        <p:nvPicPr>
          <p:cNvPr id="6" name="Εικόνα 5"/>
          <p:cNvPicPr>
            <a:picLocks noChangeAspect="1"/>
          </p:cNvPicPr>
          <p:nvPr/>
        </p:nvPicPr>
        <p:blipFill>
          <a:blip r:embed="rId3"/>
          <a:stretch>
            <a:fillRect/>
          </a:stretch>
        </p:blipFill>
        <p:spPr>
          <a:xfrm>
            <a:off x="1" y="1560576"/>
            <a:ext cx="1219200" cy="5297424"/>
          </a:xfrm>
          <a:prstGeom prst="rect">
            <a:avLst/>
          </a:prstGeom>
        </p:spPr>
      </p:pic>
      <p:pic>
        <p:nvPicPr>
          <p:cNvPr id="4" name="Εικόνα 3"/>
          <p:cNvPicPr>
            <a:picLocks noChangeAspect="1"/>
          </p:cNvPicPr>
          <p:nvPr/>
        </p:nvPicPr>
        <p:blipFill>
          <a:blip r:embed="rId4"/>
          <a:stretch>
            <a:fillRect/>
          </a:stretch>
        </p:blipFill>
        <p:spPr>
          <a:xfrm>
            <a:off x="6774873" y="0"/>
            <a:ext cx="5417127" cy="3096491"/>
          </a:xfrm>
          <a:prstGeom prst="rect">
            <a:avLst/>
          </a:prstGeom>
        </p:spPr>
      </p:pic>
      <p:pic>
        <p:nvPicPr>
          <p:cNvPr id="7" name="Εικόνα 6"/>
          <p:cNvPicPr>
            <a:picLocks noChangeAspect="1"/>
          </p:cNvPicPr>
          <p:nvPr/>
        </p:nvPicPr>
        <p:blipFill rotWithShape="1">
          <a:blip r:embed="rId5"/>
          <a:srcRect t="6431" b="2894"/>
          <a:stretch/>
        </p:blipFill>
        <p:spPr>
          <a:xfrm>
            <a:off x="6774873" y="2951017"/>
            <a:ext cx="5417127" cy="3906983"/>
          </a:xfrm>
          <a:prstGeom prst="rect">
            <a:avLst/>
          </a:prstGeom>
        </p:spPr>
      </p:pic>
      <p:sp>
        <p:nvSpPr>
          <p:cNvPr id="8" name="Ορθογώνιο 7"/>
          <p:cNvSpPr/>
          <p:nvPr/>
        </p:nvSpPr>
        <p:spPr>
          <a:xfrm>
            <a:off x="1219198" y="6488668"/>
            <a:ext cx="6096000" cy="369332"/>
          </a:xfrm>
          <a:prstGeom prst="rect">
            <a:avLst/>
          </a:prstGeom>
        </p:spPr>
        <p:txBody>
          <a:bodyPr>
            <a:spAutoFit/>
          </a:bodyPr>
          <a:lstStyle/>
          <a:p>
            <a:r>
              <a:rPr lang="en-US" i="1" dirty="0" err="1">
                <a:solidFill>
                  <a:srgbClr val="FF0000"/>
                </a:solidFill>
              </a:rPr>
              <a:t>Lachance</a:t>
            </a:r>
            <a:r>
              <a:rPr lang="en-US" i="1" dirty="0">
                <a:solidFill>
                  <a:srgbClr val="FF0000"/>
                </a:solidFill>
              </a:rPr>
              <a:t> </a:t>
            </a:r>
            <a:r>
              <a:rPr lang="en-US" i="1" dirty="0" smtClean="0">
                <a:solidFill>
                  <a:srgbClr val="FF0000"/>
                </a:solidFill>
              </a:rPr>
              <a:t>&amp; </a:t>
            </a:r>
            <a:r>
              <a:rPr lang="en-US" i="1" dirty="0" err="1" smtClean="0">
                <a:solidFill>
                  <a:srgbClr val="FF0000"/>
                </a:solidFill>
              </a:rPr>
              <a:t>Grobelna</a:t>
            </a:r>
            <a:r>
              <a:rPr lang="en-US" i="1" dirty="0" smtClean="0">
                <a:solidFill>
                  <a:srgbClr val="FF0000"/>
                </a:solidFill>
              </a:rPr>
              <a:t>, </a:t>
            </a:r>
            <a:r>
              <a:rPr lang="en-US" i="1" dirty="0">
                <a:solidFill>
                  <a:srgbClr val="FF0000"/>
                </a:solidFill>
              </a:rPr>
              <a:t>2019</a:t>
            </a:r>
            <a:endParaRPr lang="el-GR" i="1" dirty="0">
              <a:solidFill>
                <a:srgbClr val="FF0000"/>
              </a:solidFill>
            </a:endParaRPr>
          </a:p>
        </p:txBody>
      </p:sp>
    </p:spTree>
    <p:extLst>
      <p:ext uri="{BB962C8B-B14F-4D97-AF65-F5344CB8AC3E}">
        <p14:creationId xmlns:p14="http://schemas.microsoft.com/office/powerpoint/2010/main" val="17335632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188706" y="166309"/>
            <a:ext cx="3261884" cy="932329"/>
          </a:xfrm>
          <a:ln w="19050">
            <a:solidFill>
              <a:schemeClr val="tx1"/>
            </a:solidFill>
          </a:ln>
        </p:spPr>
        <p:txBody>
          <a:bodyPr>
            <a:normAutofit fontScale="90000"/>
          </a:bodyPr>
          <a:lstStyle/>
          <a:p>
            <a:pPr algn="ctr"/>
            <a:r>
              <a:rPr lang="el-GR" sz="3600" dirty="0" smtClean="0"/>
              <a:t>ΤΥΠΟΙ ΚΑΘΕΤΗΡΩΝ</a:t>
            </a:r>
            <a:endParaRPr lang="el-GR" sz="3600" dirty="0"/>
          </a:p>
        </p:txBody>
      </p:sp>
      <p:sp>
        <p:nvSpPr>
          <p:cNvPr id="3" name="Θέση περιεχομένου 2"/>
          <p:cNvSpPr>
            <a:spLocks noGrp="1"/>
          </p:cNvSpPr>
          <p:nvPr>
            <p:ph idx="1"/>
          </p:nvPr>
        </p:nvSpPr>
        <p:spPr>
          <a:xfrm>
            <a:off x="-42432" y="1202492"/>
            <a:ext cx="3416011" cy="5925671"/>
          </a:xfrm>
        </p:spPr>
        <p:txBody>
          <a:bodyPr>
            <a:normAutofit/>
          </a:bodyPr>
          <a:lstStyle/>
          <a:p>
            <a:pPr marL="0" indent="0">
              <a:buNone/>
            </a:pPr>
            <a:endParaRPr lang="el-GR" sz="2400" dirty="0" smtClean="0"/>
          </a:p>
          <a:p>
            <a:pPr marL="0" indent="0">
              <a:buNone/>
            </a:pPr>
            <a:r>
              <a:rPr lang="el-GR" sz="2400" dirty="0" smtClean="0"/>
              <a:t>Υπάρχουν </a:t>
            </a:r>
            <a:r>
              <a:rPr lang="el-GR" sz="2400" dirty="0"/>
              <a:t>τρεις τύποι </a:t>
            </a:r>
            <a:r>
              <a:rPr lang="el-GR" sz="2400" dirty="0" err="1" smtClean="0"/>
              <a:t>ουροκαθετήρων</a:t>
            </a:r>
            <a:r>
              <a:rPr lang="el-GR" sz="2400" dirty="0" smtClean="0"/>
              <a:t> με </a:t>
            </a:r>
            <a:r>
              <a:rPr lang="el-GR" sz="2400" dirty="0"/>
              <a:t>βάση την </a:t>
            </a:r>
            <a:r>
              <a:rPr lang="el-GR" sz="2400" dirty="0" smtClean="0"/>
              <a:t>μέθοδο εισαγωγής:</a:t>
            </a:r>
          </a:p>
          <a:p>
            <a:pPr marL="0" indent="0">
              <a:buNone/>
            </a:pPr>
            <a:r>
              <a:rPr lang="en-US" sz="2400" dirty="0" smtClean="0"/>
              <a:t>2. </a:t>
            </a:r>
            <a:r>
              <a:rPr lang="el-GR" sz="2400" dirty="0" smtClean="0"/>
              <a:t>Οι ουρηθρικοί καθετήρες εισάγονται </a:t>
            </a:r>
            <a:r>
              <a:rPr lang="el-GR" sz="2400" dirty="0"/>
              <a:t>μέσω της ουρήθρας, με το προωθημένο </a:t>
            </a:r>
            <a:r>
              <a:rPr lang="el-GR" sz="2400" dirty="0" smtClean="0"/>
              <a:t>άκρο στη </a:t>
            </a:r>
            <a:r>
              <a:rPr lang="el-GR" sz="2400" dirty="0"/>
              <a:t>βάση της ουροδόχου </a:t>
            </a:r>
            <a:r>
              <a:rPr lang="el-GR" sz="2400" dirty="0" smtClean="0"/>
              <a:t>κύστης.</a:t>
            </a:r>
          </a:p>
          <a:p>
            <a:pPr marL="0" indent="0">
              <a:buNone/>
            </a:pPr>
            <a:r>
              <a:rPr lang="en-US" sz="2400" dirty="0" smtClean="0"/>
              <a:t>3. </a:t>
            </a:r>
            <a:r>
              <a:rPr lang="el-GR" sz="2400" dirty="0" smtClean="0"/>
              <a:t>Οι </a:t>
            </a:r>
            <a:r>
              <a:rPr lang="el-GR" sz="2400" dirty="0" err="1" smtClean="0"/>
              <a:t>υπερηβικοί</a:t>
            </a:r>
            <a:r>
              <a:rPr lang="el-GR" sz="2400" dirty="0" smtClean="0"/>
              <a:t> </a:t>
            </a:r>
            <a:r>
              <a:rPr lang="el-GR" sz="2400" dirty="0"/>
              <a:t>καθετήρες εισάγονται στην ουροδόχο κύστη </a:t>
            </a:r>
            <a:r>
              <a:rPr lang="el-GR" sz="2400" dirty="0" smtClean="0"/>
              <a:t>χειρουργικά δια της ηβικής σύμφυσης</a:t>
            </a:r>
            <a:endParaRPr lang="el-GR" sz="2400" dirty="0"/>
          </a:p>
        </p:txBody>
      </p:sp>
      <p:pic>
        <p:nvPicPr>
          <p:cNvPr id="5" name="Εικόνα 4"/>
          <p:cNvPicPr>
            <a:picLocks noChangeAspect="1"/>
          </p:cNvPicPr>
          <p:nvPr/>
        </p:nvPicPr>
        <p:blipFill>
          <a:blip r:embed="rId2"/>
          <a:stretch>
            <a:fillRect/>
          </a:stretch>
        </p:blipFill>
        <p:spPr>
          <a:xfrm>
            <a:off x="1" y="0"/>
            <a:ext cx="1219200" cy="1560576"/>
          </a:xfrm>
          <a:prstGeom prst="rect">
            <a:avLst/>
          </a:prstGeom>
        </p:spPr>
      </p:pic>
      <p:pic>
        <p:nvPicPr>
          <p:cNvPr id="4" name="Εικόνα 3"/>
          <p:cNvPicPr>
            <a:picLocks noChangeAspect="1"/>
          </p:cNvPicPr>
          <p:nvPr/>
        </p:nvPicPr>
        <p:blipFill rotWithShape="1">
          <a:blip r:embed="rId3"/>
          <a:srcRect l="14632" t="1752" r="11965" b="49986"/>
          <a:stretch/>
        </p:blipFill>
        <p:spPr>
          <a:xfrm>
            <a:off x="4281554" y="-8452"/>
            <a:ext cx="4047378" cy="3138055"/>
          </a:xfrm>
          <a:prstGeom prst="rect">
            <a:avLst/>
          </a:prstGeom>
        </p:spPr>
      </p:pic>
      <p:pic>
        <p:nvPicPr>
          <p:cNvPr id="7" name="Εικόνα 6"/>
          <p:cNvPicPr>
            <a:picLocks noChangeAspect="1"/>
          </p:cNvPicPr>
          <p:nvPr/>
        </p:nvPicPr>
        <p:blipFill rotWithShape="1">
          <a:blip r:embed="rId3"/>
          <a:srcRect l="15552" t="49820" r="11926" b="160"/>
          <a:stretch/>
        </p:blipFill>
        <p:spPr>
          <a:xfrm>
            <a:off x="8328932" y="-2"/>
            <a:ext cx="3812102" cy="3129605"/>
          </a:xfrm>
          <a:prstGeom prst="rect">
            <a:avLst/>
          </a:prstGeom>
        </p:spPr>
      </p:pic>
      <p:pic>
        <p:nvPicPr>
          <p:cNvPr id="8" name="Εικόνα 7"/>
          <p:cNvPicPr>
            <a:picLocks noChangeAspect="1"/>
          </p:cNvPicPr>
          <p:nvPr/>
        </p:nvPicPr>
        <p:blipFill>
          <a:blip r:embed="rId4"/>
          <a:stretch>
            <a:fillRect/>
          </a:stretch>
        </p:blipFill>
        <p:spPr>
          <a:xfrm>
            <a:off x="3373579" y="3138055"/>
            <a:ext cx="3674919" cy="3771557"/>
          </a:xfrm>
          <a:prstGeom prst="rect">
            <a:avLst/>
          </a:prstGeom>
        </p:spPr>
      </p:pic>
      <p:pic>
        <p:nvPicPr>
          <p:cNvPr id="9" name="Εικόνα 8"/>
          <p:cNvPicPr>
            <a:picLocks noChangeAspect="1"/>
          </p:cNvPicPr>
          <p:nvPr/>
        </p:nvPicPr>
        <p:blipFill rotWithShape="1">
          <a:blip r:embed="rId5"/>
          <a:srcRect l="13636" t="11887" r="5036" b="3602"/>
          <a:stretch/>
        </p:blipFill>
        <p:spPr>
          <a:xfrm>
            <a:off x="7048498" y="3129603"/>
            <a:ext cx="5174674" cy="3780009"/>
          </a:xfrm>
          <a:prstGeom prst="rect">
            <a:avLst/>
          </a:prstGeom>
        </p:spPr>
      </p:pic>
      <p:sp>
        <p:nvSpPr>
          <p:cNvPr id="10" name="Ορθογώνιο 9"/>
          <p:cNvSpPr/>
          <p:nvPr/>
        </p:nvSpPr>
        <p:spPr>
          <a:xfrm>
            <a:off x="491835" y="6540280"/>
            <a:ext cx="6096000" cy="369332"/>
          </a:xfrm>
          <a:prstGeom prst="rect">
            <a:avLst/>
          </a:prstGeom>
        </p:spPr>
        <p:txBody>
          <a:bodyPr>
            <a:spAutoFit/>
          </a:bodyPr>
          <a:lstStyle/>
          <a:p>
            <a:r>
              <a:rPr lang="en-US" i="1" dirty="0" err="1">
                <a:solidFill>
                  <a:srgbClr val="FF0000"/>
                </a:solidFill>
              </a:rPr>
              <a:t>Lachance</a:t>
            </a:r>
            <a:r>
              <a:rPr lang="en-US" i="1" dirty="0">
                <a:solidFill>
                  <a:srgbClr val="FF0000"/>
                </a:solidFill>
              </a:rPr>
              <a:t> </a:t>
            </a:r>
            <a:r>
              <a:rPr lang="en-US" i="1" dirty="0" smtClean="0">
                <a:solidFill>
                  <a:srgbClr val="FF0000"/>
                </a:solidFill>
              </a:rPr>
              <a:t>&amp; </a:t>
            </a:r>
            <a:r>
              <a:rPr lang="en-US" i="1" dirty="0" err="1" smtClean="0">
                <a:solidFill>
                  <a:srgbClr val="FF0000"/>
                </a:solidFill>
              </a:rPr>
              <a:t>Grobelna</a:t>
            </a:r>
            <a:r>
              <a:rPr lang="en-US" i="1" dirty="0" smtClean="0">
                <a:solidFill>
                  <a:srgbClr val="FF0000"/>
                </a:solidFill>
              </a:rPr>
              <a:t>, </a:t>
            </a:r>
            <a:r>
              <a:rPr lang="en-US" i="1" dirty="0">
                <a:solidFill>
                  <a:srgbClr val="FF0000"/>
                </a:solidFill>
              </a:rPr>
              <a:t>2019</a:t>
            </a:r>
            <a:endParaRPr lang="el-GR" i="1" dirty="0">
              <a:solidFill>
                <a:srgbClr val="FF0000"/>
              </a:solidFill>
            </a:endParaRPr>
          </a:p>
        </p:txBody>
      </p:sp>
    </p:spTree>
    <p:extLst>
      <p:ext uri="{BB962C8B-B14F-4D97-AF65-F5344CB8AC3E}">
        <p14:creationId xmlns:p14="http://schemas.microsoft.com/office/powerpoint/2010/main" val="12104436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12191999" cy="932329"/>
          </a:xfrm>
          <a:ln w="12700">
            <a:solidFill>
              <a:schemeClr val="tx1"/>
            </a:solidFill>
          </a:ln>
        </p:spPr>
        <p:txBody>
          <a:bodyPr>
            <a:normAutofit/>
          </a:bodyPr>
          <a:lstStyle/>
          <a:p>
            <a:pPr algn="ctr"/>
            <a:r>
              <a:rPr lang="el-GR" sz="3600" b="1" dirty="0" smtClean="0">
                <a:effectLst>
                  <a:outerShdw blurRad="38100" dist="38100" dir="2700000" algn="tl">
                    <a:srgbClr val="000000">
                      <a:alpha val="43137"/>
                    </a:srgbClr>
                  </a:outerShdw>
                </a:effectLst>
              </a:rPr>
              <a:t>Ουροποιητικό Σύστημα </a:t>
            </a:r>
            <a:endParaRPr lang="el-GR" sz="3600" b="1" dirty="0">
              <a:effectLst>
                <a:outerShdw blurRad="38100" dist="38100" dir="2700000" algn="tl">
                  <a:srgbClr val="000000">
                    <a:alpha val="43137"/>
                  </a:srgbClr>
                </a:outerShdw>
              </a:effectLst>
            </a:endParaRPr>
          </a:p>
        </p:txBody>
      </p:sp>
      <p:sp>
        <p:nvSpPr>
          <p:cNvPr id="3" name="Θέση περιεχομένου 2"/>
          <p:cNvSpPr>
            <a:spLocks noGrp="1"/>
          </p:cNvSpPr>
          <p:nvPr>
            <p:ph idx="1"/>
          </p:nvPr>
        </p:nvSpPr>
        <p:spPr>
          <a:xfrm>
            <a:off x="0" y="932329"/>
            <a:ext cx="12192000" cy="5925671"/>
          </a:xfrm>
        </p:spPr>
        <p:txBody>
          <a:bodyPr>
            <a:normAutofit/>
          </a:bodyPr>
          <a:lstStyle/>
          <a:p>
            <a:r>
              <a:rPr lang="el-GR" sz="2400" dirty="0" smtClean="0"/>
              <a:t>Δομές ουροποιητικού συστήματος </a:t>
            </a:r>
          </a:p>
          <a:p>
            <a:pPr lvl="1">
              <a:buFont typeface="Wingdings" panose="05000000000000000000" pitchFamily="2" charset="2"/>
              <a:buChar char="Ø"/>
            </a:pPr>
            <a:r>
              <a:rPr lang="el-GR" dirty="0" err="1" smtClean="0"/>
              <a:t>Νεφροί</a:t>
            </a:r>
            <a:r>
              <a:rPr lang="el-GR" dirty="0" smtClean="0"/>
              <a:t> </a:t>
            </a:r>
          </a:p>
          <a:p>
            <a:pPr lvl="1">
              <a:buFont typeface="Wingdings" panose="05000000000000000000" pitchFamily="2" charset="2"/>
              <a:buChar char="Ø"/>
            </a:pPr>
            <a:r>
              <a:rPr lang="el-GR" dirty="0" smtClean="0"/>
              <a:t>Ουρητήρες</a:t>
            </a:r>
          </a:p>
          <a:p>
            <a:pPr lvl="1">
              <a:buFont typeface="Wingdings" panose="05000000000000000000" pitchFamily="2" charset="2"/>
              <a:buChar char="Ø"/>
            </a:pPr>
            <a:r>
              <a:rPr lang="el-GR" sz="2400" dirty="0" smtClean="0"/>
              <a:t>Ουροδόχος κύστη </a:t>
            </a:r>
          </a:p>
          <a:p>
            <a:pPr lvl="1">
              <a:buFont typeface="Wingdings" panose="05000000000000000000" pitchFamily="2" charset="2"/>
              <a:buChar char="Ø"/>
            </a:pPr>
            <a:r>
              <a:rPr lang="el-GR" sz="2400" dirty="0" smtClean="0"/>
              <a:t>Ουρήθρα </a:t>
            </a:r>
          </a:p>
          <a:p>
            <a:endParaRPr lang="el-GR" sz="2400" dirty="0"/>
          </a:p>
        </p:txBody>
      </p:sp>
      <p:pic>
        <p:nvPicPr>
          <p:cNvPr id="7" name="Εικόνα 6"/>
          <p:cNvPicPr>
            <a:picLocks noChangeAspect="1"/>
          </p:cNvPicPr>
          <p:nvPr/>
        </p:nvPicPr>
        <p:blipFill rotWithShape="1">
          <a:blip r:embed="rId2"/>
          <a:srcRect l="3307" t="2367" r="2318" b="3807"/>
          <a:stretch/>
        </p:blipFill>
        <p:spPr>
          <a:xfrm>
            <a:off x="5423769" y="1064711"/>
            <a:ext cx="6651322" cy="5549031"/>
          </a:xfrm>
          <a:prstGeom prst="rect">
            <a:avLst/>
          </a:prstGeom>
        </p:spPr>
      </p:pic>
      <p:sp>
        <p:nvSpPr>
          <p:cNvPr id="8" name="Ορθογώνιο 7"/>
          <p:cNvSpPr/>
          <p:nvPr/>
        </p:nvSpPr>
        <p:spPr>
          <a:xfrm>
            <a:off x="77242" y="3027826"/>
            <a:ext cx="5229617" cy="3416320"/>
          </a:xfrm>
          <a:prstGeom prst="rect">
            <a:avLst/>
          </a:prstGeom>
        </p:spPr>
        <p:txBody>
          <a:bodyPr wrap="square">
            <a:spAutoFit/>
          </a:bodyPr>
          <a:lstStyle/>
          <a:p>
            <a:pPr algn="just"/>
            <a:r>
              <a:rPr lang="el-GR" sz="2400" dirty="0" smtClean="0"/>
              <a:t>Η απέκκριση των ούρων αποτελεί λειτουργία του σώματος με την οποία αποβάλλονται προς το περιβάλλον, τα προϊόντα του μεταβολισμού και η τυχόν περίσσεια υγρών.</a:t>
            </a:r>
          </a:p>
          <a:p>
            <a:pPr algn="just"/>
            <a:endParaRPr lang="el-GR" sz="2400" dirty="0" smtClean="0"/>
          </a:p>
          <a:p>
            <a:pPr algn="just"/>
            <a:r>
              <a:rPr lang="el-GR" sz="2400" dirty="0" smtClean="0"/>
              <a:t>Η παραγωγή των ούρων και η αποβολή τους είναι αποτέλεσμα της λειτουργίας του ουροποιητικού συστήματος </a:t>
            </a:r>
            <a:endParaRPr lang="el-GR" sz="2400" dirty="0"/>
          </a:p>
        </p:txBody>
      </p:sp>
    </p:spTree>
    <p:extLst>
      <p:ext uri="{BB962C8B-B14F-4D97-AF65-F5344CB8AC3E}">
        <p14:creationId xmlns:p14="http://schemas.microsoft.com/office/powerpoint/2010/main" val="7558724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pic>
        <p:nvPicPr>
          <p:cNvPr id="4" name="Εικόνα 3"/>
          <p:cNvPicPr>
            <a:picLocks noChangeAspect="1"/>
          </p:cNvPicPr>
          <p:nvPr/>
        </p:nvPicPr>
        <p:blipFill>
          <a:blip r:embed="rId2"/>
          <a:stretch>
            <a:fillRect/>
          </a:stretch>
        </p:blipFill>
        <p:spPr>
          <a:xfrm>
            <a:off x="-23752" y="0"/>
            <a:ext cx="12215752" cy="5618747"/>
          </a:xfrm>
          <a:prstGeom prst="rect">
            <a:avLst/>
          </a:prstGeom>
        </p:spPr>
      </p:pic>
      <p:sp>
        <p:nvSpPr>
          <p:cNvPr id="6" name="Ορθογώνιο 5"/>
          <p:cNvSpPr/>
          <p:nvPr/>
        </p:nvSpPr>
        <p:spPr>
          <a:xfrm>
            <a:off x="10694154" y="6459926"/>
            <a:ext cx="1494768" cy="369332"/>
          </a:xfrm>
          <a:prstGeom prst="rect">
            <a:avLst/>
          </a:prstGeom>
        </p:spPr>
        <p:txBody>
          <a:bodyPr wrap="none">
            <a:spAutoFit/>
          </a:bodyPr>
          <a:lstStyle/>
          <a:p>
            <a:r>
              <a:rPr lang="en-US" i="1" dirty="0">
                <a:solidFill>
                  <a:srgbClr val="FF0000"/>
                </a:solidFill>
              </a:rPr>
              <a:t>(</a:t>
            </a:r>
            <a:r>
              <a:rPr lang="en-US" i="1" dirty="0" err="1" smtClean="0">
                <a:solidFill>
                  <a:srgbClr val="FF0000"/>
                </a:solidFill>
              </a:rPr>
              <a:t>EAUN</a:t>
            </a:r>
            <a:r>
              <a:rPr lang="en-US" i="1" dirty="0" smtClean="0">
                <a:solidFill>
                  <a:srgbClr val="FF0000"/>
                </a:solidFill>
              </a:rPr>
              <a:t>, 2012).</a:t>
            </a:r>
            <a:endParaRPr lang="el-GR" i="1" dirty="0">
              <a:solidFill>
                <a:srgbClr val="FF0000"/>
              </a:solidFill>
            </a:endParaRPr>
          </a:p>
        </p:txBody>
      </p:sp>
    </p:spTree>
    <p:extLst>
      <p:ext uri="{BB962C8B-B14F-4D97-AF65-F5344CB8AC3E}">
        <p14:creationId xmlns:p14="http://schemas.microsoft.com/office/powerpoint/2010/main" val="39099756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pic>
        <p:nvPicPr>
          <p:cNvPr id="4" name="Εικόνα 3"/>
          <p:cNvPicPr>
            <a:picLocks noChangeAspect="1"/>
          </p:cNvPicPr>
          <p:nvPr/>
        </p:nvPicPr>
        <p:blipFill>
          <a:blip r:embed="rId2"/>
          <a:stretch>
            <a:fillRect/>
          </a:stretch>
        </p:blipFill>
        <p:spPr>
          <a:xfrm>
            <a:off x="20209" y="0"/>
            <a:ext cx="12171791" cy="5955632"/>
          </a:xfrm>
          <a:prstGeom prst="rect">
            <a:avLst/>
          </a:prstGeom>
        </p:spPr>
      </p:pic>
      <p:sp>
        <p:nvSpPr>
          <p:cNvPr id="5" name="Ορθογώνιο 4"/>
          <p:cNvSpPr/>
          <p:nvPr/>
        </p:nvSpPr>
        <p:spPr>
          <a:xfrm>
            <a:off x="10694154" y="6459926"/>
            <a:ext cx="1494768" cy="369332"/>
          </a:xfrm>
          <a:prstGeom prst="rect">
            <a:avLst/>
          </a:prstGeom>
        </p:spPr>
        <p:txBody>
          <a:bodyPr wrap="none">
            <a:spAutoFit/>
          </a:bodyPr>
          <a:lstStyle/>
          <a:p>
            <a:r>
              <a:rPr lang="en-US" i="1" dirty="0">
                <a:solidFill>
                  <a:srgbClr val="FF0000"/>
                </a:solidFill>
              </a:rPr>
              <a:t>(</a:t>
            </a:r>
            <a:r>
              <a:rPr lang="en-US" i="1" dirty="0" err="1" smtClean="0">
                <a:solidFill>
                  <a:srgbClr val="FF0000"/>
                </a:solidFill>
              </a:rPr>
              <a:t>EAUN</a:t>
            </a:r>
            <a:r>
              <a:rPr lang="en-US" i="1" dirty="0" smtClean="0">
                <a:solidFill>
                  <a:srgbClr val="FF0000"/>
                </a:solidFill>
              </a:rPr>
              <a:t>, 2012).</a:t>
            </a:r>
            <a:endParaRPr lang="el-GR" i="1" dirty="0">
              <a:solidFill>
                <a:srgbClr val="FF0000"/>
              </a:solidFill>
            </a:endParaRPr>
          </a:p>
        </p:txBody>
      </p:sp>
    </p:spTree>
    <p:extLst>
      <p:ext uri="{BB962C8B-B14F-4D97-AF65-F5344CB8AC3E}">
        <p14:creationId xmlns:p14="http://schemas.microsoft.com/office/powerpoint/2010/main" val="39275383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879305" y="2225842"/>
            <a:ext cx="3312695" cy="1407695"/>
          </a:xfrm>
        </p:spPr>
        <p:txBody>
          <a:bodyPr>
            <a:noAutofit/>
          </a:bodyPr>
          <a:lstStyle/>
          <a:p>
            <a:pPr algn="ctr"/>
            <a:r>
              <a:rPr lang="el-GR" sz="2400" dirty="0" smtClean="0"/>
              <a:t>ΑΛΓΟΡΙΘΜΟΣ ΛΗΨΗΣ ΑΠΟΦΑΣΗΣ ΓΙΑ ΚΑΘΕΤΗΡΙΑΣΜΟ ΕΠΙ ΚΑΤΑΚΡΑΤΗΣΗΣ ΟΥΡΩΝ</a:t>
            </a:r>
            <a:r>
              <a:rPr lang="en-US" sz="2400" dirty="0" smtClean="0"/>
              <a:t/>
            </a:r>
            <a:br>
              <a:rPr lang="en-US" sz="2400" dirty="0" smtClean="0"/>
            </a:br>
            <a:r>
              <a:rPr lang="en-US" sz="2400" dirty="0" smtClean="0"/>
              <a:t>(</a:t>
            </a:r>
            <a:r>
              <a:rPr lang="el-GR" sz="2400" dirty="0" smtClean="0"/>
              <a:t>προσωρινός – μικρής διάρκειας καθετηριασμός)</a:t>
            </a:r>
            <a:endParaRPr lang="el-GR" sz="2400" dirty="0"/>
          </a:p>
        </p:txBody>
      </p:sp>
      <p:pic>
        <p:nvPicPr>
          <p:cNvPr id="4" name="Εικόνα 3"/>
          <p:cNvPicPr>
            <a:picLocks noChangeAspect="1"/>
          </p:cNvPicPr>
          <p:nvPr/>
        </p:nvPicPr>
        <p:blipFill rotWithShape="1">
          <a:blip r:embed="rId2"/>
          <a:srcRect t="1053" r="10545"/>
          <a:stretch/>
        </p:blipFill>
        <p:spPr>
          <a:xfrm>
            <a:off x="0" y="0"/>
            <a:ext cx="8879305" cy="6857999"/>
          </a:xfrm>
          <a:prstGeom prst="rect">
            <a:avLst/>
          </a:prstGeom>
        </p:spPr>
      </p:pic>
      <p:sp>
        <p:nvSpPr>
          <p:cNvPr id="5" name="Ορθογώνιο 4"/>
          <p:cNvSpPr/>
          <p:nvPr/>
        </p:nvSpPr>
        <p:spPr>
          <a:xfrm>
            <a:off x="10465289" y="6542087"/>
            <a:ext cx="1497846" cy="369332"/>
          </a:xfrm>
          <a:prstGeom prst="rect">
            <a:avLst/>
          </a:prstGeom>
        </p:spPr>
        <p:txBody>
          <a:bodyPr wrap="none">
            <a:spAutoFit/>
          </a:bodyPr>
          <a:lstStyle/>
          <a:p>
            <a:r>
              <a:rPr lang="en-US" i="1" dirty="0">
                <a:solidFill>
                  <a:srgbClr val="FF0000"/>
                </a:solidFill>
              </a:rPr>
              <a:t>(</a:t>
            </a:r>
            <a:r>
              <a:rPr lang="en-US" i="1" dirty="0" err="1" smtClean="0">
                <a:solidFill>
                  <a:srgbClr val="FF0000"/>
                </a:solidFill>
              </a:rPr>
              <a:t>EAUN</a:t>
            </a:r>
            <a:r>
              <a:rPr lang="en-US" i="1" dirty="0" smtClean="0">
                <a:solidFill>
                  <a:srgbClr val="FF0000"/>
                </a:solidFill>
              </a:rPr>
              <a:t>, 2017</a:t>
            </a:r>
            <a:r>
              <a:rPr lang="en-US" i="1" dirty="0">
                <a:solidFill>
                  <a:srgbClr val="FF0000"/>
                </a:solidFill>
              </a:rPr>
              <a:t>).</a:t>
            </a:r>
            <a:endParaRPr lang="el-GR" i="1" dirty="0">
              <a:solidFill>
                <a:srgbClr val="FF0000"/>
              </a:solidFill>
            </a:endParaRPr>
          </a:p>
        </p:txBody>
      </p:sp>
    </p:spTree>
    <p:extLst>
      <p:ext uri="{BB962C8B-B14F-4D97-AF65-F5344CB8AC3E}">
        <p14:creationId xmlns:p14="http://schemas.microsoft.com/office/powerpoint/2010/main" val="16009546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pic>
        <p:nvPicPr>
          <p:cNvPr id="4" name="Εικόνα 3"/>
          <p:cNvPicPr>
            <a:picLocks noChangeAspect="1"/>
          </p:cNvPicPr>
          <p:nvPr/>
        </p:nvPicPr>
        <p:blipFill>
          <a:blip r:embed="rId2"/>
          <a:stretch>
            <a:fillRect/>
          </a:stretch>
        </p:blipFill>
        <p:spPr>
          <a:xfrm>
            <a:off x="0" y="-9525"/>
            <a:ext cx="12191999" cy="6877050"/>
          </a:xfrm>
          <a:prstGeom prst="rect">
            <a:avLst/>
          </a:prstGeom>
        </p:spPr>
      </p:pic>
      <p:sp>
        <p:nvSpPr>
          <p:cNvPr id="5" name="Τίτλος 1"/>
          <p:cNvSpPr txBox="1">
            <a:spLocks/>
          </p:cNvSpPr>
          <p:nvPr/>
        </p:nvSpPr>
        <p:spPr>
          <a:xfrm>
            <a:off x="6412832" y="986840"/>
            <a:ext cx="5025189" cy="14076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400" dirty="0" smtClean="0"/>
              <a:t>ΑΛΓΟΡΙΘΜΟΣ ΛΗΨΗΣ ΑΠΟΦΑΣΗΣ ΓΙΑ ΚΑΘΕΤΗΡΙΑΣΜΟ</a:t>
            </a:r>
            <a:r>
              <a:rPr lang="en-US" sz="2400" dirty="0" smtClean="0"/>
              <a:t/>
            </a:r>
            <a:br>
              <a:rPr lang="en-US" sz="2400" dirty="0" smtClean="0"/>
            </a:br>
            <a:r>
              <a:rPr lang="en-US" sz="2400" dirty="0" smtClean="0"/>
              <a:t>(</a:t>
            </a:r>
            <a:r>
              <a:rPr lang="el-GR" sz="2400" dirty="0" smtClean="0"/>
              <a:t>μόνιμος – μεγάλης διάρκειας καθετηριασμός)</a:t>
            </a:r>
            <a:endParaRPr lang="el-GR" sz="2400" dirty="0"/>
          </a:p>
        </p:txBody>
      </p:sp>
    </p:spTree>
    <p:extLst>
      <p:ext uri="{BB962C8B-B14F-4D97-AF65-F5344CB8AC3E}">
        <p14:creationId xmlns:p14="http://schemas.microsoft.com/office/powerpoint/2010/main" val="29380030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219198" y="0"/>
            <a:ext cx="10972801" cy="601579"/>
          </a:xfrm>
          <a:ln w="19050">
            <a:solidFill>
              <a:schemeClr val="tx1"/>
            </a:solidFill>
          </a:ln>
        </p:spPr>
        <p:txBody>
          <a:bodyPr>
            <a:normAutofit/>
          </a:bodyPr>
          <a:lstStyle/>
          <a:p>
            <a:pPr algn="ctr"/>
            <a:r>
              <a:rPr lang="el-GR" sz="3200" dirty="0" smtClean="0"/>
              <a:t>Κανόνες μόνιμου καθετηριασμού</a:t>
            </a:r>
            <a:endParaRPr lang="el-GR" sz="3200" dirty="0"/>
          </a:p>
        </p:txBody>
      </p:sp>
      <p:sp>
        <p:nvSpPr>
          <p:cNvPr id="3" name="Θέση περιεχομένου 2"/>
          <p:cNvSpPr>
            <a:spLocks noGrp="1"/>
          </p:cNvSpPr>
          <p:nvPr>
            <p:ph idx="1"/>
          </p:nvPr>
        </p:nvSpPr>
        <p:spPr>
          <a:xfrm>
            <a:off x="1219198" y="601579"/>
            <a:ext cx="10972802" cy="6256421"/>
          </a:xfrm>
        </p:spPr>
        <p:txBody>
          <a:bodyPr>
            <a:noAutofit/>
          </a:bodyPr>
          <a:lstStyle/>
          <a:p>
            <a:r>
              <a:rPr lang="el-GR" sz="2200" dirty="0"/>
              <a:t>Ένας μόνιμος καθετήρας πρέπει να τοποθετείται μόνο όταν υπάρχει σαφής ένδειξη. </a:t>
            </a:r>
            <a:endParaRPr lang="el-GR" sz="2200" dirty="0" smtClean="0"/>
          </a:p>
          <a:p>
            <a:r>
              <a:rPr lang="el-GR" sz="2200" dirty="0" smtClean="0"/>
              <a:t>Δεν </a:t>
            </a:r>
            <a:r>
              <a:rPr lang="el-GR" sz="2200" dirty="0"/>
              <a:t>θα </a:t>
            </a:r>
            <a:r>
              <a:rPr lang="el-GR" sz="2200" dirty="0" smtClean="0"/>
              <a:t>πρέπει να παραμένει ο καθετήρας </a:t>
            </a:r>
            <a:r>
              <a:rPr lang="el-GR" sz="2200" dirty="0"/>
              <a:t>περισσότερο από ό, τι χρειάζεται. </a:t>
            </a:r>
            <a:endParaRPr lang="el-GR" sz="2200" dirty="0" smtClean="0"/>
          </a:p>
          <a:p>
            <a:r>
              <a:rPr lang="el-GR" sz="2200" dirty="0" smtClean="0"/>
              <a:t>Είναι </a:t>
            </a:r>
            <a:r>
              <a:rPr lang="el-GR" sz="2200" dirty="0"/>
              <a:t>σημαντικό να εξετάσετε εναλλακτικές λύσεις πριν από την </a:t>
            </a:r>
            <a:r>
              <a:rPr lang="el-GR" sz="2200" dirty="0" smtClean="0"/>
              <a:t>τοποθέτηση μόνιμου καθετήρα. Ένας </a:t>
            </a:r>
            <a:r>
              <a:rPr lang="el-GR" sz="2200" dirty="0"/>
              <a:t>καθετήρας είναι η τελευταία </a:t>
            </a:r>
            <a:r>
              <a:rPr lang="el-GR" sz="2200" dirty="0" smtClean="0"/>
              <a:t>λύση, </a:t>
            </a:r>
            <a:r>
              <a:rPr lang="el-GR" sz="2200" dirty="0"/>
              <a:t>όταν άλλες επιλογές έχουν αποτύχει ή </a:t>
            </a:r>
            <a:r>
              <a:rPr lang="el-GR" sz="2200" dirty="0" smtClean="0"/>
              <a:t>αποδειχθεί να </a:t>
            </a:r>
            <a:r>
              <a:rPr lang="el-GR" sz="2200" dirty="0"/>
              <a:t>είναι ανεπαρκής. </a:t>
            </a:r>
            <a:endParaRPr lang="el-GR" sz="2200" dirty="0" smtClean="0"/>
          </a:p>
          <a:p>
            <a:r>
              <a:rPr lang="el-GR" sz="2200" b="1" dirty="0" smtClean="0"/>
              <a:t>Η </a:t>
            </a:r>
            <a:r>
              <a:rPr lang="el-GR" sz="2200" b="1" dirty="0"/>
              <a:t>τοποθέτηση καθετήρα μόνο για την άνεση του νοσηλευτικού προσωπικού είναι </a:t>
            </a:r>
            <a:r>
              <a:rPr lang="el-GR" sz="2200" b="1" dirty="0" smtClean="0"/>
              <a:t>ανεύθυνη και δείγμα κακής Νοσηλευτικής Πρακτικής</a:t>
            </a:r>
            <a:r>
              <a:rPr lang="el-GR" sz="2200" dirty="0" smtClean="0"/>
              <a:t>.</a:t>
            </a:r>
            <a:endParaRPr lang="el-GR" sz="2200" dirty="0"/>
          </a:p>
          <a:p>
            <a:pPr marL="0" indent="0">
              <a:buNone/>
            </a:pPr>
            <a:r>
              <a:rPr lang="el-GR" sz="2200" dirty="0"/>
              <a:t>Θα πρέπει να εξεταστούν οι ακόλουθες εναλλακτικές λύσεις για έναν </a:t>
            </a:r>
            <a:r>
              <a:rPr lang="el-GR" sz="2200" dirty="0" smtClean="0"/>
              <a:t>μόνιμο καθετήρα σε </a:t>
            </a:r>
            <a:r>
              <a:rPr lang="el-GR" sz="2200" dirty="0" err="1" smtClean="0"/>
              <a:t>κατ</a:t>
            </a:r>
            <a:r>
              <a:rPr lang="el-GR" sz="2200" dirty="0" smtClean="0"/>
              <a:t> </a:t>
            </a:r>
            <a:r>
              <a:rPr lang="el-GR" sz="2200" dirty="0" err="1" smtClean="0"/>
              <a:t>οίκον</a:t>
            </a:r>
            <a:r>
              <a:rPr lang="el-GR" sz="2200" dirty="0" smtClean="0"/>
              <a:t> ανάγκες:</a:t>
            </a:r>
            <a:endParaRPr lang="el-GR" sz="2200" dirty="0"/>
          </a:p>
          <a:p>
            <a:r>
              <a:rPr lang="el-GR" sz="2200" dirty="0"/>
              <a:t>1. </a:t>
            </a:r>
            <a:r>
              <a:rPr lang="el-GR" sz="2200" dirty="0" smtClean="0"/>
              <a:t>Εξωτερικός καθετηριασμός</a:t>
            </a:r>
            <a:endParaRPr lang="el-GR" sz="2200" dirty="0"/>
          </a:p>
          <a:p>
            <a:r>
              <a:rPr lang="el-GR" sz="2200" dirty="0"/>
              <a:t>2. Διαλείπων </a:t>
            </a:r>
            <a:r>
              <a:rPr lang="el-GR" sz="2200" dirty="0" smtClean="0"/>
              <a:t>καθετηριασμός είτε από εξειδικευμένο προσωπικό, είτε από την οικογένεια, είτε από τον ίδιο τον ασθενή </a:t>
            </a:r>
            <a:r>
              <a:rPr lang="el-GR" sz="2200" dirty="0" err="1" smtClean="0"/>
              <a:t>κατ</a:t>
            </a:r>
            <a:r>
              <a:rPr lang="el-GR" sz="2200" dirty="0" smtClean="0"/>
              <a:t> επίκληση (</a:t>
            </a:r>
            <a:r>
              <a:rPr lang="el-GR" sz="2200" dirty="0" err="1" smtClean="0"/>
              <a:t>αυτοκαθετηριασμός</a:t>
            </a:r>
            <a:r>
              <a:rPr lang="el-GR" sz="2200" dirty="0" smtClean="0"/>
              <a:t>) </a:t>
            </a:r>
          </a:p>
          <a:p>
            <a:r>
              <a:rPr lang="el-GR" sz="2200" dirty="0" smtClean="0"/>
              <a:t>3</a:t>
            </a:r>
            <a:r>
              <a:rPr lang="el-GR" sz="2200" dirty="0"/>
              <a:t>. </a:t>
            </a:r>
            <a:r>
              <a:rPr lang="el-GR" sz="2200" dirty="0" smtClean="0"/>
              <a:t>Προϊόντα ακράτειας</a:t>
            </a:r>
          </a:p>
          <a:p>
            <a:r>
              <a:rPr lang="el-GR" sz="2200" dirty="0" smtClean="0"/>
              <a:t>4. Ψυχοθεραπεία – Ψυχοσωματική Υποστήριξη – </a:t>
            </a:r>
            <a:r>
              <a:rPr lang="el-GR" sz="2200" dirty="0" err="1" smtClean="0"/>
              <a:t>Συμπεριφορική</a:t>
            </a:r>
            <a:r>
              <a:rPr lang="el-GR" sz="2200" dirty="0" smtClean="0"/>
              <a:t> αντιμετώπιση</a:t>
            </a:r>
            <a:endParaRPr lang="en-US" sz="2200" dirty="0"/>
          </a:p>
        </p:txBody>
      </p:sp>
      <p:pic>
        <p:nvPicPr>
          <p:cNvPr id="5" name="Εικόνα 4"/>
          <p:cNvPicPr>
            <a:picLocks noChangeAspect="1"/>
          </p:cNvPicPr>
          <p:nvPr/>
        </p:nvPicPr>
        <p:blipFill>
          <a:blip r:embed="rId2"/>
          <a:stretch>
            <a:fillRect/>
          </a:stretch>
        </p:blipFill>
        <p:spPr>
          <a:xfrm>
            <a:off x="1" y="0"/>
            <a:ext cx="1219200" cy="1560576"/>
          </a:xfrm>
          <a:prstGeom prst="rect">
            <a:avLst/>
          </a:prstGeom>
        </p:spPr>
      </p:pic>
      <p:pic>
        <p:nvPicPr>
          <p:cNvPr id="6" name="Εικόνα 5"/>
          <p:cNvPicPr>
            <a:picLocks noChangeAspect="1"/>
          </p:cNvPicPr>
          <p:nvPr/>
        </p:nvPicPr>
        <p:blipFill>
          <a:blip r:embed="rId3"/>
          <a:stretch>
            <a:fillRect/>
          </a:stretch>
        </p:blipFill>
        <p:spPr>
          <a:xfrm>
            <a:off x="1" y="1560576"/>
            <a:ext cx="1219200" cy="5297424"/>
          </a:xfrm>
          <a:prstGeom prst="rect">
            <a:avLst/>
          </a:prstGeom>
        </p:spPr>
      </p:pic>
      <p:sp>
        <p:nvSpPr>
          <p:cNvPr id="4" name="Ορθογώνιο 3"/>
          <p:cNvSpPr/>
          <p:nvPr/>
        </p:nvSpPr>
        <p:spPr>
          <a:xfrm>
            <a:off x="10587789" y="6497052"/>
            <a:ext cx="1604210" cy="369332"/>
          </a:xfrm>
          <a:prstGeom prst="rect">
            <a:avLst/>
          </a:prstGeom>
        </p:spPr>
        <p:txBody>
          <a:bodyPr wrap="square">
            <a:spAutoFit/>
          </a:bodyPr>
          <a:lstStyle/>
          <a:p>
            <a:r>
              <a:rPr lang="en-US" i="1" dirty="0">
                <a:solidFill>
                  <a:srgbClr val="FF0000"/>
                </a:solidFill>
              </a:rPr>
              <a:t>(</a:t>
            </a:r>
            <a:r>
              <a:rPr lang="en-US" i="1" dirty="0" err="1">
                <a:solidFill>
                  <a:srgbClr val="FF0000"/>
                </a:solidFill>
              </a:rPr>
              <a:t>EAUN</a:t>
            </a:r>
            <a:r>
              <a:rPr lang="en-US" i="1" dirty="0">
                <a:solidFill>
                  <a:srgbClr val="FF0000"/>
                </a:solidFill>
              </a:rPr>
              <a:t>, </a:t>
            </a:r>
            <a:r>
              <a:rPr lang="en-US" i="1" dirty="0" smtClean="0">
                <a:solidFill>
                  <a:srgbClr val="FF0000"/>
                </a:solidFill>
              </a:rPr>
              <a:t>2012</a:t>
            </a:r>
            <a:endParaRPr lang="el-GR" i="1" dirty="0">
              <a:solidFill>
                <a:srgbClr val="FF0000"/>
              </a:solidFill>
            </a:endParaRPr>
          </a:p>
        </p:txBody>
      </p:sp>
    </p:spTree>
    <p:extLst>
      <p:ext uri="{BB962C8B-B14F-4D97-AF65-F5344CB8AC3E}">
        <p14:creationId xmlns:p14="http://schemas.microsoft.com/office/powerpoint/2010/main" val="33360486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615579" y="0"/>
            <a:ext cx="8962773" cy="969819"/>
          </a:xfrm>
        </p:spPr>
        <p:txBody>
          <a:bodyPr>
            <a:normAutofit/>
          </a:bodyPr>
          <a:lstStyle/>
          <a:p>
            <a:pPr algn="ctr"/>
            <a:r>
              <a:rPr lang="el-GR" sz="3600" dirty="0"/>
              <a:t>ΔΙΑΡΚΕΙΑ </a:t>
            </a:r>
            <a:r>
              <a:rPr lang="el-GR" sz="3600" dirty="0" smtClean="0"/>
              <a:t>ΚΑΘΕΤΗΡΙΑΣΜΟΥ</a:t>
            </a:r>
            <a:endParaRPr lang="el-GR" sz="3600" dirty="0"/>
          </a:p>
        </p:txBody>
      </p:sp>
      <p:pic>
        <p:nvPicPr>
          <p:cNvPr id="4" name="Εικόνα 3"/>
          <p:cNvPicPr>
            <a:picLocks noChangeAspect="1"/>
          </p:cNvPicPr>
          <p:nvPr/>
        </p:nvPicPr>
        <p:blipFill rotWithShape="1">
          <a:blip r:embed="rId2"/>
          <a:srcRect r="19107" b="16780"/>
          <a:stretch/>
        </p:blipFill>
        <p:spPr>
          <a:xfrm flipH="1">
            <a:off x="-2" y="1"/>
            <a:ext cx="1615577" cy="969818"/>
          </a:xfrm>
          <a:prstGeom prst="rect">
            <a:avLst/>
          </a:prstGeom>
        </p:spPr>
      </p:pic>
      <p:pic>
        <p:nvPicPr>
          <p:cNvPr id="7" name="Εικόνα 6"/>
          <p:cNvPicPr>
            <a:picLocks noChangeAspect="1"/>
          </p:cNvPicPr>
          <p:nvPr/>
        </p:nvPicPr>
        <p:blipFill>
          <a:blip r:embed="rId3"/>
          <a:stretch>
            <a:fillRect/>
          </a:stretch>
        </p:blipFill>
        <p:spPr>
          <a:xfrm>
            <a:off x="10576420" y="0"/>
            <a:ext cx="1615580" cy="969819"/>
          </a:xfrm>
          <a:prstGeom prst="rect">
            <a:avLst/>
          </a:prstGeom>
        </p:spPr>
      </p:pic>
      <p:sp>
        <p:nvSpPr>
          <p:cNvPr id="8" name="Ορθογώνιο 7"/>
          <p:cNvSpPr/>
          <p:nvPr/>
        </p:nvSpPr>
        <p:spPr>
          <a:xfrm>
            <a:off x="5137484" y="6232358"/>
            <a:ext cx="7054516" cy="646058"/>
          </a:xfrm>
          <a:prstGeom prst="rect">
            <a:avLst/>
          </a:prstGeom>
        </p:spPr>
        <p:txBody>
          <a:bodyPr wrap="square">
            <a:spAutoFit/>
          </a:bodyPr>
          <a:lstStyle/>
          <a:p>
            <a:r>
              <a:rPr lang="en-US" i="1" dirty="0" err="1">
                <a:solidFill>
                  <a:srgbClr val="FF0000"/>
                </a:solidFill>
              </a:rPr>
              <a:t>Lachance</a:t>
            </a:r>
            <a:r>
              <a:rPr lang="en-US" i="1" dirty="0">
                <a:solidFill>
                  <a:srgbClr val="FF0000"/>
                </a:solidFill>
              </a:rPr>
              <a:t> </a:t>
            </a:r>
            <a:r>
              <a:rPr lang="en-US" i="1" dirty="0" smtClean="0">
                <a:solidFill>
                  <a:srgbClr val="FF0000"/>
                </a:solidFill>
              </a:rPr>
              <a:t>&amp; </a:t>
            </a:r>
            <a:r>
              <a:rPr lang="en-US" i="1" dirty="0" err="1" smtClean="0">
                <a:solidFill>
                  <a:srgbClr val="FF0000"/>
                </a:solidFill>
              </a:rPr>
              <a:t>Grobelna</a:t>
            </a:r>
            <a:r>
              <a:rPr lang="en-US" i="1" dirty="0" smtClean="0">
                <a:solidFill>
                  <a:srgbClr val="FF0000"/>
                </a:solidFill>
              </a:rPr>
              <a:t>, 2019</a:t>
            </a:r>
            <a:r>
              <a:rPr lang="el-GR" i="1" dirty="0" smtClean="0">
                <a:solidFill>
                  <a:srgbClr val="FF0000"/>
                </a:solidFill>
              </a:rPr>
              <a:t> - </a:t>
            </a:r>
            <a:r>
              <a:rPr lang="en-US" i="1" dirty="0" smtClean="0">
                <a:solidFill>
                  <a:srgbClr val="FF0000"/>
                </a:solidFill>
              </a:rPr>
              <a:t>Dougherty </a:t>
            </a:r>
            <a:r>
              <a:rPr lang="en-US" i="1" dirty="0">
                <a:solidFill>
                  <a:srgbClr val="FF0000"/>
                </a:solidFill>
              </a:rPr>
              <a:t>and Lister, 2015 - </a:t>
            </a:r>
            <a:r>
              <a:rPr lang="en-US" i="1" dirty="0" smtClean="0">
                <a:solidFill>
                  <a:srgbClr val="FF0000"/>
                </a:solidFill>
              </a:rPr>
              <a:t>Tan </a:t>
            </a:r>
            <a:r>
              <a:rPr lang="en-US" i="1" dirty="0">
                <a:solidFill>
                  <a:srgbClr val="FF0000"/>
                </a:solidFill>
              </a:rPr>
              <a:t>et al, 2019 - Kang et al, 2018 </a:t>
            </a:r>
            <a:r>
              <a:rPr lang="el-GR" i="1" dirty="0" smtClean="0">
                <a:solidFill>
                  <a:srgbClr val="FF0000"/>
                </a:solidFill>
              </a:rPr>
              <a:t> </a:t>
            </a:r>
            <a:endParaRPr lang="el-GR" i="1" dirty="0">
              <a:solidFill>
                <a:srgbClr val="FF0000"/>
              </a:solidFill>
            </a:endParaRPr>
          </a:p>
        </p:txBody>
      </p:sp>
      <p:sp>
        <p:nvSpPr>
          <p:cNvPr id="9" name="Rectangle 3"/>
          <p:cNvSpPr>
            <a:spLocks noGrp="1" noChangeArrowheads="1"/>
          </p:cNvSpPr>
          <p:nvPr>
            <p:ph idx="1"/>
          </p:nvPr>
        </p:nvSpPr>
        <p:spPr>
          <a:xfrm>
            <a:off x="0" y="969819"/>
            <a:ext cx="12192000" cy="5888181"/>
          </a:xfrm>
        </p:spPr>
        <p:txBody>
          <a:bodyPr>
            <a:noAutofit/>
          </a:bodyPr>
          <a:lstStyle/>
          <a:p>
            <a:pPr marL="514350" indent="-514350">
              <a:lnSpc>
                <a:spcPct val="100000"/>
              </a:lnSpc>
              <a:spcBef>
                <a:spcPts val="1200"/>
              </a:spcBef>
              <a:buFont typeface="+mj-lt"/>
              <a:buAutoNum type="arabicPeriod"/>
              <a:defRPr/>
            </a:pPr>
            <a:r>
              <a:rPr lang="el-GR" sz="2200" b="1" dirty="0" smtClean="0"/>
              <a:t>Παραμονή μέχρι 1 εβδομάδα </a:t>
            </a:r>
            <a:r>
              <a:rPr lang="en-GB" sz="2200" b="1" dirty="0" smtClean="0"/>
              <a:t>- short term</a:t>
            </a:r>
            <a:r>
              <a:rPr lang="el-GR" sz="2200" b="1" dirty="0" smtClean="0"/>
              <a:t>:</a:t>
            </a:r>
          </a:p>
          <a:p>
            <a:pPr marL="914400" lvl="1" indent="-457200">
              <a:lnSpc>
                <a:spcPct val="100000"/>
              </a:lnSpc>
              <a:spcBef>
                <a:spcPts val="1200"/>
              </a:spcBef>
              <a:buFont typeface="+mj-lt"/>
              <a:buAutoNum type="arabicPeriod"/>
              <a:defRPr/>
            </a:pPr>
            <a:r>
              <a:rPr lang="en-GB" sz="2200" dirty="0" smtClean="0"/>
              <a:t>PVC </a:t>
            </a:r>
            <a:r>
              <a:rPr lang="en-GB" sz="2200" dirty="0" smtClean="0"/>
              <a:t>plastic (</a:t>
            </a:r>
            <a:r>
              <a:rPr lang="el-GR" sz="2200" dirty="0" smtClean="0"/>
              <a:t>πολυβινυλοχλωρίδιο).</a:t>
            </a:r>
            <a:endParaRPr lang="en-US" sz="2200" dirty="0" smtClean="0"/>
          </a:p>
          <a:p>
            <a:pPr marL="514350" indent="-514350">
              <a:lnSpc>
                <a:spcPct val="100000"/>
              </a:lnSpc>
              <a:spcBef>
                <a:spcPts val="1200"/>
              </a:spcBef>
              <a:buFont typeface="+mj-lt"/>
              <a:buAutoNum type="arabicPeriod"/>
              <a:defRPr/>
            </a:pPr>
            <a:r>
              <a:rPr lang="el-GR" sz="2200" b="1" dirty="0"/>
              <a:t>Παραμονή έως 14 </a:t>
            </a:r>
            <a:r>
              <a:rPr lang="el-GR" sz="2200" b="1" dirty="0" smtClean="0"/>
              <a:t>ημέρες</a:t>
            </a:r>
          </a:p>
          <a:p>
            <a:pPr marL="800100" lvl="1" indent="-342900">
              <a:lnSpc>
                <a:spcPct val="100000"/>
              </a:lnSpc>
              <a:spcBef>
                <a:spcPts val="1200"/>
              </a:spcBef>
              <a:buFont typeface="+mj-lt"/>
              <a:buAutoNum type="arabicPeriod"/>
              <a:defRPr/>
            </a:pPr>
            <a:r>
              <a:rPr lang="el-GR" sz="1800" dirty="0" err="1" smtClean="0"/>
              <a:t>Λάτεξ</a:t>
            </a:r>
            <a:endParaRPr lang="en-GB" sz="1800" dirty="0"/>
          </a:p>
          <a:p>
            <a:pPr marL="514350" indent="-514350">
              <a:lnSpc>
                <a:spcPct val="100000"/>
              </a:lnSpc>
              <a:spcBef>
                <a:spcPts val="1200"/>
              </a:spcBef>
              <a:buFont typeface="+mj-lt"/>
              <a:buAutoNum type="arabicPeriod"/>
              <a:defRPr/>
            </a:pPr>
            <a:r>
              <a:rPr lang="el-GR" sz="2200" b="1" dirty="0" smtClean="0"/>
              <a:t>Παραμονή </a:t>
            </a:r>
            <a:r>
              <a:rPr lang="el-GR" sz="2200" b="1" dirty="0" smtClean="0"/>
              <a:t>μέχρι 28 μέρες</a:t>
            </a:r>
            <a:r>
              <a:rPr lang="en-GB" sz="2200" b="1" dirty="0" smtClean="0"/>
              <a:t> – medium term</a:t>
            </a:r>
            <a:r>
              <a:rPr lang="el-GR" sz="2200" b="1" dirty="0" smtClean="0"/>
              <a:t>:</a:t>
            </a:r>
            <a:endParaRPr lang="en-GB" sz="2200" b="1" dirty="0" smtClean="0"/>
          </a:p>
          <a:p>
            <a:pPr marL="914400" lvl="1" indent="-457200">
              <a:lnSpc>
                <a:spcPct val="100000"/>
              </a:lnSpc>
              <a:spcBef>
                <a:spcPts val="1200"/>
              </a:spcBef>
              <a:buFont typeface="+mj-lt"/>
              <a:buAutoNum type="arabicPeriod"/>
              <a:defRPr/>
            </a:pPr>
            <a:r>
              <a:rPr lang="en-GB" sz="2200" dirty="0" smtClean="0"/>
              <a:t>PTFE ( polytetrafluoroethylene - </a:t>
            </a:r>
            <a:r>
              <a:rPr lang="el-GR" sz="2200" dirty="0" smtClean="0"/>
              <a:t>πλαστικό χωρίς </a:t>
            </a:r>
            <a:r>
              <a:rPr lang="en-GB" sz="2200" dirty="0" smtClean="0"/>
              <a:t>PVC)</a:t>
            </a:r>
            <a:r>
              <a:rPr lang="el-GR" sz="2200" dirty="0"/>
              <a:t>,</a:t>
            </a:r>
            <a:endParaRPr lang="el-GR" sz="2200" dirty="0" smtClean="0"/>
          </a:p>
          <a:p>
            <a:pPr marL="914400" lvl="1" indent="-457200">
              <a:lnSpc>
                <a:spcPct val="100000"/>
              </a:lnSpc>
              <a:spcBef>
                <a:spcPts val="1200"/>
              </a:spcBef>
              <a:buFont typeface="+mj-lt"/>
              <a:buAutoNum type="arabicPeriod"/>
              <a:defRPr/>
            </a:pPr>
            <a:r>
              <a:rPr lang="el-GR" sz="2200" dirty="0" smtClean="0"/>
              <a:t>Με επικάλυψη </a:t>
            </a:r>
            <a:r>
              <a:rPr lang="en-GB" sz="2200" dirty="0" smtClean="0"/>
              <a:t>teflon</a:t>
            </a:r>
            <a:r>
              <a:rPr lang="el-GR" sz="2200" dirty="0"/>
              <a:t>.</a:t>
            </a:r>
            <a:endParaRPr lang="en-GB" sz="2200" dirty="0" smtClean="0"/>
          </a:p>
          <a:p>
            <a:pPr marL="514350" indent="-514350">
              <a:lnSpc>
                <a:spcPct val="100000"/>
              </a:lnSpc>
              <a:spcBef>
                <a:spcPts val="1200"/>
              </a:spcBef>
              <a:buFont typeface="+mj-lt"/>
              <a:buAutoNum type="arabicPeriod"/>
              <a:defRPr/>
            </a:pPr>
            <a:r>
              <a:rPr lang="el-GR" sz="2200" b="1" dirty="0" smtClean="0"/>
              <a:t>Παραμονή μέχρι 12 εβδομάδες – </a:t>
            </a:r>
            <a:r>
              <a:rPr lang="en-GB" sz="2200" b="1" dirty="0" smtClean="0"/>
              <a:t>long term:</a:t>
            </a:r>
            <a:endParaRPr lang="el-GR" sz="2200" b="1" dirty="0" smtClean="0"/>
          </a:p>
          <a:p>
            <a:pPr marL="971550" lvl="1" indent="-514350">
              <a:lnSpc>
                <a:spcPct val="100000"/>
              </a:lnSpc>
              <a:spcBef>
                <a:spcPts val="1200"/>
              </a:spcBef>
              <a:buFont typeface="+mj-lt"/>
              <a:buAutoNum type="arabicPeriod"/>
              <a:defRPr/>
            </a:pPr>
            <a:r>
              <a:rPr lang="en-US" sz="2200" dirty="0" smtClean="0"/>
              <a:t>Silicone 100%</a:t>
            </a:r>
            <a:r>
              <a:rPr lang="el-GR" sz="2200" dirty="0" smtClean="0"/>
              <a:t>,</a:t>
            </a:r>
            <a:endParaRPr lang="en-US" sz="2200" dirty="0" smtClean="0"/>
          </a:p>
          <a:p>
            <a:pPr marL="971550" lvl="1" indent="-514350">
              <a:lnSpc>
                <a:spcPct val="100000"/>
              </a:lnSpc>
              <a:spcBef>
                <a:spcPts val="1200"/>
              </a:spcBef>
              <a:buFont typeface="+mj-lt"/>
              <a:buAutoNum type="arabicPeriod"/>
              <a:defRPr/>
            </a:pPr>
            <a:r>
              <a:rPr lang="en-US" sz="2200" dirty="0" smtClean="0"/>
              <a:t>silicone coated latex</a:t>
            </a:r>
            <a:r>
              <a:rPr lang="el-GR" sz="2200" dirty="0" smtClean="0"/>
              <a:t>,</a:t>
            </a:r>
            <a:endParaRPr lang="en-US" sz="2200" dirty="0" smtClean="0"/>
          </a:p>
          <a:p>
            <a:pPr marL="971550" lvl="1" indent="-514350">
              <a:lnSpc>
                <a:spcPct val="100000"/>
              </a:lnSpc>
              <a:spcBef>
                <a:spcPts val="1200"/>
              </a:spcBef>
              <a:buFont typeface="+mj-lt"/>
              <a:buAutoNum type="arabicPeriod"/>
              <a:defRPr/>
            </a:pPr>
            <a:r>
              <a:rPr lang="en-US" sz="2200" dirty="0" smtClean="0"/>
              <a:t>Hydroge</a:t>
            </a:r>
            <a:r>
              <a:rPr lang="en-GB" sz="2200" dirty="0" smtClean="0"/>
              <a:t>l coated silicone</a:t>
            </a:r>
            <a:r>
              <a:rPr lang="el-GR" sz="2200" dirty="0" smtClean="0"/>
              <a:t>,</a:t>
            </a:r>
            <a:endParaRPr lang="en-GB" sz="2200" dirty="0" smtClean="0"/>
          </a:p>
          <a:p>
            <a:pPr marL="971550" lvl="1" indent="-514350">
              <a:lnSpc>
                <a:spcPct val="100000"/>
              </a:lnSpc>
              <a:spcBef>
                <a:spcPts val="1200"/>
              </a:spcBef>
              <a:buFont typeface="+mj-lt"/>
              <a:buAutoNum type="arabicPeriod"/>
              <a:defRPr/>
            </a:pPr>
            <a:r>
              <a:rPr lang="en-GB" sz="2200" dirty="0" smtClean="0"/>
              <a:t>Elastomer coated latex</a:t>
            </a:r>
            <a:r>
              <a:rPr lang="el-GR" sz="2200" dirty="0" smtClean="0"/>
              <a:t>.</a:t>
            </a:r>
            <a:endParaRPr lang="en-US" sz="2200" dirty="0" smtClean="0"/>
          </a:p>
          <a:p>
            <a:pPr marL="0" indent="0">
              <a:lnSpc>
                <a:spcPct val="114000"/>
              </a:lnSpc>
              <a:buNone/>
              <a:defRPr/>
            </a:pPr>
            <a:endParaRPr lang="en-GB" sz="2200" dirty="0" smtClean="0"/>
          </a:p>
        </p:txBody>
      </p:sp>
      <p:sp>
        <p:nvSpPr>
          <p:cNvPr id="3" name="Ορθογώνιο 2"/>
          <p:cNvSpPr/>
          <p:nvPr/>
        </p:nvSpPr>
        <p:spPr>
          <a:xfrm>
            <a:off x="7772400" y="1983755"/>
            <a:ext cx="4419600" cy="3046988"/>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l-GR" sz="2400" dirty="0"/>
              <a:t>Η διάρκεια χρήσης του </a:t>
            </a:r>
            <a:r>
              <a:rPr lang="el-GR" sz="2400" dirty="0" err="1"/>
              <a:t>ουροκαθετήρα</a:t>
            </a:r>
            <a:r>
              <a:rPr lang="el-GR" sz="2400" dirty="0"/>
              <a:t> θεωρείται:</a:t>
            </a:r>
          </a:p>
          <a:p>
            <a:pPr marL="285750" indent="-285750">
              <a:buFont typeface="Arial" panose="020B0604020202020204" pitchFamily="34" charset="0"/>
              <a:buChar char="•"/>
            </a:pPr>
            <a:r>
              <a:rPr lang="el-GR" sz="2400" dirty="0"/>
              <a:t>Μικρής διάρκειας:1-14 ημέρες</a:t>
            </a:r>
          </a:p>
          <a:p>
            <a:pPr marL="285750" indent="-285750">
              <a:buFont typeface="Arial" panose="020B0604020202020204" pitchFamily="34" charset="0"/>
              <a:buChar char="•"/>
            </a:pPr>
            <a:r>
              <a:rPr lang="el-GR" sz="2400" dirty="0"/>
              <a:t>Μικρής ή μέτριας διάρκειας:2-6 εβδομάδες</a:t>
            </a:r>
          </a:p>
          <a:p>
            <a:pPr marL="285750" indent="-285750">
              <a:buFont typeface="Arial" panose="020B0604020202020204" pitchFamily="34" charset="0"/>
              <a:buChar char="•"/>
            </a:pPr>
            <a:r>
              <a:rPr lang="el-GR" sz="2400" dirty="0"/>
              <a:t>Μέτριας ή μακροχρόνιας διάρκειας (μόνιμος καθετήρας) : 6 εβδομάδες -3 μήνες</a:t>
            </a:r>
          </a:p>
        </p:txBody>
      </p:sp>
    </p:spTree>
    <p:extLst>
      <p:ext uri="{BB962C8B-B14F-4D97-AF65-F5344CB8AC3E}">
        <p14:creationId xmlns:p14="http://schemas.microsoft.com/office/powerpoint/2010/main" val="41843408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12191999" cy="601579"/>
          </a:xfrm>
          <a:ln w="19050">
            <a:solidFill>
              <a:schemeClr val="tx1"/>
            </a:solidFill>
          </a:ln>
        </p:spPr>
        <p:txBody>
          <a:bodyPr>
            <a:normAutofit/>
          </a:bodyPr>
          <a:lstStyle/>
          <a:p>
            <a:pPr algn="ctr"/>
            <a:r>
              <a:rPr lang="el-GR" sz="3200" dirty="0" smtClean="0"/>
              <a:t>ΚΑΘΕΤΗΡΙΑΣΜΟΣ ΜΙΚΡΗΣ ΔΙΑΡΚΕΙΑΣ </a:t>
            </a:r>
            <a:r>
              <a:rPr lang="en-US" sz="3200" dirty="0" smtClean="0"/>
              <a:t>VS </a:t>
            </a:r>
            <a:r>
              <a:rPr lang="el-GR" sz="3200" dirty="0" smtClean="0"/>
              <a:t>ΜΕΓΑΛΗΣ ΔΙΑΡΚΕΙΑΣ</a:t>
            </a:r>
            <a:endParaRPr lang="el-GR" sz="3200" dirty="0"/>
          </a:p>
        </p:txBody>
      </p:sp>
      <p:sp>
        <p:nvSpPr>
          <p:cNvPr id="4" name="Ορθογώνιο 3"/>
          <p:cNvSpPr/>
          <p:nvPr/>
        </p:nvSpPr>
        <p:spPr>
          <a:xfrm>
            <a:off x="10587789" y="6497052"/>
            <a:ext cx="1604210" cy="369332"/>
          </a:xfrm>
          <a:prstGeom prst="rect">
            <a:avLst/>
          </a:prstGeom>
        </p:spPr>
        <p:txBody>
          <a:bodyPr wrap="square">
            <a:spAutoFit/>
          </a:bodyPr>
          <a:lstStyle/>
          <a:p>
            <a:r>
              <a:rPr lang="en-US" i="1" dirty="0">
                <a:solidFill>
                  <a:srgbClr val="FF0000"/>
                </a:solidFill>
              </a:rPr>
              <a:t>(</a:t>
            </a:r>
            <a:r>
              <a:rPr lang="en-US" i="1" dirty="0" err="1">
                <a:solidFill>
                  <a:srgbClr val="FF0000"/>
                </a:solidFill>
              </a:rPr>
              <a:t>EAUN</a:t>
            </a:r>
            <a:r>
              <a:rPr lang="en-US" i="1" dirty="0">
                <a:solidFill>
                  <a:srgbClr val="FF0000"/>
                </a:solidFill>
              </a:rPr>
              <a:t>, </a:t>
            </a:r>
            <a:r>
              <a:rPr lang="en-US" i="1" dirty="0" smtClean="0">
                <a:solidFill>
                  <a:srgbClr val="FF0000"/>
                </a:solidFill>
              </a:rPr>
              <a:t>2012</a:t>
            </a:r>
            <a:endParaRPr lang="el-GR" i="1" dirty="0">
              <a:solidFill>
                <a:srgbClr val="FF0000"/>
              </a:solidFill>
            </a:endParaRPr>
          </a:p>
        </p:txBody>
      </p:sp>
      <p:sp>
        <p:nvSpPr>
          <p:cNvPr id="9" name="Ορθογώνιο 8"/>
          <p:cNvSpPr/>
          <p:nvPr/>
        </p:nvSpPr>
        <p:spPr>
          <a:xfrm>
            <a:off x="8578515" y="649297"/>
            <a:ext cx="3501189" cy="5847755"/>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l-GR" sz="2200" b="1" dirty="0"/>
              <a:t>Ο βραχυπρόθεσμος καθετηριασμός </a:t>
            </a:r>
            <a:r>
              <a:rPr lang="el-GR" sz="2200" dirty="0"/>
              <a:t>χρησιμοποιείται κυρίως:</a:t>
            </a:r>
          </a:p>
          <a:p>
            <a:r>
              <a:rPr lang="el-GR" sz="2200" dirty="0"/>
              <a:t>1. Κατά τη διάρκεια χειρουργικών επεμβάσεων και μετεγχειρητικής φροντίδας</a:t>
            </a:r>
          </a:p>
          <a:p>
            <a:r>
              <a:rPr lang="el-GR" sz="2200" dirty="0"/>
              <a:t>2. Για ακριβή παρακολούθηση της παραγωγής ούρων σε οξεία ασθένεια</a:t>
            </a:r>
          </a:p>
          <a:p>
            <a:r>
              <a:rPr lang="el-GR" sz="2200" dirty="0"/>
              <a:t>3. Για την ανακούφιση της οξείας ή χρόνιας κατακράτησης ούρων</a:t>
            </a:r>
          </a:p>
          <a:p>
            <a:r>
              <a:rPr lang="el-GR" sz="2200" dirty="0"/>
              <a:t>4. Ενστάλαξη φαρμάκων απευθείας στην ουροδόχο κύστη</a:t>
            </a:r>
          </a:p>
        </p:txBody>
      </p:sp>
      <p:sp>
        <p:nvSpPr>
          <p:cNvPr id="10" name="Ορθογώνιο 9"/>
          <p:cNvSpPr/>
          <p:nvPr/>
        </p:nvSpPr>
        <p:spPr>
          <a:xfrm>
            <a:off x="0" y="624749"/>
            <a:ext cx="8670757" cy="6186309"/>
          </a:xfrm>
          <a:prstGeom prst="rect">
            <a:avLst/>
          </a:prstGeom>
        </p:spPr>
        <p:txBody>
          <a:bodyPr wrap="square">
            <a:spAutoFit/>
          </a:bodyPr>
          <a:lstStyle/>
          <a:p>
            <a:r>
              <a:rPr lang="el-GR" sz="2200" dirty="0"/>
              <a:t>Ο μακροχρόνιος καθετηριασμός μπορεί να είναι </a:t>
            </a:r>
            <a:r>
              <a:rPr lang="el-GR" sz="2200" dirty="0" smtClean="0"/>
              <a:t>απαραίτητος σε:</a:t>
            </a:r>
            <a:endParaRPr lang="el-GR" sz="2200" dirty="0"/>
          </a:p>
          <a:p>
            <a:r>
              <a:rPr lang="el-GR" sz="2200" dirty="0"/>
              <a:t>1. Απόφραξη εξόδου της ουροδόχου κύστης </a:t>
            </a:r>
            <a:r>
              <a:rPr lang="en-US" sz="2200" dirty="0" smtClean="0"/>
              <a:t>(Bladder </a:t>
            </a:r>
            <a:r>
              <a:rPr lang="en-US" sz="2200" dirty="0"/>
              <a:t>outlet obstruction </a:t>
            </a:r>
            <a:r>
              <a:rPr lang="en-US" sz="2200" dirty="0" smtClean="0"/>
              <a:t>– BOO)</a:t>
            </a:r>
            <a:r>
              <a:rPr lang="el-GR" sz="2200" dirty="0" smtClean="0"/>
              <a:t> </a:t>
            </a:r>
            <a:r>
              <a:rPr lang="el-GR" sz="2200" dirty="0"/>
              <a:t>σε ασθενείς που δεν είναι κατάλληλοι για </a:t>
            </a:r>
            <a:r>
              <a:rPr lang="el-GR" sz="2200" dirty="0" smtClean="0"/>
              <a:t>χειρουργική</a:t>
            </a:r>
            <a:r>
              <a:rPr lang="en-US" sz="2200" dirty="0" smtClean="0"/>
              <a:t> </a:t>
            </a:r>
            <a:r>
              <a:rPr lang="el-GR" sz="2200" dirty="0" smtClean="0"/>
              <a:t>αντιμετώπιση</a:t>
            </a:r>
            <a:endParaRPr lang="el-GR" sz="2200" dirty="0"/>
          </a:p>
          <a:p>
            <a:r>
              <a:rPr lang="el-GR" sz="2200" dirty="0"/>
              <a:t>2. Χρόνια κατακράτηση, </a:t>
            </a:r>
            <a:r>
              <a:rPr lang="el-GR" sz="2200" dirty="0" smtClean="0"/>
              <a:t>συχνά ως </a:t>
            </a:r>
            <a:r>
              <a:rPr lang="el-GR" sz="2200" dirty="0"/>
              <a:t>αποτέλεσμα νευρολογικού τραυματισμού ή ασθένειας όπου </a:t>
            </a:r>
            <a:r>
              <a:rPr lang="el-GR" sz="2200" dirty="0" smtClean="0"/>
              <a:t>δεν είναι δυνατός ο διαλείπων καθετηριασμός</a:t>
            </a:r>
            <a:endParaRPr lang="el-GR" sz="2200" dirty="0"/>
          </a:p>
          <a:p>
            <a:r>
              <a:rPr lang="el-GR" sz="2200" dirty="0"/>
              <a:t>3. Εξουθενωμένοι, παράλυτοι ή </a:t>
            </a:r>
            <a:r>
              <a:rPr lang="el-GR" sz="2200" dirty="0" smtClean="0"/>
              <a:t>σε κώμα </a:t>
            </a:r>
            <a:r>
              <a:rPr lang="el-GR" sz="2200" dirty="0"/>
              <a:t>ασθενείς </a:t>
            </a:r>
            <a:r>
              <a:rPr lang="el-GR" sz="2200" dirty="0" smtClean="0"/>
              <a:t>με παρουσία </a:t>
            </a:r>
            <a:r>
              <a:rPr lang="el-GR" sz="2200" dirty="0"/>
              <a:t>δερματικής βλάβης και </a:t>
            </a:r>
            <a:r>
              <a:rPr lang="el-GR" sz="2200" dirty="0" smtClean="0"/>
              <a:t>μολυσμένων ελκών </a:t>
            </a:r>
            <a:r>
              <a:rPr lang="el-GR" sz="2200" dirty="0"/>
              <a:t>πίεσης - μόνο ως έσχατη </a:t>
            </a:r>
            <a:r>
              <a:rPr lang="el-GR" sz="2200" dirty="0" smtClean="0"/>
              <a:t>λύση, </a:t>
            </a:r>
            <a:r>
              <a:rPr lang="el-GR" sz="2200" dirty="0"/>
              <a:t>όταν </a:t>
            </a:r>
            <a:r>
              <a:rPr lang="el-GR" sz="2200" dirty="0" smtClean="0"/>
              <a:t>δεν απέδωσαν </a:t>
            </a:r>
            <a:r>
              <a:rPr lang="el-GR" sz="2200" dirty="0"/>
              <a:t>εναλλακτικές μη επεμβατικές </a:t>
            </a:r>
            <a:r>
              <a:rPr lang="el-GR" sz="2200" dirty="0" smtClean="0"/>
              <a:t>προσεγγίσεις </a:t>
            </a:r>
          </a:p>
          <a:p>
            <a:r>
              <a:rPr lang="el-GR" sz="2200" dirty="0" smtClean="0"/>
              <a:t>4</a:t>
            </a:r>
            <a:r>
              <a:rPr lang="el-GR" sz="2200" dirty="0"/>
              <a:t>. Περιπτώσεις όπου ένας ασθενής επιμένει σε αυτήν τη μορφή διαχείρισης μετά από συζήτηση των κινδύνων.</a:t>
            </a:r>
          </a:p>
          <a:p>
            <a:r>
              <a:rPr lang="el-GR" sz="2200" dirty="0"/>
              <a:t>5. </a:t>
            </a:r>
            <a:r>
              <a:rPr lang="el-GR" sz="2200" dirty="0" smtClean="0"/>
              <a:t>Συνεχιζόμενη </a:t>
            </a:r>
            <a:r>
              <a:rPr lang="el-GR" sz="2200" dirty="0"/>
              <a:t>ακράτεια όταν όλα τα άλλα μέτρα έχουν δοκιμαστεί και </a:t>
            </a:r>
            <a:r>
              <a:rPr lang="el-GR" sz="2200" dirty="0" smtClean="0"/>
              <a:t>αποδειχθεί ατελέσφορα</a:t>
            </a:r>
            <a:endParaRPr lang="el-GR" sz="2200" dirty="0"/>
          </a:p>
          <a:p>
            <a:r>
              <a:rPr lang="el-GR" sz="2200" dirty="0"/>
              <a:t>6. </a:t>
            </a:r>
            <a:r>
              <a:rPr lang="el-GR" sz="2200" dirty="0" smtClean="0"/>
              <a:t>Συνεχιζόμενη </a:t>
            </a:r>
            <a:r>
              <a:rPr lang="el-GR" sz="2200" dirty="0"/>
              <a:t>ακράτεια ούρων όπου ο καθετηριασμός ενισχύει την ποιότητα του </a:t>
            </a:r>
            <a:r>
              <a:rPr lang="el-GR" sz="2200" dirty="0" smtClean="0"/>
              <a:t>ασθενούς ζωή </a:t>
            </a:r>
            <a:r>
              <a:rPr lang="el-GR" sz="2200" dirty="0"/>
              <a:t>- μόνο ως έσχατη λύση όταν οι εναλλακτικές μη επεμβατικές προσεγγίσεις δεν είναι ικανοποιητικές </a:t>
            </a:r>
            <a:r>
              <a:rPr lang="el-GR" sz="2200" dirty="0" smtClean="0"/>
              <a:t>ή κρίθηκαν</a:t>
            </a:r>
            <a:endParaRPr lang="el-GR" sz="2200" dirty="0"/>
          </a:p>
          <a:p>
            <a:r>
              <a:rPr lang="el-GR" sz="2200" dirty="0" smtClean="0"/>
              <a:t>ανεπιτυχείς</a:t>
            </a:r>
            <a:r>
              <a:rPr lang="el-GR" sz="2200" dirty="0"/>
              <a:t>. </a:t>
            </a:r>
          </a:p>
        </p:txBody>
      </p:sp>
    </p:spTree>
    <p:extLst>
      <p:ext uri="{BB962C8B-B14F-4D97-AF65-F5344CB8AC3E}">
        <p14:creationId xmlns:p14="http://schemas.microsoft.com/office/powerpoint/2010/main" val="33212503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12191999" cy="601579"/>
          </a:xfrm>
          <a:ln w="19050">
            <a:solidFill>
              <a:schemeClr val="tx1"/>
            </a:solidFill>
          </a:ln>
        </p:spPr>
        <p:txBody>
          <a:bodyPr>
            <a:normAutofit/>
          </a:bodyPr>
          <a:lstStyle/>
          <a:p>
            <a:pPr algn="ctr"/>
            <a:r>
              <a:rPr lang="el-GR" sz="3200" dirty="0" smtClean="0"/>
              <a:t>ΕΝΔΕΙΞΕΙΣ – ΑΝΤΕΝΔΕΙΞΕΙΣ </a:t>
            </a:r>
            <a:r>
              <a:rPr lang="el-GR" sz="3200" dirty="0" err="1" smtClean="0"/>
              <a:t>ΥΠΕΡΗΒΙΚΟΥ</a:t>
            </a:r>
            <a:r>
              <a:rPr lang="el-GR" sz="3200" dirty="0" smtClean="0"/>
              <a:t> </a:t>
            </a:r>
            <a:r>
              <a:rPr lang="el-GR" sz="3200" dirty="0" err="1" smtClean="0"/>
              <a:t>ΚΑΘΕΤΡΗΙΑΣΜΟΥ</a:t>
            </a:r>
            <a:endParaRPr lang="el-GR" sz="3200" dirty="0"/>
          </a:p>
        </p:txBody>
      </p:sp>
      <p:sp>
        <p:nvSpPr>
          <p:cNvPr id="4" name="Ορθογώνιο 3"/>
          <p:cNvSpPr/>
          <p:nvPr/>
        </p:nvSpPr>
        <p:spPr>
          <a:xfrm>
            <a:off x="10587789" y="6497052"/>
            <a:ext cx="1604210" cy="369332"/>
          </a:xfrm>
          <a:prstGeom prst="rect">
            <a:avLst/>
          </a:prstGeom>
        </p:spPr>
        <p:txBody>
          <a:bodyPr wrap="square">
            <a:spAutoFit/>
          </a:bodyPr>
          <a:lstStyle/>
          <a:p>
            <a:r>
              <a:rPr lang="en-US" i="1" dirty="0">
                <a:solidFill>
                  <a:srgbClr val="FF0000"/>
                </a:solidFill>
              </a:rPr>
              <a:t>(</a:t>
            </a:r>
            <a:r>
              <a:rPr lang="en-US" i="1" dirty="0" err="1">
                <a:solidFill>
                  <a:srgbClr val="FF0000"/>
                </a:solidFill>
              </a:rPr>
              <a:t>EAUN</a:t>
            </a:r>
            <a:r>
              <a:rPr lang="en-US" i="1" dirty="0">
                <a:solidFill>
                  <a:srgbClr val="FF0000"/>
                </a:solidFill>
              </a:rPr>
              <a:t>, </a:t>
            </a:r>
            <a:r>
              <a:rPr lang="en-US" i="1" dirty="0" smtClean="0">
                <a:solidFill>
                  <a:srgbClr val="FF0000"/>
                </a:solidFill>
              </a:rPr>
              <a:t>2012</a:t>
            </a:r>
            <a:endParaRPr lang="el-GR" i="1" dirty="0">
              <a:solidFill>
                <a:srgbClr val="FF0000"/>
              </a:solidFill>
            </a:endParaRPr>
          </a:p>
        </p:txBody>
      </p:sp>
      <p:sp>
        <p:nvSpPr>
          <p:cNvPr id="3" name="Ορθογώνιο 2"/>
          <p:cNvSpPr/>
          <p:nvPr/>
        </p:nvSpPr>
        <p:spPr>
          <a:xfrm>
            <a:off x="-1" y="601579"/>
            <a:ext cx="7110663" cy="6186309"/>
          </a:xfrm>
          <a:prstGeom prst="rect">
            <a:avLst/>
          </a:prstGeom>
        </p:spPr>
        <p:txBody>
          <a:bodyPr wrap="square">
            <a:spAutoFit/>
          </a:bodyPr>
          <a:lstStyle/>
          <a:p>
            <a:r>
              <a:rPr lang="el-GR" sz="2200" dirty="0"/>
              <a:t>Εκτός από τις ενδείξεις του </a:t>
            </a:r>
            <a:r>
              <a:rPr lang="el-GR" sz="2200" dirty="0" err="1" smtClean="0"/>
              <a:t>Διουρηθρικού</a:t>
            </a:r>
            <a:r>
              <a:rPr lang="el-GR" sz="2200" dirty="0" smtClean="0"/>
              <a:t> καθετηριασμού </a:t>
            </a:r>
            <a:r>
              <a:rPr lang="el-GR" sz="2200" dirty="0"/>
              <a:t>ισχύουν οι ακόλουθες ενδείξεις:</a:t>
            </a:r>
          </a:p>
          <a:p>
            <a:r>
              <a:rPr lang="el-GR" sz="2200" dirty="0"/>
              <a:t>1. Οξεία και χρόνια κατακράτηση ούρων που δεν μπορεί να </a:t>
            </a:r>
            <a:r>
              <a:rPr lang="el-GR" sz="2200" dirty="0" smtClean="0"/>
              <a:t>αντιμετωπιστεί αλλιώς</a:t>
            </a:r>
            <a:endParaRPr lang="el-GR" sz="2200" dirty="0"/>
          </a:p>
          <a:p>
            <a:r>
              <a:rPr lang="el-GR" sz="2200" dirty="0"/>
              <a:t>2. Προτιμάται από τον ασθενή λόγω των αναγκών του ασθενούς π.χ. χρήστης αναπηρικής πολυθρόνας, σεξουαλικά </a:t>
            </a:r>
            <a:r>
              <a:rPr lang="el-GR" sz="2200" dirty="0" smtClean="0"/>
              <a:t>ζητήματα, εύκολος καθαρισμός και φροντίδα. </a:t>
            </a:r>
          </a:p>
          <a:p>
            <a:r>
              <a:rPr lang="el-GR" sz="2200" dirty="0" smtClean="0"/>
              <a:t>3</a:t>
            </a:r>
            <a:r>
              <a:rPr lang="el-GR" sz="2200" dirty="0"/>
              <a:t>. Οξεία </a:t>
            </a:r>
            <a:r>
              <a:rPr lang="el-GR" sz="2200" dirty="0" err="1"/>
              <a:t>προστατίτιδα</a:t>
            </a:r>
            <a:r>
              <a:rPr lang="el-GR" sz="2200" dirty="0"/>
              <a:t>. </a:t>
            </a:r>
            <a:endParaRPr lang="el-GR" sz="2200" dirty="0" smtClean="0"/>
          </a:p>
          <a:p>
            <a:r>
              <a:rPr lang="el-GR" sz="2200" dirty="0" smtClean="0"/>
              <a:t>4</a:t>
            </a:r>
            <a:r>
              <a:rPr lang="el-GR" sz="2200" dirty="0"/>
              <a:t>. Απόφραξη, στένωση</a:t>
            </a:r>
            <a:r>
              <a:rPr lang="el-GR" sz="2200" dirty="0" smtClean="0"/>
              <a:t>, ουρηθρικοί όγκοι, τραυματισμός ή   </a:t>
            </a:r>
            <a:r>
              <a:rPr lang="el-GR" sz="2200" dirty="0"/>
              <a:t>ανώμαλη ουρηθρική ανατομία. </a:t>
            </a:r>
          </a:p>
          <a:p>
            <a:r>
              <a:rPr lang="el-GR" sz="2200" dirty="0"/>
              <a:t>5. Πυελικό τραύμα. </a:t>
            </a:r>
            <a:endParaRPr lang="el-GR" sz="2200" dirty="0" smtClean="0"/>
          </a:p>
          <a:p>
            <a:r>
              <a:rPr lang="el-GR" sz="2200" dirty="0" smtClean="0"/>
              <a:t>6</a:t>
            </a:r>
            <a:r>
              <a:rPr lang="el-GR" sz="2200" dirty="0"/>
              <a:t>. </a:t>
            </a:r>
            <a:r>
              <a:rPr lang="el-GR" sz="2200" dirty="0" smtClean="0"/>
              <a:t>Επιπλοκές μακροχρόνιου </a:t>
            </a:r>
            <a:r>
              <a:rPr lang="el-GR" sz="2200" dirty="0"/>
              <a:t>καθετηριασμού της ουρήθρας. </a:t>
            </a:r>
            <a:endParaRPr lang="el-GR" sz="2200" dirty="0" smtClean="0"/>
          </a:p>
          <a:p>
            <a:r>
              <a:rPr lang="el-GR" sz="2200" dirty="0" smtClean="0"/>
              <a:t>7</a:t>
            </a:r>
            <a:r>
              <a:rPr lang="el-GR" sz="2200" dirty="0"/>
              <a:t>. Όταν χρησιμοποιείται μακροχρόνιος καθετηριασμός για τη διαχείριση της </a:t>
            </a:r>
            <a:r>
              <a:rPr lang="el-GR" sz="2200" dirty="0" smtClean="0"/>
              <a:t>ακράτειας, αν και μπορεί να υπάρχει ελαφρά </a:t>
            </a:r>
            <a:r>
              <a:rPr lang="el-GR" sz="2200" dirty="0" err="1" smtClean="0"/>
              <a:t>εκκροή</a:t>
            </a:r>
            <a:r>
              <a:rPr lang="el-GR" sz="2200" dirty="0" smtClean="0"/>
              <a:t> ούρων δια της ουρήθρας. </a:t>
            </a:r>
            <a:endParaRPr lang="el-GR" sz="2200" dirty="0"/>
          </a:p>
          <a:p>
            <a:r>
              <a:rPr lang="el-GR" sz="2200" dirty="0"/>
              <a:t>8. Σύνθετη ουρηθρική ή κοιλιακή χειρουργική </a:t>
            </a:r>
            <a:r>
              <a:rPr lang="el-GR" sz="2200" dirty="0" smtClean="0"/>
              <a:t>επέμβαση.</a:t>
            </a:r>
          </a:p>
          <a:p>
            <a:r>
              <a:rPr lang="el-GR" sz="2200" dirty="0" smtClean="0"/>
              <a:t>9</a:t>
            </a:r>
            <a:r>
              <a:rPr lang="el-GR" sz="2200" dirty="0"/>
              <a:t>. Ασθενείς με προβλήματα ακράτειας </a:t>
            </a:r>
            <a:r>
              <a:rPr lang="el-GR" sz="2200" dirty="0" smtClean="0"/>
              <a:t>(ούρων αλλά και κοπράνων) που </a:t>
            </a:r>
            <a:r>
              <a:rPr lang="el-GR" sz="2200" dirty="0"/>
              <a:t>λερώνουν συνεχώς τον ουρηθρικό καθετήρα </a:t>
            </a:r>
          </a:p>
        </p:txBody>
      </p:sp>
      <p:sp>
        <p:nvSpPr>
          <p:cNvPr id="5" name="Ορθογώνιο 4"/>
          <p:cNvSpPr/>
          <p:nvPr/>
        </p:nvSpPr>
        <p:spPr>
          <a:xfrm>
            <a:off x="7230979" y="601579"/>
            <a:ext cx="4961020" cy="5847755"/>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el-GR" sz="2200" dirty="0" smtClean="0"/>
              <a:t>ΑΝΤΕΝΔΕΙΞΕΙΣ</a:t>
            </a:r>
          </a:p>
          <a:p>
            <a:pPr marL="457200" indent="-457200">
              <a:buAutoNum type="arabicPeriod"/>
            </a:pPr>
            <a:r>
              <a:rPr lang="el-GR" sz="2200" dirty="0" smtClean="0"/>
              <a:t>Γνωστό </a:t>
            </a:r>
            <a:r>
              <a:rPr lang="el-GR" sz="2200" dirty="0"/>
              <a:t>ή ύποπτο καρκίνωμα της ουροδόχου κύστης. </a:t>
            </a:r>
            <a:endParaRPr lang="el-GR" sz="2200" dirty="0" smtClean="0"/>
          </a:p>
          <a:p>
            <a:pPr marL="457200" indent="-457200">
              <a:buAutoNum type="arabicPeriod"/>
            </a:pPr>
            <a:r>
              <a:rPr lang="el-GR" sz="2200" dirty="0" smtClean="0"/>
              <a:t>Ο </a:t>
            </a:r>
            <a:r>
              <a:rPr lang="el-GR" sz="2200" dirty="0" err="1" smtClean="0"/>
              <a:t>υπερηβικός</a:t>
            </a:r>
            <a:r>
              <a:rPr lang="el-GR" sz="2200" dirty="0" smtClean="0"/>
              <a:t> </a:t>
            </a:r>
            <a:r>
              <a:rPr lang="el-GR" sz="2200" dirty="0"/>
              <a:t>καθετηριασμός αντενδείκνυται απολύτως εάν δεν υπάρχει εύκολα </a:t>
            </a:r>
            <a:r>
              <a:rPr lang="el-GR" sz="2200" dirty="0" smtClean="0"/>
              <a:t>ψηλαφητή </a:t>
            </a:r>
            <a:r>
              <a:rPr lang="el-GR" sz="2200" dirty="0"/>
              <a:t>ή </a:t>
            </a:r>
            <a:r>
              <a:rPr lang="el-GR" sz="2200" dirty="0" err="1"/>
              <a:t>υπερηχογραφικά</a:t>
            </a:r>
            <a:r>
              <a:rPr lang="el-GR" sz="2200" dirty="0"/>
              <a:t> </a:t>
            </a:r>
            <a:r>
              <a:rPr lang="el-GR" sz="2200" dirty="0" smtClean="0"/>
              <a:t>εντοπιζόμενη ουροδόχος </a:t>
            </a:r>
            <a:r>
              <a:rPr lang="el-GR" sz="2200" dirty="0"/>
              <a:t>κύστη. </a:t>
            </a:r>
            <a:endParaRPr lang="el-GR" sz="2200" dirty="0" smtClean="0"/>
          </a:p>
          <a:p>
            <a:pPr marL="457200" indent="-457200">
              <a:buAutoNum type="arabicPeriod"/>
            </a:pPr>
            <a:r>
              <a:rPr lang="el-GR" sz="2200" dirty="0" smtClean="0"/>
              <a:t>Προηγούμενη </a:t>
            </a:r>
            <a:r>
              <a:rPr lang="el-GR" sz="2200" dirty="0"/>
              <a:t>χειρουργική επέμβαση κάτω </a:t>
            </a:r>
            <a:r>
              <a:rPr lang="el-GR" sz="2200" dirty="0" smtClean="0"/>
              <a:t>κοιλίας. </a:t>
            </a:r>
          </a:p>
          <a:p>
            <a:pPr marL="457200" indent="-457200">
              <a:buAutoNum type="arabicPeriod"/>
            </a:pPr>
            <a:r>
              <a:rPr lang="el-GR" sz="2200" dirty="0" smtClean="0"/>
              <a:t>Διαταραχές πήξης του αίματος και αυξημένο </a:t>
            </a:r>
            <a:r>
              <a:rPr lang="en-US" sz="2200" dirty="0" smtClean="0"/>
              <a:t>INR</a:t>
            </a:r>
            <a:r>
              <a:rPr lang="el-GR" sz="2200" dirty="0" smtClean="0"/>
              <a:t> </a:t>
            </a:r>
            <a:r>
              <a:rPr lang="el-GR" sz="2200" dirty="0"/>
              <a:t>(έως ότου διορθωθεί η ανωμαλία). </a:t>
            </a:r>
            <a:endParaRPr lang="en-US" sz="2200" dirty="0" smtClean="0"/>
          </a:p>
          <a:p>
            <a:pPr marL="457200" indent="-457200">
              <a:buAutoNum type="arabicPeriod"/>
            </a:pPr>
            <a:r>
              <a:rPr lang="el-GR" sz="2200" dirty="0" err="1" smtClean="0"/>
              <a:t>Ασκίτης</a:t>
            </a:r>
            <a:r>
              <a:rPr lang="el-GR" sz="2200" dirty="0"/>
              <a:t>. </a:t>
            </a:r>
            <a:endParaRPr lang="el-GR" sz="2200" dirty="0" smtClean="0"/>
          </a:p>
          <a:p>
            <a:pPr marL="457200" indent="-457200">
              <a:buAutoNum type="arabicPeriod"/>
            </a:pPr>
            <a:r>
              <a:rPr lang="el-GR" sz="2200" dirty="0" smtClean="0"/>
              <a:t>Προσθετικές </a:t>
            </a:r>
            <a:r>
              <a:rPr lang="el-GR" sz="2200" dirty="0"/>
              <a:t>συσκευές στην κάτω κοιλιακή χώρα π.χ. πλέγμα </a:t>
            </a:r>
            <a:r>
              <a:rPr lang="el-GR" sz="2200" dirty="0" smtClean="0"/>
              <a:t>κήλης. </a:t>
            </a:r>
          </a:p>
          <a:p>
            <a:pPr marL="457200" indent="-457200">
              <a:buAutoNum type="arabicPeriod"/>
            </a:pPr>
            <a:r>
              <a:rPr lang="el-GR" sz="2200" dirty="0" smtClean="0"/>
              <a:t>Εγκυμοσύνη</a:t>
            </a:r>
            <a:endParaRPr lang="el-GR" sz="2200" dirty="0"/>
          </a:p>
        </p:txBody>
      </p:sp>
    </p:spTree>
    <p:extLst>
      <p:ext uri="{BB962C8B-B14F-4D97-AF65-F5344CB8AC3E}">
        <p14:creationId xmlns:p14="http://schemas.microsoft.com/office/powerpoint/2010/main" val="28479838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692316" y="4223084"/>
            <a:ext cx="3543301" cy="2634917"/>
          </a:xfrm>
        </p:spPr>
        <p:txBody>
          <a:bodyPr>
            <a:normAutofit/>
          </a:bodyPr>
          <a:lstStyle/>
          <a:p>
            <a:endParaRPr lang="el-GR" sz="2200" dirty="0" smtClean="0"/>
          </a:p>
          <a:p>
            <a:r>
              <a:rPr lang="el-GR" sz="2200" dirty="0"/>
              <a:t>Οι τριπλού αυλού διαθέτουν εκτός από τους δύο προαναφερθέντες αυλούς και έναν επιπλέον για τη συνεχή </a:t>
            </a:r>
            <a:r>
              <a:rPr lang="el-GR" sz="2200" dirty="0" err="1"/>
              <a:t>έκπλυση</a:t>
            </a:r>
            <a:r>
              <a:rPr lang="el-GR" sz="2200" dirty="0"/>
              <a:t> της ουροδόχου κύστης.</a:t>
            </a:r>
          </a:p>
          <a:p>
            <a:endParaRPr lang="el-GR" sz="2200" dirty="0"/>
          </a:p>
        </p:txBody>
      </p:sp>
      <p:pic>
        <p:nvPicPr>
          <p:cNvPr id="5" name="Εικόνα 4"/>
          <p:cNvPicPr>
            <a:picLocks noChangeAspect="1"/>
          </p:cNvPicPr>
          <p:nvPr/>
        </p:nvPicPr>
        <p:blipFill>
          <a:blip r:embed="rId2"/>
          <a:stretch>
            <a:fillRect/>
          </a:stretch>
        </p:blipFill>
        <p:spPr>
          <a:xfrm>
            <a:off x="1" y="0"/>
            <a:ext cx="1219200" cy="1560576"/>
          </a:xfrm>
          <a:prstGeom prst="rect">
            <a:avLst/>
          </a:prstGeom>
        </p:spPr>
      </p:pic>
      <p:pic>
        <p:nvPicPr>
          <p:cNvPr id="6" name="Εικόνα 5"/>
          <p:cNvPicPr>
            <a:picLocks noChangeAspect="1"/>
          </p:cNvPicPr>
          <p:nvPr/>
        </p:nvPicPr>
        <p:blipFill>
          <a:blip r:embed="rId3"/>
          <a:stretch>
            <a:fillRect/>
          </a:stretch>
        </p:blipFill>
        <p:spPr>
          <a:xfrm>
            <a:off x="1" y="1560576"/>
            <a:ext cx="1219200" cy="5297424"/>
          </a:xfrm>
          <a:prstGeom prst="rect">
            <a:avLst/>
          </a:prstGeom>
        </p:spPr>
      </p:pic>
      <p:pic>
        <p:nvPicPr>
          <p:cNvPr id="9" name="Εικόνα 8"/>
          <p:cNvPicPr>
            <a:picLocks noChangeAspect="1"/>
          </p:cNvPicPr>
          <p:nvPr/>
        </p:nvPicPr>
        <p:blipFill rotWithShape="1">
          <a:blip r:embed="rId4"/>
          <a:srcRect t="422" r="39141" b="-1"/>
          <a:stretch/>
        </p:blipFill>
        <p:spPr>
          <a:xfrm>
            <a:off x="1" y="0"/>
            <a:ext cx="4776537" cy="6858000"/>
          </a:xfrm>
          <a:prstGeom prst="rect">
            <a:avLst/>
          </a:prstGeom>
        </p:spPr>
      </p:pic>
      <p:sp>
        <p:nvSpPr>
          <p:cNvPr id="2" name="Τίτλος 1"/>
          <p:cNvSpPr>
            <a:spLocks noGrp="1"/>
          </p:cNvSpPr>
          <p:nvPr>
            <p:ph type="title"/>
          </p:nvPr>
        </p:nvSpPr>
        <p:spPr>
          <a:xfrm>
            <a:off x="4920919" y="136343"/>
            <a:ext cx="6984332" cy="545701"/>
          </a:xfrm>
          <a:ln w="19050">
            <a:solidFill>
              <a:srgbClr val="604C42"/>
            </a:solidFill>
          </a:ln>
        </p:spPr>
        <p:txBody>
          <a:bodyPr>
            <a:noAutofit/>
          </a:bodyPr>
          <a:lstStyle/>
          <a:p>
            <a:pPr algn="ctr"/>
            <a:r>
              <a:rPr lang="el-GR" sz="2400" b="1" dirty="0" smtClean="0"/>
              <a:t>ΕΙΔΗ ΚΑΘΕΤΗΡΩΝ ΟΥΡΟΔΟΧΟΥ </a:t>
            </a:r>
            <a:r>
              <a:rPr lang="el-GR" sz="2400" b="1" dirty="0" err="1" smtClean="0"/>
              <a:t>ΚΥΣΤΕΩΣ</a:t>
            </a:r>
            <a:endParaRPr lang="el-GR" sz="2400" b="1" dirty="0"/>
          </a:p>
        </p:txBody>
      </p:sp>
      <p:sp>
        <p:nvSpPr>
          <p:cNvPr id="10" name="Ορθογώνιο 9"/>
          <p:cNvSpPr/>
          <p:nvPr/>
        </p:nvSpPr>
        <p:spPr>
          <a:xfrm>
            <a:off x="4920919" y="792320"/>
            <a:ext cx="7271082" cy="1446550"/>
          </a:xfrm>
          <a:prstGeom prst="rect">
            <a:avLst/>
          </a:prstGeom>
        </p:spPr>
        <p:txBody>
          <a:bodyPr wrap="square">
            <a:spAutoFit/>
          </a:bodyPr>
          <a:lstStyle/>
          <a:p>
            <a:r>
              <a:rPr lang="el-GR" sz="2200" dirty="0" smtClean="0"/>
              <a:t>Οι </a:t>
            </a:r>
            <a:r>
              <a:rPr lang="el-GR" sz="2200" dirty="0"/>
              <a:t>πιο συχνά χρησιμοποιούμενοι καθετήρες είναι οι τύπου </a:t>
            </a:r>
            <a:r>
              <a:rPr lang="el-GR" sz="2200" b="1" dirty="0" err="1"/>
              <a:t>Foley</a:t>
            </a:r>
            <a:r>
              <a:rPr lang="el-GR" sz="2200" dirty="0"/>
              <a:t> </a:t>
            </a:r>
            <a:r>
              <a:rPr lang="el-GR" sz="2200" dirty="0" smtClean="0"/>
              <a:t>με μπαλόνι συγκράτησης, που </a:t>
            </a:r>
            <a:r>
              <a:rPr lang="el-GR" sz="2200" dirty="0"/>
              <a:t>εφαρμόζονται για παρατεταμένο ουρηθρικό καθετηριασμό.</a:t>
            </a:r>
          </a:p>
          <a:p>
            <a:endParaRPr lang="el-GR" sz="2200" dirty="0"/>
          </a:p>
        </p:txBody>
      </p:sp>
      <p:pic>
        <p:nvPicPr>
          <p:cNvPr id="8" name="Εικόνα 7"/>
          <p:cNvPicPr>
            <a:picLocks noChangeAspect="1"/>
          </p:cNvPicPr>
          <p:nvPr/>
        </p:nvPicPr>
        <p:blipFill rotWithShape="1">
          <a:blip r:embed="rId4"/>
          <a:srcRect l="60692" t="-1399"/>
          <a:stretch/>
        </p:blipFill>
        <p:spPr>
          <a:xfrm>
            <a:off x="8148389" y="2031312"/>
            <a:ext cx="4043612" cy="4826688"/>
          </a:xfrm>
          <a:prstGeom prst="rect">
            <a:avLst/>
          </a:prstGeom>
        </p:spPr>
      </p:pic>
      <p:sp>
        <p:nvSpPr>
          <p:cNvPr id="4" name="Ορθογώνιο 3"/>
          <p:cNvSpPr/>
          <p:nvPr/>
        </p:nvSpPr>
        <p:spPr>
          <a:xfrm>
            <a:off x="144378" y="1560576"/>
            <a:ext cx="1624263" cy="51305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l-GR" sz="2000" b="1" dirty="0" smtClean="0"/>
              <a:t>Χρωματιστό</a:t>
            </a:r>
          </a:p>
          <a:p>
            <a:pPr algn="ctr"/>
            <a:r>
              <a:rPr lang="en-US" sz="2000" b="1" dirty="0" smtClean="0"/>
              <a:t> tip</a:t>
            </a:r>
            <a:r>
              <a:rPr lang="el-GR" sz="2000" b="1" dirty="0" smtClean="0"/>
              <a:t> </a:t>
            </a:r>
            <a:endParaRPr lang="el-GR" sz="2000" b="1" dirty="0"/>
          </a:p>
        </p:txBody>
      </p:sp>
      <p:cxnSp>
        <p:nvCxnSpPr>
          <p:cNvPr id="11" name="Ευθύγραμμο βέλος σύνδεσης 10"/>
          <p:cNvCxnSpPr/>
          <p:nvPr/>
        </p:nvCxnSpPr>
        <p:spPr>
          <a:xfrm flipH="1" flipV="1">
            <a:off x="508837" y="1046747"/>
            <a:ext cx="65421" cy="51382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3" name="Ευθύγραμμο βέλος σύνδεσης 12"/>
          <p:cNvCxnSpPr/>
          <p:nvPr/>
        </p:nvCxnSpPr>
        <p:spPr>
          <a:xfrm flipH="1">
            <a:off x="144379" y="2073631"/>
            <a:ext cx="198522" cy="187874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Ορθογώνιο 6"/>
          <p:cNvSpPr/>
          <p:nvPr/>
        </p:nvSpPr>
        <p:spPr>
          <a:xfrm>
            <a:off x="4692316" y="1837601"/>
            <a:ext cx="3456073" cy="2800767"/>
          </a:xfrm>
          <a:prstGeom prst="rect">
            <a:avLst/>
          </a:prstGeom>
        </p:spPr>
        <p:txBody>
          <a:bodyPr wrap="square">
            <a:spAutoFit/>
          </a:bodyPr>
          <a:lstStyle/>
          <a:p>
            <a:pPr marL="342900" indent="-342900">
              <a:buFont typeface="Arial" panose="020B0604020202020204" pitchFamily="34" charset="0"/>
              <a:buChar char="•"/>
            </a:pPr>
            <a:r>
              <a:rPr lang="el-GR" sz="2200" dirty="0"/>
              <a:t>Οι διπλού αυλού διαθέτουν ένα μικρό αυλό </a:t>
            </a:r>
            <a:r>
              <a:rPr lang="el-GR" sz="2200" dirty="0" smtClean="0"/>
              <a:t>(με χρωματιστό </a:t>
            </a:r>
            <a:r>
              <a:rPr lang="el-GR" sz="2200" dirty="0" err="1"/>
              <a:t>tip</a:t>
            </a:r>
            <a:r>
              <a:rPr lang="el-GR" sz="2200" dirty="0"/>
              <a:t>) για το φούσκωμα του μπαλονιού συγκράτησης </a:t>
            </a:r>
            <a:r>
              <a:rPr lang="el-GR" sz="2200" dirty="0" smtClean="0"/>
              <a:t>στην κύστη </a:t>
            </a:r>
            <a:r>
              <a:rPr lang="el-GR" sz="2200" dirty="0"/>
              <a:t>και έναν μεγαλύτερο αυλό για την παροχέτευση των ούρων. </a:t>
            </a:r>
          </a:p>
        </p:txBody>
      </p:sp>
    </p:spTree>
    <p:extLst>
      <p:ext uri="{BB962C8B-B14F-4D97-AF65-F5344CB8AC3E}">
        <p14:creationId xmlns:p14="http://schemas.microsoft.com/office/powerpoint/2010/main" val="31248240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219198" y="0"/>
            <a:ext cx="7619999" cy="529389"/>
          </a:xfrm>
          <a:ln w="19050">
            <a:solidFill>
              <a:schemeClr val="tx1"/>
            </a:solidFill>
          </a:ln>
        </p:spPr>
        <p:txBody>
          <a:bodyPr>
            <a:normAutofit fontScale="90000"/>
          </a:bodyPr>
          <a:lstStyle/>
          <a:p>
            <a:pPr algn="ctr"/>
            <a:r>
              <a:rPr lang="el-GR" sz="3200" dirty="0" smtClean="0"/>
              <a:t>ΕΙΔΗ ΚΑΘΕΤΗΡΩΝ</a:t>
            </a:r>
            <a:endParaRPr lang="el-GR" sz="3200" dirty="0"/>
          </a:p>
        </p:txBody>
      </p:sp>
      <p:pic>
        <p:nvPicPr>
          <p:cNvPr id="8" name="Θέση περιεχομένου 7"/>
          <p:cNvPicPr>
            <a:picLocks noGrp="1" noChangeAspect="1"/>
          </p:cNvPicPr>
          <p:nvPr>
            <p:ph idx="1"/>
          </p:nvPr>
        </p:nvPicPr>
        <p:blipFill rotWithShape="1">
          <a:blip r:embed="rId2"/>
          <a:srcRect l="9854" r="13868"/>
          <a:stretch/>
        </p:blipFill>
        <p:spPr>
          <a:xfrm>
            <a:off x="9010646" y="0"/>
            <a:ext cx="3181354" cy="6858000"/>
          </a:xfrm>
          <a:prstGeom prst="rect">
            <a:avLst/>
          </a:prstGeom>
        </p:spPr>
      </p:pic>
      <p:sp>
        <p:nvSpPr>
          <p:cNvPr id="9" name="Ορθογώνιο 8"/>
          <p:cNvSpPr/>
          <p:nvPr/>
        </p:nvSpPr>
        <p:spPr>
          <a:xfrm>
            <a:off x="1047749" y="529389"/>
            <a:ext cx="8048125" cy="6555641"/>
          </a:xfrm>
          <a:prstGeom prst="rect">
            <a:avLst/>
          </a:prstGeom>
        </p:spPr>
        <p:txBody>
          <a:bodyPr wrap="square">
            <a:spAutoFit/>
          </a:bodyPr>
          <a:lstStyle/>
          <a:p>
            <a:r>
              <a:rPr lang="el-GR" sz="2000" dirty="0" smtClean="0"/>
              <a:t>Οι καθετήρες μπορούν να ονομασθούν βάσει των χαρακτηριστικών του κεντρικού άκρου τους (του άκρου που είναι εντός της </a:t>
            </a:r>
            <a:r>
              <a:rPr lang="el-GR" sz="2000" dirty="0" err="1" smtClean="0"/>
              <a:t>κύστεως</a:t>
            </a:r>
            <a:r>
              <a:rPr lang="el-GR" sz="2000" dirty="0" smtClean="0"/>
              <a:t>):</a:t>
            </a:r>
          </a:p>
          <a:p>
            <a:pPr marL="285750" indent="-285750">
              <a:buFont typeface="Arial" panose="020B0604020202020204" pitchFamily="34" charset="0"/>
              <a:buChar char="•"/>
            </a:pPr>
            <a:r>
              <a:rPr lang="el-GR" sz="2000" dirty="0" smtClean="0"/>
              <a:t>Οι </a:t>
            </a:r>
            <a:r>
              <a:rPr lang="el-GR" sz="2000" dirty="0" err="1" smtClean="0"/>
              <a:t>αυτοσυγκρατούμενοι</a:t>
            </a:r>
            <a:r>
              <a:rPr lang="el-GR" sz="2000" dirty="0" smtClean="0"/>
              <a:t> καθετήρες όπως ο </a:t>
            </a:r>
            <a:r>
              <a:rPr lang="en-US" sz="2000" dirty="0" err="1" smtClean="0"/>
              <a:t>Malecot</a:t>
            </a:r>
            <a:r>
              <a:rPr lang="en-US" sz="2000" dirty="0" smtClean="0"/>
              <a:t> </a:t>
            </a:r>
            <a:r>
              <a:rPr lang="el-GR" sz="2000" dirty="0" smtClean="0"/>
              <a:t>(αριστερά) και ο </a:t>
            </a:r>
            <a:r>
              <a:rPr lang="en-US" sz="2000" dirty="0" err="1"/>
              <a:t>Pezzer</a:t>
            </a:r>
            <a:r>
              <a:rPr lang="en-US" sz="2000" dirty="0"/>
              <a:t> </a:t>
            </a:r>
            <a:r>
              <a:rPr lang="el-GR" sz="2000" dirty="0" smtClean="0"/>
              <a:t>(</a:t>
            </a:r>
            <a:r>
              <a:rPr lang="en-US" sz="2000" dirty="0" smtClean="0"/>
              <a:t>a) </a:t>
            </a:r>
            <a:r>
              <a:rPr lang="el-GR" sz="2000" dirty="0" smtClean="0"/>
              <a:t>τοποθετούνται συνήθως χειρουργικά και δεν διαθέτουν μπαλόνι συγκράτησης, αλλά συγκρατούνται από μανιταροειδές άκρο </a:t>
            </a:r>
            <a:r>
              <a:rPr lang="en-US" sz="2000" dirty="0" smtClean="0"/>
              <a:t> </a:t>
            </a:r>
            <a:endParaRPr lang="el-GR" sz="2000" dirty="0" smtClean="0"/>
          </a:p>
          <a:p>
            <a:pPr marL="285750" indent="-285750">
              <a:buFont typeface="Arial" panose="020B0604020202020204" pitchFamily="34" charset="0"/>
              <a:buChar char="•"/>
            </a:pPr>
            <a:r>
              <a:rPr lang="el-GR" sz="2000" dirty="0" smtClean="0"/>
              <a:t>Οι καθετήρες </a:t>
            </a:r>
            <a:r>
              <a:rPr lang="en-US" sz="2000" dirty="0" err="1" smtClean="0"/>
              <a:t>Nelaton</a:t>
            </a:r>
            <a:r>
              <a:rPr lang="el-GR" sz="2000" dirty="0" smtClean="0"/>
              <a:t> είναι ένας σύνηθες καθετήρας και έχει στρογγυλό άκρο με 2 πλάγιες οπές (</a:t>
            </a:r>
            <a:r>
              <a:rPr lang="en-US" sz="2000" dirty="0" smtClean="0"/>
              <a:t>b)</a:t>
            </a:r>
          </a:p>
          <a:p>
            <a:pPr marL="285750" indent="-285750">
              <a:buFont typeface="Arial" panose="020B0604020202020204" pitchFamily="34" charset="0"/>
              <a:buChar char="•"/>
            </a:pPr>
            <a:r>
              <a:rPr lang="el-GR" sz="2000" dirty="0" smtClean="0"/>
              <a:t> </a:t>
            </a:r>
            <a:r>
              <a:rPr lang="en-US" sz="2000" dirty="0" smtClean="0"/>
              <a:t>O </a:t>
            </a:r>
            <a:r>
              <a:rPr lang="en-US" sz="2000" dirty="0"/>
              <a:t>Mercier</a:t>
            </a:r>
            <a:r>
              <a:rPr lang="en-US" sz="2000" dirty="0" smtClean="0"/>
              <a:t> </a:t>
            </a:r>
            <a:r>
              <a:rPr lang="el-GR" sz="2000" dirty="0" smtClean="0"/>
              <a:t>έχει στρογγυλό άκρο με </a:t>
            </a:r>
            <a:r>
              <a:rPr lang="el-GR" sz="2000" dirty="0" err="1" smtClean="0"/>
              <a:t>γωνίωση</a:t>
            </a:r>
            <a:r>
              <a:rPr lang="en-US" sz="2000" dirty="0" smtClean="0"/>
              <a:t> </a:t>
            </a:r>
            <a:r>
              <a:rPr lang="en-US" sz="2000" dirty="0"/>
              <a:t>30-45</a:t>
            </a:r>
            <a:r>
              <a:rPr lang="en-US" sz="2000" dirty="0" smtClean="0"/>
              <a:t>°</a:t>
            </a:r>
            <a:r>
              <a:rPr lang="el-GR" sz="2000" dirty="0" smtClean="0"/>
              <a:t>, η οποία βοηθά στην εισαγωγή του καθετήρα στην προστατική ουρήθρα</a:t>
            </a:r>
            <a:r>
              <a:rPr lang="en-US" sz="2000" dirty="0" smtClean="0"/>
              <a:t> ( c)</a:t>
            </a:r>
            <a:endParaRPr lang="el-GR" sz="2000" dirty="0" smtClean="0"/>
          </a:p>
          <a:p>
            <a:pPr marL="285750" indent="-285750">
              <a:buFont typeface="Arial" panose="020B0604020202020204" pitchFamily="34" charset="0"/>
              <a:buChar char="•"/>
            </a:pPr>
            <a:r>
              <a:rPr lang="el-GR" sz="2000" dirty="0" smtClean="0"/>
              <a:t>Ο </a:t>
            </a:r>
            <a:r>
              <a:rPr lang="en-US" sz="2000" dirty="0" err="1" smtClean="0"/>
              <a:t>Tiemann</a:t>
            </a:r>
            <a:r>
              <a:rPr lang="el-GR" sz="2000" dirty="0" smtClean="0"/>
              <a:t> έχει κωνοειδές άκρο τύπου ελαίας</a:t>
            </a:r>
            <a:r>
              <a:rPr lang="en-US" sz="2000" dirty="0" smtClean="0"/>
              <a:t>(olive-tip</a:t>
            </a:r>
            <a:r>
              <a:rPr lang="el-GR" sz="2000" dirty="0" smtClean="0"/>
              <a:t> </a:t>
            </a:r>
            <a:r>
              <a:rPr lang="en-US" sz="2000" dirty="0" smtClean="0"/>
              <a:t>catheter</a:t>
            </a:r>
            <a:r>
              <a:rPr lang="en-US" sz="2000" dirty="0"/>
              <a:t>)</a:t>
            </a:r>
            <a:r>
              <a:rPr lang="el-GR" sz="2000" dirty="0" smtClean="0"/>
              <a:t> είτε ευθύ (</a:t>
            </a:r>
            <a:r>
              <a:rPr lang="en-US" sz="2000" dirty="0" smtClean="0"/>
              <a:t>straight</a:t>
            </a:r>
            <a:r>
              <a:rPr lang="el-GR" sz="2000" dirty="0" smtClean="0"/>
              <a:t>), είτε </a:t>
            </a:r>
            <a:r>
              <a:rPr lang="el-GR" sz="2000" dirty="0" err="1" smtClean="0"/>
              <a:t>υπο</a:t>
            </a:r>
            <a:r>
              <a:rPr lang="el-GR" sz="2000" dirty="0" smtClean="0"/>
              <a:t> </a:t>
            </a:r>
            <a:r>
              <a:rPr lang="el-GR" sz="2000" dirty="0" err="1" smtClean="0"/>
              <a:t>γωνίωση</a:t>
            </a:r>
            <a:r>
              <a:rPr lang="el-GR" sz="2000" dirty="0" smtClean="0"/>
              <a:t> </a:t>
            </a:r>
            <a:r>
              <a:rPr lang="el-GR" sz="2000" dirty="0"/>
              <a:t>(</a:t>
            </a:r>
            <a:r>
              <a:rPr lang="en-US" sz="2000" dirty="0" smtClean="0"/>
              <a:t>angular d).</a:t>
            </a:r>
            <a:endParaRPr lang="el-GR" sz="2000" dirty="0" smtClean="0"/>
          </a:p>
          <a:p>
            <a:pPr marL="285750" indent="-285750">
              <a:buFont typeface="Arial" panose="020B0604020202020204" pitchFamily="34" charset="0"/>
              <a:buChar char="•"/>
            </a:pPr>
            <a:r>
              <a:rPr lang="el-GR" sz="2000" dirty="0" smtClean="0"/>
              <a:t>Ο </a:t>
            </a:r>
            <a:r>
              <a:rPr lang="en-US" sz="2000" dirty="0" err="1" smtClean="0"/>
              <a:t>Couvelaire</a:t>
            </a:r>
            <a:r>
              <a:rPr lang="el-GR" sz="2000" dirty="0" smtClean="0"/>
              <a:t> χρησιμοποιείται σε </a:t>
            </a:r>
            <a:r>
              <a:rPr lang="el-GR" sz="2000" dirty="0" err="1" smtClean="0"/>
              <a:t>αιμοραγίες</a:t>
            </a:r>
            <a:r>
              <a:rPr lang="el-GR" sz="2000" dirty="0" smtClean="0"/>
              <a:t> της </a:t>
            </a:r>
            <a:r>
              <a:rPr lang="el-GR" sz="2000" dirty="0" err="1" smtClean="0"/>
              <a:t>κύστεως</a:t>
            </a:r>
            <a:r>
              <a:rPr lang="el-GR" sz="2000" dirty="0" smtClean="0"/>
              <a:t> ή μετά από </a:t>
            </a:r>
            <a:r>
              <a:rPr lang="el-GR" sz="2000" dirty="0" err="1" smtClean="0"/>
              <a:t>διακυστικές</a:t>
            </a:r>
            <a:r>
              <a:rPr lang="el-GR" sz="2000" dirty="0" smtClean="0"/>
              <a:t> </a:t>
            </a:r>
            <a:r>
              <a:rPr lang="el-GR" sz="2000" dirty="0" err="1" smtClean="0"/>
              <a:t>προστατεκτομές</a:t>
            </a:r>
            <a:r>
              <a:rPr lang="el-GR" sz="2000" dirty="0" smtClean="0"/>
              <a:t> για επαρκή αποστράγγιση της κύστης και πλύση – </a:t>
            </a:r>
            <a:r>
              <a:rPr lang="el-GR" sz="2000" dirty="0" err="1" smtClean="0"/>
              <a:t>έκπλυσή</a:t>
            </a:r>
            <a:r>
              <a:rPr lang="el-GR" sz="2000" dirty="0" smtClean="0"/>
              <a:t> της. </a:t>
            </a:r>
            <a:r>
              <a:rPr lang="el-GR" sz="2000" dirty="0" err="1" smtClean="0"/>
              <a:t>Σύνήθως</a:t>
            </a:r>
            <a:r>
              <a:rPr lang="el-GR" sz="2000" dirty="0" smtClean="0"/>
              <a:t> είναι 3 αυλών, σχετικά άκαμπτος ή μαλακός και έχει μια οπή αποστράγγισης στο άκρο του και δύο πλάγιες οπές </a:t>
            </a:r>
            <a:r>
              <a:rPr lang="en-US" sz="2000" dirty="0" smtClean="0"/>
              <a:t>(e).</a:t>
            </a:r>
            <a:endParaRPr lang="el-GR" sz="2000" dirty="0" smtClean="0"/>
          </a:p>
          <a:p>
            <a:pPr marL="285750" indent="-285750">
              <a:buFont typeface="Arial" panose="020B0604020202020204" pitchFamily="34" charset="0"/>
              <a:buChar char="•"/>
            </a:pPr>
            <a:r>
              <a:rPr lang="el-GR" sz="2000" dirty="0" smtClean="0"/>
              <a:t>Ο </a:t>
            </a:r>
            <a:r>
              <a:rPr lang="en-US" sz="2000" dirty="0" err="1" smtClean="0"/>
              <a:t>Dufour</a:t>
            </a:r>
            <a:r>
              <a:rPr lang="el-GR" sz="2000" dirty="0" smtClean="0"/>
              <a:t> είναι ημιάκαμπτος και </a:t>
            </a:r>
            <a:r>
              <a:rPr lang="el-GR" sz="2000" dirty="0" err="1" smtClean="0"/>
              <a:t>αυτοσυγκρατούμενος</a:t>
            </a:r>
            <a:r>
              <a:rPr lang="el-GR" sz="2000" dirty="0" smtClean="0"/>
              <a:t> με μπαλόνι τριών αυλών. Η κορυφή του είναι </a:t>
            </a:r>
            <a:r>
              <a:rPr lang="el-GR" sz="2000" dirty="0" err="1" smtClean="0"/>
              <a:t>υπο</a:t>
            </a:r>
            <a:r>
              <a:rPr lang="el-GR" sz="2000" dirty="0" smtClean="0"/>
              <a:t> γωνία </a:t>
            </a:r>
            <a:r>
              <a:rPr lang="en-US" sz="2000" dirty="0"/>
              <a:t>30° </a:t>
            </a:r>
            <a:r>
              <a:rPr lang="el-GR" sz="2000" dirty="0" smtClean="0"/>
              <a:t>, είναι με οπή στο άκρο και διαθέτει δύο πλάγιες οπές αποστράγγισης. Χρησιμοποιείται σε αιμορραγίες με πήγματα και για πλύσεις</a:t>
            </a:r>
            <a:endParaRPr lang="en-US" sz="2000" dirty="0"/>
          </a:p>
          <a:p>
            <a:endParaRPr lang="el-GR" sz="2000" dirty="0" smtClean="0"/>
          </a:p>
        </p:txBody>
      </p:sp>
      <p:sp>
        <p:nvSpPr>
          <p:cNvPr id="13" name="Ορθογώνιο 12"/>
          <p:cNvSpPr/>
          <p:nvPr/>
        </p:nvSpPr>
        <p:spPr>
          <a:xfrm>
            <a:off x="6620373" y="6488668"/>
            <a:ext cx="6096000" cy="369332"/>
          </a:xfrm>
          <a:prstGeom prst="rect">
            <a:avLst/>
          </a:prstGeom>
        </p:spPr>
        <p:txBody>
          <a:bodyPr>
            <a:spAutoFit/>
          </a:bodyPr>
          <a:lstStyle/>
          <a:p>
            <a:r>
              <a:rPr lang="it-IT" i="1" dirty="0" smtClean="0">
                <a:solidFill>
                  <a:srgbClr val="FF0000"/>
                </a:solidFill>
              </a:rPr>
              <a:t>(Siracusano</a:t>
            </a:r>
            <a:r>
              <a:rPr lang="el-GR" i="1" dirty="0" smtClean="0">
                <a:solidFill>
                  <a:srgbClr val="FF0000"/>
                </a:solidFill>
              </a:rPr>
              <a:t> </a:t>
            </a:r>
            <a:r>
              <a:rPr lang="en-US" i="1" dirty="0" smtClean="0">
                <a:solidFill>
                  <a:srgbClr val="FF0000"/>
                </a:solidFill>
              </a:rPr>
              <a:t>et al,</a:t>
            </a:r>
            <a:r>
              <a:rPr lang="it-IT" i="1" dirty="0" smtClean="0">
                <a:solidFill>
                  <a:srgbClr val="FF0000"/>
                </a:solidFill>
              </a:rPr>
              <a:t>2011</a:t>
            </a:r>
            <a:r>
              <a:rPr lang="it-IT" i="1" dirty="0">
                <a:solidFill>
                  <a:srgbClr val="FF0000"/>
                </a:solidFill>
              </a:rPr>
              <a:t>). </a:t>
            </a:r>
            <a:endParaRPr lang="el-GR" i="1" dirty="0">
              <a:solidFill>
                <a:srgbClr val="FF0000"/>
              </a:solidFill>
            </a:endParaRPr>
          </a:p>
        </p:txBody>
      </p:sp>
      <p:pic>
        <p:nvPicPr>
          <p:cNvPr id="14" name="Εικόνα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488419" y="2753114"/>
            <a:ext cx="6024588" cy="1047748"/>
          </a:xfrm>
          <a:prstGeom prst="rect">
            <a:avLst/>
          </a:prstGeom>
        </p:spPr>
      </p:pic>
    </p:spTree>
    <p:extLst>
      <p:ext uri="{BB962C8B-B14F-4D97-AF65-F5344CB8AC3E}">
        <p14:creationId xmlns:p14="http://schemas.microsoft.com/office/powerpoint/2010/main" val="33051304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p:cNvPicPr>
            <a:picLocks noChangeAspect="1"/>
          </p:cNvPicPr>
          <p:nvPr/>
        </p:nvPicPr>
        <p:blipFill>
          <a:blip r:embed="rId2"/>
          <a:stretch>
            <a:fillRect/>
          </a:stretch>
        </p:blipFill>
        <p:spPr>
          <a:xfrm>
            <a:off x="7064679" y="0"/>
            <a:ext cx="5127319" cy="3280514"/>
          </a:xfrm>
          <a:prstGeom prst="rect">
            <a:avLst/>
          </a:prstGeom>
        </p:spPr>
      </p:pic>
      <p:sp>
        <p:nvSpPr>
          <p:cNvPr id="2" name="Τίτλος 1"/>
          <p:cNvSpPr>
            <a:spLocks noGrp="1"/>
          </p:cNvSpPr>
          <p:nvPr>
            <p:ph type="title"/>
          </p:nvPr>
        </p:nvSpPr>
        <p:spPr>
          <a:xfrm>
            <a:off x="0" y="12526"/>
            <a:ext cx="6789107" cy="613775"/>
          </a:xfrm>
          <a:ln w="12700">
            <a:solidFill>
              <a:schemeClr val="tx1"/>
            </a:solidFill>
          </a:ln>
        </p:spPr>
        <p:txBody>
          <a:bodyPr>
            <a:normAutofit/>
          </a:bodyPr>
          <a:lstStyle/>
          <a:p>
            <a:pPr algn="ctr"/>
            <a:r>
              <a:rPr lang="el-GR" sz="3200" b="1" dirty="0" smtClean="0">
                <a:effectLst>
                  <a:outerShdw blurRad="38100" dist="38100" dir="2700000" algn="tl">
                    <a:srgbClr val="000000">
                      <a:alpha val="43137"/>
                    </a:srgbClr>
                  </a:outerShdw>
                </a:effectLst>
              </a:rPr>
              <a:t>Ουροποιητικό Σύστημα (1) </a:t>
            </a:r>
            <a:endParaRPr lang="el-GR" sz="3200" b="1" dirty="0">
              <a:effectLst>
                <a:outerShdw blurRad="38100" dist="38100" dir="2700000" algn="tl">
                  <a:srgbClr val="000000">
                    <a:alpha val="43137"/>
                  </a:srgbClr>
                </a:outerShdw>
              </a:effectLst>
            </a:endParaRPr>
          </a:p>
        </p:txBody>
      </p:sp>
      <p:sp>
        <p:nvSpPr>
          <p:cNvPr id="3" name="Θέση περιεχομένου 2"/>
          <p:cNvSpPr>
            <a:spLocks noGrp="1"/>
          </p:cNvSpPr>
          <p:nvPr>
            <p:ph idx="1"/>
          </p:nvPr>
        </p:nvSpPr>
        <p:spPr>
          <a:xfrm>
            <a:off x="-1" y="899557"/>
            <a:ext cx="12192000" cy="5925671"/>
          </a:xfrm>
        </p:spPr>
        <p:txBody>
          <a:bodyPr>
            <a:normAutofit/>
          </a:bodyPr>
          <a:lstStyle/>
          <a:p>
            <a:pPr marL="0" indent="0">
              <a:buNone/>
            </a:pPr>
            <a:endParaRPr lang="el-GR" sz="2200" dirty="0" smtClean="0"/>
          </a:p>
          <a:p>
            <a:endParaRPr lang="el-GR" sz="2200" dirty="0"/>
          </a:p>
        </p:txBody>
      </p:sp>
      <p:sp>
        <p:nvSpPr>
          <p:cNvPr id="5" name="Ορθογώνιο 4"/>
          <p:cNvSpPr/>
          <p:nvPr/>
        </p:nvSpPr>
        <p:spPr>
          <a:xfrm>
            <a:off x="275571" y="899557"/>
            <a:ext cx="6338172" cy="5755422"/>
          </a:xfrm>
          <a:prstGeom prst="rect">
            <a:avLst/>
          </a:prstGeom>
        </p:spPr>
        <p:txBody>
          <a:bodyPr wrap="square">
            <a:spAutoFit/>
          </a:bodyPr>
          <a:lstStyle/>
          <a:p>
            <a:r>
              <a:rPr lang="el-GR" sz="2300" dirty="0" smtClean="0"/>
              <a:t>Αποτελείται από:</a:t>
            </a:r>
          </a:p>
          <a:p>
            <a:pPr marL="342900" indent="-342900">
              <a:buFont typeface="Arial" panose="020B0604020202020204" pitchFamily="34" charset="0"/>
              <a:buChar char="•"/>
            </a:pPr>
            <a:r>
              <a:rPr lang="el-GR" sz="2300" dirty="0" smtClean="0"/>
              <a:t>Τους </a:t>
            </a:r>
            <a:r>
              <a:rPr lang="el-GR" sz="2300" dirty="0" err="1" smtClean="0"/>
              <a:t>νεφρούς</a:t>
            </a:r>
            <a:r>
              <a:rPr lang="el-GR" sz="2300" dirty="0" smtClean="0"/>
              <a:t>, δύο όργανα σε σχήμα φασολιού, που βρίσκονται εκατέρωθεν της σπονδυλικής στήλης στο ύψος του Ο1, με τον αριστερό να εμφανίζεται ελαφρώς ψηλότερα από τον δεξιό. Ο κάθε </a:t>
            </a:r>
            <a:r>
              <a:rPr lang="el-GR" sz="2300" dirty="0" err="1" smtClean="0"/>
              <a:t>νεφρός</a:t>
            </a:r>
            <a:r>
              <a:rPr lang="el-GR" sz="2300" dirty="0" smtClean="0"/>
              <a:t> εμφανίζει : </a:t>
            </a:r>
          </a:p>
          <a:p>
            <a:pPr marL="800100" lvl="1" indent="-342900">
              <a:buFont typeface="Arial" panose="020B0604020202020204" pitchFamily="34" charset="0"/>
              <a:buChar char="•"/>
            </a:pPr>
            <a:r>
              <a:rPr lang="el-GR" sz="2300" dirty="0" smtClean="0"/>
              <a:t>Την φλοιώδη μοίρα (περιέχει αιμοφόρα αγγεία και τους </a:t>
            </a:r>
            <a:r>
              <a:rPr lang="el-GR" sz="2300" dirty="0" err="1" smtClean="0"/>
              <a:t>νεφρώνες</a:t>
            </a:r>
            <a:r>
              <a:rPr lang="el-GR" sz="2300" dirty="0" smtClean="0"/>
              <a:t>)</a:t>
            </a:r>
          </a:p>
          <a:p>
            <a:pPr marL="800100" lvl="1" indent="-342900">
              <a:buFont typeface="Arial" panose="020B0604020202020204" pitchFamily="34" charset="0"/>
              <a:buChar char="•"/>
            </a:pPr>
            <a:r>
              <a:rPr lang="el-GR" sz="2300" dirty="0" smtClean="0"/>
              <a:t>Την μυελώδη μοίρα (περιέχει τα αθροιστικά σωληνάρια)</a:t>
            </a:r>
          </a:p>
          <a:p>
            <a:pPr marL="800100" lvl="1" indent="-342900">
              <a:buFont typeface="Arial" panose="020B0604020202020204" pitchFamily="34" charset="0"/>
              <a:buChar char="•"/>
            </a:pPr>
            <a:r>
              <a:rPr lang="el-GR" sz="2300" dirty="0" smtClean="0"/>
              <a:t>Τον σχηματισμό της νεφρικής πυέλου , όπου συγκεντρώνονται τα ούρα και κατευθύνονται στους ουρητήρες</a:t>
            </a:r>
          </a:p>
          <a:p>
            <a:pPr marL="342900" indent="-342900">
              <a:buFont typeface="Arial" panose="020B0604020202020204" pitchFamily="34" charset="0"/>
              <a:buChar char="•"/>
            </a:pPr>
            <a:r>
              <a:rPr lang="el-GR" sz="2300" dirty="0" smtClean="0"/>
              <a:t>Τους ουρητήρες (</a:t>
            </a:r>
            <a:r>
              <a:rPr lang="el-GR" sz="2300" dirty="0" err="1" smtClean="0"/>
              <a:t>ινομυώδεις</a:t>
            </a:r>
            <a:r>
              <a:rPr lang="el-GR" sz="2300" dirty="0" smtClean="0"/>
              <a:t> σωλήνες μήκους ~ 30 </a:t>
            </a:r>
            <a:r>
              <a:rPr lang="el-GR" sz="2300" dirty="0" err="1" smtClean="0"/>
              <a:t>cm</a:t>
            </a:r>
            <a:r>
              <a:rPr lang="el-GR" sz="2300" dirty="0" smtClean="0"/>
              <a:t> που καταλήγουν στην ουροδόχο κύστη)</a:t>
            </a:r>
          </a:p>
          <a:p>
            <a:r>
              <a:rPr lang="el-GR" sz="2300" dirty="0" smtClean="0"/>
              <a:t>	</a:t>
            </a:r>
            <a:endParaRPr lang="el-GR" sz="2300" dirty="0"/>
          </a:p>
        </p:txBody>
      </p:sp>
      <p:pic>
        <p:nvPicPr>
          <p:cNvPr id="4" name="Εικόνα 3"/>
          <p:cNvPicPr>
            <a:picLocks noChangeAspect="1"/>
          </p:cNvPicPr>
          <p:nvPr/>
        </p:nvPicPr>
        <p:blipFill>
          <a:blip r:embed="rId3"/>
          <a:stretch>
            <a:fillRect/>
          </a:stretch>
        </p:blipFill>
        <p:spPr>
          <a:xfrm>
            <a:off x="7064679" y="2785357"/>
            <a:ext cx="5127319" cy="4072644"/>
          </a:xfrm>
          <a:prstGeom prst="rect">
            <a:avLst/>
          </a:prstGeom>
        </p:spPr>
      </p:pic>
    </p:spTree>
    <p:extLst>
      <p:ext uri="{BB962C8B-B14F-4D97-AF65-F5344CB8AC3E}">
        <p14:creationId xmlns:p14="http://schemas.microsoft.com/office/powerpoint/2010/main" val="26523978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219200" y="932329"/>
            <a:ext cx="10972800" cy="5925671"/>
          </a:xfrm>
        </p:spPr>
        <p:txBody>
          <a:bodyPr>
            <a:normAutofit/>
          </a:bodyPr>
          <a:lstStyle/>
          <a:p>
            <a:endParaRPr lang="el-GR" sz="2400" dirty="0" smtClean="0"/>
          </a:p>
          <a:p>
            <a:endParaRPr lang="el-GR" sz="2400" dirty="0"/>
          </a:p>
        </p:txBody>
      </p:sp>
      <p:pic>
        <p:nvPicPr>
          <p:cNvPr id="5" name="Εικόνα 4"/>
          <p:cNvPicPr>
            <a:picLocks noChangeAspect="1"/>
          </p:cNvPicPr>
          <p:nvPr/>
        </p:nvPicPr>
        <p:blipFill>
          <a:blip r:embed="rId2"/>
          <a:stretch>
            <a:fillRect/>
          </a:stretch>
        </p:blipFill>
        <p:spPr>
          <a:xfrm>
            <a:off x="1" y="0"/>
            <a:ext cx="1219200" cy="1560576"/>
          </a:xfrm>
          <a:prstGeom prst="rect">
            <a:avLst/>
          </a:prstGeom>
        </p:spPr>
      </p:pic>
      <p:pic>
        <p:nvPicPr>
          <p:cNvPr id="6" name="Εικόνα 5"/>
          <p:cNvPicPr>
            <a:picLocks noChangeAspect="1"/>
          </p:cNvPicPr>
          <p:nvPr/>
        </p:nvPicPr>
        <p:blipFill>
          <a:blip r:embed="rId3"/>
          <a:stretch>
            <a:fillRect/>
          </a:stretch>
        </p:blipFill>
        <p:spPr>
          <a:xfrm>
            <a:off x="1" y="1560576"/>
            <a:ext cx="1219200" cy="5297424"/>
          </a:xfrm>
          <a:prstGeom prst="rect">
            <a:avLst/>
          </a:prstGeom>
        </p:spPr>
      </p:pic>
      <p:pic>
        <p:nvPicPr>
          <p:cNvPr id="7" name="Εικόνα 6"/>
          <p:cNvPicPr>
            <a:picLocks noChangeAspect="1"/>
          </p:cNvPicPr>
          <p:nvPr/>
        </p:nvPicPr>
        <p:blipFill>
          <a:blip r:embed="rId4"/>
          <a:stretch>
            <a:fillRect/>
          </a:stretch>
        </p:blipFill>
        <p:spPr>
          <a:xfrm>
            <a:off x="1219199" y="0"/>
            <a:ext cx="10972801" cy="6858000"/>
          </a:xfrm>
          <a:prstGeom prst="rect">
            <a:avLst/>
          </a:prstGeom>
        </p:spPr>
      </p:pic>
      <p:pic>
        <p:nvPicPr>
          <p:cNvPr id="12" name="Εικόνα 11"/>
          <p:cNvPicPr>
            <a:picLocks noChangeAspect="1"/>
          </p:cNvPicPr>
          <p:nvPr/>
        </p:nvPicPr>
        <p:blipFill>
          <a:blip r:embed="rId5"/>
          <a:stretch>
            <a:fillRect/>
          </a:stretch>
        </p:blipFill>
        <p:spPr>
          <a:xfrm>
            <a:off x="7838844" y="5738539"/>
            <a:ext cx="3206145" cy="987638"/>
          </a:xfrm>
          <a:prstGeom prst="rect">
            <a:avLst/>
          </a:prstGeom>
        </p:spPr>
      </p:pic>
    </p:spTree>
    <p:extLst>
      <p:ext uri="{BB962C8B-B14F-4D97-AF65-F5344CB8AC3E}">
        <p14:creationId xmlns:p14="http://schemas.microsoft.com/office/powerpoint/2010/main" val="351653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615579" y="0"/>
            <a:ext cx="8962773" cy="1219199"/>
          </a:xfrm>
        </p:spPr>
        <p:txBody>
          <a:bodyPr>
            <a:normAutofit/>
          </a:bodyPr>
          <a:lstStyle/>
          <a:p>
            <a:pPr algn="ctr"/>
            <a:r>
              <a:rPr lang="el-GR" sz="3600" dirty="0" smtClean="0"/>
              <a:t>ΧΑΡΑΚΤΗΡΙΣΤΙΚΑ ΚΑΘΕΤΗΡΩΝ - ΥΛΙΚΟ</a:t>
            </a:r>
            <a:endParaRPr lang="el-GR" sz="3600" dirty="0"/>
          </a:p>
        </p:txBody>
      </p:sp>
      <p:sp>
        <p:nvSpPr>
          <p:cNvPr id="3" name="Θέση περιεχομένου 2"/>
          <p:cNvSpPr>
            <a:spLocks noGrp="1"/>
          </p:cNvSpPr>
          <p:nvPr>
            <p:ph idx="1"/>
          </p:nvPr>
        </p:nvSpPr>
        <p:spPr>
          <a:xfrm>
            <a:off x="0" y="1344705"/>
            <a:ext cx="12192000" cy="5531223"/>
          </a:xfrm>
        </p:spPr>
        <p:txBody>
          <a:bodyPr>
            <a:normAutofit fontScale="92500"/>
          </a:bodyPr>
          <a:lstStyle/>
          <a:p>
            <a:pPr marL="0" indent="0">
              <a:buNone/>
            </a:pPr>
            <a:r>
              <a:rPr lang="el-GR" sz="2400" dirty="0"/>
              <a:t>Το υλικό από το οποίο κατασκευάζονται οι καθετήρες μπορεί να είναι:</a:t>
            </a:r>
          </a:p>
          <a:p>
            <a:r>
              <a:rPr lang="el-GR" sz="2400" dirty="0" err="1" smtClean="0"/>
              <a:t>Latex</a:t>
            </a:r>
            <a:r>
              <a:rPr lang="el-GR" sz="2400" dirty="0"/>
              <a:t>: υλικό από καθαρό λάστιχο το οποίο είναι πιθανό να προκαλέσει ερεθισμό της </a:t>
            </a:r>
            <a:r>
              <a:rPr lang="el-GR" sz="2400" dirty="0" smtClean="0"/>
              <a:t>ουρήθρας, ιδίως σε αλλεργικούς ασθενείς στο </a:t>
            </a:r>
            <a:r>
              <a:rPr lang="el-GR" sz="2400" dirty="0" err="1" smtClean="0"/>
              <a:t>λάτεξ</a:t>
            </a:r>
            <a:r>
              <a:rPr lang="el-GR" sz="2400" dirty="0" smtClean="0"/>
              <a:t>. Κατάλληλο για </a:t>
            </a:r>
            <a:r>
              <a:rPr lang="el-GR" sz="2400" dirty="0"/>
              <a:t>καθετηριασμούς </a:t>
            </a:r>
            <a:r>
              <a:rPr lang="el-GR" sz="2400" dirty="0" smtClean="0"/>
              <a:t>μικρού χρονικού διαστήματος </a:t>
            </a:r>
          </a:p>
          <a:p>
            <a:r>
              <a:rPr lang="en-US" sz="2400" dirty="0" smtClean="0"/>
              <a:t>Silicone</a:t>
            </a:r>
            <a:r>
              <a:rPr lang="el-GR" sz="2400" dirty="0" smtClean="0"/>
              <a:t>: Υλικό </a:t>
            </a:r>
            <a:r>
              <a:rPr lang="el-GR" sz="2400" dirty="0"/>
              <a:t>που δεν προκαλεί ερεθισμό, έχει ευρύ αυλό και είναι κατάλληλο για μακροχρόνια χρήση </a:t>
            </a:r>
            <a:endParaRPr lang="el-GR" sz="2400" dirty="0" smtClean="0"/>
          </a:p>
          <a:p>
            <a:r>
              <a:rPr lang="el-GR" sz="2400" dirty="0" err="1" smtClean="0"/>
              <a:t>PVC</a:t>
            </a:r>
            <a:r>
              <a:rPr lang="el-GR" sz="2400" dirty="0"/>
              <a:t> </a:t>
            </a:r>
            <a:r>
              <a:rPr lang="el-GR" sz="2400" dirty="0" smtClean="0"/>
              <a:t>(</a:t>
            </a:r>
            <a:r>
              <a:rPr lang="el-GR" sz="2400" dirty="0" err="1" smtClean="0"/>
              <a:t>Πολυβινυλοχλωρίδιο</a:t>
            </a:r>
            <a:r>
              <a:rPr lang="el-GR" sz="2400" dirty="0" smtClean="0"/>
              <a:t>, πλαστικό</a:t>
            </a:r>
            <a:r>
              <a:rPr lang="el-GR" sz="2400" dirty="0"/>
              <a:t>): ισχυρό υλικό με πλατύ αυλό που επιτρέπει την γρήγορη ροή ούρων. Χρησιμοποιείται σε περιοδικούς </a:t>
            </a:r>
            <a:r>
              <a:rPr lang="el-GR" sz="2400" dirty="0" smtClean="0"/>
              <a:t>καθετηριασμούς. Όμοιας </a:t>
            </a:r>
            <a:r>
              <a:rPr lang="el-GR" sz="2400" dirty="0"/>
              <a:t>σύστασης </a:t>
            </a:r>
            <a:r>
              <a:rPr lang="el-GR" sz="2400" dirty="0" smtClean="0"/>
              <a:t>(πλαστικό) και οι καθετήρες από </a:t>
            </a:r>
            <a:r>
              <a:rPr lang="el-GR" sz="2400" dirty="0" err="1" smtClean="0"/>
              <a:t>Αμίδιο</a:t>
            </a:r>
            <a:r>
              <a:rPr lang="el-GR" sz="2400" dirty="0" smtClean="0"/>
              <a:t> </a:t>
            </a:r>
            <a:r>
              <a:rPr lang="el-GR" sz="2400" dirty="0"/>
              <a:t>συστάδων </a:t>
            </a:r>
            <a:r>
              <a:rPr lang="el-GR" sz="2400" dirty="0" err="1"/>
              <a:t>πολυαιθέρα</a:t>
            </a:r>
            <a:r>
              <a:rPr lang="el-GR" sz="2400" dirty="0"/>
              <a:t> (</a:t>
            </a:r>
            <a:r>
              <a:rPr lang="en-US" sz="2400" dirty="0" err="1"/>
              <a:t>PEBA</a:t>
            </a:r>
            <a:r>
              <a:rPr lang="en-US" sz="2400" dirty="0" smtClean="0"/>
              <a:t>)</a:t>
            </a:r>
            <a:r>
              <a:rPr lang="el-GR" sz="2400" dirty="0" smtClean="0"/>
              <a:t> και </a:t>
            </a:r>
            <a:r>
              <a:rPr lang="en-US" sz="2400" dirty="0"/>
              <a:t>PTFE ( </a:t>
            </a:r>
            <a:r>
              <a:rPr lang="en-US" sz="2400" dirty="0" smtClean="0"/>
              <a:t>polytetrafluoroethylene)</a:t>
            </a:r>
            <a:endParaRPr lang="el-GR" sz="2400" dirty="0" smtClean="0"/>
          </a:p>
          <a:p>
            <a:r>
              <a:rPr lang="el-GR" sz="2400" dirty="0"/>
              <a:t>Οι </a:t>
            </a:r>
            <a:r>
              <a:rPr lang="el-GR" sz="2400" dirty="0" smtClean="0"/>
              <a:t>εμποτισμένοι καθετήρες με </a:t>
            </a:r>
            <a:r>
              <a:rPr lang="el-GR" sz="2400" dirty="0"/>
              <a:t>κράμα </a:t>
            </a:r>
            <a:r>
              <a:rPr lang="el-GR" sz="2400" dirty="0" smtClean="0"/>
              <a:t>αργύρου (</a:t>
            </a:r>
            <a:r>
              <a:rPr lang="en-US" sz="2400" dirty="0" smtClean="0"/>
              <a:t>Silver </a:t>
            </a:r>
            <a:r>
              <a:rPr lang="en-US" sz="2400" dirty="0"/>
              <a:t>alloy impregnated </a:t>
            </a:r>
            <a:r>
              <a:rPr lang="en-US" sz="2400" dirty="0" smtClean="0"/>
              <a:t>catheters</a:t>
            </a:r>
            <a:r>
              <a:rPr lang="el-GR" sz="2400" dirty="0" smtClean="0"/>
              <a:t>)</a:t>
            </a:r>
            <a:r>
              <a:rPr lang="en-US" sz="2400" dirty="0" smtClean="0"/>
              <a:t> </a:t>
            </a:r>
            <a:r>
              <a:rPr lang="el-GR" sz="2400" dirty="0" smtClean="0"/>
              <a:t> </a:t>
            </a:r>
            <a:r>
              <a:rPr lang="el-GR" sz="2400" dirty="0"/>
              <a:t>προτιμώνται για βραχυχρόνιο καθετηριασμό (≤14 ημέρες) καθώς μειώνουν τη συχνότητα εμφάνισης </a:t>
            </a:r>
            <a:r>
              <a:rPr lang="el-GR" sz="2400" dirty="0" smtClean="0"/>
              <a:t>λοιμώξεων του ουροποιογεννητικού </a:t>
            </a:r>
            <a:r>
              <a:rPr lang="el-GR" sz="2400" dirty="0"/>
              <a:t>και βακτηριαιμίας </a:t>
            </a:r>
            <a:endParaRPr lang="el-GR" sz="2400" dirty="0" smtClean="0"/>
          </a:p>
          <a:p>
            <a:pPr marL="0" indent="0">
              <a:buNone/>
            </a:pPr>
            <a:r>
              <a:rPr lang="el-GR" sz="2400" dirty="0" smtClean="0"/>
              <a:t>Οι Καθετήρες έχουν επίστρωση </a:t>
            </a:r>
            <a:r>
              <a:rPr lang="en-US" sz="2400" dirty="0"/>
              <a:t> </a:t>
            </a:r>
            <a:r>
              <a:rPr lang="el-GR" sz="2400" dirty="0" smtClean="0"/>
              <a:t>(</a:t>
            </a:r>
            <a:r>
              <a:rPr lang="en-US" sz="2400" dirty="0" smtClean="0"/>
              <a:t>Coating</a:t>
            </a:r>
            <a:r>
              <a:rPr lang="el-GR" sz="2400" dirty="0" smtClean="0"/>
              <a:t>) </a:t>
            </a:r>
            <a:r>
              <a:rPr lang="el-GR" sz="2400" dirty="0" err="1" smtClean="0"/>
              <a:t>τεφλόν</a:t>
            </a:r>
            <a:r>
              <a:rPr lang="el-GR" sz="2400" dirty="0" smtClean="0"/>
              <a:t>, σιλικόνης, </a:t>
            </a:r>
            <a:r>
              <a:rPr lang="el-GR" sz="2400" dirty="0" err="1" smtClean="0"/>
              <a:t>υδρογέλης</a:t>
            </a:r>
            <a:r>
              <a:rPr lang="el-GR" sz="2400" dirty="0" smtClean="0"/>
              <a:t> ή </a:t>
            </a:r>
            <a:r>
              <a:rPr lang="el-GR" sz="2400" dirty="0" err="1" smtClean="0"/>
              <a:t>ελαστομερούς</a:t>
            </a:r>
            <a:r>
              <a:rPr lang="el-GR" sz="2400" dirty="0" smtClean="0"/>
              <a:t> σιλικόνης για την μείωση του κινδύνου ερεθισμού και επιμολύνσεων. </a:t>
            </a:r>
          </a:p>
          <a:p>
            <a:pPr>
              <a:buFont typeface="Wingdings" panose="05000000000000000000" pitchFamily="2" charset="2"/>
              <a:buChar char="Ø"/>
            </a:pPr>
            <a:r>
              <a:rPr lang="el-GR" sz="2400" dirty="0" smtClean="0"/>
              <a:t>Η επιλογή του υλικού του καθετήρα και του τύπου επίστρωσής του συνίσταται στη διάρκεια και τον σκοπό χρήσης, καθώς και τις ιδιαιτερότητες του ασθενούς (ηλικία, κατάσταση, φύλο </a:t>
            </a:r>
            <a:r>
              <a:rPr lang="el-GR" sz="2400" dirty="0" err="1" smtClean="0"/>
              <a:t>κλπ</a:t>
            </a:r>
            <a:r>
              <a:rPr lang="el-GR" sz="2400" dirty="0" smtClean="0"/>
              <a:t>)</a:t>
            </a:r>
            <a:endParaRPr lang="el-GR" sz="2400" dirty="0"/>
          </a:p>
        </p:txBody>
      </p:sp>
      <p:pic>
        <p:nvPicPr>
          <p:cNvPr id="4" name="Εικόνα 3"/>
          <p:cNvPicPr>
            <a:picLocks noChangeAspect="1"/>
          </p:cNvPicPr>
          <p:nvPr/>
        </p:nvPicPr>
        <p:blipFill rotWithShape="1">
          <a:blip r:embed="rId2"/>
          <a:srcRect r="19107" b="16780"/>
          <a:stretch/>
        </p:blipFill>
        <p:spPr>
          <a:xfrm flipH="1">
            <a:off x="-1" y="0"/>
            <a:ext cx="1615577" cy="1211429"/>
          </a:xfrm>
          <a:prstGeom prst="rect">
            <a:avLst/>
          </a:prstGeom>
        </p:spPr>
      </p:pic>
      <p:pic>
        <p:nvPicPr>
          <p:cNvPr id="7" name="Εικόνα 6"/>
          <p:cNvPicPr>
            <a:picLocks noChangeAspect="1"/>
          </p:cNvPicPr>
          <p:nvPr/>
        </p:nvPicPr>
        <p:blipFill>
          <a:blip r:embed="rId3"/>
          <a:stretch>
            <a:fillRect/>
          </a:stretch>
        </p:blipFill>
        <p:spPr>
          <a:xfrm>
            <a:off x="10576420" y="0"/>
            <a:ext cx="1615580" cy="1219306"/>
          </a:xfrm>
          <a:prstGeom prst="rect">
            <a:avLst/>
          </a:prstGeom>
        </p:spPr>
      </p:pic>
      <p:sp>
        <p:nvSpPr>
          <p:cNvPr id="8" name="Ορθογώνιο 7"/>
          <p:cNvSpPr/>
          <p:nvPr/>
        </p:nvSpPr>
        <p:spPr>
          <a:xfrm>
            <a:off x="3525253" y="6509084"/>
            <a:ext cx="8666747" cy="369332"/>
          </a:xfrm>
          <a:prstGeom prst="rect">
            <a:avLst/>
          </a:prstGeom>
        </p:spPr>
        <p:txBody>
          <a:bodyPr wrap="square">
            <a:spAutoFit/>
          </a:bodyPr>
          <a:lstStyle/>
          <a:p>
            <a:r>
              <a:rPr lang="en-US" i="1" dirty="0" err="1">
                <a:solidFill>
                  <a:srgbClr val="FF0000"/>
                </a:solidFill>
              </a:rPr>
              <a:t>Lachance</a:t>
            </a:r>
            <a:r>
              <a:rPr lang="en-US" i="1" dirty="0">
                <a:solidFill>
                  <a:srgbClr val="FF0000"/>
                </a:solidFill>
              </a:rPr>
              <a:t> </a:t>
            </a:r>
            <a:r>
              <a:rPr lang="en-US" i="1" dirty="0" smtClean="0">
                <a:solidFill>
                  <a:srgbClr val="FF0000"/>
                </a:solidFill>
              </a:rPr>
              <a:t>&amp; </a:t>
            </a:r>
            <a:r>
              <a:rPr lang="en-US" i="1" dirty="0" err="1" smtClean="0">
                <a:solidFill>
                  <a:srgbClr val="FF0000"/>
                </a:solidFill>
              </a:rPr>
              <a:t>Grobelna</a:t>
            </a:r>
            <a:r>
              <a:rPr lang="en-US" i="1" dirty="0" smtClean="0">
                <a:solidFill>
                  <a:srgbClr val="FF0000"/>
                </a:solidFill>
              </a:rPr>
              <a:t>, 2019</a:t>
            </a:r>
            <a:r>
              <a:rPr lang="el-GR" i="1" dirty="0" smtClean="0">
                <a:solidFill>
                  <a:srgbClr val="FF0000"/>
                </a:solidFill>
              </a:rPr>
              <a:t> - </a:t>
            </a:r>
            <a:r>
              <a:rPr lang="en-US" i="1" dirty="0" smtClean="0">
                <a:solidFill>
                  <a:srgbClr val="FF0000"/>
                </a:solidFill>
              </a:rPr>
              <a:t>Dougherty </a:t>
            </a:r>
            <a:r>
              <a:rPr lang="en-US" i="1" dirty="0">
                <a:solidFill>
                  <a:srgbClr val="FF0000"/>
                </a:solidFill>
              </a:rPr>
              <a:t>and Lister, 2015 - </a:t>
            </a:r>
            <a:r>
              <a:rPr lang="en-US" i="1" dirty="0" smtClean="0">
                <a:solidFill>
                  <a:srgbClr val="FF0000"/>
                </a:solidFill>
              </a:rPr>
              <a:t>Tan </a:t>
            </a:r>
            <a:r>
              <a:rPr lang="en-US" i="1" dirty="0">
                <a:solidFill>
                  <a:srgbClr val="FF0000"/>
                </a:solidFill>
              </a:rPr>
              <a:t>et al, 2019 - Kang et al, 2018 </a:t>
            </a:r>
            <a:r>
              <a:rPr lang="el-GR" i="1" dirty="0" smtClean="0">
                <a:solidFill>
                  <a:srgbClr val="FF0000"/>
                </a:solidFill>
              </a:rPr>
              <a:t> </a:t>
            </a:r>
            <a:endParaRPr lang="el-GR" i="1" dirty="0">
              <a:solidFill>
                <a:srgbClr val="FF0000"/>
              </a:solidFill>
            </a:endParaRPr>
          </a:p>
        </p:txBody>
      </p:sp>
    </p:spTree>
    <p:extLst>
      <p:ext uri="{BB962C8B-B14F-4D97-AF65-F5344CB8AC3E}">
        <p14:creationId xmlns:p14="http://schemas.microsoft.com/office/powerpoint/2010/main" val="29614540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52137" y="1211362"/>
            <a:ext cx="12244137" cy="5646638"/>
          </a:xfrm>
        </p:spPr>
        <p:txBody>
          <a:bodyPr>
            <a:noAutofit/>
          </a:bodyPr>
          <a:lstStyle/>
          <a:p>
            <a:pPr marL="0" indent="0">
              <a:buNone/>
            </a:pPr>
            <a:r>
              <a:rPr lang="el-GR" sz="2400" dirty="0" smtClean="0"/>
              <a:t>Το </a:t>
            </a:r>
            <a:r>
              <a:rPr lang="el-GR" sz="2400" dirty="0"/>
              <a:t>μέγεθος των καθετήρων </a:t>
            </a:r>
            <a:r>
              <a:rPr lang="el-GR" sz="2400" dirty="0" err="1"/>
              <a:t>κύστεως</a:t>
            </a:r>
            <a:r>
              <a:rPr lang="el-GR" sz="2400" dirty="0"/>
              <a:t> μετριέται με την κλίμακα </a:t>
            </a:r>
            <a:r>
              <a:rPr lang="el-GR" sz="2400" dirty="0" err="1" smtClean="0"/>
              <a:t>French</a:t>
            </a:r>
            <a:r>
              <a:rPr lang="en-US" sz="2400" dirty="0" smtClean="0"/>
              <a:t> gauge</a:t>
            </a:r>
            <a:r>
              <a:rPr lang="el-GR" sz="2400" dirty="0" smtClean="0"/>
              <a:t> </a:t>
            </a:r>
            <a:r>
              <a:rPr lang="el-GR" sz="2400" dirty="0"/>
              <a:t>(</a:t>
            </a:r>
            <a:r>
              <a:rPr lang="el-GR" sz="2400" dirty="0" err="1"/>
              <a:t>Fr</a:t>
            </a:r>
            <a:r>
              <a:rPr lang="el-GR" sz="2400" dirty="0"/>
              <a:t>-Αμερική) ή </a:t>
            </a:r>
            <a:r>
              <a:rPr lang="el-GR" sz="2400" dirty="0" err="1" smtClean="0"/>
              <a:t>Charrier</a:t>
            </a:r>
            <a:r>
              <a:rPr lang="en-US" sz="2400" dirty="0" smtClean="0"/>
              <a:t>e</a:t>
            </a:r>
            <a:r>
              <a:rPr lang="el-GR" sz="2400" dirty="0" smtClean="0"/>
              <a:t> </a:t>
            </a:r>
            <a:r>
              <a:rPr lang="el-GR" sz="2400" dirty="0"/>
              <a:t>(</a:t>
            </a:r>
            <a:r>
              <a:rPr lang="el-GR" sz="2400" dirty="0" err="1"/>
              <a:t>Ch</a:t>
            </a:r>
            <a:r>
              <a:rPr lang="el-GR" sz="2400" dirty="0"/>
              <a:t>-Ευρώπη) που αναφέρεται στη διάμετρο του καθετήρα</a:t>
            </a:r>
            <a:r>
              <a:rPr lang="el-GR" sz="2400" b="1" dirty="0" smtClean="0"/>
              <a:t>. 1Fr=1Ch=0,33mm </a:t>
            </a:r>
            <a:r>
              <a:rPr lang="el-GR" sz="2400" dirty="0"/>
              <a:t>(το 1/3 του 1</a:t>
            </a:r>
            <a:r>
              <a:rPr lang="en-US" sz="2400" dirty="0" smtClean="0"/>
              <a:t>mm</a:t>
            </a:r>
            <a:r>
              <a:rPr lang="el-GR" sz="2400" dirty="0" smtClean="0"/>
              <a:t>), οπότε </a:t>
            </a:r>
            <a:r>
              <a:rPr lang="el-GR" sz="2400" dirty="0"/>
              <a:t>διάμετρος </a:t>
            </a:r>
            <a:r>
              <a:rPr lang="el-GR" sz="2400" dirty="0" smtClean="0"/>
              <a:t>1mm = </a:t>
            </a:r>
            <a:r>
              <a:rPr lang="el-GR" sz="2400" dirty="0" err="1" smtClean="0"/>
              <a:t>Νo</a:t>
            </a:r>
            <a:r>
              <a:rPr lang="el-GR" sz="2400" dirty="0" smtClean="0"/>
              <a:t> </a:t>
            </a:r>
            <a:r>
              <a:rPr lang="el-GR" sz="2400" dirty="0"/>
              <a:t>3 </a:t>
            </a:r>
            <a:r>
              <a:rPr lang="el-GR" sz="2400" dirty="0" err="1" smtClean="0"/>
              <a:t>Fr</a:t>
            </a:r>
            <a:r>
              <a:rPr lang="en-US" sz="2400" dirty="0" smtClean="0"/>
              <a:t>, (</a:t>
            </a:r>
            <a:r>
              <a:rPr lang="el-GR" sz="2400" dirty="0" smtClean="0"/>
              <a:t>πχ καθετήρας 18 </a:t>
            </a:r>
            <a:r>
              <a:rPr lang="el-GR" sz="2400" dirty="0" err="1"/>
              <a:t>Fr</a:t>
            </a:r>
            <a:r>
              <a:rPr lang="el-GR" sz="2400" dirty="0"/>
              <a:t> </a:t>
            </a:r>
            <a:r>
              <a:rPr lang="el-GR" sz="2400" dirty="0" smtClean="0"/>
              <a:t>= διάμετρος 6mm)</a:t>
            </a:r>
          </a:p>
          <a:p>
            <a:r>
              <a:rPr lang="el-GR" sz="2400" dirty="0"/>
              <a:t>Το μέγεθος τους ποικίλει από </a:t>
            </a:r>
            <a:r>
              <a:rPr lang="el-GR" sz="2400" dirty="0" smtClean="0"/>
              <a:t>6 - 268  </a:t>
            </a:r>
            <a:r>
              <a:rPr lang="el-GR" sz="2400" dirty="0" err="1"/>
              <a:t>Fr</a:t>
            </a:r>
            <a:r>
              <a:rPr lang="el-GR" sz="2400" dirty="0"/>
              <a:t> δηλ. </a:t>
            </a:r>
            <a:r>
              <a:rPr lang="el-GR" sz="2400" dirty="0" smtClean="0"/>
              <a:t>2 – 8,7 </a:t>
            </a:r>
            <a:r>
              <a:rPr lang="el-GR" sz="2400" dirty="0" err="1"/>
              <a:t>mm</a:t>
            </a:r>
            <a:endParaRPr lang="el-GR" sz="2400" dirty="0"/>
          </a:p>
          <a:p>
            <a:r>
              <a:rPr lang="el-GR" sz="2400" dirty="0" smtClean="0"/>
              <a:t>Στο άκρο του καθετήρα δια του οποίου </a:t>
            </a:r>
            <a:r>
              <a:rPr lang="el-GR" sz="2400" dirty="0" err="1" smtClean="0"/>
              <a:t>ενίουμε</a:t>
            </a:r>
            <a:r>
              <a:rPr lang="el-GR" sz="2400" dirty="0" smtClean="0"/>
              <a:t> υλικό συγκράτησης (συνήθως φυσιολογικό ορό), είθισται να υπάρχει χρωματιστός δακτύλιος που αντιστοιχεί στο μέγεθος του καθετήρα και αναγράφονται πληροφορίες, αλλά και το ποσό πλήρωσης του μπαλονιού συγκράτησης</a:t>
            </a:r>
          </a:p>
          <a:p>
            <a:r>
              <a:rPr lang="el-GR" sz="2400" dirty="0" smtClean="0"/>
              <a:t>Οι </a:t>
            </a:r>
            <a:r>
              <a:rPr lang="el-GR" sz="2400" dirty="0"/>
              <a:t>μικρότεροι καθετήρες δεν είναι συνήθως απαραίτητοι </a:t>
            </a:r>
            <a:r>
              <a:rPr lang="el-GR" sz="2400" dirty="0" smtClean="0"/>
              <a:t>καθώς </a:t>
            </a:r>
            <a:r>
              <a:rPr lang="el-GR" sz="2400" dirty="0"/>
              <a:t>το μέγεθος του αυλού τους </a:t>
            </a:r>
            <a:r>
              <a:rPr lang="el-GR" sz="2400" dirty="0" smtClean="0"/>
              <a:t>αυξάνει </a:t>
            </a:r>
            <a:r>
              <a:rPr lang="el-GR" sz="2400" dirty="0"/>
              <a:t>τη διάρκεια του απαιτούμενου χρόνου για τη κένωση της ουροδόχου κύστης. </a:t>
            </a:r>
            <a:r>
              <a:rPr lang="el-GR" sz="2400" b="1" dirty="0" smtClean="0"/>
              <a:t>Ωστόσο, σωστή πρακτική συνιστά να καθετηριάζουμε με την μικρότερη διάμετρο καθετήρα που ανταποκρίνεται στον σκοπό καθετηριασμού</a:t>
            </a:r>
            <a:r>
              <a:rPr lang="el-GR" sz="2400" dirty="0" smtClean="0"/>
              <a:t>.</a:t>
            </a:r>
          </a:p>
          <a:p>
            <a:r>
              <a:rPr lang="el-GR" sz="2400" dirty="0" smtClean="0"/>
              <a:t>Οι </a:t>
            </a:r>
            <a:r>
              <a:rPr lang="el-GR" sz="2400" dirty="0"/>
              <a:t>μεγαλύτεροι καθετήρες προκαλούν διάταση της ουρήθρας και αυξάνουν την </a:t>
            </a:r>
            <a:r>
              <a:rPr lang="el-GR" sz="2400" dirty="0" smtClean="0"/>
              <a:t>ενόχληση – δυσφορία του ασθενούς, ή προκαλούν ακόμα και πόνο , ενώ χρησιμοποιούνται  όταν </a:t>
            </a:r>
            <a:r>
              <a:rPr lang="el-GR" sz="2400" dirty="0"/>
              <a:t>υπάρχουν ιζήματα ή θρόμβοι αίματος </a:t>
            </a:r>
          </a:p>
          <a:p>
            <a:pPr marL="0" indent="0">
              <a:buNone/>
            </a:pPr>
            <a:endParaRPr lang="el-GR" sz="2400" dirty="0"/>
          </a:p>
        </p:txBody>
      </p:sp>
      <p:pic>
        <p:nvPicPr>
          <p:cNvPr id="4" name="Εικόνα 3"/>
          <p:cNvPicPr>
            <a:picLocks noChangeAspect="1"/>
          </p:cNvPicPr>
          <p:nvPr/>
        </p:nvPicPr>
        <p:blipFill rotWithShape="1">
          <a:blip r:embed="rId2"/>
          <a:srcRect r="19107" b="16780"/>
          <a:stretch/>
        </p:blipFill>
        <p:spPr>
          <a:xfrm flipH="1">
            <a:off x="-3" y="1"/>
            <a:ext cx="1615577" cy="1001398"/>
          </a:xfrm>
          <a:prstGeom prst="rect">
            <a:avLst/>
          </a:prstGeom>
        </p:spPr>
      </p:pic>
      <p:pic>
        <p:nvPicPr>
          <p:cNvPr id="7" name="Εικόνα 6"/>
          <p:cNvPicPr>
            <a:picLocks noChangeAspect="1"/>
          </p:cNvPicPr>
          <p:nvPr/>
        </p:nvPicPr>
        <p:blipFill>
          <a:blip r:embed="rId3"/>
          <a:stretch>
            <a:fillRect/>
          </a:stretch>
        </p:blipFill>
        <p:spPr>
          <a:xfrm>
            <a:off x="10576420" y="1"/>
            <a:ext cx="1615580" cy="1001398"/>
          </a:xfrm>
          <a:prstGeom prst="rect">
            <a:avLst/>
          </a:prstGeom>
        </p:spPr>
      </p:pic>
      <p:sp>
        <p:nvSpPr>
          <p:cNvPr id="8" name="Τίτλος 1"/>
          <p:cNvSpPr>
            <a:spLocks noGrp="1"/>
          </p:cNvSpPr>
          <p:nvPr>
            <p:ph type="title"/>
          </p:nvPr>
        </p:nvSpPr>
        <p:spPr>
          <a:xfrm>
            <a:off x="1616075" y="1"/>
            <a:ext cx="8963025" cy="1001397"/>
          </a:xfrm>
        </p:spPr>
        <p:txBody>
          <a:bodyPr>
            <a:normAutofit/>
          </a:bodyPr>
          <a:lstStyle/>
          <a:p>
            <a:pPr algn="ctr"/>
            <a:r>
              <a:rPr lang="el-GR" sz="3600" dirty="0" smtClean="0"/>
              <a:t>ΧΑΡΑΚΤΗΡΙΣΤΙΚΑ ΚΑΘΕΤΗΡΩΝ - ΜΕΓΕΘΟΣ</a:t>
            </a:r>
            <a:endParaRPr lang="el-GR" sz="3600" dirty="0"/>
          </a:p>
        </p:txBody>
      </p:sp>
      <p:sp>
        <p:nvSpPr>
          <p:cNvPr id="9" name="Ορθογώνιο 8"/>
          <p:cNvSpPr/>
          <p:nvPr/>
        </p:nvSpPr>
        <p:spPr>
          <a:xfrm>
            <a:off x="6097587" y="6380111"/>
            <a:ext cx="6262770" cy="369332"/>
          </a:xfrm>
          <a:prstGeom prst="rect">
            <a:avLst/>
          </a:prstGeom>
        </p:spPr>
        <p:txBody>
          <a:bodyPr wrap="square">
            <a:spAutoFit/>
          </a:bodyPr>
          <a:lstStyle/>
          <a:p>
            <a:r>
              <a:rPr lang="it-IT" i="1" dirty="0" smtClean="0">
                <a:solidFill>
                  <a:srgbClr val="FF0000"/>
                </a:solidFill>
              </a:rPr>
              <a:t>(Siracusano</a:t>
            </a:r>
            <a:r>
              <a:rPr lang="el-GR" i="1" dirty="0" smtClean="0">
                <a:solidFill>
                  <a:srgbClr val="FF0000"/>
                </a:solidFill>
              </a:rPr>
              <a:t> </a:t>
            </a:r>
            <a:r>
              <a:rPr lang="en-US" i="1" dirty="0" smtClean="0">
                <a:solidFill>
                  <a:srgbClr val="FF0000"/>
                </a:solidFill>
              </a:rPr>
              <a:t>et al,</a:t>
            </a:r>
            <a:r>
              <a:rPr lang="it-IT" i="1" dirty="0" smtClean="0">
                <a:solidFill>
                  <a:srgbClr val="FF0000"/>
                </a:solidFill>
              </a:rPr>
              <a:t>2011</a:t>
            </a:r>
            <a:r>
              <a:rPr lang="el-GR" i="1" dirty="0" smtClean="0">
                <a:solidFill>
                  <a:srgbClr val="FF0000"/>
                </a:solidFill>
              </a:rPr>
              <a:t> - </a:t>
            </a:r>
            <a:r>
              <a:rPr lang="en-US" i="1" dirty="0" err="1">
                <a:solidFill>
                  <a:srgbClr val="FF0000"/>
                </a:solidFill>
              </a:rPr>
              <a:t>Hendren</a:t>
            </a:r>
            <a:r>
              <a:rPr lang="el-GR" i="1" dirty="0">
                <a:solidFill>
                  <a:srgbClr val="FF0000"/>
                </a:solidFill>
              </a:rPr>
              <a:t>, </a:t>
            </a:r>
            <a:r>
              <a:rPr lang="en-US" i="1" dirty="0">
                <a:solidFill>
                  <a:srgbClr val="FF0000"/>
                </a:solidFill>
              </a:rPr>
              <a:t>2013</a:t>
            </a:r>
            <a:r>
              <a:rPr lang="el-GR" i="1" dirty="0">
                <a:solidFill>
                  <a:srgbClr val="FF0000"/>
                </a:solidFill>
              </a:rPr>
              <a:t> – </a:t>
            </a:r>
            <a:r>
              <a:rPr lang="en-US" i="1" dirty="0">
                <a:solidFill>
                  <a:srgbClr val="FF0000"/>
                </a:solidFill>
              </a:rPr>
              <a:t>Clayton</a:t>
            </a:r>
            <a:r>
              <a:rPr lang="el-GR" i="1" dirty="0">
                <a:solidFill>
                  <a:srgbClr val="FF0000"/>
                </a:solidFill>
              </a:rPr>
              <a:t>,</a:t>
            </a:r>
            <a:r>
              <a:rPr lang="en-US" i="1" dirty="0">
                <a:solidFill>
                  <a:srgbClr val="FF0000"/>
                </a:solidFill>
              </a:rPr>
              <a:t> </a:t>
            </a:r>
            <a:r>
              <a:rPr lang="en-US" i="1" dirty="0" smtClean="0">
                <a:solidFill>
                  <a:srgbClr val="FF0000"/>
                </a:solidFill>
              </a:rPr>
              <a:t>2017</a:t>
            </a:r>
            <a:r>
              <a:rPr lang="it-IT" i="1" dirty="0" smtClean="0">
                <a:solidFill>
                  <a:srgbClr val="FF0000"/>
                </a:solidFill>
              </a:rPr>
              <a:t>). </a:t>
            </a:r>
            <a:endParaRPr lang="el-GR" i="1" dirty="0">
              <a:solidFill>
                <a:srgbClr val="FF0000"/>
              </a:solidFill>
            </a:endParaRPr>
          </a:p>
        </p:txBody>
      </p:sp>
    </p:spTree>
    <p:extLst>
      <p:ext uri="{BB962C8B-B14F-4D97-AF65-F5344CB8AC3E}">
        <p14:creationId xmlns:p14="http://schemas.microsoft.com/office/powerpoint/2010/main" val="32655799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rotWithShape="1">
          <a:blip r:embed="rId2"/>
          <a:srcRect r="19107" b="16780"/>
          <a:stretch/>
        </p:blipFill>
        <p:spPr>
          <a:xfrm flipH="1">
            <a:off x="-3" y="1"/>
            <a:ext cx="1615577" cy="1001398"/>
          </a:xfrm>
          <a:prstGeom prst="rect">
            <a:avLst/>
          </a:prstGeom>
        </p:spPr>
      </p:pic>
      <p:pic>
        <p:nvPicPr>
          <p:cNvPr id="7" name="Εικόνα 6"/>
          <p:cNvPicPr>
            <a:picLocks noChangeAspect="1"/>
          </p:cNvPicPr>
          <p:nvPr/>
        </p:nvPicPr>
        <p:blipFill>
          <a:blip r:embed="rId3"/>
          <a:stretch>
            <a:fillRect/>
          </a:stretch>
        </p:blipFill>
        <p:spPr>
          <a:xfrm>
            <a:off x="10576420" y="1"/>
            <a:ext cx="1615580" cy="1001398"/>
          </a:xfrm>
          <a:prstGeom prst="rect">
            <a:avLst/>
          </a:prstGeom>
        </p:spPr>
      </p:pic>
      <p:sp>
        <p:nvSpPr>
          <p:cNvPr id="8" name="Τίτλος 1"/>
          <p:cNvSpPr>
            <a:spLocks noGrp="1"/>
          </p:cNvSpPr>
          <p:nvPr>
            <p:ph type="title"/>
          </p:nvPr>
        </p:nvSpPr>
        <p:spPr>
          <a:xfrm>
            <a:off x="1616075" y="1"/>
            <a:ext cx="8963025" cy="1001397"/>
          </a:xfrm>
        </p:spPr>
        <p:txBody>
          <a:bodyPr>
            <a:normAutofit/>
          </a:bodyPr>
          <a:lstStyle/>
          <a:p>
            <a:pPr algn="ctr"/>
            <a:r>
              <a:rPr lang="el-GR" sz="3600" dirty="0" smtClean="0"/>
              <a:t>ΧΑΡΑΚΤΗΡΙΣΤΙΚΑ ΚΑΘΕΤΗΡΩΝ - ΜΕΓΕΘΟΣ</a:t>
            </a:r>
            <a:endParaRPr lang="el-GR" sz="3600" dirty="0"/>
          </a:p>
        </p:txBody>
      </p:sp>
      <p:pic>
        <p:nvPicPr>
          <p:cNvPr id="5" name="Εικόνα 4"/>
          <p:cNvPicPr>
            <a:picLocks noChangeAspect="1"/>
          </p:cNvPicPr>
          <p:nvPr/>
        </p:nvPicPr>
        <p:blipFill rotWithShape="1">
          <a:blip r:embed="rId4"/>
          <a:srcRect l="31311" t="-301"/>
          <a:stretch/>
        </p:blipFill>
        <p:spPr>
          <a:xfrm>
            <a:off x="1" y="1027437"/>
            <a:ext cx="5197642" cy="5830563"/>
          </a:xfrm>
          <a:prstGeom prst="rect">
            <a:avLst/>
          </a:prstGeom>
        </p:spPr>
      </p:pic>
      <p:pic>
        <p:nvPicPr>
          <p:cNvPr id="2" name="Εικόνα 1"/>
          <p:cNvPicPr>
            <a:picLocks noChangeAspect="1"/>
          </p:cNvPicPr>
          <p:nvPr/>
        </p:nvPicPr>
        <p:blipFill rotWithShape="1">
          <a:blip r:embed="rId5"/>
          <a:srcRect l="24176" t="7684" r="41298" b="22842"/>
          <a:stretch/>
        </p:blipFill>
        <p:spPr>
          <a:xfrm rot="5400000">
            <a:off x="6598128" y="2831582"/>
            <a:ext cx="2610854" cy="5345730"/>
          </a:xfrm>
          <a:prstGeom prst="rect">
            <a:avLst/>
          </a:prstGeom>
          <a:ln w="19050">
            <a:solidFill>
              <a:schemeClr val="tx1"/>
            </a:solidFill>
          </a:ln>
        </p:spPr>
      </p:pic>
      <p:pic>
        <p:nvPicPr>
          <p:cNvPr id="9" name="Εικόνα 8"/>
          <p:cNvPicPr>
            <a:picLocks noChangeAspect="1"/>
          </p:cNvPicPr>
          <p:nvPr/>
        </p:nvPicPr>
        <p:blipFill>
          <a:blip r:embed="rId6"/>
          <a:stretch>
            <a:fillRect/>
          </a:stretch>
        </p:blipFill>
        <p:spPr>
          <a:xfrm>
            <a:off x="5168847" y="1027436"/>
            <a:ext cx="6092712" cy="3123459"/>
          </a:xfrm>
          <a:prstGeom prst="rect">
            <a:avLst/>
          </a:prstGeom>
        </p:spPr>
      </p:pic>
      <p:sp>
        <p:nvSpPr>
          <p:cNvPr id="10" name="Ορθογώνιο 9"/>
          <p:cNvSpPr/>
          <p:nvPr/>
        </p:nvSpPr>
        <p:spPr>
          <a:xfrm>
            <a:off x="10587789" y="6497052"/>
            <a:ext cx="1604210" cy="369332"/>
          </a:xfrm>
          <a:prstGeom prst="rect">
            <a:avLst/>
          </a:prstGeom>
        </p:spPr>
        <p:txBody>
          <a:bodyPr wrap="square">
            <a:spAutoFit/>
          </a:bodyPr>
          <a:lstStyle/>
          <a:p>
            <a:r>
              <a:rPr lang="en-US" i="1" dirty="0">
                <a:solidFill>
                  <a:srgbClr val="FF0000"/>
                </a:solidFill>
              </a:rPr>
              <a:t>(</a:t>
            </a:r>
            <a:r>
              <a:rPr lang="en-US" i="1" dirty="0" err="1">
                <a:solidFill>
                  <a:srgbClr val="FF0000"/>
                </a:solidFill>
              </a:rPr>
              <a:t>EAUN</a:t>
            </a:r>
            <a:r>
              <a:rPr lang="en-US" i="1" dirty="0">
                <a:solidFill>
                  <a:srgbClr val="FF0000"/>
                </a:solidFill>
              </a:rPr>
              <a:t>, </a:t>
            </a:r>
            <a:r>
              <a:rPr lang="en-US" i="1" dirty="0" smtClean="0">
                <a:solidFill>
                  <a:srgbClr val="FF0000"/>
                </a:solidFill>
              </a:rPr>
              <a:t>2012</a:t>
            </a:r>
            <a:endParaRPr lang="el-GR" i="1" dirty="0">
              <a:solidFill>
                <a:srgbClr val="FF0000"/>
              </a:solidFill>
            </a:endParaRPr>
          </a:p>
        </p:txBody>
      </p:sp>
    </p:spTree>
    <p:extLst>
      <p:ext uri="{BB962C8B-B14F-4D97-AF65-F5344CB8AC3E}">
        <p14:creationId xmlns:p14="http://schemas.microsoft.com/office/powerpoint/2010/main" val="1194231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52137" y="1211362"/>
            <a:ext cx="12244137" cy="5646638"/>
          </a:xfrm>
        </p:spPr>
        <p:txBody>
          <a:bodyPr>
            <a:noAutofit/>
          </a:bodyPr>
          <a:lstStyle/>
          <a:p>
            <a:pPr marL="0" indent="0">
              <a:buNone/>
            </a:pPr>
            <a:r>
              <a:rPr lang="el-GR" sz="2400" dirty="0"/>
              <a:t>Όταν ο καθετήρας έχει τοποθετηθεί στην ουροδόχο κύστη, το μπαλόνι μπορεί να </a:t>
            </a:r>
            <a:r>
              <a:rPr lang="el-GR" sz="2400" dirty="0" smtClean="0"/>
              <a:t>γεμίσει με </a:t>
            </a:r>
            <a:r>
              <a:rPr lang="el-GR" sz="2400" dirty="0" err="1" smtClean="0"/>
              <a:t>αποστείρωμένο</a:t>
            </a:r>
            <a:r>
              <a:rPr lang="el-GR" sz="2400" dirty="0" smtClean="0"/>
              <a:t> νερό </a:t>
            </a:r>
            <a:r>
              <a:rPr lang="en-US" sz="2400" dirty="0" smtClean="0"/>
              <a:t>(</a:t>
            </a:r>
            <a:r>
              <a:rPr lang="en-US" sz="2400" dirty="0" err="1" smtClean="0"/>
              <a:t>WFI</a:t>
            </a:r>
            <a:r>
              <a:rPr lang="en-US" sz="2400" dirty="0" smtClean="0"/>
              <a:t>) </a:t>
            </a:r>
            <a:r>
              <a:rPr lang="el-GR" sz="2400" dirty="0" smtClean="0"/>
              <a:t>ή </a:t>
            </a:r>
            <a:r>
              <a:rPr lang="el-GR" sz="2400" dirty="0"/>
              <a:t>χλωριούχο νάτριο </a:t>
            </a:r>
            <a:r>
              <a:rPr lang="en-US" sz="2400" dirty="0" smtClean="0"/>
              <a:t>(0,9% NS) </a:t>
            </a:r>
            <a:r>
              <a:rPr lang="el-GR" sz="2400" dirty="0"/>
              <a:t>ή γλυκερίνη 10</a:t>
            </a:r>
            <a:r>
              <a:rPr lang="el-GR" sz="2400" dirty="0" smtClean="0"/>
              <a:t>%</a:t>
            </a:r>
            <a:r>
              <a:rPr lang="en-US" sz="2400" dirty="0" smtClean="0"/>
              <a:t>. </a:t>
            </a:r>
            <a:r>
              <a:rPr lang="el-GR" sz="2400" dirty="0" smtClean="0"/>
              <a:t>Μερικοί </a:t>
            </a:r>
            <a:r>
              <a:rPr lang="el-GR" sz="2400" dirty="0"/>
              <a:t>κατασκευαστές </a:t>
            </a:r>
            <a:r>
              <a:rPr lang="el-GR" sz="2400" dirty="0" smtClean="0"/>
              <a:t>παρέχουν αποστειρωμένες </a:t>
            </a:r>
            <a:r>
              <a:rPr lang="el-GR" sz="2400" dirty="0" err="1"/>
              <a:t>προγεμισμένες</a:t>
            </a:r>
            <a:r>
              <a:rPr lang="el-GR" sz="2400" dirty="0"/>
              <a:t> </a:t>
            </a:r>
            <a:r>
              <a:rPr lang="el-GR" sz="2400" dirty="0" smtClean="0"/>
              <a:t>σύριγγες με υλικό πλήρωσης επιλογής τους</a:t>
            </a:r>
          </a:p>
          <a:p>
            <a:r>
              <a:rPr lang="el-GR" sz="2400" dirty="0" smtClean="0"/>
              <a:t>Η πλήρωση του μπαλονιού σε καθετήρες σιλικόνης με νερό, </a:t>
            </a:r>
            <a:r>
              <a:rPr lang="el-GR" sz="2400" dirty="0"/>
              <a:t>μπορεί μερικές φορές να οδηγήσει σε απώλεια νερού από το μπαλόνι με την πάροδο του χρόνου, με σχετικό </a:t>
            </a:r>
            <a:r>
              <a:rPr lang="el-GR" sz="2400" dirty="0" smtClean="0"/>
              <a:t>κίνδυνο χαλάρωσης του καθετήρα και εξόδου του από την κύστη </a:t>
            </a:r>
          </a:p>
          <a:p>
            <a:r>
              <a:rPr lang="el-GR" sz="2400" dirty="0" smtClean="0"/>
              <a:t>Εκτός </a:t>
            </a:r>
            <a:r>
              <a:rPr lang="el-GR" sz="2400" dirty="0"/>
              <a:t>από τις συστάσεις των κατασκευαστών, δεν </a:t>
            </a:r>
            <a:r>
              <a:rPr lang="el-GR" sz="2400" dirty="0" smtClean="0"/>
              <a:t>υπάρχουν διαθέσιμες </a:t>
            </a:r>
            <a:r>
              <a:rPr lang="el-GR" sz="2400" dirty="0"/>
              <a:t>μελέτες σχετικά με την </a:t>
            </a:r>
            <a:r>
              <a:rPr lang="el-GR" sz="2400" dirty="0" smtClean="0"/>
              <a:t>ένδειξη χρήσης γλυκερίνης ή νερού ως υλικό πλήρωσης του μπαλονιού.</a:t>
            </a:r>
          </a:p>
          <a:p>
            <a:r>
              <a:rPr lang="el-GR" sz="2400" dirty="0"/>
              <a:t>Το μέγεθος του μπαλονιού υποδεικνύεται στη σύνδεση του </a:t>
            </a:r>
            <a:r>
              <a:rPr lang="el-GR" sz="2400" dirty="0" smtClean="0"/>
              <a:t>καθετήρα, με καταγραφή του ελάχιστου </a:t>
            </a:r>
            <a:r>
              <a:rPr lang="el-GR" sz="2400" dirty="0"/>
              <a:t>και </a:t>
            </a:r>
            <a:r>
              <a:rPr lang="el-GR" sz="2400" dirty="0" smtClean="0"/>
              <a:t>μέγιστου όγκου πλήρωσης σε </a:t>
            </a:r>
            <a:r>
              <a:rPr lang="el-GR" sz="2400" dirty="0" err="1"/>
              <a:t>ml</a:t>
            </a:r>
            <a:r>
              <a:rPr lang="el-GR" sz="2400" dirty="0"/>
              <a:t> ή </a:t>
            </a:r>
            <a:r>
              <a:rPr lang="el-GR" sz="2400" dirty="0" err="1"/>
              <a:t>cc</a:t>
            </a:r>
            <a:r>
              <a:rPr lang="el-GR" sz="2400" dirty="0"/>
              <a:t> </a:t>
            </a:r>
            <a:r>
              <a:rPr lang="el-GR" sz="2400" dirty="0" smtClean="0"/>
              <a:t>π.χ</a:t>
            </a:r>
            <a:r>
              <a:rPr lang="el-GR" sz="2400" dirty="0"/>
              <a:t>. </a:t>
            </a:r>
            <a:r>
              <a:rPr lang="el-GR" sz="2400" dirty="0" err="1"/>
              <a:t>Ch</a:t>
            </a:r>
            <a:r>
              <a:rPr lang="el-GR" sz="2400" dirty="0"/>
              <a:t> 12 / 10-15 </a:t>
            </a:r>
            <a:r>
              <a:rPr lang="el-GR" sz="2400" dirty="0" err="1"/>
              <a:t>ml</a:t>
            </a:r>
            <a:r>
              <a:rPr lang="el-GR" sz="2400" dirty="0"/>
              <a:t>. </a:t>
            </a:r>
            <a:endParaRPr lang="el-GR" sz="2400" dirty="0" smtClean="0"/>
          </a:p>
          <a:p>
            <a:endParaRPr lang="el-GR" sz="2400" dirty="0"/>
          </a:p>
        </p:txBody>
      </p:sp>
      <p:pic>
        <p:nvPicPr>
          <p:cNvPr id="4" name="Εικόνα 3"/>
          <p:cNvPicPr>
            <a:picLocks noChangeAspect="1"/>
          </p:cNvPicPr>
          <p:nvPr/>
        </p:nvPicPr>
        <p:blipFill rotWithShape="1">
          <a:blip r:embed="rId2"/>
          <a:srcRect r="19107" b="16780"/>
          <a:stretch/>
        </p:blipFill>
        <p:spPr>
          <a:xfrm flipH="1">
            <a:off x="-3" y="1"/>
            <a:ext cx="1615577" cy="1001398"/>
          </a:xfrm>
          <a:prstGeom prst="rect">
            <a:avLst/>
          </a:prstGeom>
        </p:spPr>
      </p:pic>
      <p:pic>
        <p:nvPicPr>
          <p:cNvPr id="7" name="Εικόνα 6"/>
          <p:cNvPicPr>
            <a:picLocks noChangeAspect="1"/>
          </p:cNvPicPr>
          <p:nvPr/>
        </p:nvPicPr>
        <p:blipFill>
          <a:blip r:embed="rId3"/>
          <a:stretch>
            <a:fillRect/>
          </a:stretch>
        </p:blipFill>
        <p:spPr>
          <a:xfrm>
            <a:off x="10576420" y="1"/>
            <a:ext cx="1615580" cy="1001398"/>
          </a:xfrm>
          <a:prstGeom prst="rect">
            <a:avLst/>
          </a:prstGeom>
        </p:spPr>
      </p:pic>
      <p:sp>
        <p:nvSpPr>
          <p:cNvPr id="8" name="Τίτλος 1"/>
          <p:cNvSpPr>
            <a:spLocks noGrp="1"/>
          </p:cNvSpPr>
          <p:nvPr>
            <p:ph type="title"/>
          </p:nvPr>
        </p:nvSpPr>
        <p:spPr>
          <a:xfrm>
            <a:off x="1616075" y="1"/>
            <a:ext cx="8963025" cy="1001397"/>
          </a:xfrm>
        </p:spPr>
        <p:txBody>
          <a:bodyPr>
            <a:normAutofit fontScale="90000"/>
          </a:bodyPr>
          <a:lstStyle/>
          <a:p>
            <a:pPr algn="ctr"/>
            <a:r>
              <a:rPr lang="el-GR" sz="3600" dirty="0" smtClean="0"/>
              <a:t>ΧΑΡΑΚΤΗΡΙΣΤΙΚΑ ΚΑΘΕΤΗΡΩΝ – </a:t>
            </a:r>
            <a:br>
              <a:rPr lang="el-GR" sz="3600" dirty="0" smtClean="0"/>
            </a:br>
            <a:r>
              <a:rPr lang="el-GR" sz="3600" dirty="0" smtClean="0"/>
              <a:t>ΜΠΑΛΟΝΙ ΣΥΓΚΡΑΤΗΣΗΣ</a:t>
            </a:r>
            <a:endParaRPr lang="el-GR" sz="3600" dirty="0"/>
          </a:p>
        </p:txBody>
      </p:sp>
      <p:sp>
        <p:nvSpPr>
          <p:cNvPr id="10" name="Ορθογώνιο 9"/>
          <p:cNvSpPr/>
          <p:nvPr/>
        </p:nvSpPr>
        <p:spPr>
          <a:xfrm>
            <a:off x="10587789" y="6497052"/>
            <a:ext cx="1604210" cy="369332"/>
          </a:xfrm>
          <a:prstGeom prst="rect">
            <a:avLst/>
          </a:prstGeom>
        </p:spPr>
        <p:txBody>
          <a:bodyPr wrap="square">
            <a:spAutoFit/>
          </a:bodyPr>
          <a:lstStyle/>
          <a:p>
            <a:r>
              <a:rPr lang="en-US" i="1" dirty="0">
                <a:solidFill>
                  <a:srgbClr val="FF0000"/>
                </a:solidFill>
              </a:rPr>
              <a:t>(</a:t>
            </a:r>
            <a:r>
              <a:rPr lang="en-US" i="1" dirty="0" err="1">
                <a:solidFill>
                  <a:srgbClr val="FF0000"/>
                </a:solidFill>
              </a:rPr>
              <a:t>EAUN</a:t>
            </a:r>
            <a:r>
              <a:rPr lang="en-US" i="1" dirty="0">
                <a:solidFill>
                  <a:srgbClr val="FF0000"/>
                </a:solidFill>
              </a:rPr>
              <a:t>, </a:t>
            </a:r>
            <a:r>
              <a:rPr lang="en-US" i="1" dirty="0" smtClean="0">
                <a:solidFill>
                  <a:srgbClr val="FF0000"/>
                </a:solidFill>
              </a:rPr>
              <a:t>2012</a:t>
            </a:r>
            <a:endParaRPr lang="el-GR" i="1" dirty="0">
              <a:solidFill>
                <a:srgbClr val="FF0000"/>
              </a:solidFill>
            </a:endParaRPr>
          </a:p>
        </p:txBody>
      </p:sp>
    </p:spTree>
    <p:extLst>
      <p:ext uri="{BB962C8B-B14F-4D97-AF65-F5344CB8AC3E}">
        <p14:creationId xmlns:p14="http://schemas.microsoft.com/office/powerpoint/2010/main" val="35005808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0" y="1211429"/>
            <a:ext cx="5670138" cy="5664500"/>
          </a:xfrm>
        </p:spPr>
        <p:txBody>
          <a:bodyPr>
            <a:noAutofit/>
          </a:bodyPr>
          <a:lstStyle/>
          <a:p>
            <a:r>
              <a:rPr lang="el-GR" sz="2200" dirty="0" smtClean="0"/>
              <a:t>Μέγεθος μπαλονιού σε καθετήρες ενηλίκων</a:t>
            </a:r>
            <a:r>
              <a:rPr lang="en-US" sz="2200" dirty="0" smtClean="0"/>
              <a:t>: </a:t>
            </a:r>
            <a:r>
              <a:rPr lang="en-US" sz="2200" dirty="0"/>
              <a:t>5-15 ml, 10 ml for standard use.</a:t>
            </a:r>
          </a:p>
          <a:p>
            <a:r>
              <a:rPr lang="el-GR" sz="2200" dirty="0" smtClean="0"/>
              <a:t>Μέγεθος μπαλονιού σε καθετήρες αιματουρίας</a:t>
            </a:r>
            <a:r>
              <a:rPr lang="en-US" sz="2200" dirty="0" smtClean="0"/>
              <a:t>: </a:t>
            </a:r>
            <a:r>
              <a:rPr lang="en-US" sz="2200" dirty="0"/>
              <a:t>15-30 ml.</a:t>
            </a:r>
          </a:p>
          <a:p>
            <a:r>
              <a:rPr lang="el-GR" sz="2200" dirty="0" smtClean="0"/>
              <a:t>Το μπαλόνι των </a:t>
            </a:r>
            <a:r>
              <a:rPr lang="en-US" sz="2200" dirty="0" smtClean="0"/>
              <a:t>30 </a:t>
            </a:r>
            <a:r>
              <a:rPr lang="en-US" sz="2200" dirty="0"/>
              <a:t>ml </a:t>
            </a:r>
            <a:r>
              <a:rPr lang="el-GR" sz="2200" dirty="0" smtClean="0"/>
              <a:t>έχει σχεδιαστεί ως υλικό συγκράτησης αλλά και  αιμόστασης σε μετεγχειρητικές ουρολογικές διαδικασίες (πχ </a:t>
            </a:r>
            <a:r>
              <a:rPr lang="el-GR" sz="2200" dirty="0" err="1" smtClean="0"/>
              <a:t>διακυστική</a:t>
            </a:r>
            <a:r>
              <a:rPr lang="el-GR" sz="2200" dirty="0" smtClean="0"/>
              <a:t> </a:t>
            </a:r>
            <a:r>
              <a:rPr lang="el-GR" sz="2200" dirty="0" err="1" smtClean="0"/>
              <a:t>προστατεκτομή</a:t>
            </a:r>
            <a:r>
              <a:rPr lang="el-GR" sz="2200" dirty="0" smtClean="0"/>
              <a:t>) και μπορεί να φτάνει έως και τα 80</a:t>
            </a:r>
            <a:r>
              <a:rPr lang="en-US" sz="2200" dirty="0" smtClean="0"/>
              <a:t>ml</a:t>
            </a:r>
            <a:r>
              <a:rPr lang="el-GR" sz="2200" dirty="0" smtClean="0"/>
              <a:t> (δεν χρησιμοποιούνται τέτοιοι καθετήρες για καθετηριασμούς ρουτίνας)</a:t>
            </a:r>
            <a:endParaRPr lang="en-US" sz="2200" dirty="0" smtClean="0"/>
          </a:p>
          <a:p>
            <a:r>
              <a:rPr lang="el-GR" sz="2200" dirty="0" smtClean="0"/>
              <a:t>Έχουν σχεδιαστεί και καθετήρες με διπλά μπαλόνια για συγκράτηση στην κύστη αλλά και διατήρηση τάσης στην ουρήθρα για διόρθωση στενωμάτων με </a:t>
            </a:r>
            <a:r>
              <a:rPr lang="el-GR" sz="2200" b="1" dirty="0" smtClean="0"/>
              <a:t>μικρή διάρκεια χρήσης</a:t>
            </a:r>
            <a:r>
              <a:rPr lang="el-GR" sz="2200" dirty="0" smtClean="0"/>
              <a:t> (αποφυγή ουρηθρικών ελκών πίεσης)</a:t>
            </a:r>
            <a:endParaRPr lang="en-US" sz="2200" dirty="0" smtClean="0"/>
          </a:p>
          <a:p>
            <a:pPr marL="0" indent="0">
              <a:buNone/>
            </a:pPr>
            <a:endParaRPr lang="el-GR" sz="2200" dirty="0"/>
          </a:p>
        </p:txBody>
      </p:sp>
      <p:pic>
        <p:nvPicPr>
          <p:cNvPr id="4" name="Εικόνα 3"/>
          <p:cNvPicPr>
            <a:picLocks noChangeAspect="1"/>
          </p:cNvPicPr>
          <p:nvPr/>
        </p:nvPicPr>
        <p:blipFill rotWithShape="1">
          <a:blip r:embed="rId2"/>
          <a:srcRect r="19107" b="16780"/>
          <a:stretch/>
        </p:blipFill>
        <p:spPr>
          <a:xfrm flipH="1">
            <a:off x="-1" y="0"/>
            <a:ext cx="1615577" cy="1211429"/>
          </a:xfrm>
          <a:prstGeom prst="rect">
            <a:avLst/>
          </a:prstGeom>
        </p:spPr>
      </p:pic>
      <p:pic>
        <p:nvPicPr>
          <p:cNvPr id="7" name="Εικόνα 6"/>
          <p:cNvPicPr>
            <a:picLocks noChangeAspect="1"/>
          </p:cNvPicPr>
          <p:nvPr/>
        </p:nvPicPr>
        <p:blipFill>
          <a:blip r:embed="rId3"/>
          <a:stretch>
            <a:fillRect/>
          </a:stretch>
        </p:blipFill>
        <p:spPr>
          <a:xfrm>
            <a:off x="10576420" y="0"/>
            <a:ext cx="1615580" cy="1219306"/>
          </a:xfrm>
          <a:prstGeom prst="rect">
            <a:avLst/>
          </a:prstGeom>
        </p:spPr>
      </p:pic>
      <p:pic>
        <p:nvPicPr>
          <p:cNvPr id="5" name="Εικόνα 4"/>
          <p:cNvPicPr>
            <a:picLocks noChangeAspect="1"/>
          </p:cNvPicPr>
          <p:nvPr/>
        </p:nvPicPr>
        <p:blipFill>
          <a:blip r:embed="rId4"/>
          <a:stretch>
            <a:fillRect/>
          </a:stretch>
        </p:blipFill>
        <p:spPr>
          <a:xfrm>
            <a:off x="8931069" y="3857143"/>
            <a:ext cx="3260931" cy="3000857"/>
          </a:xfrm>
          <a:prstGeom prst="rect">
            <a:avLst/>
          </a:prstGeom>
        </p:spPr>
      </p:pic>
      <p:sp>
        <p:nvSpPr>
          <p:cNvPr id="8" name="Τίτλος 1"/>
          <p:cNvSpPr>
            <a:spLocks noGrp="1"/>
          </p:cNvSpPr>
          <p:nvPr>
            <p:ph type="title"/>
          </p:nvPr>
        </p:nvSpPr>
        <p:spPr>
          <a:xfrm>
            <a:off x="1616075" y="0"/>
            <a:ext cx="8963025" cy="1219200"/>
          </a:xfrm>
        </p:spPr>
        <p:txBody>
          <a:bodyPr>
            <a:normAutofit/>
          </a:bodyPr>
          <a:lstStyle/>
          <a:p>
            <a:pPr algn="ctr"/>
            <a:r>
              <a:rPr lang="el-GR" sz="3600" dirty="0" smtClean="0"/>
              <a:t>ΧΑΡΑΚΤΗΡΙΣΤΙΚΑ ΚΑΘΕΤΗΡΩΝ – </a:t>
            </a:r>
            <a:br>
              <a:rPr lang="el-GR" sz="3600" dirty="0" smtClean="0"/>
            </a:br>
            <a:r>
              <a:rPr lang="el-GR" sz="3600" dirty="0" smtClean="0"/>
              <a:t>ΜΠΑΛΟΝΙ ΣΥΓΚΡΑΤΗΣΗΣ</a:t>
            </a:r>
            <a:endParaRPr lang="el-GR" sz="3600" dirty="0"/>
          </a:p>
        </p:txBody>
      </p:sp>
      <p:pic>
        <p:nvPicPr>
          <p:cNvPr id="6" name="Εικόνα 5"/>
          <p:cNvPicPr>
            <a:picLocks noChangeAspect="1"/>
          </p:cNvPicPr>
          <p:nvPr/>
        </p:nvPicPr>
        <p:blipFill rotWithShape="1">
          <a:blip r:embed="rId5"/>
          <a:srcRect l="9899" t="8257" b="11281"/>
          <a:stretch/>
        </p:blipFill>
        <p:spPr>
          <a:xfrm>
            <a:off x="7785035" y="1211428"/>
            <a:ext cx="4406965" cy="2638677"/>
          </a:xfrm>
          <a:prstGeom prst="rect">
            <a:avLst/>
          </a:prstGeom>
        </p:spPr>
      </p:pic>
      <p:pic>
        <p:nvPicPr>
          <p:cNvPr id="9" name="Εικόνα 8"/>
          <p:cNvPicPr>
            <a:picLocks noChangeAspect="1"/>
          </p:cNvPicPr>
          <p:nvPr/>
        </p:nvPicPr>
        <p:blipFill rotWithShape="1">
          <a:blip r:embed="rId6"/>
          <a:srcRect t="5696" r="3480" b="7146"/>
          <a:stretch/>
        </p:blipFill>
        <p:spPr>
          <a:xfrm>
            <a:off x="5670138" y="3857142"/>
            <a:ext cx="3260931" cy="3000857"/>
          </a:xfrm>
          <a:prstGeom prst="rect">
            <a:avLst/>
          </a:prstGeom>
        </p:spPr>
      </p:pic>
      <p:sp>
        <p:nvSpPr>
          <p:cNvPr id="10" name="Ορθογώνιο 9"/>
          <p:cNvSpPr/>
          <p:nvPr/>
        </p:nvSpPr>
        <p:spPr>
          <a:xfrm>
            <a:off x="11366" y="6488667"/>
            <a:ext cx="1604210" cy="369332"/>
          </a:xfrm>
          <a:prstGeom prst="rect">
            <a:avLst/>
          </a:prstGeom>
        </p:spPr>
        <p:txBody>
          <a:bodyPr wrap="square">
            <a:spAutoFit/>
          </a:bodyPr>
          <a:lstStyle/>
          <a:p>
            <a:r>
              <a:rPr lang="en-US" i="1" dirty="0">
                <a:solidFill>
                  <a:srgbClr val="FF0000"/>
                </a:solidFill>
              </a:rPr>
              <a:t>(</a:t>
            </a:r>
            <a:r>
              <a:rPr lang="en-US" i="1" dirty="0" err="1">
                <a:solidFill>
                  <a:srgbClr val="FF0000"/>
                </a:solidFill>
              </a:rPr>
              <a:t>EAUN</a:t>
            </a:r>
            <a:r>
              <a:rPr lang="en-US" i="1" dirty="0">
                <a:solidFill>
                  <a:srgbClr val="FF0000"/>
                </a:solidFill>
              </a:rPr>
              <a:t>, </a:t>
            </a:r>
            <a:r>
              <a:rPr lang="en-US" i="1" dirty="0" smtClean="0">
                <a:solidFill>
                  <a:srgbClr val="FF0000"/>
                </a:solidFill>
              </a:rPr>
              <a:t>2012</a:t>
            </a:r>
            <a:endParaRPr lang="el-GR" i="1" dirty="0">
              <a:solidFill>
                <a:srgbClr val="FF0000"/>
              </a:solidFill>
            </a:endParaRPr>
          </a:p>
        </p:txBody>
      </p:sp>
    </p:spTree>
    <p:extLst>
      <p:ext uri="{BB962C8B-B14F-4D97-AF65-F5344CB8AC3E}">
        <p14:creationId xmlns:p14="http://schemas.microsoft.com/office/powerpoint/2010/main" val="12544750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0" y="1344705"/>
            <a:ext cx="12192000" cy="5531223"/>
          </a:xfrm>
        </p:spPr>
        <p:txBody>
          <a:bodyPr>
            <a:normAutofit/>
          </a:bodyPr>
          <a:lstStyle/>
          <a:p>
            <a:r>
              <a:rPr lang="el-GR" sz="2400" b="1" dirty="0"/>
              <a:t>Κλειστό σύστημα</a:t>
            </a:r>
            <a:r>
              <a:rPr lang="el-GR" sz="2400" dirty="0"/>
              <a:t>. Όταν ο καθετήρας έχει εισαχθεί χρησιμοποιώντας </a:t>
            </a:r>
            <a:r>
              <a:rPr lang="el-GR" sz="2400" dirty="0" err="1"/>
              <a:t>ασηπτη</a:t>
            </a:r>
            <a:r>
              <a:rPr lang="el-GR" sz="2400" dirty="0"/>
              <a:t> τεχνική, συνδέεται απευθείας με τον αποστειρωμένη </a:t>
            </a:r>
            <a:r>
              <a:rPr lang="el-GR" sz="2400" dirty="0" err="1"/>
              <a:t>ουροσυλλέκτη</a:t>
            </a:r>
            <a:r>
              <a:rPr lang="el-GR" sz="2400" dirty="0"/>
              <a:t>, δημιουργώντας ένα στείρο κλειστό σύστημα αποχέτευσης, ελαχιστοποιώντας τον κίνδυνο λοιμώξεων του ουροποιητικού συστήματος που σχετίζεται με τον καθετήρα. Περιττή αποσύνδεση πρέπει να αποφεύγεται, αλλά εάν συμβεί, πρέπει το σύστημα συλλογής να αντικατασταθεί χρησιμοποιώντας </a:t>
            </a:r>
            <a:r>
              <a:rPr lang="el-GR" sz="2400" dirty="0" err="1"/>
              <a:t>ασηπτη</a:t>
            </a:r>
            <a:r>
              <a:rPr lang="el-GR" sz="2400" dirty="0"/>
              <a:t> τεχνική και αποστειρωμένο εξοπλισμό. </a:t>
            </a:r>
          </a:p>
          <a:p>
            <a:r>
              <a:rPr lang="el-GR" sz="2400" dirty="0" smtClean="0"/>
              <a:t>Απλοί</a:t>
            </a:r>
            <a:r>
              <a:rPr lang="en-US" sz="2400" dirty="0" smtClean="0"/>
              <a:t> </a:t>
            </a:r>
            <a:r>
              <a:rPr lang="el-GR" sz="2400" dirty="0" smtClean="0"/>
              <a:t>και αποστειρωμένοι με λεπτή σωλήνα (συλλογή ούρων) και χοντρή σωλήνα για αιματουρία, πήγματα ούρων και συλλογή πλύσεων. Το μήκος του σωλήνα του </a:t>
            </a:r>
            <a:r>
              <a:rPr lang="el-GR" sz="2400" dirty="0" err="1" smtClean="0"/>
              <a:t>ουροσυλλ</a:t>
            </a:r>
            <a:r>
              <a:rPr lang="el-GR" sz="2400" dirty="0" err="1"/>
              <a:t>έ</a:t>
            </a:r>
            <a:r>
              <a:rPr lang="el-GR" sz="2400" dirty="0" err="1" smtClean="0"/>
              <a:t>κτη</a:t>
            </a:r>
            <a:r>
              <a:rPr lang="el-GR" sz="2400" dirty="0" smtClean="0"/>
              <a:t> μπορεί να ποικίλει από </a:t>
            </a:r>
            <a:r>
              <a:rPr lang="en-US" sz="2400" dirty="0"/>
              <a:t>4 cm </a:t>
            </a:r>
            <a:r>
              <a:rPr lang="el-GR" sz="2400" dirty="0" smtClean="0"/>
              <a:t>έως</a:t>
            </a:r>
            <a:r>
              <a:rPr lang="en-US" sz="2400" dirty="0" smtClean="0"/>
              <a:t> </a:t>
            </a:r>
            <a:r>
              <a:rPr lang="en-US" sz="2400" dirty="0"/>
              <a:t>45 cm</a:t>
            </a:r>
            <a:endParaRPr lang="el-GR" sz="2400" dirty="0"/>
          </a:p>
          <a:p>
            <a:r>
              <a:rPr lang="el-GR" sz="2400" dirty="0"/>
              <a:t>Σάκοι </a:t>
            </a:r>
            <a:r>
              <a:rPr lang="el-GR" sz="2400" dirty="0" smtClean="0"/>
              <a:t>ανάρτησης στο μηρό χρησιμοποιούνται σε περιπατητικούς ασθενείς και σε μόνιμους καθετηριασμούς ατόμων με κανονική δραστηριότητα. Διατίθενται σε ποικίλα σχήματα και μεγέθη και διαθέτουν συστήματα συγκράτησης στο μηρό</a:t>
            </a:r>
          </a:p>
          <a:p>
            <a:r>
              <a:rPr lang="el-GR" sz="2400" dirty="0" err="1" smtClean="0"/>
              <a:t>Προσυνδεδεμένα</a:t>
            </a:r>
            <a:r>
              <a:rPr lang="el-GR" sz="2400" dirty="0" smtClean="0"/>
              <a:t> συστήματα. Διατίθενται κλειστά κυκλώματα με </a:t>
            </a:r>
            <a:r>
              <a:rPr lang="el-GR" sz="2400" dirty="0" err="1" smtClean="0"/>
              <a:t>προσυνδεδεμένους</a:t>
            </a:r>
            <a:r>
              <a:rPr lang="el-GR" sz="2400" dirty="0" smtClean="0"/>
              <a:t> </a:t>
            </a:r>
            <a:r>
              <a:rPr lang="el-GR" sz="2400" dirty="0" err="1" smtClean="0"/>
              <a:t>ουροσυλλέκτες</a:t>
            </a:r>
            <a:r>
              <a:rPr lang="el-GR" sz="2400" dirty="0" smtClean="0"/>
              <a:t> </a:t>
            </a:r>
            <a:r>
              <a:rPr lang="el-GR" sz="2400" dirty="0" err="1" smtClean="0"/>
              <a:t>επι</a:t>
            </a:r>
            <a:r>
              <a:rPr lang="el-GR" sz="2400" dirty="0" smtClean="0"/>
              <a:t> του καθετήρα (εξασφάλιση ασηψίας, μείωση ουρολοιμώξεων)</a:t>
            </a:r>
            <a:endParaRPr lang="el-GR" sz="2400" dirty="0"/>
          </a:p>
        </p:txBody>
      </p:sp>
      <p:pic>
        <p:nvPicPr>
          <p:cNvPr id="4" name="Εικόνα 3"/>
          <p:cNvPicPr>
            <a:picLocks noChangeAspect="1"/>
          </p:cNvPicPr>
          <p:nvPr/>
        </p:nvPicPr>
        <p:blipFill rotWithShape="1">
          <a:blip r:embed="rId2"/>
          <a:srcRect r="19107" b="16780"/>
          <a:stretch/>
        </p:blipFill>
        <p:spPr>
          <a:xfrm flipH="1">
            <a:off x="-1" y="0"/>
            <a:ext cx="1615577" cy="1211429"/>
          </a:xfrm>
          <a:prstGeom prst="rect">
            <a:avLst/>
          </a:prstGeom>
        </p:spPr>
      </p:pic>
      <p:pic>
        <p:nvPicPr>
          <p:cNvPr id="7" name="Εικόνα 6"/>
          <p:cNvPicPr>
            <a:picLocks noChangeAspect="1"/>
          </p:cNvPicPr>
          <p:nvPr/>
        </p:nvPicPr>
        <p:blipFill>
          <a:blip r:embed="rId3"/>
          <a:stretch>
            <a:fillRect/>
          </a:stretch>
        </p:blipFill>
        <p:spPr>
          <a:xfrm>
            <a:off x="10576420" y="0"/>
            <a:ext cx="1615580" cy="1219306"/>
          </a:xfrm>
          <a:prstGeom prst="rect">
            <a:avLst/>
          </a:prstGeom>
        </p:spPr>
      </p:pic>
      <p:sp>
        <p:nvSpPr>
          <p:cNvPr id="6" name="Τίτλος 1"/>
          <p:cNvSpPr>
            <a:spLocks noGrp="1"/>
          </p:cNvSpPr>
          <p:nvPr>
            <p:ph type="title"/>
          </p:nvPr>
        </p:nvSpPr>
        <p:spPr>
          <a:xfrm>
            <a:off x="1616075" y="0"/>
            <a:ext cx="8963025" cy="1219200"/>
          </a:xfrm>
        </p:spPr>
        <p:txBody>
          <a:bodyPr>
            <a:normAutofit/>
          </a:bodyPr>
          <a:lstStyle/>
          <a:p>
            <a:pPr algn="ctr"/>
            <a:r>
              <a:rPr lang="el-GR" sz="3600" dirty="0" smtClean="0"/>
              <a:t>ΠΑΡΕΛΚΟΜΕΝΑ ΚΑΘΕΤΗΡΩΝ – </a:t>
            </a:r>
            <a:br>
              <a:rPr lang="el-GR" sz="3600" dirty="0" smtClean="0"/>
            </a:br>
            <a:r>
              <a:rPr lang="el-GR" sz="3600" dirty="0" err="1" smtClean="0"/>
              <a:t>ΟΥΡΟΣΥΛΛΕΚΤΕΣ</a:t>
            </a:r>
            <a:endParaRPr lang="el-GR" sz="3600" dirty="0"/>
          </a:p>
        </p:txBody>
      </p:sp>
      <p:sp>
        <p:nvSpPr>
          <p:cNvPr id="8" name="Ορθογώνιο 7"/>
          <p:cNvSpPr/>
          <p:nvPr/>
        </p:nvSpPr>
        <p:spPr>
          <a:xfrm>
            <a:off x="11365" y="6488667"/>
            <a:ext cx="3381539" cy="646331"/>
          </a:xfrm>
          <a:prstGeom prst="rect">
            <a:avLst/>
          </a:prstGeom>
        </p:spPr>
        <p:txBody>
          <a:bodyPr wrap="square">
            <a:spAutoFit/>
          </a:bodyPr>
          <a:lstStyle/>
          <a:p>
            <a:r>
              <a:rPr lang="en-US" i="1" dirty="0">
                <a:solidFill>
                  <a:srgbClr val="FF0000"/>
                </a:solidFill>
              </a:rPr>
              <a:t>(</a:t>
            </a:r>
            <a:r>
              <a:rPr lang="en-US" i="1" dirty="0" err="1">
                <a:solidFill>
                  <a:srgbClr val="FF0000"/>
                </a:solidFill>
              </a:rPr>
              <a:t>EAUN</a:t>
            </a:r>
            <a:r>
              <a:rPr lang="en-US" i="1" dirty="0">
                <a:solidFill>
                  <a:srgbClr val="FF0000"/>
                </a:solidFill>
              </a:rPr>
              <a:t>, </a:t>
            </a:r>
            <a:r>
              <a:rPr lang="en-US" i="1" dirty="0" smtClean="0">
                <a:solidFill>
                  <a:srgbClr val="FF0000"/>
                </a:solidFill>
              </a:rPr>
              <a:t>2012</a:t>
            </a:r>
            <a:r>
              <a:rPr lang="el-GR" i="1" dirty="0" smtClean="0">
                <a:solidFill>
                  <a:srgbClr val="FF0000"/>
                </a:solidFill>
              </a:rPr>
              <a:t>, </a:t>
            </a:r>
            <a:r>
              <a:rPr lang="en-US" i="1" dirty="0" err="1">
                <a:solidFill>
                  <a:srgbClr val="FF0000"/>
                </a:solidFill>
              </a:rPr>
              <a:t>Feneley</a:t>
            </a:r>
            <a:r>
              <a:rPr lang="en-US" i="1" dirty="0">
                <a:solidFill>
                  <a:srgbClr val="FF0000"/>
                </a:solidFill>
              </a:rPr>
              <a:t> et al, 2015</a:t>
            </a:r>
          </a:p>
          <a:p>
            <a:endParaRPr lang="el-GR" i="1" dirty="0">
              <a:solidFill>
                <a:srgbClr val="FF0000"/>
              </a:solidFill>
            </a:endParaRPr>
          </a:p>
        </p:txBody>
      </p:sp>
    </p:spTree>
    <p:extLst>
      <p:ext uri="{BB962C8B-B14F-4D97-AF65-F5344CB8AC3E}">
        <p14:creationId xmlns:p14="http://schemas.microsoft.com/office/powerpoint/2010/main" val="17004623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0" y="1344705"/>
            <a:ext cx="12192000" cy="5531223"/>
          </a:xfrm>
        </p:spPr>
        <p:txBody>
          <a:bodyPr>
            <a:normAutofit lnSpcReduction="10000"/>
          </a:bodyPr>
          <a:lstStyle/>
          <a:p>
            <a:r>
              <a:rPr lang="el-GR" sz="2400" dirty="0"/>
              <a:t>Οι </a:t>
            </a:r>
            <a:r>
              <a:rPr lang="el-GR" sz="2400" dirty="0" err="1" smtClean="0"/>
              <a:t>ουροσυλλέκτες</a:t>
            </a:r>
            <a:r>
              <a:rPr lang="el-GR" sz="2400" dirty="0" smtClean="0"/>
              <a:t> δύνανται να παρέχουν προσαρτημένες βαλβίδες </a:t>
            </a:r>
            <a:r>
              <a:rPr lang="el-GR" sz="2400" dirty="0" err="1" smtClean="0"/>
              <a:t>αντιπλήρωσης</a:t>
            </a:r>
            <a:r>
              <a:rPr lang="el-GR" sz="2400" dirty="0" smtClean="0"/>
              <a:t>  ή με θάλαμο </a:t>
            </a:r>
            <a:r>
              <a:rPr lang="el-GR" sz="2400" dirty="0" err="1" smtClean="0"/>
              <a:t>αντιπλήρωσης</a:t>
            </a:r>
            <a:r>
              <a:rPr lang="el-GR" sz="2400" dirty="0" smtClean="0"/>
              <a:t> (μονής κίνησης - </a:t>
            </a:r>
            <a:r>
              <a:rPr lang="el-GR" sz="2400" dirty="0" err="1" smtClean="0"/>
              <a:t>ανεπιστροφής</a:t>
            </a:r>
            <a:r>
              <a:rPr lang="el-GR" sz="2400" dirty="0" smtClean="0"/>
              <a:t>), για την αποφυγή επιστροφής ούρων από τον </a:t>
            </a:r>
            <a:r>
              <a:rPr lang="el-GR" sz="2400" dirty="0" err="1" smtClean="0"/>
              <a:t>ουροσυλλέκτη</a:t>
            </a:r>
            <a:r>
              <a:rPr lang="el-GR" sz="2400" dirty="0" smtClean="0"/>
              <a:t> στον καθετήρα.</a:t>
            </a:r>
          </a:p>
          <a:p>
            <a:r>
              <a:rPr lang="el-GR" sz="2400" dirty="0" smtClean="0"/>
              <a:t>Οι </a:t>
            </a:r>
            <a:r>
              <a:rPr lang="el-GR" sz="2400" dirty="0" err="1" smtClean="0"/>
              <a:t>ουροσυλλέκετες</a:t>
            </a:r>
            <a:r>
              <a:rPr lang="el-GR" sz="2400" dirty="0" smtClean="0"/>
              <a:t> δύνανται να παρέχουν θυρίδα συλλογής δείγματος, ώστε να συντηρείται το κλειστό σύστημα αποστράγγισης, ελαχιστοποιώντας τον κίνδυνο λοιμώξεων.</a:t>
            </a:r>
          </a:p>
          <a:p>
            <a:r>
              <a:rPr lang="el-GR" sz="2400" dirty="0" smtClean="0"/>
              <a:t>Χωρητικότητα μεταξύ </a:t>
            </a:r>
            <a:r>
              <a:rPr lang="en-US" sz="2400" dirty="0" smtClean="0"/>
              <a:t>120 </a:t>
            </a:r>
            <a:r>
              <a:rPr lang="el-GR" sz="2400" dirty="0" smtClean="0"/>
              <a:t>-</a:t>
            </a:r>
            <a:r>
              <a:rPr lang="en-US" sz="2400" dirty="0" smtClean="0"/>
              <a:t> </a:t>
            </a:r>
            <a:r>
              <a:rPr lang="en-US" sz="2400" dirty="0"/>
              <a:t>800 ml </a:t>
            </a:r>
            <a:r>
              <a:rPr lang="el-GR" sz="2400" dirty="0" smtClean="0"/>
              <a:t>έως και 4 λίτρα με ενδείξεις πλήρωσης για την εύκολη μέτρηση των αποβαλλόμενων και με διάφορους τύπους </a:t>
            </a:r>
            <a:r>
              <a:rPr lang="el-GR" sz="2400" dirty="0" err="1" smtClean="0"/>
              <a:t>βρυσάκι</a:t>
            </a:r>
            <a:r>
              <a:rPr lang="el-GR" sz="2400" dirty="0" smtClean="0"/>
              <a:t> </a:t>
            </a:r>
            <a:r>
              <a:rPr lang="el-GR" sz="2400" dirty="0" err="1" smtClean="0"/>
              <a:t>εκκροής</a:t>
            </a:r>
            <a:r>
              <a:rPr lang="el-GR" sz="2400" dirty="0" smtClean="0"/>
              <a:t> </a:t>
            </a:r>
            <a:endParaRPr lang="el-GR" sz="2400" dirty="0"/>
          </a:p>
          <a:p>
            <a:r>
              <a:rPr lang="el-GR" sz="2400" dirty="0" smtClean="0"/>
              <a:t>Ο </a:t>
            </a:r>
            <a:r>
              <a:rPr lang="el-GR" sz="2400" dirty="0" err="1" smtClean="0"/>
              <a:t>Ουροσυλέκτης</a:t>
            </a:r>
            <a:r>
              <a:rPr lang="el-GR" sz="2400" dirty="0" smtClean="0"/>
              <a:t> τοποθετείται </a:t>
            </a:r>
            <a:r>
              <a:rPr lang="el-GR" sz="2400" dirty="0"/>
              <a:t>κάτω από τη στάθμη του καθετήρα της ουροδόχου </a:t>
            </a:r>
            <a:r>
              <a:rPr lang="el-GR" sz="2400" dirty="0" smtClean="0"/>
              <a:t>κύστης (αποφυγή παλινδρόμησης ούρων από τον συλλέκτη προς τον καθετήρα – μείωση κινδύνου λοιμώξεων), με  τον  σωλήνα </a:t>
            </a:r>
            <a:r>
              <a:rPr lang="el-GR" sz="2400" dirty="0"/>
              <a:t>παροχέτευσης </a:t>
            </a:r>
            <a:r>
              <a:rPr lang="el-GR" sz="2400" dirty="0" smtClean="0"/>
              <a:t>να </a:t>
            </a:r>
            <a:r>
              <a:rPr lang="el-GR" sz="2400" dirty="0"/>
              <a:t>βρίσκεται πάνω από την στάθμη των ούρων στον </a:t>
            </a:r>
            <a:r>
              <a:rPr lang="el-GR" sz="2400" dirty="0" err="1" smtClean="0"/>
              <a:t>ουροσυλλέκτη</a:t>
            </a:r>
            <a:r>
              <a:rPr lang="el-GR" sz="2400" dirty="0" smtClean="0"/>
              <a:t> και </a:t>
            </a:r>
            <a:r>
              <a:rPr lang="el-GR" sz="2400" dirty="0"/>
              <a:t>να μην είναι διπλωμένος ή να σχηματίζει αγκύλη </a:t>
            </a:r>
          </a:p>
          <a:p>
            <a:r>
              <a:rPr lang="el-GR" sz="2400" dirty="0"/>
              <a:t>Σε περίπτωση που ο </a:t>
            </a:r>
            <a:r>
              <a:rPr lang="el-GR" sz="2400" dirty="0" err="1"/>
              <a:t>ουροσυλλέκτης</a:t>
            </a:r>
            <a:r>
              <a:rPr lang="el-GR" sz="2400" dirty="0"/>
              <a:t> χρειάζεται να τοποθετηθεί σε μεγαλύτερο ύψος από εκείνο της ουροδόχου κύστης (για μικρό χρονικό διάστημα), ο σωλήνας πρέπει να κλείσει για παρεμπόδιση της παλινδρόμησης των ούρων στην </a:t>
            </a:r>
            <a:r>
              <a:rPr lang="el-GR" sz="2400" dirty="0" smtClean="0"/>
              <a:t>κύστη</a:t>
            </a:r>
          </a:p>
          <a:p>
            <a:r>
              <a:rPr lang="el-GR" sz="2400" dirty="0"/>
              <a:t>Δεν θα πρέπει να έρχεται σε επαφή με το δάπεδο </a:t>
            </a:r>
          </a:p>
          <a:p>
            <a:pPr marL="0" indent="0">
              <a:buNone/>
            </a:pPr>
            <a:endParaRPr lang="el-GR" sz="2400" dirty="0"/>
          </a:p>
        </p:txBody>
      </p:sp>
      <p:pic>
        <p:nvPicPr>
          <p:cNvPr id="4" name="Εικόνα 3"/>
          <p:cNvPicPr>
            <a:picLocks noChangeAspect="1"/>
          </p:cNvPicPr>
          <p:nvPr/>
        </p:nvPicPr>
        <p:blipFill rotWithShape="1">
          <a:blip r:embed="rId2"/>
          <a:srcRect r="19107" b="16780"/>
          <a:stretch/>
        </p:blipFill>
        <p:spPr>
          <a:xfrm flipH="1">
            <a:off x="-1" y="0"/>
            <a:ext cx="1615577" cy="1211429"/>
          </a:xfrm>
          <a:prstGeom prst="rect">
            <a:avLst/>
          </a:prstGeom>
        </p:spPr>
      </p:pic>
      <p:pic>
        <p:nvPicPr>
          <p:cNvPr id="7" name="Εικόνα 6"/>
          <p:cNvPicPr>
            <a:picLocks noChangeAspect="1"/>
          </p:cNvPicPr>
          <p:nvPr/>
        </p:nvPicPr>
        <p:blipFill>
          <a:blip r:embed="rId3"/>
          <a:stretch>
            <a:fillRect/>
          </a:stretch>
        </p:blipFill>
        <p:spPr>
          <a:xfrm>
            <a:off x="10576420" y="0"/>
            <a:ext cx="1615580" cy="1219306"/>
          </a:xfrm>
          <a:prstGeom prst="rect">
            <a:avLst/>
          </a:prstGeom>
        </p:spPr>
      </p:pic>
      <p:sp>
        <p:nvSpPr>
          <p:cNvPr id="6" name="Τίτλος 1"/>
          <p:cNvSpPr>
            <a:spLocks noGrp="1"/>
          </p:cNvSpPr>
          <p:nvPr>
            <p:ph type="title"/>
          </p:nvPr>
        </p:nvSpPr>
        <p:spPr>
          <a:xfrm>
            <a:off x="1616075" y="0"/>
            <a:ext cx="8963025" cy="1219200"/>
          </a:xfrm>
        </p:spPr>
        <p:txBody>
          <a:bodyPr>
            <a:normAutofit/>
          </a:bodyPr>
          <a:lstStyle/>
          <a:p>
            <a:pPr algn="ctr"/>
            <a:r>
              <a:rPr lang="el-GR" sz="3600" dirty="0" smtClean="0"/>
              <a:t>ΠΑΡΕΛΚΟΜΕΝΑ ΚΑΘΕΤΗΡΩΝ – </a:t>
            </a:r>
            <a:br>
              <a:rPr lang="el-GR" sz="3600" dirty="0" smtClean="0"/>
            </a:br>
            <a:r>
              <a:rPr lang="el-GR" sz="3600" dirty="0" err="1" smtClean="0"/>
              <a:t>ΟΥΡΟΣΥΛΛΕΚΤΕΣ</a:t>
            </a:r>
            <a:r>
              <a:rPr lang="el-GR" sz="3600" dirty="0" smtClean="0"/>
              <a:t> (2)</a:t>
            </a:r>
            <a:endParaRPr lang="el-GR" sz="3600" dirty="0"/>
          </a:p>
        </p:txBody>
      </p:sp>
      <p:sp>
        <p:nvSpPr>
          <p:cNvPr id="10" name="Ορθογώνιο 9"/>
          <p:cNvSpPr/>
          <p:nvPr/>
        </p:nvSpPr>
        <p:spPr>
          <a:xfrm>
            <a:off x="8885650" y="6488667"/>
            <a:ext cx="3381539" cy="646331"/>
          </a:xfrm>
          <a:prstGeom prst="rect">
            <a:avLst/>
          </a:prstGeom>
        </p:spPr>
        <p:txBody>
          <a:bodyPr wrap="square">
            <a:spAutoFit/>
          </a:bodyPr>
          <a:lstStyle/>
          <a:p>
            <a:r>
              <a:rPr lang="en-US" i="1" dirty="0">
                <a:solidFill>
                  <a:srgbClr val="FF0000"/>
                </a:solidFill>
              </a:rPr>
              <a:t>(</a:t>
            </a:r>
            <a:r>
              <a:rPr lang="en-US" i="1" dirty="0" err="1">
                <a:solidFill>
                  <a:srgbClr val="FF0000"/>
                </a:solidFill>
              </a:rPr>
              <a:t>EAUN</a:t>
            </a:r>
            <a:r>
              <a:rPr lang="en-US" i="1" dirty="0">
                <a:solidFill>
                  <a:srgbClr val="FF0000"/>
                </a:solidFill>
              </a:rPr>
              <a:t>, </a:t>
            </a:r>
            <a:r>
              <a:rPr lang="en-US" i="1" dirty="0" smtClean="0">
                <a:solidFill>
                  <a:srgbClr val="FF0000"/>
                </a:solidFill>
              </a:rPr>
              <a:t>2012</a:t>
            </a:r>
            <a:r>
              <a:rPr lang="el-GR" i="1" dirty="0" smtClean="0">
                <a:solidFill>
                  <a:srgbClr val="FF0000"/>
                </a:solidFill>
              </a:rPr>
              <a:t>, </a:t>
            </a:r>
            <a:r>
              <a:rPr lang="en-US" i="1" dirty="0" err="1">
                <a:solidFill>
                  <a:srgbClr val="FF0000"/>
                </a:solidFill>
              </a:rPr>
              <a:t>Feneley</a:t>
            </a:r>
            <a:r>
              <a:rPr lang="en-US" i="1" dirty="0">
                <a:solidFill>
                  <a:srgbClr val="FF0000"/>
                </a:solidFill>
              </a:rPr>
              <a:t> et al, 2015</a:t>
            </a:r>
          </a:p>
          <a:p>
            <a:endParaRPr lang="el-GR" i="1" dirty="0">
              <a:solidFill>
                <a:srgbClr val="FF0000"/>
              </a:solidFill>
            </a:endParaRPr>
          </a:p>
        </p:txBody>
      </p:sp>
    </p:spTree>
    <p:extLst>
      <p:ext uri="{BB962C8B-B14F-4D97-AF65-F5344CB8AC3E}">
        <p14:creationId xmlns:p14="http://schemas.microsoft.com/office/powerpoint/2010/main" val="15465655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1"/>
          <p:cNvSpPr>
            <a:spLocks noGrp="1"/>
          </p:cNvSpPr>
          <p:nvPr>
            <p:ph type="title"/>
          </p:nvPr>
        </p:nvSpPr>
        <p:spPr>
          <a:xfrm>
            <a:off x="2298032" y="0"/>
            <a:ext cx="6027822" cy="613611"/>
          </a:xfrm>
        </p:spPr>
        <p:txBody>
          <a:bodyPr>
            <a:normAutofit fontScale="90000"/>
          </a:bodyPr>
          <a:lstStyle/>
          <a:p>
            <a:pPr algn="ctr"/>
            <a:r>
              <a:rPr lang="el-GR" sz="2400" dirty="0" smtClean="0"/>
              <a:t>ΠΑΡΕΛΚΟΜΕΝΑ ΚΑΘΕΤΗΡΩΝ – </a:t>
            </a:r>
            <a:r>
              <a:rPr lang="el-GR" sz="2400" dirty="0" err="1" smtClean="0"/>
              <a:t>ΟΥΡΟΣΥΛΛΕΚΤΕΣ</a:t>
            </a:r>
            <a:endParaRPr lang="el-GR" sz="2400" dirty="0"/>
          </a:p>
        </p:txBody>
      </p:sp>
      <p:pic>
        <p:nvPicPr>
          <p:cNvPr id="2" name="Εικόνα 1"/>
          <p:cNvPicPr>
            <a:picLocks noChangeAspect="1"/>
          </p:cNvPicPr>
          <p:nvPr/>
        </p:nvPicPr>
        <p:blipFill>
          <a:blip r:embed="rId2"/>
          <a:stretch>
            <a:fillRect/>
          </a:stretch>
        </p:blipFill>
        <p:spPr>
          <a:xfrm>
            <a:off x="-8213" y="0"/>
            <a:ext cx="2426560" cy="2432515"/>
          </a:xfrm>
          <a:prstGeom prst="rect">
            <a:avLst/>
          </a:prstGeom>
        </p:spPr>
      </p:pic>
      <p:pic>
        <p:nvPicPr>
          <p:cNvPr id="5" name="Εικόνα 4"/>
          <p:cNvPicPr>
            <a:picLocks noChangeAspect="1"/>
          </p:cNvPicPr>
          <p:nvPr/>
        </p:nvPicPr>
        <p:blipFill>
          <a:blip r:embed="rId3"/>
          <a:stretch>
            <a:fillRect/>
          </a:stretch>
        </p:blipFill>
        <p:spPr>
          <a:xfrm>
            <a:off x="8101262" y="0"/>
            <a:ext cx="4090738" cy="3015785"/>
          </a:xfrm>
          <a:prstGeom prst="rect">
            <a:avLst/>
          </a:prstGeom>
        </p:spPr>
      </p:pic>
      <p:pic>
        <p:nvPicPr>
          <p:cNvPr id="8" name="Εικόνα 7"/>
          <p:cNvPicPr>
            <a:picLocks noChangeAspect="1"/>
          </p:cNvPicPr>
          <p:nvPr/>
        </p:nvPicPr>
        <p:blipFill rotWithShape="1">
          <a:blip r:embed="rId4"/>
          <a:srcRect l="4675" t="2352" r="2152" b="3538"/>
          <a:stretch/>
        </p:blipFill>
        <p:spPr>
          <a:xfrm>
            <a:off x="8101262" y="3015785"/>
            <a:ext cx="4090738" cy="3777286"/>
          </a:xfrm>
          <a:prstGeom prst="rect">
            <a:avLst/>
          </a:prstGeom>
        </p:spPr>
      </p:pic>
      <p:pic>
        <p:nvPicPr>
          <p:cNvPr id="9" name="Εικόνα 8"/>
          <p:cNvPicPr>
            <a:picLocks noChangeAspect="1"/>
          </p:cNvPicPr>
          <p:nvPr/>
        </p:nvPicPr>
        <p:blipFill rotWithShape="1">
          <a:blip r:embed="rId5"/>
          <a:srcRect l="19450" t="1921" r="9530" b="4939"/>
          <a:stretch/>
        </p:blipFill>
        <p:spPr>
          <a:xfrm>
            <a:off x="-24820" y="2411440"/>
            <a:ext cx="3028989" cy="4381631"/>
          </a:xfrm>
          <a:prstGeom prst="rect">
            <a:avLst/>
          </a:prstGeom>
        </p:spPr>
      </p:pic>
      <p:pic>
        <p:nvPicPr>
          <p:cNvPr id="10" name="Εικόνα 9"/>
          <p:cNvPicPr>
            <a:picLocks noChangeAspect="1"/>
          </p:cNvPicPr>
          <p:nvPr/>
        </p:nvPicPr>
        <p:blipFill rotWithShape="1">
          <a:blip r:embed="rId6"/>
          <a:srcRect l="30591" t="3905" r="-4874" b="-2231"/>
          <a:stretch/>
        </p:blipFill>
        <p:spPr>
          <a:xfrm>
            <a:off x="5618824" y="701885"/>
            <a:ext cx="2672445" cy="4242636"/>
          </a:xfrm>
          <a:prstGeom prst="rect">
            <a:avLst/>
          </a:prstGeom>
        </p:spPr>
      </p:pic>
      <p:pic>
        <p:nvPicPr>
          <p:cNvPr id="11" name="Εικόνα 10"/>
          <p:cNvPicPr>
            <a:picLocks noChangeAspect="1"/>
          </p:cNvPicPr>
          <p:nvPr/>
        </p:nvPicPr>
        <p:blipFill>
          <a:blip r:embed="rId7"/>
          <a:stretch>
            <a:fillRect/>
          </a:stretch>
        </p:blipFill>
        <p:spPr>
          <a:xfrm>
            <a:off x="2934453" y="4517902"/>
            <a:ext cx="5391401" cy="2275169"/>
          </a:xfrm>
          <a:prstGeom prst="rect">
            <a:avLst/>
          </a:prstGeom>
        </p:spPr>
      </p:pic>
      <p:pic>
        <p:nvPicPr>
          <p:cNvPr id="12" name="Εικόνα 11"/>
          <p:cNvPicPr>
            <a:picLocks noChangeAspect="1"/>
          </p:cNvPicPr>
          <p:nvPr/>
        </p:nvPicPr>
        <p:blipFill>
          <a:blip r:embed="rId8"/>
          <a:stretch>
            <a:fillRect/>
          </a:stretch>
        </p:blipFill>
        <p:spPr>
          <a:xfrm>
            <a:off x="3040340" y="701885"/>
            <a:ext cx="2542313" cy="3816017"/>
          </a:xfrm>
          <a:prstGeom prst="rect">
            <a:avLst/>
          </a:prstGeom>
        </p:spPr>
      </p:pic>
    </p:spTree>
    <p:extLst>
      <p:ext uri="{BB962C8B-B14F-4D97-AF65-F5344CB8AC3E}">
        <p14:creationId xmlns:p14="http://schemas.microsoft.com/office/powerpoint/2010/main" val="1631169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p:cNvPicPr>
            <a:picLocks noChangeAspect="1"/>
          </p:cNvPicPr>
          <p:nvPr/>
        </p:nvPicPr>
        <p:blipFill rotWithShape="1">
          <a:blip r:embed="rId2"/>
          <a:srcRect l="-1358" t="50832"/>
          <a:stretch/>
        </p:blipFill>
        <p:spPr>
          <a:xfrm>
            <a:off x="5907505" y="1"/>
            <a:ext cx="6284496" cy="6176962"/>
          </a:xfrm>
          <a:prstGeom prst="rect">
            <a:avLst/>
          </a:prstGeom>
        </p:spPr>
      </p:pic>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dirty="0"/>
          </a:p>
        </p:txBody>
      </p:sp>
      <p:pic>
        <p:nvPicPr>
          <p:cNvPr id="4" name="Εικόνα 3"/>
          <p:cNvPicPr>
            <a:picLocks noChangeAspect="1"/>
          </p:cNvPicPr>
          <p:nvPr/>
        </p:nvPicPr>
        <p:blipFill rotWithShape="1">
          <a:blip r:embed="rId2"/>
          <a:srcRect b="33509"/>
          <a:stretch/>
        </p:blipFill>
        <p:spPr>
          <a:xfrm>
            <a:off x="0" y="1"/>
            <a:ext cx="5991726" cy="6857999"/>
          </a:xfrm>
          <a:prstGeom prst="rect">
            <a:avLst/>
          </a:prstGeom>
        </p:spPr>
      </p:pic>
      <p:cxnSp>
        <p:nvCxnSpPr>
          <p:cNvPr id="7" name="Ευθύγραμμο βέλος σύνδεσης 6"/>
          <p:cNvCxnSpPr/>
          <p:nvPr/>
        </p:nvCxnSpPr>
        <p:spPr>
          <a:xfrm flipV="1">
            <a:off x="4969042" y="4812632"/>
            <a:ext cx="1058779" cy="1364331"/>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8" name="Ορθογώνιο 7"/>
          <p:cNvSpPr/>
          <p:nvPr/>
        </p:nvSpPr>
        <p:spPr>
          <a:xfrm>
            <a:off x="10465289" y="6542087"/>
            <a:ext cx="1497846" cy="369332"/>
          </a:xfrm>
          <a:prstGeom prst="rect">
            <a:avLst/>
          </a:prstGeom>
        </p:spPr>
        <p:txBody>
          <a:bodyPr wrap="none">
            <a:spAutoFit/>
          </a:bodyPr>
          <a:lstStyle/>
          <a:p>
            <a:r>
              <a:rPr lang="en-US" i="1" dirty="0">
                <a:solidFill>
                  <a:srgbClr val="FF0000"/>
                </a:solidFill>
              </a:rPr>
              <a:t>(</a:t>
            </a:r>
            <a:r>
              <a:rPr lang="en-US" i="1" dirty="0" err="1" smtClean="0">
                <a:solidFill>
                  <a:srgbClr val="FF0000"/>
                </a:solidFill>
              </a:rPr>
              <a:t>EAUN</a:t>
            </a:r>
            <a:r>
              <a:rPr lang="en-US" i="1" dirty="0" smtClean="0">
                <a:solidFill>
                  <a:srgbClr val="FF0000"/>
                </a:solidFill>
              </a:rPr>
              <a:t>, 2017</a:t>
            </a:r>
            <a:r>
              <a:rPr lang="en-US" i="1" dirty="0">
                <a:solidFill>
                  <a:srgbClr val="FF0000"/>
                </a:solidFill>
              </a:rPr>
              <a:t>).</a:t>
            </a:r>
            <a:endParaRPr lang="el-GR" i="1" dirty="0">
              <a:solidFill>
                <a:srgbClr val="FF0000"/>
              </a:solidFill>
            </a:endParaRPr>
          </a:p>
        </p:txBody>
      </p:sp>
    </p:spTree>
    <p:extLst>
      <p:ext uri="{BB962C8B-B14F-4D97-AF65-F5344CB8AC3E}">
        <p14:creationId xmlns:p14="http://schemas.microsoft.com/office/powerpoint/2010/main" val="14733822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 y="12526"/>
            <a:ext cx="6501008" cy="613775"/>
          </a:xfrm>
          <a:ln w="12700">
            <a:solidFill>
              <a:schemeClr val="tx1"/>
            </a:solidFill>
          </a:ln>
        </p:spPr>
        <p:txBody>
          <a:bodyPr>
            <a:normAutofit/>
          </a:bodyPr>
          <a:lstStyle/>
          <a:p>
            <a:pPr algn="ctr"/>
            <a:r>
              <a:rPr lang="el-GR" sz="3200" b="1" dirty="0" smtClean="0">
                <a:effectLst>
                  <a:outerShdw blurRad="38100" dist="38100" dir="2700000" algn="tl">
                    <a:srgbClr val="000000">
                      <a:alpha val="43137"/>
                    </a:srgbClr>
                  </a:outerShdw>
                </a:effectLst>
              </a:rPr>
              <a:t>Ουροποιητικό Σύστημα (2)</a:t>
            </a:r>
            <a:endParaRPr lang="el-GR" sz="3200" b="1" dirty="0">
              <a:effectLst>
                <a:outerShdw blurRad="38100" dist="38100" dir="2700000" algn="tl">
                  <a:srgbClr val="000000">
                    <a:alpha val="43137"/>
                  </a:srgbClr>
                </a:outerShdw>
              </a:effectLst>
            </a:endParaRPr>
          </a:p>
        </p:txBody>
      </p:sp>
      <p:sp>
        <p:nvSpPr>
          <p:cNvPr id="3" name="Θέση περιεχομένου 2"/>
          <p:cNvSpPr>
            <a:spLocks noGrp="1"/>
          </p:cNvSpPr>
          <p:nvPr>
            <p:ph idx="1"/>
          </p:nvPr>
        </p:nvSpPr>
        <p:spPr>
          <a:xfrm>
            <a:off x="-1" y="899557"/>
            <a:ext cx="12192000" cy="5925671"/>
          </a:xfrm>
        </p:spPr>
        <p:txBody>
          <a:bodyPr>
            <a:normAutofit/>
          </a:bodyPr>
          <a:lstStyle/>
          <a:p>
            <a:pPr marL="0" indent="0">
              <a:buNone/>
            </a:pPr>
            <a:endParaRPr lang="el-GR" sz="2200" dirty="0" smtClean="0"/>
          </a:p>
          <a:p>
            <a:endParaRPr lang="el-GR" sz="2200" dirty="0"/>
          </a:p>
        </p:txBody>
      </p:sp>
      <p:sp>
        <p:nvSpPr>
          <p:cNvPr id="5" name="Ορθογώνιο 4"/>
          <p:cNvSpPr/>
          <p:nvPr/>
        </p:nvSpPr>
        <p:spPr>
          <a:xfrm>
            <a:off x="-1" y="613775"/>
            <a:ext cx="6501010" cy="5847755"/>
          </a:xfrm>
          <a:prstGeom prst="rect">
            <a:avLst/>
          </a:prstGeom>
        </p:spPr>
        <p:txBody>
          <a:bodyPr wrap="square">
            <a:spAutoFit/>
          </a:bodyPr>
          <a:lstStyle/>
          <a:p>
            <a:r>
              <a:rPr lang="el-GR" sz="2200" dirty="0" smtClean="0"/>
              <a:t>Αποτελείται από:</a:t>
            </a:r>
          </a:p>
          <a:p>
            <a:pPr marL="342900" indent="-342900">
              <a:buFont typeface="Arial" panose="020B0604020202020204" pitchFamily="34" charset="0"/>
              <a:buChar char="•"/>
            </a:pPr>
            <a:r>
              <a:rPr lang="el-GR" sz="2200" dirty="0" smtClean="0"/>
              <a:t>Την Ουροδόχο κύστη (</a:t>
            </a:r>
            <a:r>
              <a:rPr lang="el-GR" sz="2200" dirty="0" err="1" smtClean="0"/>
              <a:t>εξωπεριτοναϊκό</a:t>
            </a:r>
            <a:r>
              <a:rPr lang="el-GR" sz="2200" dirty="0" smtClean="0"/>
              <a:t> όργανο) στο έδαφος της ελάσσονος πυέλου, αμέσως όπισθεν της ηβικής σύμφυσης και έμπροσθεν του </a:t>
            </a:r>
            <a:r>
              <a:rPr lang="el-GR" sz="2200" dirty="0" err="1" smtClean="0"/>
              <a:t>απευθυσμένου</a:t>
            </a:r>
            <a:r>
              <a:rPr lang="el-GR" sz="2200" dirty="0" smtClean="0"/>
              <a:t>. Είναι ένα κοίλο και μυώδες όργανο που δέχεται τα ούρα που κατέρχονται από τους ουρητήρες,  και χρησιμεύει για την εξώθησή τους από την ουρήθρα κατά την ούρηση.</a:t>
            </a:r>
          </a:p>
          <a:p>
            <a:pPr marL="342900" indent="-342900">
              <a:buFont typeface="Arial" panose="020B0604020202020204" pitchFamily="34" charset="0"/>
              <a:buChar char="•"/>
            </a:pPr>
            <a:r>
              <a:rPr lang="el-GR" sz="2200" dirty="0" smtClean="0"/>
              <a:t>Την Ουρήθρα </a:t>
            </a:r>
          </a:p>
          <a:p>
            <a:pPr marL="800100" lvl="1" indent="-342900">
              <a:buFont typeface="Arial" panose="020B0604020202020204" pitchFamily="34" charset="0"/>
              <a:buChar char="•"/>
            </a:pPr>
            <a:r>
              <a:rPr lang="el-GR" sz="2200" dirty="0" smtClean="0"/>
              <a:t>Στον άνδρα η εξωτερική μοίρα της ουρήθρας είναι κοινή για το ουροποιητικό και για το γεννητικό σύστημα . Έχει μήκος 13,7 έως 16,2 εκατοστά και αποτελείται από τρία μέρη: το προστατικό, το μεμβρανώδες και το σηραγγώδες σώμα του πέους</a:t>
            </a:r>
          </a:p>
          <a:p>
            <a:pPr marL="800100" lvl="1" indent="-342900">
              <a:buFont typeface="Arial" panose="020B0604020202020204" pitchFamily="34" charset="0"/>
              <a:buChar char="•"/>
            </a:pPr>
            <a:r>
              <a:rPr lang="el-GR" sz="2200" dirty="0" smtClean="0"/>
              <a:t>Η γυναικεία ουρήθρα έχει μήκος 4-6 εκατοστά και καταλήγει στα εξωτερικά γεννητικά όργανα</a:t>
            </a:r>
            <a:endParaRPr lang="el-GR" sz="2200" dirty="0"/>
          </a:p>
        </p:txBody>
      </p:sp>
      <p:pic>
        <p:nvPicPr>
          <p:cNvPr id="10" name="Εικόνα 9"/>
          <p:cNvPicPr>
            <a:picLocks noChangeAspect="1"/>
          </p:cNvPicPr>
          <p:nvPr/>
        </p:nvPicPr>
        <p:blipFill>
          <a:blip r:embed="rId2"/>
          <a:stretch>
            <a:fillRect/>
          </a:stretch>
        </p:blipFill>
        <p:spPr>
          <a:xfrm>
            <a:off x="6764055" y="-1"/>
            <a:ext cx="5471429" cy="6887208"/>
          </a:xfrm>
          <a:prstGeom prst="rect">
            <a:avLst/>
          </a:prstGeom>
        </p:spPr>
      </p:pic>
      <p:sp>
        <p:nvSpPr>
          <p:cNvPr id="6" name="Ορθογώνιο 5"/>
          <p:cNvSpPr/>
          <p:nvPr/>
        </p:nvSpPr>
        <p:spPr>
          <a:xfrm>
            <a:off x="5137764" y="6506416"/>
            <a:ext cx="1494768" cy="369332"/>
          </a:xfrm>
          <a:prstGeom prst="rect">
            <a:avLst/>
          </a:prstGeom>
        </p:spPr>
        <p:txBody>
          <a:bodyPr wrap="none">
            <a:spAutoFit/>
          </a:bodyPr>
          <a:lstStyle/>
          <a:p>
            <a:r>
              <a:rPr lang="en-US" i="1" dirty="0">
                <a:solidFill>
                  <a:srgbClr val="FF0000"/>
                </a:solidFill>
              </a:rPr>
              <a:t>(</a:t>
            </a:r>
            <a:r>
              <a:rPr lang="en-US" i="1" dirty="0" err="1" smtClean="0">
                <a:solidFill>
                  <a:srgbClr val="FF0000"/>
                </a:solidFill>
              </a:rPr>
              <a:t>EAUN</a:t>
            </a:r>
            <a:r>
              <a:rPr lang="en-US" i="1" dirty="0" smtClean="0">
                <a:solidFill>
                  <a:srgbClr val="FF0000"/>
                </a:solidFill>
              </a:rPr>
              <a:t>, 2012).</a:t>
            </a:r>
            <a:endParaRPr lang="el-GR" i="1" dirty="0">
              <a:solidFill>
                <a:srgbClr val="FF0000"/>
              </a:solidFill>
            </a:endParaRPr>
          </a:p>
        </p:txBody>
      </p:sp>
    </p:spTree>
    <p:extLst>
      <p:ext uri="{BB962C8B-B14F-4D97-AF65-F5344CB8AC3E}">
        <p14:creationId xmlns:p14="http://schemas.microsoft.com/office/powerpoint/2010/main" val="22887102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0" y="1219201"/>
            <a:ext cx="12192000" cy="5656728"/>
          </a:xfrm>
        </p:spPr>
        <p:txBody>
          <a:bodyPr>
            <a:normAutofit/>
          </a:bodyPr>
          <a:lstStyle/>
          <a:p>
            <a:pPr marL="0" indent="0">
              <a:buNone/>
            </a:pPr>
            <a:r>
              <a:rPr lang="el-GR" sz="2200" dirty="0" smtClean="0"/>
              <a:t>Οι βαλβίδες μονής κίνησης είναι στην ουσία μία </a:t>
            </a:r>
            <a:r>
              <a:rPr lang="el-GR" sz="2200" dirty="0" err="1" smtClean="0"/>
              <a:t>αποστεριρωμένη</a:t>
            </a:r>
            <a:r>
              <a:rPr lang="el-GR" sz="2200" dirty="0" smtClean="0"/>
              <a:t> τάπα </a:t>
            </a:r>
            <a:r>
              <a:rPr lang="el-GR" sz="2200" dirty="0" err="1" smtClean="0"/>
              <a:t>ουροσυλλέκτη</a:t>
            </a:r>
            <a:r>
              <a:rPr lang="el-GR" sz="2200" dirty="0" smtClean="0"/>
              <a:t>, η οποία μπορεί να τοποθετηθεί στο άκρο του καθετήρα αντί για τον </a:t>
            </a:r>
            <a:r>
              <a:rPr lang="el-GR" sz="2200" dirty="0" err="1" smtClean="0"/>
              <a:t>ουροσυλλέκτη</a:t>
            </a:r>
            <a:r>
              <a:rPr lang="el-GR" sz="2200" dirty="0" smtClean="0"/>
              <a:t> ή τον </a:t>
            </a:r>
            <a:r>
              <a:rPr lang="el-GR" sz="2200" dirty="0" err="1" smtClean="0"/>
              <a:t>ουροσυλλέκτη</a:t>
            </a:r>
            <a:r>
              <a:rPr lang="el-GR" sz="2200" dirty="0" smtClean="0"/>
              <a:t> μηρού, κυρίως σε μόνιμους </a:t>
            </a:r>
            <a:r>
              <a:rPr lang="el-GR" sz="2200" dirty="0"/>
              <a:t>καθετήρες. Δίνουν μια αίσθηση ελευθερίας στον ασθενή, ενώ του επιτρέπουν μια πιο </a:t>
            </a:r>
            <a:r>
              <a:rPr lang="el-GR" sz="2200" dirty="0" smtClean="0"/>
              <a:t>«διακριτική</a:t>
            </a:r>
            <a:r>
              <a:rPr lang="el-GR" sz="2200" dirty="0"/>
              <a:t>» διαδικασία κένωσης της </a:t>
            </a:r>
            <a:r>
              <a:rPr lang="el-GR" sz="2400" dirty="0"/>
              <a:t>ουροδόχου </a:t>
            </a:r>
            <a:r>
              <a:rPr lang="el-GR" sz="2400" dirty="0" smtClean="0"/>
              <a:t>σε μια</a:t>
            </a:r>
            <a:endParaRPr lang="el-GR" sz="2200" dirty="0"/>
          </a:p>
        </p:txBody>
      </p:sp>
      <p:pic>
        <p:nvPicPr>
          <p:cNvPr id="4" name="Εικόνα 3"/>
          <p:cNvPicPr>
            <a:picLocks noChangeAspect="1"/>
          </p:cNvPicPr>
          <p:nvPr/>
        </p:nvPicPr>
        <p:blipFill rotWithShape="1">
          <a:blip r:embed="rId2"/>
          <a:srcRect r="19107" b="16780"/>
          <a:stretch/>
        </p:blipFill>
        <p:spPr>
          <a:xfrm flipH="1">
            <a:off x="-1" y="0"/>
            <a:ext cx="1615577" cy="1211429"/>
          </a:xfrm>
          <a:prstGeom prst="rect">
            <a:avLst/>
          </a:prstGeom>
        </p:spPr>
      </p:pic>
      <p:pic>
        <p:nvPicPr>
          <p:cNvPr id="7" name="Εικόνα 6"/>
          <p:cNvPicPr>
            <a:picLocks noChangeAspect="1"/>
          </p:cNvPicPr>
          <p:nvPr/>
        </p:nvPicPr>
        <p:blipFill>
          <a:blip r:embed="rId3"/>
          <a:stretch>
            <a:fillRect/>
          </a:stretch>
        </p:blipFill>
        <p:spPr>
          <a:xfrm>
            <a:off x="10576420" y="0"/>
            <a:ext cx="1615580" cy="1219306"/>
          </a:xfrm>
          <a:prstGeom prst="rect">
            <a:avLst/>
          </a:prstGeom>
        </p:spPr>
      </p:pic>
      <p:sp>
        <p:nvSpPr>
          <p:cNvPr id="6" name="Τίτλος 1"/>
          <p:cNvSpPr>
            <a:spLocks noGrp="1"/>
          </p:cNvSpPr>
          <p:nvPr>
            <p:ph type="title"/>
          </p:nvPr>
        </p:nvSpPr>
        <p:spPr>
          <a:xfrm>
            <a:off x="1616075" y="0"/>
            <a:ext cx="8963025" cy="1219200"/>
          </a:xfrm>
        </p:spPr>
        <p:txBody>
          <a:bodyPr>
            <a:normAutofit/>
          </a:bodyPr>
          <a:lstStyle/>
          <a:p>
            <a:pPr algn="ctr"/>
            <a:r>
              <a:rPr lang="el-GR" sz="3600" dirty="0" smtClean="0"/>
              <a:t>ΠΑΡΕΛΚΟΜΕΝΑ ΚΑΘΕΤΗΡΩΝ – </a:t>
            </a:r>
            <a:br>
              <a:rPr lang="el-GR" sz="3600" dirty="0" smtClean="0"/>
            </a:br>
            <a:r>
              <a:rPr lang="el-GR" sz="3600" dirty="0" smtClean="0"/>
              <a:t>Βαλβίδες Μονής Κατεύθυνσης Τύπου Τάπας</a:t>
            </a:r>
            <a:endParaRPr lang="el-GR" sz="3600" dirty="0"/>
          </a:p>
        </p:txBody>
      </p:sp>
      <p:pic>
        <p:nvPicPr>
          <p:cNvPr id="2" name="Εικόνα 1"/>
          <p:cNvPicPr>
            <a:picLocks noChangeAspect="1"/>
          </p:cNvPicPr>
          <p:nvPr/>
        </p:nvPicPr>
        <p:blipFill rotWithShape="1">
          <a:blip r:embed="rId4"/>
          <a:srcRect b="4218"/>
          <a:stretch/>
        </p:blipFill>
        <p:spPr>
          <a:xfrm>
            <a:off x="7306168" y="2213841"/>
            <a:ext cx="4961021" cy="4178467"/>
          </a:xfrm>
          <a:prstGeom prst="rect">
            <a:avLst/>
          </a:prstGeom>
        </p:spPr>
      </p:pic>
      <p:sp>
        <p:nvSpPr>
          <p:cNvPr id="8" name="Ορθογώνιο 7"/>
          <p:cNvSpPr/>
          <p:nvPr/>
        </p:nvSpPr>
        <p:spPr>
          <a:xfrm>
            <a:off x="8885650" y="6392414"/>
            <a:ext cx="3381539" cy="646331"/>
          </a:xfrm>
          <a:prstGeom prst="rect">
            <a:avLst/>
          </a:prstGeom>
        </p:spPr>
        <p:txBody>
          <a:bodyPr wrap="square">
            <a:spAutoFit/>
          </a:bodyPr>
          <a:lstStyle/>
          <a:p>
            <a:r>
              <a:rPr lang="en-US" i="1" dirty="0">
                <a:solidFill>
                  <a:srgbClr val="FF0000"/>
                </a:solidFill>
              </a:rPr>
              <a:t>(</a:t>
            </a:r>
            <a:r>
              <a:rPr lang="en-US" i="1" dirty="0" err="1">
                <a:solidFill>
                  <a:srgbClr val="FF0000"/>
                </a:solidFill>
              </a:rPr>
              <a:t>EAUN</a:t>
            </a:r>
            <a:r>
              <a:rPr lang="en-US" i="1" dirty="0">
                <a:solidFill>
                  <a:srgbClr val="FF0000"/>
                </a:solidFill>
              </a:rPr>
              <a:t>, </a:t>
            </a:r>
            <a:r>
              <a:rPr lang="en-US" i="1" dirty="0" smtClean="0">
                <a:solidFill>
                  <a:srgbClr val="FF0000"/>
                </a:solidFill>
              </a:rPr>
              <a:t>2012</a:t>
            </a:r>
            <a:r>
              <a:rPr lang="el-GR" i="1" dirty="0" smtClean="0">
                <a:solidFill>
                  <a:srgbClr val="FF0000"/>
                </a:solidFill>
              </a:rPr>
              <a:t>, </a:t>
            </a:r>
            <a:r>
              <a:rPr lang="en-US" i="1" dirty="0" err="1">
                <a:solidFill>
                  <a:srgbClr val="FF0000"/>
                </a:solidFill>
              </a:rPr>
              <a:t>Feneley</a:t>
            </a:r>
            <a:r>
              <a:rPr lang="en-US" i="1" dirty="0">
                <a:solidFill>
                  <a:srgbClr val="FF0000"/>
                </a:solidFill>
              </a:rPr>
              <a:t> et al, 2015</a:t>
            </a:r>
          </a:p>
          <a:p>
            <a:endParaRPr lang="el-GR" i="1" dirty="0">
              <a:solidFill>
                <a:srgbClr val="FF0000"/>
              </a:solidFill>
            </a:endParaRPr>
          </a:p>
        </p:txBody>
      </p:sp>
      <p:sp>
        <p:nvSpPr>
          <p:cNvPr id="5" name="Ορθογώνιο 4"/>
          <p:cNvSpPr/>
          <p:nvPr/>
        </p:nvSpPr>
        <p:spPr>
          <a:xfrm>
            <a:off x="1" y="2438401"/>
            <a:ext cx="7306167" cy="5509200"/>
          </a:xfrm>
          <a:prstGeom prst="rect">
            <a:avLst/>
          </a:prstGeom>
        </p:spPr>
        <p:txBody>
          <a:bodyPr wrap="square">
            <a:spAutoFit/>
          </a:bodyPr>
          <a:lstStyle/>
          <a:p>
            <a:r>
              <a:rPr lang="el-GR" sz="2200" dirty="0" smtClean="0"/>
              <a:t>τουαλέτα, ενώ </a:t>
            </a:r>
            <a:r>
              <a:rPr lang="el-GR" sz="2200" dirty="0" err="1" smtClean="0"/>
              <a:t>πολλες</a:t>
            </a:r>
            <a:r>
              <a:rPr lang="el-GR" sz="2200" dirty="0" smtClean="0"/>
              <a:t> μπορούν να συνδεθούν και ως ενδιάμεσα συνδετικά μεταξύ </a:t>
            </a:r>
            <a:r>
              <a:rPr lang="el-GR" sz="2200" dirty="0" err="1" smtClean="0"/>
              <a:t>ουροσυλλέκτη</a:t>
            </a:r>
            <a:r>
              <a:rPr lang="el-GR" sz="2200" dirty="0" smtClean="0"/>
              <a:t> και καθετήρα. </a:t>
            </a:r>
          </a:p>
          <a:p>
            <a:r>
              <a:rPr lang="el-GR" sz="2200" dirty="0" smtClean="0"/>
              <a:t>Εξυπηρετούν ιδίως σε ταξίδια, κατά την άθληση και την νύκτα, καθώς μειώνεται ο όγκος και το μήκος των εξαρτημάτων καθετηριασμού στο ελάχιστο. </a:t>
            </a:r>
          </a:p>
          <a:p>
            <a:r>
              <a:rPr lang="el-GR" sz="2200" dirty="0" smtClean="0"/>
              <a:t>Είναι ένα σύστημα κένωσης της ουροδόχου, για ασθενείς που μπορούν να το διαχειριστούν και που φροντίζουν να αδειάζουν τακτικά την κύστη τους.</a:t>
            </a:r>
          </a:p>
          <a:p>
            <a:r>
              <a:rPr lang="el-GR" sz="2200" dirty="0" smtClean="0"/>
              <a:t>Τέλος, παρέχει το πλεονέκτημα της συνέχισης της λειτουργικότητας της κύστης, καθώς και της ικανότητας της διατήρησης του τόνου της και του όγκου χωρητικότητάς της στο μάξιμουμ, καθώς επιτρέπει την πλήρωση της κύστης πριν την κένωσή της.</a:t>
            </a:r>
          </a:p>
          <a:p>
            <a:endParaRPr lang="el-GR" sz="2200" dirty="0" smtClean="0"/>
          </a:p>
          <a:p>
            <a:endParaRPr lang="el-GR" sz="2200" dirty="0"/>
          </a:p>
          <a:p>
            <a:endParaRPr lang="el-GR" sz="2200" dirty="0" smtClean="0"/>
          </a:p>
        </p:txBody>
      </p:sp>
    </p:spTree>
    <p:extLst>
      <p:ext uri="{BB962C8B-B14F-4D97-AF65-F5344CB8AC3E}">
        <p14:creationId xmlns:p14="http://schemas.microsoft.com/office/powerpoint/2010/main" val="1332010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0" y="1219201"/>
            <a:ext cx="12192000" cy="5656728"/>
          </a:xfrm>
        </p:spPr>
        <p:txBody>
          <a:bodyPr>
            <a:normAutofit/>
          </a:bodyPr>
          <a:lstStyle/>
          <a:p>
            <a:pPr marL="0" indent="0">
              <a:buNone/>
            </a:pPr>
            <a:r>
              <a:rPr lang="el-GR" sz="2200" dirty="0" smtClean="0"/>
              <a:t>Οφείλουμε να τονίσουμε ότι οι βαλβίδες δεν «κάνουν» για όλους τους ασθενείς, παρ’ όλο που αποδείχθηκε ότι η </a:t>
            </a:r>
            <a:r>
              <a:rPr lang="el-GR" sz="2200" dirty="0" err="1" smtClean="0"/>
              <a:t>διαλειματική</a:t>
            </a:r>
            <a:r>
              <a:rPr lang="el-GR" sz="2200" dirty="0" smtClean="0"/>
              <a:t> κένωση της κύστης </a:t>
            </a:r>
            <a:r>
              <a:rPr lang="el-GR" sz="2200" dirty="0" err="1" smtClean="0"/>
              <a:t>ανα</a:t>
            </a:r>
            <a:r>
              <a:rPr lang="el-GR" sz="2200" dirty="0" smtClean="0"/>
              <a:t> 2 ή 4 ώρες με αυτό τον τρόπο αποτρέπει και την εμφάνιση κωλυμάτων – αποφράξεων του καθετήρα (</a:t>
            </a:r>
            <a:r>
              <a:rPr lang="en-US" sz="2200" dirty="0" smtClean="0"/>
              <a:t>catheter blockage</a:t>
            </a:r>
            <a:r>
              <a:rPr lang="el-GR" sz="2200" dirty="0" smtClean="0"/>
              <a:t>).</a:t>
            </a:r>
            <a:endParaRPr lang="el-GR" sz="2200" dirty="0"/>
          </a:p>
        </p:txBody>
      </p:sp>
      <p:pic>
        <p:nvPicPr>
          <p:cNvPr id="4" name="Εικόνα 3"/>
          <p:cNvPicPr>
            <a:picLocks noChangeAspect="1"/>
          </p:cNvPicPr>
          <p:nvPr/>
        </p:nvPicPr>
        <p:blipFill rotWithShape="1">
          <a:blip r:embed="rId2"/>
          <a:srcRect r="19107" b="16780"/>
          <a:stretch/>
        </p:blipFill>
        <p:spPr>
          <a:xfrm flipH="1">
            <a:off x="-1" y="0"/>
            <a:ext cx="1615577" cy="1211429"/>
          </a:xfrm>
          <a:prstGeom prst="rect">
            <a:avLst/>
          </a:prstGeom>
        </p:spPr>
      </p:pic>
      <p:pic>
        <p:nvPicPr>
          <p:cNvPr id="7" name="Εικόνα 6"/>
          <p:cNvPicPr>
            <a:picLocks noChangeAspect="1"/>
          </p:cNvPicPr>
          <p:nvPr/>
        </p:nvPicPr>
        <p:blipFill>
          <a:blip r:embed="rId3"/>
          <a:stretch>
            <a:fillRect/>
          </a:stretch>
        </p:blipFill>
        <p:spPr>
          <a:xfrm>
            <a:off x="10576420" y="0"/>
            <a:ext cx="1615580" cy="1219306"/>
          </a:xfrm>
          <a:prstGeom prst="rect">
            <a:avLst/>
          </a:prstGeom>
        </p:spPr>
      </p:pic>
      <p:sp>
        <p:nvSpPr>
          <p:cNvPr id="6" name="Τίτλος 1"/>
          <p:cNvSpPr>
            <a:spLocks noGrp="1"/>
          </p:cNvSpPr>
          <p:nvPr>
            <p:ph type="title"/>
          </p:nvPr>
        </p:nvSpPr>
        <p:spPr>
          <a:xfrm>
            <a:off x="1616075" y="0"/>
            <a:ext cx="8963025" cy="1219200"/>
          </a:xfrm>
        </p:spPr>
        <p:txBody>
          <a:bodyPr>
            <a:normAutofit fontScale="90000"/>
          </a:bodyPr>
          <a:lstStyle/>
          <a:p>
            <a:pPr algn="ctr"/>
            <a:r>
              <a:rPr lang="el-GR" sz="3600" dirty="0" smtClean="0"/>
              <a:t>ΠΑΡΕΛΚΟΜΕΝΑ ΚΑΘΕΤΗΡΩΝ – </a:t>
            </a:r>
            <a:br>
              <a:rPr lang="el-GR" sz="3600" dirty="0" smtClean="0"/>
            </a:br>
            <a:r>
              <a:rPr lang="el-GR" sz="3600" dirty="0" smtClean="0"/>
              <a:t>Βαλβίδες Μονής Κατεύθυνσης Τύπου Τάπας (2)</a:t>
            </a:r>
            <a:endParaRPr lang="el-GR" sz="3600" dirty="0"/>
          </a:p>
        </p:txBody>
      </p:sp>
      <p:pic>
        <p:nvPicPr>
          <p:cNvPr id="2" name="Εικόνα 1"/>
          <p:cNvPicPr>
            <a:picLocks noChangeAspect="1"/>
          </p:cNvPicPr>
          <p:nvPr/>
        </p:nvPicPr>
        <p:blipFill rotWithShape="1">
          <a:blip r:embed="rId4"/>
          <a:srcRect b="4218"/>
          <a:stretch/>
        </p:blipFill>
        <p:spPr>
          <a:xfrm>
            <a:off x="8354539" y="2538663"/>
            <a:ext cx="3732695" cy="3849865"/>
          </a:xfrm>
          <a:prstGeom prst="rect">
            <a:avLst/>
          </a:prstGeom>
        </p:spPr>
      </p:pic>
      <p:sp>
        <p:nvSpPr>
          <p:cNvPr id="8" name="Ορθογώνιο 7"/>
          <p:cNvSpPr/>
          <p:nvPr/>
        </p:nvSpPr>
        <p:spPr>
          <a:xfrm>
            <a:off x="8885650" y="6392414"/>
            <a:ext cx="3381539" cy="646331"/>
          </a:xfrm>
          <a:prstGeom prst="rect">
            <a:avLst/>
          </a:prstGeom>
        </p:spPr>
        <p:txBody>
          <a:bodyPr wrap="square">
            <a:spAutoFit/>
          </a:bodyPr>
          <a:lstStyle/>
          <a:p>
            <a:r>
              <a:rPr lang="en-US" i="1" dirty="0">
                <a:solidFill>
                  <a:srgbClr val="FF0000"/>
                </a:solidFill>
              </a:rPr>
              <a:t>(</a:t>
            </a:r>
            <a:r>
              <a:rPr lang="en-US" i="1" dirty="0" err="1">
                <a:solidFill>
                  <a:srgbClr val="FF0000"/>
                </a:solidFill>
              </a:rPr>
              <a:t>EAUN</a:t>
            </a:r>
            <a:r>
              <a:rPr lang="en-US" i="1" dirty="0">
                <a:solidFill>
                  <a:srgbClr val="FF0000"/>
                </a:solidFill>
              </a:rPr>
              <a:t>, </a:t>
            </a:r>
            <a:r>
              <a:rPr lang="en-US" i="1" dirty="0" smtClean="0">
                <a:solidFill>
                  <a:srgbClr val="FF0000"/>
                </a:solidFill>
              </a:rPr>
              <a:t>2012</a:t>
            </a:r>
            <a:r>
              <a:rPr lang="el-GR" i="1" dirty="0" smtClean="0">
                <a:solidFill>
                  <a:srgbClr val="FF0000"/>
                </a:solidFill>
              </a:rPr>
              <a:t>, </a:t>
            </a:r>
            <a:r>
              <a:rPr lang="en-US" i="1" dirty="0" err="1">
                <a:solidFill>
                  <a:srgbClr val="FF0000"/>
                </a:solidFill>
              </a:rPr>
              <a:t>Feneley</a:t>
            </a:r>
            <a:r>
              <a:rPr lang="en-US" i="1" dirty="0">
                <a:solidFill>
                  <a:srgbClr val="FF0000"/>
                </a:solidFill>
              </a:rPr>
              <a:t> et al, 2015</a:t>
            </a:r>
          </a:p>
          <a:p>
            <a:endParaRPr lang="el-GR" i="1" dirty="0">
              <a:solidFill>
                <a:srgbClr val="FF0000"/>
              </a:solidFill>
            </a:endParaRPr>
          </a:p>
        </p:txBody>
      </p:sp>
      <p:sp>
        <p:nvSpPr>
          <p:cNvPr id="5" name="Ορθογώνιο 4"/>
          <p:cNvSpPr/>
          <p:nvPr/>
        </p:nvSpPr>
        <p:spPr>
          <a:xfrm>
            <a:off x="1" y="2438401"/>
            <a:ext cx="7306167" cy="1107996"/>
          </a:xfrm>
          <a:prstGeom prst="rect">
            <a:avLst/>
          </a:prstGeom>
        </p:spPr>
        <p:txBody>
          <a:bodyPr wrap="square">
            <a:spAutoFit/>
          </a:bodyPr>
          <a:lstStyle/>
          <a:p>
            <a:endParaRPr lang="el-GR" sz="2200" dirty="0" smtClean="0"/>
          </a:p>
          <a:p>
            <a:endParaRPr lang="el-GR" sz="2200" dirty="0"/>
          </a:p>
          <a:p>
            <a:endParaRPr lang="el-GR" sz="2200" dirty="0" smtClean="0"/>
          </a:p>
        </p:txBody>
      </p:sp>
      <p:sp>
        <p:nvSpPr>
          <p:cNvPr id="10" name="Ορθογώνιο 9"/>
          <p:cNvSpPr/>
          <p:nvPr/>
        </p:nvSpPr>
        <p:spPr>
          <a:xfrm>
            <a:off x="2892" y="2273478"/>
            <a:ext cx="8354539" cy="4493538"/>
          </a:xfrm>
          <a:prstGeom prst="rect">
            <a:avLst/>
          </a:prstGeom>
        </p:spPr>
        <p:txBody>
          <a:bodyPr wrap="square">
            <a:spAutoFit/>
          </a:bodyPr>
          <a:lstStyle/>
          <a:p>
            <a:endParaRPr lang="el-GR" sz="2200" dirty="0" smtClean="0"/>
          </a:p>
          <a:p>
            <a:r>
              <a:rPr lang="el-GR" sz="2200" dirty="0" smtClean="0"/>
              <a:t>1</a:t>
            </a:r>
            <a:r>
              <a:rPr lang="el-GR" sz="2200" dirty="0"/>
              <a:t>. </a:t>
            </a:r>
            <a:r>
              <a:rPr lang="el-GR" sz="2200" dirty="0" smtClean="0"/>
              <a:t>Σοβαρό γνωσιακό έλλειμα (ο </a:t>
            </a:r>
            <a:r>
              <a:rPr lang="el-GR" sz="2200" dirty="0"/>
              <a:t>ασθενής πρέπει να είναι σε θέση να </a:t>
            </a:r>
            <a:r>
              <a:rPr lang="el-GR" sz="2200" dirty="0" smtClean="0"/>
              <a:t>αναγνωρίζει </a:t>
            </a:r>
            <a:r>
              <a:rPr lang="el-GR" sz="2200" dirty="0"/>
              <a:t>την ανάγκη να αδειάσει </a:t>
            </a:r>
            <a:r>
              <a:rPr lang="el-GR" sz="2200" dirty="0" smtClean="0"/>
              <a:t>την ουροδόχο </a:t>
            </a:r>
            <a:r>
              <a:rPr lang="el-GR" sz="2200" dirty="0"/>
              <a:t>κύστη </a:t>
            </a:r>
            <a:r>
              <a:rPr lang="el-GR" sz="2200" dirty="0" smtClean="0"/>
              <a:t>του μέσω αίσθησης της πληρότητας </a:t>
            </a:r>
            <a:r>
              <a:rPr lang="el-GR" sz="2200" dirty="0"/>
              <a:t>ή </a:t>
            </a:r>
            <a:r>
              <a:rPr lang="el-GR" sz="2200" dirty="0" smtClean="0"/>
              <a:t>με </a:t>
            </a:r>
            <a:r>
              <a:rPr lang="el-GR" sz="2200" dirty="0"/>
              <a:t>χρονοδιάγραμμα)</a:t>
            </a:r>
          </a:p>
          <a:p>
            <a:r>
              <a:rPr lang="el-GR" sz="2200" dirty="0"/>
              <a:t>2. Σύνδρομο υπερδραστηριότητας της ουροδόχου </a:t>
            </a:r>
            <a:r>
              <a:rPr lang="el-GR" sz="2200" dirty="0" smtClean="0"/>
              <a:t>κύστης μπορεί </a:t>
            </a:r>
            <a:r>
              <a:rPr lang="el-GR" sz="2200" dirty="0"/>
              <a:t>να προκαλέσει διαρροή </a:t>
            </a:r>
            <a:r>
              <a:rPr lang="el-GR" sz="2200" dirty="0" smtClean="0"/>
              <a:t>ούρων πέριξ του καθετήρα</a:t>
            </a:r>
            <a:endParaRPr lang="el-GR" sz="2200" dirty="0"/>
          </a:p>
          <a:p>
            <a:r>
              <a:rPr lang="el-GR" sz="2200" dirty="0"/>
              <a:t>3. </a:t>
            </a:r>
            <a:r>
              <a:rPr lang="el-GR" sz="2200" dirty="0" smtClean="0"/>
              <a:t>Αντανακλαστικό της ουρήθρας ή σε νεφρική </a:t>
            </a:r>
            <a:r>
              <a:rPr lang="el-GR" sz="2200" dirty="0"/>
              <a:t>δυσλειτουργία</a:t>
            </a:r>
          </a:p>
          <a:p>
            <a:r>
              <a:rPr lang="el-GR" sz="2200" dirty="0"/>
              <a:t>4. Μικρή ή περιορισμένη χωρητικότητα της ουροδόχου </a:t>
            </a:r>
            <a:r>
              <a:rPr lang="el-GR" sz="2200" dirty="0" smtClean="0"/>
              <a:t>κύστης, κάτι που </a:t>
            </a:r>
            <a:r>
              <a:rPr lang="el-GR" sz="2200" dirty="0" err="1" smtClean="0"/>
              <a:t>υποδευκνύει</a:t>
            </a:r>
            <a:r>
              <a:rPr lang="el-GR" sz="2200" dirty="0" smtClean="0"/>
              <a:t> το συχνό άνοιγμα της βαλβίδας, με κίνδυνο επιμόλυνσης.</a:t>
            </a:r>
          </a:p>
          <a:p>
            <a:r>
              <a:rPr lang="el-GR" sz="2200" dirty="0" smtClean="0"/>
              <a:t>5</a:t>
            </a:r>
            <a:r>
              <a:rPr lang="el-GR" sz="2200" dirty="0"/>
              <a:t>. Μόλυνση </a:t>
            </a:r>
            <a:r>
              <a:rPr lang="el-GR" sz="2200" dirty="0" smtClean="0"/>
              <a:t>και λοιμώξεις σε φτωχή συντήρηση και μη λήψη μέτρων υγιεινής του καθετήρα</a:t>
            </a:r>
            <a:endParaRPr lang="el-GR" sz="2200" dirty="0"/>
          </a:p>
          <a:p>
            <a:r>
              <a:rPr lang="el-GR" sz="2200" dirty="0"/>
              <a:t>6. Κακή χειροκίνητη επιδεξιότητα </a:t>
            </a:r>
            <a:r>
              <a:rPr lang="el-GR" sz="2200" dirty="0" smtClean="0"/>
              <a:t>του χρήστη του συστήματος</a:t>
            </a:r>
            <a:endParaRPr lang="el-GR" sz="2200" dirty="0"/>
          </a:p>
        </p:txBody>
      </p:sp>
      <p:sp>
        <p:nvSpPr>
          <p:cNvPr id="11" name="Ορθογώνιο 10"/>
          <p:cNvSpPr/>
          <p:nvPr/>
        </p:nvSpPr>
        <p:spPr>
          <a:xfrm>
            <a:off x="4621" y="2169331"/>
            <a:ext cx="9404074" cy="430887"/>
          </a:xfrm>
          <a:prstGeom prst="rect">
            <a:avLst/>
          </a:prstGeom>
        </p:spPr>
        <p:txBody>
          <a:bodyPr wrap="square">
            <a:spAutoFit/>
          </a:bodyPr>
          <a:lstStyle/>
          <a:p>
            <a:r>
              <a:rPr lang="el-GR" sz="2200" b="1" dirty="0"/>
              <a:t>Η Χρήση </a:t>
            </a:r>
            <a:r>
              <a:rPr lang="el-GR" sz="2200" b="1" dirty="0" smtClean="0"/>
              <a:t>καθετήρα </a:t>
            </a:r>
            <a:r>
              <a:rPr lang="el-GR" sz="2200" b="1" dirty="0"/>
              <a:t>με βαλβίδα εκτόνωσης μονής κίνησης απαγορεύεται σε: </a:t>
            </a:r>
          </a:p>
        </p:txBody>
      </p:sp>
    </p:spTree>
    <p:extLst>
      <p:ext uri="{BB962C8B-B14F-4D97-AF65-F5344CB8AC3E}">
        <p14:creationId xmlns:p14="http://schemas.microsoft.com/office/powerpoint/2010/main" val="355223348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615579" y="0"/>
            <a:ext cx="8962773" cy="1219199"/>
          </a:xfrm>
        </p:spPr>
        <p:txBody>
          <a:bodyPr>
            <a:normAutofit/>
          </a:bodyPr>
          <a:lstStyle/>
          <a:p>
            <a:pPr algn="ctr"/>
            <a:r>
              <a:rPr lang="el-GR" sz="3600" dirty="0"/>
              <a:t>ΥΛΙΚΑ –</a:t>
            </a:r>
            <a:r>
              <a:rPr lang="el-GR" sz="3600" dirty="0" smtClean="0"/>
              <a:t>ΕΞΟΠΛΙΣΜΟΣ</a:t>
            </a:r>
            <a:endParaRPr lang="el-GR" sz="3600" dirty="0"/>
          </a:p>
        </p:txBody>
      </p:sp>
      <p:sp>
        <p:nvSpPr>
          <p:cNvPr id="3" name="Θέση περιεχομένου 2"/>
          <p:cNvSpPr>
            <a:spLocks noGrp="1"/>
          </p:cNvSpPr>
          <p:nvPr>
            <p:ph idx="1"/>
          </p:nvPr>
        </p:nvSpPr>
        <p:spPr>
          <a:xfrm>
            <a:off x="0" y="1551709"/>
            <a:ext cx="5403272" cy="5324219"/>
          </a:xfrm>
        </p:spPr>
        <p:txBody>
          <a:bodyPr>
            <a:normAutofit/>
          </a:bodyPr>
          <a:lstStyle/>
          <a:p>
            <a:r>
              <a:rPr lang="el-GR" sz="2400" dirty="0"/>
              <a:t>Για </a:t>
            </a:r>
            <a:r>
              <a:rPr lang="el-GR" sz="2400" dirty="0" smtClean="0"/>
              <a:t>την </a:t>
            </a:r>
            <a:r>
              <a:rPr lang="el-GR" sz="2400" dirty="0"/>
              <a:t>προετοιμασία του δέρματος</a:t>
            </a:r>
            <a:r>
              <a:rPr lang="el-GR" sz="2400" dirty="0" smtClean="0"/>
              <a:t>:</a:t>
            </a:r>
          </a:p>
          <a:p>
            <a:pPr lvl="1">
              <a:buFont typeface="Wingdings" panose="05000000000000000000" pitchFamily="2" charset="2"/>
              <a:buChar char="Ø"/>
            </a:pPr>
            <a:r>
              <a:rPr lang="el-GR" dirty="0" smtClean="0"/>
              <a:t>Αποστειρωμένες </a:t>
            </a:r>
            <a:r>
              <a:rPr lang="el-GR" dirty="0"/>
              <a:t>γάζες. </a:t>
            </a:r>
            <a:endParaRPr lang="el-GR" dirty="0" smtClean="0"/>
          </a:p>
          <a:p>
            <a:pPr lvl="1">
              <a:buFont typeface="Wingdings" panose="05000000000000000000" pitchFamily="2" charset="2"/>
              <a:buChar char="Ø"/>
            </a:pPr>
            <a:r>
              <a:rPr lang="el-GR" dirty="0" smtClean="0"/>
              <a:t>Αντισηπτικό </a:t>
            </a:r>
            <a:r>
              <a:rPr lang="el-GR" dirty="0"/>
              <a:t>διάλυμα. </a:t>
            </a:r>
            <a:endParaRPr lang="el-GR" dirty="0" smtClean="0"/>
          </a:p>
          <a:p>
            <a:pPr lvl="1">
              <a:buFont typeface="Wingdings" panose="05000000000000000000" pitchFamily="2" charset="2"/>
              <a:buChar char="Ø"/>
            </a:pPr>
            <a:r>
              <a:rPr lang="el-GR" dirty="0"/>
              <a:t>Υλικά για το πλύσιμο των χεριών ή αλκοολούχο απολυμαντικό για τα χέρια </a:t>
            </a:r>
            <a:endParaRPr lang="el-GR" dirty="0" smtClean="0"/>
          </a:p>
          <a:p>
            <a:r>
              <a:rPr lang="el-GR" sz="2400" dirty="0" smtClean="0"/>
              <a:t>Για </a:t>
            </a:r>
            <a:r>
              <a:rPr lang="el-GR" sz="2400" dirty="0"/>
              <a:t>το άσηπτο πεδίο: </a:t>
            </a:r>
            <a:endParaRPr lang="el-GR" sz="2400" dirty="0" smtClean="0"/>
          </a:p>
          <a:p>
            <a:pPr lvl="1">
              <a:buFont typeface="Wingdings" panose="05000000000000000000" pitchFamily="2" charset="2"/>
              <a:buChar char="Ø"/>
            </a:pPr>
            <a:r>
              <a:rPr lang="el-GR" dirty="0" smtClean="0"/>
              <a:t>Αποστειρωμένο </a:t>
            </a:r>
            <a:r>
              <a:rPr lang="el-GR" dirty="0"/>
              <a:t>τετράγωνο </a:t>
            </a:r>
            <a:r>
              <a:rPr lang="el-GR" dirty="0" smtClean="0"/>
              <a:t>σχιστό, η πεδίο μιας χρήσης με οπή </a:t>
            </a:r>
          </a:p>
          <a:p>
            <a:pPr lvl="1">
              <a:buFont typeface="Wingdings" panose="05000000000000000000" pitchFamily="2" charset="2"/>
              <a:buChar char="Ø"/>
            </a:pPr>
            <a:r>
              <a:rPr lang="el-GR" dirty="0" smtClean="0"/>
              <a:t>Γάντια </a:t>
            </a:r>
            <a:r>
              <a:rPr lang="el-GR" dirty="0"/>
              <a:t>αποστειρωμένα. </a:t>
            </a:r>
            <a:endParaRPr lang="el-GR" dirty="0" smtClean="0"/>
          </a:p>
        </p:txBody>
      </p:sp>
      <p:pic>
        <p:nvPicPr>
          <p:cNvPr id="4" name="Εικόνα 3"/>
          <p:cNvPicPr>
            <a:picLocks noChangeAspect="1"/>
          </p:cNvPicPr>
          <p:nvPr/>
        </p:nvPicPr>
        <p:blipFill rotWithShape="1">
          <a:blip r:embed="rId2"/>
          <a:srcRect r="19107" b="16780"/>
          <a:stretch/>
        </p:blipFill>
        <p:spPr>
          <a:xfrm flipH="1">
            <a:off x="-1" y="0"/>
            <a:ext cx="1615577" cy="1211429"/>
          </a:xfrm>
          <a:prstGeom prst="rect">
            <a:avLst/>
          </a:prstGeom>
        </p:spPr>
      </p:pic>
      <p:pic>
        <p:nvPicPr>
          <p:cNvPr id="7" name="Εικόνα 6"/>
          <p:cNvPicPr>
            <a:picLocks noChangeAspect="1"/>
          </p:cNvPicPr>
          <p:nvPr/>
        </p:nvPicPr>
        <p:blipFill>
          <a:blip r:embed="rId3"/>
          <a:stretch>
            <a:fillRect/>
          </a:stretch>
        </p:blipFill>
        <p:spPr>
          <a:xfrm>
            <a:off x="10576420" y="0"/>
            <a:ext cx="1615580" cy="1219306"/>
          </a:xfrm>
          <a:prstGeom prst="rect">
            <a:avLst/>
          </a:prstGeom>
        </p:spPr>
      </p:pic>
      <p:sp>
        <p:nvSpPr>
          <p:cNvPr id="5" name="Ορθογώνιο 4"/>
          <p:cNvSpPr/>
          <p:nvPr/>
        </p:nvSpPr>
        <p:spPr>
          <a:xfrm>
            <a:off x="5749636" y="1211429"/>
            <a:ext cx="6442364" cy="5262979"/>
          </a:xfrm>
          <a:prstGeom prst="rect">
            <a:avLst/>
          </a:prstGeom>
        </p:spPr>
        <p:txBody>
          <a:bodyPr wrap="square">
            <a:spAutoFit/>
          </a:bodyPr>
          <a:lstStyle/>
          <a:p>
            <a:r>
              <a:rPr lang="el-GR" sz="2400" b="1" dirty="0"/>
              <a:t>Για τον καθετηριασμό: </a:t>
            </a:r>
          </a:p>
          <a:p>
            <a:pPr marL="342900" indent="-342900">
              <a:buFont typeface="Wingdings" panose="05000000000000000000" pitchFamily="2" charset="2"/>
              <a:buChar char="Ø"/>
            </a:pPr>
            <a:r>
              <a:rPr lang="el-GR" sz="2400" dirty="0"/>
              <a:t>Καθετήρες ενηλίκων </a:t>
            </a:r>
            <a:r>
              <a:rPr lang="el-GR" sz="2400" dirty="0" smtClean="0"/>
              <a:t>(δυο </a:t>
            </a:r>
            <a:r>
              <a:rPr lang="el-GR" sz="2400" dirty="0" err="1" smtClean="0"/>
              <a:t>τμχ</a:t>
            </a:r>
            <a:r>
              <a:rPr lang="el-GR" sz="2400" dirty="0" smtClean="0"/>
              <a:t>)</a:t>
            </a:r>
            <a:endParaRPr lang="el-GR" sz="2400" dirty="0"/>
          </a:p>
          <a:p>
            <a:pPr marL="342900" indent="-342900">
              <a:buFont typeface="Wingdings" panose="05000000000000000000" pitchFamily="2" charset="2"/>
              <a:buChar char="Ø"/>
            </a:pPr>
            <a:r>
              <a:rPr lang="el-GR" sz="2400" dirty="0" err="1" smtClean="0"/>
              <a:t>Set</a:t>
            </a:r>
            <a:r>
              <a:rPr lang="el-GR" sz="2400" dirty="0" smtClean="0"/>
              <a:t> καθετηριασμού </a:t>
            </a:r>
            <a:r>
              <a:rPr lang="el-GR" sz="2400" dirty="0"/>
              <a:t>που περιέχει </a:t>
            </a:r>
            <a:r>
              <a:rPr lang="el-GR" sz="2400" dirty="0" smtClean="0"/>
              <a:t>νεφροειδές </a:t>
            </a:r>
            <a:r>
              <a:rPr lang="el-GR" sz="2400" dirty="0"/>
              <a:t>με γάζες και λαβίδα. </a:t>
            </a:r>
          </a:p>
          <a:p>
            <a:pPr marL="342900" indent="-342900">
              <a:buFont typeface="Wingdings" panose="05000000000000000000" pitchFamily="2" charset="2"/>
              <a:buChar char="Ø"/>
            </a:pPr>
            <a:r>
              <a:rPr lang="el-GR" sz="2400" dirty="0"/>
              <a:t>Αδιάβροχο πεδίο. </a:t>
            </a:r>
          </a:p>
          <a:p>
            <a:pPr marL="342900" indent="-342900">
              <a:buFont typeface="Wingdings" panose="05000000000000000000" pitchFamily="2" charset="2"/>
              <a:buChar char="Ø"/>
            </a:pPr>
            <a:r>
              <a:rPr lang="el-GR" sz="2400" dirty="0" smtClean="0"/>
              <a:t>Αποστειρωμένη </a:t>
            </a:r>
            <a:r>
              <a:rPr lang="el-GR" sz="2400" dirty="0"/>
              <a:t>υδροδιαλυτή λιπαντική </a:t>
            </a:r>
            <a:r>
              <a:rPr lang="el-GR" sz="2400" dirty="0" smtClean="0"/>
              <a:t>ουσία (</a:t>
            </a:r>
            <a:r>
              <a:rPr lang="el-GR" sz="2400" dirty="0" err="1"/>
              <a:t>π.χ.ξυλοκαΐνη</a:t>
            </a:r>
            <a:r>
              <a:rPr lang="el-GR" sz="2400" dirty="0"/>
              <a:t>).  </a:t>
            </a:r>
          </a:p>
          <a:p>
            <a:pPr marL="342900" indent="-342900">
              <a:buFont typeface="Wingdings" panose="05000000000000000000" pitchFamily="2" charset="2"/>
              <a:buChar char="Ø"/>
            </a:pPr>
            <a:r>
              <a:rPr lang="el-GR" sz="2400" dirty="0"/>
              <a:t>Σύριγγα των 10cc με φυσιολογικό ορό.</a:t>
            </a:r>
          </a:p>
          <a:p>
            <a:pPr marL="342900" indent="-342900">
              <a:buFont typeface="Wingdings" panose="05000000000000000000" pitchFamily="2" charset="2"/>
              <a:buChar char="Ø"/>
            </a:pPr>
            <a:r>
              <a:rPr lang="el-GR" sz="2400" dirty="0" err="1"/>
              <a:t>Ουροσυλλέκτης</a:t>
            </a:r>
            <a:r>
              <a:rPr lang="el-GR" sz="2400" dirty="0"/>
              <a:t> κλειστού κυκλώματος. </a:t>
            </a:r>
          </a:p>
          <a:p>
            <a:pPr marL="342900" indent="-342900">
              <a:buFont typeface="Wingdings" panose="05000000000000000000" pitchFamily="2" charset="2"/>
              <a:buChar char="Ø"/>
            </a:pPr>
            <a:r>
              <a:rPr lang="el-GR" sz="2400" dirty="0"/>
              <a:t>Δοχείο καλλιέργειας και γενικής ούρων κατά περίπτωση. </a:t>
            </a:r>
          </a:p>
          <a:p>
            <a:pPr marL="342900" indent="-342900">
              <a:buFont typeface="Wingdings" panose="05000000000000000000" pitchFamily="2" charset="2"/>
              <a:buChar char="Ø"/>
            </a:pPr>
            <a:r>
              <a:rPr lang="el-GR" sz="2400" dirty="0" err="1" smtClean="0"/>
              <a:t>Στατό</a:t>
            </a:r>
            <a:r>
              <a:rPr lang="el-GR" sz="2400" dirty="0" smtClean="0"/>
              <a:t> </a:t>
            </a:r>
            <a:r>
              <a:rPr lang="el-GR" sz="2400" dirty="0" err="1" smtClean="0"/>
              <a:t>ουροσυλλέκτη</a:t>
            </a:r>
            <a:r>
              <a:rPr lang="el-GR" sz="2400" dirty="0" smtClean="0"/>
              <a:t> – υλικά στήριξής του.</a:t>
            </a:r>
            <a:endParaRPr lang="el-GR" sz="2400" dirty="0"/>
          </a:p>
          <a:p>
            <a:pPr marL="342900" indent="-342900">
              <a:buFont typeface="Wingdings" panose="05000000000000000000" pitchFamily="2" charset="2"/>
              <a:buChar char="Ø"/>
            </a:pPr>
            <a:r>
              <a:rPr lang="el-GR" sz="2400" dirty="0"/>
              <a:t>Παραβάν. </a:t>
            </a:r>
          </a:p>
          <a:p>
            <a:pPr marL="342900" indent="-342900">
              <a:buFont typeface="Wingdings" panose="05000000000000000000" pitchFamily="2" charset="2"/>
              <a:buChar char="Ø"/>
            </a:pPr>
            <a:r>
              <a:rPr lang="el-GR" sz="2400" dirty="0"/>
              <a:t>Τροχήλατο νοσηλείας με κάδο απόρριψης  </a:t>
            </a:r>
            <a:r>
              <a:rPr lang="el-GR" sz="2400" dirty="0" err="1"/>
              <a:t>ΕΙΑ</a:t>
            </a:r>
            <a:r>
              <a:rPr lang="el-GR" sz="2400" dirty="0"/>
              <a:t>.</a:t>
            </a:r>
          </a:p>
        </p:txBody>
      </p:sp>
    </p:spTree>
    <p:extLst>
      <p:ext uri="{BB962C8B-B14F-4D97-AF65-F5344CB8AC3E}">
        <p14:creationId xmlns:p14="http://schemas.microsoft.com/office/powerpoint/2010/main" val="13309316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615579" y="0"/>
            <a:ext cx="8962773" cy="1219199"/>
          </a:xfrm>
        </p:spPr>
        <p:txBody>
          <a:bodyPr>
            <a:normAutofit/>
          </a:bodyPr>
          <a:lstStyle/>
          <a:p>
            <a:pPr algn="ctr"/>
            <a:r>
              <a:rPr lang="el-GR" sz="3600" dirty="0"/>
              <a:t>ΦΑΣΗ </a:t>
            </a:r>
            <a:r>
              <a:rPr lang="el-GR" sz="3600" dirty="0" smtClean="0"/>
              <a:t>ΠΡΟΕΤΟΙΜΑΣΙΑΣ ΚΑΘΕΤΗΡΙΑΣΜΟΥ</a:t>
            </a:r>
            <a:endParaRPr lang="el-GR" sz="3600" dirty="0"/>
          </a:p>
        </p:txBody>
      </p:sp>
      <p:graphicFrame>
        <p:nvGraphicFramePr>
          <p:cNvPr id="5" name="Θέση περιεχομένου 4"/>
          <p:cNvGraphicFramePr>
            <a:graphicFrameLocks noGrp="1"/>
          </p:cNvGraphicFramePr>
          <p:nvPr>
            <p:ph idx="1"/>
            <p:extLst>
              <p:ext uri="{D42A27DB-BD31-4B8C-83A1-F6EECF244321}">
                <p14:modId xmlns:p14="http://schemas.microsoft.com/office/powerpoint/2010/main" val="2205217120"/>
              </p:ext>
            </p:extLst>
          </p:nvPr>
        </p:nvGraphicFramePr>
        <p:xfrm>
          <a:off x="965" y="887411"/>
          <a:ext cx="12192000" cy="5913120"/>
        </p:xfrm>
        <a:graphic>
          <a:graphicData uri="http://schemas.openxmlformats.org/drawingml/2006/table">
            <a:tbl>
              <a:tblPr firstRow="1" bandRow="1">
                <a:tableStyleId>{5C22544A-7EE6-4342-B048-85BDC9FD1C3A}</a:tableStyleId>
              </a:tblPr>
              <a:tblGrid>
                <a:gridCol w="4788568">
                  <a:extLst>
                    <a:ext uri="{9D8B030D-6E8A-4147-A177-3AD203B41FA5}">
                      <a16:colId xmlns:a16="http://schemas.microsoft.com/office/drawing/2014/main" val="2182329346"/>
                    </a:ext>
                  </a:extLst>
                </a:gridCol>
                <a:gridCol w="4283243">
                  <a:extLst>
                    <a:ext uri="{9D8B030D-6E8A-4147-A177-3AD203B41FA5}">
                      <a16:colId xmlns:a16="http://schemas.microsoft.com/office/drawing/2014/main" val="140809829"/>
                    </a:ext>
                  </a:extLst>
                </a:gridCol>
                <a:gridCol w="3120189">
                  <a:extLst>
                    <a:ext uri="{9D8B030D-6E8A-4147-A177-3AD203B41FA5}">
                      <a16:colId xmlns:a16="http://schemas.microsoft.com/office/drawing/2014/main" val="1596326333"/>
                    </a:ext>
                  </a:extLst>
                </a:gridCol>
              </a:tblGrid>
              <a:tr h="410029">
                <a:tc>
                  <a:txBody>
                    <a:bodyPr/>
                    <a:lstStyle/>
                    <a:p>
                      <a:pPr algn="just"/>
                      <a:r>
                        <a:rPr lang="el-GR" sz="2200" dirty="0" smtClean="0">
                          <a:latin typeface="+mn-lt"/>
                        </a:rPr>
                        <a:t>ΝΟΣΗΛΕΥΤΙΚΕΣ ΕΝΕΡΓΕΙΕΣ</a:t>
                      </a:r>
                      <a:endParaRPr lang="el-GR" sz="2200" dirty="0">
                        <a:latin typeface="+mn-lt"/>
                      </a:endParaRPr>
                    </a:p>
                  </a:txBody>
                  <a:tcPr/>
                </a:tc>
                <a:tc>
                  <a:txBody>
                    <a:bodyPr/>
                    <a:lstStyle/>
                    <a:p>
                      <a:pPr algn="just"/>
                      <a:r>
                        <a:rPr lang="el-GR" sz="2200" dirty="0" smtClean="0">
                          <a:latin typeface="+mn-lt"/>
                        </a:rPr>
                        <a:t>ΕΝΔΕΙΞΕΙΣ</a:t>
                      </a:r>
                      <a:endParaRPr lang="el-GR" sz="2200" dirty="0">
                        <a:latin typeface="+mn-lt"/>
                      </a:endParaRPr>
                    </a:p>
                  </a:txBody>
                  <a:tcPr/>
                </a:tc>
                <a:tc>
                  <a:txBody>
                    <a:bodyPr/>
                    <a:lstStyle/>
                    <a:p>
                      <a:pPr algn="just"/>
                      <a:r>
                        <a:rPr lang="el-GR" sz="2200" dirty="0" smtClean="0">
                          <a:latin typeface="+mn-lt"/>
                        </a:rPr>
                        <a:t>ΕΠΙΣΗΜΑΝΣΕΙΣ</a:t>
                      </a:r>
                      <a:endParaRPr lang="el-GR" sz="2200" dirty="0">
                        <a:latin typeface="+mn-lt"/>
                      </a:endParaRPr>
                    </a:p>
                  </a:txBody>
                  <a:tcPr/>
                </a:tc>
                <a:extLst>
                  <a:ext uri="{0D108BD9-81ED-4DB2-BD59-A6C34878D82A}">
                    <a16:rowId xmlns:a16="http://schemas.microsoft.com/office/drawing/2014/main" val="2331440176"/>
                  </a:ext>
                </a:extLst>
              </a:tr>
              <a:tr h="1054361">
                <a:tc>
                  <a:txBody>
                    <a:bodyPr/>
                    <a:lstStyle/>
                    <a:p>
                      <a:pPr algn="just"/>
                      <a:r>
                        <a:rPr lang="el-GR" sz="2200" b="1" i="0" dirty="0">
                          <a:solidFill>
                            <a:srgbClr val="000000"/>
                          </a:solidFill>
                          <a:effectLst/>
                          <a:latin typeface="+mn-lt"/>
                        </a:rPr>
                        <a:t>Ενημέρωση του ασθενή για το</a:t>
                      </a:r>
                      <a:br>
                        <a:rPr lang="el-GR" sz="2200" b="1" i="0" dirty="0">
                          <a:solidFill>
                            <a:srgbClr val="000000"/>
                          </a:solidFill>
                          <a:effectLst/>
                          <a:latin typeface="+mn-lt"/>
                        </a:rPr>
                      </a:br>
                      <a:r>
                        <a:rPr lang="el-GR" sz="2200" b="1" i="0" dirty="0">
                          <a:solidFill>
                            <a:srgbClr val="000000"/>
                          </a:solidFill>
                          <a:effectLst/>
                          <a:latin typeface="+mn-lt"/>
                        </a:rPr>
                        <a:t>σκοπό και την διαδικασία.</a:t>
                      </a:r>
                      <a:endParaRPr lang="el-GR" sz="2200" dirty="0">
                        <a:effectLst/>
                        <a:latin typeface="+mn-lt"/>
                      </a:endParaRPr>
                    </a:p>
                  </a:txBody>
                  <a:tcPr anchor="ctr"/>
                </a:tc>
                <a:tc>
                  <a:txBody>
                    <a:bodyPr/>
                    <a:lstStyle/>
                    <a:p>
                      <a:pPr algn="just"/>
                      <a:r>
                        <a:rPr lang="el-GR" sz="2200" b="0" i="0">
                          <a:solidFill>
                            <a:srgbClr val="000000"/>
                          </a:solidFill>
                          <a:effectLst/>
                          <a:latin typeface="+mn-lt"/>
                        </a:rPr>
                        <a:t>Διασφάλιση συγκατάθεσης και</a:t>
                      </a:r>
                      <a:br>
                        <a:rPr lang="el-GR" sz="2200" b="0" i="0">
                          <a:solidFill>
                            <a:srgbClr val="000000"/>
                          </a:solidFill>
                          <a:effectLst/>
                          <a:latin typeface="+mn-lt"/>
                        </a:rPr>
                      </a:br>
                      <a:r>
                        <a:rPr lang="el-GR" sz="2200" b="0" i="0">
                          <a:solidFill>
                            <a:srgbClr val="000000"/>
                          </a:solidFill>
                          <a:effectLst/>
                          <a:latin typeface="+mn-lt"/>
                        </a:rPr>
                        <a:t>καλύτερης συνεργασίας της</a:t>
                      </a:r>
                      <a:br>
                        <a:rPr lang="el-GR" sz="2200" b="0" i="0">
                          <a:solidFill>
                            <a:srgbClr val="000000"/>
                          </a:solidFill>
                          <a:effectLst/>
                          <a:latin typeface="+mn-lt"/>
                        </a:rPr>
                      </a:br>
                      <a:r>
                        <a:rPr lang="el-GR" sz="2200" b="0" i="0">
                          <a:solidFill>
                            <a:srgbClr val="000000"/>
                          </a:solidFill>
                          <a:effectLst/>
                          <a:latin typeface="+mn-lt"/>
                        </a:rPr>
                        <a:t>ασθενούς.</a:t>
                      </a:r>
                      <a:endParaRPr lang="el-GR" sz="2200">
                        <a:effectLst/>
                        <a:latin typeface="+mn-lt"/>
                      </a:endParaRPr>
                    </a:p>
                  </a:txBody>
                  <a:tcPr anchor="ctr"/>
                </a:tc>
                <a:tc>
                  <a:txBody>
                    <a:bodyPr/>
                    <a:lstStyle/>
                    <a:p>
                      <a:pPr algn="l"/>
                      <a:r>
                        <a:rPr lang="el-GR" sz="2200" b="0" i="0" dirty="0">
                          <a:solidFill>
                            <a:srgbClr val="003366"/>
                          </a:solidFill>
                          <a:effectLst/>
                          <a:latin typeface="+mn-lt"/>
                        </a:rPr>
                        <a:t>Ενισχύεται η εμπιστοσύνη του</a:t>
                      </a:r>
                      <a:br>
                        <a:rPr lang="el-GR" sz="2200" b="0" i="0" dirty="0">
                          <a:solidFill>
                            <a:srgbClr val="003366"/>
                          </a:solidFill>
                          <a:effectLst/>
                          <a:latin typeface="+mn-lt"/>
                        </a:rPr>
                      </a:br>
                      <a:r>
                        <a:rPr lang="el-GR" sz="2200" b="0" i="0" dirty="0">
                          <a:solidFill>
                            <a:srgbClr val="003366"/>
                          </a:solidFill>
                          <a:effectLst/>
                          <a:latin typeface="+mn-lt"/>
                        </a:rPr>
                        <a:t>ασθενή</a:t>
                      </a:r>
                      <a:endParaRPr lang="el-GR" sz="2200" dirty="0">
                        <a:effectLst/>
                        <a:latin typeface="+mn-lt"/>
                      </a:endParaRPr>
                    </a:p>
                  </a:txBody>
                  <a:tcPr anchor="ctr"/>
                </a:tc>
                <a:extLst>
                  <a:ext uri="{0D108BD9-81ED-4DB2-BD59-A6C34878D82A}">
                    <a16:rowId xmlns:a16="http://schemas.microsoft.com/office/drawing/2014/main" val="1975831952"/>
                  </a:ext>
                </a:extLst>
              </a:tr>
              <a:tr h="1054361">
                <a:tc>
                  <a:txBody>
                    <a:bodyPr/>
                    <a:lstStyle/>
                    <a:p>
                      <a:pPr algn="just"/>
                      <a:r>
                        <a:rPr lang="el-GR" sz="2200" b="1" i="0" dirty="0">
                          <a:solidFill>
                            <a:srgbClr val="000000"/>
                          </a:solidFill>
                          <a:effectLst/>
                          <a:latin typeface="+mn-lt"/>
                        </a:rPr>
                        <a:t>Τοποθέτηση παραβάν. </a:t>
                      </a:r>
                      <a:endParaRPr lang="el-GR" sz="2200" dirty="0">
                        <a:effectLst/>
                        <a:latin typeface="+mn-lt"/>
                      </a:endParaRPr>
                    </a:p>
                  </a:txBody>
                  <a:tcPr anchor="ctr"/>
                </a:tc>
                <a:tc>
                  <a:txBody>
                    <a:bodyPr/>
                    <a:lstStyle/>
                    <a:p>
                      <a:pPr algn="just"/>
                      <a:r>
                        <a:rPr lang="el-GR" sz="2200" b="0" i="0">
                          <a:solidFill>
                            <a:srgbClr val="000000"/>
                          </a:solidFill>
                          <a:effectLst/>
                          <a:latin typeface="+mn-lt"/>
                        </a:rPr>
                        <a:t>Αποφυγή έκθεσης ασθενούς. </a:t>
                      </a:r>
                      <a:endParaRPr lang="el-GR" sz="2200">
                        <a:effectLst/>
                        <a:latin typeface="+mn-lt"/>
                      </a:endParaRPr>
                    </a:p>
                  </a:txBody>
                  <a:tcPr anchor="ctr"/>
                </a:tc>
                <a:tc>
                  <a:txBody>
                    <a:bodyPr/>
                    <a:lstStyle/>
                    <a:p>
                      <a:pPr algn="l"/>
                      <a:r>
                        <a:rPr lang="el-GR" sz="2200" b="0" i="0">
                          <a:solidFill>
                            <a:srgbClr val="003366"/>
                          </a:solidFill>
                          <a:effectLst/>
                          <a:latin typeface="+mn-lt"/>
                        </a:rPr>
                        <a:t>Βασική αρχή σεβασμού της</a:t>
                      </a:r>
                      <a:br>
                        <a:rPr lang="el-GR" sz="2200" b="0" i="0">
                          <a:solidFill>
                            <a:srgbClr val="003366"/>
                          </a:solidFill>
                          <a:effectLst/>
                          <a:latin typeface="+mn-lt"/>
                        </a:rPr>
                      </a:br>
                      <a:r>
                        <a:rPr lang="el-GR" sz="2200" b="0" i="0">
                          <a:solidFill>
                            <a:srgbClr val="003366"/>
                          </a:solidFill>
                          <a:effectLst/>
                          <a:latin typeface="+mn-lt"/>
                        </a:rPr>
                        <a:t>προσωπικότητας.</a:t>
                      </a:r>
                      <a:endParaRPr lang="el-GR" sz="2200">
                        <a:effectLst/>
                        <a:latin typeface="+mn-lt"/>
                      </a:endParaRPr>
                    </a:p>
                  </a:txBody>
                  <a:tcPr anchor="ctr"/>
                </a:tc>
                <a:extLst>
                  <a:ext uri="{0D108BD9-81ED-4DB2-BD59-A6C34878D82A}">
                    <a16:rowId xmlns:a16="http://schemas.microsoft.com/office/drawing/2014/main" val="1012981367"/>
                  </a:ext>
                </a:extLst>
              </a:tr>
              <a:tr h="732195">
                <a:tc>
                  <a:txBody>
                    <a:bodyPr/>
                    <a:lstStyle/>
                    <a:p>
                      <a:pPr algn="just"/>
                      <a:r>
                        <a:rPr lang="el-GR" sz="2200" b="1" i="0">
                          <a:solidFill>
                            <a:srgbClr val="000000"/>
                          </a:solidFill>
                          <a:effectLst/>
                          <a:latin typeface="+mn-lt"/>
                        </a:rPr>
                        <a:t>Εξασφάλιση καλού φωτισμού και</a:t>
                      </a:r>
                      <a:br>
                        <a:rPr lang="el-GR" sz="2200" b="1" i="0">
                          <a:solidFill>
                            <a:srgbClr val="000000"/>
                          </a:solidFill>
                          <a:effectLst/>
                          <a:latin typeface="+mn-lt"/>
                        </a:rPr>
                      </a:br>
                      <a:r>
                        <a:rPr lang="el-GR" sz="2200" b="1" i="0">
                          <a:solidFill>
                            <a:srgbClr val="000000"/>
                          </a:solidFill>
                          <a:effectLst/>
                          <a:latin typeface="+mn-lt"/>
                        </a:rPr>
                        <a:t>θερμοκρασία δωματίου.</a:t>
                      </a:r>
                      <a:endParaRPr lang="el-GR" sz="2200">
                        <a:effectLst/>
                        <a:latin typeface="+mn-lt"/>
                      </a:endParaRPr>
                    </a:p>
                  </a:txBody>
                  <a:tcPr anchor="ctr"/>
                </a:tc>
                <a:tc>
                  <a:txBody>
                    <a:bodyPr/>
                    <a:lstStyle/>
                    <a:p>
                      <a:pPr algn="just"/>
                      <a:r>
                        <a:rPr lang="el-GR" sz="2200" b="0" i="0">
                          <a:solidFill>
                            <a:srgbClr val="000000"/>
                          </a:solidFill>
                          <a:effectLst/>
                          <a:latin typeface="+mn-lt"/>
                        </a:rPr>
                        <a:t>Διευκόλυνση διαδικασίας.</a:t>
                      </a:r>
                      <a:endParaRPr lang="el-GR" sz="2200">
                        <a:effectLst/>
                        <a:latin typeface="+mn-lt"/>
                      </a:endParaRPr>
                    </a:p>
                  </a:txBody>
                  <a:tcPr anchor="ctr"/>
                </a:tc>
                <a:tc>
                  <a:txBody>
                    <a:bodyPr/>
                    <a:lstStyle/>
                    <a:p>
                      <a:pPr algn="l"/>
                      <a:endParaRPr lang="el-GR" sz="2200">
                        <a:latin typeface="+mn-lt"/>
                      </a:endParaRPr>
                    </a:p>
                  </a:txBody>
                  <a:tcPr/>
                </a:tc>
                <a:extLst>
                  <a:ext uri="{0D108BD9-81ED-4DB2-BD59-A6C34878D82A}">
                    <a16:rowId xmlns:a16="http://schemas.microsoft.com/office/drawing/2014/main" val="1886944907"/>
                  </a:ext>
                </a:extLst>
              </a:tr>
              <a:tr h="732195">
                <a:tc>
                  <a:txBody>
                    <a:bodyPr/>
                    <a:lstStyle/>
                    <a:p>
                      <a:pPr algn="just"/>
                      <a:r>
                        <a:rPr lang="el-GR" sz="2200" b="1" i="0">
                          <a:solidFill>
                            <a:srgbClr val="000000"/>
                          </a:solidFill>
                          <a:effectLst/>
                          <a:latin typeface="+mn-lt"/>
                        </a:rPr>
                        <a:t>Συγκέντρωση των υλικών σε</a:t>
                      </a:r>
                      <a:br>
                        <a:rPr lang="el-GR" sz="2200" b="1" i="0">
                          <a:solidFill>
                            <a:srgbClr val="000000"/>
                          </a:solidFill>
                          <a:effectLst/>
                          <a:latin typeface="+mn-lt"/>
                        </a:rPr>
                      </a:br>
                      <a:r>
                        <a:rPr lang="el-GR" sz="2200" b="1" i="0">
                          <a:solidFill>
                            <a:srgbClr val="000000"/>
                          </a:solidFill>
                          <a:effectLst/>
                          <a:latin typeface="+mn-lt"/>
                        </a:rPr>
                        <a:t>θέση προσβάσιμη στον ασθενή.</a:t>
                      </a:r>
                      <a:endParaRPr lang="el-GR" sz="2200">
                        <a:effectLst/>
                        <a:latin typeface="+mn-lt"/>
                      </a:endParaRPr>
                    </a:p>
                  </a:txBody>
                  <a:tcPr anchor="ctr"/>
                </a:tc>
                <a:tc>
                  <a:txBody>
                    <a:bodyPr/>
                    <a:lstStyle/>
                    <a:p>
                      <a:pPr algn="just"/>
                      <a:r>
                        <a:rPr lang="el-GR" sz="2200" b="0" i="0">
                          <a:solidFill>
                            <a:srgbClr val="000000"/>
                          </a:solidFill>
                          <a:effectLst/>
                          <a:latin typeface="+mn-lt"/>
                        </a:rPr>
                        <a:t>Εξοικονόμηση χρόνου και</a:t>
                      </a:r>
                      <a:br>
                        <a:rPr lang="el-GR" sz="2200" b="0" i="0">
                          <a:solidFill>
                            <a:srgbClr val="000000"/>
                          </a:solidFill>
                          <a:effectLst/>
                          <a:latin typeface="+mn-lt"/>
                        </a:rPr>
                      </a:br>
                      <a:r>
                        <a:rPr lang="el-GR" sz="2200" b="0" i="0">
                          <a:solidFill>
                            <a:srgbClr val="000000"/>
                          </a:solidFill>
                          <a:effectLst/>
                          <a:latin typeface="+mn-lt"/>
                        </a:rPr>
                        <a:t>κινήσεων.</a:t>
                      </a:r>
                      <a:endParaRPr lang="el-GR" sz="2200">
                        <a:effectLst/>
                        <a:latin typeface="+mn-lt"/>
                      </a:endParaRPr>
                    </a:p>
                  </a:txBody>
                  <a:tcPr anchor="ctr"/>
                </a:tc>
                <a:tc>
                  <a:txBody>
                    <a:bodyPr/>
                    <a:lstStyle/>
                    <a:p>
                      <a:pPr algn="l"/>
                      <a:r>
                        <a:rPr lang="el-GR" sz="2200" b="0" i="0">
                          <a:solidFill>
                            <a:srgbClr val="003366"/>
                          </a:solidFill>
                          <a:effectLst/>
                          <a:latin typeface="+mn-lt"/>
                        </a:rPr>
                        <a:t>Προάγεται η αποδοτικότητα.</a:t>
                      </a:r>
                      <a:endParaRPr lang="el-GR" sz="2200">
                        <a:effectLst/>
                        <a:latin typeface="+mn-lt"/>
                      </a:endParaRPr>
                    </a:p>
                  </a:txBody>
                  <a:tcPr anchor="ctr"/>
                </a:tc>
                <a:extLst>
                  <a:ext uri="{0D108BD9-81ED-4DB2-BD59-A6C34878D82A}">
                    <a16:rowId xmlns:a16="http://schemas.microsoft.com/office/drawing/2014/main" val="2182375087"/>
                  </a:ext>
                </a:extLst>
              </a:tr>
              <a:tr h="1698692">
                <a:tc>
                  <a:txBody>
                    <a:bodyPr/>
                    <a:lstStyle/>
                    <a:p>
                      <a:pPr algn="just"/>
                      <a:r>
                        <a:rPr lang="el-GR" sz="2200" b="1" i="0">
                          <a:solidFill>
                            <a:srgbClr val="000000"/>
                          </a:solidFill>
                          <a:effectLst/>
                          <a:latin typeface="+mn-lt"/>
                        </a:rPr>
                        <a:t>Υγιεινή των χεριών. </a:t>
                      </a:r>
                      <a:endParaRPr lang="el-GR" sz="2200">
                        <a:effectLst/>
                        <a:latin typeface="+mn-lt"/>
                      </a:endParaRPr>
                    </a:p>
                  </a:txBody>
                  <a:tcPr anchor="ctr"/>
                </a:tc>
                <a:tc>
                  <a:txBody>
                    <a:bodyPr/>
                    <a:lstStyle/>
                    <a:p>
                      <a:pPr algn="just"/>
                      <a:r>
                        <a:rPr lang="el-GR" sz="2200" b="0" i="0">
                          <a:solidFill>
                            <a:srgbClr val="000000"/>
                          </a:solidFill>
                          <a:effectLst/>
                          <a:latin typeface="+mn-lt"/>
                        </a:rPr>
                        <a:t>Προστασία του ασθενή από</a:t>
                      </a:r>
                      <a:br>
                        <a:rPr lang="el-GR" sz="2200" b="0" i="0">
                          <a:solidFill>
                            <a:srgbClr val="000000"/>
                          </a:solidFill>
                          <a:effectLst/>
                          <a:latin typeface="+mn-lt"/>
                        </a:rPr>
                      </a:br>
                      <a:r>
                        <a:rPr lang="el-GR" sz="2200" b="0" i="0">
                          <a:solidFill>
                            <a:srgbClr val="000000"/>
                          </a:solidFill>
                          <a:effectLst/>
                          <a:latin typeface="+mn-lt"/>
                        </a:rPr>
                        <a:t>μεταφορά μικροβίων που</a:t>
                      </a:r>
                      <a:br>
                        <a:rPr lang="el-GR" sz="2200" b="0" i="0">
                          <a:solidFill>
                            <a:srgbClr val="000000"/>
                          </a:solidFill>
                          <a:effectLst/>
                          <a:latin typeface="+mn-lt"/>
                        </a:rPr>
                      </a:br>
                      <a:r>
                        <a:rPr lang="el-GR" sz="2200" b="0" i="0">
                          <a:solidFill>
                            <a:srgbClr val="000000"/>
                          </a:solidFill>
                          <a:effectLst/>
                          <a:latin typeface="+mn-lt"/>
                        </a:rPr>
                        <a:t>αποικίζουν τον επαγγελματία</a:t>
                      </a:r>
                      <a:br>
                        <a:rPr lang="el-GR" sz="2200" b="0" i="0">
                          <a:solidFill>
                            <a:srgbClr val="000000"/>
                          </a:solidFill>
                          <a:effectLst/>
                          <a:latin typeface="+mn-lt"/>
                        </a:rPr>
                      </a:br>
                      <a:r>
                        <a:rPr lang="el-GR" sz="2200" b="0" i="0">
                          <a:solidFill>
                            <a:srgbClr val="000000"/>
                          </a:solidFill>
                          <a:effectLst/>
                          <a:latin typeface="+mn-lt"/>
                        </a:rPr>
                        <a:t>υγείας.</a:t>
                      </a:r>
                      <a:endParaRPr lang="el-GR" sz="2200">
                        <a:effectLst/>
                        <a:latin typeface="+mn-lt"/>
                      </a:endParaRPr>
                    </a:p>
                  </a:txBody>
                  <a:tcPr anchor="ctr"/>
                </a:tc>
                <a:tc>
                  <a:txBody>
                    <a:bodyPr/>
                    <a:lstStyle/>
                    <a:p>
                      <a:pPr algn="l"/>
                      <a:r>
                        <a:rPr lang="el-GR" sz="2200" b="0" i="0" dirty="0">
                          <a:solidFill>
                            <a:srgbClr val="003366"/>
                          </a:solidFill>
                          <a:effectLst/>
                          <a:latin typeface="+mn-lt"/>
                        </a:rPr>
                        <a:t>Πλύσιμο με νερό και σαπούνι ή</a:t>
                      </a:r>
                      <a:br>
                        <a:rPr lang="el-GR" sz="2200" b="0" i="0" dirty="0">
                          <a:solidFill>
                            <a:srgbClr val="003366"/>
                          </a:solidFill>
                          <a:effectLst/>
                          <a:latin typeface="+mn-lt"/>
                        </a:rPr>
                      </a:br>
                      <a:r>
                        <a:rPr lang="el-GR" sz="2200" b="0" i="0" dirty="0">
                          <a:solidFill>
                            <a:srgbClr val="003366"/>
                          </a:solidFill>
                          <a:effectLst/>
                          <a:latin typeface="+mn-lt"/>
                        </a:rPr>
                        <a:t>αντισηψία με αλκοολούχο</a:t>
                      </a:r>
                      <a:br>
                        <a:rPr lang="el-GR" sz="2200" b="0" i="0" dirty="0">
                          <a:solidFill>
                            <a:srgbClr val="003366"/>
                          </a:solidFill>
                          <a:effectLst/>
                          <a:latin typeface="+mn-lt"/>
                        </a:rPr>
                      </a:br>
                      <a:r>
                        <a:rPr lang="el-GR" sz="2200" b="0" i="0" dirty="0">
                          <a:solidFill>
                            <a:srgbClr val="003366"/>
                          </a:solidFill>
                          <a:effectLst/>
                          <a:latin typeface="+mn-lt"/>
                        </a:rPr>
                        <a:t>διάλυμα.</a:t>
                      </a:r>
                      <a:endParaRPr lang="el-GR" sz="2200" dirty="0">
                        <a:effectLst/>
                        <a:latin typeface="+mn-lt"/>
                      </a:endParaRPr>
                    </a:p>
                  </a:txBody>
                  <a:tcPr anchor="ctr"/>
                </a:tc>
                <a:extLst>
                  <a:ext uri="{0D108BD9-81ED-4DB2-BD59-A6C34878D82A}">
                    <a16:rowId xmlns:a16="http://schemas.microsoft.com/office/drawing/2014/main" val="2442235270"/>
                  </a:ext>
                </a:extLst>
              </a:tr>
            </a:tbl>
          </a:graphicData>
        </a:graphic>
      </p:graphicFrame>
      <p:pic>
        <p:nvPicPr>
          <p:cNvPr id="4" name="Εικόνα 3"/>
          <p:cNvPicPr>
            <a:picLocks noChangeAspect="1"/>
          </p:cNvPicPr>
          <p:nvPr/>
        </p:nvPicPr>
        <p:blipFill rotWithShape="1">
          <a:blip r:embed="rId2"/>
          <a:srcRect r="19107" b="16780"/>
          <a:stretch/>
        </p:blipFill>
        <p:spPr>
          <a:xfrm flipH="1">
            <a:off x="-2" y="1"/>
            <a:ext cx="1615577" cy="887410"/>
          </a:xfrm>
          <a:prstGeom prst="rect">
            <a:avLst/>
          </a:prstGeom>
        </p:spPr>
      </p:pic>
      <p:pic>
        <p:nvPicPr>
          <p:cNvPr id="7" name="Εικόνα 6"/>
          <p:cNvPicPr>
            <a:picLocks noChangeAspect="1"/>
          </p:cNvPicPr>
          <p:nvPr/>
        </p:nvPicPr>
        <p:blipFill>
          <a:blip r:embed="rId3"/>
          <a:stretch>
            <a:fillRect/>
          </a:stretch>
        </p:blipFill>
        <p:spPr>
          <a:xfrm>
            <a:off x="10576420" y="0"/>
            <a:ext cx="1615580" cy="887410"/>
          </a:xfrm>
          <a:prstGeom prst="rect">
            <a:avLst/>
          </a:prstGeom>
        </p:spPr>
      </p:pic>
    </p:spTree>
    <p:extLst>
      <p:ext uri="{BB962C8B-B14F-4D97-AF65-F5344CB8AC3E}">
        <p14:creationId xmlns:p14="http://schemas.microsoft.com/office/powerpoint/2010/main" val="397658186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615579" y="0"/>
            <a:ext cx="8962773" cy="1219199"/>
          </a:xfrm>
        </p:spPr>
        <p:txBody>
          <a:bodyPr>
            <a:normAutofit/>
          </a:bodyPr>
          <a:lstStyle/>
          <a:p>
            <a:pPr algn="ctr"/>
            <a:r>
              <a:rPr lang="el-GR" sz="3600" dirty="0"/>
              <a:t>ΦΑΣΗ </a:t>
            </a:r>
            <a:r>
              <a:rPr lang="el-GR" sz="3600" dirty="0" smtClean="0"/>
              <a:t>ΠΡΟΕΤΟΙΜΑΣΙΑΣ ΚΑΘΕΤΗΡΙΑΣΜΟΥ</a:t>
            </a:r>
            <a:endParaRPr lang="el-GR" sz="3600" dirty="0"/>
          </a:p>
        </p:txBody>
      </p:sp>
      <p:graphicFrame>
        <p:nvGraphicFramePr>
          <p:cNvPr id="5" name="Θέση περιεχομένου 4"/>
          <p:cNvGraphicFramePr>
            <a:graphicFrameLocks noGrp="1"/>
          </p:cNvGraphicFramePr>
          <p:nvPr>
            <p:ph idx="1"/>
            <p:extLst>
              <p:ext uri="{D42A27DB-BD31-4B8C-83A1-F6EECF244321}">
                <p14:modId xmlns:p14="http://schemas.microsoft.com/office/powerpoint/2010/main" val="2365244391"/>
              </p:ext>
            </p:extLst>
          </p:nvPr>
        </p:nvGraphicFramePr>
        <p:xfrm>
          <a:off x="964" y="887412"/>
          <a:ext cx="12191035" cy="5970588"/>
        </p:xfrm>
        <a:graphic>
          <a:graphicData uri="http://schemas.openxmlformats.org/drawingml/2006/table">
            <a:tbl>
              <a:tblPr firstRow="1" bandRow="1">
                <a:tableStyleId>{5C22544A-7EE6-4342-B048-85BDC9FD1C3A}</a:tableStyleId>
              </a:tblPr>
              <a:tblGrid>
                <a:gridCol w="4788189">
                  <a:extLst>
                    <a:ext uri="{9D8B030D-6E8A-4147-A177-3AD203B41FA5}">
                      <a16:colId xmlns:a16="http://schemas.microsoft.com/office/drawing/2014/main" val="2182329346"/>
                    </a:ext>
                  </a:extLst>
                </a:gridCol>
                <a:gridCol w="4282904">
                  <a:extLst>
                    <a:ext uri="{9D8B030D-6E8A-4147-A177-3AD203B41FA5}">
                      <a16:colId xmlns:a16="http://schemas.microsoft.com/office/drawing/2014/main" val="140809829"/>
                    </a:ext>
                  </a:extLst>
                </a:gridCol>
                <a:gridCol w="3119942">
                  <a:extLst>
                    <a:ext uri="{9D8B030D-6E8A-4147-A177-3AD203B41FA5}">
                      <a16:colId xmlns:a16="http://schemas.microsoft.com/office/drawing/2014/main" val="1596326333"/>
                    </a:ext>
                  </a:extLst>
                </a:gridCol>
              </a:tblGrid>
              <a:tr h="441349">
                <a:tc>
                  <a:txBody>
                    <a:bodyPr/>
                    <a:lstStyle/>
                    <a:p>
                      <a:pPr algn="just"/>
                      <a:r>
                        <a:rPr lang="el-GR" sz="2200" dirty="0" smtClean="0">
                          <a:latin typeface="+mn-lt"/>
                        </a:rPr>
                        <a:t>ΝΟΣΗΛΕΥΤΙΚΕΣ ΕΝΕΡΓΕΙΕΣ</a:t>
                      </a:r>
                      <a:endParaRPr lang="el-GR" sz="2200" dirty="0">
                        <a:latin typeface="+mn-lt"/>
                      </a:endParaRPr>
                    </a:p>
                  </a:txBody>
                  <a:tcPr/>
                </a:tc>
                <a:tc>
                  <a:txBody>
                    <a:bodyPr/>
                    <a:lstStyle/>
                    <a:p>
                      <a:pPr algn="just"/>
                      <a:r>
                        <a:rPr lang="el-GR" sz="2200" dirty="0" smtClean="0">
                          <a:latin typeface="+mn-lt"/>
                        </a:rPr>
                        <a:t>ΕΝΔΕΙΞΕΙΣ</a:t>
                      </a:r>
                      <a:endParaRPr lang="el-GR" sz="2200" dirty="0">
                        <a:latin typeface="+mn-lt"/>
                      </a:endParaRPr>
                    </a:p>
                  </a:txBody>
                  <a:tcPr/>
                </a:tc>
                <a:tc>
                  <a:txBody>
                    <a:bodyPr/>
                    <a:lstStyle/>
                    <a:p>
                      <a:pPr algn="just"/>
                      <a:r>
                        <a:rPr lang="el-GR" sz="2200" dirty="0" smtClean="0">
                          <a:latin typeface="+mn-lt"/>
                        </a:rPr>
                        <a:t>ΕΠΙΣΗΜΑΝΣΕΙΣ</a:t>
                      </a:r>
                      <a:endParaRPr lang="el-GR" sz="2200" dirty="0">
                        <a:latin typeface="+mn-lt"/>
                      </a:endParaRPr>
                    </a:p>
                  </a:txBody>
                  <a:tcPr/>
                </a:tc>
                <a:extLst>
                  <a:ext uri="{0D108BD9-81ED-4DB2-BD59-A6C34878D82A}">
                    <a16:rowId xmlns:a16="http://schemas.microsoft.com/office/drawing/2014/main" val="2331440176"/>
                  </a:ext>
                </a:extLst>
              </a:tr>
              <a:tr h="1134898">
                <a:tc>
                  <a:txBody>
                    <a:bodyPr/>
                    <a:lstStyle/>
                    <a:p>
                      <a:r>
                        <a:rPr lang="el-GR" sz="2200" b="1" i="0" dirty="0">
                          <a:solidFill>
                            <a:srgbClr val="000000"/>
                          </a:solidFill>
                          <a:effectLst/>
                          <a:latin typeface="+mn-lt"/>
                        </a:rPr>
                        <a:t>Χρήση απλών γαντιών. </a:t>
                      </a:r>
                      <a:endParaRPr lang="el-GR" sz="2200" dirty="0">
                        <a:effectLst/>
                        <a:latin typeface="+mn-lt"/>
                      </a:endParaRPr>
                    </a:p>
                  </a:txBody>
                  <a:tcPr anchor="ctr"/>
                </a:tc>
                <a:tc>
                  <a:txBody>
                    <a:bodyPr/>
                    <a:lstStyle/>
                    <a:p>
                      <a:r>
                        <a:rPr lang="el-GR" sz="2200" b="0" i="0">
                          <a:solidFill>
                            <a:srgbClr val="000000"/>
                          </a:solidFill>
                          <a:effectLst/>
                          <a:latin typeface="+mn-lt"/>
                        </a:rPr>
                        <a:t>Προστασία επαγγελματία</a:t>
                      </a:r>
                      <a:br>
                        <a:rPr lang="el-GR" sz="2200" b="0" i="0">
                          <a:solidFill>
                            <a:srgbClr val="000000"/>
                          </a:solidFill>
                          <a:effectLst/>
                          <a:latin typeface="+mn-lt"/>
                        </a:rPr>
                      </a:br>
                      <a:r>
                        <a:rPr lang="el-GR" sz="2200" b="0" i="0">
                          <a:solidFill>
                            <a:srgbClr val="000000"/>
                          </a:solidFill>
                          <a:effectLst/>
                          <a:latin typeface="+mn-lt"/>
                        </a:rPr>
                        <a:t>υγείας από επαφή με εκκρίσεις</a:t>
                      </a:r>
                      <a:br>
                        <a:rPr lang="el-GR" sz="2200" b="0" i="0">
                          <a:solidFill>
                            <a:srgbClr val="000000"/>
                          </a:solidFill>
                          <a:effectLst/>
                          <a:latin typeface="+mn-lt"/>
                        </a:rPr>
                      </a:br>
                      <a:r>
                        <a:rPr lang="el-GR" sz="2200" b="0" i="0">
                          <a:solidFill>
                            <a:srgbClr val="000000"/>
                          </a:solidFill>
                          <a:effectLst/>
                          <a:latin typeface="+mn-lt"/>
                        </a:rPr>
                        <a:t>σώματος.</a:t>
                      </a:r>
                      <a:endParaRPr lang="el-GR" sz="2200">
                        <a:effectLst/>
                        <a:latin typeface="+mn-lt"/>
                      </a:endParaRPr>
                    </a:p>
                  </a:txBody>
                  <a:tcPr anchor="ctr"/>
                </a:tc>
                <a:tc>
                  <a:txBody>
                    <a:bodyPr/>
                    <a:lstStyle/>
                    <a:p>
                      <a:pPr algn="l"/>
                      <a:endParaRPr lang="el-GR" sz="2200" dirty="0">
                        <a:effectLst/>
                        <a:latin typeface="+mn-lt"/>
                      </a:endParaRPr>
                    </a:p>
                  </a:txBody>
                  <a:tcPr anchor="ctr"/>
                </a:tc>
                <a:extLst>
                  <a:ext uri="{0D108BD9-81ED-4DB2-BD59-A6C34878D82A}">
                    <a16:rowId xmlns:a16="http://schemas.microsoft.com/office/drawing/2014/main" val="1975831952"/>
                  </a:ext>
                </a:extLst>
              </a:tr>
              <a:tr h="1828448">
                <a:tc>
                  <a:txBody>
                    <a:bodyPr/>
                    <a:lstStyle/>
                    <a:p>
                      <a:r>
                        <a:rPr lang="el-GR" sz="2200" b="1" i="0">
                          <a:solidFill>
                            <a:srgbClr val="000000"/>
                          </a:solidFill>
                          <a:effectLst/>
                          <a:latin typeface="+mn-lt"/>
                        </a:rPr>
                        <a:t>Απομάκρυνση κλινοσκεπασμάτων</a:t>
                      </a:r>
                      <a:br>
                        <a:rPr lang="el-GR" sz="2200" b="1" i="0">
                          <a:solidFill>
                            <a:srgbClr val="000000"/>
                          </a:solidFill>
                          <a:effectLst/>
                          <a:latin typeface="+mn-lt"/>
                        </a:rPr>
                      </a:br>
                      <a:r>
                        <a:rPr lang="el-GR" sz="2200" b="1" i="0">
                          <a:solidFill>
                            <a:srgbClr val="000000"/>
                          </a:solidFill>
                          <a:effectLst/>
                          <a:latin typeface="+mn-lt"/>
                        </a:rPr>
                        <a:t>μέχρι τους μηρούς (αφαίρεση</a:t>
                      </a:r>
                      <a:br>
                        <a:rPr lang="el-GR" sz="2200" b="1" i="0">
                          <a:solidFill>
                            <a:srgbClr val="000000"/>
                          </a:solidFill>
                          <a:effectLst/>
                          <a:latin typeface="+mn-lt"/>
                        </a:rPr>
                      </a:br>
                      <a:r>
                        <a:rPr lang="el-GR" sz="2200" b="1" i="0">
                          <a:solidFill>
                            <a:srgbClr val="000000"/>
                          </a:solidFill>
                          <a:effectLst/>
                          <a:latin typeface="+mn-lt"/>
                        </a:rPr>
                        <a:t>ενδυμάτων) και απομάκρυνση των</a:t>
                      </a:r>
                      <a:br>
                        <a:rPr lang="el-GR" sz="2200" b="1" i="0">
                          <a:solidFill>
                            <a:srgbClr val="000000"/>
                          </a:solidFill>
                          <a:effectLst/>
                          <a:latin typeface="+mn-lt"/>
                        </a:rPr>
                      </a:br>
                      <a:r>
                        <a:rPr lang="el-GR" sz="2200" b="1" i="0">
                          <a:solidFill>
                            <a:srgbClr val="000000"/>
                          </a:solidFill>
                          <a:effectLst/>
                          <a:latin typeface="+mn-lt"/>
                        </a:rPr>
                        <a:t>άνω άκρων σε μη συνεργάσιμους</a:t>
                      </a:r>
                      <a:br>
                        <a:rPr lang="el-GR" sz="2200" b="1" i="0">
                          <a:solidFill>
                            <a:srgbClr val="000000"/>
                          </a:solidFill>
                          <a:effectLst/>
                          <a:latin typeface="+mn-lt"/>
                        </a:rPr>
                      </a:br>
                      <a:r>
                        <a:rPr lang="el-GR" sz="2200" b="1" i="0">
                          <a:solidFill>
                            <a:srgbClr val="000000"/>
                          </a:solidFill>
                          <a:effectLst/>
                          <a:latin typeface="+mn-lt"/>
                        </a:rPr>
                        <a:t>ασθενείς.</a:t>
                      </a:r>
                      <a:endParaRPr lang="el-GR" sz="2200">
                        <a:effectLst/>
                        <a:latin typeface="+mn-lt"/>
                      </a:endParaRPr>
                    </a:p>
                  </a:txBody>
                  <a:tcPr anchor="ctr"/>
                </a:tc>
                <a:tc>
                  <a:txBody>
                    <a:bodyPr/>
                    <a:lstStyle/>
                    <a:p>
                      <a:endParaRPr lang="el-GR" sz="2200">
                        <a:latin typeface="+mn-lt"/>
                      </a:endParaRPr>
                    </a:p>
                  </a:txBody>
                  <a:tcPr/>
                </a:tc>
                <a:tc>
                  <a:txBody>
                    <a:bodyPr/>
                    <a:lstStyle/>
                    <a:p>
                      <a:pPr algn="l"/>
                      <a:endParaRPr lang="el-GR" sz="2200">
                        <a:effectLst/>
                        <a:latin typeface="+mn-lt"/>
                      </a:endParaRPr>
                    </a:p>
                  </a:txBody>
                  <a:tcPr anchor="ctr"/>
                </a:tc>
                <a:extLst>
                  <a:ext uri="{0D108BD9-81ED-4DB2-BD59-A6C34878D82A}">
                    <a16:rowId xmlns:a16="http://schemas.microsoft.com/office/drawing/2014/main" val="1012981367"/>
                  </a:ext>
                </a:extLst>
              </a:tr>
              <a:tr h="788124">
                <a:tc>
                  <a:txBody>
                    <a:bodyPr/>
                    <a:lstStyle/>
                    <a:p>
                      <a:r>
                        <a:rPr lang="el-GR" sz="2200" b="1" i="0">
                          <a:solidFill>
                            <a:srgbClr val="000000"/>
                          </a:solidFill>
                          <a:effectLst/>
                          <a:latin typeface="+mn-lt"/>
                        </a:rPr>
                        <a:t>Τοποθέτηση ασθενή σε ύπτια θέση</a:t>
                      </a:r>
                      <a:br>
                        <a:rPr lang="el-GR" sz="2200" b="1" i="0">
                          <a:solidFill>
                            <a:srgbClr val="000000"/>
                          </a:solidFill>
                          <a:effectLst/>
                          <a:latin typeface="+mn-lt"/>
                        </a:rPr>
                      </a:br>
                      <a:r>
                        <a:rPr lang="el-GR" sz="2200" b="1" i="0">
                          <a:solidFill>
                            <a:srgbClr val="000000"/>
                          </a:solidFill>
                          <a:effectLst/>
                          <a:latin typeface="+mn-lt"/>
                        </a:rPr>
                        <a:t>και τα άκρα σε έκταση.</a:t>
                      </a:r>
                      <a:endParaRPr lang="el-GR" sz="2200">
                        <a:effectLst/>
                        <a:latin typeface="+mn-lt"/>
                      </a:endParaRPr>
                    </a:p>
                  </a:txBody>
                  <a:tcPr anchor="ctr"/>
                </a:tc>
                <a:tc>
                  <a:txBody>
                    <a:bodyPr/>
                    <a:lstStyle/>
                    <a:p>
                      <a:r>
                        <a:rPr lang="el-GR" sz="2200" b="0" i="0">
                          <a:solidFill>
                            <a:srgbClr val="000000"/>
                          </a:solidFill>
                          <a:effectLst/>
                          <a:latin typeface="+mn-lt"/>
                        </a:rPr>
                        <a:t>Διευκόλυνση διαδικασίας.</a:t>
                      </a:r>
                      <a:endParaRPr lang="el-GR" sz="2200">
                        <a:effectLst/>
                        <a:latin typeface="+mn-lt"/>
                      </a:endParaRPr>
                    </a:p>
                  </a:txBody>
                  <a:tcPr anchor="ctr"/>
                </a:tc>
                <a:tc>
                  <a:txBody>
                    <a:bodyPr/>
                    <a:lstStyle/>
                    <a:p>
                      <a:pPr algn="l"/>
                      <a:endParaRPr lang="el-GR" sz="2200">
                        <a:latin typeface="+mn-lt"/>
                      </a:endParaRPr>
                    </a:p>
                  </a:txBody>
                  <a:tcPr/>
                </a:tc>
                <a:extLst>
                  <a:ext uri="{0D108BD9-81ED-4DB2-BD59-A6C34878D82A}">
                    <a16:rowId xmlns:a16="http://schemas.microsoft.com/office/drawing/2014/main" val="1886944907"/>
                  </a:ext>
                </a:extLst>
              </a:tr>
              <a:tr h="788124">
                <a:tc>
                  <a:txBody>
                    <a:bodyPr/>
                    <a:lstStyle/>
                    <a:p>
                      <a:r>
                        <a:rPr lang="el-GR" sz="2200" b="1" i="0">
                          <a:solidFill>
                            <a:srgbClr val="000000"/>
                          </a:solidFill>
                          <a:effectLst/>
                          <a:latin typeface="+mn-lt"/>
                        </a:rPr>
                        <a:t>Τοποθέτηση αδιάβροχου</a:t>
                      </a:r>
                      <a:br>
                        <a:rPr lang="el-GR" sz="2200" b="1" i="0">
                          <a:solidFill>
                            <a:srgbClr val="000000"/>
                          </a:solidFill>
                          <a:effectLst/>
                          <a:latin typeface="+mn-lt"/>
                        </a:rPr>
                      </a:br>
                      <a:r>
                        <a:rPr lang="el-GR" sz="2200" b="1" i="0">
                          <a:solidFill>
                            <a:srgbClr val="000000"/>
                          </a:solidFill>
                          <a:effectLst/>
                          <a:latin typeface="+mn-lt"/>
                        </a:rPr>
                        <a:t>υποστρώματος κάτω από το πέος.</a:t>
                      </a:r>
                      <a:endParaRPr lang="el-GR" sz="2200">
                        <a:effectLst/>
                        <a:latin typeface="+mn-lt"/>
                      </a:endParaRPr>
                    </a:p>
                  </a:txBody>
                  <a:tcPr anchor="ctr"/>
                </a:tc>
                <a:tc>
                  <a:txBody>
                    <a:bodyPr/>
                    <a:lstStyle/>
                    <a:p>
                      <a:r>
                        <a:rPr lang="el-GR" sz="2200" b="0" i="0">
                          <a:solidFill>
                            <a:srgbClr val="000000"/>
                          </a:solidFill>
                          <a:effectLst/>
                          <a:latin typeface="+mn-lt"/>
                        </a:rPr>
                        <a:t>Προστασία λευχειμάτων.</a:t>
                      </a:r>
                      <a:endParaRPr lang="el-GR" sz="2200">
                        <a:effectLst/>
                        <a:latin typeface="+mn-lt"/>
                      </a:endParaRPr>
                    </a:p>
                  </a:txBody>
                  <a:tcPr anchor="ctr"/>
                </a:tc>
                <a:tc>
                  <a:txBody>
                    <a:bodyPr/>
                    <a:lstStyle/>
                    <a:p>
                      <a:pPr algn="l"/>
                      <a:endParaRPr lang="el-GR" sz="2200">
                        <a:effectLst/>
                        <a:latin typeface="+mn-lt"/>
                      </a:endParaRPr>
                    </a:p>
                  </a:txBody>
                  <a:tcPr anchor="ctr"/>
                </a:tc>
                <a:extLst>
                  <a:ext uri="{0D108BD9-81ED-4DB2-BD59-A6C34878D82A}">
                    <a16:rowId xmlns:a16="http://schemas.microsoft.com/office/drawing/2014/main" val="2182375087"/>
                  </a:ext>
                </a:extLst>
              </a:tr>
              <a:tr h="989645">
                <a:tc>
                  <a:txBody>
                    <a:bodyPr/>
                    <a:lstStyle/>
                    <a:p>
                      <a:r>
                        <a:rPr lang="el-GR" sz="2200" b="1" i="0" dirty="0">
                          <a:solidFill>
                            <a:srgbClr val="000000"/>
                          </a:solidFill>
                          <a:effectLst/>
                          <a:latin typeface="+mn-lt"/>
                        </a:rPr>
                        <a:t>Αφαίρεση γαντιών.</a:t>
                      </a:r>
                      <a:endParaRPr lang="el-GR" sz="2200" dirty="0">
                        <a:effectLst/>
                        <a:latin typeface="+mn-lt"/>
                      </a:endParaRPr>
                    </a:p>
                  </a:txBody>
                  <a:tcPr anchor="ctr"/>
                </a:tc>
                <a:tc>
                  <a:txBody>
                    <a:bodyPr/>
                    <a:lstStyle/>
                    <a:p>
                      <a:endParaRPr lang="el-GR" sz="2200" dirty="0">
                        <a:latin typeface="+mn-lt"/>
                      </a:endParaRPr>
                    </a:p>
                  </a:txBody>
                  <a:tcPr/>
                </a:tc>
                <a:tc>
                  <a:txBody>
                    <a:bodyPr/>
                    <a:lstStyle/>
                    <a:p>
                      <a:pPr algn="l"/>
                      <a:endParaRPr lang="el-GR" sz="2200" dirty="0">
                        <a:effectLst/>
                        <a:latin typeface="+mn-lt"/>
                      </a:endParaRPr>
                    </a:p>
                  </a:txBody>
                  <a:tcPr anchor="ctr"/>
                </a:tc>
                <a:extLst>
                  <a:ext uri="{0D108BD9-81ED-4DB2-BD59-A6C34878D82A}">
                    <a16:rowId xmlns:a16="http://schemas.microsoft.com/office/drawing/2014/main" val="2442235270"/>
                  </a:ext>
                </a:extLst>
              </a:tr>
            </a:tbl>
          </a:graphicData>
        </a:graphic>
      </p:graphicFrame>
      <p:pic>
        <p:nvPicPr>
          <p:cNvPr id="4" name="Εικόνα 3"/>
          <p:cNvPicPr>
            <a:picLocks noChangeAspect="1"/>
          </p:cNvPicPr>
          <p:nvPr/>
        </p:nvPicPr>
        <p:blipFill rotWithShape="1">
          <a:blip r:embed="rId2"/>
          <a:srcRect r="19107" b="16780"/>
          <a:stretch/>
        </p:blipFill>
        <p:spPr>
          <a:xfrm flipH="1">
            <a:off x="-2" y="1"/>
            <a:ext cx="1615577" cy="887410"/>
          </a:xfrm>
          <a:prstGeom prst="rect">
            <a:avLst/>
          </a:prstGeom>
        </p:spPr>
      </p:pic>
      <p:pic>
        <p:nvPicPr>
          <p:cNvPr id="7" name="Εικόνα 6"/>
          <p:cNvPicPr>
            <a:picLocks noChangeAspect="1"/>
          </p:cNvPicPr>
          <p:nvPr/>
        </p:nvPicPr>
        <p:blipFill>
          <a:blip r:embed="rId3"/>
          <a:stretch>
            <a:fillRect/>
          </a:stretch>
        </p:blipFill>
        <p:spPr>
          <a:xfrm>
            <a:off x="10576420" y="0"/>
            <a:ext cx="1615580" cy="887410"/>
          </a:xfrm>
          <a:prstGeom prst="rect">
            <a:avLst/>
          </a:prstGeom>
        </p:spPr>
      </p:pic>
    </p:spTree>
    <p:extLst>
      <p:ext uri="{BB962C8B-B14F-4D97-AF65-F5344CB8AC3E}">
        <p14:creationId xmlns:p14="http://schemas.microsoft.com/office/powerpoint/2010/main" val="27449581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615579" y="0"/>
            <a:ext cx="8962773" cy="1219199"/>
          </a:xfrm>
        </p:spPr>
        <p:txBody>
          <a:bodyPr>
            <a:normAutofit/>
          </a:bodyPr>
          <a:lstStyle/>
          <a:p>
            <a:pPr algn="ctr"/>
            <a:r>
              <a:rPr lang="el-GR" sz="3600" dirty="0"/>
              <a:t>ΦΑΣΗ </a:t>
            </a:r>
            <a:r>
              <a:rPr lang="el-GR" sz="3600" dirty="0" smtClean="0"/>
              <a:t>ΠΡΟΕΤΟΙΜΑΣΙΑΣ ΚΑΘΕΤΗΡΙΑΣΜΟΥ</a:t>
            </a:r>
            <a:endParaRPr lang="el-GR" sz="3600" dirty="0"/>
          </a:p>
        </p:txBody>
      </p:sp>
      <p:graphicFrame>
        <p:nvGraphicFramePr>
          <p:cNvPr id="5" name="Θέση περιεχομένου 4"/>
          <p:cNvGraphicFramePr>
            <a:graphicFrameLocks noGrp="1"/>
          </p:cNvGraphicFramePr>
          <p:nvPr>
            <p:ph idx="1"/>
            <p:extLst>
              <p:ext uri="{D42A27DB-BD31-4B8C-83A1-F6EECF244321}">
                <p14:modId xmlns:p14="http://schemas.microsoft.com/office/powerpoint/2010/main" val="2075761866"/>
              </p:ext>
            </p:extLst>
          </p:nvPr>
        </p:nvGraphicFramePr>
        <p:xfrm>
          <a:off x="965" y="887411"/>
          <a:ext cx="12192000" cy="3949285"/>
        </p:xfrm>
        <a:graphic>
          <a:graphicData uri="http://schemas.openxmlformats.org/drawingml/2006/table">
            <a:tbl>
              <a:tblPr firstRow="1" bandRow="1">
                <a:tableStyleId>{5C22544A-7EE6-4342-B048-85BDC9FD1C3A}</a:tableStyleId>
              </a:tblPr>
              <a:tblGrid>
                <a:gridCol w="4788568">
                  <a:extLst>
                    <a:ext uri="{9D8B030D-6E8A-4147-A177-3AD203B41FA5}">
                      <a16:colId xmlns:a16="http://schemas.microsoft.com/office/drawing/2014/main" val="2182329346"/>
                    </a:ext>
                  </a:extLst>
                </a:gridCol>
                <a:gridCol w="4283243">
                  <a:extLst>
                    <a:ext uri="{9D8B030D-6E8A-4147-A177-3AD203B41FA5}">
                      <a16:colId xmlns:a16="http://schemas.microsoft.com/office/drawing/2014/main" val="140809829"/>
                    </a:ext>
                  </a:extLst>
                </a:gridCol>
                <a:gridCol w="3120189">
                  <a:extLst>
                    <a:ext uri="{9D8B030D-6E8A-4147-A177-3AD203B41FA5}">
                      <a16:colId xmlns:a16="http://schemas.microsoft.com/office/drawing/2014/main" val="1596326333"/>
                    </a:ext>
                  </a:extLst>
                </a:gridCol>
              </a:tblGrid>
              <a:tr h="461435">
                <a:tc>
                  <a:txBody>
                    <a:bodyPr/>
                    <a:lstStyle/>
                    <a:p>
                      <a:pPr algn="just"/>
                      <a:r>
                        <a:rPr lang="el-GR" sz="2200" dirty="0" smtClean="0">
                          <a:latin typeface="+mn-lt"/>
                        </a:rPr>
                        <a:t>ΝΟΣΗΛΕΥΤΙΚΕΣ ΕΝΕΡΓΕΙΕΣ</a:t>
                      </a:r>
                      <a:endParaRPr lang="el-GR" sz="2200" dirty="0">
                        <a:latin typeface="+mn-lt"/>
                      </a:endParaRPr>
                    </a:p>
                  </a:txBody>
                  <a:tcPr/>
                </a:tc>
                <a:tc>
                  <a:txBody>
                    <a:bodyPr/>
                    <a:lstStyle/>
                    <a:p>
                      <a:pPr algn="just"/>
                      <a:r>
                        <a:rPr lang="el-GR" sz="2200" dirty="0" smtClean="0">
                          <a:latin typeface="+mn-lt"/>
                        </a:rPr>
                        <a:t>ΕΝΔΕΙΞΕΙΣ</a:t>
                      </a:r>
                      <a:endParaRPr lang="el-GR" sz="2200" dirty="0">
                        <a:latin typeface="+mn-lt"/>
                      </a:endParaRPr>
                    </a:p>
                  </a:txBody>
                  <a:tcPr/>
                </a:tc>
                <a:tc>
                  <a:txBody>
                    <a:bodyPr/>
                    <a:lstStyle/>
                    <a:p>
                      <a:pPr algn="just"/>
                      <a:r>
                        <a:rPr lang="el-GR" sz="2200" dirty="0" smtClean="0">
                          <a:latin typeface="+mn-lt"/>
                        </a:rPr>
                        <a:t>ΕΠΙΣΗΜΑΝΣΕΙΣ</a:t>
                      </a:r>
                      <a:endParaRPr lang="el-GR" sz="2200" dirty="0">
                        <a:latin typeface="+mn-lt"/>
                      </a:endParaRPr>
                    </a:p>
                  </a:txBody>
                  <a:tcPr/>
                </a:tc>
                <a:extLst>
                  <a:ext uri="{0D108BD9-81ED-4DB2-BD59-A6C34878D82A}">
                    <a16:rowId xmlns:a16="http://schemas.microsoft.com/office/drawing/2014/main" val="2331440176"/>
                  </a:ext>
                </a:extLst>
              </a:tr>
              <a:tr h="1114756">
                <a:tc>
                  <a:txBody>
                    <a:bodyPr/>
                    <a:lstStyle/>
                    <a:p>
                      <a:r>
                        <a:rPr lang="el-GR" sz="2200" b="1" i="0" dirty="0">
                          <a:solidFill>
                            <a:srgbClr val="000000"/>
                          </a:solidFill>
                          <a:effectLst/>
                          <a:latin typeface="+mn-lt"/>
                        </a:rPr>
                        <a:t>Αντισηψία χεριών. </a:t>
                      </a:r>
                      <a:endParaRPr lang="el-GR" sz="2200" dirty="0">
                        <a:effectLst/>
                        <a:latin typeface="+mn-lt"/>
                      </a:endParaRPr>
                    </a:p>
                  </a:txBody>
                  <a:tcPr anchor="ctr"/>
                </a:tc>
                <a:tc>
                  <a:txBody>
                    <a:bodyPr/>
                    <a:lstStyle/>
                    <a:p>
                      <a:r>
                        <a:rPr lang="el-GR" sz="2200" b="0" i="0">
                          <a:solidFill>
                            <a:srgbClr val="003366"/>
                          </a:solidFill>
                          <a:effectLst/>
                          <a:latin typeface="+mn-lt"/>
                        </a:rPr>
                        <a:t>Σύμφωνα με τα 5 βήματα</a:t>
                      </a:r>
                      <a:br>
                        <a:rPr lang="el-GR" sz="2200" b="0" i="0">
                          <a:solidFill>
                            <a:srgbClr val="003366"/>
                          </a:solidFill>
                          <a:effectLst/>
                          <a:latin typeface="+mn-lt"/>
                        </a:rPr>
                      </a:br>
                      <a:r>
                        <a:rPr lang="el-GR" sz="2200" b="0" i="0">
                          <a:solidFill>
                            <a:srgbClr val="003366"/>
                          </a:solidFill>
                          <a:effectLst/>
                          <a:latin typeface="+mn-lt"/>
                        </a:rPr>
                        <a:t>«Υγιεινής των χεριών».</a:t>
                      </a:r>
                      <a:endParaRPr lang="el-GR" sz="2200">
                        <a:effectLst/>
                        <a:latin typeface="+mn-lt"/>
                      </a:endParaRPr>
                    </a:p>
                  </a:txBody>
                  <a:tcPr anchor="ctr"/>
                </a:tc>
                <a:tc>
                  <a:txBody>
                    <a:bodyPr/>
                    <a:lstStyle/>
                    <a:p>
                      <a:pPr algn="l"/>
                      <a:endParaRPr lang="el-GR" sz="2200" dirty="0">
                        <a:effectLst/>
                        <a:latin typeface="+mn-lt"/>
                      </a:endParaRPr>
                    </a:p>
                  </a:txBody>
                  <a:tcPr anchor="ctr"/>
                </a:tc>
                <a:extLst>
                  <a:ext uri="{0D108BD9-81ED-4DB2-BD59-A6C34878D82A}">
                    <a16:rowId xmlns:a16="http://schemas.microsoft.com/office/drawing/2014/main" val="1975831952"/>
                  </a:ext>
                </a:extLst>
              </a:tr>
              <a:tr h="1549103">
                <a:tc>
                  <a:txBody>
                    <a:bodyPr/>
                    <a:lstStyle/>
                    <a:p>
                      <a:r>
                        <a:rPr lang="el-GR" sz="2200" b="1" i="0">
                          <a:solidFill>
                            <a:srgbClr val="000000"/>
                          </a:solidFill>
                          <a:effectLst/>
                          <a:latin typeface="+mn-lt"/>
                        </a:rPr>
                        <a:t>Τοποθέτηση στατό με</a:t>
                      </a:r>
                      <a:br>
                        <a:rPr lang="el-GR" sz="2200" b="1" i="0">
                          <a:solidFill>
                            <a:srgbClr val="000000"/>
                          </a:solidFill>
                          <a:effectLst/>
                          <a:latin typeface="+mn-lt"/>
                        </a:rPr>
                      </a:br>
                      <a:r>
                        <a:rPr lang="el-GR" sz="2200" b="1" i="0">
                          <a:solidFill>
                            <a:srgbClr val="000000"/>
                          </a:solidFill>
                          <a:effectLst/>
                          <a:latin typeface="+mn-lt"/>
                        </a:rPr>
                        <a:t>ουροσυλλέκτη στο κρεβάτι.</a:t>
                      </a:r>
                      <a:endParaRPr lang="el-GR" sz="2200">
                        <a:effectLst/>
                        <a:latin typeface="+mn-lt"/>
                      </a:endParaRPr>
                    </a:p>
                  </a:txBody>
                  <a:tcPr anchor="ctr"/>
                </a:tc>
                <a:tc>
                  <a:txBody>
                    <a:bodyPr/>
                    <a:lstStyle/>
                    <a:p>
                      <a:r>
                        <a:rPr lang="el-GR" sz="2200" b="0" i="0">
                          <a:solidFill>
                            <a:srgbClr val="003366"/>
                          </a:solidFill>
                          <a:effectLst/>
                          <a:latin typeface="+mn-lt"/>
                        </a:rPr>
                        <a:t>Ο ουροσυλλέκτης είναι</a:t>
                      </a:r>
                      <a:br>
                        <a:rPr lang="el-GR" sz="2200" b="0" i="0">
                          <a:solidFill>
                            <a:srgbClr val="003366"/>
                          </a:solidFill>
                          <a:effectLst/>
                          <a:latin typeface="+mn-lt"/>
                        </a:rPr>
                      </a:br>
                      <a:r>
                        <a:rPr lang="el-GR" sz="2200" b="0" i="0">
                          <a:solidFill>
                            <a:srgbClr val="003366"/>
                          </a:solidFill>
                          <a:effectLst/>
                          <a:latin typeface="+mn-lt"/>
                        </a:rPr>
                        <a:t>αποστειρωμένος κλειστού</a:t>
                      </a:r>
                      <a:br>
                        <a:rPr lang="el-GR" sz="2200" b="0" i="0">
                          <a:solidFill>
                            <a:srgbClr val="003366"/>
                          </a:solidFill>
                          <a:effectLst/>
                          <a:latin typeface="+mn-lt"/>
                        </a:rPr>
                      </a:br>
                      <a:r>
                        <a:rPr lang="el-GR" sz="2200" b="0" i="0">
                          <a:solidFill>
                            <a:srgbClr val="003366"/>
                          </a:solidFill>
                          <a:effectLst/>
                          <a:latin typeface="+mn-lt"/>
                        </a:rPr>
                        <a:t>κυκλώματος για την πρόληψη</a:t>
                      </a:r>
                      <a:br>
                        <a:rPr lang="el-GR" sz="2200" b="0" i="0">
                          <a:solidFill>
                            <a:srgbClr val="003366"/>
                          </a:solidFill>
                          <a:effectLst/>
                          <a:latin typeface="+mn-lt"/>
                        </a:rPr>
                      </a:br>
                      <a:r>
                        <a:rPr lang="el-GR" sz="2200" b="0" i="0">
                          <a:solidFill>
                            <a:srgbClr val="003366"/>
                          </a:solidFill>
                          <a:effectLst/>
                          <a:latin typeface="+mn-lt"/>
                        </a:rPr>
                        <a:t>ουρολοιμώξεων.</a:t>
                      </a:r>
                      <a:endParaRPr lang="el-GR" sz="2200">
                        <a:effectLst/>
                        <a:latin typeface="+mn-lt"/>
                      </a:endParaRPr>
                    </a:p>
                  </a:txBody>
                  <a:tcPr anchor="ctr"/>
                </a:tc>
                <a:tc>
                  <a:txBody>
                    <a:bodyPr/>
                    <a:lstStyle/>
                    <a:p>
                      <a:pPr algn="l"/>
                      <a:endParaRPr lang="el-GR" sz="2200">
                        <a:effectLst/>
                        <a:latin typeface="+mn-lt"/>
                      </a:endParaRPr>
                    </a:p>
                  </a:txBody>
                  <a:tcPr anchor="ctr"/>
                </a:tc>
                <a:extLst>
                  <a:ext uri="{0D108BD9-81ED-4DB2-BD59-A6C34878D82A}">
                    <a16:rowId xmlns:a16="http://schemas.microsoft.com/office/drawing/2014/main" val="1012981367"/>
                  </a:ext>
                </a:extLst>
              </a:tr>
              <a:tr h="823991">
                <a:tc>
                  <a:txBody>
                    <a:bodyPr/>
                    <a:lstStyle/>
                    <a:p>
                      <a:r>
                        <a:rPr lang="el-GR" sz="2200" b="1" i="0">
                          <a:solidFill>
                            <a:srgbClr val="000000"/>
                          </a:solidFill>
                          <a:effectLst/>
                          <a:latin typeface="+mn-lt"/>
                        </a:rPr>
                        <a:t>Αντισηψία χεριών. </a:t>
                      </a:r>
                      <a:endParaRPr lang="el-GR" sz="2200">
                        <a:effectLst/>
                        <a:latin typeface="+mn-lt"/>
                      </a:endParaRPr>
                    </a:p>
                  </a:txBody>
                  <a:tcPr anchor="ctr"/>
                </a:tc>
                <a:tc>
                  <a:txBody>
                    <a:bodyPr/>
                    <a:lstStyle/>
                    <a:p>
                      <a:r>
                        <a:rPr lang="el-GR" sz="2200" b="0" i="0" dirty="0">
                          <a:solidFill>
                            <a:srgbClr val="003366"/>
                          </a:solidFill>
                          <a:effectLst/>
                          <a:latin typeface="+mn-lt"/>
                        </a:rPr>
                        <a:t>Σύμφωνα με τα 5 βήματα</a:t>
                      </a:r>
                      <a:br>
                        <a:rPr lang="el-GR" sz="2200" b="0" i="0" dirty="0">
                          <a:solidFill>
                            <a:srgbClr val="003366"/>
                          </a:solidFill>
                          <a:effectLst/>
                          <a:latin typeface="+mn-lt"/>
                        </a:rPr>
                      </a:br>
                      <a:r>
                        <a:rPr lang="el-GR" sz="2200" b="0" i="0" dirty="0">
                          <a:solidFill>
                            <a:srgbClr val="003366"/>
                          </a:solidFill>
                          <a:effectLst/>
                          <a:latin typeface="+mn-lt"/>
                        </a:rPr>
                        <a:t>«Υγιεινής των χεριών».</a:t>
                      </a:r>
                      <a:endParaRPr lang="el-GR" sz="2200" dirty="0">
                        <a:effectLst/>
                        <a:latin typeface="+mn-lt"/>
                      </a:endParaRPr>
                    </a:p>
                  </a:txBody>
                  <a:tcPr anchor="ctr"/>
                </a:tc>
                <a:tc>
                  <a:txBody>
                    <a:bodyPr/>
                    <a:lstStyle/>
                    <a:p>
                      <a:pPr algn="l"/>
                      <a:endParaRPr lang="el-GR" sz="2200" dirty="0">
                        <a:latin typeface="+mn-lt"/>
                      </a:endParaRPr>
                    </a:p>
                  </a:txBody>
                  <a:tcPr/>
                </a:tc>
                <a:extLst>
                  <a:ext uri="{0D108BD9-81ED-4DB2-BD59-A6C34878D82A}">
                    <a16:rowId xmlns:a16="http://schemas.microsoft.com/office/drawing/2014/main" val="1886944907"/>
                  </a:ext>
                </a:extLst>
              </a:tr>
            </a:tbl>
          </a:graphicData>
        </a:graphic>
      </p:graphicFrame>
      <p:pic>
        <p:nvPicPr>
          <p:cNvPr id="4" name="Εικόνα 3"/>
          <p:cNvPicPr>
            <a:picLocks noChangeAspect="1"/>
          </p:cNvPicPr>
          <p:nvPr/>
        </p:nvPicPr>
        <p:blipFill rotWithShape="1">
          <a:blip r:embed="rId2"/>
          <a:srcRect r="19107" b="16780"/>
          <a:stretch/>
        </p:blipFill>
        <p:spPr>
          <a:xfrm flipH="1">
            <a:off x="-2" y="1"/>
            <a:ext cx="1615577" cy="887410"/>
          </a:xfrm>
          <a:prstGeom prst="rect">
            <a:avLst/>
          </a:prstGeom>
        </p:spPr>
      </p:pic>
      <p:pic>
        <p:nvPicPr>
          <p:cNvPr id="7" name="Εικόνα 6"/>
          <p:cNvPicPr>
            <a:picLocks noChangeAspect="1"/>
          </p:cNvPicPr>
          <p:nvPr/>
        </p:nvPicPr>
        <p:blipFill>
          <a:blip r:embed="rId3"/>
          <a:stretch>
            <a:fillRect/>
          </a:stretch>
        </p:blipFill>
        <p:spPr>
          <a:xfrm>
            <a:off x="10576420" y="0"/>
            <a:ext cx="1615580" cy="887410"/>
          </a:xfrm>
          <a:prstGeom prst="rect">
            <a:avLst/>
          </a:prstGeom>
        </p:spPr>
      </p:pic>
    </p:spTree>
    <p:extLst>
      <p:ext uri="{BB962C8B-B14F-4D97-AF65-F5344CB8AC3E}">
        <p14:creationId xmlns:p14="http://schemas.microsoft.com/office/powerpoint/2010/main" val="37635088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615579" y="0"/>
            <a:ext cx="8962773" cy="745957"/>
          </a:xfrm>
        </p:spPr>
        <p:txBody>
          <a:bodyPr>
            <a:normAutofit/>
          </a:bodyPr>
          <a:lstStyle/>
          <a:p>
            <a:pPr algn="ctr"/>
            <a:r>
              <a:rPr lang="el-GR" sz="3600" dirty="0"/>
              <a:t>ΦΑΣΗ </a:t>
            </a:r>
            <a:r>
              <a:rPr lang="el-GR" sz="3600" dirty="0" smtClean="0"/>
              <a:t> ΚΑΘΕΤΗΡΙΑΣΜΟΥ</a:t>
            </a:r>
            <a:endParaRPr lang="el-GR" sz="3600" dirty="0"/>
          </a:p>
        </p:txBody>
      </p:sp>
      <p:graphicFrame>
        <p:nvGraphicFramePr>
          <p:cNvPr id="5" name="Θέση περιεχομένου 4"/>
          <p:cNvGraphicFramePr>
            <a:graphicFrameLocks noGrp="1"/>
          </p:cNvGraphicFramePr>
          <p:nvPr>
            <p:ph idx="1"/>
            <p:extLst>
              <p:ext uri="{D42A27DB-BD31-4B8C-83A1-F6EECF244321}">
                <p14:modId xmlns:p14="http://schemas.microsoft.com/office/powerpoint/2010/main" val="198536251"/>
              </p:ext>
            </p:extLst>
          </p:nvPr>
        </p:nvGraphicFramePr>
        <p:xfrm>
          <a:off x="965" y="745957"/>
          <a:ext cx="12192000" cy="6112042"/>
        </p:xfrm>
        <a:graphic>
          <a:graphicData uri="http://schemas.openxmlformats.org/drawingml/2006/table">
            <a:tbl>
              <a:tblPr firstRow="1" bandRow="1">
                <a:tableStyleId>{5C22544A-7EE6-4342-B048-85BDC9FD1C3A}</a:tableStyleId>
              </a:tblPr>
              <a:tblGrid>
                <a:gridCol w="6625391">
                  <a:extLst>
                    <a:ext uri="{9D8B030D-6E8A-4147-A177-3AD203B41FA5}">
                      <a16:colId xmlns:a16="http://schemas.microsoft.com/office/drawing/2014/main" val="2182329346"/>
                    </a:ext>
                  </a:extLst>
                </a:gridCol>
                <a:gridCol w="3320716">
                  <a:extLst>
                    <a:ext uri="{9D8B030D-6E8A-4147-A177-3AD203B41FA5}">
                      <a16:colId xmlns:a16="http://schemas.microsoft.com/office/drawing/2014/main" val="140809829"/>
                    </a:ext>
                  </a:extLst>
                </a:gridCol>
                <a:gridCol w="2245893">
                  <a:extLst>
                    <a:ext uri="{9D8B030D-6E8A-4147-A177-3AD203B41FA5}">
                      <a16:colId xmlns:a16="http://schemas.microsoft.com/office/drawing/2014/main" val="1596326333"/>
                    </a:ext>
                  </a:extLst>
                </a:gridCol>
              </a:tblGrid>
              <a:tr h="772551">
                <a:tc>
                  <a:txBody>
                    <a:bodyPr/>
                    <a:lstStyle/>
                    <a:p>
                      <a:pPr algn="just"/>
                      <a:r>
                        <a:rPr lang="el-GR" sz="2200" dirty="0" smtClean="0">
                          <a:latin typeface="+mn-lt"/>
                        </a:rPr>
                        <a:t>ΝΟΣΗΛΕΥΤΙΚΕΣ ΕΝΕΡΓΕΙΕΣ</a:t>
                      </a:r>
                      <a:endParaRPr lang="el-GR" sz="2200" dirty="0">
                        <a:latin typeface="+mn-lt"/>
                      </a:endParaRPr>
                    </a:p>
                  </a:txBody>
                  <a:tcPr/>
                </a:tc>
                <a:tc>
                  <a:txBody>
                    <a:bodyPr/>
                    <a:lstStyle/>
                    <a:p>
                      <a:pPr algn="just"/>
                      <a:r>
                        <a:rPr lang="el-GR" sz="2200" dirty="0" smtClean="0">
                          <a:latin typeface="+mn-lt"/>
                        </a:rPr>
                        <a:t>ΕΝΔΕΙΞΕΙΣ</a:t>
                      </a:r>
                      <a:endParaRPr lang="el-GR" sz="2200" dirty="0">
                        <a:latin typeface="+mn-lt"/>
                      </a:endParaRPr>
                    </a:p>
                  </a:txBody>
                  <a:tcPr/>
                </a:tc>
                <a:tc>
                  <a:txBody>
                    <a:bodyPr/>
                    <a:lstStyle/>
                    <a:p>
                      <a:pPr algn="just"/>
                      <a:r>
                        <a:rPr lang="el-GR" sz="2200" dirty="0" smtClean="0">
                          <a:latin typeface="+mn-lt"/>
                        </a:rPr>
                        <a:t>ΕΠΙΣΗΜΑΝΣΕΙΣ</a:t>
                      </a:r>
                      <a:endParaRPr lang="el-GR" sz="2200" dirty="0">
                        <a:latin typeface="+mn-lt"/>
                      </a:endParaRPr>
                    </a:p>
                  </a:txBody>
                  <a:tcPr/>
                </a:tc>
                <a:extLst>
                  <a:ext uri="{0D108BD9-81ED-4DB2-BD59-A6C34878D82A}">
                    <a16:rowId xmlns:a16="http://schemas.microsoft.com/office/drawing/2014/main" val="2331440176"/>
                  </a:ext>
                </a:extLst>
              </a:tr>
              <a:tr h="1004112">
                <a:tc>
                  <a:txBody>
                    <a:bodyPr/>
                    <a:lstStyle/>
                    <a:p>
                      <a:r>
                        <a:rPr lang="el-GR" sz="2200" b="1" i="0" dirty="0">
                          <a:solidFill>
                            <a:srgbClr val="000000"/>
                          </a:solidFill>
                          <a:effectLst/>
                          <a:latin typeface="+mn-lt"/>
                        </a:rPr>
                        <a:t>Χρήση αποστειρωμένων </a:t>
                      </a:r>
                      <a:r>
                        <a:rPr lang="el-GR" sz="2200" b="1" i="0" dirty="0" smtClean="0">
                          <a:solidFill>
                            <a:srgbClr val="000000"/>
                          </a:solidFill>
                          <a:effectLst/>
                          <a:latin typeface="+mn-lt"/>
                        </a:rPr>
                        <a:t>γαντιών (</a:t>
                      </a:r>
                      <a:r>
                        <a:rPr lang="el-GR" sz="2200" b="1" i="0" dirty="0">
                          <a:solidFill>
                            <a:srgbClr val="000000"/>
                          </a:solidFill>
                          <a:effectLst/>
                          <a:latin typeface="+mn-lt"/>
                        </a:rPr>
                        <a:t>αφού έχει προηγηθεί </a:t>
                      </a:r>
                      <a:r>
                        <a:rPr lang="el-GR" sz="2200" b="1" i="0" dirty="0" smtClean="0">
                          <a:solidFill>
                            <a:srgbClr val="000000"/>
                          </a:solidFill>
                          <a:effectLst/>
                          <a:latin typeface="+mn-lt"/>
                        </a:rPr>
                        <a:t>αντισηψία των </a:t>
                      </a:r>
                      <a:r>
                        <a:rPr lang="el-GR" sz="2200" b="1" i="0" dirty="0">
                          <a:solidFill>
                            <a:srgbClr val="000000"/>
                          </a:solidFill>
                          <a:effectLst/>
                          <a:latin typeface="+mn-lt"/>
                        </a:rPr>
                        <a:t>χεριών).</a:t>
                      </a:r>
                      <a:endParaRPr lang="el-GR" sz="2200" dirty="0">
                        <a:effectLst/>
                        <a:latin typeface="+mn-lt"/>
                      </a:endParaRPr>
                    </a:p>
                  </a:txBody>
                  <a:tcPr anchor="ctr"/>
                </a:tc>
                <a:tc>
                  <a:txBody>
                    <a:bodyPr/>
                    <a:lstStyle/>
                    <a:p>
                      <a:r>
                        <a:rPr lang="el-GR" sz="2200" b="0" i="0">
                          <a:solidFill>
                            <a:srgbClr val="003366"/>
                          </a:solidFill>
                          <a:effectLst/>
                          <a:latin typeface="+mn-lt"/>
                        </a:rPr>
                        <a:t>Εφαρμογή άσηπτης τεχνικής.</a:t>
                      </a:r>
                      <a:endParaRPr lang="el-GR" sz="2200">
                        <a:effectLst/>
                        <a:latin typeface="+mn-lt"/>
                      </a:endParaRPr>
                    </a:p>
                  </a:txBody>
                  <a:tcPr anchor="ctr"/>
                </a:tc>
                <a:tc>
                  <a:txBody>
                    <a:bodyPr/>
                    <a:lstStyle/>
                    <a:p>
                      <a:endParaRPr lang="el-GR" sz="2200">
                        <a:latin typeface="+mn-lt"/>
                      </a:endParaRPr>
                    </a:p>
                  </a:txBody>
                  <a:tcPr/>
                </a:tc>
                <a:extLst>
                  <a:ext uri="{0D108BD9-81ED-4DB2-BD59-A6C34878D82A}">
                    <a16:rowId xmlns:a16="http://schemas.microsoft.com/office/drawing/2014/main" val="1975831952"/>
                  </a:ext>
                </a:extLst>
              </a:tr>
              <a:tr h="1497645">
                <a:tc>
                  <a:txBody>
                    <a:bodyPr/>
                    <a:lstStyle/>
                    <a:p>
                      <a:r>
                        <a:rPr lang="el-GR" sz="2200" b="1" i="0" dirty="0">
                          <a:solidFill>
                            <a:srgbClr val="000000"/>
                          </a:solidFill>
                          <a:effectLst/>
                          <a:latin typeface="+mn-lt"/>
                        </a:rPr>
                        <a:t>Τοποθέτηση </a:t>
                      </a:r>
                      <a:r>
                        <a:rPr lang="el-GR" sz="2200" b="1" i="0" dirty="0" smtClean="0">
                          <a:solidFill>
                            <a:srgbClr val="000000"/>
                          </a:solidFill>
                          <a:effectLst/>
                          <a:latin typeface="+mn-lt"/>
                        </a:rPr>
                        <a:t>αποστειρωμένου σχιστού </a:t>
                      </a:r>
                      <a:r>
                        <a:rPr lang="el-GR" sz="2200" b="1" i="0" dirty="0">
                          <a:solidFill>
                            <a:srgbClr val="000000"/>
                          </a:solidFill>
                          <a:effectLst/>
                          <a:latin typeface="+mn-lt"/>
                        </a:rPr>
                        <a:t>στο πέος </a:t>
                      </a:r>
                      <a:r>
                        <a:rPr lang="el-GR" sz="2200" b="1" i="0" dirty="0" smtClean="0">
                          <a:solidFill>
                            <a:srgbClr val="000000"/>
                          </a:solidFill>
                          <a:effectLst/>
                          <a:latin typeface="+mn-lt"/>
                        </a:rPr>
                        <a:t>προσέχοντας να </a:t>
                      </a:r>
                      <a:r>
                        <a:rPr lang="el-GR" sz="2200" b="1" i="0" dirty="0">
                          <a:solidFill>
                            <a:srgbClr val="000000"/>
                          </a:solidFill>
                          <a:effectLst/>
                          <a:latin typeface="+mn-lt"/>
                        </a:rPr>
                        <a:t>μην έλθουν σε επαφή τα γάντια</a:t>
                      </a:r>
                      <a:br>
                        <a:rPr lang="el-GR" sz="2200" b="1" i="0" dirty="0">
                          <a:solidFill>
                            <a:srgbClr val="000000"/>
                          </a:solidFill>
                          <a:effectLst/>
                          <a:latin typeface="+mn-lt"/>
                        </a:rPr>
                      </a:br>
                      <a:r>
                        <a:rPr lang="el-GR" sz="2200" b="1" i="0" dirty="0">
                          <a:solidFill>
                            <a:srgbClr val="000000"/>
                          </a:solidFill>
                          <a:effectLst/>
                          <a:latin typeface="+mn-lt"/>
                        </a:rPr>
                        <a:t>με μη αποστειρωμένες επιφάνειες</a:t>
                      </a:r>
                      <a:br>
                        <a:rPr lang="el-GR" sz="2200" b="1" i="0" dirty="0">
                          <a:solidFill>
                            <a:srgbClr val="000000"/>
                          </a:solidFill>
                          <a:effectLst/>
                          <a:latin typeface="+mn-lt"/>
                        </a:rPr>
                      </a:br>
                      <a:r>
                        <a:rPr lang="el-GR" sz="2200" b="1" i="0" dirty="0">
                          <a:solidFill>
                            <a:srgbClr val="000000"/>
                          </a:solidFill>
                          <a:effectLst/>
                          <a:latin typeface="+mn-lt"/>
                        </a:rPr>
                        <a:t>π.χ. σεντόνι.</a:t>
                      </a:r>
                      <a:endParaRPr lang="el-GR" sz="2200" dirty="0">
                        <a:effectLst/>
                        <a:latin typeface="+mn-lt"/>
                      </a:endParaRPr>
                    </a:p>
                  </a:txBody>
                  <a:tcPr anchor="ctr"/>
                </a:tc>
                <a:tc>
                  <a:txBody>
                    <a:bodyPr/>
                    <a:lstStyle/>
                    <a:p>
                      <a:r>
                        <a:rPr lang="el-GR" sz="2200" b="0" i="0" dirty="0" smtClean="0">
                          <a:solidFill>
                            <a:srgbClr val="003366"/>
                          </a:solidFill>
                          <a:effectLst/>
                          <a:latin typeface="+mn-lt"/>
                        </a:rPr>
                        <a:t>Αλλαγή γαντιών σε επαφή με μη αποστειρωμένες επιφάνειες</a:t>
                      </a:r>
                      <a:endParaRPr lang="el-GR" sz="2200" dirty="0">
                        <a:effectLst/>
                        <a:latin typeface="+mn-lt"/>
                      </a:endParaRPr>
                    </a:p>
                  </a:txBody>
                  <a:tcPr anchor="ctr"/>
                </a:tc>
                <a:tc>
                  <a:txBody>
                    <a:bodyPr/>
                    <a:lstStyle/>
                    <a:p>
                      <a:endParaRPr lang="el-GR" sz="2200">
                        <a:latin typeface="+mn-lt"/>
                      </a:endParaRPr>
                    </a:p>
                  </a:txBody>
                  <a:tcPr/>
                </a:tc>
                <a:extLst>
                  <a:ext uri="{0D108BD9-81ED-4DB2-BD59-A6C34878D82A}">
                    <a16:rowId xmlns:a16="http://schemas.microsoft.com/office/drawing/2014/main" val="1012981367"/>
                  </a:ext>
                </a:extLst>
              </a:tr>
              <a:tr h="2837734">
                <a:tc>
                  <a:txBody>
                    <a:bodyPr/>
                    <a:lstStyle/>
                    <a:p>
                      <a:r>
                        <a:rPr lang="el-GR" sz="2200" b="1" i="0" dirty="0">
                          <a:solidFill>
                            <a:srgbClr val="000000"/>
                          </a:solidFill>
                          <a:effectLst/>
                          <a:latin typeface="+mn-lt"/>
                        </a:rPr>
                        <a:t>Καθαρισμός της περιοχής </a:t>
                      </a:r>
                      <a:r>
                        <a:rPr lang="el-GR" sz="2200" b="1" i="0" dirty="0" smtClean="0">
                          <a:solidFill>
                            <a:srgbClr val="000000"/>
                          </a:solidFill>
                          <a:effectLst/>
                          <a:latin typeface="+mn-lt"/>
                        </a:rPr>
                        <a:t>με αντισηπτικό </a:t>
                      </a:r>
                      <a:r>
                        <a:rPr lang="el-GR" sz="2200" b="1" i="0" dirty="0">
                          <a:solidFill>
                            <a:srgbClr val="000000"/>
                          </a:solidFill>
                          <a:effectLst/>
                          <a:latin typeface="+mn-lt"/>
                        </a:rPr>
                        <a:t>διάλυμα. Με </a:t>
                      </a:r>
                      <a:r>
                        <a:rPr lang="el-GR" sz="2200" b="1" i="0" dirty="0" smtClean="0">
                          <a:solidFill>
                            <a:srgbClr val="000000"/>
                          </a:solidFill>
                          <a:effectLst/>
                          <a:latin typeface="+mn-lt"/>
                        </a:rPr>
                        <a:t>τον δείκτη </a:t>
                      </a:r>
                      <a:r>
                        <a:rPr lang="el-GR" sz="2200" b="1" i="0" dirty="0">
                          <a:solidFill>
                            <a:srgbClr val="000000"/>
                          </a:solidFill>
                          <a:effectLst/>
                          <a:latin typeface="+mn-lt"/>
                        </a:rPr>
                        <a:t>και τον αντίχειρα </a:t>
                      </a:r>
                      <a:r>
                        <a:rPr lang="el-GR" sz="2200" b="1" i="0" dirty="0" smtClean="0">
                          <a:solidFill>
                            <a:srgbClr val="000000"/>
                          </a:solidFill>
                          <a:effectLst/>
                          <a:latin typeface="+mn-lt"/>
                        </a:rPr>
                        <a:t>σύρουμε πίσω </a:t>
                      </a:r>
                      <a:r>
                        <a:rPr lang="el-GR" sz="2200" b="1" i="0" dirty="0">
                          <a:solidFill>
                            <a:srgbClr val="000000"/>
                          </a:solidFill>
                          <a:effectLst/>
                          <a:latin typeface="+mn-lt"/>
                        </a:rPr>
                        <a:t>την </a:t>
                      </a:r>
                      <a:r>
                        <a:rPr lang="el-GR" sz="2200" b="1" i="0" dirty="0" err="1">
                          <a:solidFill>
                            <a:srgbClr val="000000"/>
                          </a:solidFill>
                          <a:effectLst/>
                          <a:latin typeface="+mn-lt"/>
                        </a:rPr>
                        <a:t>ακροποσθία</a:t>
                      </a:r>
                      <a:r>
                        <a:rPr lang="el-GR" sz="2200" b="1" i="0" dirty="0">
                          <a:solidFill>
                            <a:srgbClr val="000000"/>
                          </a:solidFill>
                          <a:effectLst/>
                          <a:latin typeface="+mn-lt"/>
                        </a:rPr>
                        <a:t> για </a:t>
                      </a:r>
                      <a:r>
                        <a:rPr lang="el-GR" sz="2200" b="1" i="0" dirty="0" smtClean="0">
                          <a:solidFill>
                            <a:srgbClr val="000000"/>
                          </a:solidFill>
                          <a:effectLst/>
                          <a:latin typeface="+mn-lt"/>
                        </a:rPr>
                        <a:t>να αποκαλυφθεί </a:t>
                      </a:r>
                      <a:r>
                        <a:rPr lang="el-GR" sz="2200" b="1" i="0" dirty="0">
                          <a:solidFill>
                            <a:srgbClr val="000000"/>
                          </a:solidFill>
                          <a:effectLst/>
                          <a:latin typeface="+mn-lt"/>
                        </a:rPr>
                        <a:t>η βάλανος </a:t>
                      </a:r>
                      <a:r>
                        <a:rPr lang="el-GR" sz="2200" b="1" i="0" dirty="0" smtClean="0">
                          <a:solidFill>
                            <a:srgbClr val="000000"/>
                          </a:solidFill>
                          <a:effectLst/>
                          <a:latin typeface="+mn-lt"/>
                        </a:rPr>
                        <a:t>σε ασθενείς </a:t>
                      </a:r>
                      <a:r>
                        <a:rPr lang="el-GR" sz="2200" b="1" i="0" dirty="0">
                          <a:solidFill>
                            <a:srgbClr val="000000"/>
                          </a:solidFill>
                          <a:effectLst/>
                          <a:latin typeface="+mn-lt"/>
                        </a:rPr>
                        <a:t>που δεν έχουν </a:t>
                      </a:r>
                      <a:r>
                        <a:rPr lang="el-GR" sz="2200" b="1" i="0" dirty="0" smtClean="0">
                          <a:solidFill>
                            <a:srgbClr val="000000"/>
                          </a:solidFill>
                          <a:effectLst/>
                          <a:latin typeface="+mn-lt"/>
                        </a:rPr>
                        <a:t>κάνει περιτομή</a:t>
                      </a:r>
                      <a:r>
                        <a:rPr lang="el-GR" sz="2200" b="1" i="0" dirty="0">
                          <a:solidFill>
                            <a:srgbClr val="000000"/>
                          </a:solidFill>
                          <a:effectLst/>
                          <a:latin typeface="+mn-lt"/>
                        </a:rPr>
                        <a:t>. Καθαρίζουμε καλά </a:t>
                      </a:r>
                      <a:r>
                        <a:rPr lang="el-GR" sz="2200" b="1" i="0" dirty="0" smtClean="0">
                          <a:solidFill>
                            <a:srgbClr val="000000"/>
                          </a:solidFill>
                          <a:effectLst/>
                          <a:latin typeface="+mn-lt"/>
                        </a:rPr>
                        <a:t>με μια </a:t>
                      </a:r>
                      <a:r>
                        <a:rPr lang="el-GR" sz="2200" b="1" i="0" dirty="0">
                          <a:solidFill>
                            <a:srgbClr val="000000"/>
                          </a:solidFill>
                          <a:effectLst/>
                          <a:latin typeface="+mn-lt"/>
                        </a:rPr>
                        <a:t>εμβαπτισμένη γάζα</a:t>
                      </a:r>
                      <a:r>
                        <a:rPr lang="el-GR" sz="2200" b="1" i="0" dirty="0" smtClean="0">
                          <a:solidFill>
                            <a:srgbClr val="000000"/>
                          </a:solidFill>
                          <a:effectLst/>
                          <a:latin typeface="+mn-lt"/>
                        </a:rPr>
                        <a:t>. Χρησιμοποιούμε </a:t>
                      </a:r>
                      <a:r>
                        <a:rPr lang="el-GR" sz="2200" b="1" i="0" dirty="0">
                          <a:solidFill>
                            <a:srgbClr val="000000"/>
                          </a:solidFill>
                          <a:effectLst/>
                          <a:latin typeface="+mn-lt"/>
                        </a:rPr>
                        <a:t>μία γάζα </a:t>
                      </a:r>
                      <a:r>
                        <a:rPr lang="el-GR" sz="2200" b="1" i="0" dirty="0" smtClean="0">
                          <a:solidFill>
                            <a:srgbClr val="000000"/>
                          </a:solidFill>
                          <a:effectLst/>
                          <a:latin typeface="+mn-lt"/>
                        </a:rPr>
                        <a:t>κάθε φορά </a:t>
                      </a:r>
                      <a:r>
                        <a:rPr lang="el-GR" sz="2200" b="1" i="0" dirty="0">
                          <a:solidFill>
                            <a:srgbClr val="000000"/>
                          </a:solidFill>
                          <a:effectLst/>
                          <a:latin typeface="+mn-lt"/>
                        </a:rPr>
                        <a:t>κάνοντας κυκλική κίνηση</a:t>
                      </a:r>
                      <a:r>
                        <a:rPr lang="el-GR" sz="2200" b="1" i="0" dirty="0" smtClean="0">
                          <a:solidFill>
                            <a:srgbClr val="000000"/>
                          </a:solidFill>
                          <a:effectLst/>
                          <a:latin typeface="+mn-lt"/>
                        </a:rPr>
                        <a:t>. Ξεκινάμε </a:t>
                      </a:r>
                      <a:r>
                        <a:rPr lang="el-GR" sz="2200" b="1" i="0" dirty="0">
                          <a:solidFill>
                            <a:srgbClr val="000000"/>
                          </a:solidFill>
                          <a:effectLst/>
                          <a:latin typeface="+mn-lt"/>
                        </a:rPr>
                        <a:t>με την σειρά πρώτα </a:t>
                      </a:r>
                      <a:r>
                        <a:rPr lang="el-GR" sz="2200" b="1" i="0" dirty="0" smtClean="0">
                          <a:solidFill>
                            <a:srgbClr val="000000"/>
                          </a:solidFill>
                          <a:effectLst/>
                          <a:latin typeface="+mn-lt"/>
                        </a:rPr>
                        <a:t>από το </a:t>
                      </a:r>
                      <a:r>
                        <a:rPr lang="el-GR" sz="2200" b="1" i="0" dirty="0">
                          <a:solidFill>
                            <a:srgbClr val="000000"/>
                          </a:solidFill>
                          <a:effectLst/>
                          <a:latin typeface="+mn-lt"/>
                        </a:rPr>
                        <a:t>στόμιο της ουρήθρας προς </a:t>
                      </a:r>
                      <a:r>
                        <a:rPr lang="el-GR" sz="2200" b="1" i="0" dirty="0" smtClean="0">
                          <a:solidFill>
                            <a:srgbClr val="000000"/>
                          </a:solidFill>
                          <a:effectLst/>
                          <a:latin typeface="+mn-lt"/>
                        </a:rPr>
                        <a:t>την περιφέρεια </a:t>
                      </a:r>
                      <a:r>
                        <a:rPr lang="el-GR" sz="2200" b="1" i="0" dirty="0">
                          <a:solidFill>
                            <a:srgbClr val="000000"/>
                          </a:solidFill>
                          <a:effectLst/>
                          <a:latin typeface="+mn-lt"/>
                        </a:rPr>
                        <a:t>κυκλικά.</a:t>
                      </a:r>
                      <a:endParaRPr lang="el-GR" sz="2200" dirty="0">
                        <a:effectLst/>
                        <a:latin typeface="+mn-lt"/>
                      </a:endParaRPr>
                    </a:p>
                  </a:txBody>
                  <a:tcPr anchor="ctr"/>
                </a:tc>
                <a:tc>
                  <a:txBody>
                    <a:bodyPr/>
                    <a:lstStyle/>
                    <a:p>
                      <a:r>
                        <a:rPr lang="el-GR" sz="2200" b="0" i="0" dirty="0">
                          <a:solidFill>
                            <a:srgbClr val="000000"/>
                          </a:solidFill>
                          <a:effectLst/>
                          <a:latin typeface="+mn-lt"/>
                        </a:rPr>
                        <a:t>Διευκόλυνση στον</a:t>
                      </a:r>
                      <a:br>
                        <a:rPr lang="el-GR" sz="2200" b="0" i="0" dirty="0">
                          <a:solidFill>
                            <a:srgbClr val="000000"/>
                          </a:solidFill>
                          <a:effectLst/>
                          <a:latin typeface="+mn-lt"/>
                        </a:rPr>
                      </a:br>
                      <a:r>
                        <a:rPr lang="el-GR" sz="2200" b="0" i="0" dirty="0">
                          <a:solidFill>
                            <a:srgbClr val="000000"/>
                          </a:solidFill>
                          <a:effectLst/>
                          <a:latin typeface="+mn-lt"/>
                        </a:rPr>
                        <a:t>καθαρισμό της ουρήθρας.</a:t>
                      </a:r>
                      <a:br>
                        <a:rPr lang="el-GR" sz="2200" b="0" i="0" dirty="0">
                          <a:solidFill>
                            <a:srgbClr val="000000"/>
                          </a:solidFill>
                          <a:effectLst/>
                          <a:latin typeface="+mn-lt"/>
                        </a:rPr>
                      </a:br>
                      <a:r>
                        <a:rPr lang="el-GR" sz="2200" b="0" i="0" dirty="0">
                          <a:solidFill>
                            <a:srgbClr val="000000"/>
                          </a:solidFill>
                          <a:effectLst/>
                          <a:latin typeface="+mn-lt"/>
                        </a:rPr>
                        <a:t>Μείωση μικροβιακού</a:t>
                      </a:r>
                      <a:br>
                        <a:rPr lang="el-GR" sz="2200" b="0" i="0" dirty="0">
                          <a:solidFill>
                            <a:srgbClr val="000000"/>
                          </a:solidFill>
                          <a:effectLst/>
                          <a:latin typeface="+mn-lt"/>
                        </a:rPr>
                      </a:br>
                      <a:r>
                        <a:rPr lang="el-GR" sz="2200" b="0" i="0" dirty="0">
                          <a:solidFill>
                            <a:srgbClr val="000000"/>
                          </a:solidFill>
                          <a:effectLst/>
                          <a:latin typeface="+mn-lt"/>
                        </a:rPr>
                        <a:t>φορτίου.</a:t>
                      </a:r>
                      <a:endParaRPr lang="el-GR" sz="2200" dirty="0">
                        <a:effectLst/>
                        <a:latin typeface="+mn-lt"/>
                      </a:endParaRPr>
                    </a:p>
                  </a:txBody>
                  <a:tcPr anchor="ctr"/>
                </a:tc>
                <a:tc>
                  <a:txBody>
                    <a:bodyPr/>
                    <a:lstStyle/>
                    <a:p>
                      <a:r>
                        <a:rPr lang="el-GR" sz="2200" b="0" i="0" dirty="0">
                          <a:solidFill>
                            <a:srgbClr val="003366"/>
                          </a:solidFill>
                          <a:effectLst/>
                          <a:latin typeface="+mn-lt"/>
                        </a:rPr>
                        <a:t>Η διαδικασία καθαρισμού</a:t>
                      </a:r>
                      <a:br>
                        <a:rPr lang="el-GR" sz="2200" b="0" i="0" dirty="0">
                          <a:solidFill>
                            <a:srgbClr val="003366"/>
                          </a:solidFill>
                          <a:effectLst/>
                          <a:latin typeface="+mn-lt"/>
                        </a:rPr>
                      </a:br>
                      <a:r>
                        <a:rPr lang="el-GR" sz="2200" b="0" i="0" dirty="0">
                          <a:solidFill>
                            <a:srgbClr val="003366"/>
                          </a:solidFill>
                          <a:effectLst/>
                          <a:latin typeface="+mn-lt"/>
                        </a:rPr>
                        <a:t>επαναλαμβάνεται 2-3 φορές</a:t>
                      </a:r>
                      <a:endParaRPr lang="el-GR" sz="2200" dirty="0">
                        <a:effectLst/>
                        <a:latin typeface="+mn-lt"/>
                      </a:endParaRPr>
                    </a:p>
                  </a:txBody>
                  <a:tcPr anchor="ctr"/>
                </a:tc>
                <a:extLst>
                  <a:ext uri="{0D108BD9-81ED-4DB2-BD59-A6C34878D82A}">
                    <a16:rowId xmlns:a16="http://schemas.microsoft.com/office/drawing/2014/main" val="1886944907"/>
                  </a:ext>
                </a:extLst>
              </a:tr>
            </a:tbl>
          </a:graphicData>
        </a:graphic>
      </p:graphicFrame>
    </p:spTree>
    <p:extLst>
      <p:ext uri="{BB962C8B-B14F-4D97-AF65-F5344CB8AC3E}">
        <p14:creationId xmlns:p14="http://schemas.microsoft.com/office/powerpoint/2010/main" val="92339198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615579" y="0"/>
            <a:ext cx="8962773" cy="1219199"/>
          </a:xfrm>
        </p:spPr>
        <p:txBody>
          <a:bodyPr>
            <a:normAutofit/>
          </a:bodyPr>
          <a:lstStyle/>
          <a:p>
            <a:pPr algn="ctr"/>
            <a:r>
              <a:rPr lang="el-GR" sz="3600" dirty="0"/>
              <a:t>ΦΑΣΗ </a:t>
            </a:r>
            <a:r>
              <a:rPr lang="el-GR" sz="3600" dirty="0" smtClean="0"/>
              <a:t> ΚΑΘΕΤΗΡΙΑΣΜΟΥ</a:t>
            </a:r>
            <a:endParaRPr lang="el-GR" sz="3600" dirty="0"/>
          </a:p>
        </p:txBody>
      </p:sp>
      <p:graphicFrame>
        <p:nvGraphicFramePr>
          <p:cNvPr id="5" name="Θέση περιεχομένου 4"/>
          <p:cNvGraphicFramePr>
            <a:graphicFrameLocks noGrp="1"/>
          </p:cNvGraphicFramePr>
          <p:nvPr>
            <p:ph idx="1"/>
            <p:extLst>
              <p:ext uri="{D42A27DB-BD31-4B8C-83A1-F6EECF244321}">
                <p14:modId xmlns:p14="http://schemas.microsoft.com/office/powerpoint/2010/main" val="3344937617"/>
              </p:ext>
            </p:extLst>
          </p:nvPr>
        </p:nvGraphicFramePr>
        <p:xfrm>
          <a:off x="-32084" y="0"/>
          <a:ext cx="12224084" cy="6881711"/>
        </p:xfrm>
        <a:graphic>
          <a:graphicData uri="http://schemas.openxmlformats.org/drawingml/2006/table">
            <a:tbl>
              <a:tblPr firstRow="1" bandRow="1">
                <a:tableStyleId>{5C22544A-7EE6-4342-B048-85BDC9FD1C3A}</a:tableStyleId>
              </a:tblPr>
              <a:tblGrid>
                <a:gridCol w="4801169">
                  <a:extLst>
                    <a:ext uri="{9D8B030D-6E8A-4147-A177-3AD203B41FA5}">
                      <a16:colId xmlns:a16="http://schemas.microsoft.com/office/drawing/2014/main" val="2182329346"/>
                    </a:ext>
                  </a:extLst>
                </a:gridCol>
                <a:gridCol w="4294515">
                  <a:extLst>
                    <a:ext uri="{9D8B030D-6E8A-4147-A177-3AD203B41FA5}">
                      <a16:colId xmlns:a16="http://schemas.microsoft.com/office/drawing/2014/main" val="140809829"/>
                    </a:ext>
                  </a:extLst>
                </a:gridCol>
                <a:gridCol w="3128400">
                  <a:extLst>
                    <a:ext uri="{9D8B030D-6E8A-4147-A177-3AD203B41FA5}">
                      <a16:colId xmlns:a16="http://schemas.microsoft.com/office/drawing/2014/main" val="1596326333"/>
                    </a:ext>
                  </a:extLst>
                </a:gridCol>
              </a:tblGrid>
              <a:tr h="524249">
                <a:tc>
                  <a:txBody>
                    <a:bodyPr/>
                    <a:lstStyle/>
                    <a:p>
                      <a:pPr algn="just"/>
                      <a:r>
                        <a:rPr lang="el-GR" sz="2200" dirty="0" smtClean="0">
                          <a:latin typeface="+mn-lt"/>
                        </a:rPr>
                        <a:t>ΝΟΣΗΛΕΥΤΙΚΕΣ ΕΝΕΡΓΕΙΕΣ</a:t>
                      </a:r>
                      <a:endParaRPr lang="el-GR" sz="2200" dirty="0">
                        <a:latin typeface="+mn-lt"/>
                      </a:endParaRPr>
                    </a:p>
                  </a:txBody>
                  <a:tcPr/>
                </a:tc>
                <a:tc>
                  <a:txBody>
                    <a:bodyPr/>
                    <a:lstStyle/>
                    <a:p>
                      <a:pPr algn="just"/>
                      <a:r>
                        <a:rPr lang="el-GR" sz="2200" dirty="0" smtClean="0">
                          <a:latin typeface="+mn-lt"/>
                        </a:rPr>
                        <a:t>ΕΝΔΕΙΞΕΙΣ</a:t>
                      </a:r>
                      <a:endParaRPr lang="el-GR" sz="2200" dirty="0">
                        <a:latin typeface="+mn-lt"/>
                      </a:endParaRPr>
                    </a:p>
                  </a:txBody>
                  <a:tcPr/>
                </a:tc>
                <a:tc>
                  <a:txBody>
                    <a:bodyPr/>
                    <a:lstStyle/>
                    <a:p>
                      <a:pPr algn="just"/>
                      <a:r>
                        <a:rPr lang="el-GR" sz="2200" dirty="0" smtClean="0">
                          <a:latin typeface="+mn-lt"/>
                        </a:rPr>
                        <a:t>ΕΠΙΣΗΜΑΝΣΕΙΣ</a:t>
                      </a:r>
                      <a:endParaRPr lang="el-GR" sz="2200" dirty="0">
                        <a:latin typeface="+mn-lt"/>
                      </a:endParaRPr>
                    </a:p>
                  </a:txBody>
                  <a:tcPr/>
                </a:tc>
                <a:extLst>
                  <a:ext uri="{0D108BD9-81ED-4DB2-BD59-A6C34878D82A}">
                    <a16:rowId xmlns:a16="http://schemas.microsoft.com/office/drawing/2014/main" val="2331440176"/>
                  </a:ext>
                </a:extLst>
              </a:tr>
              <a:tr h="1408849">
                <a:tc>
                  <a:txBody>
                    <a:bodyPr/>
                    <a:lstStyle/>
                    <a:p>
                      <a:r>
                        <a:rPr lang="el-GR" sz="2200" b="1" i="0" dirty="0">
                          <a:solidFill>
                            <a:srgbClr val="000000"/>
                          </a:solidFill>
                          <a:effectLst/>
                          <a:latin typeface="+mn-lt"/>
                        </a:rPr>
                        <a:t>Άνοιγμα του αποστειρωμένου </a:t>
                      </a:r>
                      <a:r>
                        <a:rPr lang="el-GR" sz="2200" b="1" i="0" dirty="0" err="1">
                          <a:solidFill>
                            <a:srgbClr val="000000"/>
                          </a:solidFill>
                          <a:effectLst/>
                          <a:latin typeface="+mn-lt"/>
                        </a:rPr>
                        <a:t>set</a:t>
                      </a:r>
                      <a:r>
                        <a:rPr lang="el-GR" sz="2200" b="1" i="0" dirty="0">
                          <a:solidFill>
                            <a:srgbClr val="000000"/>
                          </a:solidFill>
                          <a:effectLst/>
                          <a:latin typeface="+mn-lt"/>
                        </a:rPr>
                        <a:t/>
                      </a:r>
                      <a:br>
                        <a:rPr lang="el-GR" sz="2200" b="1" i="0" dirty="0">
                          <a:solidFill>
                            <a:srgbClr val="000000"/>
                          </a:solidFill>
                          <a:effectLst/>
                          <a:latin typeface="+mn-lt"/>
                        </a:rPr>
                      </a:br>
                      <a:r>
                        <a:rPr lang="el-GR" sz="2200" b="1" i="0" dirty="0">
                          <a:solidFill>
                            <a:srgbClr val="000000"/>
                          </a:solidFill>
                          <a:effectLst/>
                          <a:latin typeface="+mn-lt"/>
                        </a:rPr>
                        <a:t>καθετηριασμού. Εμβάπτιση γαζών</a:t>
                      </a:r>
                      <a:br>
                        <a:rPr lang="el-GR" sz="2200" b="1" i="0" dirty="0">
                          <a:solidFill>
                            <a:srgbClr val="000000"/>
                          </a:solidFill>
                          <a:effectLst/>
                          <a:latin typeface="+mn-lt"/>
                        </a:rPr>
                      </a:br>
                      <a:r>
                        <a:rPr lang="el-GR" sz="2200" b="1" i="0" dirty="0">
                          <a:solidFill>
                            <a:srgbClr val="000000"/>
                          </a:solidFill>
                          <a:effectLst/>
                          <a:latin typeface="+mn-lt"/>
                        </a:rPr>
                        <a:t>με αντισηπτικό διάλυμα</a:t>
                      </a:r>
                      <a:r>
                        <a:rPr lang="el-GR" sz="2200" b="1" i="0" dirty="0" smtClean="0">
                          <a:solidFill>
                            <a:srgbClr val="000000"/>
                          </a:solidFill>
                          <a:effectLst/>
                          <a:latin typeface="+mn-lt"/>
                        </a:rPr>
                        <a:t>. Αλλαγή αποστειρωμένων γαντιών</a:t>
                      </a:r>
                      <a:endParaRPr lang="el-GR" sz="2200" dirty="0">
                        <a:effectLst/>
                        <a:latin typeface="+mn-lt"/>
                      </a:endParaRPr>
                    </a:p>
                  </a:txBody>
                  <a:tcPr anchor="ctr"/>
                </a:tc>
                <a:tc>
                  <a:txBody>
                    <a:bodyPr/>
                    <a:lstStyle/>
                    <a:p>
                      <a:r>
                        <a:rPr lang="el-GR" sz="2200" dirty="0" smtClean="0">
                          <a:latin typeface="+mn-lt"/>
                        </a:rPr>
                        <a:t> </a:t>
                      </a:r>
                      <a:endParaRPr lang="el-GR" sz="2200" dirty="0">
                        <a:latin typeface="+mn-lt"/>
                      </a:endParaRPr>
                    </a:p>
                  </a:txBody>
                  <a:tcPr/>
                </a:tc>
                <a:tc>
                  <a:txBody>
                    <a:bodyPr/>
                    <a:lstStyle/>
                    <a:p>
                      <a:endParaRPr lang="el-GR" sz="2200">
                        <a:latin typeface="+mn-lt"/>
                      </a:endParaRPr>
                    </a:p>
                  </a:txBody>
                  <a:tcPr/>
                </a:tc>
                <a:extLst>
                  <a:ext uri="{0D108BD9-81ED-4DB2-BD59-A6C34878D82A}">
                    <a16:rowId xmlns:a16="http://schemas.microsoft.com/office/drawing/2014/main" val="1975831952"/>
                  </a:ext>
                </a:extLst>
              </a:tr>
              <a:tr h="2592054">
                <a:tc>
                  <a:txBody>
                    <a:bodyPr/>
                    <a:lstStyle/>
                    <a:p>
                      <a:r>
                        <a:rPr lang="el-GR" sz="2200" b="1" i="0">
                          <a:solidFill>
                            <a:srgbClr val="000000"/>
                          </a:solidFill>
                          <a:effectLst/>
                          <a:latin typeface="+mn-lt"/>
                        </a:rPr>
                        <a:t>Άνοιγμα του καθετήρα.</a:t>
                      </a:r>
                      <a:br>
                        <a:rPr lang="el-GR" sz="2200" b="1" i="0">
                          <a:solidFill>
                            <a:srgbClr val="000000"/>
                          </a:solidFill>
                          <a:effectLst/>
                          <a:latin typeface="+mn-lt"/>
                        </a:rPr>
                      </a:br>
                      <a:r>
                        <a:rPr lang="el-GR" sz="2200" b="1" i="0">
                          <a:solidFill>
                            <a:srgbClr val="000000"/>
                          </a:solidFill>
                          <a:effectLst/>
                          <a:latin typeface="+mn-lt"/>
                        </a:rPr>
                        <a:t>Τοποθέτηση σύριγγας με Ν/S</a:t>
                      </a:r>
                      <a:br>
                        <a:rPr lang="el-GR" sz="2200" b="1" i="0">
                          <a:solidFill>
                            <a:srgbClr val="000000"/>
                          </a:solidFill>
                          <a:effectLst/>
                          <a:latin typeface="+mn-lt"/>
                        </a:rPr>
                      </a:br>
                      <a:r>
                        <a:rPr lang="el-GR" sz="2200" b="1" i="0">
                          <a:solidFill>
                            <a:srgbClr val="000000"/>
                          </a:solidFill>
                          <a:effectLst/>
                          <a:latin typeface="+mn-lt"/>
                        </a:rPr>
                        <a:t>0,9% ορό στον ειδικό αυλό.</a:t>
                      </a:r>
                      <a:br>
                        <a:rPr lang="el-GR" sz="2200" b="1" i="0">
                          <a:solidFill>
                            <a:srgbClr val="000000"/>
                          </a:solidFill>
                          <a:effectLst/>
                          <a:latin typeface="+mn-lt"/>
                        </a:rPr>
                      </a:br>
                      <a:r>
                        <a:rPr lang="el-GR" sz="2200" b="1" i="0">
                          <a:solidFill>
                            <a:srgbClr val="000000"/>
                          </a:solidFill>
                          <a:effectLst/>
                          <a:latin typeface="+mn-lt"/>
                        </a:rPr>
                        <a:t>Φουσκώνουμε το μπαλόνι,</a:t>
                      </a:r>
                      <a:br>
                        <a:rPr lang="el-GR" sz="2200" b="1" i="0">
                          <a:solidFill>
                            <a:srgbClr val="000000"/>
                          </a:solidFill>
                          <a:effectLst/>
                          <a:latin typeface="+mn-lt"/>
                        </a:rPr>
                      </a:br>
                      <a:r>
                        <a:rPr lang="el-GR" sz="2200" b="1" i="0">
                          <a:solidFill>
                            <a:srgbClr val="000000"/>
                          </a:solidFill>
                          <a:effectLst/>
                          <a:latin typeface="+mn-lt"/>
                        </a:rPr>
                        <a:t>αναρροφούμε πίσω και αφήνουμε</a:t>
                      </a:r>
                      <a:br>
                        <a:rPr lang="el-GR" sz="2200" b="1" i="0">
                          <a:solidFill>
                            <a:srgbClr val="000000"/>
                          </a:solidFill>
                          <a:effectLst/>
                          <a:latin typeface="+mn-lt"/>
                        </a:rPr>
                      </a:br>
                      <a:r>
                        <a:rPr lang="el-GR" sz="2200" b="1" i="0">
                          <a:solidFill>
                            <a:srgbClr val="000000"/>
                          </a:solidFill>
                          <a:effectLst/>
                          <a:latin typeface="+mn-lt"/>
                        </a:rPr>
                        <a:t>την σύριγγα προσαρμοσμένη.</a:t>
                      </a:r>
                      <a:endParaRPr lang="el-GR" sz="2200">
                        <a:effectLst/>
                        <a:latin typeface="+mn-lt"/>
                      </a:endParaRPr>
                    </a:p>
                  </a:txBody>
                  <a:tcPr anchor="ctr"/>
                </a:tc>
                <a:tc>
                  <a:txBody>
                    <a:bodyPr/>
                    <a:lstStyle/>
                    <a:p>
                      <a:r>
                        <a:rPr lang="el-GR" sz="2200" b="0" i="0">
                          <a:solidFill>
                            <a:srgbClr val="000000"/>
                          </a:solidFill>
                          <a:effectLst/>
                          <a:latin typeface="+mn-lt"/>
                        </a:rPr>
                        <a:t>Έλεγχος για τυχόν</a:t>
                      </a:r>
                      <a:br>
                        <a:rPr lang="el-GR" sz="2200" b="0" i="0">
                          <a:solidFill>
                            <a:srgbClr val="000000"/>
                          </a:solidFill>
                          <a:effectLst/>
                          <a:latin typeface="+mn-lt"/>
                        </a:rPr>
                      </a:br>
                      <a:r>
                        <a:rPr lang="el-GR" sz="2200" b="0" i="0">
                          <a:solidFill>
                            <a:srgbClr val="000000"/>
                          </a:solidFill>
                          <a:effectLst/>
                          <a:latin typeface="+mn-lt"/>
                        </a:rPr>
                        <a:t>διαφυγή.</a:t>
                      </a:r>
                      <a:endParaRPr lang="el-GR" sz="2200">
                        <a:effectLst/>
                        <a:latin typeface="+mn-lt"/>
                      </a:endParaRPr>
                    </a:p>
                  </a:txBody>
                  <a:tcPr anchor="ctr"/>
                </a:tc>
                <a:tc>
                  <a:txBody>
                    <a:bodyPr/>
                    <a:lstStyle/>
                    <a:p>
                      <a:r>
                        <a:rPr lang="el-GR" sz="2200" b="0" i="0">
                          <a:solidFill>
                            <a:srgbClr val="003366"/>
                          </a:solidFill>
                          <a:effectLst/>
                          <a:latin typeface="+mn-lt"/>
                        </a:rPr>
                        <a:t>Αποφυγή άσκοπου καθετηριασμού.</a:t>
                      </a:r>
                      <a:br>
                        <a:rPr lang="el-GR" sz="2200" b="0" i="0">
                          <a:solidFill>
                            <a:srgbClr val="003366"/>
                          </a:solidFill>
                          <a:effectLst/>
                          <a:latin typeface="+mn-lt"/>
                        </a:rPr>
                      </a:br>
                      <a:r>
                        <a:rPr lang="el-GR" sz="2200" b="0" i="0">
                          <a:solidFill>
                            <a:srgbClr val="003366"/>
                          </a:solidFill>
                          <a:effectLst/>
                          <a:latin typeface="+mn-lt"/>
                        </a:rPr>
                        <a:t>Το μέγεθος του καθετήρα πρέπει να</a:t>
                      </a:r>
                      <a:br>
                        <a:rPr lang="el-GR" sz="2200" b="0" i="0">
                          <a:solidFill>
                            <a:srgbClr val="003366"/>
                          </a:solidFill>
                          <a:effectLst/>
                          <a:latin typeface="+mn-lt"/>
                        </a:rPr>
                      </a:br>
                      <a:r>
                        <a:rPr lang="el-GR" sz="2200" b="0" i="0">
                          <a:solidFill>
                            <a:srgbClr val="003366"/>
                          </a:solidFill>
                          <a:effectLst/>
                          <a:latin typeface="+mn-lt"/>
                        </a:rPr>
                        <a:t>είναι μικρότερο από την ουρήθρα για</a:t>
                      </a:r>
                      <a:br>
                        <a:rPr lang="el-GR" sz="2200" b="0" i="0">
                          <a:solidFill>
                            <a:srgbClr val="003366"/>
                          </a:solidFill>
                          <a:effectLst/>
                          <a:latin typeface="+mn-lt"/>
                        </a:rPr>
                      </a:br>
                      <a:r>
                        <a:rPr lang="el-GR" sz="2200" b="0" i="0">
                          <a:solidFill>
                            <a:srgbClr val="003366"/>
                          </a:solidFill>
                          <a:effectLst/>
                          <a:latin typeface="+mn-lt"/>
                        </a:rPr>
                        <a:t>αποφυγή τραυματισμού.</a:t>
                      </a:r>
                      <a:endParaRPr lang="el-GR" sz="2200">
                        <a:effectLst/>
                        <a:latin typeface="+mn-lt"/>
                      </a:endParaRPr>
                    </a:p>
                  </a:txBody>
                  <a:tcPr anchor="ctr"/>
                </a:tc>
                <a:extLst>
                  <a:ext uri="{0D108BD9-81ED-4DB2-BD59-A6C34878D82A}">
                    <a16:rowId xmlns:a16="http://schemas.microsoft.com/office/drawing/2014/main" val="1012981367"/>
                  </a:ext>
                </a:extLst>
              </a:tr>
              <a:tr h="1166424">
                <a:tc>
                  <a:txBody>
                    <a:bodyPr/>
                    <a:lstStyle/>
                    <a:p>
                      <a:r>
                        <a:rPr lang="el-GR" sz="2200" b="1" i="0">
                          <a:solidFill>
                            <a:srgbClr val="000000"/>
                          </a:solidFill>
                          <a:effectLst/>
                          <a:latin typeface="+mn-lt"/>
                        </a:rPr>
                        <a:t>Λίπανση του άκρου του καθετήρα</a:t>
                      </a:r>
                      <a:br>
                        <a:rPr lang="el-GR" sz="2200" b="1" i="0">
                          <a:solidFill>
                            <a:srgbClr val="000000"/>
                          </a:solidFill>
                          <a:effectLst/>
                          <a:latin typeface="+mn-lt"/>
                        </a:rPr>
                      </a:br>
                      <a:r>
                        <a:rPr lang="el-GR" sz="2200" b="1" i="0">
                          <a:solidFill>
                            <a:srgbClr val="000000"/>
                          </a:solidFill>
                          <a:effectLst/>
                          <a:latin typeface="+mn-lt"/>
                        </a:rPr>
                        <a:t>και έγχυση γέλης ξυλοκαϊνης στην</a:t>
                      </a:r>
                      <a:br>
                        <a:rPr lang="el-GR" sz="2200" b="1" i="0">
                          <a:solidFill>
                            <a:srgbClr val="000000"/>
                          </a:solidFill>
                          <a:effectLst/>
                          <a:latin typeface="+mn-lt"/>
                        </a:rPr>
                      </a:br>
                      <a:r>
                        <a:rPr lang="el-GR" sz="2200" b="1" i="0">
                          <a:solidFill>
                            <a:srgbClr val="000000"/>
                          </a:solidFill>
                          <a:effectLst/>
                          <a:latin typeface="+mn-lt"/>
                        </a:rPr>
                        <a:t>ουρήθρα.</a:t>
                      </a:r>
                      <a:endParaRPr lang="el-GR" sz="2200">
                        <a:effectLst/>
                        <a:latin typeface="+mn-lt"/>
                      </a:endParaRPr>
                    </a:p>
                  </a:txBody>
                  <a:tcPr anchor="ctr"/>
                </a:tc>
                <a:tc>
                  <a:txBody>
                    <a:bodyPr/>
                    <a:lstStyle/>
                    <a:p>
                      <a:r>
                        <a:rPr lang="el-GR" sz="2200" b="0" i="0" dirty="0">
                          <a:solidFill>
                            <a:srgbClr val="000000"/>
                          </a:solidFill>
                          <a:effectLst/>
                          <a:latin typeface="+mn-lt"/>
                        </a:rPr>
                        <a:t>Διευκόλυνση εισαγωγής</a:t>
                      </a:r>
                      <a:br>
                        <a:rPr lang="el-GR" sz="2200" b="0" i="0" dirty="0">
                          <a:solidFill>
                            <a:srgbClr val="000000"/>
                          </a:solidFill>
                          <a:effectLst/>
                          <a:latin typeface="+mn-lt"/>
                        </a:rPr>
                      </a:br>
                      <a:r>
                        <a:rPr lang="el-GR" sz="2200" b="0" i="0" dirty="0">
                          <a:solidFill>
                            <a:srgbClr val="000000"/>
                          </a:solidFill>
                          <a:effectLst/>
                          <a:latin typeface="+mn-lt"/>
                        </a:rPr>
                        <a:t>καθετήρα</a:t>
                      </a:r>
                      <a:r>
                        <a:rPr lang="el-GR" sz="2200" b="0" i="0" dirty="0" smtClean="0">
                          <a:solidFill>
                            <a:srgbClr val="000000"/>
                          </a:solidFill>
                          <a:effectLst/>
                          <a:latin typeface="+mn-lt"/>
                        </a:rPr>
                        <a:t>. Περιμένουμε 2 -3 λεπτά</a:t>
                      </a:r>
                      <a:r>
                        <a:rPr lang="el-GR" sz="2200" b="0" i="0" dirty="0">
                          <a:solidFill>
                            <a:srgbClr val="000000"/>
                          </a:solidFill>
                          <a:effectLst/>
                          <a:latin typeface="+mn-lt"/>
                        </a:rPr>
                        <a:t/>
                      </a:r>
                      <a:br>
                        <a:rPr lang="el-GR" sz="2200" b="0" i="0" dirty="0">
                          <a:solidFill>
                            <a:srgbClr val="000000"/>
                          </a:solidFill>
                          <a:effectLst/>
                          <a:latin typeface="+mn-lt"/>
                        </a:rPr>
                      </a:br>
                      <a:r>
                        <a:rPr lang="el-GR" sz="2200" b="0" i="0" dirty="0" smtClean="0">
                          <a:solidFill>
                            <a:srgbClr val="000000"/>
                          </a:solidFill>
                          <a:effectLst/>
                          <a:latin typeface="+mn-lt"/>
                        </a:rPr>
                        <a:t>Ελαφρύ</a:t>
                      </a:r>
                      <a:r>
                        <a:rPr lang="el-GR" sz="2200" b="0" i="0" baseline="0" dirty="0" smtClean="0">
                          <a:solidFill>
                            <a:srgbClr val="000000"/>
                          </a:solidFill>
                          <a:effectLst/>
                          <a:latin typeface="+mn-lt"/>
                        </a:rPr>
                        <a:t> </a:t>
                      </a:r>
                      <a:r>
                        <a:rPr lang="el-GR" sz="2200" b="0" i="0" baseline="0" dirty="0" err="1" smtClean="0">
                          <a:solidFill>
                            <a:srgbClr val="000000"/>
                          </a:solidFill>
                          <a:effectLst/>
                          <a:latin typeface="+mn-lt"/>
                        </a:rPr>
                        <a:t>μασαζ</a:t>
                      </a:r>
                      <a:r>
                        <a:rPr lang="el-GR" sz="2200" b="0" i="0" baseline="0" dirty="0" smtClean="0">
                          <a:solidFill>
                            <a:srgbClr val="000000"/>
                          </a:solidFill>
                          <a:effectLst/>
                          <a:latin typeface="+mn-lt"/>
                        </a:rPr>
                        <a:t> -</a:t>
                      </a:r>
                      <a:r>
                        <a:rPr lang="el-GR" sz="2200" b="0" i="0" dirty="0" smtClean="0">
                          <a:solidFill>
                            <a:srgbClr val="000000"/>
                          </a:solidFill>
                          <a:effectLst/>
                          <a:latin typeface="+mn-lt"/>
                        </a:rPr>
                        <a:t>Τοπική </a:t>
                      </a:r>
                      <a:r>
                        <a:rPr lang="el-GR" sz="2200" b="0" i="0" dirty="0">
                          <a:solidFill>
                            <a:srgbClr val="000000"/>
                          </a:solidFill>
                          <a:effectLst/>
                          <a:latin typeface="+mn-lt"/>
                        </a:rPr>
                        <a:t>αναισθησία.</a:t>
                      </a:r>
                      <a:endParaRPr lang="el-GR" sz="2200" dirty="0">
                        <a:effectLst/>
                        <a:latin typeface="+mn-lt"/>
                      </a:endParaRPr>
                    </a:p>
                  </a:txBody>
                  <a:tcPr anchor="ctr"/>
                </a:tc>
                <a:tc>
                  <a:txBody>
                    <a:bodyPr/>
                    <a:lstStyle/>
                    <a:p>
                      <a:r>
                        <a:rPr lang="el-GR" sz="2200" b="0" i="0">
                          <a:solidFill>
                            <a:srgbClr val="003366"/>
                          </a:solidFill>
                          <a:effectLst/>
                          <a:latin typeface="+mn-lt"/>
                        </a:rPr>
                        <a:t>Τηρούμε άσηπτη διαδικασία.</a:t>
                      </a:r>
                      <a:endParaRPr lang="el-GR" sz="2200">
                        <a:effectLst/>
                        <a:latin typeface="+mn-lt"/>
                      </a:endParaRPr>
                    </a:p>
                  </a:txBody>
                  <a:tcPr anchor="ctr"/>
                </a:tc>
                <a:extLst>
                  <a:ext uri="{0D108BD9-81ED-4DB2-BD59-A6C34878D82A}">
                    <a16:rowId xmlns:a16="http://schemas.microsoft.com/office/drawing/2014/main" val="1886944907"/>
                  </a:ext>
                </a:extLst>
              </a:tr>
              <a:tr h="1166424">
                <a:tc>
                  <a:txBody>
                    <a:bodyPr/>
                    <a:lstStyle/>
                    <a:p>
                      <a:r>
                        <a:rPr lang="el-GR" sz="2200" b="1" i="0" dirty="0">
                          <a:solidFill>
                            <a:srgbClr val="000000"/>
                          </a:solidFill>
                          <a:effectLst/>
                          <a:latin typeface="+mn-lt"/>
                        </a:rPr>
                        <a:t>Κράτημα του πέους οριζόντια</a:t>
                      </a:r>
                      <a:r>
                        <a:rPr lang="el-GR" sz="2200" b="1" i="0" dirty="0" smtClean="0">
                          <a:solidFill>
                            <a:srgbClr val="000000"/>
                          </a:solidFill>
                          <a:effectLst/>
                          <a:latin typeface="+mn-lt"/>
                        </a:rPr>
                        <a:t>.</a:t>
                      </a:r>
                      <a:r>
                        <a:rPr lang="el-GR" sz="2200" b="1" i="0" baseline="0" dirty="0" smtClean="0">
                          <a:solidFill>
                            <a:srgbClr val="000000"/>
                          </a:solidFill>
                          <a:effectLst/>
                          <a:latin typeface="+mn-lt"/>
                        </a:rPr>
                        <a:t> Με το μη επικρατές χέρι</a:t>
                      </a:r>
                      <a:endParaRPr lang="el-GR" sz="2200" dirty="0">
                        <a:effectLst/>
                        <a:latin typeface="+mn-lt"/>
                      </a:endParaRPr>
                    </a:p>
                  </a:txBody>
                  <a:tcPr anchor="ctr"/>
                </a:tc>
                <a:tc>
                  <a:txBody>
                    <a:bodyPr/>
                    <a:lstStyle/>
                    <a:p>
                      <a:r>
                        <a:rPr lang="el-GR" sz="2200" b="0" i="0">
                          <a:solidFill>
                            <a:srgbClr val="000000"/>
                          </a:solidFill>
                          <a:effectLst/>
                          <a:latin typeface="+mn-lt"/>
                        </a:rPr>
                        <a:t>Εκθειάζεται η ουρήθρα και</a:t>
                      </a:r>
                      <a:br>
                        <a:rPr lang="el-GR" sz="2200" b="0" i="0">
                          <a:solidFill>
                            <a:srgbClr val="000000"/>
                          </a:solidFill>
                          <a:effectLst/>
                          <a:latin typeface="+mn-lt"/>
                        </a:rPr>
                      </a:br>
                      <a:r>
                        <a:rPr lang="el-GR" sz="2200" b="0" i="0">
                          <a:solidFill>
                            <a:srgbClr val="000000"/>
                          </a:solidFill>
                          <a:effectLst/>
                          <a:latin typeface="+mn-lt"/>
                        </a:rPr>
                        <a:t>διευκολύνεται η εισαγωγή</a:t>
                      </a:r>
                      <a:br>
                        <a:rPr lang="el-GR" sz="2200" b="0" i="0">
                          <a:solidFill>
                            <a:srgbClr val="000000"/>
                          </a:solidFill>
                          <a:effectLst/>
                          <a:latin typeface="+mn-lt"/>
                        </a:rPr>
                      </a:br>
                      <a:r>
                        <a:rPr lang="el-GR" sz="2200" b="0" i="0">
                          <a:solidFill>
                            <a:srgbClr val="000000"/>
                          </a:solidFill>
                          <a:effectLst/>
                          <a:latin typeface="+mn-lt"/>
                        </a:rPr>
                        <a:t>του καθετήρα.</a:t>
                      </a:r>
                      <a:endParaRPr lang="el-GR" sz="2200">
                        <a:effectLst/>
                        <a:latin typeface="+mn-lt"/>
                      </a:endParaRPr>
                    </a:p>
                  </a:txBody>
                  <a:tcPr anchor="ctr"/>
                </a:tc>
                <a:tc>
                  <a:txBody>
                    <a:bodyPr/>
                    <a:lstStyle/>
                    <a:p>
                      <a:r>
                        <a:rPr lang="el-GR" sz="2200" b="0" i="0" dirty="0">
                          <a:solidFill>
                            <a:srgbClr val="003366"/>
                          </a:solidFill>
                          <a:effectLst/>
                          <a:latin typeface="+mn-lt"/>
                        </a:rPr>
                        <a:t>Το χέρι δεν είναι πλέον αποστειρωμένο.</a:t>
                      </a:r>
                      <a:endParaRPr lang="el-GR" sz="2200" dirty="0">
                        <a:effectLst/>
                        <a:latin typeface="+mn-lt"/>
                      </a:endParaRPr>
                    </a:p>
                  </a:txBody>
                  <a:tcPr anchor="ctr"/>
                </a:tc>
                <a:extLst>
                  <a:ext uri="{0D108BD9-81ED-4DB2-BD59-A6C34878D82A}">
                    <a16:rowId xmlns:a16="http://schemas.microsoft.com/office/drawing/2014/main" val="2182375087"/>
                  </a:ext>
                </a:extLst>
              </a:tr>
            </a:tbl>
          </a:graphicData>
        </a:graphic>
      </p:graphicFrame>
    </p:spTree>
    <p:extLst>
      <p:ext uri="{BB962C8B-B14F-4D97-AF65-F5344CB8AC3E}">
        <p14:creationId xmlns:p14="http://schemas.microsoft.com/office/powerpoint/2010/main" val="418448459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615579" y="0"/>
            <a:ext cx="8962773" cy="1219199"/>
          </a:xfrm>
        </p:spPr>
        <p:txBody>
          <a:bodyPr>
            <a:normAutofit/>
          </a:bodyPr>
          <a:lstStyle/>
          <a:p>
            <a:pPr algn="ctr"/>
            <a:r>
              <a:rPr lang="el-GR" sz="3600" dirty="0"/>
              <a:t>ΦΑΣΗ </a:t>
            </a:r>
            <a:r>
              <a:rPr lang="el-GR" sz="3600" dirty="0" smtClean="0"/>
              <a:t> ΚΑΘΕΤΗΡΙΑΣΜΟΥ</a:t>
            </a:r>
            <a:endParaRPr lang="el-GR" sz="3600" dirty="0"/>
          </a:p>
        </p:txBody>
      </p:sp>
      <p:graphicFrame>
        <p:nvGraphicFramePr>
          <p:cNvPr id="5" name="Θέση περιεχομένου 4"/>
          <p:cNvGraphicFramePr>
            <a:graphicFrameLocks noGrp="1"/>
          </p:cNvGraphicFramePr>
          <p:nvPr>
            <p:ph idx="1"/>
            <p:extLst>
              <p:ext uri="{D42A27DB-BD31-4B8C-83A1-F6EECF244321}">
                <p14:modId xmlns:p14="http://schemas.microsoft.com/office/powerpoint/2010/main" val="2505576121"/>
              </p:ext>
            </p:extLst>
          </p:nvPr>
        </p:nvGraphicFramePr>
        <p:xfrm>
          <a:off x="-17929" y="0"/>
          <a:ext cx="12192000" cy="6858000"/>
        </p:xfrm>
        <a:graphic>
          <a:graphicData uri="http://schemas.openxmlformats.org/drawingml/2006/table">
            <a:tbl>
              <a:tblPr firstRow="1" bandRow="1">
                <a:tableStyleId>{5C22544A-7EE6-4342-B048-85BDC9FD1C3A}</a:tableStyleId>
              </a:tblPr>
              <a:tblGrid>
                <a:gridCol w="4585447">
                  <a:extLst>
                    <a:ext uri="{9D8B030D-6E8A-4147-A177-3AD203B41FA5}">
                      <a16:colId xmlns:a16="http://schemas.microsoft.com/office/drawing/2014/main" val="2182329346"/>
                    </a:ext>
                  </a:extLst>
                </a:gridCol>
                <a:gridCol w="3953435">
                  <a:extLst>
                    <a:ext uri="{9D8B030D-6E8A-4147-A177-3AD203B41FA5}">
                      <a16:colId xmlns:a16="http://schemas.microsoft.com/office/drawing/2014/main" val="140809829"/>
                    </a:ext>
                  </a:extLst>
                </a:gridCol>
                <a:gridCol w="3653118">
                  <a:extLst>
                    <a:ext uri="{9D8B030D-6E8A-4147-A177-3AD203B41FA5}">
                      <a16:colId xmlns:a16="http://schemas.microsoft.com/office/drawing/2014/main" val="1596326333"/>
                    </a:ext>
                  </a:extLst>
                </a:gridCol>
              </a:tblGrid>
              <a:tr h="534579">
                <a:tc>
                  <a:txBody>
                    <a:bodyPr/>
                    <a:lstStyle/>
                    <a:p>
                      <a:pPr algn="just"/>
                      <a:r>
                        <a:rPr lang="el-GR" sz="2200" dirty="0" smtClean="0">
                          <a:latin typeface="+mn-lt"/>
                        </a:rPr>
                        <a:t>ΝΟΣΗΛΕΥΤΙΚΕΣ ΕΝΕΡΓΕΙΕΣ</a:t>
                      </a:r>
                      <a:endParaRPr lang="el-GR" sz="2200" dirty="0">
                        <a:latin typeface="+mn-lt"/>
                      </a:endParaRPr>
                    </a:p>
                  </a:txBody>
                  <a:tcPr/>
                </a:tc>
                <a:tc>
                  <a:txBody>
                    <a:bodyPr/>
                    <a:lstStyle/>
                    <a:p>
                      <a:pPr algn="just"/>
                      <a:r>
                        <a:rPr lang="el-GR" sz="2200" dirty="0" smtClean="0">
                          <a:latin typeface="+mn-lt"/>
                        </a:rPr>
                        <a:t>ΕΝΔΕΙΞΕΙΣ</a:t>
                      </a:r>
                      <a:endParaRPr lang="el-GR" sz="2200" dirty="0">
                        <a:latin typeface="+mn-lt"/>
                      </a:endParaRPr>
                    </a:p>
                  </a:txBody>
                  <a:tcPr/>
                </a:tc>
                <a:tc>
                  <a:txBody>
                    <a:bodyPr/>
                    <a:lstStyle/>
                    <a:p>
                      <a:pPr algn="just"/>
                      <a:r>
                        <a:rPr lang="el-GR" sz="2200" dirty="0" smtClean="0">
                          <a:latin typeface="+mn-lt"/>
                        </a:rPr>
                        <a:t>ΕΠΙΣΗΜΑΝΣΕΙΣ</a:t>
                      </a:r>
                      <a:endParaRPr lang="el-GR" sz="2200" dirty="0">
                        <a:latin typeface="+mn-lt"/>
                      </a:endParaRPr>
                    </a:p>
                  </a:txBody>
                  <a:tcPr/>
                </a:tc>
                <a:extLst>
                  <a:ext uri="{0D108BD9-81ED-4DB2-BD59-A6C34878D82A}">
                    <a16:rowId xmlns:a16="http://schemas.microsoft.com/office/drawing/2014/main" val="2331440176"/>
                  </a:ext>
                </a:extLst>
              </a:tr>
              <a:tr h="1491235">
                <a:tc>
                  <a:txBody>
                    <a:bodyPr/>
                    <a:lstStyle/>
                    <a:p>
                      <a:r>
                        <a:rPr lang="el-GR" sz="2200" b="1" i="0" dirty="0">
                          <a:solidFill>
                            <a:srgbClr val="000000"/>
                          </a:solidFill>
                          <a:effectLst/>
                          <a:latin typeface="+mn-lt"/>
                        </a:rPr>
                        <a:t>Κράτημα του άκρου του</a:t>
                      </a:r>
                      <a:br>
                        <a:rPr lang="el-GR" sz="2200" b="1" i="0" dirty="0">
                          <a:solidFill>
                            <a:srgbClr val="000000"/>
                          </a:solidFill>
                          <a:effectLst/>
                          <a:latin typeface="+mn-lt"/>
                        </a:rPr>
                      </a:br>
                      <a:r>
                        <a:rPr lang="el-GR" sz="2200" b="1" i="0" dirty="0">
                          <a:solidFill>
                            <a:srgbClr val="000000"/>
                          </a:solidFill>
                          <a:effectLst/>
                          <a:latin typeface="+mn-lt"/>
                        </a:rPr>
                        <a:t>καθετήρα με το αποστειρωμένο</a:t>
                      </a:r>
                      <a:br>
                        <a:rPr lang="el-GR" sz="2200" b="1" i="0" dirty="0">
                          <a:solidFill>
                            <a:srgbClr val="000000"/>
                          </a:solidFill>
                          <a:effectLst/>
                          <a:latin typeface="+mn-lt"/>
                        </a:rPr>
                      </a:br>
                      <a:r>
                        <a:rPr lang="el-GR" sz="2200" b="1" i="0" dirty="0" smtClean="0">
                          <a:solidFill>
                            <a:srgbClr val="000000"/>
                          </a:solidFill>
                          <a:effectLst/>
                          <a:latin typeface="+mn-lt"/>
                        </a:rPr>
                        <a:t>γάντι (επικρατές χέρι) </a:t>
                      </a:r>
                      <a:r>
                        <a:rPr lang="el-GR" sz="2200" b="1" i="0" dirty="0">
                          <a:solidFill>
                            <a:srgbClr val="000000"/>
                          </a:solidFill>
                          <a:effectLst/>
                          <a:latin typeface="+mn-lt"/>
                        </a:rPr>
                        <a:t>ή τη λαβίδα.</a:t>
                      </a:r>
                      <a:endParaRPr lang="el-GR" sz="2200" dirty="0">
                        <a:effectLst/>
                        <a:latin typeface="+mn-lt"/>
                      </a:endParaRPr>
                    </a:p>
                  </a:txBody>
                  <a:tcPr anchor="ctr"/>
                </a:tc>
                <a:tc>
                  <a:txBody>
                    <a:bodyPr/>
                    <a:lstStyle/>
                    <a:p>
                      <a:r>
                        <a:rPr lang="el-GR" sz="2200" b="0" i="0" dirty="0">
                          <a:solidFill>
                            <a:srgbClr val="003366"/>
                          </a:solidFill>
                          <a:effectLst/>
                          <a:latin typeface="+mn-lt"/>
                        </a:rPr>
                        <a:t>Το περιφερικό άκρο του </a:t>
                      </a:r>
                      <a:r>
                        <a:rPr lang="el-GR" sz="2200" b="0" i="0" dirty="0" smtClean="0">
                          <a:solidFill>
                            <a:srgbClr val="003366"/>
                          </a:solidFill>
                          <a:effectLst/>
                          <a:latin typeface="+mn-lt"/>
                        </a:rPr>
                        <a:t>καθετήρα αφήνεται </a:t>
                      </a:r>
                      <a:r>
                        <a:rPr lang="el-GR" sz="2200" b="0" i="0" dirty="0">
                          <a:solidFill>
                            <a:srgbClr val="003366"/>
                          </a:solidFill>
                          <a:effectLst/>
                          <a:latin typeface="+mn-lt"/>
                        </a:rPr>
                        <a:t>σε νεφροειδές ή συνδέεται με</a:t>
                      </a:r>
                      <a:br>
                        <a:rPr lang="el-GR" sz="2200" b="0" i="0" dirty="0">
                          <a:solidFill>
                            <a:srgbClr val="003366"/>
                          </a:solidFill>
                          <a:effectLst/>
                          <a:latin typeface="+mn-lt"/>
                        </a:rPr>
                      </a:br>
                      <a:r>
                        <a:rPr lang="el-GR" sz="2200" b="0" i="0" dirty="0">
                          <a:solidFill>
                            <a:srgbClr val="003366"/>
                          </a:solidFill>
                          <a:effectLst/>
                          <a:latin typeface="+mn-lt"/>
                        </a:rPr>
                        <a:t>τον </a:t>
                      </a:r>
                      <a:r>
                        <a:rPr lang="el-GR" sz="2200" b="0" i="0" dirty="0" err="1">
                          <a:solidFill>
                            <a:srgbClr val="003366"/>
                          </a:solidFill>
                          <a:effectLst/>
                          <a:latin typeface="+mn-lt"/>
                        </a:rPr>
                        <a:t>ουροσυλλέκτη</a:t>
                      </a:r>
                      <a:r>
                        <a:rPr lang="el-GR" sz="2200" b="0" i="0" dirty="0">
                          <a:solidFill>
                            <a:srgbClr val="003366"/>
                          </a:solidFill>
                          <a:effectLst/>
                          <a:latin typeface="+mn-lt"/>
                        </a:rPr>
                        <a:t>.</a:t>
                      </a:r>
                      <a:endParaRPr lang="el-GR" sz="2200" dirty="0">
                        <a:effectLst/>
                        <a:latin typeface="+mn-lt"/>
                      </a:endParaRPr>
                    </a:p>
                  </a:txBody>
                  <a:tcPr anchor="ctr"/>
                </a:tc>
                <a:tc>
                  <a:txBody>
                    <a:bodyPr/>
                    <a:lstStyle/>
                    <a:p>
                      <a:pPr algn="l"/>
                      <a:endParaRPr lang="el-GR" sz="2200" dirty="0">
                        <a:effectLst/>
                        <a:latin typeface="+mn-lt"/>
                      </a:endParaRPr>
                    </a:p>
                  </a:txBody>
                  <a:tcPr anchor="ctr"/>
                </a:tc>
                <a:extLst>
                  <a:ext uri="{0D108BD9-81ED-4DB2-BD59-A6C34878D82A}">
                    <a16:rowId xmlns:a16="http://schemas.microsoft.com/office/drawing/2014/main" val="1975831952"/>
                  </a:ext>
                </a:extLst>
              </a:tr>
              <a:tr h="1151692">
                <a:tc>
                  <a:txBody>
                    <a:bodyPr/>
                    <a:lstStyle/>
                    <a:p>
                      <a:r>
                        <a:rPr lang="el-GR" sz="2200" b="1" i="0" dirty="0">
                          <a:solidFill>
                            <a:srgbClr val="000000"/>
                          </a:solidFill>
                          <a:effectLst/>
                          <a:latin typeface="+mn-lt"/>
                        </a:rPr>
                        <a:t>Προώθηση του καθετήρα στην</a:t>
                      </a:r>
                      <a:br>
                        <a:rPr lang="el-GR" sz="2200" b="1" i="0" dirty="0">
                          <a:solidFill>
                            <a:srgbClr val="000000"/>
                          </a:solidFill>
                          <a:effectLst/>
                          <a:latin typeface="+mn-lt"/>
                        </a:rPr>
                      </a:br>
                      <a:r>
                        <a:rPr lang="el-GR" sz="2200" b="1" i="0" dirty="0">
                          <a:solidFill>
                            <a:srgbClr val="000000"/>
                          </a:solidFill>
                          <a:effectLst/>
                          <a:latin typeface="+mn-lt"/>
                        </a:rPr>
                        <a:t>ουρήθρα με ήπιους χειρισμού </a:t>
                      </a:r>
                      <a:r>
                        <a:rPr lang="el-GR" sz="2200" b="1" i="0" dirty="0" smtClean="0">
                          <a:solidFill>
                            <a:srgbClr val="000000"/>
                          </a:solidFill>
                          <a:effectLst/>
                          <a:latin typeface="+mn-lt"/>
                        </a:rPr>
                        <a:t>και μικρές κινήσεις</a:t>
                      </a:r>
                      <a:endParaRPr lang="el-GR" sz="2200" dirty="0">
                        <a:effectLst/>
                        <a:latin typeface="+mn-lt"/>
                      </a:endParaRPr>
                    </a:p>
                  </a:txBody>
                  <a:tcPr anchor="ctr"/>
                </a:tc>
                <a:tc>
                  <a:txBody>
                    <a:bodyPr/>
                    <a:lstStyle/>
                    <a:p>
                      <a:r>
                        <a:rPr lang="el-GR" sz="2200" b="0" i="0" dirty="0">
                          <a:solidFill>
                            <a:srgbClr val="000000"/>
                          </a:solidFill>
                          <a:effectLst/>
                          <a:latin typeface="+mn-lt"/>
                        </a:rPr>
                        <a:t>Αποφυγή τραυματισμού</a:t>
                      </a:r>
                      <a:br>
                        <a:rPr lang="el-GR" sz="2200" b="0" i="0" dirty="0">
                          <a:solidFill>
                            <a:srgbClr val="000000"/>
                          </a:solidFill>
                          <a:effectLst/>
                          <a:latin typeface="+mn-lt"/>
                        </a:rPr>
                      </a:br>
                      <a:r>
                        <a:rPr lang="el-GR" sz="2200" b="0" i="0" dirty="0">
                          <a:solidFill>
                            <a:srgbClr val="000000"/>
                          </a:solidFill>
                          <a:effectLst/>
                          <a:latin typeface="+mn-lt"/>
                        </a:rPr>
                        <a:t>της </a:t>
                      </a:r>
                      <a:r>
                        <a:rPr lang="el-GR" sz="2200" b="0" i="0" dirty="0" smtClean="0">
                          <a:solidFill>
                            <a:srgbClr val="000000"/>
                          </a:solidFill>
                          <a:effectLst/>
                          <a:latin typeface="+mn-lt"/>
                        </a:rPr>
                        <a:t>ουρήθρας</a:t>
                      </a:r>
                      <a:endParaRPr lang="el-GR" sz="2200" dirty="0">
                        <a:effectLst/>
                        <a:latin typeface="+mn-lt"/>
                      </a:endParaRPr>
                    </a:p>
                  </a:txBody>
                  <a:tcPr anchor="ctr"/>
                </a:tc>
                <a:tc>
                  <a:txBody>
                    <a:bodyPr/>
                    <a:lstStyle/>
                    <a:p>
                      <a:pPr algn="l"/>
                      <a:endParaRPr lang="el-GR" sz="2200">
                        <a:effectLst/>
                        <a:latin typeface="+mn-lt"/>
                      </a:endParaRPr>
                    </a:p>
                  </a:txBody>
                  <a:tcPr anchor="ctr"/>
                </a:tc>
                <a:extLst>
                  <a:ext uri="{0D108BD9-81ED-4DB2-BD59-A6C34878D82A}">
                    <a16:rowId xmlns:a16="http://schemas.microsoft.com/office/drawing/2014/main" val="1012981367"/>
                  </a:ext>
                </a:extLst>
              </a:tr>
              <a:tr h="1840247">
                <a:tc>
                  <a:txBody>
                    <a:bodyPr/>
                    <a:lstStyle/>
                    <a:p>
                      <a:r>
                        <a:rPr lang="el-GR" sz="2200" b="1" i="0" dirty="0">
                          <a:solidFill>
                            <a:srgbClr val="000000"/>
                          </a:solidFill>
                          <a:effectLst/>
                          <a:latin typeface="+mn-lt"/>
                        </a:rPr>
                        <a:t>Εισαγωγή του καθετήρα μέχρι το</a:t>
                      </a:r>
                      <a:br>
                        <a:rPr lang="el-GR" sz="2200" b="1" i="0" dirty="0">
                          <a:solidFill>
                            <a:srgbClr val="000000"/>
                          </a:solidFill>
                          <a:effectLst/>
                          <a:latin typeface="+mn-lt"/>
                        </a:rPr>
                      </a:br>
                      <a:r>
                        <a:rPr lang="el-GR" sz="2200" b="1" i="0" dirty="0">
                          <a:solidFill>
                            <a:srgbClr val="000000"/>
                          </a:solidFill>
                          <a:effectLst/>
                          <a:latin typeface="+mn-lt"/>
                        </a:rPr>
                        <a:t>διχασμό της άκρης του </a:t>
                      </a:r>
                      <a:r>
                        <a:rPr lang="el-GR" sz="2200" b="1" i="0" dirty="0" smtClean="0">
                          <a:solidFill>
                            <a:srgbClr val="000000"/>
                          </a:solidFill>
                          <a:effectLst/>
                          <a:latin typeface="+mn-lt"/>
                        </a:rPr>
                        <a:t>καθετήρα</a:t>
                      </a:r>
                      <a:r>
                        <a:rPr lang="el-GR" sz="2200" b="1" i="0" baseline="0" dirty="0" smtClean="0">
                          <a:solidFill>
                            <a:srgbClr val="000000"/>
                          </a:solidFill>
                          <a:effectLst/>
                          <a:latin typeface="+mn-lt"/>
                        </a:rPr>
                        <a:t> και έως ότου αρχίζει η </a:t>
                      </a:r>
                      <a:r>
                        <a:rPr lang="el-GR" sz="2200" b="1" i="0" baseline="0" dirty="0" err="1" smtClean="0">
                          <a:solidFill>
                            <a:srgbClr val="000000"/>
                          </a:solidFill>
                          <a:effectLst/>
                          <a:latin typeface="+mn-lt"/>
                        </a:rPr>
                        <a:t>εκκροή</a:t>
                      </a:r>
                      <a:r>
                        <a:rPr lang="el-GR" sz="2200" b="1" i="0" baseline="0" dirty="0" smtClean="0">
                          <a:solidFill>
                            <a:srgbClr val="000000"/>
                          </a:solidFill>
                          <a:effectLst/>
                          <a:latin typeface="+mn-lt"/>
                        </a:rPr>
                        <a:t> ούρων</a:t>
                      </a:r>
                      <a:endParaRPr lang="el-GR" sz="2200" dirty="0">
                        <a:effectLst/>
                        <a:latin typeface="+mn-lt"/>
                      </a:endParaRPr>
                    </a:p>
                  </a:txBody>
                  <a:tcPr anchor="ctr"/>
                </a:tc>
                <a:tc>
                  <a:txBody>
                    <a:bodyPr/>
                    <a:lstStyle/>
                    <a:p>
                      <a:r>
                        <a:rPr lang="el-GR" sz="2200" dirty="0" smtClean="0">
                          <a:latin typeface="+mn-lt"/>
                        </a:rPr>
                        <a:t>Πρέπει να φτάσουμε</a:t>
                      </a:r>
                      <a:r>
                        <a:rPr lang="el-GR" sz="2200" baseline="0" dirty="0" smtClean="0">
                          <a:latin typeface="+mn-lt"/>
                        </a:rPr>
                        <a:t> στην κύστη και αξιοποιούμε όλο το μήκος για  την αποφυγή φουσκώματος του μπαλονιού στην ουρήθρα</a:t>
                      </a:r>
                      <a:endParaRPr lang="el-GR" sz="2200" dirty="0">
                        <a:latin typeface="+mn-lt"/>
                      </a:endParaRPr>
                    </a:p>
                  </a:txBody>
                  <a:tcPr anchor="ctr"/>
                </a:tc>
                <a:tc>
                  <a:txBody>
                    <a:bodyPr/>
                    <a:lstStyle/>
                    <a:p>
                      <a:r>
                        <a:rPr lang="el-GR" sz="2200" b="0" i="0" dirty="0">
                          <a:solidFill>
                            <a:srgbClr val="003366"/>
                          </a:solidFill>
                          <a:effectLst/>
                          <a:latin typeface="+mn-lt"/>
                        </a:rPr>
                        <a:t>Ο ασθενής μπορεί να </a:t>
                      </a:r>
                      <a:r>
                        <a:rPr lang="el-GR" sz="2200" b="0" i="0" dirty="0" smtClean="0">
                          <a:solidFill>
                            <a:srgbClr val="003366"/>
                          </a:solidFill>
                          <a:effectLst/>
                          <a:latin typeface="+mn-lt"/>
                        </a:rPr>
                        <a:t>βοηθήσει παίρνοντας </a:t>
                      </a:r>
                      <a:r>
                        <a:rPr lang="el-GR" sz="2200" b="0" i="0" dirty="0">
                          <a:solidFill>
                            <a:srgbClr val="003366"/>
                          </a:solidFill>
                          <a:effectLst/>
                          <a:latin typeface="+mn-lt"/>
                        </a:rPr>
                        <a:t>βαθιές αναπνοές κατά </a:t>
                      </a:r>
                      <a:r>
                        <a:rPr lang="el-GR" sz="2200" b="0" i="0" dirty="0" smtClean="0">
                          <a:solidFill>
                            <a:srgbClr val="003366"/>
                          </a:solidFill>
                          <a:effectLst/>
                          <a:latin typeface="+mn-lt"/>
                        </a:rPr>
                        <a:t>την φάση </a:t>
                      </a:r>
                      <a:r>
                        <a:rPr lang="el-GR" sz="2200" b="0" i="0" dirty="0">
                          <a:solidFill>
                            <a:srgbClr val="003366"/>
                          </a:solidFill>
                          <a:effectLst/>
                          <a:latin typeface="+mn-lt"/>
                        </a:rPr>
                        <a:t>της προώθησης για </a:t>
                      </a:r>
                      <a:r>
                        <a:rPr lang="el-GR" sz="2200" b="0" i="0" dirty="0" smtClean="0">
                          <a:solidFill>
                            <a:srgbClr val="003366"/>
                          </a:solidFill>
                          <a:effectLst/>
                          <a:latin typeface="+mn-lt"/>
                        </a:rPr>
                        <a:t>αποφυγή σπασμών </a:t>
                      </a:r>
                      <a:r>
                        <a:rPr lang="el-GR" sz="2200" b="0" i="0" dirty="0">
                          <a:solidFill>
                            <a:srgbClr val="003366"/>
                          </a:solidFill>
                          <a:effectLst/>
                          <a:latin typeface="+mn-lt"/>
                        </a:rPr>
                        <a:t>ουρήθρας.</a:t>
                      </a:r>
                      <a:endParaRPr lang="el-GR" sz="2200" dirty="0">
                        <a:effectLst/>
                        <a:latin typeface="+mn-lt"/>
                      </a:endParaRPr>
                    </a:p>
                  </a:txBody>
                  <a:tcPr anchor="ctr"/>
                </a:tc>
                <a:extLst>
                  <a:ext uri="{0D108BD9-81ED-4DB2-BD59-A6C34878D82A}">
                    <a16:rowId xmlns:a16="http://schemas.microsoft.com/office/drawing/2014/main" val="1886944907"/>
                  </a:ext>
                </a:extLst>
              </a:tr>
              <a:tr h="1840247">
                <a:tc>
                  <a:txBody>
                    <a:bodyPr/>
                    <a:lstStyle/>
                    <a:p>
                      <a:r>
                        <a:rPr lang="el-GR" sz="2200" b="1" i="0">
                          <a:solidFill>
                            <a:srgbClr val="000000"/>
                          </a:solidFill>
                          <a:effectLst/>
                          <a:latin typeface="+mn-lt"/>
                        </a:rPr>
                        <a:t>Προωθείται το περιεχόμενο της</a:t>
                      </a:r>
                      <a:br>
                        <a:rPr lang="el-GR" sz="2200" b="1" i="0">
                          <a:solidFill>
                            <a:srgbClr val="000000"/>
                          </a:solidFill>
                          <a:effectLst/>
                          <a:latin typeface="+mn-lt"/>
                        </a:rPr>
                      </a:br>
                      <a:r>
                        <a:rPr lang="el-GR" sz="2200" b="1" i="0">
                          <a:solidFill>
                            <a:srgbClr val="000000"/>
                          </a:solidFill>
                          <a:effectLst/>
                          <a:latin typeface="+mn-lt"/>
                        </a:rPr>
                        <a:t>σύριγγας και γεμίζει το μπαλόνι</a:t>
                      </a:r>
                      <a:br>
                        <a:rPr lang="el-GR" sz="2200" b="1" i="0">
                          <a:solidFill>
                            <a:srgbClr val="000000"/>
                          </a:solidFill>
                          <a:effectLst/>
                          <a:latin typeface="+mn-lt"/>
                        </a:rPr>
                      </a:br>
                      <a:r>
                        <a:rPr lang="el-GR" sz="2200" b="1" i="0">
                          <a:solidFill>
                            <a:srgbClr val="000000"/>
                          </a:solidFill>
                          <a:effectLst/>
                          <a:latin typeface="+mn-lt"/>
                        </a:rPr>
                        <a:t>του ουροκαθετήρα.</a:t>
                      </a:r>
                      <a:endParaRPr lang="el-GR" sz="2200">
                        <a:effectLst/>
                        <a:latin typeface="+mn-lt"/>
                      </a:endParaRPr>
                    </a:p>
                  </a:txBody>
                  <a:tcPr anchor="ctr"/>
                </a:tc>
                <a:tc>
                  <a:txBody>
                    <a:bodyPr/>
                    <a:lstStyle/>
                    <a:p>
                      <a:endParaRPr lang="el-GR" sz="2200" dirty="0">
                        <a:latin typeface="+mn-lt"/>
                      </a:endParaRPr>
                    </a:p>
                  </a:txBody>
                  <a:tcPr anchor="ctr"/>
                </a:tc>
                <a:tc>
                  <a:txBody>
                    <a:bodyPr/>
                    <a:lstStyle/>
                    <a:p>
                      <a:r>
                        <a:rPr lang="el-GR" sz="2200" b="0" i="0" dirty="0">
                          <a:solidFill>
                            <a:srgbClr val="003366"/>
                          </a:solidFill>
                          <a:effectLst/>
                          <a:latin typeface="+mn-lt"/>
                        </a:rPr>
                        <a:t>6 </a:t>
                      </a:r>
                      <a:r>
                        <a:rPr lang="el-GR" sz="2200" b="0" i="0" dirty="0" err="1">
                          <a:solidFill>
                            <a:srgbClr val="003366"/>
                          </a:solidFill>
                          <a:effectLst/>
                          <a:latin typeface="+mn-lt"/>
                        </a:rPr>
                        <a:t>cc</a:t>
                      </a:r>
                      <a:r>
                        <a:rPr lang="el-GR" sz="2200" b="0" i="0" dirty="0">
                          <a:solidFill>
                            <a:srgbClr val="003366"/>
                          </a:solidFill>
                          <a:effectLst/>
                          <a:latin typeface="+mn-lt"/>
                        </a:rPr>
                        <a:t>- 8 </a:t>
                      </a:r>
                      <a:r>
                        <a:rPr lang="el-GR" sz="2200" b="0" i="0" dirty="0" err="1">
                          <a:solidFill>
                            <a:srgbClr val="003366"/>
                          </a:solidFill>
                          <a:effectLst/>
                          <a:latin typeface="+mn-lt"/>
                        </a:rPr>
                        <a:t>cc</a:t>
                      </a:r>
                      <a:r>
                        <a:rPr lang="el-GR" sz="2200" b="0" i="0" dirty="0">
                          <a:solidFill>
                            <a:srgbClr val="003366"/>
                          </a:solidFill>
                          <a:effectLst/>
                          <a:latin typeface="+mn-lt"/>
                        </a:rPr>
                        <a:t> N/S 0.9% ορού είναι αρκετά</a:t>
                      </a:r>
                      <a:r>
                        <a:rPr lang="el-GR" sz="2200" b="0" i="0" dirty="0" smtClean="0">
                          <a:solidFill>
                            <a:srgbClr val="003366"/>
                          </a:solidFill>
                          <a:effectLst/>
                          <a:latin typeface="+mn-lt"/>
                        </a:rPr>
                        <a:t>. Στον καθετήρα </a:t>
                      </a:r>
                      <a:r>
                        <a:rPr lang="el-GR" sz="2200" b="0" i="0" dirty="0">
                          <a:solidFill>
                            <a:srgbClr val="003366"/>
                          </a:solidFill>
                          <a:effectLst/>
                          <a:latin typeface="+mn-lt"/>
                        </a:rPr>
                        <a:t>συνήθως</a:t>
                      </a:r>
                      <a:br>
                        <a:rPr lang="el-GR" sz="2200" b="0" i="0" dirty="0">
                          <a:solidFill>
                            <a:srgbClr val="003366"/>
                          </a:solidFill>
                          <a:effectLst/>
                          <a:latin typeface="+mn-lt"/>
                        </a:rPr>
                      </a:br>
                      <a:r>
                        <a:rPr lang="el-GR" sz="2200" b="0" i="0" dirty="0">
                          <a:solidFill>
                            <a:srgbClr val="003366"/>
                          </a:solidFill>
                          <a:effectLst/>
                          <a:latin typeface="+mn-lt"/>
                        </a:rPr>
                        <a:t>αναγράφεται η ποσότητα του ορού </a:t>
                      </a:r>
                      <a:r>
                        <a:rPr lang="el-GR" sz="2200" b="0" i="0" dirty="0" smtClean="0">
                          <a:solidFill>
                            <a:srgbClr val="003366"/>
                          </a:solidFill>
                          <a:effectLst/>
                          <a:latin typeface="+mn-lt"/>
                        </a:rPr>
                        <a:t>που χρειάζεται</a:t>
                      </a:r>
                      <a:endParaRPr lang="el-GR" sz="2200" dirty="0">
                        <a:effectLst/>
                        <a:latin typeface="+mn-lt"/>
                      </a:endParaRPr>
                    </a:p>
                  </a:txBody>
                  <a:tcPr anchor="ctr"/>
                </a:tc>
                <a:extLst>
                  <a:ext uri="{0D108BD9-81ED-4DB2-BD59-A6C34878D82A}">
                    <a16:rowId xmlns:a16="http://schemas.microsoft.com/office/drawing/2014/main" val="2182375087"/>
                  </a:ext>
                </a:extLst>
              </a:tr>
            </a:tbl>
          </a:graphicData>
        </a:graphic>
      </p:graphicFrame>
    </p:spTree>
    <p:extLst>
      <p:ext uri="{BB962C8B-B14F-4D97-AF65-F5344CB8AC3E}">
        <p14:creationId xmlns:p14="http://schemas.microsoft.com/office/powerpoint/2010/main" val="245465540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615579" y="0"/>
            <a:ext cx="8962773" cy="1219199"/>
          </a:xfrm>
        </p:spPr>
        <p:txBody>
          <a:bodyPr>
            <a:normAutofit/>
          </a:bodyPr>
          <a:lstStyle/>
          <a:p>
            <a:pPr algn="ctr"/>
            <a:r>
              <a:rPr lang="el-GR" sz="3600" dirty="0"/>
              <a:t>ΦΑΣΗ </a:t>
            </a:r>
            <a:r>
              <a:rPr lang="el-GR" sz="3600" dirty="0" smtClean="0"/>
              <a:t> ΚΑΘΕΤΗΡΙΑΣΜΟΥ</a:t>
            </a:r>
            <a:endParaRPr lang="el-GR" sz="3600" dirty="0"/>
          </a:p>
        </p:txBody>
      </p:sp>
      <p:graphicFrame>
        <p:nvGraphicFramePr>
          <p:cNvPr id="5" name="Θέση περιεχομένου 4"/>
          <p:cNvGraphicFramePr>
            <a:graphicFrameLocks noGrp="1"/>
          </p:cNvGraphicFramePr>
          <p:nvPr>
            <p:ph idx="1"/>
            <p:extLst>
              <p:ext uri="{D42A27DB-BD31-4B8C-83A1-F6EECF244321}">
                <p14:modId xmlns:p14="http://schemas.microsoft.com/office/powerpoint/2010/main" val="2668609040"/>
              </p:ext>
            </p:extLst>
          </p:nvPr>
        </p:nvGraphicFramePr>
        <p:xfrm>
          <a:off x="0" y="0"/>
          <a:ext cx="12192000" cy="6802532"/>
        </p:xfrm>
        <a:graphic>
          <a:graphicData uri="http://schemas.openxmlformats.org/drawingml/2006/table">
            <a:tbl>
              <a:tblPr firstRow="1" bandRow="1">
                <a:tableStyleId>{5C22544A-7EE6-4342-B048-85BDC9FD1C3A}</a:tableStyleId>
              </a:tblPr>
              <a:tblGrid>
                <a:gridCol w="4410635">
                  <a:extLst>
                    <a:ext uri="{9D8B030D-6E8A-4147-A177-3AD203B41FA5}">
                      <a16:colId xmlns:a16="http://schemas.microsoft.com/office/drawing/2014/main" val="2182329346"/>
                    </a:ext>
                  </a:extLst>
                </a:gridCol>
                <a:gridCol w="3388659">
                  <a:extLst>
                    <a:ext uri="{9D8B030D-6E8A-4147-A177-3AD203B41FA5}">
                      <a16:colId xmlns:a16="http://schemas.microsoft.com/office/drawing/2014/main" val="140809829"/>
                    </a:ext>
                  </a:extLst>
                </a:gridCol>
                <a:gridCol w="4392706">
                  <a:extLst>
                    <a:ext uri="{9D8B030D-6E8A-4147-A177-3AD203B41FA5}">
                      <a16:colId xmlns:a16="http://schemas.microsoft.com/office/drawing/2014/main" val="1596326333"/>
                    </a:ext>
                  </a:extLst>
                </a:gridCol>
              </a:tblGrid>
              <a:tr h="493172">
                <a:tc>
                  <a:txBody>
                    <a:bodyPr/>
                    <a:lstStyle/>
                    <a:p>
                      <a:pPr algn="just"/>
                      <a:r>
                        <a:rPr lang="el-GR" sz="2200" dirty="0" smtClean="0">
                          <a:latin typeface="+mn-lt"/>
                        </a:rPr>
                        <a:t>ΝΟΣΗΛΕΥΤΙΚΕΣ ΕΝΕΡΓΕΙΕΣ</a:t>
                      </a:r>
                      <a:endParaRPr lang="el-GR" sz="2200" dirty="0">
                        <a:latin typeface="+mn-lt"/>
                      </a:endParaRPr>
                    </a:p>
                  </a:txBody>
                  <a:tcPr/>
                </a:tc>
                <a:tc>
                  <a:txBody>
                    <a:bodyPr/>
                    <a:lstStyle/>
                    <a:p>
                      <a:pPr algn="just"/>
                      <a:r>
                        <a:rPr lang="el-GR" sz="2200" dirty="0" smtClean="0">
                          <a:latin typeface="+mn-lt"/>
                        </a:rPr>
                        <a:t>ΕΝΔΕΙΞΕΙΣ</a:t>
                      </a:r>
                      <a:endParaRPr lang="el-GR" sz="2200" dirty="0">
                        <a:latin typeface="+mn-lt"/>
                      </a:endParaRPr>
                    </a:p>
                  </a:txBody>
                  <a:tcPr/>
                </a:tc>
                <a:tc>
                  <a:txBody>
                    <a:bodyPr/>
                    <a:lstStyle/>
                    <a:p>
                      <a:pPr algn="just"/>
                      <a:r>
                        <a:rPr lang="el-GR" sz="2200" dirty="0" smtClean="0">
                          <a:latin typeface="+mn-lt"/>
                        </a:rPr>
                        <a:t>ΕΠΙΣΗΜΑΝΣΕΙΣ</a:t>
                      </a:r>
                      <a:endParaRPr lang="el-GR" sz="2200" dirty="0">
                        <a:latin typeface="+mn-lt"/>
                      </a:endParaRPr>
                    </a:p>
                  </a:txBody>
                  <a:tcPr/>
                </a:tc>
                <a:extLst>
                  <a:ext uri="{0D108BD9-81ED-4DB2-BD59-A6C34878D82A}">
                    <a16:rowId xmlns:a16="http://schemas.microsoft.com/office/drawing/2014/main" val="2331440176"/>
                  </a:ext>
                </a:extLst>
              </a:tr>
              <a:tr h="1218553">
                <a:tc>
                  <a:txBody>
                    <a:bodyPr/>
                    <a:lstStyle/>
                    <a:p>
                      <a:r>
                        <a:rPr lang="el-GR" sz="2200" b="1" i="0" dirty="0">
                          <a:solidFill>
                            <a:srgbClr val="000000"/>
                          </a:solidFill>
                          <a:effectLst/>
                          <a:latin typeface="+mn-lt"/>
                        </a:rPr>
                        <a:t>Ελαφρό τράβηγμα του καθετήρα</a:t>
                      </a:r>
                      <a:br>
                        <a:rPr lang="el-GR" sz="2200" b="1" i="0" dirty="0">
                          <a:solidFill>
                            <a:srgbClr val="000000"/>
                          </a:solidFill>
                          <a:effectLst/>
                          <a:latin typeface="+mn-lt"/>
                        </a:rPr>
                      </a:br>
                      <a:r>
                        <a:rPr lang="el-GR" sz="2200" b="1" i="0" dirty="0">
                          <a:solidFill>
                            <a:srgbClr val="000000"/>
                          </a:solidFill>
                          <a:effectLst/>
                          <a:latin typeface="+mn-lt"/>
                        </a:rPr>
                        <a:t>προς τα έξω.</a:t>
                      </a:r>
                      <a:endParaRPr lang="el-GR" sz="2200" dirty="0">
                        <a:effectLst/>
                        <a:latin typeface="+mn-lt"/>
                      </a:endParaRPr>
                    </a:p>
                  </a:txBody>
                  <a:tcPr anchor="ctr"/>
                </a:tc>
                <a:tc>
                  <a:txBody>
                    <a:bodyPr/>
                    <a:lstStyle/>
                    <a:p>
                      <a:r>
                        <a:rPr lang="el-GR" sz="2200" b="0" i="0">
                          <a:solidFill>
                            <a:srgbClr val="000000"/>
                          </a:solidFill>
                          <a:effectLst/>
                          <a:latin typeface="+mn-lt"/>
                        </a:rPr>
                        <a:t>Επιβεβαίωση ότι το</a:t>
                      </a:r>
                      <a:br>
                        <a:rPr lang="el-GR" sz="2200" b="0" i="0">
                          <a:solidFill>
                            <a:srgbClr val="000000"/>
                          </a:solidFill>
                          <a:effectLst/>
                          <a:latin typeface="+mn-lt"/>
                        </a:rPr>
                      </a:br>
                      <a:r>
                        <a:rPr lang="el-GR" sz="2200" b="0" i="0">
                          <a:solidFill>
                            <a:srgbClr val="000000"/>
                          </a:solidFill>
                          <a:effectLst/>
                          <a:latin typeface="+mn-lt"/>
                        </a:rPr>
                        <a:t>μπαλόνι είναι φουσκωμένο</a:t>
                      </a:r>
                      <a:br>
                        <a:rPr lang="el-GR" sz="2200" b="0" i="0">
                          <a:solidFill>
                            <a:srgbClr val="000000"/>
                          </a:solidFill>
                          <a:effectLst/>
                          <a:latin typeface="+mn-lt"/>
                        </a:rPr>
                      </a:br>
                      <a:r>
                        <a:rPr lang="el-GR" sz="2200" b="0" i="0">
                          <a:solidFill>
                            <a:srgbClr val="000000"/>
                          </a:solidFill>
                          <a:effectLst/>
                          <a:latin typeface="+mn-lt"/>
                        </a:rPr>
                        <a:t>και δεν πρόκειται να φύγει</a:t>
                      </a:r>
                      <a:br>
                        <a:rPr lang="el-GR" sz="2200" b="0" i="0">
                          <a:solidFill>
                            <a:srgbClr val="000000"/>
                          </a:solidFill>
                          <a:effectLst/>
                          <a:latin typeface="+mn-lt"/>
                        </a:rPr>
                      </a:br>
                      <a:r>
                        <a:rPr lang="el-GR" sz="2200" b="0" i="0">
                          <a:solidFill>
                            <a:srgbClr val="000000"/>
                          </a:solidFill>
                          <a:effectLst/>
                          <a:latin typeface="+mn-lt"/>
                        </a:rPr>
                        <a:t>ο καθετήρας.</a:t>
                      </a:r>
                      <a:endParaRPr lang="el-GR" sz="2200">
                        <a:effectLst/>
                        <a:latin typeface="+mn-lt"/>
                      </a:endParaRPr>
                    </a:p>
                  </a:txBody>
                  <a:tcPr anchor="ctr"/>
                </a:tc>
                <a:tc>
                  <a:txBody>
                    <a:bodyPr/>
                    <a:lstStyle/>
                    <a:p>
                      <a:endParaRPr lang="el-GR" sz="2200">
                        <a:latin typeface="+mn-lt"/>
                      </a:endParaRPr>
                    </a:p>
                  </a:txBody>
                  <a:tcPr/>
                </a:tc>
                <a:extLst>
                  <a:ext uri="{0D108BD9-81ED-4DB2-BD59-A6C34878D82A}">
                    <a16:rowId xmlns:a16="http://schemas.microsoft.com/office/drawing/2014/main" val="1975831952"/>
                  </a:ext>
                </a:extLst>
              </a:tr>
              <a:tr h="1218553">
                <a:tc>
                  <a:txBody>
                    <a:bodyPr/>
                    <a:lstStyle/>
                    <a:p>
                      <a:r>
                        <a:rPr lang="el-GR" sz="2200" b="1" i="0">
                          <a:solidFill>
                            <a:srgbClr val="000000"/>
                          </a:solidFill>
                          <a:effectLst/>
                          <a:latin typeface="+mn-lt"/>
                        </a:rPr>
                        <a:t>Επαναφορά βαλάνου στη κανονική</a:t>
                      </a:r>
                      <a:br>
                        <a:rPr lang="el-GR" sz="2200" b="1" i="0">
                          <a:solidFill>
                            <a:srgbClr val="000000"/>
                          </a:solidFill>
                          <a:effectLst/>
                          <a:latin typeface="+mn-lt"/>
                        </a:rPr>
                      </a:br>
                      <a:r>
                        <a:rPr lang="el-GR" sz="2200" b="1" i="0">
                          <a:solidFill>
                            <a:srgbClr val="000000"/>
                          </a:solidFill>
                          <a:effectLst/>
                          <a:latin typeface="+mn-lt"/>
                        </a:rPr>
                        <a:t>θέση.</a:t>
                      </a:r>
                      <a:endParaRPr lang="el-GR" sz="2200">
                        <a:effectLst/>
                        <a:latin typeface="+mn-lt"/>
                      </a:endParaRPr>
                    </a:p>
                  </a:txBody>
                  <a:tcPr anchor="ctr"/>
                </a:tc>
                <a:tc>
                  <a:txBody>
                    <a:bodyPr/>
                    <a:lstStyle/>
                    <a:p>
                      <a:r>
                        <a:rPr lang="el-GR" sz="2200" b="0" i="0">
                          <a:solidFill>
                            <a:srgbClr val="000000"/>
                          </a:solidFill>
                          <a:effectLst/>
                          <a:latin typeface="+mn-lt"/>
                        </a:rPr>
                        <a:t>Αποφεύγεται η διαταραχή</a:t>
                      </a:r>
                      <a:br>
                        <a:rPr lang="el-GR" sz="2200" b="0" i="0">
                          <a:solidFill>
                            <a:srgbClr val="000000"/>
                          </a:solidFill>
                          <a:effectLst/>
                          <a:latin typeface="+mn-lt"/>
                        </a:rPr>
                      </a:br>
                      <a:r>
                        <a:rPr lang="el-GR" sz="2200" b="0" i="0">
                          <a:solidFill>
                            <a:srgbClr val="000000"/>
                          </a:solidFill>
                          <a:effectLst/>
                          <a:latin typeface="+mn-lt"/>
                        </a:rPr>
                        <a:t>κυκλοφορίας η διόγκωση</a:t>
                      </a:r>
                      <a:br>
                        <a:rPr lang="el-GR" sz="2200" b="0" i="0">
                          <a:solidFill>
                            <a:srgbClr val="000000"/>
                          </a:solidFill>
                          <a:effectLst/>
                          <a:latin typeface="+mn-lt"/>
                        </a:rPr>
                      </a:br>
                      <a:r>
                        <a:rPr lang="el-GR" sz="2200" b="0" i="0">
                          <a:solidFill>
                            <a:srgbClr val="000000"/>
                          </a:solidFill>
                          <a:effectLst/>
                          <a:latin typeface="+mn-lt"/>
                        </a:rPr>
                        <a:t>και η σύσφιξη της</a:t>
                      </a:r>
                      <a:br>
                        <a:rPr lang="el-GR" sz="2200" b="0" i="0">
                          <a:solidFill>
                            <a:srgbClr val="000000"/>
                          </a:solidFill>
                          <a:effectLst/>
                          <a:latin typeface="+mn-lt"/>
                        </a:rPr>
                      </a:br>
                      <a:r>
                        <a:rPr lang="el-GR" sz="2200" b="0" i="0">
                          <a:solidFill>
                            <a:srgbClr val="000000"/>
                          </a:solidFill>
                          <a:effectLst/>
                          <a:latin typeface="+mn-lt"/>
                        </a:rPr>
                        <a:t>βαλάνου που προκαλούν</a:t>
                      </a:r>
                      <a:br>
                        <a:rPr lang="el-GR" sz="2200" b="0" i="0">
                          <a:solidFill>
                            <a:srgbClr val="000000"/>
                          </a:solidFill>
                          <a:effectLst/>
                          <a:latin typeface="+mn-lt"/>
                        </a:rPr>
                      </a:br>
                      <a:r>
                        <a:rPr lang="el-GR" sz="2200" b="0" i="0">
                          <a:solidFill>
                            <a:srgbClr val="000000"/>
                          </a:solidFill>
                          <a:effectLst/>
                          <a:latin typeface="+mn-lt"/>
                        </a:rPr>
                        <a:t>παραφίμωση.</a:t>
                      </a:r>
                      <a:endParaRPr lang="el-GR" sz="2200">
                        <a:effectLst/>
                        <a:latin typeface="+mn-lt"/>
                      </a:endParaRPr>
                    </a:p>
                  </a:txBody>
                  <a:tcPr anchor="ctr"/>
                </a:tc>
                <a:tc>
                  <a:txBody>
                    <a:bodyPr/>
                    <a:lstStyle/>
                    <a:p>
                      <a:endParaRPr lang="el-GR" sz="2200">
                        <a:latin typeface="+mn-lt"/>
                      </a:endParaRPr>
                    </a:p>
                  </a:txBody>
                  <a:tcPr/>
                </a:tc>
                <a:extLst>
                  <a:ext uri="{0D108BD9-81ED-4DB2-BD59-A6C34878D82A}">
                    <a16:rowId xmlns:a16="http://schemas.microsoft.com/office/drawing/2014/main" val="1012981367"/>
                  </a:ext>
                </a:extLst>
              </a:tr>
              <a:tr h="846217">
                <a:tc>
                  <a:txBody>
                    <a:bodyPr/>
                    <a:lstStyle/>
                    <a:p>
                      <a:r>
                        <a:rPr lang="el-GR" sz="2200" b="1" i="0">
                          <a:solidFill>
                            <a:srgbClr val="000000"/>
                          </a:solidFill>
                          <a:effectLst/>
                          <a:latin typeface="+mn-lt"/>
                        </a:rPr>
                        <a:t>Σύνδεση του καθετήρα με το</a:t>
                      </a:r>
                      <a:br>
                        <a:rPr lang="el-GR" sz="2200" b="1" i="0">
                          <a:solidFill>
                            <a:srgbClr val="000000"/>
                          </a:solidFill>
                          <a:effectLst/>
                          <a:latin typeface="+mn-lt"/>
                        </a:rPr>
                      </a:br>
                      <a:r>
                        <a:rPr lang="el-GR" sz="2200" b="1" i="0">
                          <a:solidFill>
                            <a:srgbClr val="000000"/>
                          </a:solidFill>
                          <a:effectLst/>
                          <a:latin typeface="+mn-lt"/>
                        </a:rPr>
                        <a:t>σωλήνα του ουροσυλλέκτη.</a:t>
                      </a:r>
                      <a:endParaRPr lang="el-GR" sz="2200">
                        <a:effectLst/>
                        <a:latin typeface="+mn-lt"/>
                      </a:endParaRPr>
                    </a:p>
                  </a:txBody>
                  <a:tcPr anchor="ctr"/>
                </a:tc>
                <a:tc>
                  <a:txBody>
                    <a:bodyPr/>
                    <a:lstStyle/>
                    <a:p>
                      <a:r>
                        <a:rPr lang="el-GR" sz="2200" b="0" i="0">
                          <a:solidFill>
                            <a:srgbClr val="000000"/>
                          </a:solidFill>
                          <a:effectLst/>
                          <a:latin typeface="+mn-lt"/>
                        </a:rPr>
                        <a:t>Διατήρηση κλειστού</a:t>
                      </a:r>
                      <a:br>
                        <a:rPr lang="el-GR" sz="2200" b="0" i="0">
                          <a:solidFill>
                            <a:srgbClr val="000000"/>
                          </a:solidFill>
                          <a:effectLst/>
                          <a:latin typeface="+mn-lt"/>
                        </a:rPr>
                      </a:br>
                      <a:r>
                        <a:rPr lang="el-GR" sz="2200" b="0" i="0">
                          <a:solidFill>
                            <a:srgbClr val="000000"/>
                          </a:solidFill>
                          <a:effectLst/>
                          <a:latin typeface="+mn-lt"/>
                        </a:rPr>
                        <a:t>κυκλώματος για αποφυγή</a:t>
                      </a:r>
                      <a:br>
                        <a:rPr lang="el-GR" sz="2200" b="0" i="0">
                          <a:solidFill>
                            <a:srgbClr val="000000"/>
                          </a:solidFill>
                          <a:effectLst/>
                          <a:latin typeface="+mn-lt"/>
                        </a:rPr>
                      </a:br>
                      <a:r>
                        <a:rPr lang="el-GR" sz="2200" b="0" i="0">
                          <a:solidFill>
                            <a:srgbClr val="000000"/>
                          </a:solidFill>
                          <a:effectLst/>
                          <a:latin typeface="+mn-lt"/>
                        </a:rPr>
                        <a:t>ουρολοιμώξεων.</a:t>
                      </a:r>
                      <a:endParaRPr lang="el-GR" sz="2200">
                        <a:effectLst/>
                        <a:latin typeface="+mn-lt"/>
                      </a:endParaRPr>
                    </a:p>
                  </a:txBody>
                  <a:tcPr anchor="ctr"/>
                </a:tc>
                <a:tc>
                  <a:txBody>
                    <a:bodyPr/>
                    <a:lstStyle/>
                    <a:p>
                      <a:r>
                        <a:rPr lang="el-GR" sz="2200" b="0" i="0" dirty="0">
                          <a:solidFill>
                            <a:srgbClr val="003366"/>
                          </a:solidFill>
                          <a:effectLst/>
                          <a:latin typeface="+mn-lt"/>
                        </a:rPr>
                        <a:t>Ο </a:t>
                      </a:r>
                      <a:r>
                        <a:rPr lang="el-GR" sz="2200" b="0" i="0" dirty="0" err="1">
                          <a:solidFill>
                            <a:srgbClr val="003366"/>
                          </a:solidFill>
                          <a:effectLst/>
                          <a:latin typeface="+mn-lt"/>
                        </a:rPr>
                        <a:t>ουροσυλλέκτης</a:t>
                      </a:r>
                      <a:r>
                        <a:rPr lang="el-GR" sz="2200" b="0" i="0" dirty="0">
                          <a:solidFill>
                            <a:srgbClr val="003366"/>
                          </a:solidFill>
                          <a:effectLst/>
                          <a:latin typeface="+mn-lt"/>
                        </a:rPr>
                        <a:t>:</a:t>
                      </a:r>
                      <a:br>
                        <a:rPr lang="el-GR" sz="2200" b="0" i="0" dirty="0">
                          <a:solidFill>
                            <a:srgbClr val="003366"/>
                          </a:solidFill>
                          <a:effectLst/>
                          <a:latin typeface="+mn-lt"/>
                        </a:rPr>
                      </a:br>
                      <a:r>
                        <a:rPr lang="el-GR" sz="2200" b="0" i="0" dirty="0">
                          <a:solidFill>
                            <a:srgbClr val="003366"/>
                          </a:solidFill>
                          <a:effectLst/>
                          <a:latin typeface="+mn-lt"/>
                        </a:rPr>
                        <a:t>-Δεν πρέπει να σηκώνεται στο </a:t>
                      </a:r>
                      <a:r>
                        <a:rPr lang="el-GR" sz="2200" b="0" i="0" dirty="0" smtClean="0">
                          <a:solidFill>
                            <a:srgbClr val="003366"/>
                          </a:solidFill>
                          <a:effectLst/>
                          <a:latin typeface="+mn-lt"/>
                        </a:rPr>
                        <a:t>επίπεδο της </a:t>
                      </a:r>
                      <a:r>
                        <a:rPr lang="el-GR" sz="2200" b="0" i="0" dirty="0">
                          <a:solidFill>
                            <a:srgbClr val="003366"/>
                          </a:solidFill>
                          <a:effectLst/>
                          <a:latin typeface="+mn-lt"/>
                        </a:rPr>
                        <a:t>κύστης για αποφυγή παλινδρόμησης</a:t>
                      </a:r>
                      <a:br>
                        <a:rPr lang="el-GR" sz="2200" b="0" i="0" dirty="0">
                          <a:solidFill>
                            <a:srgbClr val="003366"/>
                          </a:solidFill>
                          <a:effectLst/>
                          <a:latin typeface="+mn-lt"/>
                        </a:rPr>
                      </a:br>
                      <a:r>
                        <a:rPr lang="el-GR" sz="2200" b="0" i="0" dirty="0">
                          <a:solidFill>
                            <a:srgbClr val="003366"/>
                          </a:solidFill>
                          <a:effectLst/>
                          <a:latin typeface="+mn-lt"/>
                        </a:rPr>
                        <a:t>ούρων.</a:t>
                      </a:r>
                      <a:br>
                        <a:rPr lang="el-GR" sz="2200" b="0" i="0" dirty="0">
                          <a:solidFill>
                            <a:srgbClr val="003366"/>
                          </a:solidFill>
                          <a:effectLst/>
                          <a:latin typeface="+mn-lt"/>
                        </a:rPr>
                      </a:br>
                      <a:r>
                        <a:rPr lang="el-GR" sz="2200" b="0" i="0" dirty="0">
                          <a:solidFill>
                            <a:srgbClr val="003366"/>
                          </a:solidFill>
                          <a:effectLst/>
                          <a:latin typeface="+mn-lt"/>
                        </a:rPr>
                        <a:t>- Δεν πρέπει να αγγίζει το δάπεδο.</a:t>
                      </a:r>
                      <a:br>
                        <a:rPr lang="el-GR" sz="2200" b="0" i="0" dirty="0">
                          <a:solidFill>
                            <a:srgbClr val="003366"/>
                          </a:solidFill>
                          <a:effectLst/>
                          <a:latin typeface="+mn-lt"/>
                        </a:rPr>
                      </a:br>
                      <a:r>
                        <a:rPr lang="el-GR" sz="2200" b="0" i="0" dirty="0">
                          <a:solidFill>
                            <a:srgbClr val="003366"/>
                          </a:solidFill>
                          <a:effectLst/>
                          <a:latin typeface="+mn-lt"/>
                        </a:rPr>
                        <a:t>-Αδειάζει από την ειδική βαλβίδα </a:t>
                      </a:r>
                      <a:r>
                        <a:rPr lang="el-GR" sz="2200" b="0" i="0" dirty="0" smtClean="0">
                          <a:solidFill>
                            <a:srgbClr val="003366"/>
                          </a:solidFill>
                          <a:effectLst/>
                          <a:latin typeface="+mn-lt"/>
                        </a:rPr>
                        <a:t>αφού πρώτα </a:t>
                      </a:r>
                      <a:r>
                        <a:rPr lang="el-GR" sz="2200" b="0" i="0" dirty="0" err="1">
                          <a:solidFill>
                            <a:srgbClr val="003366"/>
                          </a:solidFill>
                          <a:effectLst/>
                          <a:latin typeface="+mn-lt"/>
                        </a:rPr>
                        <a:t>απολυμανθεί</a:t>
                      </a:r>
                      <a:r>
                        <a:rPr lang="el-GR" sz="2200" b="0" i="0" dirty="0">
                          <a:solidFill>
                            <a:srgbClr val="003366"/>
                          </a:solidFill>
                          <a:effectLst/>
                          <a:latin typeface="+mn-lt"/>
                        </a:rPr>
                        <a:t> σε ειδικό </a:t>
                      </a:r>
                      <a:r>
                        <a:rPr lang="el-GR" sz="2200" b="0" i="0" dirty="0" smtClean="0">
                          <a:solidFill>
                            <a:srgbClr val="003366"/>
                          </a:solidFill>
                          <a:effectLst/>
                          <a:latin typeface="+mn-lt"/>
                        </a:rPr>
                        <a:t>δοχείο (</a:t>
                      </a:r>
                      <a:r>
                        <a:rPr lang="el-GR" sz="2200" b="0" i="0" dirty="0">
                          <a:solidFill>
                            <a:srgbClr val="003366"/>
                          </a:solidFill>
                          <a:effectLst/>
                          <a:latin typeface="+mn-lt"/>
                        </a:rPr>
                        <a:t>ξεχωριστό για κάθε ασθενή).</a:t>
                      </a:r>
                      <a:endParaRPr lang="el-GR" sz="2200" dirty="0">
                        <a:effectLst/>
                        <a:latin typeface="+mn-lt"/>
                      </a:endParaRPr>
                    </a:p>
                  </a:txBody>
                  <a:tcPr anchor="ctr"/>
                </a:tc>
                <a:extLst>
                  <a:ext uri="{0D108BD9-81ED-4DB2-BD59-A6C34878D82A}">
                    <a16:rowId xmlns:a16="http://schemas.microsoft.com/office/drawing/2014/main" val="1886944907"/>
                  </a:ext>
                </a:extLst>
              </a:tr>
            </a:tbl>
          </a:graphicData>
        </a:graphic>
      </p:graphicFrame>
    </p:spTree>
    <p:extLst>
      <p:ext uri="{BB962C8B-B14F-4D97-AF65-F5344CB8AC3E}">
        <p14:creationId xmlns:p14="http://schemas.microsoft.com/office/powerpoint/2010/main" val="3660866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2526"/>
            <a:ext cx="7578245" cy="613775"/>
          </a:xfrm>
          <a:ln w="12700">
            <a:solidFill>
              <a:schemeClr val="tx1"/>
            </a:solidFill>
          </a:ln>
        </p:spPr>
        <p:txBody>
          <a:bodyPr>
            <a:normAutofit/>
          </a:bodyPr>
          <a:lstStyle/>
          <a:p>
            <a:pPr algn="ctr"/>
            <a:r>
              <a:rPr lang="el-GR" sz="3200" b="1" dirty="0" smtClean="0">
                <a:effectLst>
                  <a:outerShdw blurRad="38100" dist="38100" dir="2700000" algn="tl">
                    <a:srgbClr val="000000">
                      <a:alpha val="43137"/>
                    </a:srgbClr>
                  </a:outerShdw>
                </a:effectLst>
              </a:rPr>
              <a:t>Ουροποιητικό Σύστημα (</a:t>
            </a:r>
            <a:r>
              <a:rPr lang="en-US" sz="3200" b="1" dirty="0" smtClean="0">
                <a:effectLst>
                  <a:outerShdw blurRad="38100" dist="38100" dir="2700000" algn="tl">
                    <a:srgbClr val="000000">
                      <a:alpha val="43137"/>
                    </a:srgbClr>
                  </a:outerShdw>
                </a:effectLst>
              </a:rPr>
              <a:t>3</a:t>
            </a:r>
            <a:r>
              <a:rPr lang="el-GR" sz="3200" b="1" dirty="0" smtClean="0">
                <a:effectLst>
                  <a:outerShdw blurRad="38100" dist="38100" dir="2700000" algn="tl">
                    <a:srgbClr val="000000">
                      <a:alpha val="43137"/>
                    </a:srgbClr>
                  </a:outerShdw>
                </a:effectLst>
              </a:rPr>
              <a:t>)</a:t>
            </a:r>
            <a:endParaRPr lang="el-GR" sz="3200" b="1" dirty="0">
              <a:effectLst>
                <a:outerShdw blurRad="38100" dist="38100" dir="2700000" algn="tl">
                  <a:srgbClr val="000000">
                    <a:alpha val="43137"/>
                  </a:srgbClr>
                </a:outerShdw>
              </a:effectLst>
            </a:endParaRPr>
          </a:p>
        </p:txBody>
      </p:sp>
      <p:sp>
        <p:nvSpPr>
          <p:cNvPr id="3" name="Θέση περιεχομένου 2"/>
          <p:cNvSpPr>
            <a:spLocks noGrp="1"/>
          </p:cNvSpPr>
          <p:nvPr>
            <p:ph idx="1"/>
          </p:nvPr>
        </p:nvSpPr>
        <p:spPr>
          <a:xfrm>
            <a:off x="0" y="198099"/>
            <a:ext cx="7578246" cy="5925671"/>
          </a:xfrm>
        </p:spPr>
        <p:txBody>
          <a:bodyPr>
            <a:noAutofit/>
          </a:bodyPr>
          <a:lstStyle/>
          <a:p>
            <a:pPr marL="0" indent="0">
              <a:buNone/>
            </a:pPr>
            <a:endParaRPr lang="el-GR" sz="2400" dirty="0" smtClean="0"/>
          </a:p>
          <a:p>
            <a:pPr marL="0" indent="0">
              <a:buNone/>
            </a:pPr>
            <a:r>
              <a:rPr lang="el-GR" sz="2400" dirty="0" smtClean="0"/>
              <a:t>Τα όργανα του ουροποιητικού (</a:t>
            </a:r>
            <a:r>
              <a:rPr lang="el-GR" sz="2400" dirty="0" err="1" smtClean="0"/>
              <a:t>Νεφροί</a:t>
            </a:r>
            <a:r>
              <a:rPr lang="el-GR" sz="2400" dirty="0" smtClean="0"/>
              <a:t>, Ουρητήρες, Κύστη, Ουρήθρα), συμμετέχουν στην παραγωγή, αποθήκευση και απέκκριση των ούρων.</a:t>
            </a:r>
          </a:p>
          <a:p>
            <a:r>
              <a:rPr lang="el-GR" sz="2400" dirty="0" smtClean="0"/>
              <a:t>Σε φυσιολογικές συνθήκες, οι ενήλικοι </a:t>
            </a:r>
            <a:r>
              <a:rPr lang="el-GR" sz="2400" dirty="0" err="1" smtClean="0"/>
              <a:t>νεφροί</a:t>
            </a:r>
            <a:r>
              <a:rPr lang="el-GR" sz="2400" dirty="0" smtClean="0"/>
              <a:t> παράγουν </a:t>
            </a:r>
            <a:r>
              <a:rPr lang="el-GR" sz="2400" dirty="0" err="1" smtClean="0"/>
              <a:t>περι</a:t>
            </a:r>
            <a:r>
              <a:rPr lang="el-GR" sz="2400" dirty="0" smtClean="0"/>
              <a:t> τα 1500</a:t>
            </a:r>
            <a:r>
              <a:rPr lang="en-US" sz="2400" dirty="0" smtClean="0"/>
              <a:t>ml</a:t>
            </a:r>
            <a:r>
              <a:rPr lang="el-GR" sz="2400" dirty="0" smtClean="0"/>
              <a:t> ούρων την ημέρα</a:t>
            </a:r>
          </a:p>
          <a:p>
            <a:r>
              <a:rPr lang="el-GR" sz="2400" dirty="0" smtClean="0"/>
              <a:t>Η αποθηκευτική ικανότητα της κύστης είναι </a:t>
            </a:r>
            <a:r>
              <a:rPr lang="en-US" sz="2400" dirty="0"/>
              <a:t>350 ml - 500 ml. </a:t>
            </a:r>
            <a:endParaRPr lang="el-GR" sz="2400" dirty="0" smtClean="0"/>
          </a:p>
          <a:p>
            <a:r>
              <a:rPr lang="el-GR" sz="2400" dirty="0" smtClean="0"/>
              <a:t>3 σετ μυών ελέγχουν την αποστράγγιση της κύστης και την ενούρηση </a:t>
            </a:r>
            <a:r>
              <a:rPr lang="el-GR" sz="2400" dirty="0" err="1" smtClean="0"/>
              <a:t>διαμέσω</a:t>
            </a:r>
            <a:r>
              <a:rPr lang="el-GR" sz="2400" dirty="0" smtClean="0"/>
              <a:t> της ουρήθρας.</a:t>
            </a:r>
          </a:p>
          <a:p>
            <a:pPr lvl="1">
              <a:buFont typeface="Wingdings" panose="05000000000000000000" pitchFamily="2" charset="2"/>
              <a:buChar char="Ø"/>
            </a:pPr>
            <a:r>
              <a:rPr lang="el-GR" dirty="0" smtClean="0"/>
              <a:t>Ο εσωτερικός σφιγκτήρας είναι ένας ακούσιος λείος </a:t>
            </a:r>
            <a:r>
              <a:rPr lang="el-GR" dirty="0" err="1" smtClean="0"/>
              <a:t>μύς</a:t>
            </a:r>
            <a:r>
              <a:rPr lang="el-GR" dirty="0" smtClean="0"/>
              <a:t> που βρίσκεται στη βάση της κύστης</a:t>
            </a:r>
          </a:p>
          <a:p>
            <a:pPr lvl="1">
              <a:buFont typeface="Wingdings" panose="05000000000000000000" pitchFamily="2" charset="2"/>
              <a:buChar char="Ø"/>
            </a:pPr>
            <a:r>
              <a:rPr lang="el-GR" dirty="0" smtClean="0"/>
              <a:t>Οι </a:t>
            </a:r>
            <a:r>
              <a:rPr lang="el-GR" dirty="0"/>
              <a:t>εθελοντικοί ραβδωτοί εξωτερικοί μύες του σφιγκτήρα περικλείουν το εγγύς τμήμα της ουρήθρας. </a:t>
            </a:r>
            <a:endParaRPr lang="el-GR" dirty="0" smtClean="0"/>
          </a:p>
          <a:p>
            <a:pPr lvl="1">
              <a:buFont typeface="Wingdings" panose="05000000000000000000" pitchFamily="2" charset="2"/>
              <a:buChar char="Ø"/>
            </a:pPr>
            <a:r>
              <a:rPr lang="el-GR" dirty="0" smtClean="0"/>
              <a:t>Τέλος</a:t>
            </a:r>
            <a:r>
              <a:rPr lang="el-GR" dirty="0"/>
              <a:t>, οι μύες του πυελικού εδάφους υποστηρίζουν και παρέχουν επιπλέον </a:t>
            </a:r>
            <a:r>
              <a:rPr lang="el-GR" dirty="0" smtClean="0"/>
              <a:t>έλεγχο κατά την ενούρηση </a:t>
            </a:r>
          </a:p>
        </p:txBody>
      </p:sp>
      <p:pic>
        <p:nvPicPr>
          <p:cNvPr id="10" name="Εικόνα 9"/>
          <p:cNvPicPr>
            <a:picLocks noChangeAspect="1"/>
          </p:cNvPicPr>
          <p:nvPr/>
        </p:nvPicPr>
        <p:blipFill>
          <a:blip r:embed="rId2"/>
          <a:stretch>
            <a:fillRect/>
          </a:stretch>
        </p:blipFill>
        <p:spPr>
          <a:xfrm>
            <a:off x="7578246" y="-1"/>
            <a:ext cx="4657237" cy="6887207"/>
          </a:xfrm>
          <a:prstGeom prst="rect">
            <a:avLst/>
          </a:prstGeom>
        </p:spPr>
      </p:pic>
      <p:sp>
        <p:nvSpPr>
          <p:cNvPr id="6" name="Ορθογώνιο 5"/>
          <p:cNvSpPr/>
          <p:nvPr/>
        </p:nvSpPr>
        <p:spPr>
          <a:xfrm>
            <a:off x="5045897" y="6488668"/>
            <a:ext cx="2123851" cy="400110"/>
          </a:xfrm>
          <a:prstGeom prst="rect">
            <a:avLst/>
          </a:prstGeom>
        </p:spPr>
        <p:txBody>
          <a:bodyPr wrap="none">
            <a:spAutoFit/>
          </a:bodyPr>
          <a:lstStyle/>
          <a:p>
            <a:r>
              <a:rPr lang="en-US" sz="2000" i="1" dirty="0" err="1">
                <a:solidFill>
                  <a:srgbClr val="FF0000"/>
                </a:solidFill>
              </a:rPr>
              <a:t>Feneley</a:t>
            </a:r>
            <a:r>
              <a:rPr lang="en-US" sz="2000" i="1" dirty="0">
                <a:solidFill>
                  <a:srgbClr val="FF0000"/>
                </a:solidFill>
              </a:rPr>
              <a:t> et al, 2015</a:t>
            </a:r>
          </a:p>
        </p:txBody>
      </p:sp>
    </p:spTree>
    <p:extLst>
      <p:ext uri="{BB962C8B-B14F-4D97-AF65-F5344CB8AC3E}">
        <p14:creationId xmlns:p14="http://schemas.microsoft.com/office/powerpoint/2010/main" val="353135468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615579" y="0"/>
            <a:ext cx="8962773" cy="1219199"/>
          </a:xfrm>
        </p:spPr>
        <p:txBody>
          <a:bodyPr>
            <a:normAutofit/>
          </a:bodyPr>
          <a:lstStyle/>
          <a:p>
            <a:pPr algn="ctr"/>
            <a:endParaRPr lang="el-GR" sz="3600" dirty="0"/>
          </a:p>
        </p:txBody>
      </p:sp>
      <p:pic>
        <p:nvPicPr>
          <p:cNvPr id="4" name="Εικόνα 3"/>
          <p:cNvPicPr>
            <a:picLocks noChangeAspect="1"/>
          </p:cNvPicPr>
          <p:nvPr/>
        </p:nvPicPr>
        <p:blipFill rotWithShape="1">
          <a:blip r:embed="rId2"/>
          <a:srcRect r="19107" b="16780"/>
          <a:stretch/>
        </p:blipFill>
        <p:spPr>
          <a:xfrm flipH="1">
            <a:off x="-1" y="0"/>
            <a:ext cx="1615577" cy="1211429"/>
          </a:xfrm>
          <a:prstGeom prst="rect">
            <a:avLst/>
          </a:prstGeom>
        </p:spPr>
      </p:pic>
      <p:pic>
        <p:nvPicPr>
          <p:cNvPr id="7" name="Εικόνα 6"/>
          <p:cNvPicPr>
            <a:picLocks noChangeAspect="1"/>
          </p:cNvPicPr>
          <p:nvPr/>
        </p:nvPicPr>
        <p:blipFill>
          <a:blip r:embed="rId3"/>
          <a:stretch>
            <a:fillRect/>
          </a:stretch>
        </p:blipFill>
        <p:spPr>
          <a:xfrm>
            <a:off x="10576420" y="0"/>
            <a:ext cx="1615580" cy="1219306"/>
          </a:xfrm>
          <a:prstGeom prst="rect">
            <a:avLst/>
          </a:prstGeom>
        </p:spPr>
      </p:pic>
      <p:graphicFrame>
        <p:nvGraphicFramePr>
          <p:cNvPr id="8" name="Θέση περιεχομένου 4"/>
          <p:cNvGraphicFramePr>
            <a:graphicFrameLocks noGrp="1"/>
          </p:cNvGraphicFramePr>
          <p:nvPr>
            <p:ph idx="1"/>
            <p:extLst>
              <p:ext uri="{D42A27DB-BD31-4B8C-83A1-F6EECF244321}">
                <p14:modId xmlns:p14="http://schemas.microsoft.com/office/powerpoint/2010/main" val="3554772227"/>
              </p:ext>
            </p:extLst>
          </p:nvPr>
        </p:nvGraphicFramePr>
        <p:xfrm>
          <a:off x="-1" y="0"/>
          <a:ext cx="12192000" cy="6845498"/>
        </p:xfrm>
        <a:graphic>
          <a:graphicData uri="http://schemas.openxmlformats.org/drawingml/2006/table">
            <a:tbl>
              <a:tblPr firstRow="1" bandRow="1">
                <a:tableStyleId>{5C22544A-7EE6-4342-B048-85BDC9FD1C3A}</a:tableStyleId>
              </a:tblPr>
              <a:tblGrid>
                <a:gridCol w="4410635">
                  <a:extLst>
                    <a:ext uri="{9D8B030D-6E8A-4147-A177-3AD203B41FA5}">
                      <a16:colId xmlns:a16="http://schemas.microsoft.com/office/drawing/2014/main" val="2182329346"/>
                    </a:ext>
                  </a:extLst>
                </a:gridCol>
                <a:gridCol w="3388659">
                  <a:extLst>
                    <a:ext uri="{9D8B030D-6E8A-4147-A177-3AD203B41FA5}">
                      <a16:colId xmlns:a16="http://schemas.microsoft.com/office/drawing/2014/main" val="140809829"/>
                    </a:ext>
                  </a:extLst>
                </a:gridCol>
                <a:gridCol w="4392706">
                  <a:extLst>
                    <a:ext uri="{9D8B030D-6E8A-4147-A177-3AD203B41FA5}">
                      <a16:colId xmlns:a16="http://schemas.microsoft.com/office/drawing/2014/main" val="1596326333"/>
                    </a:ext>
                  </a:extLst>
                </a:gridCol>
              </a:tblGrid>
              <a:tr h="413009">
                <a:tc>
                  <a:txBody>
                    <a:bodyPr/>
                    <a:lstStyle/>
                    <a:p>
                      <a:pPr algn="just"/>
                      <a:r>
                        <a:rPr lang="el-GR" sz="2200" dirty="0" smtClean="0">
                          <a:latin typeface="+mn-lt"/>
                        </a:rPr>
                        <a:t>ΝΟΣΗΛΕΥΤΙΚΕΣ ΕΝΕΡΓΕΙΕΣ</a:t>
                      </a:r>
                      <a:endParaRPr lang="el-GR" sz="2200" dirty="0">
                        <a:latin typeface="+mn-lt"/>
                      </a:endParaRPr>
                    </a:p>
                  </a:txBody>
                  <a:tcPr/>
                </a:tc>
                <a:tc>
                  <a:txBody>
                    <a:bodyPr/>
                    <a:lstStyle/>
                    <a:p>
                      <a:pPr algn="just"/>
                      <a:r>
                        <a:rPr lang="el-GR" sz="2200" dirty="0" smtClean="0">
                          <a:latin typeface="+mn-lt"/>
                        </a:rPr>
                        <a:t>ΕΝΔΕΙΞΕΙΣ</a:t>
                      </a:r>
                      <a:endParaRPr lang="el-GR" sz="2200" dirty="0">
                        <a:latin typeface="+mn-lt"/>
                      </a:endParaRPr>
                    </a:p>
                  </a:txBody>
                  <a:tcPr/>
                </a:tc>
                <a:tc>
                  <a:txBody>
                    <a:bodyPr/>
                    <a:lstStyle/>
                    <a:p>
                      <a:pPr algn="just"/>
                      <a:r>
                        <a:rPr lang="el-GR" sz="2200" dirty="0" smtClean="0">
                          <a:latin typeface="+mn-lt"/>
                        </a:rPr>
                        <a:t>ΕΠΙΣΗΜΑΝΣΕΙΣ</a:t>
                      </a:r>
                      <a:endParaRPr lang="el-GR" sz="2200" dirty="0">
                        <a:latin typeface="+mn-lt"/>
                      </a:endParaRPr>
                    </a:p>
                  </a:txBody>
                  <a:tcPr/>
                </a:tc>
                <a:extLst>
                  <a:ext uri="{0D108BD9-81ED-4DB2-BD59-A6C34878D82A}">
                    <a16:rowId xmlns:a16="http://schemas.microsoft.com/office/drawing/2014/main" val="2331440176"/>
                  </a:ext>
                </a:extLst>
              </a:tr>
              <a:tr h="2035544">
                <a:tc>
                  <a:txBody>
                    <a:bodyPr/>
                    <a:lstStyle/>
                    <a:p>
                      <a:r>
                        <a:rPr lang="el-GR" sz="2200" b="1" i="0" dirty="0">
                          <a:solidFill>
                            <a:srgbClr val="000000"/>
                          </a:solidFill>
                          <a:effectLst/>
                          <a:latin typeface="+mn-lt"/>
                        </a:rPr>
                        <a:t>Απομάκρυνση του</a:t>
                      </a:r>
                      <a:br>
                        <a:rPr lang="el-GR" sz="2200" b="1" i="0" dirty="0">
                          <a:solidFill>
                            <a:srgbClr val="000000"/>
                          </a:solidFill>
                          <a:effectLst/>
                          <a:latin typeface="+mn-lt"/>
                        </a:rPr>
                      </a:br>
                      <a:r>
                        <a:rPr lang="el-GR" sz="2200" b="1" i="0" dirty="0">
                          <a:solidFill>
                            <a:srgbClr val="000000"/>
                          </a:solidFill>
                          <a:effectLst/>
                          <a:latin typeface="+mn-lt"/>
                        </a:rPr>
                        <a:t>χρησιμοποιημένου υλικού και</a:t>
                      </a:r>
                      <a:br>
                        <a:rPr lang="el-GR" sz="2200" b="1" i="0" dirty="0">
                          <a:solidFill>
                            <a:srgbClr val="000000"/>
                          </a:solidFill>
                          <a:effectLst/>
                          <a:latin typeface="+mn-lt"/>
                        </a:rPr>
                      </a:br>
                      <a:r>
                        <a:rPr lang="el-GR" sz="2200" b="1" i="0" dirty="0">
                          <a:solidFill>
                            <a:srgbClr val="000000"/>
                          </a:solidFill>
                          <a:effectLst/>
                          <a:latin typeface="+mn-lt"/>
                        </a:rPr>
                        <a:t>απόρριψη του σύμφωνα με τον</a:t>
                      </a:r>
                      <a:br>
                        <a:rPr lang="el-GR" sz="2200" b="1" i="0" dirty="0">
                          <a:solidFill>
                            <a:srgbClr val="000000"/>
                          </a:solidFill>
                          <a:effectLst/>
                          <a:latin typeface="+mn-lt"/>
                        </a:rPr>
                      </a:br>
                      <a:r>
                        <a:rPr lang="el-GR" sz="2200" b="1" i="0" dirty="0">
                          <a:solidFill>
                            <a:srgbClr val="000000"/>
                          </a:solidFill>
                          <a:effectLst/>
                          <a:latin typeface="+mn-lt"/>
                        </a:rPr>
                        <a:t>Εσωτερικό Κανονισμό</a:t>
                      </a:r>
                      <a:br>
                        <a:rPr lang="el-GR" sz="2200" b="1" i="0" dirty="0">
                          <a:solidFill>
                            <a:srgbClr val="000000"/>
                          </a:solidFill>
                          <a:effectLst/>
                          <a:latin typeface="+mn-lt"/>
                        </a:rPr>
                      </a:br>
                      <a:r>
                        <a:rPr lang="el-GR" sz="2200" b="1" i="0" dirty="0">
                          <a:solidFill>
                            <a:srgbClr val="000000"/>
                          </a:solidFill>
                          <a:effectLst/>
                          <a:latin typeface="+mn-lt"/>
                        </a:rPr>
                        <a:t>Διαχείρισης Αποβλήτων.</a:t>
                      </a:r>
                      <a:br>
                        <a:rPr lang="el-GR" sz="2200" b="1" i="0" dirty="0">
                          <a:solidFill>
                            <a:srgbClr val="000000"/>
                          </a:solidFill>
                          <a:effectLst/>
                          <a:latin typeface="+mn-lt"/>
                        </a:rPr>
                      </a:br>
                      <a:r>
                        <a:rPr lang="el-GR" sz="2200" b="1" i="0" dirty="0">
                          <a:solidFill>
                            <a:srgbClr val="000000"/>
                          </a:solidFill>
                          <a:effectLst/>
                          <a:latin typeface="+mn-lt"/>
                        </a:rPr>
                        <a:t>Τακτοποίηση ασθενούς.</a:t>
                      </a:r>
                      <a:endParaRPr lang="el-GR" sz="2200" dirty="0">
                        <a:effectLst/>
                        <a:latin typeface="+mn-lt"/>
                      </a:endParaRPr>
                    </a:p>
                  </a:txBody>
                  <a:tcPr anchor="ctr"/>
                </a:tc>
                <a:tc>
                  <a:txBody>
                    <a:bodyPr/>
                    <a:lstStyle/>
                    <a:p>
                      <a:endParaRPr lang="el-GR" sz="2200">
                        <a:latin typeface="+mn-lt"/>
                      </a:endParaRPr>
                    </a:p>
                  </a:txBody>
                  <a:tcPr/>
                </a:tc>
                <a:tc>
                  <a:txBody>
                    <a:bodyPr/>
                    <a:lstStyle/>
                    <a:p>
                      <a:endParaRPr lang="el-GR" sz="2200">
                        <a:latin typeface="+mn-lt"/>
                      </a:endParaRPr>
                    </a:p>
                  </a:txBody>
                  <a:tcPr/>
                </a:tc>
                <a:extLst>
                  <a:ext uri="{0D108BD9-81ED-4DB2-BD59-A6C34878D82A}">
                    <a16:rowId xmlns:a16="http://schemas.microsoft.com/office/drawing/2014/main" val="1975831952"/>
                  </a:ext>
                </a:extLst>
              </a:tr>
              <a:tr h="2035544">
                <a:tc>
                  <a:txBody>
                    <a:bodyPr/>
                    <a:lstStyle/>
                    <a:p>
                      <a:r>
                        <a:rPr lang="el-GR" sz="2200" b="1" i="0">
                          <a:solidFill>
                            <a:srgbClr val="000000"/>
                          </a:solidFill>
                          <a:effectLst/>
                          <a:latin typeface="+mn-lt"/>
                        </a:rPr>
                        <a:t>Απόρριψη γαντιών. </a:t>
                      </a:r>
                      <a:endParaRPr lang="el-GR" sz="2200">
                        <a:effectLst/>
                        <a:latin typeface="+mn-lt"/>
                      </a:endParaRPr>
                    </a:p>
                  </a:txBody>
                  <a:tcPr anchor="ctr"/>
                </a:tc>
                <a:tc>
                  <a:txBody>
                    <a:bodyPr/>
                    <a:lstStyle/>
                    <a:p>
                      <a:endParaRPr lang="el-GR" sz="2200" dirty="0">
                        <a:effectLst/>
                        <a:latin typeface="+mn-lt"/>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2200" b="0" i="0" dirty="0" smtClean="0">
                          <a:solidFill>
                            <a:srgbClr val="003366"/>
                          </a:solidFill>
                          <a:effectLst/>
                          <a:latin typeface="+mn-lt"/>
                        </a:rPr>
                        <a:t>Η απόρριψη τους γίνεται σύμφωνα με</a:t>
                      </a:r>
                      <a:br>
                        <a:rPr lang="el-GR" sz="2200" b="0" i="0" dirty="0" smtClean="0">
                          <a:solidFill>
                            <a:srgbClr val="003366"/>
                          </a:solidFill>
                          <a:effectLst/>
                          <a:latin typeface="+mn-lt"/>
                        </a:rPr>
                      </a:br>
                      <a:r>
                        <a:rPr lang="el-GR" sz="2200" b="0" i="0" dirty="0" smtClean="0">
                          <a:solidFill>
                            <a:srgbClr val="003366"/>
                          </a:solidFill>
                          <a:effectLst/>
                          <a:latin typeface="+mn-lt"/>
                        </a:rPr>
                        <a:t>τον Εσωτερικό Κανονισμό Διαχείρισης</a:t>
                      </a:r>
                      <a:br>
                        <a:rPr lang="el-GR" sz="2200" b="0" i="0" dirty="0" smtClean="0">
                          <a:solidFill>
                            <a:srgbClr val="003366"/>
                          </a:solidFill>
                          <a:effectLst/>
                          <a:latin typeface="+mn-lt"/>
                        </a:rPr>
                      </a:br>
                      <a:r>
                        <a:rPr lang="el-GR" sz="2200" b="0" i="0" dirty="0" smtClean="0">
                          <a:solidFill>
                            <a:srgbClr val="003366"/>
                          </a:solidFill>
                          <a:effectLst/>
                          <a:latin typeface="+mn-lt"/>
                        </a:rPr>
                        <a:t>Αποβλήτων.</a:t>
                      </a:r>
                      <a:endParaRPr lang="el-GR" sz="2200" dirty="0" smtClean="0">
                        <a:effectLst/>
                        <a:latin typeface="+mn-lt"/>
                      </a:endParaRPr>
                    </a:p>
                    <a:p>
                      <a:endParaRPr lang="el-GR" sz="2200" dirty="0">
                        <a:latin typeface="+mn-lt"/>
                      </a:endParaRPr>
                    </a:p>
                  </a:txBody>
                  <a:tcPr/>
                </a:tc>
                <a:extLst>
                  <a:ext uri="{0D108BD9-81ED-4DB2-BD59-A6C34878D82A}">
                    <a16:rowId xmlns:a16="http://schemas.microsoft.com/office/drawing/2014/main" val="1012981367"/>
                  </a:ext>
                </a:extLst>
              </a:tr>
              <a:tr h="2212538">
                <a:tc>
                  <a:txBody>
                    <a:bodyPr/>
                    <a:lstStyle/>
                    <a:p>
                      <a:r>
                        <a:rPr lang="el-GR" sz="2200" b="1" i="0">
                          <a:solidFill>
                            <a:srgbClr val="000000"/>
                          </a:solidFill>
                          <a:effectLst/>
                          <a:latin typeface="+mn-lt"/>
                        </a:rPr>
                        <a:t>Αντισηψία των χεριών. </a:t>
                      </a:r>
                      <a:endParaRPr lang="el-GR" sz="2200">
                        <a:effectLst/>
                        <a:latin typeface="+mn-lt"/>
                      </a:endParaRPr>
                    </a:p>
                  </a:txBody>
                  <a:tcPr anchor="ctr"/>
                </a:tc>
                <a:tc>
                  <a:txBody>
                    <a:bodyPr/>
                    <a:lstStyle/>
                    <a:p>
                      <a:endParaRPr lang="el-GR" sz="2200" dirty="0">
                        <a:effectLst/>
                        <a:latin typeface="+mn-lt"/>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2200" b="0" i="0" dirty="0" smtClean="0">
                          <a:solidFill>
                            <a:srgbClr val="003366"/>
                          </a:solidFill>
                          <a:effectLst/>
                          <a:latin typeface="+mn-lt"/>
                        </a:rPr>
                        <a:t>Η αντισηψία των χεριών</a:t>
                      </a:r>
                      <a:br>
                        <a:rPr lang="el-GR" sz="2200" b="0" i="0" dirty="0" smtClean="0">
                          <a:solidFill>
                            <a:srgbClr val="003366"/>
                          </a:solidFill>
                          <a:effectLst/>
                          <a:latin typeface="+mn-lt"/>
                        </a:rPr>
                      </a:br>
                      <a:r>
                        <a:rPr lang="el-GR" sz="2200" b="0" i="0" dirty="0" smtClean="0">
                          <a:solidFill>
                            <a:srgbClr val="003366"/>
                          </a:solidFill>
                          <a:effectLst/>
                          <a:latin typeface="+mn-lt"/>
                        </a:rPr>
                        <a:t>πραγματοποιείται μετά την ολοκλήρωση</a:t>
                      </a:r>
                      <a:br>
                        <a:rPr lang="el-GR" sz="2200" b="0" i="0" dirty="0" smtClean="0">
                          <a:solidFill>
                            <a:srgbClr val="003366"/>
                          </a:solidFill>
                          <a:effectLst/>
                          <a:latin typeface="+mn-lt"/>
                        </a:rPr>
                      </a:br>
                      <a:r>
                        <a:rPr lang="el-GR" sz="2200" b="0" i="0" dirty="0" smtClean="0">
                          <a:solidFill>
                            <a:srgbClr val="003366"/>
                          </a:solidFill>
                          <a:effectLst/>
                          <a:latin typeface="+mn-lt"/>
                        </a:rPr>
                        <a:t>της διαδικασίας</a:t>
                      </a:r>
                      <a:endParaRPr lang="el-GR" sz="2200" dirty="0">
                        <a:effectLst/>
                        <a:latin typeface="+mn-lt"/>
                      </a:endParaRPr>
                    </a:p>
                  </a:txBody>
                  <a:tcPr anchor="ctr"/>
                </a:tc>
                <a:extLst>
                  <a:ext uri="{0D108BD9-81ED-4DB2-BD59-A6C34878D82A}">
                    <a16:rowId xmlns:a16="http://schemas.microsoft.com/office/drawing/2014/main" val="1886944907"/>
                  </a:ext>
                </a:extLst>
              </a:tr>
            </a:tbl>
          </a:graphicData>
        </a:graphic>
      </p:graphicFrame>
    </p:spTree>
    <p:extLst>
      <p:ext uri="{BB962C8B-B14F-4D97-AF65-F5344CB8AC3E}">
        <p14:creationId xmlns:p14="http://schemas.microsoft.com/office/powerpoint/2010/main" val="90574689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615579" y="0"/>
            <a:ext cx="8962773" cy="1219199"/>
          </a:xfrm>
        </p:spPr>
        <p:txBody>
          <a:bodyPr>
            <a:normAutofit/>
          </a:bodyPr>
          <a:lstStyle/>
          <a:p>
            <a:pPr algn="ctr"/>
            <a:r>
              <a:rPr lang="el-GR" sz="3600" dirty="0" smtClean="0"/>
              <a:t>Καθετηριασμός κύστης σε Άνδρα (1)</a:t>
            </a:r>
            <a:endParaRPr lang="el-GR" sz="3600" dirty="0"/>
          </a:p>
        </p:txBody>
      </p:sp>
      <p:pic>
        <p:nvPicPr>
          <p:cNvPr id="4" name="Εικόνα 3"/>
          <p:cNvPicPr>
            <a:picLocks noChangeAspect="1"/>
          </p:cNvPicPr>
          <p:nvPr/>
        </p:nvPicPr>
        <p:blipFill rotWithShape="1">
          <a:blip r:embed="rId2"/>
          <a:srcRect r="19107" b="16780"/>
          <a:stretch/>
        </p:blipFill>
        <p:spPr>
          <a:xfrm>
            <a:off x="10578353" y="0"/>
            <a:ext cx="1613647" cy="1219199"/>
          </a:xfrm>
          <a:prstGeom prst="rect">
            <a:avLst/>
          </a:prstGeom>
        </p:spPr>
      </p:pic>
      <p:pic>
        <p:nvPicPr>
          <p:cNvPr id="7" name="Εικόνα 6"/>
          <p:cNvPicPr>
            <a:picLocks noChangeAspect="1"/>
          </p:cNvPicPr>
          <p:nvPr/>
        </p:nvPicPr>
        <p:blipFill>
          <a:blip r:embed="rId3"/>
          <a:stretch>
            <a:fillRect/>
          </a:stretch>
        </p:blipFill>
        <p:spPr>
          <a:xfrm>
            <a:off x="0" y="0"/>
            <a:ext cx="1615580" cy="1219306"/>
          </a:xfrm>
          <a:prstGeom prst="rect">
            <a:avLst/>
          </a:prstGeom>
        </p:spPr>
      </p:pic>
      <p:pic>
        <p:nvPicPr>
          <p:cNvPr id="5" name="Εικόνα 4"/>
          <p:cNvPicPr>
            <a:picLocks noChangeAspect="1"/>
          </p:cNvPicPr>
          <p:nvPr/>
        </p:nvPicPr>
        <p:blipFill>
          <a:blip r:embed="rId4"/>
          <a:stretch>
            <a:fillRect/>
          </a:stretch>
        </p:blipFill>
        <p:spPr>
          <a:xfrm>
            <a:off x="0" y="1219200"/>
            <a:ext cx="12192000" cy="4090988"/>
          </a:xfrm>
          <a:prstGeom prst="rect">
            <a:avLst/>
          </a:prstGeom>
        </p:spPr>
      </p:pic>
      <p:sp>
        <p:nvSpPr>
          <p:cNvPr id="8" name="Ορθογώνιο 7"/>
          <p:cNvSpPr/>
          <p:nvPr/>
        </p:nvSpPr>
        <p:spPr>
          <a:xfrm>
            <a:off x="84221" y="5310189"/>
            <a:ext cx="3753854" cy="154781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l-GR" dirty="0" smtClean="0"/>
              <a:t>1. Αφού γίνει εκτίμηση της επικινδυνότητας και προσεκτική επιλογή καθετήρα προετοιμάζουμε τον ασθενή και τα υλικά μας για την διαδικασία</a:t>
            </a:r>
            <a:endParaRPr lang="el-GR" dirty="0"/>
          </a:p>
        </p:txBody>
      </p:sp>
      <p:sp>
        <p:nvSpPr>
          <p:cNvPr id="9" name="Ορθογώνιο 8"/>
          <p:cNvSpPr/>
          <p:nvPr/>
        </p:nvSpPr>
        <p:spPr>
          <a:xfrm>
            <a:off x="3838075" y="5310188"/>
            <a:ext cx="4415588" cy="154781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l-GR" dirty="0" smtClean="0"/>
              <a:t>2. Φοράμε αποστειρωμένα γάντια. Τοποθετούμε αποστειρωμένο πεδίο με οπή ώστε να εξέχει το πέος. Κρατάμε το πέος με το μη επικρατές χέρι μας, τραβάμε την </a:t>
            </a:r>
            <a:r>
              <a:rPr lang="el-GR" dirty="0" err="1" smtClean="0"/>
              <a:t>ακροποσθία</a:t>
            </a:r>
            <a:r>
              <a:rPr lang="el-GR" dirty="0" smtClean="0"/>
              <a:t> και καθαρίζουμε την βάλανο με 0,9% φυσιολογικό ορό</a:t>
            </a:r>
            <a:endParaRPr lang="el-GR" dirty="0"/>
          </a:p>
        </p:txBody>
      </p:sp>
      <p:sp>
        <p:nvSpPr>
          <p:cNvPr id="10" name="Ορθογώνιο 9"/>
          <p:cNvSpPr/>
          <p:nvPr/>
        </p:nvSpPr>
        <p:spPr>
          <a:xfrm>
            <a:off x="8253663" y="5310188"/>
            <a:ext cx="3938337" cy="154781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l-GR" dirty="0" smtClean="0"/>
              <a:t>3. Εισάγετε </a:t>
            </a:r>
            <a:r>
              <a:rPr lang="el-GR" dirty="0"/>
              <a:t>το ρύγχος του αναισθητικού </a:t>
            </a:r>
            <a:r>
              <a:rPr lang="el-GR" dirty="0" err="1"/>
              <a:t>gel</a:t>
            </a:r>
            <a:r>
              <a:rPr lang="el-GR" dirty="0"/>
              <a:t>  στην </a:t>
            </a:r>
            <a:r>
              <a:rPr lang="el-GR" dirty="0" smtClean="0"/>
              <a:t>ουρήθρα.</a:t>
            </a:r>
            <a:endParaRPr lang="el-GR" dirty="0"/>
          </a:p>
          <a:p>
            <a:pPr algn="ctr"/>
            <a:r>
              <a:rPr lang="el-GR" dirty="0" smtClean="0"/>
              <a:t>Κάνουμε </a:t>
            </a:r>
            <a:r>
              <a:rPr lang="el-GR" dirty="0"/>
              <a:t>απαλό μασάζ κατά μήκος της ουρήθρας και περιμένετε 2-4 λεπτά να </a:t>
            </a:r>
            <a:r>
              <a:rPr lang="el-GR" dirty="0" smtClean="0"/>
              <a:t>δράσει, ώστε να μειωθεί ο πόνος και η πιθανότητα τραύματος της ουρήθρας</a:t>
            </a:r>
            <a:endParaRPr lang="el-GR" dirty="0"/>
          </a:p>
        </p:txBody>
      </p:sp>
    </p:spTree>
    <p:extLst>
      <p:ext uri="{BB962C8B-B14F-4D97-AF65-F5344CB8AC3E}">
        <p14:creationId xmlns:p14="http://schemas.microsoft.com/office/powerpoint/2010/main" val="117876407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615579" y="0"/>
            <a:ext cx="8962773" cy="1219199"/>
          </a:xfrm>
        </p:spPr>
        <p:txBody>
          <a:bodyPr>
            <a:normAutofit/>
          </a:bodyPr>
          <a:lstStyle/>
          <a:p>
            <a:pPr algn="ctr"/>
            <a:r>
              <a:rPr lang="el-GR" sz="3600" dirty="0" smtClean="0"/>
              <a:t>Καθετηριασμός Κύστης σε Άνδρα (2)</a:t>
            </a:r>
            <a:endParaRPr lang="el-GR" sz="3600" dirty="0"/>
          </a:p>
        </p:txBody>
      </p:sp>
      <p:pic>
        <p:nvPicPr>
          <p:cNvPr id="4" name="Εικόνα 3"/>
          <p:cNvPicPr>
            <a:picLocks noChangeAspect="1"/>
          </p:cNvPicPr>
          <p:nvPr/>
        </p:nvPicPr>
        <p:blipFill rotWithShape="1">
          <a:blip r:embed="rId2"/>
          <a:srcRect r="19107" b="16780"/>
          <a:stretch/>
        </p:blipFill>
        <p:spPr>
          <a:xfrm>
            <a:off x="10578353" y="0"/>
            <a:ext cx="1613647" cy="1219199"/>
          </a:xfrm>
          <a:prstGeom prst="rect">
            <a:avLst/>
          </a:prstGeom>
        </p:spPr>
      </p:pic>
      <p:pic>
        <p:nvPicPr>
          <p:cNvPr id="7" name="Εικόνα 6"/>
          <p:cNvPicPr>
            <a:picLocks noChangeAspect="1"/>
          </p:cNvPicPr>
          <p:nvPr/>
        </p:nvPicPr>
        <p:blipFill>
          <a:blip r:embed="rId3"/>
          <a:stretch>
            <a:fillRect/>
          </a:stretch>
        </p:blipFill>
        <p:spPr>
          <a:xfrm>
            <a:off x="0" y="0"/>
            <a:ext cx="1615580" cy="1219306"/>
          </a:xfrm>
          <a:prstGeom prst="rect">
            <a:avLst/>
          </a:prstGeom>
        </p:spPr>
      </p:pic>
      <p:pic>
        <p:nvPicPr>
          <p:cNvPr id="3" name="Εικόνα 2"/>
          <p:cNvPicPr>
            <a:picLocks noChangeAspect="1"/>
          </p:cNvPicPr>
          <p:nvPr/>
        </p:nvPicPr>
        <p:blipFill>
          <a:blip r:embed="rId4"/>
          <a:stretch>
            <a:fillRect/>
          </a:stretch>
        </p:blipFill>
        <p:spPr>
          <a:xfrm>
            <a:off x="965" y="1219199"/>
            <a:ext cx="12191035" cy="4079495"/>
          </a:xfrm>
          <a:prstGeom prst="rect">
            <a:avLst/>
          </a:prstGeom>
        </p:spPr>
      </p:pic>
      <p:sp>
        <p:nvSpPr>
          <p:cNvPr id="8" name="Ορθογώνιο 7"/>
          <p:cNvSpPr/>
          <p:nvPr/>
        </p:nvSpPr>
        <p:spPr>
          <a:xfrm>
            <a:off x="136357" y="5317564"/>
            <a:ext cx="3473117" cy="147732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l-GR" dirty="0" smtClean="0"/>
              <a:t>4. Ελευθερώστε </a:t>
            </a:r>
            <a:r>
              <a:rPr lang="el-GR" dirty="0"/>
              <a:t>την άκρη του καθετήρα τραβώντας την κορυφή της συσκευασίας από την οδοντωτή άκρη της </a:t>
            </a:r>
            <a:r>
              <a:rPr lang="el-GR" dirty="0" smtClean="0"/>
              <a:t>. Διατηρείστε την συσκευασία στο άκρο </a:t>
            </a:r>
            <a:r>
              <a:rPr lang="el-GR" dirty="0" err="1" smtClean="0"/>
              <a:t>εκκροής</a:t>
            </a:r>
            <a:endParaRPr lang="el-GR" dirty="0"/>
          </a:p>
        </p:txBody>
      </p:sp>
      <p:sp>
        <p:nvSpPr>
          <p:cNvPr id="9" name="Ορθογώνιο 8"/>
          <p:cNvSpPr/>
          <p:nvPr/>
        </p:nvSpPr>
        <p:spPr>
          <a:xfrm>
            <a:off x="3822513" y="5040566"/>
            <a:ext cx="4547937" cy="1754326"/>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l-GR" dirty="0" smtClean="0"/>
              <a:t>5. Εισάγετε </a:t>
            </a:r>
            <a:r>
              <a:rPr lang="el-GR" dirty="0"/>
              <a:t>τον καθετήρα στην ουρήθρα </a:t>
            </a:r>
            <a:r>
              <a:rPr lang="el-GR" dirty="0" smtClean="0"/>
              <a:t>και προωθήστε τον σχεδόν όλο για να περάσουμε το προστατικό κώλυμα και να εισέλθουμε στην κύστη, μέχρι </a:t>
            </a:r>
            <a:r>
              <a:rPr lang="el-GR" dirty="0"/>
              <a:t>να αρχίσει η ροή </a:t>
            </a:r>
            <a:r>
              <a:rPr lang="el-GR" dirty="0" smtClean="0"/>
              <a:t>ούρων. Τοποθετήστε </a:t>
            </a:r>
            <a:r>
              <a:rPr lang="el-GR" dirty="0"/>
              <a:t>μία μικρή ποσότητα ούρων στο δοχείο του δείγματος</a:t>
            </a:r>
          </a:p>
        </p:txBody>
      </p:sp>
      <p:sp>
        <p:nvSpPr>
          <p:cNvPr id="10" name="Ορθογώνιο 9"/>
          <p:cNvSpPr/>
          <p:nvPr/>
        </p:nvSpPr>
        <p:spPr>
          <a:xfrm>
            <a:off x="8444109" y="4763567"/>
            <a:ext cx="3674231" cy="203132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l-GR" dirty="0" smtClean="0"/>
              <a:t>6. Φου</a:t>
            </a:r>
            <a:r>
              <a:rPr lang="el-GR" dirty="0"/>
              <a:t>σκώστε το </a:t>
            </a:r>
            <a:r>
              <a:rPr lang="el-GR" dirty="0" smtClean="0"/>
              <a:t>μπαλονάκι</a:t>
            </a:r>
            <a:r>
              <a:rPr lang="el-GR" dirty="0"/>
              <a:t>. </a:t>
            </a:r>
            <a:r>
              <a:rPr lang="el-GR" dirty="0" smtClean="0"/>
              <a:t>Τραβήξτε ελαφρά έξω τον καθετήρα. Συνδέστε </a:t>
            </a:r>
            <a:r>
              <a:rPr lang="el-GR" dirty="0"/>
              <a:t>τον </a:t>
            </a:r>
            <a:r>
              <a:rPr lang="el-GR" dirty="0" err="1" smtClean="0"/>
              <a:t>ουροσυλλέκτη</a:t>
            </a:r>
            <a:r>
              <a:rPr lang="el-GR" dirty="0" smtClean="0"/>
              <a:t> και  </a:t>
            </a:r>
            <a:r>
              <a:rPr lang="el-GR" dirty="0"/>
              <a:t>τοποθετήστε τον έτσι ώστε να μην τραβά τον καθετήρα </a:t>
            </a:r>
            <a:r>
              <a:rPr lang="el-GR" dirty="0" smtClean="0"/>
              <a:t>.   </a:t>
            </a:r>
            <a:r>
              <a:rPr lang="el-GR" dirty="0"/>
              <a:t>Επαναφέρετε στην θέση της την </a:t>
            </a:r>
            <a:r>
              <a:rPr lang="el-GR" dirty="0" err="1"/>
              <a:t>ακροποσθία</a:t>
            </a:r>
            <a:r>
              <a:rPr lang="el-GR" dirty="0"/>
              <a:t> </a:t>
            </a:r>
            <a:r>
              <a:rPr lang="el-GR" dirty="0" smtClean="0"/>
              <a:t>για την αποφυγή </a:t>
            </a:r>
            <a:r>
              <a:rPr lang="el-GR" dirty="0" err="1" smtClean="0"/>
              <a:t>παραφίμωσης</a:t>
            </a:r>
            <a:endParaRPr lang="el-GR" dirty="0"/>
          </a:p>
        </p:txBody>
      </p:sp>
    </p:spTree>
    <p:extLst>
      <p:ext uri="{BB962C8B-B14F-4D97-AF65-F5344CB8AC3E}">
        <p14:creationId xmlns:p14="http://schemas.microsoft.com/office/powerpoint/2010/main" val="167039435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615579" y="0"/>
            <a:ext cx="8962773" cy="1219199"/>
          </a:xfrm>
        </p:spPr>
        <p:txBody>
          <a:bodyPr>
            <a:normAutofit/>
          </a:bodyPr>
          <a:lstStyle/>
          <a:p>
            <a:pPr algn="ctr"/>
            <a:r>
              <a:rPr lang="el-GR" sz="3600" dirty="0" smtClean="0"/>
              <a:t>γ</a:t>
            </a:r>
            <a:endParaRPr lang="el-GR" sz="3600" dirty="0"/>
          </a:p>
        </p:txBody>
      </p:sp>
      <p:pic>
        <p:nvPicPr>
          <p:cNvPr id="5" name="Θέση περιεχομένου 4"/>
          <p:cNvPicPr>
            <a:picLocks noGrp="1" noChangeAspect="1"/>
          </p:cNvPicPr>
          <p:nvPr>
            <p:ph idx="1"/>
          </p:nvPr>
        </p:nvPicPr>
        <p:blipFill>
          <a:blip r:embed="rId2"/>
          <a:stretch>
            <a:fillRect/>
          </a:stretch>
        </p:blipFill>
        <p:spPr>
          <a:xfrm>
            <a:off x="-5" y="0"/>
            <a:ext cx="6377663" cy="3262362"/>
          </a:xfrm>
          <a:prstGeom prst="rect">
            <a:avLst/>
          </a:prstGeom>
        </p:spPr>
      </p:pic>
      <p:pic>
        <p:nvPicPr>
          <p:cNvPr id="6" name="Εικόνα 5"/>
          <p:cNvPicPr>
            <a:picLocks noChangeAspect="1"/>
          </p:cNvPicPr>
          <p:nvPr/>
        </p:nvPicPr>
        <p:blipFill>
          <a:blip r:embed="rId3"/>
          <a:stretch>
            <a:fillRect/>
          </a:stretch>
        </p:blipFill>
        <p:spPr>
          <a:xfrm>
            <a:off x="6377659" y="99746"/>
            <a:ext cx="5582439" cy="3162616"/>
          </a:xfrm>
          <a:prstGeom prst="rect">
            <a:avLst/>
          </a:prstGeom>
        </p:spPr>
      </p:pic>
      <p:pic>
        <p:nvPicPr>
          <p:cNvPr id="8" name="Εικόνα 7"/>
          <p:cNvPicPr>
            <a:picLocks noChangeAspect="1"/>
          </p:cNvPicPr>
          <p:nvPr/>
        </p:nvPicPr>
        <p:blipFill>
          <a:blip r:embed="rId4"/>
          <a:stretch>
            <a:fillRect/>
          </a:stretch>
        </p:blipFill>
        <p:spPr>
          <a:xfrm>
            <a:off x="-6" y="3262362"/>
            <a:ext cx="6377664" cy="3595638"/>
          </a:xfrm>
          <a:prstGeom prst="rect">
            <a:avLst/>
          </a:prstGeom>
        </p:spPr>
      </p:pic>
      <p:pic>
        <p:nvPicPr>
          <p:cNvPr id="9" name="Εικόνα 8"/>
          <p:cNvPicPr>
            <a:picLocks noChangeAspect="1"/>
          </p:cNvPicPr>
          <p:nvPr/>
        </p:nvPicPr>
        <p:blipFill>
          <a:blip r:embed="rId5"/>
          <a:stretch>
            <a:fillRect/>
          </a:stretch>
        </p:blipFill>
        <p:spPr>
          <a:xfrm>
            <a:off x="6377658" y="3262361"/>
            <a:ext cx="5842486" cy="3595639"/>
          </a:xfrm>
          <a:prstGeom prst="rect">
            <a:avLst/>
          </a:prstGeom>
        </p:spPr>
      </p:pic>
      <p:sp>
        <p:nvSpPr>
          <p:cNvPr id="3" name="Ορθογώνιο 2"/>
          <p:cNvSpPr/>
          <p:nvPr/>
        </p:nvSpPr>
        <p:spPr>
          <a:xfrm>
            <a:off x="601578" y="1261849"/>
            <a:ext cx="688253" cy="646331"/>
          </a:xfrm>
          <a:prstGeom prst="rect">
            <a:avLst/>
          </a:prstGeom>
        </p:spPr>
        <p:txBody>
          <a:bodyPr wrap="square">
            <a:spAutoFit/>
          </a:bodyPr>
          <a:lstStyle/>
          <a:p>
            <a:r>
              <a:rPr lang="el-GR" sz="3600" dirty="0">
                <a:solidFill>
                  <a:srgbClr val="FF0000"/>
                </a:solidFill>
              </a:rPr>
              <a:t>1</a:t>
            </a:r>
          </a:p>
        </p:txBody>
      </p:sp>
      <p:sp>
        <p:nvSpPr>
          <p:cNvPr id="10" name="Ορθογώνιο 9"/>
          <p:cNvSpPr/>
          <p:nvPr/>
        </p:nvSpPr>
        <p:spPr>
          <a:xfrm>
            <a:off x="7315730" y="1681054"/>
            <a:ext cx="688253" cy="646331"/>
          </a:xfrm>
          <a:prstGeom prst="rect">
            <a:avLst/>
          </a:prstGeom>
        </p:spPr>
        <p:txBody>
          <a:bodyPr wrap="square">
            <a:spAutoFit/>
          </a:bodyPr>
          <a:lstStyle/>
          <a:p>
            <a:r>
              <a:rPr lang="el-GR" sz="3600" dirty="0" smtClean="0">
                <a:solidFill>
                  <a:srgbClr val="FF0000"/>
                </a:solidFill>
              </a:rPr>
              <a:t>2</a:t>
            </a:r>
            <a:endParaRPr lang="el-GR" sz="3600" dirty="0">
              <a:solidFill>
                <a:srgbClr val="FF0000"/>
              </a:solidFill>
            </a:endParaRPr>
          </a:p>
        </p:txBody>
      </p:sp>
      <p:sp>
        <p:nvSpPr>
          <p:cNvPr id="11" name="Ορθογώνιο 10"/>
          <p:cNvSpPr/>
          <p:nvPr/>
        </p:nvSpPr>
        <p:spPr>
          <a:xfrm>
            <a:off x="381114" y="5305525"/>
            <a:ext cx="688253" cy="646331"/>
          </a:xfrm>
          <a:prstGeom prst="rect">
            <a:avLst/>
          </a:prstGeom>
        </p:spPr>
        <p:txBody>
          <a:bodyPr wrap="square">
            <a:spAutoFit/>
          </a:bodyPr>
          <a:lstStyle/>
          <a:p>
            <a:r>
              <a:rPr lang="el-GR" sz="3600" dirty="0" smtClean="0">
                <a:solidFill>
                  <a:srgbClr val="FF0000"/>
                </a:solidFill>
              </a:rPr>
              <a:t>3</a:t>
            </a:r>
            <a:endParaRPr lang="el-GR" sz="3600" dirty="0">
              <a:solidFill>
                <a:srgbClr val="FF0000"/>
              </a:solidFill>
            </a:endParaRPr>
          </a:p>
        </p:txBody>
      </p:sp>
      <p:sp>
        <p:nvSpPr>
          <p:cNvPr id="12" name="Ορθογώνιο 11"/>
          <p:cNvSpPr/>
          <p:nvPr/>
        </p:nvSpPr>
        <p:spPr>
          <a:xfrm>
            <a:off x="6906504" y="5080876"/>
            <a:ext cx="688253" cy="646331"/>
          </a:xfrm>
          <a:prstGeom prst="rect">
            <a:avLst/>
          </a:prstGeom>
        </p:spPr>
        <p:txBody>
          <a:bodyPr wrap="square">
            <a:spAutoFit/>
          </a:bodyPr>
          <a:lstStyle/>
          <a:p>
            <a:r>
              <a:rPr lang="el-GR" sz="3600" dirty="0" smtClean="0">
                <a:solidFill>
                  <a:srgbClr val="FF0000"/>
                </a:solidFill>
              </a:rPr>
              <a:t>4</a:t>
            </a:r>
            <a:endParaRPr lang="el-GR" sz="3600" dirty="0">
              <a:solidFill>
                <a:srgbClr val="FF0000"/>
              </a:solidFill>
            </a:endParaRPr>
          </a:p>
        </p:txBody>
      </p:sp>
    </p:spTree>
    <p:extLst>
      <p:ext uri="{BB962C8B-B14F-4D97-AF65-F5344CB8AC3E}">
        <p14:creationId xmlns:p14="http://schemas.microsoft.com/office/powerpoint/2010/main" val="24402117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p:cNvPicPr>
            <a:picLocks noChangeAspect="1"/>
          </p:cNvPicPr>
          <p:nvPr/>
        </p:nvPicPr>
        <p:blipFill>
          <a:blip r:embed="rId2"/>
          <a:stretch>
            <a:fillRect/>
          </a:stretch>
        </p:blipFill>
        <p:spPr>
          <a:xfrm>
            <a:off x="-9580" y="-2"/>
            <a:ext cx="6439301" cy="3080084"/>
          </a:xfrm>
          <a:prstGeom prst="rect">
            <a:avLst/>
          </a:prstGeom>
        </p:spPr>
      </p:pic>
      <p:sp>
        <p:nvSpPr>
          <p:cNvPr id="4" name="Ορθογώνιο 3"/>
          <p:cNvSpPr/>
          <p:nvPr/>
        </p:nvSpPr>
        <p:spPr>
          <a:xfrm>
            <a:off x="4884820" y="1540042"/>
            <a:ext cx="688253" cy="646331"/>
          </a:xfrm>
          <a:prstGeom prst="rect">
            <a:avLst/>
          </a:prstGeom>
        </p:spPr>
        <p:txBody>
          <a:bodyPr wrap="square">
            <a:spAutoFit/>
          </a:bodyPr>
          <a:lstStyle/>
          <a:p>
            <a:r>
              <a:rPr lang="el-GR" sz="3600" dirty="0" smtClean="0">
                <a:solidFill>
                  <a:srgbClr val="FF0000"/>
                </a:solidFill>
              </a:rPr>
              <a:t>5</a:t>
            </a:r>
            <a:endParaRPr lang="el-GR" sz="3600" dirty="0">
              <a:solidFill>
                <a:srgbClr val="FF0000"/>
              </a:solidFill>
            </a:endParaRPr>
          </a:p>
        </p:txBody>
      </p:sp>
      <p:pic>
        <p:nvPicPr>
          <p:cNvPr id="6" name="Εικόνα 5"/>
          <p:cNvPicPr>
            <a:picLocks noChangeAspect="1"/>
          </p:cNvPicPr>
          <p:nvPr/>
        </p:nvPicPr>
        <p:blipFill>
          <a:blip r:embed="rId3"/>
          <a:stretch>
            <a:fillRect/>
          </a:stretch>
        </p:blipFill>
        <p:spPr>
          <a:xfrm>
            <a:off x="6439300" y="-1"/>
            <a:ext cx="5679907" cy="3080085"/>
          </a:xfrm>
          <a:prstGeom prst="rect">
            <a:avLst/>
          </a:prstGeom>
        </p:spPr>
      </p:pic>
      <p:pic>
        <p:nvPicPr>
          <p:cNvPr id="7" name="Εικόνα 6"/>
          <p:cNvPicPr>
            <a:picLocks noChangeAspect="1"/>
          </p:cNvPicPr>
          <p:nvPr/>
        </p:nvPicPr>
        <p:blipFill>
          <a:blip r:embed="rId4"/>
          <a:stretch>
            <a:fillRect/>
          </a:stretch>
        </p:blipFill>
        <p:spPr>
          <a:xfrm>
            <a:off x="11676" y="3080084"/>
            <a:ext cx="6451935" cy="3777916"/>
          </a:xfrm>
          <a:prstGeom prst="rect">
            <a:avLst/>
          </a:prstGeom>
        </p:spPr>
      </p:pic>
      <p:pic>
        <p:nvPicPr>
          <p:cNvPr id="8" name="Εικόνα 7"/>
          <p:cNvPicPr>
            <a:picLocks noChangeAspect="1"/>
          </p:cNvPicPr>
          <p:nvPr/>
        </p:nvPicPr>
        <p:blipFill>
          <a:blip r:embed="rId5"/>
          <a:stretch>
            <a:fillRect/>
          </a:stretch>
        </p:blipFill>
        <p:spPr>
          <a:xfrm>
            <a:off x="6451934" y="3080083"/>
            <a:ext cx="5735054" cy="3777917"/>
          </a:xfrm>
          <a:prstGeom prst="rect">
            <a:avLst/>
          </a:prstGeom>
        </p:spPr>
      </p:pic>
      <p:sp>
        <p:nvSpPr>
          <p:cNvPr id="9" name="Ορθογώνιο 8"/>
          <p:cNvSpPr/>
          <p:nvPr/>
        </p:nvSpPr>
        <p:spPr>
          <a:xfrm>
            <a:off x="10210799" y="320842"/>
            <a:ext cx="688253" cy="646331"/>
          </a:xfrm>
          <a:prstGeom prst="rect">
            <a:avLst/>
          </a:prstGeom>
        </p:spPr>
        <p:txBody>
          <a:bodyPr wrap="square">
            <a:spAutoFit/>
          </a:bodyPr>
          <a:lstStyle/>
          <a:p>
            <a:r>
              <a:rPr lang="el-GR" sz="3600" dirty="0">
                <a:solidFill>
                  <a:srgbClr val="FF0000"/>
                </a:solidFill>
              </a:rPr>
              <a:t>6</a:t>
            </a:r>
          </a:p>
        </p:txBody>
      </p:sp>
      <p:sp>
        <p:nvSpPr>
          <p:cNvPr id="10" name="Ορθογώνιο 9"/>
          <p:cNvSpPr/>
          <p:nvPr/>
        </p:nvSpPr>
        <p:spPr>
          <a:xfrm>
            <a:off x="657725" y="5837001"/>
            <a:ext cx="688253" cy="646331"/>
          </a:xfrm>
          <a:prstGeom prst="rect">
            <a:avLst/>
          </a:prstGeom>
        </p:spPr>
        <p:txBody>
          <a:bodyPr wrap="square">
            <a:spAutoFit/>
          </a:bodyPr>
          <a:lstStyle/>
          <a:p>
            <a:r>
              <a:rPr lang="el-GR" sz="3600" dirty="0">
                <a:solidFill>
                  <a:srgbClr val="FF0000"/>
                </a:solidFill>
              </a:rPr>
              <a:t>7</a:t>
            </a:r>
          </a:p>
        </p:txBody>
      </p:sp>
      <p:sp>
        <p:nvSpPr>
          <p:cNvPr id="11" name="Ορθογώνιο 10"/>
          <p:cNvSpPr/>
          <p:nvPr/>
        </p:nvSpPr>
        <p:spPr>
          <a:xfrm>
            <a:off x="7442109" y="5778532"/>
            <a:ext cx="688253" cy="646331"/>
          </a:xfrm>
          <a:prstGeom prst="rect">
            <a:avLst/>
          </a:prstGeom>
        </p:spPr>
        <p:txBody>
          <a:bodyPr wrap="square">
            <a:spAutoFit/>
          </a:bodyPr>
          <a:lstStyle/>
          <a:p>
            <a:r>
              <a:rPr lang="el-GR" sz="3600" dirty="0">
                <a:solidFill>
                  <a:srgbClr val="FF0000"/>
                </a:solidFill>
              </a:rPr>
              <a:t>8</a:t>
            </a:r>
          </a:p>
        </p:txBody>
      </p:sp>
    </p:spTree>
    <p:extLst>
      <p:ext uri="{BB962C8B-B14F-4D97-AF65-F5344CB8AC3E}">
        <p14:creationId xmlns:p14="http://schemas.microsoft.com/office/powerpoint/2010/main" val="221119043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0" y="0"/>
            <a:ext cx="6497053" cy="3441032"/>
          </a:xfrm>
          <a:prstGeom prst="rect">
            <a:avLst/>
          </a:prstGeom>
        </p:spPr>
      </p:pic>
      <p:sp>
        <p:nvSpPr>
          <p:cNvPr id="4" name="Ορθογώνιο 3"/>
          <p:cNvSpPr/>
          <p:nvPr/>
        </p:nvSpPr>
        <p:spPr>
          <a:xfrm>
            <a:off x="4090736" y="780585"/>
            <a:ext cx="688253" cy="646331"/>
          </a:xfrm>
          <a:prstGeom prst="rect">
            <a:avLst/>
          </a:prstGeom>
        </p:spPr>
        <p:txBody>
          <a:bodyPr wrap="square">
            <a:spAutoFit/>
          </a:bodyPr>
          <a:lstStyle/>
          <a:p>
            <a:r>
              <a:rPr lang="el-GR" sz="3600" dirty="0" smtClean="0">
                <a:solidFill>
                  <a:srgbClr val="FF0000"/>
                </a:solidFill>
              </a:rPr>
              <a:t>9</a:t>
            </a:r>
            <a:endParaRPr lang="el-GR" sz="3600" dirty="0">
              <a:solidFill>
                <a:srgbClr val="FF0000"/>
              </a:solidFill>
            </a:endParaRPr>
          </a:p>
        </p:txBody>
      </p:sp>
      <p:pic>
        <p:nvPicPr>
          <p:cNvPr id="3" name="Εικόνα 2"/>
          <p:cNvPicPr>
            <a:picLocks noChangeAspect="1"/>
          </p:cNvPicPr>
          <p:nvPr/>
        </p:nvPicPr>
        <p:blipFill>
          <a:blip r:embed="rId3"/>
          <a:stretch>
            <a:fillRect/>
          </a:stretch>
        </p:blipFill>
        <p:spPr>
          <a:xfrm>
            <a:off x="6497052" y="0"/>
            <a:ext cx="5782601" cy="3441032"/>
          </a:xfrm>
          <a:prstGeom prst="rect">
            <a:avLst/>
          </a:prstGeom>
        </p:spPr>
      </p:pic>
      <p:pic>
        <p:nvPicPr>
          <p:cNvPr id="5" name="Εικόνα 4"/>
          <p:cNvPicPr>
            <a:picLocks noChangeAspect="1"/>
          </p:cNvPicPr>
          <p:nvPr/>
        </p:nvPicPr>
        <p:blipFill>
          <a:blip r:embed="rId4"/>
          <a:stretch>
            <a:fillRect/>
          </a:stretch>
        </p:blipFill>
        <p:spPr>
          <a:xfrm>
            <a:off x="0" y="3441031"/>
            <a:ext cx="6539914" cy="3416969"/>
          </a:xfrm>
          <a:prstGeom prst="rect">
            <a:avLst/>
          </a:prstGeom>
        </p:spPr>
      </p:pic>
      <p:pic>
        <p:nvPicPr>
          <p:cNvPr id="6" name="Εικόνα 5"/>
          <p:cNvPicPr>
            <a:picLocks noChangeAspect="1"/>
          </p:cNvPicPr>
          <p:nvPr/>
        </p:nvPicPr>
        <p:blipFill>
          <a:blip r:embed="rId5"/>
          <a:stretch>
            <a:fillRect/>
          </a:stretch>
        </p:blipFill>
        <p:spPr>
          <a:xfrm>
            <a:off x="6539914" y="3441029"/>
            <a:ext cx="5639152" cy="3416971"/>
          </a:xfrm>
          <a:prstGeom prst="rect">
            <a:avLst/>
          </a:prstGeom>
        </p:spPr>
      </p:pic>
      <p:sp>
        <p:nvSpPr>
          <p:cNvPr id="7" name="Ορθογώνιο 6"/>
          <p:cNvSpPr/>
          <p:nvPr/>
        </p:nvSpPr>
        <p:spPr>
          <a:xfrm>
            <a:off x="10210799" y="2695290"/>
            <a:ext cx="688253" cy="646331"/>
          </a:xfrm>
          <a:prstGeom prst="rect">
            <a:avLst/>
          </a:prstGeom>
        </p:spPr>
        <p:txBody>
          <a:bodyPr wrap="square">
            <a:spAutoFit/>
          </a:bodyPr>
          <a:lstStyle/>
          <a:p>
            <a:r>
              <a:rPr lang="el-GR" sz="3600" dirty="0" smtClean="0">
                <a:solidFill>
                  <a:srgbClr val="FF0000"/>
                </a:solidFill>
              </a:rPr>
              <a:t>10</a:t>
            </a:r>
            <a:endParaRPr lang="el-GR" sz="3600" dirty="0">
              <a:solidFill>
                <a:srgbClr val="FF0000"/>
              </a:solidFill>
            </a:endParaRPr>
          </a:p>
        </p:txBody>
      </p:sp>
      <p:sp>
        <p:nvSpPr>
          <p:cNvPr id="8" name="Ορθογώνιο 7"/>
          <p:cNvSpPr/>
          <p:nvPr/>
        </p:nvSpPr>
        <p:spPr>
          <a:xfrm>
            <a:off x="4778989" y="5149514"/>
            <a:ext cx="688253" cy="646331"/>
          </a:xfrm>
          <a:prstGeom prst="rect">
            <a:avLst/>
          </a:prstGeom>
        </p:spPr>
        <p:txBody>
          <a:bodyPr wrap="square">
            <a:spAutoFit/>
          </a:bodyPr>
          <a:lstStyle/>
          <a:p>
            <a:r>
              <a:rPr lang="el-GR" sz="3600" dirty="0" smtClean="0">
                <a:solidFill>
                  <a:srgbClr val="FF0000"/>
                </a:solidFill>
              </a:rPr>
              <a:t>11</a:t>
            </a:r>
            <a:endParaRPr lang="el-GR" sz="3600" dirty="0">
              <a:solidFill>
                <a:srgbClr val="FF0000"/>
              </a:solidFill>
            </a:endParaRPr>
          </a:p>
        </p:txBody>
      </p:sp>
      <p:sp>
        <p:nvSpPr>
          <p:cNvPr id="9" name="Ορθογώνιο 8"/>
          <p:cNvSpPr/>
          <p:nvPr/>
        </p:nvSpPr>
        <p:spPr>
          <a:xfrm>
            <a:off x="10449093" y="4128737"/>
            <a:ext cx="688253" cy="646331"/>
          </a:xfrm>
          <a:prstGeom prst="rect">
            <a:avLst/>
          </a:prstGeom>
        </p:spPr>
        <p:txBody>
          <a:bodyPr wrap="square">
            <a:spAutoFit/>
          </a:bodyPr>
          <a:lstStyle/>
          <a:p>
            <a:r>
              <a:rPr lang="el-GR" sz="3600" dirty="0" smtClean="0">
                <a:solidFill>
                  <a:srgbClr val="FF0000"/>
                </a:solidFill>
              </a:rPr>
              <a:t>12</a:t>
            </a:r>
            <a:endParaRPr lang="el-GR" sz="3600" dirty="0">
              <a:solidFill>
                <a:srgbClr val="FF0000"/>
              </a:solidFill>
            </a:endParaRPr>
          </a:p>
        </p:txBody>
      </p:sp>
    </p:spTree>
    <p:extLst>
      <p:ext uri="{BB962C8B-B14F-4D97-AF65-F5344CB8AC3E}">
        <p14:creationId xmlns:p14="http://schemas.microsoft.com/office/powerpoint/2010/main" val="47386608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Εικόνα 13"/>
          <p:cNvPicPr>
            <a:picLocks noChangeAspect="1"/>
          </p:cNvPicPr>
          <p:nvPr/>
        </p:nvPicPr>
        <p:blipFill>
          <a:blip r:embed="rId2"/>
          <a:stretch>
            <a:fillRect/>
          </a:stretch>
        </p:blipFill>
        <p:spPr>
          <a:xfrm>
            <a:off x="6737684" y="3151986"/>
            <a:ext cx="5454316" cy="3706014"/>
          </a:xfrm>
          <a:prstGeom prst="rect">
            <a:avLst/>
          </a:prstGeom>
        </p:spPr>
      </p:pic>
      <p:pic>
        <p:nvPicPr>
          <p:cNvPr id="12" name="Θέση περιεχομένου 11"/>
          <p:cNvPicPr>
            <a:picLocks noGrp="1" noChangeAspect="1"/>
          </p:cNvPicPr>
          <p:nvPr>
            <p:ph idx="1"/>
          </p:nvPr>
        </p:nvPicPr>
        <p:blipFill>
          <a:blip r:embed="rId3"/>
          <a:stretch>
            <a:fillRect/>
          </a:stretch>
        </p:blipFill>
        <p:spPr>
          <a:xfrm>
            <a:off x="0" y="3176335"/>
            <a:ext cx="6737684" cy="3681665"/>
          </a:xfrm>
          <a:prstGeom prst="rect">
            <a:avLst/>
          </a:prstGeom>
        </p:spPr>
      </p:pic>
      <p:sp>
        <p:nvSpPr>
          <p:cNvPr id="2" name="Τίτλος 1"/>
          <p:cNvSpPr>
            <a:spLocks noGrp="1"/>
          </p:cNvSpPr>
          <p:nvPr>
            <p:ph type="title"/>
          </p:nvPr>
        </p:nvSpPr>
        <p:spPr/>
        <p:txBody>
          <a:bodyPr/>
          <a:lstStyle/>
          <a:p>
            <a:endParaRPr lang="el-GR"/>
          </a:p>
        </p:txBody>
      </p:sp>
      <p:pic>
        <p:nvPicPr>
          <p:cNvPr id="4" name="Εικόνα 3"/>
          <p:cNvPicPr>
            <a:picLocks noChangeAspect="1"/>
          </p:cNvPicPr>
          <p:nvPr/>
        </p:nvPicPr>
        <p:blipFill>
          <a:blip r:embed="rId4"/>
          <a:stretch>
            <a:fillRect/>
          </a:stretch>
        </p:blipFill>
        <p:spPr>
          <a:xfrm>
            <a:off x="0" y="0"/>
            <a:ext cx="6737684" cy="3176337"/>
          </a:xfrm>
          <a:prstGeom prst="rect">
            <a:avLst/>
          </a:prstGeom>
        </p:spPr>
      </p:pic>
      <p:pic>
        <p:nvPicPr>
          <p:cNvPr id="5" name="Εικόνα 4"/>
          <p:cNvPicPr>
            <a:picLocks noChangeAspect="1"/>
          </p:cNvPicPr>
          <p:nvPr/>
        </p:nvPicPr>
        <p:blipFill>
          <a:blip r:embed="rId5"/>
          <a:stretch>
            <a:fillRect/>
          </a:stretch>
        </p:blipFill>
        <p:spPr>
          <a:xfrm>
            <a:off x="6737684" y="-1"/>
            <a:ext cx="5487734" cy="3176337"/>
          </a:xfrm>
          <a:prstGeom prst="rect">
            <a:avLst/>
          </a:prstGeom>
        </p:spPr>
      </p:pic>
      <p:sp>
        <p:nvSpPr>
          <p:cNvPr id="6" name="Ορθογώνιο 5"/>
          <p:cNvSpPr/>
          <p:nvPr/>
        </p:nvSpPr>
        <p:spPr>
          <a:xfrm>
            <a:off x="494073" y="2055813"/>
            <a:ext cx="688253" cy="646331"/>
          </a:xfrm>
          <a:prstGeom prst="rect">
            <a:avLst/>
          </a:prstGeom>
        </p:spPr>
        <p:txBody>
          <a:bodyPr wrap="square">
            <a:spAutoFit/>
          </a:bodyPr>
          <a:lstStyle/>
          <a:p>
            <a:r>
              <a:rPr lang="el-GR" sz="3600" dirty="0" smtClean="0">
                <a:solidFill>
                  <a:srgbClr val="FF0000"/>
                </a:solidFill>
              </a:rPr>
              <a:t>13</a:t>
            </a:r>
            <a:endParaRPr lang="el-GR" sz="3600" dirty="0">
              <a:solidFill>
                <a:srgbClr val="FF0000"/>
              </a:solidFill>
            </a:endParaRPr>
          </a:p>
        </p:txBody>
      </p:sp>
      <p:sp>
        <p:nvSpPr>
          <p:cNvPr id="7" name="Ορθογώνιο 6"/>
          <p:cNvSpPr/>
          <p:nvPr/>
        </p:nvSpPr>
        <p:spPr>
          <a:xfrm>
            <a:off x="7231757" y="1027906"/>
            <a:ext cx="688253" cy="646331"/>
          </a:xfrm>
          <a:prstGeom prst="rect">
            <a:avLst/>
          </a:prstGeom>
        </p:spPr>
        <p:txBody>
          <a:bodyPr wrap="square">
            <a:spAutoFit/>
          </a:bodyPr>
          <a:lstStyle/>
          <a:p>
            <a:r>
              <a:rPr lang="el-GR" sz="3600" dirty="0" smtClean="0">
                <a:solidFill>
                  <a:srgbClr val="FF0000"/>
                </a:solidFill>
              </a:rPr>
              <a:t>14</a:t>
            </a:r>
            <a:endParaRPr lang="el-GR" sz="3600" dirty="0">
              <a:solidFill>
                <a:srgbClr val="FF0000"/>
              </a:solidFill>
            </a:endParaRPr>
          </a:p>
        </p:txBody>
      </p:sp>
      <p:sp>
        <p:nvSpPr>
          <p:cNvPr id="8" name="Ορθογώνιο 7"/>
          <p:cNvSpPr/>
          <p:nvPr/>
        </p:nvSpPr>
        <p:spPr>
          <a:xfrm>
            <a:off x="4719494" y="5682275"/>
            <a:ext cx="688253" cy="646331"/>
          </a:xfrm>
          <a:prstGeom prst="rect">
            <a:avLst/>
          </a:prstGeom>
        </p:spPr>
        <p:txBody>
          <a:bodyPr wrap="square">
            <a:spAutoFit/>
          </a:bodyPr>
          <a:lstStyle/>
          <a:p>
            <a:r>
              <a:rPr lang="el-GR" sz="3600" dirty="0" smtClean="0">
                <a:solidFill>
                  <a:srgbClr val="FF0000"/>
                </a:solidFill>
              </a:rPr>
              <a:t>15</a:t>
            </a:r>
            <a:endParaRPr lang="el-GR" sz="3600" dirty="0">
              <a:solidFill>
                <a:srgbClr val="FF0000"/>
              </a:solidFill>
            </a:endParaRPr>
          </a:p>
        </p:txBody>
      </p:sp>
      <p:sp>
        <p:nvSpPr>
          <p:cNvPr id="11" name="Ορθογώνιο 10"/>
          <p:cNvSpPr/>
          <p:nvPr/>
        </p:nvSpPr>
        <p:spPr>
          <a:xfrm>
            <a:off x="10665547" y="5665040"/>
            <a:ext cx="688253" cy="646331"/>
          </a:xfrm>
          <a:prstGeom prst="rect">
            <a:avLst/>
          </a:prstGeom>
        </p:spPr>
        <p:txBody>
          <a:bodyPr wrap="square">
            <a:spAutoFit/>
          </a:bodyPr>
          <a:lstStyle/>
          <a:p>
            <a:r>
              <a:rPr lang="el-GR" sz="3600" dirty="0" smtClean="0">
                <a:solidFill>
                  <a:srgbClr val="FF0000"/>
                </a:solidFill>
              </a:rPr>
              <a:t>16</a:t>
            </a:r>
            <a:endParaRPr lang="el-GR" sz="3600" dirty="0">
              <a:solidFill>
                <a:srgbClr val="FF0000"/>
              </a:solidFill>
            </a:endParaRPr>
          </a:p>
        </p:txBody>
      </p:sp>
      <p:sp>
        <p:nvSpPr>
          <p:cNvPr id="15" name="Ορθογώνιο 14"/>
          <p:cNvSpPr/>
          <p:nvPr/>
        </p:nvSpPr>
        <p:spPr>
          <a:xfrm>
            <a:off x="7911121" y="3619998"/>
            <a:ext cx="1570430" cy="1384995"/>
          </a:xfrm>
          <a:prstGeom prst="rect">
            <a:avLst/>
          </a:prstGeom>
        </p:spPr>
        <p:txBody>
          <a:bodyPr wrap="none">
            <a:spAutoFit/>
          </a:bodyPr>
          <a:lstStyle/>
          <a:p>
            <a:r>
              <a:rPr lang="en-US" sz="2800" dirty="0"/>
              <a:t>Open </a:t>
            </a:r>
            <a:r>
              <a:rPr lang="en-US" sz="2800" dirty="0" smtClean="0"/>
              <a:t>the</a:t>
            </a:r>
            <a:endParaRPr lang="el-GR" sz="2800" dirty="0" smtClean="0"/>
          </a:p>
          <a:p>
            <a:r>
              <a:rPr lang="en-US" sz="2800" dirty="0" smtClean="0"/>
              <a:t> </a:t>
            </a:r>
            <a:r>
              <a:rPr lang="en-US" sz="2800" dirty="0"/>
              <a:t>catheter </a:t>
            </a:r>
            <a:endParaRPr lang="el-GR" sz="2800" dirty="0" smtClean="0"/>
          </a:p>
          <a:p>
            <a:r>
              <a:rPr lang="en-US" sz="2800" dirty="0" smtClean="0"/>
              <a:t>wrapper</a:t>
            </a:r>
            <a:endParaRPr lang="el-GR" sz="2800" dirty="0"/>
          </a:p>
        </p:txBody>
      </p:sp>
    </p:spTree>
    <p:extLst>
      <p:ext uri="{BB962C8B-B14F-4D97-AF65-F5344CB8AC3E}">
        <p14:creationId xmlns:p14="http://schemas.microsoft.com/office/powerpoint/2010/main" val="418482585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Εικόνα 10"/>
          <p:cNvPicPr>
            <a:picLocks noChangeAspect="1"/>
          </p:cNvPicPr>
          <p:nvPr/>
        </p:nvPicPr>
        <p:blipFill>
          <a:blip r:embed="rId2"/>
          <a:stretch>
            <a:fillRect/>
          </a:stretch>
        </p:blipFill>
        <p:spPr>
          <a:xfrm>
            <a:off x="6621709" y="3296652"/>
            <a:ext cx="5545264" cy="3561348"/>
          </a:xfrm>
          <a:prstGeom prst="rect">
            <a:avLst/>
          </a:prstGeom>
        </p:spPr>
      </p:pic>
      <p:pic>
        <p:nvPicPr>
          <p:cNvPr id="10" name="Εικόνα 9"/>
          <p:cNvPicPr>
            <a:picLocks noChangeAspect="1"/>
          </p:cNvPicPr>
          <p:nvPr/>
        </p:nvPicPr>
        <p:blipFill>
          <a:blip r:embed="rId3"/>
          <a:stretch>
            <a:fillRect/>
          </a:stretch>
        </p:blipFill>
        <p:spPr>
          <a:xfrm>
            <a:off x="16245" y="3296652"/>
            <a:ext cx="6605464" cy="3561348"/>
          </a:xfrm>
          <a:prstGeom prst="rect">
            <a:avLst/>
          </a:prstGeom>
        </p:spPr>
      </p:pic>
      <p:pic>
        <p:nvPicPr>
          <p:cNvPr id="9" name="Εικόνα 8"/>
          <p:cNvPicPr>
            <a:picLocks noChangeAspect="1"/>
          </p:cNvPicPr>
          <p:nvPr/>
        </p:nvPicPr>
        <p:blipFill>
          <a:blip r:embed="rId4"/>
          <a:stretch>
            <a:fillRect/>
          </a:stretch>
        </p:blipFill>
        <p:spPr>
          <a:xfrm>
            <a:off x="6559995" y="-1"/>
            <a:ext cx="5606977" cy="3296653"/>
          </a:xfrm>
          <a:prstGeom prst="rect">
            <a:avLst/>
          </a:prstGeom>
        </p:spPr>
      </p:pic>
      <p:pic>
        <p:nvPicPr>
          <p:cNvPr id="4" name="Εικόνα 3"/>
          <p:cNvPicPr>
            <a:picLocks noChangeAspect="1"/>
          </p:cNvPicPr>
          <p:nvPr/>
        </p:nvPicPr>
        <p:blipFill>
          <a:blip r:embed="rId5"/>
          <a:stretch>
            <a:fillRect/>
          </a:stretch>
        </p:blipFill>
        <p:spPr>
          <a:xfrm>
            <a:off x="0" y="-1"/>
            <a:ext cx="6675735" cy="3296654"/>
          </a:xfrm>
          <a:prstGeom prst="rect">
            <a:avLst/>
          </a:prstGeom>
        </p:spPr>
      </p:pic>
      <p:sp>
        <p:nvSpPr>
          <p:cNvPr id="5" name="Ορθογώνιο 4"/>
          <p:cNvSpPr/>
          <p:nvPr/>
        </p:nvSpPr>
        <p:spPr>
          <a:xfrm>
            <a:off x="5570621" y="2103694"/>
            <a:ext cx="688253" cy="646331"/>
          </a:xfrm>
          <a:prstGeom prst="rect">
            <a:avLst/>
          </a:prstGeom>
        </p:spPr>
        <p:txBody>
          <a:bodyPr wrap="square">
            <a:spAutoFit/>
          </a:bodyPr>
          <a:lstStyle/>
          <a:p>
            <a:r>
              <a:rPr lang="el-GR" sz="3600" dirty="0" smtClean="0">
                <a:solidFill>
                  <a:srgbClr val="FF0000"/>
                </a:solidFill>
              </a:rPr>
              <a:t>17</a:t>
            </a:r>
            <a:endParaRPr lang="el-GR" sz="3600" dirty="0">
              <a:solidFill>
                <a:srgbClr val="FF0000"/>
              </a:solidFill>
            </a:endParaRPr>
          </a:p>
        </p:txBody>
      </p:sp>
      <p:sp>
        <p:nvSpPr>
          <p:cNvPr id="6" name="Ορθογώνιο 5"/>
          <p:cNvSpPr/>
          <p:nvPr/>
        </p:nvSpPr>
        <p:spPr>
          <a:xfrm>
            <a:off x="11141241" y="5671862"/>
            <a:ext cx="688253" cy="646331"/>
          </a:xfrm>
          <a:prstGeom prst="rect">
            <a:avLst/>
          </a:prstGeom>
        </p:spPr>
        <p:txBody>
          <a:bodyPr wrap="square">
            <a:spAutoFit/>
          </a:bodyPr>
          <a:lstStyle/>
          <a:p>
            <a:r>
              <a:rPr lang="el-GR" sz="3600" dirty="0" smtClean="0">
                <a:solidFill>
                  <a:srgbClr val="FF0000"/>
                </a:solidFill>
              </a:rPr>
              <a:t>20</a:t>
            </a:r>
            <a:endParaRPr lang="el-GR" sz="3600" dirty="0">
              <a:solidFill>
                <a:srgbClr val="FF0000"/>
              </a:solidFill>
            </a:endParaRPr>
          </a:p>
        </p:txBody>
      </p:sp>
      <p:sp>
        <p:nvSpPr>
          <p:cNvPr id="7" name="Ορθογώνιο 6"/>
          <p:cNvSpPr/>
          <p:nvPr/>
        </p:nvSpPr>
        <p:spPr>
          <a:xfrm>
            <a:off x="5616343" y="5671863"/>
            <a:ext cx="688253" cy="646331"/>
          </a:xfrm>
          <a:prstGeom prst="rect">
            <a:avLst/>
          </a:prstGeom>
        </p:spPr>
        <p:txBody>
          <a:bodyPr wrap="square">
            <a:spAutoFit/>
          </a:bodyPr>
          <a:lstStyle/>
          <a:p>
            <a:r>
              <a:rPr lang="el-GR" sz="3600" dirty="0" smtClean="0">
                <a:solidFill>
                  <a:srgbClr val="FF0000"/>
                </a:solidFill>
              </a:rPr>
              <a:t>19</a:t>
            </a:r>
            <a:endParaRPr lang="el-GR" sz="3600" dirty="0">
              <a:solidFill>
                <a:srgbClr val="FF0000"/>
              </a:solidFill>
            </a:endParaRPr>
          </a:p>
        </p:txBody>
      </p:sp>
      <p:sp>
        <p:nvSpPr>
          <p:cNvPr id="8" name="Ορθογώνιο 7"/>
          <p:cNvSpPr/>
          <p:nvPr/>
        </p:nvSpPr>
        <p:spPr>
          <a:xfrm>
            <a:off x="11141242" y="2103694"/>
            <a:ext cx="688253" cy="646331"/>
          </a:xfrm>
          <a:prstGeom prst="rect">
            <a:avLst/>
          </a:prstGeom>
        </p:spPr>
        <p:txBody>
          <a:bodyPr wrap="square">
            <a:spAutoFit/>
          </a:bodyPr>
          <a:lstStyle/>
          <a:p>
            <a:r>
              <a:rPr lang="el-GR" sz="3600" dirty="0" smtClean="0">
                <a:solidFill>
                  <a:srgbClr val="FF0000"/>
                </a:solidFill>
              </a:rPr>
              <a:t>18</a:t>
            </a:r>
            <a:endParaRPr lang="el-GR" sz="3600" dirty="0">
              <a:solidFill>
                <a:srgbClr val="FF0000"/>
              </a:solidFill>
            </a:endParaRPr>
          </a:p>
        </p:txBody>
      </p:sp>
      <p:sp>
        <p:nvSpPr>
          <p:cNvPr id="12" name="Ορθογώνιο 11"/>
          <p:cNvSpPr/>
          <p:nvPr/>
        </p:nvSpPr>
        <p:spPr>
          <a:xfrm>
            <a:off x="6683423" y="5337806"/>
            <a:ext cx="2905924" cy="1200329"/>
          </a:xfrm>
          <a:prstGeom prst="rect">
            <a:avLst/>
          </a:prstGeom>
        </p:spPr>
        <p:txBody>
          <a:bodyPr wrap="none">
            <a:spAutoFit/>
          </a:bodyPr>
          <a:lstStyle/>
          <a:p>
            <a:r>
              <a:rPr lang="en-US" sz="2400" dirty="0"/>
              <a:t>Loosen your grip </a:t>
            </a:r>
            <a:endParaRPr lang="el-GR" sz="2400" dirty="0" smtClean="0"/>
          </a:p>
          <a:p>
            <a:r>
              <a:rPr lang="en-US" sz="2400" dirty="0" smtClean="0"/>
              <a:t>and continue</a:t>
            </a:r>
            <a:endParaRPr lang="el-GR" sz="2400" dirty="0" smtClean="0"/>
          </a:p>
          <a:p>
            <a:r>
              <a:rPr lang="en-US" sz="2400" dirty="0" smtClean="0"/>
              <a:t> </a:t>
            </a:r>
            <a:r>
              <a:rPr lang="en-US" sz="2400" dirty="0"/>
              <a:t>to insert the catheter</a:t>
            </a:r>
            <a:endParaRPr lang="el-GR" sz="2400" dirty="0"/>
          </a:p>
        </p:txBody>
      </p:sp>
    </p:spTree>
    <p:extLst>
      <p:ext uri="{BB962C8B-B14F-4D97-AF65-F5344CB8AC3E}">
        <p14:creationId xmlns:p14="http://schemas.microsoft.com/office/powerpoint/2010/main" val="66628668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Εικόνα 10"/>
          <p:cNvPicPr>
            <a:picLocks noChangeAspect="1"/>
          </p:cNvPicPr>
          <p:nvPr/>
        </p:nvPicPr>
        <p:blipFill>
          <a:blip r:embed="rId2"/>
          <a:stretch>
            <a:fillRect/>
          </a:stretch>
        </p:blipFill>
        <p:spPr>
          <a:xfrm>
            <a:off x="6667500" y="3392904"/>
            <a:ext cx="5558192" cy="3480613"/>
          </a:xfrm>
          <a:prstGeom prst="rect">
            <a:avLst/>
          </a:prstGeom>
        </p:spPr>
      </p:pic>
      <p:pic>
        <p:nvPicPr>
          <p:cNvPr id="10" name="Εικόνα 9"/>
          <p:cNvPicPr>
            <a:picLocks noChangeAspect="1"/>
          </p:cNvPicPr>
          <p:nvPr/>
        </p:nvPicPr>
        <p:blipFill>
          <a:blip r:embed="rId3"/>
          <a:stretch>
            <a:fillRect/>
          </a:stretch>
        </p:blipFill>
        <p:spPr>
          <a:xfrm>
            <a:off x="0" y="3392904"/>
            <a:ext cx="6667500" cy="3465096"/>
          </a:xfrm>
          <a:prstGeom prst="rect">
            <a:avLst/>
          </a:prstGeom>
        </p:spPr>
      </p:pic>
      <p:pic>
        <p:nvPicPr>
          <p:cNvPr id="9" name="Εικόνα 8"/>
          <p:cNvPicPr>
            <a:picLocks noChangeAspect="1"/>
          </p:cNvPicPr>
          <p:nvPr/>
        </p:nvPicPr>
        <p:blipFill>
          <a:blip r:embed="rId4"/>
          <a:stretch>
            <a:fillRect/>
          </a:stretch>
        </p:blipFill>
        <p:spPr>
          <a:xfrm>
            <a:off x="6667500" y="-1"/>
            <a:ext cx="5558192" cy="3392905"/>
          </a:xfrm>
          <a:prstGeom prst="rect">
            <a:avLst/>
          </a:prstGeom>
        </p:spPr>
      </p:pic>
      <p:sp>
        <p:nvSpPr>
          <p:cNvPr id="2" name="Τίτλος 1"/>
          <p:cNvSpPr>
            <a:spLocks noGrp="1"/>
          </p:cNvSpPr>
          <p:nvPr>
            <p:ph type="title"/>
          </p:nvPr>
        </p:nvSpPr>
        <p:spPr/>
        <p:txBody>
          <a:bodyPr/>
          <a:lstStyle/>
          <a:p>
            <a:endParaRPr lang="el-GR"/>
          </a:p>
        </p:txBody>
      </p:sp>
      <p:pic>
        <p:nvPicPr>
          <p:cNvPr id="4" name="Εικόνα 3"/>
          <p:cNvPicPr>
            <a:picLocks noChangeAspect="1"/>
          </p:cNvPicPr>
          <p:nvPr/>
        </p:nvPicPr>
        <p:blipFill>
          <a:blip r:embed="rId5"/>
          <a:stretch>
            <a:fillRect/>
          </a:stretch>
        </p:blipFill>
        <p:spPr>
          <a:xfrm>
            <a:off x="0" y="-1"/>
            <a:ext cx="6667500" cy="3392905"/>
          </a:xfrm>
          <a:prstGeom prst="rect">
            <a:avLst/>
          </a:prstGeom>
        </p:spPr>
      </p:pic>
      <p:sp>
        <p:nvSpPr>
          <p:cNvPr id="5" name="Ορθογώνιο 4"/>
          <p:cNvSpPr/>
          <p:nvPr/>
        </p:nvSpPr>
        <p:spPr>
          <a:xfrm>
            <a:off x="5569775" y="2341167"/>
            <a:ext cx="688253" cy="646331"/>
          </a:xfrm>
          <a:prstGeom prst="rect">
            <a:avLst/>
          </a:prstGeom>
        </p:spPr>
        <p:txBody>
          <a:bodyPr wrap="square">
            <a:spAutoFit/>
          </a:bodyPr>
          <a:lstStyle/>
          <a:p>
            <a:r>
              <a:rPr lang="el-GR" sz="3600" dirty="0" smtClean="0">
                <a:solidFill>
                  <a:srgbClr val="FF0000"/>
                </a:solidFill>
              </a:rPr>
              <a:t>21</a:t>
            </a:r>
            <a:endParaRPr lang="el-GR" sz="3600" dirty="0">
              <a:solidFill>
                <a:srgbClr val="FF0000"/>
              </a:solidFill>
            </a:endParaRPr>
          </a:p>
        </p:txBody>
      </p:sp>
      <p:sp>
        <p:nvSpPr>
          <p:cNvPr id="6" name="Ορθογώνιο 5"/>
          <p:cNvSpPr/>
          <p:nvPr/>
        </p:nvSpPr>
        <p:spPr>
          <a:xfrm>
            <a:off x="11353800" y="2318200"/>
            <a:ext cx="688253" cy="646331"/>
          </a:xfrm>
          <a:prstGeom prst="rect">
            <a:avLst/>
          </a:prstGeom>
        </p:spPr>
        <p:txBody>
          <a:bodyPr wrap="square">
            <a:spAutoFit/>
          </a:bodyPr>
          <a:lstStyle/>
          <a:p>
            <a:r>
              <a:rPr lang="el-GR" sz="3600" dirty="0" smtClean="0">
                <a:solidFill>
                  <a:srgbClr val="FF0000"/>
                </a:solidFill>
              </a:rPr>
              <a:t>22</a:t>
            </a:r>
            <a:endParaRPr lang="el-GR" sz="3600" dirty="0">
              <a:solidFill>
                <a:srgbClr val="FF0000"/>
              </a:solidFill>
            </a:endParaRPr>
          </a:p>
        </p:txBody>
      </p:sp>
      <p:sp>
        <p:nvSpPr>
          <p:cNvPr id="7" name="Ορθογώνιο 6"/>
          <p:cNvSpPr/>
          <p:nvPr/>
        </p:nvSpPr>
        <p:spPr>
          <a:xfrm>
            <a:off x="5481543" y="6163471"/>
            <a:ext cx="688253" cy="646331"/>
          </a:xfrm>
          <a:prstGeom prst="rect">
            <a:avLst/>
          </a:prstGeom>
        </p:spPr>
        <p:txBody>
          <a:bodyPr wrap="square">
            <a:spAutoFit/>
          </a:bodyPr>
          <a:lstStyle/>
          <a:p>
            <a:r>
              <a:rPr lang="el-GR" sz="3600" dirty="0" smtClean="0">
                <a:solidFill>
                  <a:srgbClr val="FF0000"/>
                </a:solidFill>
              </a:rPr>
              <a:t>23</a:t>
            </a:r>
            <a:endParaRPr lang="el-GR" sz="3600" dirty="0">
              <a:solidFill>
                <a:srgbClr val="FF0000"/>
              </a:solidFill>
            </a:endParaRPr>
          </a:p>
        </p:txBody>
      </p:sp>
      <p:sp>
        <p:nvSpPr>
          <p:cNvPr id="8" name="Ορθογώνιο 7"/>
          <p:cNvSpPr/>
          <p:nvPr/>
        </p:nvSpPr>
        <p:spPr>
          <a:xfrm>
            <a:off x="11139548" y="5517140"/>
            <a:ext cx="688253" cy="646331"/>
          </a:xfrm>
          <a:prstGeom prst="rect">
            <a:avLst/>
          </a:prstGeom>
        </p:spPr>
        <p:txBody>
          <a:bodyPr wrap="square">
            <a:spAutoFit/>
          </a:bodyPr>
          <a:lstStyle/>
          <a:p>
            <a:r>
              <a:rPr lang="el-GR" sz="3600" dirty="0" smtClean="0">
                <a:solidFill>
                  <a:srgbClr val="FF0000"/>
                </a:solidFill>
              </a:rPr>
              <a:t>24</a:t>
            </a:r>
            <a:endParaRPr lang="el-GR" sz="3600" dirty="0">
              <a:solidFill>
                <a:srgbClr val="FF0000"/>
              </a:solidFill>
            </a:endParaRPr>
          </a:p>
        </p:txBody>
      </p:sp>
      <p:sp>
        <p:nvSpPr>
          <p:cNvPr id="12" name="Ορθογώνιο 11"/>
          <p:cNvSpPr/>
          <p:nvPr/>
        </p:nvSpPr>
        <p:spPr>
          <a:xfrm>
            <a:off x="-33692" y="338884"/>
            <a:ext cx="6578339" cy="461665"/>
          </a:xfrm>
          <a:prstGeom prst="rect">
            <a:avLst/>
          </a:prstGeom>
        </p:spPr>
        <p:txBody>
          <a:bodyPr wrap="none">
            <a:spAutoFit/>
          </a:bodyPr>
          <a:lstStyle/>
          <a:p>
            <a:r>
              <a:rPr lang="en-US" sz="2400" dirty="0"/>
              <a:t>Fully insert the catheter and observe urine draining</a:t>
            </a:r>
            <a:endParaRPr lang="el-GR" sz="2400" dirty="0"/>
          </a:p>
        </p:txBody>
      </p:sp>
      <p:sp>
        <p:nvSpPr>
          <p:cNvPr id="13" name="Ορθογώνιο 12"/>
          <p:cNvSpPr/>
          <p:nvPr/>
        </p:nvSpPr>
        <p:spPr>
          <a:xfrm>
            <a:off x="9157416" y="689498"/>
            <a:ext cx="3068276" cy="1200329"/>
          </a:xfrm>
          <a:prstGeom prst="rect">
            <a:avLst/>
          </a:prstGeom>
        </p:spPr>
        <p:txBody>
          <a:bodyPr wrap="none">
            <a:spAutoFit/>
          </a:bodyPr>
          <a:lstStyle/>
          <a:p>
            <a:r>
              <a:rPr lang="en-US" sz="2400" dirty="0"/>
              <a:t>Inflate the catheter </a:t>
            </a:r>
            <a:endParaRPr lang="el-GR" sz="2400" dirty="0" smtClean="0"/>
          </a:p>
          <a:p>
            <a:r>
              <a:rPr lang="en-US" sz="2400" dirty="0" smtClean="0"/>
              <a:t>balloon </a:t>
            </a:r>
            <a:r>
              <a:rPr lang="en-US" sz="2400" dirty="0"/>
              <a:t>with </a:t>
            </a:r>
            <a:endParaRPr lang="el-GR" sz="2400" dirty="0" smtClean="0"/>
          </a:p>
          <a:p>
            <a:r>
              <a:rPr lang="en-US" sz="2400" dirty="0" smtClean="0"/>
              <a:t>the </a:t>
            </a:r>
            <a:r>
              <a:rPr lang="en-US" sz="2400" dirty="0"/>
              <a:t>water-filled syringe</a:t>
            </a:r>
            <a:endParaRPr lang="el-GR" sz="2400" dirty="0"/>
          </a:p>
        </p:txBody>
      </p:sp>
      <p:sp>
        <p:nvSpPr>
          <p:cNvPr id="14" name="Ορθογώνιο 13"/>
          <p:cNvSpPr/>
          <p:nvPr/>
        </p:nvSpPr>
        <p:spPr>
          <a:xfrm>
            <a:off x="3370648" y="4795023"/>
            <a:ext cx="6096000" cy="1569660"/>
          </a:xfrm>
          <a:prstGeom prst="rect">
            <a:avLst/>
          </a:prstGeom>
        </p:spPr>
        <p:txBody>
          <a:bodyPr>
            <a:spAutoFit/>
          </a:bodyPr>
          <a:lstStyle/>
          <a:p>
            <a:r>
              <a:rPr lang="en-US" sz="2400" dirty="0"/>
              <a:t>Gently retract the </a:t>
            </a:r>
            <a:r>
              <a:rPr lang="en-US" sz="2400" dirty="0" smtClean="0"/>
              <a:t>catheter</a:t>
            </a:r>
            <a:endParaRPr lang="el-GR" sz="2400" dirty="0" smtClean="0"/>
          </a:p>
          <a:p>
            <a:r>
              <a:rPr lang="en-US" sz="2400" dirty="0" smtClean="0"/>
              <a:t> </a:t>
            </a:r>
            <a:r>
              <a:rPr lang="en-US" sz="2400" dirty="0"/>
              <a:t>to confirm it is </a:t>
            </a:r>
            <a:r>
              <a:rPr lang="en-US" sz="2400" dirty="0" smtClean="0"/>
              <a:t>secure</a:t>
            </a:r>
            <a:endParaRPr lang="el-GR" sz="2400" dirty="0" smtClean="0"/>
          </a:p>
          <a:p>
            <a:r>
              <a:rPr lang="en-US" sz="2400" dirty="0" smtClean="0"/>
              <a:t> </a:t>
            </a:r>
            <a:r>
              <a:rPr lang="en-US" sz="2400" dirty="0"/>
              <a:t>within the </a:t>
            </a:r>
            <a:r>
              <a:rPr lang="en-US" sz="2400" dirty="0" smtClean="0"/>
              <a:t>bladder</a:t>
            </a:r>
            <a:r>
              <a:rPr lang="el-GR" sz="2400" dirty="0" smtClean="0"/>
              <a:t>, </a:t>
            </a:r>
            <a:endParaRPr lang="en-US" sz="2400" dirty="0" smtClean="0"/>
          </a:p>
          <a:p>
            <a:r>
              <a:rPr lang="en-US" sz="2400" dirty="0" smtClean="0"/>
              <a:t>retract the penis foreskin</a:t>
            </a:r>
            <a:endParaRPr lang="el-GR" sz="2400" dirty="0"/>
          </a:p>
        </p:txBody>
      </p:sp>
      <p:sp>
        <p:nvSpPr>
          <p:cNvPr id="15" name="Ορθογώνιο 14"/>
          <p:cNvSpPr/>
          <p:nvPr/>
        </p:nvSpPr>
        <p:spPr>
          <a:xfrm>
            <a:off x="8880479" y="4745391"/>
            <a:ext cx="3118995" cy="461665"/>
          </a:xfrm>
          <a:prstGeom prst="rect">
            <a:avLst/>
          </a:prstGeom>
        </p:spPr>
        <p:txBody>
          <a:bodyPr wrap="none">
            <a:spAutoFit/>
          </a:bodyPr>
          <a:lstStyle/>
          <a:p>
            <a:r>
              <a:rPr lang="en-US" sz="2400" dirty="0"/>
              <a:t>Attach the catheter bag</a:t>
            </a:r>
            <a:endParaRPr lang="el-GR" sz="2400" dirty="0"/>
          </a:p>
        </p:txBody>
      </p:sp>
    </p:spTree>
    <p:extLst>
      <p:ext uri="{BB962C8B-B14F-4D97-AF65-F5344CB8AC3E}">
        <p14:creationId xmlns:p14="http://schemas.microsoft.com/office/powerpoint/2010/main" val="247471760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stretch>
            <a:fillRect/>
          </a:stretch>
        </p:blipFill>
        <p:spPr>
          <a:xfrm>
            <a:off x="0" y="-38488"/>
            <a:ext cx="6667500" cy="3392905"/>
          </a:xfrm>
          <a:prstGeom prst="rect">
            <a:avLst/>
          </a:prstGeom>
        </p:spPr>
      </p:pic>
      <p:pic>
        <p:nvPicPr>
          <p:cNvPr id="5" name="Εικόνα 4"/>
          <p:cNvPicPr>
            <a:picLocks noChangeAspect="1"/>
          </p:cNvPicPr>
          <p:nvPr/>
        </p:nvPicPr>
        <p:blipFill>
          <a:blip r:embed="rId3"/>
          <a:stretch>
            <a:fillRect/>
          </a:stretch>
        </p:blipFill>
        <p:spPr>
          <a:xfrm>
            <a:off x="-1" y="3392904"/>
            <a:ext cx="6667501" cy="3465096"/>
          </a:xfrm>
          <a:prstGeom prst="rect">
            <a:avLst/>
          </a:prstGeom>
        </p:spPr>
      </p:pic>
      <p:pic>
        <p:nvPicPr>
          <p:cNvPr id="6" name="Εικόνα 5"/>
          <p:cNvPicPr>
            <a:picLocks noChangeAspect="1"/>
          </p:cNvPicPr>
          <p:nvPr/>
        </p:nvPicPr>
        <p:blipFill>
          <a:blip r:embed="rId4"/>
          <a:stretch>
            <a:fillRect/>
          </a:stretch>
        </p:blipFill>
        <p:spPr>
          <a:xfrm>
            <a:off x="6667500" y="0"/>
            <a:ext cx="5524500" cy="3392904"/>
          </a:xfrm>
          <a:prstGeom prst="rect">
            <a:avLst/>
          </a:prstGeom>
        </p:spPr>
      </p:pic>
      <p:pic>
        <p:nvPicPr>
          <p:cNvPr id="7" name="Εικόνα 6"/>
          <p:cNvPicPr>
            <a:picLocks noChangeAspect="1"/>
          </p:cNvPicPr>
          <p:nvPr/>
        </p:nvPicPr>
        <p:blipFill>
          <a:blip r:embed="rId5"/>
          <a:stretch>
            <a:fillRect/>
          </a:stretch>
        </p:blipFill>
        <p:spPr>
          <a:xfrm>
            <a:off x="6667500" y="3392903"/>
            <a:ext cx="5524500" cy="3465097"/>
          </a:xfrm>
          <a:prstGeom prst="rect">
            <a:avLst/>
          </a:prstGeom>
        </p:spPr>
      </p:pic>
      <p:sp>
        <p:nvSpPr>
          <p:cNvPr id="8" name="Ορθογώνιο 7"/>
          <p:cNvSpPr/>
          <p:nvPr/>
        </p:nvSpPr>
        <p:spPr>
          <a:xfrm>
            <a:off x="5407747" y="2453739"/>
            <a:ext cx="688253" cy="646331"/>
          </a:xfrm>
          <a:prstGeom prst="rect">
            <a:avLst/>
          </a:prstGeom>
        </p:spPr>
        <p:txBody>
          <a:bodyPr wrap="square">
            <a:spAutoFit/>
          </a:bodyPr>
          <a:lstStyle/>
          <a:p>
            <a:r>
              <a:rPr lang="el-GR" sz="3600" dirty="0" smtClean="0">
                <a:solidFill>
                  <a:srgbClr val="FF0000"/>
                </a:solidFill>
              </a:rPr>
              <a:t>2</a:t>
            </a:r>
            <a:r>
              <a:rPr lang="en-US" sz="3600" dirty="0" smtClean="0">
                <a:solidFill>
                  <a:srgbClr val="FF0000"/>
                </a:solidFill>
              </a:rPr>
              <a:t>5</a:t>
            </a:r>
            <a:endParaRPr lang="el-GR" sz="3600" dirty="0">
              <a:solidFill>
                <a:srgbClr val="FF0000"/>
              </a:solidFill>
            </a:endParaRPr>
          </a:p>
        </p:txBody>
      </p:sp>
      <p:sp>
        <p:nvSpPr>
          <p:cNvPr id="9" name="Ορθογώνιο 8"/>
          <p:cNvSpPr/>
          <p:nvPr/>
        </p:nvSpPr>
        <p:spPr>
          <a:xfrm>
            <a:off x="10553252" y="2453739"/>
            <a:ext cx="688253" cy="646331"/>
          </a:xfrm>
          <a:prstGeom prst="rect">
            <a:avLst/>
          </a:prstGeom>
        </p:spPr>
        <p:txBody>
          <a:bodyPr wrap="square">
            <a:spAutoFit/>
          </a:bodyPr>
          <a:lstStyle/>
          <a:p>
            <a:r>
              <a:rPr lang="el-GR" sz="3600" dirty="0" smtClean="0">
                <a:solidFill>
                  <a:srgbClr val="FF0000"/>
                </a:solidFill>
              </a:rPr>
              <a:t>2</a:t>
            </a:r>
            <a:r>
              <a:rPr lang="en-US" sz="3600" dirty="0">
                <a:solidFill>
                  <a:srgbClr val="FF0000"/>
                </a:solidFill>
              </a:rPr>
              <a:t>6</a:t>
            </a:r>
            <a:endParaRPr lang="el-GR" sz="3600" dirty="0">
              <a:solidFill>
                <a:srgbClr val="FF0000"/>
              </a:solidFill>
            </a:endParaRPr>
          </a:p>
        </p:txBody>
      </p:sp>
      <p:sp>
        <p:nvSpPr>
          <p:cNvPr id="10" name="Ορθογώνιο 9"/>
          <p:cNvSpPr/>
          <p:nvPr/>
        </p:nvSpPr>
        <p:spPr>
          <a:xfrm>
            <a:off x="5378447" y="5166013"/>
            <a:ext cx="688253" cy="646331"/>
          </a:xfrm>
          <a:prstGeom prst="rect">
            <a:avLst/>
          </a:prstGeom>
        </p:spPr>
        <p:txBody>
          <a:bodyPr wrap="square">
            <a:spAutoFit/>
          </a:bodyPr>
          <a:lstStyle/>
          <a:p>
            <a:r>
              <a:rPr lang="el-GR" sz="3600" dirty="0" smtClean="0">
                <a:solidFill>
                  <a:srgbClr val="FF0000"/>
                </a:solidFill>
              </a:rPr>
              <a:t>2</a:t>
            </a:r>
            <a:r>
              <a:rPr lang="en-US" sz="3600" dirty="0" smtClean="0">
                <a:solidFill>
                  <a:srgbClr val="FF0000"/>
                </a:solidFill>
              </a:rPr>
              <a:t>7</a:t>
            </a:r>
            <a:endParaRPr lang="el-GR" sz="3600" dirty="0">
              <a:solidFill>
                <a:srgbClr val="FF0000"/>
              </a:solidFill>
            </a:endParaRPr>
          </a:p>
        </p:txBody>
      </p:sp>
      <p:sp>
        <p:nvSpPr>
          <p:cNvPr id="11" name="Ορθογώνιο 10"/>
          <p:cNvSpPr/>
          <p:nvPr/>
        </p:nvSpPr>
        <p:spPr>
          <a:xfrm>
            <a:off x="10660310" y="5166012"/>
            <a:ext cx="688253" cy="646331"/>
          </a:xfrm>
          <a:prstGeom prst="rect">
            <a:avLst/>
          </a:prstGeom>
        </p:spPr>
        <p:txBody>
          <a:bodyPr wrap="square">
            <a:spAutoFit/>
          </a:bodyPr>
          <a:lstStyle/>
          <a:p>
            <a:r>
              <a:rPr lang="el-GR" sz="3600" dirty="0" smtClean="0">
                <a:solidFill>
                  <a:srgbClr val="FF0000"/>
                </a:solidFill>
              </a:rPr>
              <a:t>2</a:t>
            </a:r>
            <a:r>
              <a:rPr lang="en-US" sz="3600" dirty="0" smtClean="0">
                <a:solidFill>
                  <a:srgbClr val="FF0000"/>
                </a:solidFill>
              </a:rPr>
              <a:t>8</a:t>
            </a:r>
            <a:endParaRPr lang="el-GR" sz="3600" dirty="0">
              <a:solidFill>
                <a:srgbClr val="FF0000"/>
              </a:solidFill>
            </a:endParaRPr>
          </a:p>
        </p:txBody>
      </p:sp>
    </p:spTree>
    <p:extLst>
      <p:ext uri="{BB962C8B-B14F-4D97-AF65-F5344CB8AC3E}">
        <p14:creationId xmlns:p14="http://schemas.microsoft.com/office/powerpoint/2010/main" val="36670039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219198" y="0"/>
            <a:ext cx="10972801" cy="932329"/>
          </a:xfrm>
          <a:ln w="19050">
            <a:solidFill>
              <a:schemeClr val="tx1"/>
            </a:solidFill>
          </a:ln>
        </p:spPr>
        <p:txBody>
          <a:bodyPr>
            <a:normAutofit/>
          </a:bodyPr>
          <a:lstStyle/>
          <a:p>
            <a:pPr algn="ctr"/>
            <a:r>
              <a:rPr lang="el-GR" sz="3600" dirty="0" smtClean="0"/>
              <a:t>ΟΡΙΣΜΟΙ</a:t>
            </a:r>
            <a:endParaRPr lang="el-GR" sz="3600" dirty="0"/>
          </a:p>
        </p:txBody>
      </p:sp>
      <p:sp>
        <p:nvSpPr>
          <p:cNvPr id="3" name="Θέση περιεχομένου 2"/>
          <p:cNvSpPr>
            <a:spLocks noGrp="1"/>
          </p:cNvSpPr>
          <p:nvPr>
            <p:ph idx="1"/>
          </p:nvPr>
        </p:nvSpPr>
        <p:spPr>
          <a:xfrm>
            <a:off x="1219200" y="932329"/>
            <a:ext cx="5956272" cy="5925671"/>
          </a:xfrm>
        </p:spPr>
        <p:txBody>
          <a:bodyPr>
            <a:normAutofit/>
          </a:bodyPr>
          <a:lstStyle/>
          <a:p>
            <a:r>
              <a:rPr lang="el-GR" sz="2400" dirty="0" smtClean="0"/>
              <a:t>Με τον όρο καθετηριασμό</a:t>
            </a:r>
            <a:r>
              <a:rPr lang="en-US" sz="2400" dirty="0" smtClean="0"/>
              <a:t> </a:t>
            </a:r>
            <a:r>
              <a:rPr lang="el-GR" sz="2400" dirty="0" smtClean="0"/>
              <a:t>της ουροδόχου, εννοούμε την εισαγωγή καθετήρα στην ουροδόχο κύστη με άσηπτη τεχνική, συνήθως μέσω της ουρήθρας. </a:t>
            </a:r>
            <a:r>
              <a:rPr lang="en-US" sz="2400" dirty="0">
                <a:solidFill>
                  <a:srgbClr val="FF0000"/>
                </a:solidFill>
              </a:rPr>
              <a:t>(Dougherty and Lister, </a:t>
            </a:r>
            <a:r>
              <a:rPr lang="en-US" sz="2400" dirty="0" smtClean="0">
                <a:solidFill>
                  <a:srgbClr val="FF0000"/>
                </a:solidFill>
              </a:rPr>
              <a:t>-2015)</a:t>
            </a:r>
            <a:endParaRPr lang="el-GR" sz="2400" dirty="0" smtClean="0">
              <a:solidFill>
                <a:srgbClr val="FF0000"/>
              </a:solidFill>
            </a:endParaRPr>
          </a:p>
          <a:p>
            <a:r>
              <a:rPr lang="el-GR" sz="2400" dirty="0" err="1" smtClean="0"/>
              <a:t>Ουροκαθετήρας</a:t>
            </a:r>
            <a:r>
              <a:rPr lang="el-GR" sz="2400" dirty="0" smtClean="0"/>
              <a:t> είναι ένας λεπτός, κοίλος,  αποστειρωμένος σωλήνας ο οποίος εισάγεται στην ουροδόχο κύστη με σκοπό την παροχέτευση ούρων. </a:t>
            </a:r>
          </a:p>
        </p:txBody>
      </p:sp>
      <p:pic>
        <p:nvPicPr>
          <p:cNvPr id="5" name="Εικόνα 4"/>
          <p:cNvPicPr>
            <a:picLocks noChangeAspect="1"/>
          </p:cNvPicPr>
          <p:nvPr/>
        </p:nvPicPr>
        <p:blipFill>
          <a:blip r:embed="rId2"/>
          <a:stretch>
            <a:fillRect/>
          </a:stretch>
        </p:blipFill>
        <p:spPr>
          <a:xfrm>
            <a:off x="1" y="0"/>
            <a:ext cx="1219200" cy="1560576"/>
          </a:xfrm>
          <a:prstGeom prst="rect">
            <a:avLst/>
          </a:prstGeom>
        </p:spPr>
      </p:pic>
      <p:pic>
        <p:nvPicPr>
          <p:cNvPr id="6" name="Εικόνα 5"/>
          <p:cNvPicPr>
            <a:picLocks noChangeAspect="1"/>
          </p:cNvPicPr>
          <p:nvPr/>
        </p:nvPicPr>
        <p:blipFill>
          <a:blip r:embed="rId3"/>
          <a:stretch>
            <a:fillRect/>
          </a:stretch>
        </p:blipFill>
        <p:spPr>
          <a:xfrm>
            <a:off x="1" y="1560576"/>
            <a:ext cx="1219200" cy="5297424"/>
          </a:xfrm>
          <a:prstGeom prst="rect">
            <a:avLst/>
          </a:prstGeom>
        </p:spPr>
      </p:pic>
      <p:pic>
        <p:nvPicPr>
          <p:cNvPr id="7" name="Εικόνα 6"/>
          <p:cNvPicPr>
            <a:picLocks noChangeAspect="1"/>
          </p:cNvPicPr>
          <p:nvPr/>
        </p:nvPicPr>
        <p:blipFill>
          <a:blip r:embed="rId4"/>
          <a:stretch>
            <a:fillRect/>
          </a:stretch>
        </p:blipFill>
        <p:spPr>
          <a:xfrm>
            <a:off x="7175472" y="1027134"/>
            <a:ext cx="5016527" cy="5830866"/>
          </a:xfrm>
          <a:prstGeom prst="rect">
            <a:avLst/>
          </a:prstGeom>
        </p:spPr>
      </p:pic>
      <p:pic>
        <p:nvPicPr>
          <p:cNvPr id="8" name="Εικόνα 7"/>
          <p:cNvPicPr>
            <a:picLocks noChangeAspect="1"/>
          </p:cNvPicPr>
          <p:nvPr/>
        </p:nvPicPr>
        <p:blipFill>
          <a:blip r:embed="rId5"/>
          <a:stretch>
            <a:fillRect/>
          </a:stretch>
        </p:blipFill>
        <p:spPr>
          <a:xfrm>
            <a:off x="760635" y="4096011"/>
            <a:ext cx="6414837" cy="2761989"/>
          </a:xfrm>
          <a:prstGeom prst="rect">
            <a:avLst/>
          </a:prstGeom>
        </p:spPr>
      </p:pic>
    </p:spTree>
    <p:extLst>
      <p:ext uri="{BB962C8B-B14F-4D97-AF65-F5344CB8AC3E}">
        <p14:creationId xmlns:p14="http://schemas.microsoft.com/office/powerpoint/2010/main" val="409016489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219198" y="1"/>
            <a:ext cx="10972801" cy="899592"/>
          </a:xfrm>
          <a:ln w="19050">
            <a:solidFill>
              <a:schemeClr val="tx1"/>
            </a:solidFill>
          </a:ln>
        </p:spPr>
        <p:txBody>
          <a:bodyPr>
            <a:normAutofit/>
          </a:bodyPr>
          <a:lstStyle/>
          <a:p>
            <a:pPr algn="ctr"/>
            <a:r>
              <a:rPr lang="el-GR" sz="3600" dirty="0" smtClean="0"/>
              <a:t>ΚΑΘΕΤΗΡΙΑΣΜΟΣ ΣΕ ΓΥΝΑΙΚΑ</a:t>
            </a:r>
            <a:endParaRPr lang="el-GR" sz="3600" dirty="0"/>
          </a:p>
        </p:txBody>
      </p:sp>
      <p:sp>
        <p:nvSpPr>
          <p:cNvPr id="3" name="Θέση περιεχομένου 2"/>
          <p:cNvSpPr>
            <a:spLocks noGrp="1"/>
          </p:cNvSpPr>
          <p:nvPr>
            <p:ph idx="1"/>
          </p:nvPr>
        </p:nvSpPr>
        <p:spPr>
          <a:xfrm>
            <a:off x="3898231" y="932329"/>
            <a:ext cx="3705725" cy="5925671"/>
          </a:xfrm>
        </p:spPr>
        <p:txBody>
          <a:bodyPr>
            <a:normAutofit/>
          </a:bodyPr>
          <a:lstStyle/>
          <a:p>
            <a:pPr marL="0" indent="0">
              <a:buNone/>
            </a:pPr>
            <a:r>
              <a:rPr lang="en-US" sz="2400" dirty="0"/>
              <a:t>• </a:t>
            </a:r>
            <a:r>
              <a:rPr lang="el-GR" sz="2400" dirty="0" smtClean="0"/>
              <a:t>ΑΝΤΕΝΔΕΙΞΕΙΣ</a:t>
            </a:r>
            <a:endParaRPr lang="en-US" sz="2400" dirty="0"/>
          </a:p>
          <a:p>
            <a:pPr marL="0" indent="0">
              <a:buNone/>
            </a:pPr>
            <a:r>
              <a:rPr lang="en-US" sz="2400" dirty="0"/>
              <a:t>– </a:t>
            </a:r>
            <a:r>
              <a:rPr lang="el-GR" sz="2400" dirty="0" smtClean="0"/>
              <a:t>Άρνηση Ασθενούς</a:t>
            </a:r>
            <a:endParaRPr lang="en-US" sz="2400" dirty="0"/>
          </a:p>
          <a:p>
            <a:pPr marL="0" indent="0">
              <a:buNone/>
            </a:pPr>
            <a:r>
              <a:rPr lang="en-US" sz="2400" dirty="0"/>
              <a:t>– </a:t>
            </a:r>
            <a:r>
              <a:rPr lang="el-GR" sz="2400" dirty="0" smtClean="0"/>
              <a:t>Απαγορεύονται οποιαδήποτε βιντεοσκόπηση</a:t>
            </a:r>
            <a:endParaRPr lang="en-US" sz="2400" dirty="0"/>
          </a:p>
          <a:p>
            <a:pPr marL="0" indent="0">
              <a:buNone/>
            </a:pPr>
            <a:r>
              <a:rPr lang="en-US" sz="2400" dirty="0"/>
              <a:t>– </a:t>
            </a:r>
            <a:r>
              <a:rPr lang="el-GR" sz="2400" dirty="0" err="1" smtClean="0"/>
              <a:t>ΌΧΙ</a:t>
            </a:r>
            <a:r>
              <a:rPr lang="el-GR" sz="2400" dirty="0" smtClean="0"/>
              <a:t> σε ασθενείς </a:t>
            </a:r>
            <a:r>
              <a:rPr lang="el-GR" sz="2400" dirty="0" err="1" smtClean="0"/>
              <a:t>κατω</a:t>
            </a:r>
            <a:r>
              <a:rPr lang="el-GR" sz="2400" dirty="0" smtClean="0"/>
              <a:t> των 16</a:t>
            </a:r>
            <a:endParaRPr lang="en-US" sz="2400" dirty="0"/>
          </a:p>
          <a:p>
            <a:pPr marL="0" indent="0">
              <a:buNone/>
            </a:pPr>
            <a:r>
              <a:rPr lang="en-US" sz="2400" dirty="0"/>
              <a:t>• </a:t>
            </a:r>
            <a:r>
              <a:rPr lang="el-GR" sz="2400" dirty="0" smtClean="0"/>
              <a:t>ΠΕΡΙΟΡΙΣΜΟΙ</a:t>
            </a:r>
            <a:endParaRPr lang="en-US" sz="2400" dirty="0"/>
          </a:p>
          <a:p>
            <a:pPr marL="0" indent="0">
              <a:buNone/>
            </a:pPr>
            <a:r>
              <a:rPr lang="en-US" sz="2400" dirty="0"/>
              <a:t>– </a:t>
            </a:r>
            <a:r>
              <a:rPr lang="el-GR" sz="2400" dirty="0" smtClean="0"/>
              <a:t>Δύσκολος καθετηριασμός ή εισαγωγή στον κόλπο</a:t>
            </a:r>
            <a:endParaRPr lang="en-US" sz="2400" dirty="0"/>
          </a:p>
          <a:p>
            <a:pPr marL="0" indent="0">
              <a:buNone/>
            </a:pPr>
            <a:r>
              <a:rPr lang="en-US" sz="2400" dirty="0"/>
              <a:t>– </a:t>
            </a:r>
            <a:r>
              <a:rPr lang="en-US" sz="2400" dirty="0" smtClean="0"/>
              <a:t>I</a:t>
            </a:r>
            <a:r>
              <a:rPr lang="el-GR" sz="2400" dirty="0" smtClean="0"/>
              <a:t>οιδηματώδη γεννητικά όργανα ή έγκαυμα - τραυματισμός</a:t>
            </a:r>
            <a:endParaRPr lang="en-US" sz="2400" dirty="0"/>
          </a:p>
          <a:p>
            <a:pPr marL="0" indent="0">
              <a:buNone/>
            </a:pPr>
            <a:r>
              <a:rPr lang="en-US" sz="2400" dirty="0"/>
              <a:t>– </a:t>
            </a:r>
            <a:r>
              <a:rPr lang="el-GR" sz="2400" dirty="0" smtClean="0"/>
              <a:t>Πυελικός Τραυματισμός</a:t>
            </a:r>
            <a:endParaRPr lang="en-US" sz="2400" dirty="0"/>
          </a:p>
        </p:txBody>
      </p:sp>
      <p:pic>
        <p:nvPicPr>
          <p:cNvPr id="5" name="Εικόνα 4"/>
          <p:cNvPicPr>
            <a:picLocks noChangeAspect="1"/>
          </p:cNvPicPr>
          <p:nvPr/>
        </p:nvPicPr>
        <p:blipFill>
          <a:blip r:embed="rId2"/>
          <a:stretch>
            <a:fillRect/>
          </a:stretch>
        </p:blipFill>
        <p:spPr>
          <a:xfrm>
            <a:off x="1" y="0"/>
            <a:ext cx="1219200" cy="932329"/>
          </a:xfrm>
          <a:prstGeom prst="rect">
            <a:avLst/>
          </a:prstGeom>
        </p:spPr>
      </p:pic>
      <p:pic>
        <p:nvPicPr>
          <p:cNvPr id="4" name="Εικόνα 3"/>
          <p:cNvPicPr>
            <a:picLocks noChangeAspect="1"/>
          </p:cNvPicPr>
          <p:nvPr/>
        </p:nvPicPr>
        <p:blipFill rotWithShape="1">
          <a:blip r:embed="rId3"/>
          <a:srcRect l="-520" t="45021" r="1"/>
          <a:stretch/>
        </p:blipFill>
        <p:spPr>
          <a:xfrm>
            <a:off x="7603957" y="932329"/>
            <a:ext cx="4588041" cy="5892934"/>
          </a:xfrm>
          <a:prstGeom prst="rect">
            <a:avLst/>
          </a:prstGeom>
        </p:spPr>
      </p:pic>
      <p:pic>
        <p:nvPicPr>
          <p:cNvPr id="7" name="Εικόνα 6"/>
          <p:cNvPicPr>
            <a:picLocks noChangeAspect="1"/>
          </p:cNvPicPr>
          <p:nvPr/>
        </p:nvPicPr>
        <p:blipFill rotWithShape="1">
          <a:blip r:embed="rId4"/>
          <a:srcRect l="4331" t="31277" r="52509" b="8070"/>
          <a:stretch/>
        </p:blipFill>
        <p:spPr>
          <a:xfrm>
            <a:off x="0" y="932329"/>
            <a:ext cx="3898230" cy="5925670"/>
          </a:xfrm>
          <a:prstGeom prst="rect">
            <a:avLst/>
          </a:prstGeom>
        </p:spPr>
      </p:pic>
    </p:spTree>
    <p:extLst>
      <p:ext uri="{BB962C8B-B14F-4D97-AF65-F5344CB8AC3E}">
        <p14:creationId xmlns:p14="http://schemas.microsoft.com/office/powerpoint/2010/main" val="253576637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615579" y="0"/>
            <a:ext cx="8962773" cy="1219199"/>
          </a:xfrm>
        </p:spPr>
        <p:txBody>
          <a:bodyPr>
            <a:normAutofit/>
          </a:bodyPr>
          <a:lstStyle/>
          <a:p>
            <a:pPr algn="ctr"/>
            <a:r>
              <a:rPr lang="el-GR" sz="3600" dirty="0" smtClean="0"/>
              <a:t>ΚΑΘΕΤΗΡΙΑΣΜΟΣ ΣΕ ΓΥΝΑΙΚΑ</a:t>
            </a:r>
            <a:endParaRPr lang="el-GR" sz="3600" dirty="0"/>
          </a:p>
        </p:txBody>
      </p:sp>
      <p:sp>
        <p:nvSpPr>
          <p:cNvPr id="3" name="Θέση περιεχομένου 2"/>
          <p:cNvSpPr>
            <a:spLocks noGrp="1"/>
          </p:cNvSpPr>
          <p:nvPr>
            <p:ph idx="1"/>
          </p:nvPr>
        </p:nvSpPr>
        <p:spPr>
          <a:xfrm>
            <a:off x="0" y="1344705"/>
            <a:ext cx="12192000" cy="5531223"/>
          </a:xfrm>
        </p:spPr>
        <p:txBody>
          <a:bodyPr>
            <a:normAutofit lnSpcReduction="10000"/>
          </a:bodyPr>
          <a:lstStyle/>
          <a:p>
            <a:r>
              <a:rPr lang="el-GR" sz="2400" dirty="0" smtClean="0"/>
              <a:t>Η </a:t>
            </a:r>
            <a:r>
              <a:rPr lang="el-GR" sz="2400" dirty="0" err="1" smtClean="0"/>
              <a:t>ΔΙΑΔΙΚΑΣΊΑ</a:t>
            </a:r>
            <a:r>
              <a:rPr lang="el-GR" sz="2400" dirty="0" smtClean="0"/>
              <a:t> στα αρχικά στάδια παραμένει ίδια</a:t>
            </a:r>
          </a:p>
          <a:p>
            <a:r>
              <a:rPr lang="el-GR" sz="2400" dirty="0" smtClean="0"/>
              <a:t>Τοποθετούμε </a:t>
            </a:r>
            <a:r>
              <a:rPr lang="el-GR" sz="2400" dirty="0"/>
              <a:t>την άρρωστη στη κατάλληλη θέση: </a:t>
            </a:r>
          </a:p>
          <a:p>
            <a:pPr marL="0" indent="0">
              <a:buNone/>
            </a:pPr>
            <a:r>
              <a:rPr lang="el-GR" sz="2400" dirty="0"/>
              <a:t>(Α). Ύπτια θέση με τα γόνατα και τα ισχία σε κάμψη και με τα πόδια υποστηριγμένα στο κρεβάτι, ελαφρώς ανοιχτά, </a:t>
            </a:r>
          </a:p>
          <a:p>
            <a:pPr marL="0" indent="0">
              <a:buNone/>
            </a:pPr>
            <a:r>
              <a:rPr lang="el-GR" sz="2400" dirty="0"/>
              <a:t>(Β). Η θέση </a:t>
            </a:r>
            <a:r>
              <a:rPr lang="el-GR" sz="2400" dirty="0" err="1"/>
              <a:t>Sims</a:t>
            </a:r>
            <a:r>
              <a:rPr lang="el-GR" sz="2400" dirty="0"/>
              <a:t> ή πλάγια θέση μπορεί να αποτελέσει εναλλακτική τοποθέτηση της γυναίκας ασθενούς. </a:t>
            </a:r>
          </a:p>
          <a:p>
            <a:r>
              <a:rPr lang="el-GR" sz="2400" dirty="0" smtClean="0"/>
              <a:t>Τοποθετούμε </a:t>
            </a:r>
            <a:r>
              <a:rPr lang="el-GR" sz="2400" dirty="0"/>
              <a:t>το τετράγωνο νοσηλείας κάτω από τους γλουτούς </a:t>
            </a:r>
          </a:p>
          <a:p>
            <a:endParaRPr lang="el-GR" sz="2400" dirty="0"/>
          </a:p>
          <a:p>
            <a:r>
              <a:rPr lang="el-GR" sz="2400" dirty="0" smtClean="0"/>
              <a:t>Τοποθετούμε </a:t>
            </a:r>
            <a:r>
              <a:rPr lang="el-GR" sz="2400" dirty="0"/>
              <a:t>νεφροειδές για τα άχρηστα σε προσιτή θέση.</a:t>
            </a:r>
          </a:p>
          <a:p>
            <a:endParaRPr lang="el-GR" sz="2400" dirty="0"/>
          </a:p>
          <a:p>
            <a:r>
              <a:rPr lang="el-GR" sz="2400" dirty="0" smtClean="0"/>
              <a:t>Πλένουμε </a:t>
            </a:r>
            <a:r>
              <a:rPr lang="el-GR" sz="2400" dirty="0"/>
              <a:t>τα χέρια μας </a:t>
            </a:r>
          </a:p>
          <a:p>
            <a:endParaRPr lang="el-GR" sz="2400" dirty="0"/>
          </a:p>
          <a:p>
            <a:r>
              <a:rPr lang="el-GR" sz="2400" dirty="0" smtClean="0"/>
              <a:t>Φοράμε </a:t>
            </a:r>
            <a:r>
              <a:rPr lang="el-GR" sz="2400" dirty="0"/>
              <a:t>αποστειρωμένα γάντια με τη σωστή τεχνική </a:t>
            </a:r>
          </a:p>
          <a:p>
            <a:endParaRPr lang="el-GR" sz="2400" dirty="0"/>
          </a:p>
        </p:txBody>
      </p:sp>
      <p:pic>
        <p:nvPicPr>
          <p:cNvPr id="4" name="Εικόνα 3"/>
          <p:cNvPicPr>
            <a:picLocks noChangeAspect="1"/>
          </p:cNvPicPr>
          <p:nvPr/>
        </p:nvPicPr>
        <p:blipFill rotWithShape="1">
          <a:blip r:embed="rId2"/>
          <a:srcRect r="19107" b="16780"/>
          <a:stretch/>
        </p:blipFill>
        <p:spPr>
          <a:xfrm>
            <a:off x="10578353" y="0"/>
            <a:ext cx="1613647" cy="1219199"/>
          </a:xfrm>
          <a:prstGeom prst="rect">
            <a:avLst/>
          </a:prstGeom>
        </p:spPr>
      </p:pic>
      <p:pic>
        <p:nvPicPr>
          <p:cNvPr id="7" name="Εικόνα 6"/>
          <p:cNvPicPr>
            <a:picLocks noChangeAspect="1"/>
          </p:cNvPicPr>
          <p:nvPr/>
        </p:nvPicPr>
        <p:blipFill>
          <a:blip r:embed="rId3"/>
          <a:stretch>
            <a:fillRect/>
          </a:stretch>
        </p:blipFill>
        <p:spPr>
          <a:xfrm>
            <a:off x="0" y="0"/>
            <a:ext cx="1615580" cy="1219306"/>
          </a:xfrm>
          <a:prstGeom prst="rect">
            <a:avLst/>
          </a:prstGeom>
        </p:spPr>
      </p:pic>
    </p:spTree>
    <p:extLst>
      <p:ext uri="{BB962C8B-B14F-4D97-AF65-F5344CB8AC3E}">
        <p14:creationId xmlns:p14="http://schemas.microsoft.com/office/powerpoint/2010/main" val="312155478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615579" y="0"/>
            <a:ext cx="8962773" cy="1219199"/>
          </a:xfrm>
        </p:spPr>
        <p:txBody>
          <a:bodyPr>
            <a:normAutofit/>
          </a:bodyPr>
          <a:lstStyle/>
          <a:p>
            <a:pPr algn="ctr"/>
            <a:r>
              <a:rPr lang="el-GR" sz="3600" dirty="0" smtClean="0"/>
              <a:t>ΚΑΘΕΤΗΡΙΑΣΜΟΣ ΣΕ ΓΥΝΑΙΚΑ</a:t>
            </a:r>
            <a:endParaRPr lang="el-GR" sz="3600" dirty="0"/>
          </a:p>
        </p:txBody>
      </p:sp>
      <p:sp>
        <p:nvSpPr>
          <p:cNvPr id="3" name="Θέση περιεχομένου 2"/>
          <p:cNvSpPr>
            <a:spLocks noGrp="1"/>
          </p:cNvSpPr>
          <p:nvPr>
            <p:ph idx="1"/>
          </p:nvPr>
        </p:nvSpPr>
        <p:spPr>
          <a:xfrm>
            <a:off x="0" y="1344705"/>
            <a:ext cx="12192000" cy="5531223"/>
          </a:xfrm>
        </p:spPr>
        <p:txBody>
          <a:bodyPr>
            <a:normAutofit/>
          </a:bodyPr>
          <a:lstStyle/>
          <a:p>
            <a:r>
              <a:rPr lang="el-GR" sz="2400" dirty="0" smtClean="0"/>
              <a:t>Καλύπτουμε </a:t>
            </a:r>
            <a:r>
              <a:rPr lang="el-GR" sz="2400" dirty="0"/>
              <a:t>την άρρωστη με τα αποστειρωμένα τετράγωνα και το αποστειρωμένο σχιστό  ώστε να είναι ορατή η </a:t>
            </a:r>
            <a:r>
              <a:rPr lang="el-GR" sz="2400" dirty="0" err="1"/>
              <a:t>περιουρηθρική</a:t>
            </a:r>
            <a:r>
              <a:rPr lang="el-GR" sz="2400" dirty="0"/>
              <a:t> περιοχή</a:t>
            </a:r>
            <a:r>
              <a:rPr lang="el-GR" sz="2400" dirty="0" smtClean="0"/>
              <a:t>.</a:t>
            </a:r>
            <a:endParaRPr lang="el-GR" sz="2400" dirty="0"/>
          </a:p>
          <a:p>
            <a:r>
              <a:rPr lang="el-GR" sz="2400" dirty="0" smtClean="0"/>
              <a:t>Τοποθετούμε </a:t>
            </a:r>
            <a:r>
              <a:rPr lang="el-GR" sz="2400" dirty="0"/>
              <a:t>νεφροειδές ανάμεσα στα πόδια της άρρωστης, πάνω στα αποστειρωμένα πεδία καθώς επίσης και το δίσκο με τις γάζες.</a:t>
            </a:r>
          </a:p>
          <a:p>
            <a:r>
              <a:rPr lang="el-GR" sz="2400" dirty="0"/>
              <a:t>Καθετηριασμός ουροδόχου </a:t>
            </a:r>
            <a:r>
              <a:rPr lang="el-GR" sz="2400" dirty="0" err="1"/>
              <a:t>κύστεως</a:t>
            </a:r>
            <a:r>
              <a:rPr lang="el-GR" sz="2400" dirty="0"/>
              <a:t> με δύο νοσηλευτές</a:t>
            </a:r>
          </a:p>
          <a:p>
            <a:r>
              <a:rPr lang="el-GR" sz="2400" dirty="0" smtClean="0"/>
              <a:t>Στο </a:t>
            </a:r>
            <a:r>
              <a:rPr lang="el-GR" sz="2400" dirty="0"/>
              <a:t>αποστειρωμένο </a:t>
            </a:r>
            <a:r>
              <a:rPr lang="el-GR" sz="2400" dirty="0" err="1"/>
              <a:t>καψάκι</a:t>
            </a:r>
            <a:r>
              <a:rPr lang="el-GR" sz="2400" dirty="0"/>
              <a:t> ο βοηθός τοποθετεί αντισηπτικό </a:t>
            </a:r>
            <a:r>
              <a:rPr lang="el-GR" sz="2400" dirty="0" smtClean="0"/>
              <a:t>διάλυμα.</a:t>
            </a:r>
          </a:p>
          <a:p>
            <a:r>
              <a:rPr lang="el-GR" sz="2400" dirty="0" smtClean="0"/>
              <a:t>Αποχωρίσουμε </a:t>
            </a:r>
            <a:r>
              <a:rPr lang="el-GR" sz="2400" dirty="0"/>
              <a:t>τα χείλη του αιδοίου με τον δείκτη και τον αντίχειρα (συνήθως του αριστερού χεριού) για να γίνει ορατό το στόμιο της </a:t>
            </a:r>
            <a:r>
              <a:rPr lang="el-GR" sz="2400" dirty="0" smtClean="0"/>
              <a:t>ουρήθρας.</a:t>
            </a:r>
          </a:p>
          <a:p>
            <a:r>
              <a:rPr lang="el-GR" sz="2400" dirty="0" smtClean="0"/>
              <a:t>Χειριζόμαστε </a:t>
            </a:r>
            <a:r>
              <a:rPr lang="el-GR" sz="2400" dirty="0"/>
              <a:t>τα </a:t>
            </a:r>
            <a:r>
              <a:rPr lang="el-GR" sz="2400" dirty="0" err="1"/>
              <a:t>τολύπια</a:t>
            </a:r>
            <a:r>
              <a:rPr lang="el-GR" sz="2400" dirty="0"/>
              <a:t> καθαρισμού με λαβίδα. Τα εμποτίζουμε με αντισηπτικό και καθαρίζουμε με μία μόνο κίνηση από πάνω προς τα κάτω με την ακόλουθη σειρά: μεγάλα χείλη, μικρά χείλη, ουρηθρικό στόμιο. Μετά από κάθε χρήση απορρίπτουμε το </a:t>
            </a:r>
            <a:r>
              <a:rPr lang="el-GR" sz="2400" dirty="0" err="1" smtClean="0"/>
              <a:t>τολύπιο</a:t>
            </a:r>
            <a:r>
              <a:rPr lang="el-GR" sz="2400" dirty="0" smtClean="0"/>
              <a:t>.</a:t>
            </a:r>
          </a:p>
          <a:p>
            <a:r>
              <a:rPr lang="el-GR" sz="2400" dirty="0" smtClean="0"/>
              <a:t>Πιάνουμε </a:t>
            </a:r>
            <a:r>
              <a:rPr lang="el-GR" sz="2400" dirty="0"/>
              <a:t>τον καθετήρα με το αποστειρωμένο χέρι, και ο βοηθός τοποθετεί στην άκρη του καθετήρα </a:t>
            </a:r>
            <a:r>
              <a:rPr lang="el-GR" sz="2400" dirty="0" err="1"/>
              <a:t>ξυλοκαίνη</a:t>
            </a:r>
            <a:r>
              <a:rPr lang="el-GR" sz="2400" dirty="0"/>
              <a:t>. ΠΡΟΣΕΧΟΥΜΕ να μείνει ανοιχτή η οπή στην άκρη ώστε να παροχετευθούν τα ούρα.</a:t>
            </a:r>
          </a:p>
          <a:p>
            <a:endParaRPr lang="el-GR" sz="2400" dirty="0"/>
          </a:p>
        </p:txBody>
      </p:sp>
      <p:pic>
        <p:nvPicPr>
          <p:cNvPr id="4" name="Εικόνα 3"/>
          <p:cNvPicPr>
            <a:picLocks noChangeAspect="1"/>
          </p:cNvPicPr>
          <p:nvPr/>
        </p:nvPicPr>
        <p:blipFill rotWithShape="1">
          <a:blip r:embed="rId2"/>
          <a:srcRect r="19107" b="16780"/>
          <a:stretch/>
        </p:blipFill>
        <p:spPr>
          <a:xfrm>
            <a:off x="10578353" y="0"/>
            <a:ext cx="1613647" cy="1219199"/>
          </a:xfrm>
          <a:prstGeom prst="rect">
            <a:avLst/>
          </a:prstGeom>
        </p:spPr>
      </p:pic>
      <p:pic>
        <p:nvPicPr>
          <p:cNvPr id="7" name="Εικόνα 6"/>
          <p:cNvPicPr>
            <a:picLocks noChangeAspect="1"/>
          </p:cNvPicPr>
          <p:nvPr/>
        </p:nvPicPr>
        <p:blipFill>
          <a:blip r:embed="rId3"/>
          <a:stretch>
            <a:fillRect/>
          </a:stretch>
        </p:blipFill>
        <p:spPr>
          <a:xfrm>
            <a:off x="0" y="0"/>
            <a:ext cx="1615580" cy="1219306"/>
          </a:xfrm>
          <a:prstGeom prst="rect">
            <a:avLst/>
          </a:prstGeom>
        </p:spPr>
      </p:pic>
    </p:spTree>
    <p:extLst>
      <p:ext uri="{BB962C8B-B14F-4D97-AF65-F5344CB8AC3E}">
        <p14:creationId xmlns:p14="http://schemas.microsoft.com/office/powerpoint/2010/main" val="423068318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615579" y="0"/>
            <a:ext cx="8962773" cy="1219199"/>
          </a:xfrm>
        </p:spPr>
        <p:txBody>
          <a:bodyPr>
            <a:normAutofit/>
          </a:bodyPr>
          <a:lstStyle/>
          <a:p>
            <a:pPr algn="ctr"/>
            <a:r>
              <a:rPr lang="el-GR" sz="3600" dirty="0" smtClean="0"/>
              <a:t>ΚΑΘΕΤΗΡΙΑΣΜΟΣ ΣΕ ΓΥΝΑΙΚΑ</a:t>
            </a:r>
            <a:endParaRPr lang="el-GR" sz="3600" dirty="0"/>
          </a:p>
        </p:txBody>
      </p:sp>
      <p:sp>
        <p:nvSpPr>
          <p:cNvPr id="3" name="Θέση περιεχομένου 2"/>
          <p:cNvSpPr>
            <a:spLocks noGrp="1"/>
          </p:cNvSpPr>
          <p:nvPr>
            <p:ph idx="1"/>
          </p:nvPr>
        </p:nvSpPr>
        <p:spPr>
          <a:xfrm>
            <a:off x="0" y="1344705"/>
            <a:ext cx="12192000" cy="5531223"/>
          </a:xfrm>
        </p:spPr>
        <p:txBody>
          <a:bodyPr>
            <a:normAutofit/>
          </a:bodyPr>
          <a:lstStyle/>
          <a:p>
            <a:r>
              <a:rPr lang="el-GR" sz="2400" dirty="0" smtClean="0"/>
              <a:t>Εισάγουμε </a:t>
            </a:r>
            <a:r>
              <a:rPr lang="el-GR" sz="2400" dirty="0"/>
              <a:t>τον καθετήρα στην ουρήθρα με ήπιους χειρισμούς χρησιμοποιώντας αυστηρά άσηπτη τεχνική. (Μόλις βγουν ούρα σημαίνει πως ο καθετήρας είναι όντως στην ουρήθρα και τον κλείνουμε με την λαβίδα ή τον τσακίζουμε ελαφρά. Αφήνουμε έως 1000 </a:t>
            </a:r>
            <a:r>
              <a:rPr lang="el-GR" sz="2400" dirty="0" err="1"/>
              <a:t>ml</a:t>
            </a:r>
            <a:r>
              <a:rPr lang="el-GR" sz="2400" dirty="0"/>
              <a:t> ούρων να τρέξουν καθώς με αφαίρεση άνω των 1000 </a:t>
            </a:r>
            <a:r>
              <a:rPr lang="el-GR" sz="2400" dirty="0" err="1"/>
              <a:t>ml</a:t>
            </a:r>
            <a:r>
              <a:rPr lang="el-GR" sz="2400" dirty="0"/>
              <a:t> υπάρχει ο κίνδυνος για μείωση της πίεσης στα σπλαγχνικά αγγεία. </a:t>
            </a:r>
            <a:r>
              <a:rPr lang="el-GR" sz="2400" dirty="0" smtClean="0"/>
              <a:t>)</a:t>
            </a:r>
          </a:p>
          <a:p>
            <a:r>
              <a:rPr lang="el-GR" sz="2400" dirty="0" smtClean="0"/>
              <a:t>Μετά </a:t>
            </a:r>
            <a:r>
              <a:rPr lang="el-GR" sz="2400" dirty="0"/>
              <a:t>φουσκώνουμε το μπαλονάκι του καθετήρα σύμφωνα με τις οδηγίες του κατασκευαστή με φυσιολογικό ορό και ελέγχουμε αν στερεώθηκε τραβώντας τον απαλά προς τα έξω και εν συνεχεία τον τοποθετούμε ξανά στη θέση του. (ο δεύτερος νοσηλευτής που σερβίρει φουσκώνει το μπαλονάκι και συνδέει τον </a:t>
            </a:r>
            <a:r>
              <a:rPr lang="el-GR" sz="2400" dirty="0" err="1" smtClean="0"/>
              <a:t>ουροσυλλέκτη</a:t>
            </a:r>
            <a:r>
              <a:rPr lang="el-GR" sz="2400" dirty="0" smtClean="0"/>
              <a:t>)</a:t>
            </a:r>
          </a:p>
          <a:p>
            <a:r>
              <a:rPr lang="el-GR" sz="2400" dirty="0" smtClean="0"/>
              <a:t>Εάν </a:t>
            </a:r>
            <a:r>
              <a:rPr lang="el-GR" sz="2400" dirty="0"/>
              <a:t>δεν υπάρχει άμεση ροή ούρων όταν γίνει η εισαγωγή του καθετήρα, υπάρχουν κάποια μέτρα που μπορεί να αποδειχτούν βοηθητικά</a:t>
            </a:r>
            <a:r>
              <a:rPr lang="el-GR" sz="2400" dirty="0" smtClean="0"/>
              <a:t>:</a:t>
            </a:r>
          </a:p>
          <a:p>
            <a:pPr>
              <a:buFont typeface="Wingdings" panose="05000000000000000000" pitchFamily="2" charset="2"/>
              <a:buChar char="Ø"/>
            </a:pPr>
            <a:r>
              <a:rPr lang="el-GR" sz="2400" dirty="0" smtClean="0"/>
              <a:t> </a:t>
            </a:r>
            <a:r>
              <a:rPr lang="el-GR" sz="2400" dirty="0"/>
              <a:t>Ζητάμε από τον ασθενή να πάρει μια βαθιά αναπνοή, γιατί έτσι προάγεται η χαλάρωση των </a:t>
            </a:r>
            <a:r>
              <a:rPr lang="el-GR" sz="2400" dirty="0" err="1"/>
              <a:t>περινεϊκών</a:t>
            </a:r>
            <a:r>
              <a:rPr lang="el-GR" sz="2400" dirty="0"/>
              <a:t> και κοιλιακών μυών.</a:t>
            </a:r>
          </a:p>
          <a:p>
            <a:endParaRPr lang="el-GR" sz="2400" dirty="0"/>
          </a:p>
        </p:txBody>
      </p:sp>
      <p:pic>
        <p:nvPicPr>
          <p:cNvPr id="4" name="Εικόνα 3"/>
          <p:cNvPicPr>
            <a:picLocks noChangeAspect="1"/>
          </p:cNvPicPr>
          <p:nvPr/>
        </p:nvPicPr>
        <p:blipFill rotWithShape="1">
          <a:blip r:embed="rId2"/>
          <a:srcRect r="19107" b="16780"/>
          <a:stretch/>
        </p:blipFill>
        <p:spPr>
          <a:xfrm>
            <a:off x="10578353" y="0"/>
            <a:ext cx="1613647" cy="1219199"/>
          </a:xfrm>
          <a:prstGeom prst="rect">
            <a:avLst/>
          </a:prstGeom>
        </p:spPr>
      </p:pic>
      <p:pic>
        <p:nvPicPr>
          <p:cNvPr id="7" name="Εικόνα 6"/>
          <p:cNvPicPr>
            <a:picLocks noChangeAspect="1"/>
          </p:cNvPicPr>
          <p:nvPr/>
        </p:nvPicPr>
        <p:blipFill>
          <a:blip r:embed="rId3"/>
          <a:stretch>
            <a:fillRect/>
          </a:stretch>
        </p:blipFill>
        <p:spPr>
          <a:xfrm>
            <a:off x="0" y="0"/>
            <a:ext cx="1615580" cy="1219306"/>
          </a:xfrm>
          <a:prstGeom prst="rect">
            <a:avLst/>
          </a:prstGeom>
        </p:spPr>
      </p:pic>
    </p:spTree>
    <p:extLst>
      <p:ext uri="{BB962C8B-B14F-4D97-AF65-F5344CB8AC3E}">
        <p14:creationId xmlns:p14="http://schemas.microsoft.com/office/powerpoint/2010/main" val="320307626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615579" y="0"/>
            <a:ext cx="8962773" cy="1219199"/>
          </a:xfrm>
        </p:spPr>
        <p:txBody>
          <a:bodyPr>
            <a:normAutofit/>
          </a:bodyPr>
          <a:lstStyle/>
          <a:p>
            <a:pPr algn="ctr"/>
            <a:r>
              <a:rPr lang="el-GR" sz="3600" dirty="0" smtClean="0"/>
              <a:t>ΚΑΘΕΤΗΡΙΑΣΜΟΣ ΣΕ ΓΥΝΑΙΚΑ</a:t>
            </a:r>
            <a:endParaRPr lang="el-GR" sz="3600" dirty="0"/>
          </a:p>
        </p:txBody>
      </p:sp>
      <p:sp>
        <p:nvSpPr>
          <p:cNvPr id="3" name="Θέση περιεχομένου 2"/>
          <p:cNvSpPr>
            <a:spLocks noGrp="1"/>
          </p:cNvSpPr>
          <p:nvPr>
            <p:ph idx="1"/>
          </p:nvPr>
        </p:nvSpPr>
        <p:spPr>
          <a:xfrm>
            <a:off x="0" y="1344705"/>
            <a:ext cx="12192000" cy="5531223"/>
          </a:xfrm>
        </p:spPr>
        <p:txBody>
          <a:bodyPr>
            <a:noAutofit/>
          </a:bodyPr>
          <a:lstStyle/>
          <a:p>
            <a:pPr>
              <a:buFont typeface="Wingdings" panose="05000000000000000000" pitchFamily="2" charset="2"/>
              <a:buChar char="Ø"/>
            </a:pPr>
            <a:r>
              <a:rPr lang="el-GR" sz="2400" dirty="0"/>
              <a:t>Περιστρέφουμε ελαφρά το καθετήρα επειδή η οπή στο άκρο του μπορεί να εφάπτεται στο τοίχωμα της ουροδόχου κύστης</a:t>
            </a:r>
            <a:r>
              <a:rPr lang="el-GR" sz="2400" dirty="0" smtClean="0"/>
              <a:t>. </a:t>
            </a:r>
          </a:p>
          <a:p>
            <a:pPr>
              <a:buFont typeface="Wingdings" panose="05000000000000000000" pitchFamily="2" charset="2"/>
              <a:buChar char="Ø"/>
            </a:pPr>
            <a:r>
              <a:rPr lang="el-GR" sz="2400" dirty="0" smtClean="0"/>
              <a:t>Σηκώνουμε </a:t>
            </a:r>
            <a:r>
              <a:rPr lang="el-GR" sz="2400" dirty="0"/>
              <a:t>το επάνω μέρος του κρεβατιού του ασθενή για να αυξήσουμε τη πίεση στη περιοχή της ουροδόχου κύστης</a:t>
            </a:r>
            <a:r>
              <a:rPr lang="el-GR" sz="2400" dirty="0" smtClean="0"/>
              <a:t>. </a:t>
            </a:r>
          </a:p>
          <a:p>
            <a:pPr>
              <a:buFont typeface="Wingdings" panose="05000000000000000000" pitchFamily="2" charset="2"/>
              <a:buChar char="Ø"/>
            </a:pPr>
            <a:r>
              <a:rPr lang="el-GR" sz="2400" dirty="0" smtClean="0"/>
              <a:t>Φοράμε </a:t>
            </a:r>
            <a:r>
              <a:rPr lang="el-GR" sz="2400" dirty="0"/>
              <a:t>γάντια και τοποθετούμε ένα δάχτυλο στο κόλπο για να νιώσουμε τη θέση του καθετήρα μέσω του πρόσθιου κολπικού </a:t>
            </a:r>
            <a:r>
              <a:rPr lang="el-GR" sz="2400" dirty="0" smtClean="0"/>
              <a:t>τοιχώματος.</a:t>
            </a:r>
          </a:p>
          <a:p>
            <a:pPr>
              <a:buFont typeface="Wingdings" panose="05000000000000000000" pitchFamily="2" charset="2"/>
              <a:buChar char="Ø"/>
            </a:pPr>
            <a:r>
              <a:rPr lang="el-GR" sz="2400" dirty="0" smtClean="0"/>
              <a:t>Στερεώνουμε </a:t>
            </a:r>
            <a:r>
              <a:rPr lang="el-GR" sz="2400" dirty="0"/>
              <a:t>τον καθετήρα στην εσωτερική επιφάνεια του μηρού. Με τον τρόπο αυτό προλαμβάνονται οι κινήσεις του καθετήρα και η έλξη στην ουροδόχο κύστη. </a:t>
            </a:r>
            <a:endParaRPr lang="el-GR" sz="2400" dirty="0" smtClean="0"/>
          </a:p>
          <a:p>
            <a:pPr>
              <a:buFont typeface="Wingdings" panose="05000000000000000000" pitchFamily="2" charset="2"/>
              <a:buChar char="Ø"/>
            </a:pPr>
            <a:r>
              <a:rPr lang="el-GR" sz="2400" dirty="0" smtClean="0"/>
              <a:t>Τοποθετούμε </a:t>
            </a:r>
            <a:r>
              <a:rPr lang="el-GR" sz="2400" dirty="0"/>
              <a:t>τον </a:t>
            </a:r>
            <a:r>
              <a:rPr lang="el-GR" sz="2400" dirty="0" err="1"/>
              <a:t>ουροσυλλέκτη</a:t>
            </a:r>
            <a:r>
              <a:rPr lang="el-GR" sz="2400" dirty="0"/>
              <a:t> στα πλαϊνά κάγκελα του κρεβατιού και ελέγχουμε το σωλήνα του </a:t>
            </a:r>
            <a:r>
              <a:rPr lang="el-GR" sz="2400" dirty="0" err="1"/>
              <a:t>ουροσυλλέκτη</a:t>
            </a:r>
            <a:r>
              <a:rPr lang="el-GR" sz="2400" dirty="0"/>
              <a:t> για να διασφαλίσουμε πως δεν έχει διπλωθεί. Δεν τοποθετούμε τον </a:t>
            </a:r>
            <a:r>
              <a:rPr lang="el-GR" sz="2400" dirty="0" err="1"/>
              <a:t>ουροσυλλέκτη</a:t>
            </a:r>
            <a:r>
              <a:rPr lang="el-GR" sz="2400" dirty="0"/>
              <a:t> κάτω από το πόδι του ασθενή γιατί μπορεί να πιεστεί και να </a:t>
            </a:r>
            <a:r>
              <a:rPr lang="el-GR" sz="2400" dirty="0" err="1"/>
              <a:t>συμπέσουν</a:t>
            </a:r>
            <a:r>
              <a:rPr lang="el-GR" sz="2400" dirty="0"/>
              <a:t> τα τοιχώματά του. </a:t>
            </a:r>
            <a:endParaRPr lang="el-GR" sz="2400" dirty="0" smtClean="0"/>
          </a:p>
          <a:p>
            <a:pPr>
              <a:buFont typeface="Wingdings" panose="05000000000000000000" pitchFamily="2" charset="2"/>
              <a:buChar char="Ø"/>
            </a:pPr>
            <a:endParaRPr lang="el-GR" sz="2400" dirty="0"/>
          </a:p>
        </p:txBody>
      </p:sp>
      <p:pic>
        <p:nvPicPr>
          <p:cNvPr id="4" name="Εικόνα 3"/>
          <p:cNvPicPr>
            <a:picLocks noChangeAspect="1"/>
          </p:cNvPicPr>
          <p:nvPr/>
        </p:nvPicPr>
        <p:blipFill rotWithShape="1">
          <a:blip r:embed="rId2"/>
          <a:srcRect r="19107" b="16780"/>
          <a:stretch/>
        </p:blipFill>
        <p:spPr>
          <a:xfrm>
            <a:off x="10578353" y="0"/>
            <a:ext cx="1613647" cy="1219199"/>
          </a:xfrm>
          <a:prstGeom prst="rect">
            <a:avLst/>
          </a:prstGeom>
        </p:spPr>
      </p:pic>
      <p:pic>
        <p:nvPicPr>
          <p:cNvPr id="7" name="Εικόνα 6"/>
          <p:cNvPicPr>
            <a:picLocks noChangeAspect="1"/>
          </p:cNvPicPr>
          <p:nvPr/>
        </p:nvPicPr>
        <p:blipFill>
          <a:blip r:embed="rId3"/>
          <a:stretch>
            <a:fillRect/>
          </a:stretch>
        </p:blipFill>
        <p:spPr>
          <a:xfrm>
            <a:off x="0" y="0"/>
            <a:ext cx="1615580" cy="1219306"/>
          </a:xfrm>
          <a:prstGeom prst="rect">
            <a:avLst/>
          </a:prstGeom>
        </p:spPr>
      </p:pic>
    </p:spTree>
    <p:extLst>
      <p:ext uri="{BB962C8B-B14F-4D97-AF65-F5344CB8AC3E}">
        <p14:creationId xmlns:p14="http://schemas.microsoft.com/office/powerpoint/2010/main" val="67416716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615579" y="0"/>
            <a:ext cx="8962773" cy="1219199"/>
          </a:xfrm>
        </p:spPr>
        <p:txBody>
          <a:bodyPr>
            <a:normAutofit/>
          </a:bodyPr>
          <a:lstStyle/>
          <a:p>
            <a:pPr algn="ctr"/>
            <a:r>
              <a:rPr lang="el-GR" sz="3600" dirty="0" smtClean="0"/>
              <a:t>ΚΑΘΕΤΗΡΙΑΣΜΟΣ ΣΕ ΓΥΝΑΙΚΑ</a:t>
            </a:r>
            <a:endParaRPr lang="el-GR" sz="3600" dirty="0"/>
          </a:p>
        </p:txBody>
      </p:sp>
      <p:sp>
        <p:nvSpPr>
          <p:cNvPr id="3" name="Θέση περιεχομένου 2"/>
          <p:cNvSpPr>
            <a:spLocks noGrp="1"/>
          </p:cNvSpPr>
          <p:nvPr>
            <p:ph idx="1"/>
          </p:nvPr>
        </p:nvSpPr>
        <p:spPr>
          <a:xfrm>
            <a:off x="0" y="1344705"/>
            <a:ext cx="12192000" cy="5531223"/>
          </a:xfrm>
        </p:spPr>
        <p:txBody>
          <a:bodyPr>
            <a:noAutofit/>
          </a:bodyPr>
          <a:lstStyle/>
          <a:p>
            <a:pPr>
              <a:buFont typeface="Wingdings" panose="05000000000000000000" pitchFamily="2" charset="2"/>
              <a:buChar char="Ø"/>
            </a:pPr>
            <a:r>
              <a:rPr lang="el-GR" sz="2400" dirty="0"/>
              <a:t>Επίσης δεν τον τοποθετούμε με τρόπο που να κινείται πάνω από το  επίπεδο της ουροδόχου κύστης. Αυτό μπορεί να προκαλέσει την παροχέτευση της </a:t>
            </a:r>
            <a:r>
              <a:rPr lang="el-GR" sz="2400" dirty="0" err="1"/>
              <a:t>κύστεως</a:t>
            </a:r>
            <a:r>
              <a:rPr lang="el-GR" sz="2400" dirty="0"/>
              <a:t> με αναρρόφηση αντί με τη βαρύτητα, διακινδυνεύοντας την πιθανότητα τραυματισμού του βλεννογόνου της. Διατηρούμε το σάκο παροχέτευσης των ούρων μακριά από το δάπεδο για να αποφύγουμε το κίνδυνο λοίμωξης, καθώς το δάπεδο είναι ιδιαίτερα μολυσμένο. </a:t>
            </a:r>
          </a:p>
          <a:p>
            <a:pPr>
              <a:buFont typeface="Wingdings" panose="05000000000000000000" pitchFamily="2" charset="2"/>
              <a:buChar char="Ø"/>
            </a:pPr>
            <a:r>
              <a:rPr lang="el-GR" sz="2400" dirty="0" smtClean="0"/>
              <a:t>Απομακρύνουμε </a:t>
            </a:r>
            <a:r>
              <a:rPr lang="el-GR" sz="2400" dirty="0"/>
              <a:t>όλα τα χρησιμοποιημένα αντικείμενα. Καθαρίζουμε και στεγνώνουμε την </a:t>
            </a:r>
            <a:r>
              <a:rPr lang="el-GR" sz="2400" dirty="0" err="1"/>
              <a:t>περινεϊκη</a:t>
            </a:r>
            <a:r>
              <a:rPr lang="el-GR" sz="2400" dirty="0"/>
              <a:t> περιοχή, εάν είναι απαραίτητο. </a:t>
            </a:r>
            <a:endParaRPr lang="el-GR" sz="2400" dirty="0" smtClean="0"/>
          </a:p>
          <a:p>
            <a:pPr>
              <a:buFont typeface="Wingdings" panose="05000000000000000000" pitchFamily="2" charset="2"/>
              <a:buChar char="Ø"/>
            </a:pPr>
            <a:r>
              <a:rPr lang="el-GR" sz="2400" dirty="0" smtClean="0"/>
              <a:t>Πλένουμε </a:t>
            </a:r>
            <a:r>
              <a:rPr lang="el-GR" sz="2400" dirty="0"/>
              <a:t>τα χέρια </a:t>
            </a:r>
            <a:r>
              <a:rPr lang="el-GR" sz="2400" dirty="0" smtClean="0"/>
              <a:t>μας.</a:t>
            </a:r>
          </a:p>
          <a:p>
            <a:pPr>
              <a:buFont typeface="Wingdings" panose="05000000000000000000" pitchFamily="2" charset="2"/>
              <a:buChar char="Ø"/>
            </a:pPr>
            <a:r>
              <a:rPr lang="el-GR" sz="2400" dirty="0" smtClean="0"/>
              <a:t>Καταγράφουμε </a:t>
            </a:r>
            <a:r>
              <a:rPr lang="el-GR" sz="2400" dirty="0"/>
              <a:t>τις πληροφορίες καθετηριασμού στα σχετικά έγγραφα. Αυτές πρέπει να περιλαμβάνουν: τις αιτίες για τον καθετηριασμό, τον όγκο ούρων, τον υπολειπόμενο όγκο, την ημερομηνία και την ώρα του καθετηριασμού, τον τύπο, το μήκος και το μέγεθος του καθετήρα, τα προβλήματα που αντιμετωπίστηκαν κατά τη διάρκεια της διαδικασίας.</a:t>
            </a:r>
          </a:p>
          <a:p>
            <a:pPr>
              <a:buFont typeface="Wingdings" panose="05000000000000000000" pitchFamily="2" charset="2"/>
              <a:buChar char="Ø"/>
            </a:pPr>
            <a:endParaRPr lang="el-GR" sz="2400" dirty="0"/>
          </a:p>
        </p:txBody>
      </p:sp>
      <p:pic>
        <p:nvPicPr>
          <p:cNvPr id="4" name="Εικόνα 3"/>
          <p:cNvPicPr>
            <a:picLocks noChangeAspect="1"/>
          </p:cNvPicPr>
          <p:nvPr/>
        </p:nvPicPr>
        <p:blipFill rotWithShape="1">
          <a:blip r:embed="rId2"/>
          <a:srcRect r="19107" b="16780"/>
          <a:stretch/>
        </p:blipFill>
        <p:spPr>
          <a:xfrm>
            <a:off x="10578353" y="0"/>
            <a:ext cx="1613647" cy="1219199"/>
          </a:xfrm>
          <a:prstGeom prst="rect">
            <a:avLst/>
          </a:prstGeom>
        </p:spPr>
      </p:pic>
      <p:pic>
        <p:nvPicPr>
          <p:cNvPr id="7" name="Εικόνα 6"/>
          <p:cNvPicPr>
            <a:picLocks noChangeAspect="1"/>
          </p:cNvPicPr>
          <p:nvPr/>
        </p:nvPicPr>
        <p:blipFill>
          <a:blip r:embed="rId3"/>
          <a:stretch>
            <a:fillRect/>
          </a:stretch>
        </p:blipFill>
        <p:spPr>
          <a:xfrm>
            <a:off x="0" y="0"/>
            <a:ext cx="1615580" cy="1219306"/>
          </a:xfrm>
          <a:prstGeom prst="rect">
            <a:avLst/>
          </a:prstGeom>
        </p:spPr>
      </p:pic>
    </p:spTree>
    <p:extLst>
      <p:ext uri="{BB962C8B-B14F-4D97-AF65-F5344CB8AC3E}">
        <p14:creationId xmlns:p14="http://schemas.microsoft.com/office/powerpoint/2010/main" val="318534015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7" name="Θέση περιεχομένου 6"/>
          <p:cNvPicPr>
            <a:picLocks noGrp="1" noChangeAspect="1"/>
          </p:cNvPicPr>
          <p:nvPr>
            <p:ph idx="1"/>
          </p:nvPr>
        </p:nvPicPr>
        <p:blipFill rotWithShape="1">
          <a:blip r:embed="rId2">
            <a:extLst>
              <a:ext uri="{28A0092B-C50C-407E-A947-70E740481C1C}">
                <a14:useLocalDpi xmlns:a14="http://schemas.microsoft.com/office/drawing/2010/main" val="0"/>
              </a:ext>
            </a:extLst>
          </a:blip>
          <a:srcRect l="2368" t="3335" r="1513" b="59763"/>
          <a:stretch/>
        </p:blipFill>
        <p:spPr>
          <a:xfrm>
            <a:off x="260684" y="3416968"/>
            <a:ext cx="11718758" cy="3537284"/>
          </a:xfrm>
        </p:spPr>
      </p:pic>
      <p:pic>
        <p:nvPicPr>
          <p:cNvPr id="4" name="Εικόνα 3"/>
          <p:cNvPicPr>
            <a:picLocks noChangeAspect="1"/>
          </p:cNvPicPr>
          <p:nvPr/>
        </p:nvPicPr>
        <p:blipFill rotWithShape="1">
          <a:blip r:embed="rId3"/>
          <a:srcRect l="2755" t="3516" r="1817" b="21108"/>
          <a:stretch/>
        </p:blipFill>
        <p:spPr>
          <a:xfrm>
            <a:off x="260684" y="4192"/>
            <a:ext cx="11670632" cy="3412776"/>
          </a:xfrm>
          <a:prstGeom prst="rect">
            <a:avLst/>
          </a:prstGeom>
        </p:spPr>
      </p:pic>
      <p:sp>
        <p:nvSpPr>
          <p:cNvPr id="5" name="Ορθογώνιο 4"/>
          <p:cNvSpPr/>
          <p:nvPr/>
        </p:nvSpPr>
        <p:spPr>
          <a:xfrm>
            <a:off x="5977217" y="3244334"/>
            <a:ext cx="237566" cy="369332"/>
          </a:xfrm>
          <a:prstGeom prst="rect">
            <a:avLst/>
          </a:prstGeom>
        </p:spPr>
        <p:txBody>
          <a:bodyPr wrap="none">
            <a:spAutoFit/>
          </a:bodyPr>
          <a:lstStyle/>
          <a:p>
            <a:r>
              <a:rPr lang="el-GR" dirty="0"/>
              <a:t> </a:t>
            </a:r>
          </a:p>
        </p:txBody>
      </p:sp>
    </p:spTree>
    <p:extLst>
      <p:ext uri="{BB962C8B-B14F-4D97-AF65-F5344CB8AC3E}">
        <p14:creationId xmlns:p14="http://schemas.microsoft.com/office/powerpoint/2010/main" val="197961507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rotWithShape="1">
          <a:blip r:embed="rId2">
            <a:extLst>
              <a:ext uri="{28A0092B-C50C-407E-A947-70E740481C1C}">
                <a14:useLocalDpi xmlns:a14="http://schemas.microsoft.com/office/drawing/2010/main" val="0"/>
              </a:ext>
            </a:extLst>
          </a:blip>
          <a:srcRect l="4204" t="51501" r="1884" b="8682"/>
          <a:stretch/>
        </p:blipFill>
        <p:spPr>
          <a:xfrm>
            <a:off x="0" y="0"/>
            <a:ext cx="12200020" cy="3609474"/>
          </a:xfrm>
        </p:spPr>
      </p:pic>
      <p:sp>
        <p:nvSpPr>
          <p:cNvPr id="5" name="Ορθογώνιο 4"/>
          <p:cNvSpPr/>
          <p:nvPr/>
        </p:nvSpPr>
        <p:spPr>
          <a:xfrm>
            <a:off x="5977217" y="3244334"/>
            <a:ext cx="237566" cy="369332"/>
          </a:xfrm>
          <a:prstGeom prst="rect">
            <a:avLst/>
          </a:prstGeom>
        </p:spPr>
        <p:txBody>
          <a:bodyPr wrap="none">
            <a:spAutoFit/>
          </a:bodyPr>
          <a:lstStyle/>
          <a:p>
            <a:r>
              <a:rPr lang="el-GR" dirty="0"/>
              <a:t> </a:t>
            </a:r>
          </a:p>
        </p:txBody>
      </p:sp>
      <p:pic>
        <p:nvPicPr>
          <p:cNvPr id="6" name="Εικόνα 5"/>
          <p:cNvPicPr>
            <a:picLocks noChangeAspect="1"/>
          </p:cNvPicPr>
          <p:nvPr/>
        </p:nvPicPr>
        <p:blipFill rotWithShape="1">
          <a:blip r:embed="rId3">
            <a:extLst>
              <a:ext uri="{28A0092B-C50C-407E-A947-70E740481C1C}">
                <a14:useLocalDpi xmlns:a14="http://schemas.microsoft.com/office/drawing/2010/main" val="0"/>
              </a:ext>
            </a:extLst>
          </a:blip>
          <a:srcRect l="2793" t="3951" r="4145" b="4834"/>
          <a:stretch/>
        </p:blipFill>
        <p:spPr>
          <a:xfrm>
            <a:off x="3005416" y="3609474"/>
            <a:ext cx="6090457" cy="3248526"/>
          </a:xfrm>
          <a:prstGeom prst="rect">
            <a:avLst/>
          </a:prstGeom>
        </p:spPr>
      </p:pic>
    </p:spTree>
    <p:extLst>
      <p:ext uri="{BB962C8B-B14F-4D97-AF65-F5344CB8AC3E}">
        <p14:creationId xmlns:p14="http://schemas.microsoft.com/office/powerpoint/2010/main" val="176880143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35859"/>
            <a:ext cx="10022541" cy="1219199"/>
          </a:xfrm>
        </p:spPr>
        <p:txBody>
          <a:bodyPr>
            <a:normAutofit/>
          </a:bodyPr>
          <a:lstStyle/>
          <a:p>
            <a:pPr algn="ctr"/>
            <a:r>
              <a:rPr lang="el-GR" sz="3600" dirty="0" smtClean="0"/>
              <a:t>ΔΙΑΔΙΚΤΥΑΚΑ </a:t>
            </a:r>
            <a:r>
              <a:rPr lang="en-US" sz="3600" dirty="0" smtClean="0"/>
              <a:t>ONLINE </a:t>
            </a:r>
            <a:r>
              <a:rPr lang="el-GR" sz="3600" dirty="0" smtClean="0"/>
              <a:t>ΕΚΠΑΙΔΕΥΤΙΚΑ</a:t>
            </a:r>
            <a:r>
              <a:rPr lang="en-US" sz="3600" dirty="0" smtClean="0"/>
              <a:t> VIDEO </a:t>
            </a:r>
            <a:r>
              <a:rPr lang="el-GR" sz="3600" dirty="0" smtClean="0"/>
              <a:t>ΕΙΣΑΓΩΓΗΣ ΚΑΘΕΤΗΡΩΝ</a:t>
            </a:r>
            <a:endParaRPr lang="el-GR" sz="3600" dirty="0"/>
          </a:p>
        </p:txBody>
      </p:sp>
      <p:sp>
        <p:nvSpPr>
          <p:cNvPr id="3" name="Θέση περιεχομένου 2"/>
          <p:cNvSpPr>
            <a:spLocks noGrp="1"/>
          </p:cNvSpPr>
          <p:nvPr>
            <p:ph idx="1"/>
          </p:nvPr>
        </p:nvSpPr>
        <p:spPr>
          <a:xfrm>
            <a:off x="0" y="1344705"/>
            <a:ext cx="10022541" cy="5531223"/>
          </a:xfrm>
        </p:spPr>
        <p:txBody>
          <a:bodyPr>
            <a:normAutofit/>
          </a:bodyPr>
          <a:lstStyle/>
          <a:p>
            <a:r>
              <a:rPr lang="en-US" sz="2400" dirty="0" smtClean="0">
                <a:hlinkClick r:id="rId2"/>
              </a:rPr>
              <a:t>https://bestpractice.bmj.com/procedural-videos/en-gb/4f7ef74a-a871-4c51-9962-19e73f2ec367</a:t>
            </a:r>
            <a:endParaRPr lang="el-GR" sz="2400" dirty="0" smtClean="0"/>
          </a:p>
          <a:p>
            <a:r>
              <a:rPr lang="en-US" sz="2400" dirty="0" smtClean="0">
                <a:hlinkClick r:id="rId3"/>
              </a:rPr>
              <a:t>https://bestpractice.bmj.com/procedural-videos/en-gb/bbf357e5-97f6-4980-87b5-28161dda7f01</a:t>
            </a:r>
            <a:endParaRPr lang="el-GR" sz="2400" dirty="0" smtClean="0"/>
          </a:p>
          <a:p>
            <a:r>
              <a:rPr lang="en-US" sz="2400" dirty="0" smtClean="0">
                <a:hlinkClick r:id="rId4"/>
              </a:rPr>
              <a:t>https://vimeo.com/473828651 </a:t>
            </a:r>
            <a:endParaRPr lang="el-GR" sz="2400" dirty="0" smtClean="0"/>
          </a:p>
          <a:p>
            <a:r>
              <a:rPr lang="en-US" sz="2400" dirty="0" smtClean="0">
                <a:hlinkClick r:id="rId5"/>
              </a:rPr>
              <a:t>https://jomi.com/article/268.9/Female-Foley-Catheter-Insertion?t=43s </a:t>
            </a:r>
            <a:endParaRPr lang="en-US" sz="2400" dirty="0" smtClean="0"/>
          </a:p>
          <a:p>
            <a:r>
              <a:rPr lang="en-US" sz="2400" dirty="0" smtClean="0">
                <a:hlinkClick r:id="rId6"/>
              </a:rPr>
              <a:t>https://www.youtube.com/watch?v=yTFS3FILWGY</a:t>
            </a:r>
            <a:endParaRPr lang="el-GR" sz="2400" dirty="0" smtClean="0"/>
          </a:p>
          <a:p>
            <a:endParaRPr lang="el-GR" sz="2400" dirty="0"/>
          </a:p>
        </p:txBody>
      </p:sp>
      <p:pic>
        <p:nvPicPr>
          <p:cNvPr id="5" name="Εικόνα 4"/>
          <p:cNvPicPr>
            <a:picLocks noChangeAspect="1"/>
          </p:cNvPicPr>
          <p:nvPr/>
        </p:nvPicPr>
        <p:blipFill>
          <a:blip r:embed="rId7"/>
          <a:stretch>
            <a:fillRect/>
          </a:stretch>
        </p:blipFill>
        <p:spPr>
          <a:xfrm>
            <a:off x="10022541" y="0"/>
            <a:ext cx="2169459" cy="1685364"/>
          </a:xfrm>
          <a:prstGeom prst="rect">
            <a:avLst/>
          </a:prstGeom>
        </p:spPr>
      </p:pic>
      <p:pic>
        <p:nvPicPr>
          <p:cNvPr id="6" name="Εικόνα 5"/>
          <p:cNvPicPr>
            <a:picLocks noChangeAspect="1"/>
          </p:cNvPicPr>
          <p:nvPr/>
        </p:nvPicPr>
        <p:blipFill>
          <a:blip r:embed="rId8"/>
          <a:stretch>
            <a:fillRect/>
          </a:stretch>
        </p:blipFill>
        <p:spPr>
          <a:xfrm>
            <a:off x="10022542" y="5405717"/>
            <a:ext cx="2169458" cy="1470211"/>
          </a:xfrm>
          <a:prstGeom prst="rect">
            <a:avLst/>
          </a:prstGeom>
        </p:spPr>
      </p:pic>
      <p:pic>
        <p:nvPicPr>
          <p:cNvPr id="8" name="Εικόνα 7"/>
          <p:cNvPicPr>
            <a:picLocks noChangeAspect="1"/>
          </p:cNvPicPr>
          <p:nvPr/>
        </p:nvPicPr>
        <p:blipFill>
          <a:blip r:embed="rId9"/>
          <a:stretch>
            <a:fillRect/>
          </a:stretch>
        </p:blipFill>
        <p:spPr>
          <a:xfrm>
            <a:off x="10022541" y="1685364"/>
            <a:ext cx="2169459" cy="3720352"/>
          </a:xfrm>
          <a:prstGeom prst="rect">
            <a:avLst/>
          </a:prstGeom>
        </p:spPr>
      </p:pic>
    </p:spTree>
    <p:extLst>
      <p:ext uri="{BB962C8B-B14F-4D97-AF65-F5344CB8AC3E}">
        <p14:creationId xmlns:p14="http://schemas.microsoft.com/office/powerpoint/2010/main" val="43709204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35860"/>
            <a:ext cx="12192000" cy="613498"/>
          </a:xfrm>
        </p:spPr>
        <p:txBody>
          <a:bodyPr>
            <a:normAutofit/>
          </a:bodyPr>
          <a:lstStyle/>
          <a:p>
            <a:pPr algn="ctr"/>
            <a:r>
              <a:rPr lang="el-GR" sz="3600" dirty="0" smtClean="0"/>
              <a:t>ΒΙΒΛΙΟΓΡΑΦΙΑ</a:t>
            </a:r>
            <a:endParaRPr lang="el-GR" sz="3600" dirty="0"/>
          </a:p>
        </p:txBody>
      </p:sp>
      <p:sp>
        <p:nvSpPr>
          <p:cNvPr id="3" name="Θέση περιεχομένου 2"/>
          <p:cNvSpPr>
            <a:spLocks noGrp="1"/>
          </p:cNvSpPr>
          <p:nvPr>
            <p:ph idx="1"/>
          </p:nvPr>
        </p:nvSpPr>
        <p:spPr>
          <a:xfrm>
            <a:off x="0" y="490332"/>
            <a:ext cx="12192000" cy="5895266"/>
          </a:xfrm>
        </p:spPr>
        <p:txBody>
          <a:bodyPr>
            <a:noAutofit/>
          </a:bodyPr>
          <a:lstStyle/>
          <a:p>
            <a:r>
              <a:rPr lang="en-US" sz="2000" dirty="0" err="1"/>
              <a:t>Feneley</a:t>
            </a:r>
            <a:r>
              <a:rPr lang="en-US" sz="2000" dirty="0"/>
              <a:t> RC, </a:t>
            </a:r>
            <a:r>
              <a:rPr lang="en-US" sz="2000" dirty="0" err="1"/>
              <a:t>Hopley</a:t>
            </a:r>
            <a:r>
              <a:rPr lang="en-US" sz="2000" dirty="0"/>
              <a:t> </a:t>
            </a:r>
            <a:r>
              <a:rPr lang="en-US" sz="2000" dirty="0" err="1"/>
              <a:t>IB</a:t>
            </a:r>
            <a:r>
              <a:rPr lang="en-US" sz="2000" dirty="0"/>
              <a:t>, Wells </a:t>
            </a:r>
            <a:r>
              <a:rPr lang="en-US" sz="2000" dirty="0" err="1"/>
              <a:t>PN</a:t>
            </a:r>
            <a:r>
              <a:rPr lang="en-US" sz="2000" dirty="0"/>
              <a:t>. Urinary catheters: history, current status, adverse events and research agenda. J Med </a:t>
            </a:r>
            <a:r>
              <a:rPr lang="en-US" sz="2000" dirty="0" err="1"/>
              <a:t>Eng</a:t>
            </a:r>
            <a:r>
              <a:rPr lang="en-US" sz="2000" dirty="0"/>
              <a:t> Technol. 2015;39(8):459-70</a:t>
            </a:r>
            <a:r>
              <a:rPr lang="en-US" sz="2000" dirty="0" smtClean="0"/>
              <a:t>.</a:t>
            </a:r>
            <a:endParaRPr lang="el-GR" sz="2000" dirty="0" smtClean="0"/>
          </a:p>
          <a:p>
            <a:r>
              <a:rPr lang="en-US" sz="2000" dirty="0"/>
              <a:t>Tan E, Ahluwalia A, </a:t>
            </a:r>
            <a:r>
              <a:rPr lang="en-US" sz="2000" dirty="0" err="1"/>
              <a:t>Kankam</a:t>
            </a:r>
            <a:r>
              <a:rPr lang="en-US" sz="2000" dirty="0"/>
              <a:t> H, Menezes P. Urinary catheterization 1: indications. Br J </a:t>
            </a:r>
            <a:r>
              <a:rPr lang="en-US" sz="2000" dirty="0" err="1"/>
              <a:t>Hosp</a:t>
            </a:r>
            <a:r>
              <a:rPr lang="en-US" sz="2000" dirty="0"/>
              <a:t> Med (</a:t>
            </a:r>
            <a:r>
              <a:rPr lang="en-US" sz="2000" dirty="0" err="1"/>
              <a:t>Lond</a:t>
            </a:r>
            <a:r>
              <a:rPr lang="en-US" sz="2000" dirty="0"/>
              <a:t>). 2019 Sep 02;80(9):C133-C135</a:t>
            </a:r>
            <a:r>
              <a:rPr lang="en-US" sz="2000" dirty="0" smtClean="0"/>
              <a:t>.</a:t>
            </a:r>
            <a:endParaRPr lang="el-GR" sz="2000" dirty="0" smtClean="0"/>
          </a:p>
          <a:p>
            <a:r>
              <a:rPr lang="en-US" sz="2000" dirty="0"/>
              <a:t>Kang S, Yoon </a:t>
            </a:r>
            <a:r>
              <a:rPr lang="en-US" sz="2000" dirty="0" err="1"/>
              <a:t>JS</a:t>
            </a:r>
            <a:r>
              <a:rPr lang="en-US" sz="2000" dirty="0"/>
              <a:t>, Lee CH, Kim </a:t>
            </a:r>
            <a:r>
              <a:rPr lang="en-US" sz="2000" dirty="0" err="1"/>
              <a:t>GH</a:t>
            </a:r>
            <a:r>
              <a:rPr lang="en-US" sz="2000" dirty="0"/>
              <a:t>, Choi H, Kim JD, Park HS. A feasibility study using cadaver: Efficacy and safety of the novel automatic urinary catheterization device. Medicine (Baltimore). 2018 Dec;97(51):</a:t>
            </a:r>
            <a:r>
              <a:rPr lang="en-US" sz="2000" dirty="0" smtClean="0"/>
              <a:t>e13631</a:t>
            </a:r>
            <a:endParaRPr lang="el-GR" sz="2000" dirty="0" smtClean="0"/>
          </a:p>
          <a:p>
            <a:r>
              <a:rPr lang="en-US" sz="2000" dirty="0"/>
              <a:t>Clayton JL. Indwelling Urinary Catheters: A Pathway to Health Care-Associated Infections. </a:t>
            </a:r>
            <a:r>
              <a:rPr lang="en-US" sz="2000" dirty="0" err="1"/>
              <a:t>AORN</a:t>
            </a:r>
            <a:r>
              <a:rPr lang="en-US" sz="2000" dirty="0"/>
              <a:t> J. 2017 May;105(5):446-452</a:t>
            </a:r>
            <a:r>
              <a:rPr lang="en-US" sz="2000" dirty="0" smtClean="0"/>
              <a:t>.</a:t>
            </a:r>
            <a:endParaRPr lang="el-GR" sz="2000" dirty="0" smtClean="0"/>
          </a:p>
          <a:p>
            <a:r>
              <a:rPr lang="en-US" sz="2000" dirty="0" err="1"/>
              <a:t>Vainrib</a:t>
            </a:r>
            <a:r>
              <a:rPr lang="en-US" sz="2000" dirty="0"/>
              <a:t> M, </a:t>
            </a:r>
            <a:r>
              <a:rPr lang="en-US" sz="2000" dirty="0" err="1"/>
              <a:t>Stav</a:t>
            </a:r>
            <a:r>
              <a:rPr lang="en-US" sz="2000" dirty="0"/>
              <a:t> K, </a:t>
            </a:r>
            <a:r>
              <a:rPr lang="en-US" sz="2000" dirty="0" err="1"/>
              <a:t>Gruenwald</a:t>
            </a:r>
            <a:r>
              <a:rPr lang="en-US" sz="2000" dirty="0"/>
              <a:t> I, </a:t>
            </a:r>
            <a:r>
              <a:rPr lang="en-US" sz="2000" dirty="0" err="1"/>
              <a:t>Gilon</a:t>
            </a:r>
            <a:r>
              <a:rPr lang="en-US" sz="2000" dirty="0"/>
              <a:t> G, </a:t>
            </a:r>
            <a:r>
              <a:rPr lang="en-US" sz="2000" dirty="0" err="1"/>
              <a:t>Aharony</a:t>
            </a:r>
            <a:r>
              <a:rPr lang="en-US" sz="2000" dirty="0"/>
              <a:t> S, Gross M, </a:t>
            </a:r>
            <a:r>
              <a:rPr lang="en-US" sz="2000" dirty="0" err="1"/>
              <a:t>Bluvshtein</a:t>
            </a:r>
            <a:r>
              <a:rPr lang="en-US" sz="2000" dirty="0"/>
              <a:t> V, Kauffman Y. [POSITION STATEMENT FOR INTERMITTENT CATHETERIZATION OF URINARY BLADDER]. </a:t>
            </a:r>
            <a:r>
              <a:rPr lang="en-US" sz="2000" dirty="0" err="1"/>
              <a:t>Harefuah</a:t>
            </a:r>
            <a:r>
              <a:rPr lang="en-US" sz="2000" dirty="0"/>
              <a:t>. 2018 Apr;157(4):257-261</a:t>
            </a:r>
            <a:r>
              <a:rPr lang="en-US" sz="2000" dirty="0" smtClean="0"/>
              <a:t>.</a:t>
            </a:r>
          </a:p>
          <a:p>
            <a:r>
              <a:rPr lang="en-US" sz="2000" dirty="0" err="1"/>
              <a:t>Lachance</a:t>
            </a:r>
            <a:r>
              <a:rPr lang="en-US" sz="2000" dirty="0"/>
              <a:t> CC, </a:t>
            </a:r>
            <a:r>
              <a:rPr lang="en-US" sz="2000" dirty="0" err="1"/>
              <a:t>Grobelna</a:t>
            </a:r>
            <a:r>
              <a:rPr lang="en-US" sz="2000" dirty="0"/>
              <a:t> A. Management of Patients with Long-Term Indwelling Urinary Catheters: A Review of Guidelines [Internet]. Canadian Agency for Drugs and Technologies in Health; Ottawa (ON): May 14, </a:t>
            </a:r>
            <a:r>
              <a:rPr lang="en-US" sz="2000" dirty="0" smtClean="0"/>
              <a:t>2019</a:t>
            </a:r>
            <a:endParaRPr lang="el-GR" sz="2000" dirty="0" smtClean="0"/>
          </a:p>
          <a:p>
            <a:r>
              <a:rPr lang="it-IT" sz="2000" dirty="0"/>
              <a:t>Siracusano, Salvatore &amp; Ciciliato, Stefano &amp; Ollandini, Giangiacomo &amp; Visalli, F.. (2011). Catheters and Infections. 10.5772/21877. </a:t>
            </a:r>
            <a:endParaRPr lang="el-GR" sz="2000" dirty="0" smtClean="0"/>
          </a:p>
          <a:p>
            <a:r>
              <a:rPr lang="en-US" sz="2000" dirty="0" err="1"/>
              <a:t>Hendren</a:t>
            </a:r>
            <a:r>
              <a:rPr lang="en-US" sz="2000" dirty="0"/>
              <a:t> S. Urinary catheter management. </a:t>
            </a:r>
            <a:r>
              <a:rPr lang="en-US" sz="2000" dirty="0" err="1"/>
              <a:t>Clin</a:t>
            </a:r>
            <a:r>
              <a:rPr lang="en-US" sz="2000" dirty="0"/>
              <a:t> Colon Rectal Surg. 2013 Sep;26(3):178-81</a:t>
            </a:r>
            <a:r>
              <a:rPr lang="en-US" sz="2000" dirty="0" smtClean="0"/>
              <a:t>.</a:t>
            </a:r>
            <a:endParaRPr lang="el-GR" sz="2000" dirty="0" smtClean="0"/>
          </a:p>
          <a:p>
            <a:r>
              <a:rPr lang="en-US" sz="2000" dirty="0" smtClean="0"/>
              <a:t>European</a:t>
            </a:r>
            <a:r>
              <a:rPr lang="el-GR" sz="2000" dirty="0" smtClean="0"/>
              <a:t> </a:t>
            </a:r>
            <a:r>
              <a:rPr lang="en-US" sz="2000" dirty="0" smtClean="0"/>
              <a:t>Association</a:t>
            </a:r>
            <a:r>
              <a:rPr lang="el-GR" sz="2000" dirty="0" smtClean="0"/>
              <a:t> </a:t>
            </a:r>
            <a:r>
              <a:rPr lang="en-US" sz="2000" dirty="0" smtClean="0"/>
              <a:t>of Urology</a:t>
            </a:r>
            <a:r>
              <a:rPr lang="el-GR" sz="2000" dirty="0" smtClean="0"/>
              <a:t> </a:t>
            </a:r>
            <a:r>
              <a:rPr lang="en-US" sz="2000" dirty="0" smtClean="0"/>
              <a:t>Nurses (</a:t>
            </a:r>
            <a:r>
              <a:rPr lang="en-US" sz="2000" dirty="0" err="1" smtClean="0"/>
              <a:t>EAUN</a:t>
            </a:r>
            <a:r>
              <a:rPr lang="en-US" sz="2000" dirty="0" smtClean="0"/>
              <a:t>). 2017. </a:t>
            </a:r>
            <a:r>
              <a:rPr lang="el-GR" sz="2000" dirty="0" smtClean="0"/>
              <a:t> </a:t>
            </a:r>
            <a:r>
              <a:rPr lang="en-US" sz="2000" dirty="0" smtClean="0"/>
              <a:t>Evidence-based </a:t>
            </a:r>
            <a:r>
              <a:rPr lang="en-US" sz="2000" dirty="0"/>
              <a:t>Guidelines </a:t>
            </a:r>
            <a:r>
              <a:rPr lang="en-US" sz="2000" dirty="0" smtClean="0"/>
              <a:t>for</a:t>
            </a:r>
            <a:r>
              <a:rPr lang="el-GR" sz="2000" dirty="0" smtClean="0"/>
              <a:t> </a:t>
            </a:r>
            <a:r>
              <a:rPr lang="en-US" sz="2000" dirty="0" smtClean="0"/>
              <a:t>Best </a:t>
            </a:r>
            <a:r>
              <a:rPr lang="en-US" sz="2000" dirty="0"/>
              <a:t>Practice in Urological Health </a:t>
            </a:r>
            <a:r>
              <a:rPr lang="en-US" sz="2000" dirty="0" smtClean="0"/>
              <a:t>Care</a:t>
            </a:r>
            <a:r>
              <a:rPr lang="el-GR" sz="2000" dirty="0" smtClean="0"/>
              <a:t>. </a:t>
            </a:r>
            <a:r>
              <a:rPr lang="en-US" sz="2000" dirty="0"/>
              <a:t>Male </a:t>
            </a:r>
            <a:r>
              <a:rPr lang="en-US" sz="2000" dirty="0" smtClean="0"/>
              <a:t>external</a:t>
            </a:r>
            <a:r>
              <a:rPr lang="el-GR" sz="2000" dirty="0" smtClean="0"/>
              <a:t> </a:t>
            </a:r>
            <a:r>
              <a:rPr lang="en-US" sz="2000" dirty="0" smtClean="0"/>
              <a:t>catheters </a:t>
            </a:r>
            <a:r>
              <a:rPr lang="en-US" sz="2000" dirty="0"/>
              <a:t>in </a:t>
            </a:r>
            <a:r>
              <a:rPr lang="en-US" sz="2000" dirty="0" smtClean="0"/>
              <a:t>adults</a:t>
            </a:r>
            <a:r>
              <a:rPr lang="el-GR" sz="2000" dirty="0" smtClean="0"/>
              <a:t> - </a:t>
            </a:r>
            <a:r>
              <a:rPr lang="en-US" sz="2000" dirty="0" smtClean="0"/>
              <a:t>Urinary </a:t>
            </a:r>
            <a:r>
              <a:rPr lang="en-US" sz="2000" dirty="0"/>
              <a:t>catheter </a:t>
            </a:r>
            <a:r>
              <a:rPr lang="en-US" sz="2000" dirty="0" smtClean="0"/>
              <a:t>management</a:t>
            </a:r>
            <a:r>
              <a:rPr lang="el-GR" sz="2000" dirty="0" smtClean="0"/>
              <a:t>.</a:t>
            </a:r>
            <a:endParaRPr lang="en-US" sz="2000" dirty="0" smtClean="0"/>
          </a:p>
          <a:p>
            <a:r>
              <a:rPr lang="en-US" sz="2000" dirty="0"/>
              <a:t>European</a:t>
            </a:r>
            <a:r>
              <a:rPr lang="el-GR" sz="2000" dirty="0"/>
              <a:t> </a:t>
            </a:r>
            <a:r>
              <a:rPr lang="en-US" sz="2000" dirty="0"/>
              <a:t>Association</a:t>
            </a:r>
            <a:r>
              <a:rPr lang="el-GR" sz="2000" dirty="0"/>
              <a:t> </a:t>
            </a:r>
            <a:r>
              <a:rPr lang="en-US" sz="2000" dirty="0"/>
              <a:t>of Urology</a:t>
            </a:r>
            <a:r>
              <a:rPr lang="el-GR" sz="2000" dirty="0"/>
              <a:t> </a:t>
            </a:r>
            <a:r>
              <a:rPr lang="en-US" sz="2000" dirty="0"/>
              <a:t>Nurses (</a:t>
            </a:r>
            <a:r>
              <a:rPr lang="en-US" sz="2000" dirty="0" err="1"/>
              <a:t>EAUN</a:t>
            </a:r>
            <a:r>
              <a:rPr lang="en-US" sz="2000" dirty="0"/>
              <a:t>). </a:t>
            </a:r>
            <a:r>
              <a:rPr lang="en-US" sz="2000" dirty="0" smtClean="0"/>
              <a:t>2012. </a:t>
            </a:r>
            <a:r>
              <a:rPr lang="el-GR" sz="2000" dirty="0" smtClean="0"/>
              <a:t> </a:t>
            </a:r>
            <a:r>
              <a:rPr lang="en-US" sz="2000" dirty="0"/>
              <a:t>Evidence-based Guidelines for</a:t>
            </a:r>
            <a:r>
              <a:rPr lang="el-GR" sz="2000" dirty="0"/>
              <a:t> </a:t>
            </a:r>
            <a:r>
              <a:rPr lang="en-US" sz="2000" dirty="0"/>
              <a:t>Best Practice in Urological Health Care</a:t>
            </a:r>
            <a:r>
              <a:rPr lang="el-GR" sz="2000" dirty="0"/>
              <a:t>. </a:t>
            </a:r>
            <a:r>
              <a:rPr lang="en-US" sz="2000" dirty="0" err="1" smtClean="0"/>
              <a:t>Catheterisation</a:t>
            </a:r>
            <a:r>
              <a:rPr lang="en-US" sz="2000" dirty="0" smtClean="0"/>
              <a:t> </a:t>
            </a:r>
            <a:r>
              <a:rPr lang="en-US" sz="2000" dirty="0"/>
              <a:t>Indwelling catheters in adults – Urethral and Suprapubic</a:t>
            </a:r>
            <a:endParaRPr lang="el-GR" sz="2000" dirty="0" smtClean="0"/>
          </a:p>
        </p:txBody>
      </p:sp>
    </p:spTree>
    <p:extLst>
      <p:ext uri="{BB962C8B-B14F-4D97-AF65-F5344CB8AC3E}">
        <p14:creationId xmlns:p14="http://schemas.microsoft.com/office/powerpoint/2010/main" val="25383386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219198" y="0"/>
            <a:ext cx="10972801" cy="932329"/>
          </a:xfrm>
          <a:ln w="19050">
            <a:solidFill>
              <a:schemeClr val="tx1"/>
            </a:solidFill>
          </a:ln>
        </p:spPr>
        <p:txBody>
          <a:bodyPr>
            <a:normAutofit/>
          </a:bodyPr>
          <a:lstStyle/>
          <a:p>
            <a:pPr algn="ctr"/>
            <a:r>
              <a:rPr lang="el-GR" sz="3600" dirty="0" smtClean="0"/>
              <a:t>Σκοποί – Ενδείξεις Καθετηριασμού Ουροδόχου </a:t>
            </a:r>
            <a:r>
              <a:rPr lang="el-GR" sz="3600" dirty="0" err="1" smtClean="0"/>
              <a:t>Κύστεως</a:t>
            </a:r>
            <a:endParaRPr lang="el-GR" sz="3600" dirty="0"/>
          </a:p>
        </p:txBody>
      </p:sp>
      <p:sp>
        <p:nvSpPr>
          <p:cNvPr id="3" name="Θέση περιεχομένου 2"/>
          <p:cNvSpPr>
            <a:spLocks noGrp="1"/>
          </p:cNvSpPr>
          <p:nvPr>
            <p:ph idx="1"/>
          </p:nvPr>
        </p:nvSpPr>
        <p:spPr>
          <a:xfrm>
            <a:off x="1219198" y="932329"/>
            <a:ext cx="10972802" cy="5925671"/>
          </a:xfrm>
        </p:spPr>
        <p:txBody>
          <a:bodyPr>
            <a:noAutofit/>
          </a:bodyPr>
          <a:lstStyle/>
          <a:p>
            <a:pPr marL="0" indent="0">
              <a:buNone/>
            </a:pPr>
            <a:r>
              <a:rPr lang="el-GR" sz="2300" dirty="0" smtClean="0"/>
              <a:t>ΘΕΡΑΠΕΥΤΙΚΟΙ</a:t>
            </a:r>
          </a:p>
          <a:p>
            <a:r>
              <a:rPr lang="el-GR" sz="2300" dirty="0" err="1" smtClean="0"/>
              <a:t>Επι</a:t>
            </a:r>
            <a:r>
              <a:rPr lang="el-GR" sz="2300" dirty="0" smtClean="0"/>
              <a:t> </a:t>
            </a:r>
            <a:r>
              <a:rPr lang="el-GR" sz="2300" dirty="0"/>
              <a:t>Οξείας ή </a:t>
            </a:r>
            <a:r>
              <a:rPr lang="el-GR" sz="2300" dirty="0" smtClean="0"/>
              <a:t>Χρόνιας κατακράτησης Ούρων (Επίσχεση Ούρων) :</a:t>
            </a:r>
          </a:p>
          <a:p>
            <a:pPr lvl="1">
              <a:buFont typeface="Wingdings" panose="05000000000000000000" pitchFamily="2" charset="2"/>
              <a:buChar char="Ø"/>
            </a:pPr>
            <a:r>
              <a:rPr lang="el-GR" sz="2300" dirty="0" smtClean="0"/>
              <a:t>Αποφρακτικής φύσεως. Η κατακράτηση ούρων λόγω απόφραξης μπορεί να είναι εγγενής ή ενδογενής (εντός του ουροποιητικού συστήματος όπως η καλοήθης υπερπλασία του </a:t>
            </a:r>
            <a:r>
              <a:rPr lang="el-GR" sz="2300" dirty="0" err="1" smtClean="0"/>
              <a:t>προστάτου</a:t>
            </a:r>
            <a:r>
              <a:rPr lang="el-GR" sz="2300" dirty="0" smtClean="0"/>
              <a:t>, οι πέτρες του ουροποιητικού, οι στενώσεις ουρητήρων και ουρήθρας, όγκοι), </a:t>
            </a:r>
            <a:r>
              <a:rPr lang="el-GR" sz="2300" dirty="0"/>
              <a:t>ενώ όταν η απόφραξη προέρχεται από παθολογία έξω από την κύστη, ταξινομείται ως εξωγενής </a:t>
            </a:r>
            <a:r>
              <a:rPr lang="el-GR" sz="2300" dirty="0" smtClean="0"/>
              <a:t>(εκτός αυτού, όπως όγκοι, διογκωμένο κοιλιακό ή πυελικό όργανο, κύηση </a:t>
            </a:r>
            <a:r>
              <a:rPr lang="el-GR" sz="2300" dirty="0" err="1" smtClean="0"/>
              <a:t>κλπ</a:t>
            </a:r>
            <a:r>
              <a:rPr lang="el-GR" sz="2300" dirty="0" smtClean="0"/>
              <a:t>)</a:t>
            </a:r>
          </a:p>
          <a:p>
            <a:pPr lvl="1">
              <a:buFont typeface="Wingdings" panose="05000000000000000000" pitchFamily="2" charset="2"/>
              <a:buChar char="Ø"/>
            </a:pPr>
            <a:r>
              <a:rPr lang="el-GR" sz="2300" dirty="0" smtClean="0"/>
              <a:t>Σε Μολυσματικές </a:t>
            </a:r>
            <a:r>
              <a:rPr lang="el-GR" sz="2300" dirty="0"/>
              <a:t>&amp; </a:t>
            </a:r>
            <a:r>
              <a:rPr lang="el-GR" sz="2300" dirty="0" smtClean="0"/>
              <a:t>φλεγμονώδεις καταστάσεις: </a:t>
            </a:r>
            <a:r>
              <a:rPr lang="el-GR" sz="2300" dirty="0"/>
              <a:t>Κυστίτιδα, ουρηθρίτιδα, </a:t>
            </a:r>
            <a:r>
              <a:rPr lang="el-GR" sz="2300" dirty="0" err="1"/>
              <a:t>προστατίτιδα</a:t>
            </a:r>
            <a:r>
              <a:rPr lang="el-GR" sz="2300" dirty="0"/>
              <a:t> (κοινή λοιμώδης αιτιολογία στους άνδρες) και </a:t>
            </a:r>
            <a:r>
              <a:rPr lang="el-GR" sz="2300" dirty="0" err="1"/>
              <a:t>αιδοιοκολπίτιδα</a:t>
            </a:r>
            <a:r>
              <a:rPr lang="el-GR" sz="2300" dirty="0"/>
              <a:t> </a:t>
            </a:r>
            <a:r>
              <a:rPr lang="el-GR" sz="2300" dirty="0" smtClean="0"/>
              <a:t>στη γυναίκα. </a:t>
            </a:r>
          </a:p>
          <a:p>
            <a:pPr lvl="1">
              <a:buFont typeface="Wingdings" panose="05000000000000000000" pitchFamily="2" charset="2"/>
              <a:buChar char="Ø"/>
            </a:pPr>
            <a:r>
              <a:rPr lang="el-GR" sz="2300" dirty="0" smtClean="0"/>
              <a:t>Φαρμακολογικής Φύσεως: Φάρμακα με </a:t>
            </a:r>
            <a:r>
              <a:rPr lang="el-GR" sz="2300" dirty="0" err="1" smtClean="0"/>
              <a:t>αντιχολινεργική</a:t>
            </a:r>
            <a:r>
              <a:rPr lang="el-GR" sz="2300" dirty="0" smtClean="0"/>
              <a:t> δράση ή α </a:t>
            </a:r>
            <a:r>
              <a:rPr lang="el-GR" sz="2300" dirty="0" err="1" smtClean="0"/>
              <a:t>αδρενεργικοί</a:t>
            </a:r>
            <a:r>
              <a:rPr lang="el-GR" sz="2300" dirty="0" smtClean="0"/>
              <a:t> ανταγωνιστές</a:t>
            </a:r>
          </a:p>
          <a:p>
            <a:pPr lvl="1">
              <a:buFont typeface="Wingdings" panose="05000000000000000000" pitchFamily="2" charset="2"/>
              <a:buChar char="Ø"/>
            </a:pPr>
            <a:r>
              <a:rPr lang="el-GR" sz="2300" dirty="0" smtClean="0"/>
              <a:t>Νευρολογικής Φύσεως: Τραύμα εγκεφάλου ή Νωτιαίου Μυελού, Πολλαπλή σκλήρωση, Νόσος </a:t>
            </a:r>
            <a:r>
              <a:rPr lang="el-GR" sz="2300" dirty="0" err="1" smtClean="0"/>
              <a:t>Πάρκινσον</a:t>
            </a:r>
            <a:r>
              <a:rPr lang="el-GR" sz="2300" dirty="0" smtClean="0"/>
              <a:t>, Άνοια </a:t>
            </a:r>
            <a:r>
              <a:rPr lang="el-GR" sz="2300" dirty="0" err="1" smtClean="0"/>
              <a:t>κλπ</a:t>
            </a:r>
            <a:endParaRPr lang="el-GR" sz="2300" dirty="0" smtClean="0"/>
          </a:p>
          <a:p>
            <a:pPr lvl="1">
              <a:buFont typeface="Wingdings" panose="05000000000000000000" pitchFamily="2" charset="2"/>
              <a:buChar char="Ø"/>
            </a:pPr>
            <a:r>
              <a:rPr lang="el-GR" sz="2300" dirty="0" smtClean="0"/>
              <a:t>΄</a:t>
            </a:r>
            <a:r>
              <a:rPr lang="el-GR" sz="2300" dirty="0" err="1" smtClean="0"/>
              <a:t>Αλλοι</a:t>
            </a:r>
            <a:r>
              <a:rPr lang="el-GR" sz="2300" dirty="0" smtClean="0"/>
              <a:t> λόγοι όπως τραύμα και </a:t>
            </a:r>
            <a:r>
              <a:rPr lang="el-GR" sz="2300" dirty="0" err="1" smtClean="0"/>
              <a:t>ψυγογενούς</a:t>
            </a:r>
            <a:r>
              <a:rPr lang="el-GR" sz="2300" dirty="0" smtClean="0"/>
              <a:t> αιτιολογίας ή το σύνδρομο </a:t>
            </a:r>
            <a:r>
              <a:rPr lang="en-US" sz="2300" dirty="0" smtClean="0"/>
              <a:t>Fowler</a:t>
            </a:r>
            <a:r>
              <a:rPr lang="el-GR" sz="2300" dirty="0" smtClean="0"/>
              <a:t> στις γυναίκες</a:t>
            </a:r>
          </a:p>
          <a:p>
            <a:pPr marL="457200" lvl="1" indent="0">
              <a:buNone/>
            </a:pPr>
            <a:endParaRPr lang="el-GR" sz="2300" dirty="0" smtClean="0"/>
          </a:p>
          <a:p>
            <a:pPr lvl="1">
              <a:buFont typeface="Wingdings" panose="05000000000000000000" pitchFamily="2" charset="2"/>
              <a:buChar char="Ø"/>
            </a:pPr>
            <a:endParaRPr lang="el-GR" sz="2300" dirty="0"/>
          </a:p>
        </p:txBody>
      </p:sp>
      <p:pic>
        <p:nvPicPr>
          <p:cNvPr id="5" name="Εικόνα 4"/>
          <p:cNvPicPr>
            <a:picLocks noChangeAspect="1"/>
          </p:cNvPicPr>
          <p:nvPr/>
        </p:nvPicPr>
        <p:blipFill>
          <a:blip r:embed="rId2"/>
          <a:stretch>
            <a:fillRect/>
          </a:stretch>
        </p:blipFill>
        <p:spPr>
          <a:xfrm>
            <a:off x="1" y="0"/>
            <a:ext cx="1219200" cy="1560576"/>
          </a:xfrm>
          <a:prstGeom prst="rect">
            <a:avLst/>
          </a:prstGeom>
        </p:spPr>
      </p:pic>
      <p:pic>
        <p:nvPicPr>
          <p:cNvPr id="6" name="Εικόνα 5"/>
          <p:cNvPicPr>
            <a:picLocks noChangeAspect="1"/>
          </p:cNvPicPr>
          <p:nvPr/>
        </p:nvPicPr>
        <p:blipFill>
          <a:blip r:embed="rId3"/>
          <a:stretch>
            <a:fillRect/>
          </a:stretch>
        </p:blipFill>
        <p:spPr>
          <a:xfrm>
            <a:off x="1" y="1560576"/>
            <a:ext cx="1219200" cy="5297424"/>
          </a:xfrm>
          <a:prstGeom prst="rect">
            <a:avLst/>
          </a:prstGeom>
        </p:spPr>
      </p:pic>
      <p:sp>
        <p:nvSpPr>
          <p:cNvPr id="8" name="Ορθογώνιο 7"/>
          <p:cNvSpPr/>
          <p:nvPr/>
        </p:nvSpPr>
        <p:spPr>
          <a:xfrm>
            <a:off x="2996954" y="975801"/>
            <a:ext cx="10972801" cy="584775"/>
          </a:xfrm>
          <a:prstGeom prst="rect">
            <a:avLst/>
          </a:prstGeom>
        </p:spPr>
        <p:txBody>
          <a:bodyPr wrap="square">
            <a:spAutoFit/>
          </a:bodyPr>
          <a:lstStyle/>
          <a:p>
            <a:r>
              <a:rPr lang="en-US" sz="1600" i="1" dirty="0" smtClean="0">
                <a:solidFill>
                  <a:srgbClr val="FF0000"/>
                </a:solidFill>
              </a:rPr>
              <a:t>(</a:t>
            </a:r>
            <a:r>
              <a:rPr lang="en-US" sz="1600" i="1" dirty="0">
                <a:solidFill>
                  <a:srgbClr val="FF0000"/>
                </a:solidFill>
              </a:rPr>
              <a:t>Dougherty </a:t>
            </a:r>
            <a:r>
              <a:rPr lang="en-US" sz="1600" i="1" dirty="0" smtClean="0">
                <a:solidFill>
                  <a:srgbClr val="FF0000"/>
                </a:solidFill>
              </a:rPr>
              <a:t>and</a:t>
            </a:r>
            <a:r>
              <a:rPr lang="el-GR" sz="1600" i="1" dirty="0" smtClean="0">
                <a:solidFill>
                  <a:srgbClr val="FF0000"/>
                </a:solidFill>
              </a:rPr>
              <a:t> </a:t>
            </a:r>
            <a:r>
              <a:rPr lang="en-US" sz="1600" i="1" dirty="0" smtClean="0">
                <a:solidFill>
                  <a:srgbClr val="FF0000"/>
                </a:solidFill>
              </a:rPr>
              <a:t>Lister</a:t>
            </a:r>
            <a:r>
              <a:rPr lang="en-US" sz="1600" i="1" dirty="0">
                <a:solidFill>
                  <a:srgbClr val="FF0000"/>
                </a:solidFill>
              </a:rPr>
              <a:t>, </a:t>
            </a:r>
            <a:r>
              <a:rPr lang="en-US" sz="1600" i="1" dirty="0" smtClean="0">
                <a:solidFill>
                  <a:srgbClr val="FF0000"/>
                </a:solidFill>
              </a:rPr>
              <a:t>2015</a:t>
            </a:r>
            <a:r>
              <a:rPr lang="el-GR" sz="1600" i="1" dirty="0" smtClean="0">
                <a:solidFill>
                  <a:srgbClr val="FF0000"/>
                </a:solidFill>
              </a:rPr>
              <a:t> -</a:t>
            </a:r>
            <a:r>
              <a:rPr lang="en-US" sz="1600" i="1" dirty="0" smtClean="0">
                <a:solidFill>
                  <a:srgbClr val="FF0000"/>
                </a:solidFill>
              </a:rPr>
              <a:t> </a:t>
            </a:r>
            <a:r>
              <a:rPr lang="en-US" sz="1600" i="1" dirty="0">
                <a:solidFill>
                  <a:srgbClr val="FF0000"/>
                </a:solidFill>
              </a:rPr>
              <a:t>Royal College of Nursing</a:t>
            </a:r>
            <a:r>
              <a:rPr lang="en-US" sz="1600" i="1" dirty="0" smtClean="0">
                <a:solidFill>
                  <a:srgbClr val="FF0000"/>
                </a:solidFill>
              </a:rPr>
              <a:t>,</a:t>
            </a:r>
            <a:r>
              <a:rPr lang="el-GR" sz="1600" i="1" dirty="0" smtClean="0">
                <a:solidFill>
                  <a:srgbClr val="FF0000"/>
                </a:solidFill>
              </a:rPr>
              <a:t> </a:t>
            </a:r>
            <a:r>
              <a:rPr lang="en-US" sz="1600" i="1" dirty="0" smtClean="0">
                <a:solidFill>
                  <a:srgbClr val="FF0000"/>
                </a:solidFill>
              </a:rPr>
              <a:t>2012</a:t>
            </a:r>
            <a:r>
              <a:rPr lang="el-GR" sz="1600" i="1" dirty="0" smtClean="0">
                <a:solidFill>
                  <a:srgbClr val="FF0000"/>
                </a:solidFill>
              </a:rPr>
              <a:t> -</a:t>
            </a:r>
            <a:r>
              <a:rPr lang="en-US" sz="1600" i="1" dirty="0" smtClean="0">
                <a:solidFill>
                  <a:srgbClr val="FF0000"/>
                </a:solidFill>
              </a:rPr>
              <a:t> </a:t>
            </a:r>
            <a:r>
              <a:rPr lang="en-US" sz="1600" i="1" dirty="0">
                <a:solidFill>
                  <a:srgbClr val="FF0000"/>
                </a:solidFill>
              </a:rPr>
              <a:t>Tan et al, 2019 - Kang et al, 2018 –Clayton </a:t>
            </a:r>
            <a:r>
              <a:rPr lang="en-US" sz="1600" i="1" dirty="0" smtClean="0">
                <a:solidFill>
                  <a:srgbClr val="FF0000"/>
                </a:solidFill>
              </a:rPr>
              <a:t>2017)</a:t>
            </a:r>
            <a:endParaRPr lang="el-GR" sz="1600" i="1" dirty="0">
              <a:solidFill>
                <a:srgbClr val="FF0000"/>
              </a:solidFill>
            </a:endParaRPr>
          </a:p>
          <a:p>
            <a:r>
              <a:rPr lang="en-US" sz="1600" i="1" dirty="0" smtClean="0">
                <a:solidFill>
                  <a:srgbClr val="FF0000"/>
                </a:solidFill>
              </a:rPr>
              <a:t> </a:t>
            </a:r>
            <a:r>
              <a:rPr lang="el-GR" sz="1600" i="1" dirty="0" smtClean="0">
                <a:solidFill>
                  <a:srgbClr val="FF0000"/>
                </a:solidFill>
              </a:rPr>
              <a:t> </a:t>
            </a:r>
            <a:endParaRPr lang="el-GR" sz="1600" i="1" dirty="0">
              <a:solidFill>
                <a:srgbClr val="FF0000"/>
              </a:solidFill>
            </a:endParaRPr>
          </a:p>
        </p:txBody>
      </p:sp>
    </p:spTree>
    <p:extLst>
      <p:ext uri="{BB962C8B-B14F-4D97-AF65-F5344CB8AC3E}">
        <p14:creationId xmlns:p14="http://schemas.microsoft.com/office/powerpoint/2010/main" val="72731407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p:txBody>
          <a:bodyPr/>
          <a:lstStyle/>
          <a:p>
            <a:endParaRPr lang="el-GR"/>
          </a:p>
        </p:txBody>
      </p:sp>
      <p:sp>
        <p:nvSpPr>
          <p:cNvPr id="3" name="Υπότιτλος 2"/>
          <p:cNvSpPr>
            <a:spLocks noGrp="1"/>
          </p:cNvSpPr>
          <p:nvPr>
            <p:ph type="subTitle" idx="1"/>
          </p:nvPr>
        </p:nvSpPr>
        <p:spPr>
          <a:xfrm>
            <a:off x="0" y="104362"/>
            <a:ext cx="12192000" cy="1655762"/>
          </a:xfrm>
        </p:spPr>
        <p:txBody>
          <a:bodyPr>
            <a:normAutofit/>
          </a:bodyPr>
          <a:lstStyle/>
          <a:p>
            <a:r>
              <a:rPr lang="el-GR" sz="3200" dirty="0" smtClean="0">
                <a:effectLst>
                  <a:outerShdw blurRad="38100" dist="38100" dir="2700000" algn="tl">
                    <a:srgbClr val="000000">
                      <a:alpha val="43137"/>
                    </a:srgbClr>
                  </a:outerShdw>
                </a:effectLst>
              </a:rPr>
              <a:t>ΕΥΧΑΡΙΣΤΩ ΓΙΑ ΤΗΝ ΠΡΟΣΟΧΗ ΣΑΣ </a:t>
            </a:r>
            <a:endParaRPr lang="el-GR" sz="3200" dirty="0">
              <a:effectLst>
                <a:outerShdw blurRad="38100" dist="38100" dir="2700000" algn="tl">
                  <a:srgbClr val="000000">
                    <a:alpha val="43137"/>
                  </a:srgbClr>
                </a:outerShdw>
              </a:effectLst>
            </a:endParaRPr>
          </a:p>
        </p:txBody>
      </p:sp>
      <p:pic>
        <p:nvPicPr>
          <p:cNvPr id="8" name="Εικόνα 7"/>
          <p:cNvPicPr>
            <a:picLocks noChangeAspect="1"/>
          </p:cNvPicPr>
          <p:nvPr/>
        </p:nvPicPr>
        <p:blipFill>
          <a:blip r:embed="rId2"/>
          <a:stretch>
            <a:fillRect/>
          </a:stretch>
        </p:blipFill>
        <p:spPr>
          <a:xfrm>
            <a:off x="0" y="742122"/>
            <a:ext cx="5899759" cy="6122139"/>
          </a:xfrm>
          <a:prstGeom prst="rect">
            <a:avLst/>
          </a:prstGeom>
          <a:ln>
            <a:solidFill>
              <a:srgbClr val="FF0000"/>
            </a:solidFill>
          </a:ln>
        </p:spPr>
      </p:pic>
      <p:pic>
        <p:nvPicPr>
          <p:cNvPr id="9" name="Εικόνα 8"/>
          <p:cNvPicPr>
            <a:picLocks noChangeAspect="1"/>
          </p:cNvPicPr>
          <p:nvPr/>
        </p:nvPicPr>
        <p:blipFill>
          <a:blip r:embed="rId3"/>
          <a:stretch>
            <a:fillRect/>
          </a:stretch>
        </p:blipFill>
        <p:spPr>
          <a:xfrm flipH="1">
            <a:off x="6010937" y="742122"/>
            <a:ext cx="6181061" cy="6122140"/>
          </a:xfrm>
          <a:prstGeom prst="rect">
            <a:avLst/>
          </a:prstGeom>
          <a:ln>
            <a:solidFill>
              <a:srgbClr val="0070C0"/>
            </a:solidFill>
          </a:ln>
        </p:spPr>
      </p:pic>
    </p:spTree>
    <p:extLst>
      <p:ext uri="{BB962C8B-B14F-4D97-AF65-F5344CB8AC3E}">
        <p14:creationId xmlns:p14="http://schemas.microsoft.com/office/powerpoint/2010/main" val="2592143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219198" y="0"/>
            <a:ext cx="10972801" cy="932329"/>
          </a:xfrm>
          <a:ln w="19050">
            <a:solidFill>
              <a:schemeClr val="tx1"/>
            </a:solidFill>
          </a:ln>
        </p:spPr>
        <p:txBody>
          <a:bodyPr>
            <a:normAutofit/>
          </a:bodyPr>
          <a:lstStyle/>
          <a:p>
            <a:pPr algn="ctr"/>
            <a:r>
              <a:rPr lang="el-GR" sz="3600" dirty="0" smtClean="0"/>
              <a:t>Σκοποί – Ενδείξεις Καθετηριασμού Ουροδόχου </a:t>
            </a:r>
            <a:r>
              <a:rPr lang="el-GR" sz="3600" dirty="0" err="1" smtClean="0"/>
              <a:t>Κύστεως</a:t>
            </a:r>
            <a:endParaRPr lang="el-GR" sz="3600" dirty="0"/>
          </a:p>
        </p:txBody>
      </p:sp>
      <p:sp>
        <p:nvSpPr>
          <p:cNvPr id="3" name="Θέση περιεχομένου 2"/>
          <p:cNvSpPr>
            <a:spLocks noGrp="1"/>
          </p:cNvSpPr>
          <p:nvPr>
            <p:ph idx="1"/>
          </p:nvPr>
        </p:nvSpPr>
        <p:spPr>
          <a:xfrm>
            <a:off x="1219200" y="932329"/>
            <a:ext cx="10972800" cy="5925671"/>
          </a:xfrm>
        </p:spPr>
        <p:txBody>
          <a:bodyPr>
            <a:noAutofit/>
          </a:bodyPr>
          <a:lstStyle/>
          <a:p>
            <a:pPr marL="0" indent="0">
              <a:buNone/>
            </a:pPr>
            <a:r>
              <a:rPr lang="el-GR" sz="2400" dirty="0" smtClean="0"/>
              <a:t>ΘΕΡΑΠΕΥΤΙΚΟΙ</a:t>
            </a:r>
          </a:p>
          <a:p>
            <a:r>
              <a:rPr lang="el-GR" sz="2400" dirty="0"/>
              <a:t>Η παροχέτευση (εξαγωγή) των ούρων και μέτρησή τους (</a:t>
            </a:r>
            <a:r>
              <a:rPr lang="el-GR" sz="2400" dirty="0" err="1"/>
              <a:t>π.χ</a:t>
            </a:r>
            <a:r>
              <a:rPr lang="el-GR" sz="2400" dirty="0"/>
              <a:t> Μέτρηση Προσλαμβανόμενων – Αποβαλλόμενων Υγρών, ιδιαίτερα χρήσιμη σε καταστάσεις χρόνιας ή οξείας νεφρικής ανεπάρκειας ή σε ασθενείς </a:t>
            </a:r>
            <a:r>
              <a:rPr lang="el-GR" sz="2400" dirty="0" err="1"/>
              <a:t>ΜΕΘ</a:t>
            </a:r>
            <a:r>
              <a:rPr lang="el-GR" sz="2400" dirty="0"/>
              <a:t> &amp; τελικού σταδίου </a:t>
            </a:r>
            <a:r>
              <a:rPr lang="el-GR" sz="2400" dirty="0" err="1"/>
              <a:t>κλπ</a:t>
            </a:r>
            <a:r>
              <a:rPr lang="el-GR" sz="2400" dirty="0" smtClean="0"/>
              <a:t>)</a:t>
            </a:r>
          </a:p>
          <a:p>
            <a:r>
              <a:rPr lang="el-GR" sz="2400" dirty="0" err="1" smtClean="0"/>
              <a:t>Περιεγχειρητικά</a:t>
            </a:r>
            <a:r>
              <a:rPr lang="el-GR" sz="2400" dirty="0"/>
              <a:t>, ιδίως σε χειρουργικές διαδικασίες γενικής χειρουργικής, ουρολογικών χειρουργείων, σε γυναικολογικά χειρουργεία καθώς και σε ορθοπεδικά. Ενδείκνυται και </a:t>
            </a:r>
            <a:r>
              <a:rPr lang="el-GR" sz="2400" dirty="0" err="1"/>
              <a:t>επι</a:t>
            </a:r>
            <a:r>
              <a:rPr lang="el-GR" sz="2400" dirty="0"/>
              <a:t> χ/</a:t>
            </a:r>
            <a:r>
              <a:rPr lang="el-GR" sz="2400" dirty="0" err="1"/>
              <a:t>κων</a:t>
            </a:r>
            <a:r>
              <a:rPr lang="el-GR" sz="2400" dirty="0"/>
              <a:t> διαδικασιών που επιβάλουν αυστηρή μέτρηση προσλαμβανόμενων – </a:t>
            </a:r>
            <a:r>
              <a:rPr lang="el-GR" sz="2400" dirty="0" err="1"/>
              <a:t>αποβαλόμενων</a:t>
            </a:r>
            <a:r>
              <a:rPr lang="el-GR" sz="2400" dirty="0"/>
              <a:t> υγρών ( μεταμοσχεύσεις, </a:t>
            </a:r>
            <a:r>
              <a:rPr lang="el-GR" sz="2400" dirty="0" err="1"/>
              <a:t>νερυολογικά</a:t>
            </a:r>
            <a:r>
              <a:rPr lang="el-GR" sz="2400" dirty="0"/>
              <a:t> χ/α </a:t>
            </a:r>
            <a:r>
              <a:rPr lang="el-GR" sz="2400" dirty="0" err="1"/>
              <a:t>κλπ</a:t>
            </a:r>
            <a:r>
              <a:rPr lang="el-GR" sz="2400" dirty="0"/>
              <a:t>), αλλά και για την μετεγχειρητική μέτρηση των </a:t>
            </a:r>
            <a:r>
              <a:rPr lang="el-GR" sz="2400" dirty="0" err="1"/>
              <a:t>αποβαλόμενων</a:t>
            </a:r>
            <a:r>
              <a:rPr lang="el-GR" sz="2400" dirty="0"/>
              <a:t> λόγω πχ της κατακράτησης ουρών από την αναισθησία ή για τον έλεγχο του μετεγχειρητικού πόνου, καθώς και για τη σχεδιασμένη έγερση του ασθενούς</a:t>
            </a:r>
            <a:r>
              <a:rPr lang="el-GR" sz="2400" dirty="0" smtClean="0"/>
              <a:t>.</a:t>
            </a:r>
          </a:p>
          <a:p>
            <a:r>
              <a:rPr lang="el-GR" sz="2400" dirty="0" smtClean="0"/>
              <a:t>Αντιμετώπιση </a:t>
            </a:r>
            <a:r>
              <a:rPr lang="el-GR" sz="2400" dirty="0" err="1" smtClean="0"/>
              <a:t>Νευρογενούς</a:t>
            </a:r>
            <a:r>
              <a:rPr lang="el-GR" sz="2400" dirty="0" smtClean="0"/>
              <a:t> </a:t>
            </a:r>
            <a:r>
              <a:rPr lang="el-GR" sz="2400" dirty="0" err="1" smtClean="0"/>
              <a:t>κύστεως</a:t>
            </a:r>
            <a:r>
              <a:rPr lang="el-GR" sz="2400" dirty="0" smtClean="0"/>
              <a:t> (διαλείποντες καθετηριασμοί)</a:t>
            </a:r>
          </a:p>
          <a:p>
            <a:pPr marL="0" indent="0">
              <a:buNone/>
            </a:pPr>
            <a:endParaRPr lang="el-GR" sz="2400" dirty="0"/>
          </a:p>
        </p:txBody>
      </p:sp>
      <p:pic>
        <p:nvPicPr>
          <p:cNvPr id="5" name="Εικόνα 4"/>
          <p:cNvPicPr>
            <a:picLocks noChangeAspect="1"/>
          </p:cNvPicPr>
          <p:nvPr/>
        </p:nvPicPr>
        <p:blipFill>
          <a:blip r:embed="rId2"/>
          <a:stretch>
            <a:fillRect/>
          </a:stretch>
        </p:blipFill>
        <p:spPr>
          <a:xfrm>
            <a:off x="1" y="0"/>
            <a:ext cx="1219200" cy="1560576"/>
          </a:xfrm>
          <a:prstGeom prst="rect">
            <a:avLst/>
          </a:prstGeom>
        </p:spPr>
      </p:pic>
      <p:pic>
        <p:nvPicPr>
          <p:cNvPr id="6" name="Εικόνα 5"/>
          <p:cNvPicPr>
            <a:picLocks noChangeAspect="1"/>
          </p:cNvPicPr>
          <p:nvPr/>
        </p:nvPicPr>
        <p:blipFill>
          <a:blip r:embed="rId3"/>
          <a:stretch>
            <a:fillRect/>
          </a:stretch>
        </p:blipFill>
        <p:spPr>
          <a:xfrm>
            <a:off x="1" y="1560576"/>
            <a:ext cx="1219200" cy="5297424"/>
          </a:xfrm>
          <a:prstGeom prst="rect">
            <a:avLst/>
          </a:prstGeom>
        </p:spPr>
      </p:pic>
      <p:sp>
        <p:nvSpPr>
          <p:cNvPr id="7" name="Ορθογώνιο 6"/>
          <p:cNvSpPr/>
          <p:nvPr/>
        </p:nvSpPr>
        <p:spPr>
          <a:xfrm>
            <a:off x="1760776" y="6427066"/>
            <a:ext cx="10972801" cy="646331"/>
          </a:xfrm>
          <a:prstGeom prst="rect">
            <a:avLst/>
          </a:prstGeom>
        </p:spPr>
        <p:txBody>
          <a:bodyPr wrap="square">
            <a:spAutoFit/>
          </a:bodyPr>
          <a:lstStyle/>
          <a:p>
            <a:r>
              <a:rPr lang="en-US" i="1" dirty="0" smtClean="0">
                <a:solidFill>
                  <a:srgbClr val="FF0000"/>
                </a:solidFill>
              </a:rPr>
              <a:t>(</a:t>
            </a:r>
            <a:r>
              <a:rPr lang="en-US" i="1" dirty="0">
                <a:solidFill>
                  <a:srgbClr val="FF0000"/>
                </a:solidFill>
              </a:rPr>
              <a:t>Dougherty </a:t>
            </a:r>
            <a:r>
              <a:rPr lang="en-US" i="1" dirty="0" smtClean="0">
                <a:solidFill>
                  <a:srgbClr val="FF0000"/>
                </a:solidFill>
              </a:rPr>
              <a:t>and</a:t>
            </a:r>
            <a:r>
              <a:rPr lang="el-GR" i="1" dirty="0" smtClean="0">
                <a:solidFill>
                  <a:srgbClr val="FF0000"/>
                </a:solidFill>
              </a:rPr>
              <a:t> </a:t>
            </a:r>
            <a:r>
              <a:rPr lang="en-US" i="1" dirty="0" smtClean="0">
                <a:solidFill>
                  <a:srgbClr val="FF0000"/>
                </a:solidFill>
              </a:rPr>
              <a:t>Lister</a:t>
            </a:r>
            <a:r>
              <a:rPr lang="en-US" i="1" dirty="0">
                <a:solidFill>
                  <a:srgbClr val="FF0000"/>
                </a:solidFill>
              </a:rPr>
              <a:t>, </a:t>
            </a:r>
            <a:r>
              <a:rPr lang="en-US" i="1" dirty="0" smtClean="0">
                <a:solidFill>
                  <a:srgbClr val="FF0000"/>
                </a:solidFill>
              </a:rPr>
              <a:t>2015</a:t>
            </a:r>
            <a:r>
              <a:rPr lang="el-GR" i="1" dirty="0" smtClean="0">
                <a:solidFill>
                  <a:srgbClr val="FF0000"/>
                </a:solidFill>
              </a:rPr>
              <a:t> -</a:t>
            </a:r>
            <a:r>
              <a:rPr lang="en-US" i="1" dirty="0" smtClean="0">
                <a:solidFill>
                  <a:srgbClr val="FF0000"/>
                </a:solidFill>
              </a:rPr>
              <a:t> </a:t>
            </a:r>
            <a:r>
              <a:rPr lang="en-US" i="1" dirty="0">
                <a:solidFill>
                  <a:srgbClr val="FF0000"/>
                </a:solidFill>
              </a:rPr>
              <a:t>Royal College of Nursing</a:t>
            </a:r>
            <a:r>
              <a:rPr lang="en-US" i="1" dirty="0" smtClean="0">
                <a:solidFill>
                  <a:srgbClr val="FF0000"/>
                </a:solidFill>
              </a:rPr>
              <a:t>,</a:t>
            </a:r>
            <a:r>
              <a:rPr lang="el-GR" i="1" dirty="0" smtClean="0">
                <a:solidFill>
                  <a:srgbClr val="FF0000"/>
                </a:solidFill>
              </a:rPr>
              <a:t> </a:t>
            </a:r>
            <a:r>
              <a:rPr lang="en-US" i="1" dirty="0" smtClean="0">
                <a:solidFill>
                  <a:srgbClr val="FF0000"/>
                </a:solidFill>
              </a:rPr>
              <a:t>2012</a:t>
            </a:r>
            <a:r>
              <a:rPr lang="el-GR" i="1" dirty="0" smtClean="0">
                <a:solidFill>
                  <a:srgbClr val="FF0000"/>
                </a:solidFill>
              </a:rPr>
              <a:t> -</a:t>
            </a:r>
            <a:r>
              <a:rPr lang="en-US" i="1" dirty="0" smtClean="0">
                <a:solidFill>
                  <a:srgbClr val="FF0000"/>
                </a:solidFill>
              </a:rPr>
              <a:t> </a:t>
            </a:r>
            <a:r>
              <a:rPr lang="en-US" i="1" dirty="0">
                <a:solidFill>
                  <a:srgbClr val="FF0000"/>
                </a:solidFill>
              </a:rPr>
              <a:t>Tan et al, 2019 - Kang et al, 2018 –Clayton </a:t>
            </a:r>
            <a:r>
              <a:rPr lang="en-US" i="1" dirty="0" smtClean="0">
                <a:solidFill>
                  <a:srgbClr val="FF0000"/>
                </a:solidFill>
              </a:rPr>
              <a:t>2017)</a:t>
            </a:r>
            <a:endParaRPr lang="el-GR" i="1" dirty="0">
              <a:solidFill>
                <a:srgbClr val="FF0000"/>
              </a:solidFill>
            </a:endParaRPr>
          </a:p>
          <a:p>
            <a:r>
              <a:rPr lang="en-US" i="1" dirty="0" smtClean="0">
                <a:solidFill>
                  <a:srgbClr val="FF0000"/>
                </a:solidFill>
              </a:rPr>
              <a:t> </a:t>
            </a:r>
            <a:r>
              <a:rPr lang="el-GR" i="1" dirty="0" smtClean="0">
                <a:solidFill>
                  <a:srgbClr val="FF0000"/>
                </a:solidFill>
              </a:rPr>
              <a:t> </a:t>
            </a:r>
            <a:endParaRPr lang="el-GR" i="1" dirty="0">
              <a:solidFill>
                <a:srgbClr val="FF0000"/>
              </a:solidFill>
            </a:endParaRPr>
          </a:p>
        </p:txBody>
      </p:sp>
    </p:spTree>
    <p:extLst>
      <p:ext uri="{BB962C8B-B14F-4D97-AF65-F5344CB8AC3E}">
        <p14:creationId xmlns:p14="http://schemas.microsoft.com/office/powerpoint/2010/main" val="15403403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219198" y="0"/>
            <a:ext cx="10972801" cy="932329"/>
          </a:xfrm>
          <a:ln w="19050">
            <a:solidFill>
              <a:schemeClr val="tx1"/>
            </a:solidFill>
          </a:ln>
        </p:spPr>
        <p:txBody>
          <a:bodyPr>
            <a:normAutofit/>
          </a:bodyPr>
          <a:lstStyle/>
          <a:p>
            <a:pPr algn="ctr"/>
            <a:r>
              <a:rPr lang="el-GR" sz="3600" dirty="0" smtClean="0"/>
              <a:t>Σκοποί – Ενδείξεις Καθετηριασμού Ουροδόχου </a:t>
            </a:r>
            <a:r>
              <a:rPr lang="el-GR" sz="3600" dirty="0" err="1" smtClean="0"/>
              <a:t>Κύστεως</a:t>
            </a:r>
            <a:endParaRPr lang="el-GR" sz="3600" dirty="0"/>
          </a:p>
        </p:txBody>
      </p:sp>
      <p:sp>
        <p:nvSpPr>
          <p:cNvPr id="3" name="Θέση περιεχομένου 2"/>
          <p:cNvSpPr>
            <a:spLocks noGrp="1"/>
          </p:cNvSpPr>
          <p:nvPr>
            <p:ph idx="1"/>
          </p:nvPr>
        </p:nvSpPr>
        <p:spPr>
          <a:xfrm>
            <a:off x="1219200" y="932329"/>
            <a:ext cx="10972800" cy="5925671"/>
          </a:xfrm>
        </p:spPr>
        <p:txBody>
          <a:bodyPr>
            <a:normAutofit/>
          </a:bodyPr>
          <a:lstStyle/>
          <a:p>
            <a:pPr marL="0" indent="0">
              <a:buNone/>
            </a:pPr>
            <a:r>
              <a:rPr lang="el-GR" sz="2400" dirty="0" smtClean="0"/>
              <a:t>ΘΕΡΑΠΕΥΤΙΚΟΙ</a:t>
            </a:r>
          </a:p>
          <a:p>
            <a:r>
              <a:rPr lang="el-GR" sz="2400" dirty="0"/>
              <a:t>Αντιμετώπιση της ακράτειας και διατήρηση δερματικής ακεραιότητας (αποφυγή εξελκώσεων) όταν όλα τα άλλα συντηρητικά μέτρα διαχείρισης της ακράτειας έχουν δοκιμαστεί </a:t>
            </a:r>
            <a:endParaRPr lang="el-GR" sz="2400" dirty="0" smtClean="0"/>
          </a:p>
          <a:p>
            <a:r>
              <a:rPr lang="el-GR" sz="2400" dirty="0" smtClean="0"/>
              <a:t>Συλλογή </a:t>
            </a:r>
            <a:r>
              <a:rPr lang="el-GR" sz="2400" dirty="0"/>
              <a:t>ούρων για διερευνητικές δοκιμασίες (γενική και καλλιέργεια ούρων </a:t>
            </a:r>
            <a:r>
              <a:rPr lang="el-GR" sz="2400" dirty="0" err="1" smtClean="0"/>
              <a:t>κλπ</a:t>
            </a:r>
            <a:r>
              <a:rPr lang="el-GR" sz="2400" dirty="0" smtClean="0"/>
              <a:t>)</a:t>
            </a:r>
          </a:p>
          <a:p>
            <a:r>
              <a:rPr lang="el-GR" sz="2400" dirty="0" smtClean="0"/>
              <a:t>Μέσο </a:t>
            </a:r>
            <a:r>
              <a:rPr lang="el-GR" sz="2400" dirty="0"/>
              <a:t>ενστάλαξης παραγόντων και φαρμάκων στην κύστη (πχ </a:t>
            </a:r>
            <a:r>
              <a:rPr lang="el-GR" sz="2400" dirty="0" err="1"/>
              <a:t>κυτταροστατικά</a:t>
            </a:r>
            <a:r>
              <a:rPr lang="el-GR" sz="2400" dirty="0"/>
              <a:t>), ή για πλύση </a:t>
            </a:r>
            <a:r>
              <a:rPr lang="el-GR" sz="2400" dirty="0" err="1"/>
              <a:t>έκπλυση</a:t>
            </a:r>
            <a:r>
              <a:rPr lang="el-GR" sz="2400" dirty="0"/>
              <a:t> της κύστης (πχ σε </a:t>
            </a:r>
            <a:r>
              <a:rPr lang="el-GR" sz="2400" dirty="0" err="1"/>
              <a:t>προστατεκτομή</a:t>
            </a:r>
            <a:r>
              <a:rPr lang="el-GR" sz="2400" dirty="0"/>
              <a:t>, σε </a:t>
            </a:r>
            <a:r>
              <a:rPr lang="el-GR" sz="2400" dirty="0" err="1"/>
              <a:t>νεοκύστη</a:t>
            </a:r>
            <a:r>
              <a:rPr lang="el-GR" sz="2400" dirty="0"/>
              <a:t>, σε ακτινική κυστίτιδα </a:t>
            </a:r>
            <a:r>
              <a:rPr lang="el-GR" sz="2400" dirty="0" err="1"/>
              <a:t>κλπ</a:t>
            </a:r>
            <a:r>
              <a:rPr lang="el-GR" sz="2400" dirty="0"/>
              <a:t>) </a:t>
            </a:r>
          </a:p>
          <a:p>
            <a:pPr marL="0" indent="0">
              <a:buNone/>
            </a:pPr>
            <a:endParaRPr lang="el-GR" sz="2400" dirty="0"/>
          </a:p>
          <a:p>
            <a:pPr marL="0" indent="0">
              <a:buNone/>
            </a:pPr>
            <a:r>
              <a:rPr lang="el-GR" sz="2400" dirty="0" smtClean="0"/>
              <a:t>ΔΙΑΓΝΩΣΤΙΚΟΙ</a:t>
            </a:r>
          </a:p>
          <a:p>
            <a:r>
              <a:rPr lang="el-GR" sz="2400" dirty="0" err="1" smtClean="0"/>
              <a:t>Ουροδυναμικές</a:t>
            </a:r>
            <a:r>
              <a:rPr lang="el-GR" sz="2400" dirty="0" smtClean="0"/>
              <a:t> μετρήσεις</a:t>
            </a:r>
          </a:p>
          <a:p>
            <a:r>
              <a:rPr lang="el-GR" sz="2400" dirty="0" smtClean="0"/>
              <a:t>Συλλογή ούρων για εξετάσεις (καλλιέργεια, γενική </a:t>
            </a:r>
            <a:r>
              <a:rPr lang="el-GR" sz="2400" dirty="0" err="1" smtClean="0"/>
              <a:t>κλπ</a:t>
            </a:r>
            <a:r>
              <a:rPr lang="el-GR" sz="2400" dirty="0" smtClean="0"/>
              <a:t>)</a:t>
            </a:r>
          </a:p>
          <a:p>
            <a:r>
              <a:rPr lang="el-GR" sz="2400" dirty="0" smtClean="0"/>
              <a:t>Ραδιογραφικές μελέτες (</a:t>
            </a:r>
            <a:r>
              <a:rPr lang="el-GR" sz="2400" dirty="0" err="1" smtClean="0"/>
              <a:t>κυστόγραμμα</a:t>
            </a:r>
            <a:r>
              <a:rPr lang="el-GR" sz="2400" dirty="0" smtClean="0"/>
              <a:t>, Σπινθηρογράφημα κύστης </a:t>
            </a:r>
            <a:r>
              <a:rPr lang="el-GR" sz="2400" dirty="0" err="1" smtClean="0"/>
              <a:t>κλπ</a:t>
            </a:r>
            <a:r>
              <a:rPr lang="el-GR" sz="2400" dirty="0" smtClean="0"/>
              <a:t>)</a:t>
            </a:r>
          </a:p>
          <a:p>
            <a:pPr marL="0" indent="0">
              <a:buNone/>
            </a:pPr>
            <a:endParaRPr lang="el-GR" sz="2400" dirty="0"/>
          </a:p>
        </p:txBody>
      </p:sp>
      <p:pic>
        <p:nvPicPr>
          <p:cNvPr id="5" name="Εικόνα 4"/>
          <p:cNvPicPr>
            <a:picLocks noChangeAspect="1"/>
          </p:cNvPicPr>
          <p:nvPr/>
        </p:nvPicPr>
        <p:blipFill>
          <a:blip r:embed="rId2"/>
          <a:stretch>
            <a:fillRect/>
          </a:stretch>
        </p:blipFill>
        <p:spPr>
          <a:xfrm>
            <a:off x="1" y="0"/>
            <a:ext cx="1219200" cy="1560576"/>
          </a:xfrm>
          <a:prstGeom prst="rect">
            <a:avLst/>
          </a:prstGeom>
        </p:spPr>
      </p:pic>
      <p:pic>
        <p:nvPicPr>
          <p:cNvPr id="6" name="Εικόνα 5"/>
          <p:cNvPicPr>
            <a:picLocks noChangeAspect="1"/>
          </p:cNvPicPr>
          <p:nvPr/>
        </p:nvPicPr>
        <p:blipFill>
          <a:blip r:embed="rId3"/>
          <a:stretch>
            <a:fillRect/>
          </a:stretch>
        </p:blipFill>
        <p:spPr>
          <a:xfrm>
            <a:off x="1" y="1560576"/>
            <a:ext cx="1219200" cy="5297424"/>
          </a:xfrm>
          <a:prstGeom prst="rect">
            <a:avLst/>
          </a:prstGeom>
        </p:spPr>
      </p:pic>
      <p:sp>
        <p:nvSpPr>
          <p:cNvPr id="7" name="Ορθογώνιο 6"/>
          <p:cNvSpPr/>
          <p:nvPr/>
        </p:nvSpPr>
        <p:spPr>
          <a:xfrm>
            <a:off x="1802340" y="6427067"/>
            <a:ext cx="10972801" cy="646331"/>
          </a:xfrm>
          <a:prstGeom prst="rect">
            <a:avLst/>
          </a:prstGeom>
        </p:spPr>
        <p:txBody>
          <a:bodyPr wrap="square">
            <a:spAutoFit/>
          </a:bodyPr>
          <a:lstStyle/>
          <a:p>
            <a:r>
              <a:rPr lang="en-US" i="1" dirty="0" smtClean="0">
                <a:solidFill>
                  <a:srgbClr val="FF0000"/>
                </a:solidFill>
              </a:rPr>
              <a:t>(</a:t>
            </a:r>
            <a:r>
              <a:rPr lang="en-US" i="1" dirty="0">
                <a:solidFill>
                  <a:srgbClr val="FF0000"/>
                </a:solidFill>
              </a:rPr>
              <a:t>Dougherty </a:t>
            </a:r>
            <a:r>
              <a:rPr lang="en-US" i="1" dirty="0" smtClean="0">
                <a:solidFill>
                  <a:srgbClr val="FF0000"/>
                </a:solidFill>
              </a:rPr>
              <a:t>and</a:t>
            </a:r>
            <a:r>
              <a:rPr lang="el-GR" i="1" dirty="0" smtClean="0">
                <a:solidFill>
                  <a:srgbClr val="FF0000"/>
                </a:solidFill>
              </a:rPr>
              <a:t> </a:t>
            </a:r>
            <a:r>
              <a:rPr lang="en-US" i="1" dirty="0" smtClean="0">
                <a:solidFill>
                  <a:srgbClr val="FF0000"/>
                </a:solidFill>
              </a:rPr>
              <a:t>Lister</a:t>
            </a:r>
            <a:r>
              <a:rPr lang="en-US" i="1" dirty="0">
                <a:solidFill>
                  <a:srgbClr val="FF0000"/>
                </a:solidFill>
              </a:rPr>
              <a:t>, </a:t>
            </a:r>
            <a:r>
              <a:rPr lang="en-US" i="1" dirty="0" smtClean="0">
                <a:solidFill>
                  <a:srgbClr val="FF0000"/>
                </a:solidFill>
              </a:rPr>
              <a:t>2015</a:t>
            </a:r>
            <a:r>
              <a:rPr lang="el-GR" i="1" dirty="0" smtClean="0">
                <a:solidFill>
                  <a:srgbClr val="FF0000"/>
                </a:solidFill>
              </a:rPr>
              <a:t> -</a:t>
            </a:r>
            <a:r>
              <a:rPr lang="en-US" i="1" dirty="0" smtClean="0">
                <a:solidFill>
                  <a:srgbClr val="FF0000"/>
                </a:solidFill>
              </a:rPr>
              <a:t> </a:t>
            </a:r>
            <a:r>
              <a:rPr lang="en-US" i="1" dirty="0">
                <a:solidFill>
                  <a:srgbClr val="FF0000"/>
                </a:solidFill>
              </a:rPr>
              <a:t>Royal College of Nursing</a:t>
            </a:r>
            <a:r>
              <a:rPr lang="en-US" i="1" dirty="0" smtClean="0">
                <a:solidFill>
                  <a:srgbClr val="FF0000"/>
                </a:solidFill>
              </a:rPr>
              <a:t>,</a:t>
            </a:r>
            <a:r>
              <a:rPr lang="el-GR" i="1" dirty="0" smtClean="0">
                <a:solidFill>
                  <a:srgbClr val="FF0000"/>
                </a:solidFill>
              </a:rPr>
              <a:t> </a:t>
            </a:r>
            <a:r>
              <a:rPr lang="en-US" i="1" dirty="0" smtClean="0">
                <a:solidFill>
                  <a:srgbClr val="FF0000"/>
                </a:solidFill>
              </a:rPr>
              <a:t>2012</a:t>
            </a:r>
            <a:r>
              <a:rPr lang="el-GR" i="1" dirty="0" smtClean="0">
                <a:solidFill>
                  <a:srgbClr val="FF0000"/>
                </a:solidFill>
              </a:rPr>
              <a:t> -</a:t>
            </a:r>
            <a:r>
              <a:rPr lang="en-US" i="1" dirty="0" smtClean="0">
                <a:solidFill>
                  <a:srgbClr val="FF0000"/>
                </a:solidFill>
              </a:rPr>
              <a:t> </a:t>
            </a:r>
            <a:r>
              <a:rPr lang="en-US" i="1" dirty="0">
                <a:solidFill>
                  <a:srgbClr val="FF0000"/>
                </a:solidFill>
              </a:rPr>
              <a:t>Tan et al, 2019 - Kang et al, 2018 –Clayton </a:t>
            </a:r>
            <a:r>
              <a:rPr lang="en-US" i="1" dirty="0" smtClean="0">
                <a:solidFill>
                  <a:srgbClr val="FF0000"/>
                </a:solidFill>
              </a:rPr>
              <a:t>2017)</a:t>
            </a:r>
            <a:endParaRPr lang="el-GR" i="1" dirty="0">
              <a:solidFill>
                <a:srgbClr val="FF0000"/>
              </a:solidFill>
            </a:endParaRPr>
          </a:p>
          <a:p>
            <a:r>
              <a:rPr lang="en-US" i="1" dirty="0" smtClean="0">
                <a:solidFill>
                  <a:srgbClr val="FF0000"/>
                </a:solidFill>
              </a:rPr>
              <a:t> </a:t>
            </a:r>
            <a:r>
              <a:rPr lang="el-GR" i="1" dirty="0" smtClean="0">
                <a:solidFill>
                  <a:srgbClr val="FF0000"/>
                </a:solidFill>
              </a:rPr>
              <a:t> </a:t>
            </a:r>
            <a:endParaRPr lang="el-GR" i="1" dirty="0">
              <a:solidFill>
                <a:srgbClr val="FF0000"/>
              </a:solidFill>
            </a:endParaRPr>
          </a:p>
        </p:txBody>
      </p:sp>
    </p:spTree>
    <p:extLst>
      <p:ext uri="{BB962C8B-B14F-4D97-AF65-F5344CB8AC3E}">
        <p14:creationId xmlns:p14="http://schemas.microsoft.com/office/powerpoint/2010/main" val="3937045226"/>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1274</TotalTime>
  <Words>5980</Words>
  <Application>Microsoft Office PowerPoint</Application>
  <PresentationFormat>Ευρεία οθόνη</PresentationFormat>
  <Paragraphs>516</Paragraphs>
  <Slides>70</Slides>
  <Notes>0</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70</vt:i4>
      </vt:variant>
    </vt:vector>
  </HeadingPairs>
  <TitlesOfParts>
    <vt:vector size="75" baseType="lpstr">
      <vt:lpstr>Arial</vt:lpstr>
      <vt:lpstr>Calibri</vt:lpstr>
      <vt:lpstr>Calibri Light</vt:lpstr>
      <vt:lpstr>Wingdings</vt:lpstr>
      <vt:lpstr>Θέμα του Office</vt:lpstr>
      <vt:lpstr>Παρουσίαση του PowerPoint</vt:lpstr>
      <vt:lpstr>Ουροποιητικό Σύστημα </vt:lpstr>
      <vt:lpstr>Ουροποιητικό Σύστημα (1) </vt:lpstr>
      <vt:lpstr>Ουροποιητικό Σύστημα (2)</vt:lpstr>
      <vt:lpstr>Ουροποιητικό Σύστημα (3)</vt:lpstr>
      <vt:lpstr>ΟΡΙΣΜΟΙ</vt:lpstr>
      <vt:lpstr>Σκοποί – Ενδείξεις Καθετηριασμού Ουροδόχου Κύστεως</vt:lpstr>
      <vt:lpstr>Σκοποί – Ενδείξεις Καθετηριασμού Ουροδόχου Κύστεως</vt:lpstr>
      <vt:lpstr>Σκοποί – Ενδείξεις Καθετηριασμού Ουροδόχου Κύστεως</vt:lpstr>
      <vt:lpstr>Αντενδείξεις Καθετηριασμού Ουροδόχου Κύστεως</vt:lpstr>
      <vt:lpstr>ΕΚΤΙΜΗΣΗ ΚΙΝΔΥΝΩΝ</vt:lpstr>
      <vt:lpstr>ΠΑΡΑΔΕΙΓΜΑ ΑΛΓΟΡΙΘΜΟΥ ΕΚΤΙΜΗΣΗΣ ΚΙΝΔΥΝΟΥ ΚΑΘΕΤΗΡΙΑΣΜΟΥ</vt:lpstr>
      <vt:lpstr>ΕΝΔΕΙΞΕΙΣ ΑΦΑΙΡΕΣΗΣ ΟΥΡΟΚΑΘΕΤΗΡΩΝ</vt:lpstr>
      <vt:lpstr>ΕΠΙΠΛΟΚΕΣ ΟΥΡΟΚΑΘΕΤΗΡΩΝ</vt:lpstr>
      <vt:lpstr>ΕΠΙΠΛΟΚΕΣ ΟΥΡΟΚΑΘΕΤΗΡΩΝ</vt:lpstr>
      <vt:lpstr>ΕΠΙΠΛΟΚΕΣ ΟΥΡΟΚΑΘΕΤΗΡΩΝ</vt:lpstr>
      <vt:lpstr>ΕΠΙΠΛΟΚΕΣ  ΟΥΡΟΚΑΘΕΤΗΡΩΝ</vt:lpstr>
      <vt:lpstr>ΤΥΠΟΙ ΚΑΘΕΤΗΡΩΝ</vt:lpstr>
      <vt:lpstr>ΤΥΠΟΙ ΚΑΘΕΤΗΡΩΝ</vt:lpstr>
      <vt:lpstr>Παρουσίαση του PowerPoint</vt:lpstr>
      <vt:lpstr>Παρουσίαση του PowerPoint</vt:lpstr>
      <vt:lpstr>ΑΛΓΟΡΙΘΜΟΣ ΛΗΨΗΣ ΑΠΟΦΑΣΗΣ ΓΙΑ ΚΑΘΕΤΗΡΙΑΣΜΟ ΕΠΙ ΚΑΤΑΚΡΑΤΗΣΗΣ ΟΥΡΩΝ (προσωρινός – μικρής διάρκειας καθετηριασμός)</vt:lpstr>
      <vt:lpstr>Παρουσίαση του PowerPoint</vt:lpstr>
      <vt:lpstr>Κανόνες μόνιμου καθετηριασμού</vt:lpstr>
      <vt:lpstr>ΔΙΑΡΚΕΙΑ ΚΑΘΕΤΗΡΙΑΣΜΟΥ</vt:lpstr>
      <vt:lpstr>ΚΑΘΕΤΗΡΙΑΣΜΟΣ ΜΙΚΡΗΣ ΔΙΑΡΚΕΙΑΣ VS ΜΕΓΑΛΗΣ ΔΙΑΡΚΕΙΑΣ</vt:lpstr>
      <vt:lpstr>ΕΝΔΕΙΞΕΙΣ – ΑΝΤΕΝΔΕΙΞΕΙΣ ΥΠΕΡΗΒΙΚΟΥ ΚΑΘΕΤΡΗΙΑΣΜΟΥ</vt:lpstr>
      <vt:lpstr>ΕΙΔΗ ΚΑΘΕΤΗΡΩΝ ΟΥΡΟΔΟΧΟΥ ΚΥΣΤΕΩΣ</vt:lpstr>
      <vt:lpstr>ΕΙΔΗ ΚΑΘΕΤΗΡΩΝ</vt:lpstr>
      <vt:lpstr>Παρουσίαση του PowerPoint</vt:lpstr>
      <vt:lpstr>ΧΑΡΑΚΤΗΡΙΣΤΙΚΑ ΚΑΘΕΤΗΡΩΝ - ΥΛΙΚΟ</vt:lpstr>
      <vt:lpstr>ΧΑΡΑΚΤΗΡΙΣΤΙΚΑ ΚΑΘΕΤΗΡΩΝ - ΜΕΓΕΘΟΣ</vt:lpstr>
      <vt:lpstr>ΧΑΡΑΚΤΗΡΙΣΤΙΚΑ ΚΑΘΕΤΗΡΩΝ - ΜΕΓΕΘΟΣ</vt:lpstr>
      <vt:lpstr>ΧΑΡΑΚΤΗΡΙΣΤΙΚΑ ΚΑΘΕΤΗΡΩΝ –  ΜΠΑΛΟΝΙ ΣΥΓΚΡΑΤΗΣΗΣ</vt:lpstr>
      <vt:lpstr>ΧΑΡΑΚΤΗΡΙΣΤΙΚΑ ΚΑΘΕΤΗΡΩΝ –  ΜΠΑΛΟΝΙ ΣΥΓΚΡΑΤΗΣΗΣ</vt:lpstr>
      <vt:lpstr>ΠΑΡΕΛΚΟΜΕΝΑ ΚΑΘΕΤΗΡΩΝ –  ΟΥΡΟΣΥΛΛΕΚΤΕΣ</vt:lpstr>
      <vt:lpstr>ΠΑΡΕΛΚΟΜΕΝΑ ΚΑΘΕΤΗΡΩΝ –  ΟΥΡΟΣΥΛΛΕΚΤΕΣ (2)</vt:lpstr>
      <vt:lpstr>ΠΑΡΕΛΚΟΜΕΝΑ ΚΑΘΕΤΗΡΩΝ – ΟΥΡΟΣΥΛΛΕΚΤΕΣ</vt:lpstr>
      <vt:lpstr>Παρουσίαση του PowerPoint</vt:lpstr>
      <vt:lpstr>ΠΑΡΕΛΚΟΜΕΝΑ ΚΑΘΕΤΗΡΩΝ –  Βαλβίδες Μονής Κατεύθυνσης Τύπου Τάπας</vt:lpstr>
      <vt:lpstr>ΠΑΡΕΛΚΟΜΕΝΑ ΚΑΘΕΤΗΡΩΝ –  Βαλβίδες Μονής Κατεύθυνσης Τύπου Τάπας (2)</vt:lpstr>
      <vt:lpstr>ΥΛΙΚΑ –ΕΞΟΠΛΙΣΜΟΣ</vt:lpstr>
      <vt:lpstr>ΦΑΣΗ ΠΡΟΕΤΟΙΜΑΣΙΑΣ ΚΑΘΕΤΗΡΙΑΣΜΟΥ</vt:lpstr>
      <vt:lpstr>ΦΑΣΗ ΠΡΟΕΤΟΙΜΑΣΙΑΣ ΚΑΘΕΤΗΡΙΑΣΜΟΥ</vt:lpstr>
      <vt:lpstr>ΦΑΣΗ ΠΡΟΕΤΟΙΜΑΣΙΑΣ ΚΑΘΕΤΗΡΙΑΣΜΟΥ</vt:lpstr>
      <vt:lpstr>ΦΑΣΗ  ΚΑΘΕΤΗΡΙΑΣΜΟΥ</vt:lpstr>
      <vt:lpstr>ΦΑΣΗ  ΚΑΘΕΤΗΡΙΑΣΜΟΥ</vt:lpstr>
      <vt:lpstr>ΦΑΣΗ  ΚΑΘΕΤΗΡΙΑΣΜΟΥ</vt:lpstr>
      <vt:lpstr>ΦΑΣΗ  ΚΑΘΕΤΗΡΙΑΣΜΟΥ</vt:lpstr>
      <vt:lpstr>Παρουσίαση του PowerPoint</vt:lpstr>
      <vt:lpstr>Καθετηριασμός κύστης σε Άνδρα (1)</vt:lpstr>
      <vt:lpstr>Καθετηριασμός Κύστης σε Άνδρα (2)</vt:lpstr>
      <vt:lpstr>γ</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ΚΑΘΕΤΗΡΙΑΣΜΟΣ ΣΕ ΓΥΝΑΙΚΑ</vt:lpstr>
      <vt:lpstr>ΚΑΘΕΤΗΡΙΑΣΜΟΣ ΣΕ ΓΥΝΑΙΚΑ</vt:lpstr>
      <vt:lpstr>ΚΑΘΕΤΗΡΙΑΣΜΟΣ ΣΕ ΓΥΝΑΙΚΑ</vt:lpstr>
      <vt:lpstr>ΚΑΘΕΤΗΡΙΑΣΜΟΣ ΣΕ ΓΥΝΑΙΚΑ</vt:lpstr>
      <vt:lpstr>ΚΑΘΕΤΗΡΙΑΣΜΟΣ ΣΕ ΓΥΝΑΙΚΑ</vt:lpstr>
      <vt:lpstr>ΚΑΘΕΤΗΡΙΑΣΜΟΣ ΣΕ ΓΥΝΑΙΚΑ</vt:lpstr>
      <vt:lpstr>Παρουσίαση του PowerPoint</vt:lpstr>
      <vt:lpstr>Παρουσίαση του PowerPoint</vt:lpstr>
      <vt:lpstr>ΔΙΑΔΙΚΤΥΑΚΑ ONLINE ΕΚΠΑΙΔΕΥΤΙΚΑ VIDEO ΕΙΣΑΓΩΓΗΣ ΚΑΘΕΤΗΡΩΝ</vt:lpstr>
      <vt:lpstr>ΒΙΒΛΙΟΓΡΑΦΙΑ</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User</dc:creator>
  <cp:lastModifiedBy>User</cp:lastModifiedBy>
  <cp:revision>132</cp:revision>
  <dcterms:created xsi:type="dcterms:W3CDTF">2021-05-12T17:24:23Z</dcterms:created>
  <dcterms:modified xsi:type="dcterms:W3CDTF">2021-05-16T18:31:28Z</dcterms:modified>
</cp:coreProperties>
</file>