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7" r:id="rId2"/>
    <p:sldId id="258" r:id="rId3"/>
    <p:sldId id="259" r:id="rId4"/>
    <p:sldId id="260" r:id="rId5"/>
    <p:sldId id="261" r:id="rId6"/>
    <p:sldId id="262" r:id="rId7"/>
    <p:sldId id="263" r:id="rId8"/>
    <p:sldId id="264" r:id="rId9"/>
    <p:sldId id="265" r:id="rId10"/>
    <p:sldId id="266" r:id="rId11"/>
    <p:sldId id="268"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8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5BFBE2-0A0A-4A7B-A82E-0021A21A71B1}" type="datetimeFigureOut">
              <a:rPr lang="el-GR" smtClean="0"/>
              <a:t>12/11/2023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6B202B-FEAC-4607-9F6F-39266052515E}" type="slidenum">
              <a:rPr lang="el-GR" smtClean="0"/>
              <a:t>‹#›</a:t>
            </a:fld>
            <a:endParaRPr lang="el-GR"/>
          </a:p>
        </p:txBody>
      </p:sp>
    </p:spTree>
    <p:extLst>
      <p:ext uri="{BB962C8B-B14F-4D97-AF65-F5344CB8AC3E}">
        <p14:creationId xmlns:p14="http://schemas.microsoft.com/office/powerpoint/2010/main" val="1384009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0FC1798-14A8-42D9-90CB-8209AEC62DA8}" type="datetime1">
              <a:rPr lang="en-US" smtClean="0">
                <a:solidFill>
                  <a:srgbClr val="366658">
                    <a:lumMod val="75000"/>
                    <a:lumOff val="25000"/>
                  </a:srgbClr>
                </a:solidFill>
              </a:rPr>
              <a:t>11/12/2023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4</a:t>
            </a:r>
            <a:endParaRPr lang="en-US" dirty="0">
              <a:solidFill>
                <a:srgbClr val="366658">
                  <a:lumMod val="75000"/>
                  <a:lumOff val="25000"/>
                </a:srgbClr>
              </a:solidFill>
            </a:endParaRP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266588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975FD7B-5E73-4E99-9E9A-6FE6DB40D0E6}" type="datetime1">
              <a:rPr lang="en-US" smtClean="0">
                <a:solidFill>
                  <a:srgbClr val="8CB64A"/>
                </a:solidFill>
              </a:rPr>
              <a:t>11/12/2023</a:t>
            </a:fld>
            <a:endParaRPr lang="en-US" dirty="0">
              <a:solidFill>
                <a:srgbClr val="8CB64A"/>
              </a:solidFill>
            </a:endParaRPr>
          </a:p>
        </p:txBody>
      </p:sp>
      <p:sp>
        <p:nvSpPr>
          <p:cNvPr id="5" name="Footer Placeholder 4"/>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6" name="Slide Number Placeholder 5"/>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2907351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FBB04F9-1A30-45F8-AE86-41631449505B}" type="datetime1">
              <a:rPr lang="en-US" smtClean="0">
                <a:solidFill>
                  <a:srgbClr val="366658">
                    <a:lumMod val="75000"/>
                    <a:lumOff val="25000"/>
                  </a:srgbClr>
                </a:solidFill>
              </a:rPr>
              <a:t>11/12/2023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a:xfrm>
            <a:off x="774923" y="5951811"/>
            <a:ext cx="7896279" cy="365125"/>
          </a:xfrm>
        </p:spPr>
        <p:txBody>
          <a:bodyPr/>
          <a:lstStyle/>
          <a:p>
            <a:r>
              <a:rPr lang="el-GR">
                <a:solidFill>
                  <a:srgbClr val="8CB64A"/>
                </a:solidFill>
              </a:rPr>
              <a:t>ΔΙΑΛΕΞΗ 4</a:t>
            </a:r>
            <a:endParaRPr lang="en-US" dirty="0">
              <a:solidFill>
                <a:srgbClr val="8CB64A"/>
              </a:solidFill>
            </a:endParaRP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380919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l-GR"/>
              <a:t>Στυλ κύριου τίτλου</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C4B71FF-4789-4696-A3AD-382A82681C9E}" type="datetime1">
              <a:rPr lang="en-US" smtClean="0">
                <a:solidFill>
                  <a:srgbClr val="8CB64A"/>
                </a:solidFill>
              </a:rPr>
              <a:t>11/12/2023</a:t>
            </a:fld>
            <a:endParaRPr lang="en-US" dirty="0">
              <a:solidFill>
                <a:srgbClr val="8CB64A"/>
              </a:solidFill>
            </a:endParaRPr>
          </a:p>
        </p:txBody>
      </p:sp>
      <p:sp>
        <p:nvSpPr>
          <p:cNvPr id="5" name="Footer Placeholder 4"/>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84687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a:t>Στυλ κύριου τίτλου</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2D435B84-9328-42C7-8FAC-222FF3FF88B8}" type="datetime1">
              <a:rPr lang="en-US" smtClean="0">
                <a:solidFill>
                  <a:srgbClr val="366658">
                    <a:lumMod val="75000"/>
                    <a:lumOff val="25000"/>
                  </a:srgbClr>
                </a:solidFill>
              </a:rPr>
              <a:t>11/12/2023</a:t>
            </a:fld>
            <a:endParaRPr lang="en-US" dirty="0">
              <a:solidFill>
                <a:srgbClr val="366658">
                  <a:lumMod val="75000"/>
                  <a:lumOff val="25000"/>
                </a:srgbClr>
              </a:solidFill>
            </a:endParaRP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4</a:t>
            </a:r>
            <a:endParaRPr lang="en-US" dirty="0">
              <a:solidFill>
                <a:srgbClr val="366658">
                  <a:lumMod val="75000"/>
                  <a:lumOff val="25000"/>
                </a:srgbClr>
              </a:solidFill>
            </a:endParaRP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2209797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12A6360-B973-405E-B4B7-85265731E06B}" type="datetime1">
              <a:rPr lang="en-US" smtClean="0">
                <a:solidFill>
                  <a:srgbClr val="8CB64A"/>
                </a:solidFill>
              </a:rPr>
              <a:t>11/12/2023</a:t>
            </a:fld>
            <a:endParaRPr lang="en-US" dirty="0">
              <a:solidFill>
                <a:srgbClr val="8CB64A"/>
              </a:solidFill>
            </a:endParaRPr>
          </a:p>
        </p:txBody>
      </p:sp>
      <p:sp>
        <p:nvSpPr>
          <p:cNvPr id="6" name="Footer Placeholder 5"/>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3670941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A0D07A2C-A064-4522-B398-3073E9F6F492}" type="datetime1">
              <a:rPr lang="en-US" smtClean="0">
                <a:solidFill>
                  <a:srgbClr val="8CB64A"/>
                </a:solidFill>
              </a:rPr>
              <a:t>11/12/2023</a:t>
            </a:fld>
            <a:endParaRPr lang="en-US" dirty="0">
              <a:solidFill>
                <a:srgbClr val="8CB64A"/>
              </a:solidFill>
            </a:endParaRPr>
          </a:p>
        </p:txBody>
      </p:sp>
      <p:sp>
        <p:nvSpPr>
          <p:cNvPr id="8" name="Footer Placeholder 7"/>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9" name="Slide Number Placeholder 8"/>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3052472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827B780F-048D-4ECC-BC2D-4AF238520C93}" type="datetime1">
              <a:rPr lang="en-US" smtClean="0">
                <a:solidFill>
                  <a:srgbClr val="8CB64A"/>
                </a:solidFill>
              </a:rPr>
              <a:t>11/12/2023</a:t>
            </a:fld>
            <a:endParaRPr lang="en-US" dirty="0">
              <a:solidFill>
                <a:srgbClr val="8CB64A"/>
              </a:solidFill>
            </a:endParaRPr>
          </a:p>
        </p:txBody>
      </p:sp>
      <p:sp>
        <p:nvSpPr>
          <p:cNvPr id="4" name="Footer Placeholder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Slide Number Placeholder 4"/>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2770137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AD151-EE81-4CF3-8272-8C6D4C9EA685}" type="datetime1">
              <a:rPr lang="en-US" smtClean="0">
                <a:solidFill>
                  <a:srgbClr val="8CB64A"/>
                </a:solidFill>
              </a:rPr>
              <a:t>11/12/2023</a:t>
            </a:fld>
            <a:endParaRPr lang="en-US" dirty="0">
              <a:solidFill>
                <a:srgbClr val="8CB64A"/>
              </a:solidFill>
            </a:endParaRPr>
          </a:p>
        </p:txBody>
      </p:sp>
      <p:sp>
        <p:nvSpPr>
          <p:cNvPr id="3" name="Footer Placeholder 2"/>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190601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a:t>Στυλ κύριου τίτλου</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AA65120-B0F7-41BE-912F-8E0E8CCFE458}" type="datetime1">
              <a:rPr lang="en-US" smtClean="0">
                <a:solidFill>
                  <a:srgbClr val="366658">
                    <a:lumMod val="75000"/>
                    <a:lumOff val="25000"/>
                  </a:srgbClr>
                </a:solidFill>
              </a:rPr>
              <a:t>11/12/2023</a:t>
            </a:fld>
            <a:endParaRPr lang="en-US" dirty="0">
              <a:solidFill>
                <a:srgbClr val="366658">
                  <a:lumMod val="75000"/>
                  <a:lumOff val="25000"/>
                </a:srgbClr>
              </a:solidFill>
            </a:endParaRP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el-GR">
                <a:solidFill>
                  <a:srgbClr val="366658">
                    <a:lumMod val="75000"/>
                    <a:lumOff val="25000"/>
                  </a:srgbClr>
                </a:solidFill>
              </a:rPr>
              <a:t>ΔΙΑΛΕΞΗ 4</a:t>
            </a:r>
            <a:endParaRPr lang="en-US" dirty="0">
              <a:solidFill>
                <a:srgbClr val="366658">
                  <a:lumMod val="75000"/>
                  <a:lumOff val="25000"/>
                </a:srgbClr>
              </a:solidFill>
            </a:endParaRP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solidFill>
                  <a:srgbClr val="366658">
                    <a:lumMod val="75000"/>
                    <a:lumOff val="25000"/>
                  </a:srgbClr>
                </a:solidFill>
              </a:rPr>
              <a:pPr/>
              <a:t>‹#›</a:t>
            </a:fld>
            <a:endParaRPr lang="en-US" dirty="0">
              <a:solidFill>
                <a:srgbClr val="366658">
                  <a:lumMod val="75000"/>
                  <a:lumOff val="25000"/>
                </a:srgbClr>
              </a:solidFill>
            </a:endParaRPr>
          </a:p>
        </p:txBody>
      </p:sp>
    </p:spTree>
    <p:extLst>
      <p:ext uri="{BB962C8B-B14F-4D97-AF65-F5344CB8AC3E}">
        <p14:creationId xmlns:p14="http://schemas.microsoft.com/office/powerpoint/2010/main" val="350206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5B64E575-9365-45D9-8A06-C278FE2F9AD8}" type="datetime1">
              <a:rPr lang="en-US" smtClean="0">
                <a:solidFill>
                  <a:srgbClr val="8CB64A"/>
                </a:solidFill>
              </a:rPr>
              <a:t>11/12/2023</a:t>
            </a:fld>
            <a:endParaRPr lang="en-US" dirty="0">
              <a:solidFill>
                <a:srgbClr val="8CB64A"/>
              </a:solidFill>
            </a:endParaRPr>
          </a:p>
        </p:txBody>
      </p:sp>
      <p:sp>
        <p:nvSpPr>
          <p:cNvPr id="6" name="Footer Placeholder 5"/>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7" name="Slide Number Placeholder 6"/>
          <p:cNvSpPr>
            <a:spLocks noGrp="1"/>
          </p:cNvSpPr>
          <p:nvPr>
            <p:ph type="sldNum" sz="quarter" idx="12"/>
          </p:nvPr>
        </p:nvSpPr>
        <p:spPr/>
        <p:txBody>
          <a:bodyPr/>
          <a:lstStyle/>
          <a:p>
            <a:fld id="{D57F1E4F-1CFF-5643-939E-217C01CDF565}" type="slidenum">
              <a:rPr lang="en-US" dirty="0">
                <a:solidFill>
                  <a:srgbClr val="8CB64A"/>
                </a:solidFill>
              </a:rPr>
              <a:pPr/>
              <a:t>‹#›</a:t>
            </a:fld>
            <a:endParaRPr lang="en-US" dirty="0">
              <a:solidFill>
                <a:srgbClr val="8CB64A"/>
              </a:solidFill>
            </a:endParaRPr>
          </a:p>
        </p:txBody>
      </p:sp>
    </p:spTree>
    <p:extLst>
      <p:ext uri="{BB962C8B-B14F-4D97-AF65-F5344CB8AC3E}">
        <p14:creationId xmlns:p14="http://schemas.microsoft.com/office/powerpoint/2010/main" val="301683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l-GR"/>
              <a:t>Στυλ κύριου τίτλου</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pPr defTabSz="457200"/>
            <a:fld id="{8C7CAFC5-483F-4869-97BC-ED3F8B6A1FA8}" type="datetime1">
              <a:rPr lang="en-US" smtClean="0">
                <a:solidFill>
                  <a:srgbClr val="8CB64A"/>
                </a:solidFill>
              </a:rPr>
              <a:t>11/12/2023</a:t>
            </a:fld>
            <a:endParaRPr lang="en-US" dirty="0">
              <a:solidFill>
                <a:srgbClr val="8CB64A"/>
              </a:solidFill>
            </a:endParaRP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pPr defTabSz="457200"/>
            <a:r>
              <a:rPr lang="el-GR">
                <a:solidFill>
                  <a:srgbClr val="8CB64A"/>
                </a:solidFill>
              </a:rPr>
              <a:t>ΔΙΑΛΕΞΗ 4</a:t>
            </a:r>
            <a:endParaRPr lang="en-US" dirty="0">
              <a:solidFill>
                <a:srgbClr val="8CB64A"/>
              </a:solidFill>
            </a:endParaRP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pPr defTabSz="457200"/>
            <a:fld id="{D57F1E4F-1CFF-5643-939E-217C01CDF565}" type="slidenum">
              <a:rPr lang="en-US" dirty="0">
                <a:solidFill>
                  <a:srgbClr val="8CB64A"/>
                </a:solidFill>
              </a:rPr>
              <a:pPr defTabSz="457200"/>
              <a:t>‹#›</a:t>
            </a:fld>
            <a:endParaRPr lang="en-US" dirty="0">
              <a:solidFill>
                <a:srgbClr val="8CB64A"/>
              </a:solidFill>
            </a:endParaRP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709325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D.Petropoulos@uop.g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48A94D-7060-B34C-7B7B-B4797B17CA56}"/>
              </a:ext>
            </a:extLst>
          </p:cNvPr>
          <p:cNvSpPr>
            <a:spLocks noGrp="1"/>
          </p:cNvSpPr>
          <p:nvPr>
            <p:ph type="ctrTitle"/>
          </p:nvPr>
        </p:nvSpPr>
        <p:spPr>
          <a:xfrm>
            <a:off x="581191" y="1020432"/>
            <a:ext cx="10993549" cy="746724"/>
          </a:xfrm>
        </p:spPr>
        <p:txBody>
          <a:bodyPr>
            <a:noAutofit/>
          </a:bodyPr>
          <a:lstStyle/>
          <a:p>
            <a:pPr algn="ctr"/>
            <a:r>
              <a:rPr lang="el-GR" sz="2400" dirty="0">
                <a:solidFill>
                  <a:schemeClr val="accent3">
                    <a:lumMod val="50000"/>
                  </a:schemeClr>
                </a:solidFill>
              </a:rPr>
              <a:t>ΠΑΝΕΠΙΣΤΗΜΙΟ    ΠΕΛΟΠΟΝΝΗΣΟΥ -  ΣΧΟΛΗ   ΓΕΩΠΟΝΙΑΣ   &amp;   ΤΡΟΦΙΜΩΝ </a:t>
            </a:r>
            <a:br>
              <a:rPr lang="el-GR" sz="2400" dirty="0">
                <a:solidFill>
                  <a:schemeClr val="accent3">
                    <a:lumMod val="50000"/>
                  </a:schemeClr>
                </a:solidFill>
              </a:rPr>
            </a:br>
            <a:r>
              <a:rPr lang="el-GR" sz="2400" dirty="0">
                <a:solidFill>
                  <a:schemeClr val="accent3">
                    <a:lumMod val="50000"/>
                  </a:schemeClr>
                </a:solidFill>
              </a:rPr>
              <a:t>Τμήμα    Γεωπονίας</a:t>
            </a:r>
            <a:br>
              <a:rPr lang="el-GR" sz="2800" dirty="0">
                <a:solidFill>
                  <a:schemeClr val="accent3">
                    <a:lumMod val="50000"/>
                  </a:schemeClr>
                </a:solidFill>
              </a:rPr>
            </a:br>
            <a:endParaRPr lang="en-US" sz="2800" dirty="0">
              <a:solidFill>
                <a:schemeClr val="accent3">
                  <a:lumMod val="50000"/>
                </a:schemeClr>
              </a:solidFill>
            </a:endParaRPr>
          </a:p>
        </p:txBody>
      </p:sp>
      <p:sp>
        <p:nvSpPr>
          <p:cNvPr id="3" name="Υπότιτλος 2">
            <a:extLst>
              <a:ext uri="{FF2B5EF4-FFF2-40B4-BE49-F238E27FC236}">
                <a16:creationId xmlns:a16="http://schemas.microsoft.com/office/drawing/2014/main" id="{598DB40D-3772-FF9B-A148-3639479DA12A}"/>
              </a:ext>
            </a:extLst>
          </p:cNvPr>
          <p:cNvSpPr>
            <a:spLocks noGrp="1"/>
          </p:cNvSpPr>
          <p:nvPr>
            <p:ph type="subTitle" idx="1"/>
          </p:nvPr>
        </p:nvSpPr>
        <p:spPr>
          <a:xfrm>
            <a:off x="581194" y="2054831"/>
            <a:ext cx="10993546" cy="1030935"/>
          </a:xfrm>
        </p:spPr>
        <p:txBody>
          <a:bodyPr>
            <a:normAutofit/>
          </a:bodyPr>
          <a:lstStyle/>
          <a:p>
            <a:pPr algn="ctr"/>
            <a:r>
              <a:rPr lang="el-GR" sz="2400" dirty="0"/>
              <a:t>ΑΓΡΟΤΙΚΗ ΚΟΙΝΩΝΙΟΛΟΓΙΑ</a:t>
            </a:r>
            <a:r>
              <a:rPr lang="en-US" sz="2400" dirty="0"/>
              <a:t> </a:t>
            </a:r>
            <a:br>
              <a:rPr lang="el-GR" sz="2400" dirty="0"/>
            </a:br>
            <a:r>
              <a:rPr lang="el-GR" sz="2400" cap="none" dirty="0"/>
              <a:t>Δημήτριος Πετρόπουλος Καθηγητής</a:t>
            </a:r>
            <a:endParaRPr lang="en-US" sz="2400" dirty="0"/>
          </a:p>
        </p:txBody>
      </p:sp>
      <p:sp>
        <p:nvSpPr>
          <p:cNvPr id="4" name="Θέση υποσέλιδου 3">
            <a:extLst>
              <a:ext uri="{FF2B5EF4-FFF2-40B4-BE49-F238E27FC236}">
                <a16:creationId xmlns:a16="http://schemas.microsoft.com/office/drawing/2014/main" id="{F7601906-6B8D-2383-EB14-63BB57014586}"/>
              </a:ext>
            </a:extLst>
          </p:cNvPr>
          <p:cNvSpPr>
            <a:spLocks noGrp="1"/>
          </p:cNvSpPr>
          <p:nvPr>
            <p:ph type="ftr" sz="quarter" idx="11"/>
          </p:nvPr>
        </p:nvSpPr>
        <p:spPr/>
        <p:txBody>
          <a:bodyPr/>
          <a:lstStyle/>
          <a:p>
            <a:r>
              <a:rPr lang="el-GR" dirty="0">
                <a:solidFill>
                  <a:srgbClr val="366658">
                    <a:lumMod val="75000"/>
                    <a:lumOff val="25000"/>
                  </a:srgbClr>
                </a:solidFill>
              </a:rPr>
              <a:t>ΔΙΑΛΕΞΗ 4</a:t>
            </a:r>
            <a:endParaRPr lang="en-US" dirty="0">
              <a:solidFill>
                <a:srgbClr val="366658">
                  <a:lumMod val="75000"/>
                  <a:lumOff val="25000"/>
                </a:srgbClr>
              </a:solidFill>
            </a:endParaRPr>
          </a:p>
        </p:txBody>
      </p:sp>
      <p:sp>
        <p:nvSpPr>
          <p:cNvPr id="5" name="Θέση αριθμού διαφάνειας 4">
            <a:extLst>
              <a:ext uri="{FF2B5EF4-FFF2-40B4-BE49-F238E27FC236}">
                <a16:creationId xmlns:a16="http://schemas.microsoft.com/office/drawing/2014/main" id="{962F2E71-7CE5-E34D-4CC0-8E7E8703A945}"/>
              </a:ext>
            </a:extLst>
          </p:cNvPr>
          <p:cNvSpPr>
            <a:spLocks noGrp="1"/>
          </p:cNvSpPr>
          <p:nvPr>
            <p:ph type="sldNum" sz="quarter" idx="12"/>
          </p:nvPr>
        </p:nvSpPr>
        <p:spPr/>
        <p:txBody>
          <a:bodyPr/>
          <a:lstStyle/>
          <a:p>
            <a:fld id="{D57F1E4F-1CFF-5643-939E-217C01CDF565}" type="slidenum">
              <a:rPr lang="en-US" smtClean="0">
                <a:solidFill>
                  <a:srgbClr val="366658">
                    <a:lumMod val="75000"/>
                    <a:lumOff val="25000"/>
                  </a:srgbClr>
                </a:solidFill>
              </a:rPr>
              <a:pPr/>
              <a:t>1</a:t>
            </a:fld>
            <a:endParaRPr lang="en-US" dirty="0">
              <a:solidFill>
                <a:srgbClr val="366658">
                  <a:lumMod val="75000"/>
                  <a:lumOff val="25000"/>
                </a:srgbClr>
              </a:solidFill>
            </a:endParaRPr>
          </a:p>
        </p:txBody>
      </p:sp>
    </p:spTree>
    <p:extLst>
      <p:ext uri="{BB962C8B-B14F-4D97-AF65-F5344CB8AC3E}">
        <p14:creationId xmlns:p14="http://schemas.microsoft.com/office/powerpoint/2010/main" val="4211786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3</a:t>
            </a:r>
            <a:r>
              <a:rPr lang="en-GB" dirty="0"/>
              <a:t>. </a:t>
            </a:r>
            <a:r>
              <a:rPr lang="el-GR" b="1" dirty="0"/>
              <a:t>Το φεουδαρχικό σύστημα </a:t>
            </a:r>
            <a:endParaRPr lang="el-GR" dirty="0"/>
          </a:p>
        </p:txBody>
      </p:sp>
      <p:sp>
        <p:nvSpPr>
          <p:cNvPr id="3" name="Θέση περιεχομένου 2"/>
          <p:cNvSpPr>
            <a:spLocks noGrp="1"/>
          </p:cNvSpPr>
          <p:nvPr>
            <p:ph idx="1"/>
          </p:nvPr>
        </p:nvSpPr>
        <p:spPr>
          <a:xfrm>
            <a:off x="581192" y="1841680"/>
            <a:ext cx="11029615" cy="4224269"/>
          </a:xfrm>
        </p:spPr>
        <p:txBody>
          <a:bodyPr>
            <a:normAutofit fontScale="70000" lnSpcReduction="20000"/>
          </a:bodyPr>
          <a:lstStyle/>
          <a:p>
            <a:r>
              <a:rPr lang="el-GR" dirty="0"/>
              <a:t>Αυτό ακολούθησε την αποσύνθεση της δουλοκτητικής κοινωνίας της αρχαιότητας. Ολοκληρώνεται στην Ευρώπη κατά την περίοδο του μεσαίωνα και εκτείνεται χρονικά μεταξύ του 10ου και του 17ου αιώνα. Χαρακτηρίζεται από την ύπαρξη ιδιοκτητών μεγάλων εκτάσεων γης (φέουδο – κομμάτι γης), που ονομάζονται φεουδάρχες (γαιοκτήμονες). Επίσης έχουμε αντικατάσταση των δούλων από τους δουλοπάροικους. Θα πρέπει να σημειωθεί ότι το φεουδαρχικό σύστημα δεν περιορίστηκε μόνο στις χώρες της Ευρώπης, αλλά παρατηρείται, με διαφορετικές μορφές και αποχρώσεις, και σε χώρες της Ασίας (Κίνα, Ινδία, Ιαπωνία), καθώς και σε άλλες περιοχές του κόσμου. Για το φεουδαρχικό σύστημα οι περισσότερες πληροφορίες και μελέτες που υπάρχουν εντοπίζονται στις χώρες της μεσαιωνικής Ευρώπης. </a:t>
            </a:r>
          </a:p>
          <a:p>
            <a:r>
              <a:rPr lang="el-GR" dirty="0"/>
              <a:t>Οι δουλοπάροικοι ήταν οι χωρικοί στις αγροτικές κοινωνίες του μεσαίωνα. Νοίκιαζαν από τους γαιοκτήμονες και καλλιεργούσαν μικρές εκτάσεις γης με δικά τους μέσα (εργαλεία και ζώα) πληρώνοντας κάποια μορφή </a:t>
            </a:r>
            <a:r>
              <a:rPr lang="el-GR" dirty="0" err="1"/>
              <a:t>γαιο</a:t>
            </a:r>
            <a:r>
              <a:rPr lang="el-GR" dirty="0"/>
              <a:t>-προσόδου. Αρχικά, η </a:t>
            </a:r>
            <a:r>
              <a:rPr lang="el-GR" dirty="0" err="1"/>
              <a:t>γαιο</a:t>
            </a:r>
            <a:r>
              <a:rPr lang="el-GR" dirty="0"/>
              <a:t>-πρόσοδος αυτή είχε τη μορφή αγγαρείας και περιλάμβανε την προσφορά ορισμένης εργασίας από τον δουλοπάροικο στο γαιοκτήμονα για την καλλιέργεια των κτημάτων του. Αργότερα μετατράπηκε σε είδος (γεώμορο) και περιλάμβανε την καταβολή στο γαιοκτήμονα ενός μέρους5 από τα προϊόντα που ο χωρικός παρήγαγε. Τέλος, από τον 14ο αιώνα και μετά, η καταβολή της </a:t>
            </a:r>
            <a:r>
              <a:rPr lang="el-GR" dirty="0" err="1"/>
              <a:t>γαιο</a:t>
            </a:r>
            <a:r>
              <a:rPr lang="el-GR" dirty="0"/>
              <a:t>-προσόδου άρχισε να παίρνει τη μορφή του χρήματος. Η εμφάνιση κάποιας μορφής </a:t>
            </a:r>
            <a:r>
              <a:rPr lang="el-GR" dirty="0" err="1"/>
              <a:t>εκχρηματισμού</a:t>
            </a:r>
            <a:r>
              <a:rPr lang="el-GR" dirty="0"/>
              <a:t> στην ΑΟ των χωρών της Δυτικής Ευρώπης συνδυάστηκε με την έναρξη της αποσύνθεσης της φεουδαρχίας. Μάλιστα, όσο η γεωργική γη συγκεντρώνεται σε όλο και λιγότερους γαιοκτήμονες, πολλοί μικροκαλλιεργητές αναγκάζονται να εργάζονται σαν μεροκαματιάρηδες στα χωράφια των μεγαλοκτηματιών. Αρχίζει να χρησιμοποιείται όλο και περισσότερο η μισθωτή εργασία στη γεωργία κι έτσι διαμορφώνονται οι καινούργιες παραγωγικές σχέσεις, οι κεφαλαιοκρατικές, που οδηγούν στην άνοδο παραγωγικών δυνάμεων καπιταλιστικού χαρακτήρα. </a:t>
            </a:r>
          </a:p>
          <a:p>
            <a:r>
              <a:rPr lang="el-GR" dirty="0"/>
              <a:t>Για την καλύτερη κατανόηση της μετάβασης από τις παραδοσιακές αγροτικές κοινωνίες του παρελθόντος στις σύγχρονες βιομηχανικά κοινωνίες, χρήσιμο είναι να κατανοήσουμε καλύτερα την έννοια του χωρικού και της κοινωνίας των χωρικών. Η κοινωνία των χωρικών, όπως διαμορφώθηκε κυρίως κατά το μεσαίωνα στην Ευρώπη, προηγήθηκε τις βιομηχανικής επανάστασης και της σύγχρονης κοινωνίας, η οποία χαρακτηρίζεται από την ανάπτυξη και την υπεροχή της πόλης πάνω στην ύπαιθρο. Στοιχεία της χωρικής οικονομίας εξακολουθούν να υπάρχουν με τη μορφή θυλάκων σε πολλές προβληματικές και μειονεκτικές περιοχές, ακόμα και ΑΧ, όπως είναι τα κράτη της Δυτικής και Βόρειας Ευρώπης. Τέλος, ο Έλληνας χωρικός υπήρξε βασικό στοιχείο της ΑΟ μας μέχρι τις αρχές της δεκαετίας του 50. Από τότε και μετά άρχισε να αναπτύσσεται με επιταχυνόμενους ρυθμούς ο επιχειρηματικός χαρακτήρας της ελληνικής γεωργίας. </a:t>
            </a:r>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10</a:t>
            </a:fld>
            <a:endParaRPr lang="en-US" dirty="0">
              <a:solidFill>
                <a:srgbClr val="8CB64A"/>
              </a:solidFill>
            </a:endParaRPr>
          </a:p>
        </p:txBody>
      </p:sp>
    </p:spTree>
    <p:extLst>
      <p:ext uri="{BB962C8B-B14F-4D97-AF65-F5344CB8AC3E}">
        <p14:creationId xmlns:p14="http://schemas.microsoft.com/office/powerpoint/2010/main" val="3252859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71B892-D752-4AA4-F188-E3B4ABAB6A03}"/>
              </a:ext>
            </a:extLst>
          </p:cNvPr>
          <p:cNvSpPr>
            <a:spLocks noGrp="1"/>
          </p:cNvSpPr>
          <p:nvPr>
            <p:ph type="title"/>
          </p:nvPr>
        </p:nvSpPr>
        <p:spPr/>
        <p:txBody>
          <a:bodyPr/>
          <a:lstStyle/>
          <a:p>
            <a:endParaRPr lang="en-US"/>
          </a:p>
        </p:txBody>
      </p:sp>
      <p:sp>
        <p:nvSpPr>
          <p:cNvPr id="3" name="Θέση περιεχομένου 2">
            <a:extLst>
              <a:ext uri="{FF2B5EF4-FFF2-40B4-BE49-F238E27FC236}">
                <a16:creationId xmlns:a16="http://schemas.microsoft.com/office/drawing/2014/main" id="{41F3F133-59C6-9141-E40E-2B2D757138A3}"/>
              </a:ext>
            </a:extLst>
          </p:cNvPr>
          <p:cNvSpPr>
            <a:spLocks noGrp="1"/>
          </p:cNvSpPr>
          <p:nvPr>
            <p:ph idx="1"/>
          </p:nvPr>
        </p:nvSpPr>
        <p:spPr/>
        <p:txBody>
          <a:bodyPr/>
          <a:lstStyle/>
          <a:p>
            <a:pPr algn="ctr"/>
            <a:r>
              <a:rPr lang="el-GR" sz="3600" b="1" i="1" dirty="0">
                <a:solidFill>
                  <a:schemeClr val="accent2">
                    <a:lumMod val="50000"/>
                  </a:schemeClr>
                </a:solidFill>
              </a:rPr>
              <a:t>Σας ευχαριστώ για την προσοχή και συμμετοχή σας…</a:t>
            </a:r>
          </a:p>
          <a:p>
            <a:pPr algn="ctr"/>
            <a:endParaRPr lang="el-GR" sz="3600" b="1" i="1" dirty="0">
              <a:solidFill>
                <a:schemeClr val="accent2">
                  <a:lumMod val="50000"/>
                </a:schemeClr>
              </a:solidFill>
            </a:endParaRPr>
          </a:p>
          <a:p>
            <a:pPr algn="ctr"/>
            <a:r>
              <a:rPr lang="en-US" sz="3600" b="1" i="1" dirty="0">
                <a:solidFill>
                  <a:schemeClr val="accent2">
                    <a:lumMod val="50000"/>
                  </a:schemeClr>
                </a:solidFill>
                <a:hlinkClick r:id="rId2"/>
              </a:rPr>
              <a:t>d.petropoulos@uop.gr</a:t>
            </a:r>
            <a:r>
              <a:rPr lang="en-US" sz="3600" b="1" i="1" dirty="0">
                <a:solidFill>
                  <a:schemeClr val="accent2">
                    <a:lumMod val="50000"/>
                  </a:schemeClr>
                </a:solidFill>
              </a:rPr>
              <a:t> </a:t>
            </a:r>
          </a:p>
          <a:p>
            <a:endParaRPr lang="en-US" dirty="0"/>
          </a:p>
        </p:txBody>
      </p:sp>
      <p:sp>
        <p:nvSpPr>
          <p:cNvPr id="4" name="Θέση υποσέλιδου 3">
            <a:extLst>
              <a:ext uri="{FF2B5EF4-FFF2-40B4-BE49-F238E27FC236}">
                <a16:creationId xmlns:a16="http://schemas.microsoft.com/office/drawing/2014/main" id="{6A96877C-0B03-3765-ABFF-848D2A17496D}"/>
              </a:ext>
            </a:extLst>
          </p:cNvPr>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a:extLst>
              <a:ext uri="{FF2B5EF4-FFF2-40B4-BE49-F238E27FC236}">
                <a16:creationId xmlns:a16="http://schemas.microsoft.com/office/drawing/2014/main" id="{603EFF7D-E0A2-A64B-DECE-93F5405A4EAA}"/>
              </a:ext>
            </a:extLst>
          </p:cNvPr>
          <p:cNvSpPr>
            <a:spLocks noGrp="1"/>
          </p:cNvSpPr>
          <p:nvPr>
            <p:ph type="sldNum" sz="quarter" idx="12"/>
          </p:nvPr>
        </p:nvSpPr>
        <p:spPr/>
        <p:txBody>
          <a:bodyPr/>
          <a:lstStyle/>
          <a:p>
            <a:fld id="{D57F1E4F-1CFF-5643-939E-217C01CDF565}" type="slidenum">
              <a:rPr lang="en-US" smtClean="0">
                <a:solidFill>
                  <a:srgbClr val="8CB64A"/>
                </a:solidFill>
              </a:rPr>
              <a:pPr/>
              <a:t>11</a:t>
            </a:fld>
            <a:endParaRPr lang="en-US" dirty="0">
              <a:solidFill>
                <a:srgbClr val="8CB64A"/>
              </a:solidFill>
            </a:endParaRPr>
          </a:p>
        </p:txBody>
      </p:sp>
    </p:spTree>
    <p:extLst>
      <p:ext uri="{BB962C8B-B14F-4D97-AF65-F5344CB8AC3E}">
        <p14:creationId xmlns:p14="http://schemas.microsoft.com/office/powerpoint/2010/main" val="327940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i="1" dirty="0"/>
              <a:t>4. Η εξέλιξη των αγροτικών κοινωνιών </a:t>
            </a:r>
            <a:endParaRPr lang="el-GR" dirty="0"/>
          </a:p>
        </p:txBody>
      </p:sp>
      <p:sp>
        <p:nvSpPr>
          <p:cNvPr id="3" name="Θέση περιεχομένου 2"/>
          <p:cNvSpPr>
            <a:spLocks noGrp="1"/>
          </p:cNvSpPr>
          <p:nvPr>
            <p:ph idx="1"/>
          </p:nvPr>
        </p:nvSpPr>
        <p:spPr/>
        <p:txBody>
          <a:bodyPr/>
          <a:lstStyle/>
          <a:p>
            <a:r>
              <a:rPr lang="el-GR" dirty="0"/>
              <a:t>Οι κοινωνιολόγοι και οι κοινωνικοί επιστήμονες γενικότερα προσπάθησαν, ήδη από το 19ο αιώνα, να εξηγήσουν την κίνηση των ανθρώπινων κοινωνιών μέσα από την ιστορία. Αρχικά χρησιμοποιήθηκαν για το σκοπό αυτό οι έννοιες της «ανάπτυξης» και της «προόδου». Με τον ερχομό του 20ου αιώνα οι προηγούμενες έννοιες παραχώρησαν τη θέση τους στην έννοια της «κοινωνικής αλλαγής» που άρχισε να χρησιμοποιείται ολοένα και περισσότερο. </a:t>
            </a:r>
          </a:p>
          <a:p>
            <a:r>
              <a:rPr lang="el-GR" dirty="0"/>
              <a:t>Σήμερα, για την ερμηνεία των ευρύτερων κοινωνικών αλλαγών που έχουν συμβεί στις ανθρώπινες κοινωνίες μέσα από την ιστορική τους εξέλιξη, διακρίνουμε δύο απόψεις που χρησιμοποιούν διαφορετική επιστημονική γλώσσα και συνεπώς διαφορετικές έννοιες. Η μια άποψη προέρχεται βασικά από το χώρο της ανθρωπολογίας και η άλλη αποτελεί τη Μαρξιστική ερμηνεία στην εξέλιξη των αγροτικών κοινωνιών.  </a:t>
            </a:r>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2</a:t>
            </a:fld>
            <a:endParaRPr lang="en-US" dirty="0">
              <a:solidFill>
                <a:srgbClr val="8CB64A"/>
              </a:solidFill>
            </a:endParaRPr>
          </a:p>
        </p:txBody>
      </p:sp>
    </p:spTree>
    <p:extLst>
      <p:ext uri="{BB962C8B-B14F-4D97-AF65-F5344CB8AC3E}">
        <p14:creationId xmlns:p14="http://schemas.microsoft.com/office/powerpoint/2010/main" val="2276273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 </a:t>
            </a:r>
            <a:r>
              <a:rPr lang="el-GR" b="1" dirty="0"/>
              <a:t>Η άποψη των ανθρωπολόγων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a:t>Μια αντιμετώπιση του προβλήματος της ερμηνείας της εξέλιξης των κοινωνιών στον 20ο αιώνα έχει επιδιωχθεί από κοινωνικούς επιστήμονες που προέρχονται κυρίως από το χώρο της πολιτισμικής και κοινωνικής ανθρωπολογίας (</a:t>
            </a:r>
            <a:r>
              <a:rPr lang="el-GR" dirty="0" err="1"/>
              <a:t>Redfield</a:t>
            </a:r>
            <a:r>
              <a:rPr lang="el-GR" dirty="0"/>
              <a:t>, 1968, 1970 &amp; Wolf, 1966). Οι ανθρωπολόγοι αυτοί αρχικά πραγματοποίησαν μελέτες σε «άγριους» και «πρωτόγονους» πληθυσμούς της Κεντρικής Αμερικής, της Αφρικής και της Αυστραλίας. Αργότερα, το ενδιαφέρον τους επεκτάθηκε και στη μελέτη παραδοσιακών αγροτικών κοινοτήτων που είχαν μια σχετική αυτοτέλεια και ανεξαρτησία από τον οικονομικό και κοινωνικό τους περίγυρο και κυρίως από την επιρροή της πόλης. </a:t>
            </a:r>
          </a:p>
          <a:p>
            <a:r>
              <a:rPr lang="el-GR" dirty="0"/>
              <a:t>Σύμφωνα με την αντίληψη αυτή, η εξέλιξη των αγροτικών κοινωνιών είναι μια συνεχής διαδικασία που μας οδηγεί από το στάδιο της «πρωτόγονης κοινωνίας», στο στάδιο της «κοινωνίας των χωρικών» και στο τελικό στάδιο της «σύγχρονης κοινωνίας». Η τελευταία, σ’ ένα κυμαινόμενο ποσοστό, ανάλογα με τη χώρα, περιλαμβάνει και γεωργούς. Οι κοινωνικοί επιστήμονες που ερμηνεύουν την έννοια της κοινωνικής αλλαγής μέσα απ’ αυτή τη σκοπιά, επιδιώκουν να διακρίνουν διάφορα συστήματα κοινωνικής οργάνωσης. Πρόκειται για ομοιομορφίες στην οργάνωση της ζωής των κτηνοτρόφων και καλλιεργητών που μελέτησαν, για το κάθε στάδιο εξέλιξης που διέκριναν. Οι ομοιότητες στις τεχνολογικές συνθήκες της γεωργικής παραγωγής θεωρούνται ως ένας παράγοντας που προκάλεσε γενικά παρόμοιες, συγκρίσιμες μορφές κοινωνικής ζωής, άσχετα από την εποχή και το χώρο που αναφερόμαστε. </a:t>
            </a:r>
          </a:p>
          <a:p>
            <a:r>
              <a:rPr lang="el-GR" dirty="0"/>
              <a:t>Συνήθως, διακρίνονται δύο επίπεδα τεχνολογίας στην εξέλιξη των αγροτικών κοινωνιών, ένα κατώτερο και ένα ανώτερο. Στο κατώτερο επίπεδο τεχνολογίας χρησιμοποιείται κυρίως η ανθρώπινη και ζωική δύναμη στην παραγωγική διαδικασία. Στο ανώτερο επίπεδο τεχνολογίας, που χρονικά τοποθετείται με την έναρξη της βιομηχανικής επανάστασης τον 19ο αιώνα, η χρησιμοποιούμενη ενέργεια είναι μηχανική (εκμηχάνιση της γεωργίας) και χημική (λιπάσματα, φυτοφάρμακα, </a:t>
            </a:r>
            <a:r>
              <a:rPr lang="el-GR" dirty="0" err="1"/>
              <a:t>κτλ</a:t>
            </a:r>
            <a:r>
              <a:rPr lang="el-GR" dirty="0"/>
              <a:t>). </a:t>
            </a:r>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3</a:t>
            </a:fld>
            <a:endParaRPr lang="en-US" dirty="0">
              <a:solidFill>
                <a:srgbClr val="8CB64A"/>
              </a:solidFill>
            </a:endParaRPr>
          </a:p>
        </p:txBody>
      </p:sp>
    </p:spTree>
    <p:extLst>
      <p:ext uri="{BB962C8B-B14F-4D97-AF65-F5344CB8AC3E}">
        <p14:creationId xmlns:p14="http://schemas.microsoft.com/office/powerpoint/2010/main" val="3071955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Τα κύρια συστήματα κοινωνικής οργάνωσης, καθώς και τα βασικά χαρακτηριστικά τους: </a:t>
            </a:r>
          </a:p>
        </p:txBody>
      </p:sp>
      <p:sp>
        <p:nvSpPr>
          <p:cNvPr id="3" name="Θέση περιεχομένου 2"/>
          <p:cNvSpPr>
            <a:spLocks noGrp="1"/>
          </p:cNvSpPr>
          <p:nvPr>
            <p:ph idx="1"/>
          </p:nvPr>
        </p:nvSpPr>
        <p:spPr/>
        <p:txBody>
          <a:bodyPr>
            <a:normAutofit fontScale="85000" lnSpcReduction="10000"/>
          </a:bodyPr>
          <a:lstStyle/>
          <a:p>
            <a:endParaRPr lang="el-GR" dirty="0"/>
          </a:p>
          <a:p>
            <a:pPr marL="342900" indent="-342900">
              <a:buFont typeface="+mj-lt"/>
              <a:buAutoNum type="alphaUcPeriod"/>
            </a:pPr>
            <a:r>
              <a:rPr lang="el-GR" b="1" dirty="0"/>
              <a:t>Η πρωτόγονη κοινωνία. </a:t>
            </a:r>
            <a:r>
              <a:rPr lang="el-GR" dirty="0"/>
              <a:t>Την χαρακτηρίζει το μικρό μέγεθος σε έκταση, καθώς και η απομόνωσή της από τον «έξω κόσμο». Η απομόνωση αυτή είναι βασικά γεωγραφική (έλλειψη επαφών, συγκοινωνιών), αλλά και οικονομική (απουσία εμπορίου) και κοινωνική – πολιτιστική. Η πρωτόγονη κοινωνία είναι αυτάρκης και περιορίζεται στην κατανάλωση αυτών που παράγει. Η παράδοση (προφορικός λόγος) και η συλλογική αλληλεγγύη των μελών της έχουν πρωταρχική σημασία στην καθημερινή διαβίωση. Χρονικά τοποθετείται μεταξύ της 8ης και της 5ης χιλιετηρίδας π.Χ. </a:t>
            </a:r>
          </a:p>
          <a:p>
            <a:pPr marL="342900" indent="-342900">
              <a:buFont typeface="+mj-lt"/>
              <a:buAutoNum type="alphaUcPeriod"/>
            </a:pPr>
            <a:r>
              <a:rPr lang="el-GR" b="1" dirty="0"/>
              <a:t>Η κοινωνία των χωρικών. </a:t>
            </a:r>
            <a:r>
              <a:rPr lang="el-GR" dirty="0"/>
              <a:t>Χρονολογικά, το ξεκίνημά της τοποθετείται με την εμφάνιση του φαινομένου της πόλης, δηλαδή την 5η χιλιετηρίδα π.Χ. Σταδιακά, η χωρική κοινότητα και ο χωρικός εντάσσονται στην επιρροή της πόλης που ολοένα και δυναμώνει. Οι χωρικοί προσδιορίζονται από το δεσμό τους με τη γη, που έχει ένα συναισθηματικό χαρακτήρα και την απασχόλησή τους με τη γεωργία, που αποτελεί ένα «τρόπο ζωής» και αποσκοπεί κυρίως στην αυτοσυντήρηση και αυτάρκεια. </a:t>
            </a:r>
          </a:p>
          <a:p>
            <a:pPr marL="342900" indent="-342900">
              <a:buFont typeface="+mj-lt"/>
              <a:buAutoNum type="alphaUcPeriod"/>
            </a:pPr>
            <a:r>
              <a:rPr lang="el-GR" b="1" dirty="0"/>
              <a:t>Η βιομηχανική ή σύγχρονη κοινωνία. </a:t>
            </a:r>
            <a:r>
              <a:rPr lang="el-GR" dirty="0"/>
              <a:t>Η κοινωνία αυτή χτίστηκε πάνω στα ερείπια της κοινωνίας των χωρικών και αρχίζει με τη βιομηχανική επανάσταση στις αρχές του 19ου αιώνα. Ο σύγχρονος γεωργός παίρνει σιγά-σιγά τη θέση του χωρικού. Η σχέση του με τη γη είναι οικονομική και όχι συναισθηματική. Η γεωργία γίνεται μια μορφή επιχείρησης. Ο αγρότης προσδοκά από την εκμετάλλευσή του κέρδος και όχι απλώς μια μορφή επιβίωσης και αυτοσυντήρησης. </a:t>
            </a:r>
          </a:p>
          <a:p>
            <a:pPr marL="0" indent="0">
              <a:buNone/>
            </a:pPr>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4</a:t>
            </a:fld>
            <a:endParaRPr lang="en-US" dirty="0">
              <a:solidFill>
                <a:srgbClr val="8CB64A"/>
              </a:solidFill>
            </a:endParaRPr>
          </a:p>
        </p:txBody>
      </p:sp>
    </p:spTree>
    <p:extLst>
      <p:ext uri="{BB962C8B-B14F-4D97-AF65-F5344CB8AC3E}">
        <p14:creationId xmlns:p14="http://schemas.microsoft.com/office/powerpoint/2010/main" val="286999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a:bodyPr>
          <a:lstStyle/>
          <a:p>
            <a:r>
              <a:rPr lang="el-GR" dirty="0"/>
              <a:t>Η μελέτη της κοινωνίας των χωρικών από τους ανθρωπολόγους συνέβαλε σημαντικά στη διασαφήνιση της έννοιας του χωρικού, χωρίς βέβαια να εξαντλήσει όλες τις πτυχές ενός αρκετά πολύπλευρου και πολύπλοκου θέματος. Αξιόλογη ήταν επίσης η συμβολή τους στην περιγραφή και ταξινόμηση ορισμένων φαινομένων εξέλιξης των προβιομηχανικών αγροτικών κοινωνιών σε στάδια, που χαρακτηρίζονται από μια σχετική ομοιομορφία στην κοινωνική τους οργάνωση. Αναλύοντας τις διάφορες μορφές κοινωνικής οργάνωσης αυτών των κοινωνιών, τόνισαν περισσότερο τα λειτουργικά τους στοιχεία, τα στοιχεία δηλαδή εκείνα που πρέπει να υπάρχουν μεταξύ των διαφόρων κοινωνικών ομάδων για την εύρυθμη λειτουργία του συνόλου, του συνολικού κοινωνικού συστήματος. Με την έμφαση όμως αυτή </a:t>
            </a:r>
            <a:r>
              <a:rPr lang="el-GR" dirty="0" err="1"/>
              <a:t>παρέβλεψαν</a:t>
            </a:r>
            <a:r>
              <a:rPr lang="el-GR" dirty="0"/>
              <a:t> τις κοινωνικές συγκρούσεις και οικονομικές ανισότητες που αποτελούν ένα βασικό στοιχείο της κοινωνικής πραγματικότητας και κοινωνικής αλλαγής σε κάθε κοινωνία, παραδοσιακή ή σύγχρονη. Τις ελλείψεις αυτές στην ερμηνεία των ευρύτερων κοινωνικών αλλαγών μέσα στην ιστορία καλύπτει η Μαρξιστική θεώρηση. </a:t>
            </a:r>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5</a:t>
            </a:fld>
            <a:endParaRPr lang="en-US" dirty="0">
              <a:solidFill>
                <a:srgbClr val="8CB64A"/>
              </a:solidFill>
            </a:endParaRPr>
          </a:p>
        </p:txBody>
      </p:sp>
    </p:spTree>
    <p:extLst>
      <p:ext uri="{BB962C8B-B14F-4D97-AF65-F5344CB8AC3E}">
        <p14:creationId xmlns:p14="http://schemas.microsoft.com/office/powerpoint/2010/main" val="4122937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Η Μαρξιστική άποψη </a:t>
            </a:r>
            <a:endParaRPr lang="el-GR" dirty="0"/>
          </a:p>
        </p:txBody>
      </p:sp>
      <p:sp>
        <p:nvSpPr>
          <p:cNvPr id="3" name="Θέση περιεχομένου 2"/>
          <p:cNvSpPr>
            <a:spLocks noGrp="1"/>
          </p:cNvSpPr>
          <p:nvPr>
            <p:ph idx="1"/>
          </p:nvPr>
        </p:nvSpPr>
        <p:spPr/>
        <p:txBody>
          <a:bodyPr/>
          <a:lstStyle/>
          <a:p>
            <a:r>
              <a:rPr lang="el-GR" dirty="0"/>
              <a:t>Για τον Μαρξ η εξέλιξη της αγροτικής κοινωνίας μέσα από τους αιώνες έχει πρωταρχικά ένα «ανελικτικό» χαρακτήρα. </a:t>
            </a:r>
          </a:p>
          <a:p>
            <a:r>
              <a:rPr lang="el-GR" dirty="0"/>
              <a:t>Η ανθρωπότητα ακολουθεί μια κίνηση που την οδηγεί από στάδια κατώτερα σε στάδια ανώτερα, η δε κίνηση αυτή ακολουθεί μερικούς γενικούς νόμους, τους νόμους της ιστορίας, η ανακάλυψη των οποίων επιδιώκεται. </a:t>
            </a:r>
          </a:p>
          <a:p>
            <a:r>
              <a:rPr lang="el-GR" dirty="0"/>
              <a:t>Σύμφωνα μ’ αυτήν την άποψη, οι αγροτικές κοινωνίες θεωρούνται ως κοινωνικά συστήματα με την πλατιά σημασία της έννοιας. Συνδυάζουν το οικονομικό σύστημα (γεωργία, χειροτεχνία, βιοτεχνία, βιομηχανία, </a:t>
            </a:r>
            <a:r>
              <a:rPr lang="el-GR" dirty="0" err="1"/>
              <a:t>κτλ</a:t>
            </a:r>
            <a:r>
              <a:rPr lang="el-GR" dirty="0"/>
              <a:t>) ως βάση και το ιδεολογικό – πολιτιστικό σύστημα (θρησκεία, ηθική, τέχνη, δίκαιο, φιλοσοφία και επιστήμη) ως εποικοδόμημα. </a:t>
            </a:r>
          </a:p>
          <a:p>
            <a:r>
              <a:rPr lang="el-GR" dirty="0"/>
              <a:t>Το οικονομικό σύστημα θεωρείται βασικής σημασίας και καθοριστικό για τη μορφή που παίρνει το πολιτιστικό και ιδεολογικό εποικοδόμημα μιας κοινωνίας. </a:t>
            </a:r>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6</a:t>
            </a:fld>
            <a:endParaRPr lang="en-US" dirty="0">
              <a:solidFill>
                <a:srgbClr val="8CB64A"/>
              </a:solidFill>
            </a:endParaRPr>
          </a:p>
        </p:txBody>
      </p:sp>
    </p:spTree>
    <p:extLst>
      <p:ext uri="{BB962C8B-B14F-4D97-AF65-F5344CB8AC3E}">
        <p14:creationId xmlns:p14="http://schemas.microsoft.com/office/powerpoint/2010/main" val="1788834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Στο οικονομικό σύστημα περιλαμβάνονται: </a:t>
            </a:r>
          </a:p>
        </p:txBody>
      </p:sp>
      <p:sp>
        <p:nvSpPr>
          <p:cNvPr id="3" name="Θέση περιεχομένου 2"/>
          <p:cNvSpPr>
            <a:spLocks noGrp="1"/>
          </p:cNvSpPr>
          <p:nvPr>
            <p:ph idx="1"/>
          </p:nvPr>
        </p:nvSpPr>
        <p:spPr>
          <a:xfrm>
            <a:off x="581192" y="1983346"/>
            <a:ext cx="11029615" cy="4108361"/>
          </a:xfrm>
        </p:spPr>
        <p:txBody>
          <a:bodyPr>
            <a:normAutofit lnSpcReduction="10000"/>
          </a:bodyPr>
          <a:lstStyle/>
          <a:p>
            <a:endParaRPr lang="el-GR" dirty="0"/>
          </a:p>
          <a:p>
            <a:pPr lvl="1"/>
            <a:r>
              <a:rPr lang="el-GR" dirty="0"/>
              <a:t>Οι παραγωγικές δυνάμεις, δηλαδή τα διάφορα τεχνικά μέσα, καθώς και ορισμένα εργαλεία που χρησιμοποιούνται στην παραγωγή και </a:t>
            </a:r>
          </a:p>
          <a:p>
            <a:pPr lvl="1"/>
            <a:r>
              <a:rPr lang="el-GR" dirty="0"/>
              <a:t>Οι παραγωγικές σχέσεις, δηλαδή οι σχέσεις ιδιοκτησίας ή μη στα μέσα παραγωγής (γη, ζώα, εργαλεία, μηχανές, </a:t>
            </a:r>
            <a:r>
              <a:rPr lang="el-GR" dirty="0" err="1"/>
              <a:t>κτλ</a:t>
            </a:r>
            <a:r>
              <a:rPr lang="el-GR" dirty="0"/>
              <a:t>), που ανάλογα με τη χρονική περίοδο και τον τόπο που εξετάζουμε συμμετέχουν στην παραγωγική διαδικασία. Οι παραγωγικές σχέσεις οδηγούν στη διαμόρφωση δύο βασικά κοινωνικών τάξεων με αντίθετα συμφέροντα. Της κυρίαρχης, που έχει την ιδιοκτησία των μέσων παραγωγής και συνεπώς και των παραγωγικών δυνάμεων και της υποτελούς τάξης, που δεν κατέχει μέσα παραγωγής και αναγκάζεται να προσφέρει την εργασία της σ’ αυτούς που ανήκουν στην πρώτη τάξη κάτω από συνθήκες που ιστορικά διαφέρουν πολύ λίγο (δούλοι, δουλοπάροικοι, εργάτες). </a:t>
            </a:r>
          </a:p>
          <a:p>
            <a:r>
              <a:rPr lang="el-GR" dirty="0"/>
              <a:t>Η αποσύνθεση ενός κοινωνικού συστήματος και η μετάβαση στο επόμενο, που αντιπροσωπεύει μια ανώτερη μορφή κοινωνικής οργάνωσης, συνιστά τη διαδικασία της κοινωνικής αλλαγής. Η κοινωνική αυτή αλλαγή θεωρείται σαν «ανέλιξη», επειδή από ένα κατώτερο κοινωνικό σύστημα καταλήγουμε σε ένα ανώτερο. Βασικοί παράγοντες σε αυτούς τους μετασχηματισμούς θεωρούνται κατ’ αρχήν ο βαθμός ανάπτυξης των παραγωγικών δυνάμεων, ο οποίος εξαρτάται από την ανάπτυξη της τεχνικής και την πάλη των τάξεων. </a:t>
            </a:r>
          </a:p>
          <a:p>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7</a:t>
            </a:fld>
            <a:endParaRPr lang="en-US" dirty="0">
              <a:solidFill>
                <a:srgbClr val="8CB64A"/>
              </a:solidFill>
            </a:endParaRPr>
          </a:p>
        </p:txBody>
      </p:sp>
    </p:spTree>
    <p:extLst>
      <p:ext uri="{BB962C8B-B14F-4D97-AF65-F5344CB8AC3E}">
        <p14:creationId xmlns:p14="http://schemas.microsoft.com/office/powerpoint/2010/main" val="26999416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i="1" dirty="0"/>
              <a:t>Οι προβιομηχανικοί κοινωνικοοικονομικοί σχηματισμοί </a:t>
            </a:r>
            <a:endParaRPr lang="el-GR" dirty="0"/>
          </a:p>
        </p:txBody>
      </p:sp>
      <p:sp>
        <p:nvSpPr>
          <p:cNvPr id="3" name="Θέση περιεχομένου 2"/>
          <p:cNvSpPr>
            <a:spLocks noGrp="1"/>
          </p:cNvSpPr>
          <p:nvPr>
            <p:ph idx="1"/>
          </p:nvPr>
        </p:nvSpPr>
        <p:spPr/>
        <p:txBody>
          <a:bodyPr/>
          <a:lstStyle/>
          <a:p>
            <a:r>
              <a:rPr lang="el-GR" dirty="0"/>
              <a:t>Οι </a:t>
            </a:r>
            <a:r>
              <a:rPr lang="el-GR" dirty="0" err="1"/>
              <a:t>κοινωνικο</a:t>
            </a:r>
            <a:r>
              <a:rPr lang="el-GR" dirty="0"/>
              <a:t>-οικονομικοί αυτοί σχηματισμοί από τους οποίους πέρασε, περνά ή θα περάσει η ανθρωπότητα είναι σύμφωνα με τον Μαρξ οι εξής πέντε: </a:t>
            </a:r>
          </a:p>
          <a:p>
            <a:pPr marL="324000" lvl="1" indent="0">
              <a:buNone/>
            </a:pPr>
            <a:r>
              <a:rPr lang="en-GB" dirty="0" err="1"/>
              <a:t>i</a:t>
            </a:r>
            <a:r>
              <a:rPr lang="en-GB" dirty="0"/>
              <a:t>. </a:t>
            </a:r>
            <a:r>
              <a:rPr lang="el-GR" dirty="0"/>
              <a:t>Η πρωτόγονη κοινωνία, </a:t>
            </a:r>
          </a:p>
          <a:p>
            <a:pPr marL="324000" lvl="1" indent="0">
              <a:buNone/>
            </a:pPr>
            <a:r>
              <a:rPr lang="en-GB" dirty="0"/>
              <a:t>ii. </a:t>
            </a:r>
            <a:r>
              <a:rPr lang="el-GR" dirty="0"/>
              <a:t>Η δουλοκτητική κοινωνία, </a:t>
            </a:r>
          </a:p>
          <a:p>
            <a:pPr marL="324000" lvl="1" indent="0">
              <a:buNone/>
            </a:pPr>
            <a:r>
              <a:rPr lang="en-GB" dirty="0"/>
              <a:t>iii. </a:t>
            </a:r>
            <a:r>
              <a:rPr lang="el-GR" dirty="0"/>
              <a:t>Η φεουδαρχία, </a:t>
            </a:r>
          </a:p>
          <a:p>
            <a:pPr marL="324000" lvl="1" indent="0">
              <a:buNone/>
            </a:pPr>
            <a:r>
              <a:rPr lang="el-GR" dirty="0" err="1"/>
              <a:t>iv</a:t>
            </a:r>
            <a:r>
              <a:rPr lang="el-GR" dirty="0"/>
              <a:t>. Η καπιταλιστική κοινωνία, και </a:t>
            </a:r>
          </a:p>
          <a:p>
            <a:pPr marL="324000" lvl="1" indent="0">
              <a:buNone/>
            </a:pPr>
            <a:r>
              <a:rPr lang="en-GB" dirty="0"/>
              <a:t>v. </a:t>
            </a:r>
            <a:r>
              <a:rPr lang="el-GR" dirty="0"/>
              <a:t>Η κομμουνιστική κοινωνία. </a:t>
            </a:r>
          </a:p>
          <a:p>
            <a:pPr marL="324000" lvl="1" indent="0">
              <a:buNone/>
            </a:pPr>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8</a:t>
            </a:fld>
            <a:endParaRPr lang="en-US" dirty="0">
              <a:solidFill>
                <a:srgbClr val="8CB64A"/>
              </a:solidFill>
            </a:endParaRPr>
          </a:p>
        </p:txBody>
      </p:sp>
    </p:spTree>
    <p:extLst>
      <p:ext uri="{BB962C8B-B14F-4D97-AF65-F5344CB8AC3E}">
        <p14:creationId xmlns:p14="http://schemas.microsoft.com/office/powerpoint/2010/main" val="63789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81192" y="702156"/>
            <a:ext cx="11029616" cy="1152402"/>
          </a:xfrm>
        </p:spPr>
        <p:txBody>
          <a:bodyPr>
            <a:normAutofit fontScale="90000"/>
          </a:bodyPr>
          <a:lstStyle/>
          <a:p>
            <a:r>
              <a:rPr lang="el-GR" dirty="0"/>
              <a:t>Οι τρεις πρώτοι τύποι κοινωνίας αντιπροσωπεύουν τις αγροτικές κοινωνίες που προηγήθηκαν της εποχής του καπιταλισμού και τα κύρια χαρακτηριστικά τους είναι τα εξής: </a:t>
            </a:r>
          </a:p>
        </p:txBody>
      </p:sp>
      <p:sp>
        <p:nvSpPr>
          <p:cNvPr id="3" name="Θέση περιεχομένου 2"/>
          <p:cNvSpPr>
            <a:spLocks noGrp="1"/>
          </p:cNvSpPr>
          <p:nvPr>
            <p:ph idx="1"/>
          </p:nvPr>
        </p:nvSpPr>
        <p:spPr>
          <a:xfrm>
            <a:off x="581192" y="1854558"/>
            <a:ext cx="11029615" cy="4004241"/>
          </a:xfrm>
        </p:spPr>
        <p:txBody>
          <a:bodyPr>
            <a:normAutofit fontScale="92500" lnSpcReduction="20000"/>
          </a:bodyPr>
          <a:lstStyle/>
          <a:p>
            <a:endParaRPr lang="el-GR" dirty="0"/>
          </a:p>
          <a:p>
            <a:pPr marL="342900" indent="-342900">
              <a:buFont typeface="+mj-lt"/>
              <a:buAutoNum type="arabicPeriod"/>
            </a:pPr>
            <a:r>
              <a:rPr lang="el-GR" b="1" dirty="0"/>
              <a:t>Το πρωτόγονο (</a:t>
            </a:r>
            <a:r>
              <a:rPr lang="el-GR" b="1" dirty="0" err="1"/>
              <a:t>κοινοκτητικό</a:t>
            </a:r>
            <a:r>
              <a:rPr lang="el-GR" b="1" dirty="0"/>
              <a:t>) σύστημα</a:t>
            </a:r>
            <a:r>
              <a:rPr lang="el-GR" b="1" i="1" dirty="0"/>
              <a:t>. </a:t>
            </a:r>
            <a:r>
              <a:rPr lang="el-GR" dirty="0"/>
              <a:t>Χαρακτηρίζεται από κοινοκτημοσύνη και συνεπώς την απουσία ιδιοκτησίας. Επίσης, δεν υπάρχει η έννοια του κράτους. </a:t>
            </a:r>
          </a:p>
          <a:p>
            <a:pPr marL="342900" indent="-342900">
              <a:buFont typeface="+mj-lt"/>
              <a:buAutoNum type="arabicPeriod"/>
            </a:pPr>
            <a:r>
              <a:rPr lang="el-GR" b="1" dirty="0"/>
              <a:t>Το δουλοκτητικό σύστημα</a:t>
            </a:r>
            <a:r>
              <a:rPr lang="el-GR" dirty="0"/>
              <a:t>. Χρονικά τοποθετείται μεταξύ της 5ης και 4ης χιλιετηρίδας π.Χ. και φθάνει μέχρι το μεσαίωνα. Υπολείμματα όμως διαφόρων μορφών δουλείας επικράτησαν μέχρι τα τέλη του 18ου αιώνα. Το αγροτικό αυτό σύστημα συναντιέται στον αρχαίο κόσμο (ελληνικό, ρωμαϊκό, </a:t>
            </a:r>
            <a:r>
              <a:rPr lang="el-GR" dirty="0" err="1"/>
              <a:t>κτλ</a:t>
            </a:r>
            <a:r>
              <a:rPr lang="el-GR" dirty="0"/>
              <a:t>) και στη διάρκεια που εμφανίζεται και η πρώτη διάκριση μεταξύ πόλης και χωριού. </a:t>
            </a:r>
          </a:p>
          <a:p>
            <a:pPr marL="324000" lvl="1" indent="0">
              <a:buNone/>
            </a:pPr>
            <a:r>
              <a:rPr lang="el-GR" dirty="0"/>
              <a:t>Πρόκειται για μια διάκριση κάπως εικονική, γιατί η πόλη της εποχής εκείνης εξαρτιέται άμεσα από την ύπαιθρο που την περιβάλλει. Οι κάτοικοι της πόλης στηρίζονται πρωταρχικά στην κατοχή γης (έγγεια ιδιοκτησία) και στην </a:t>
            </a:r>
            <a:r>
              <a:rPr lang="el-GR" dirty="0" err="1"/>
              <a:t>αγρο</a:t>
            </a:r>
            <a:r>
              <a:rPr lang="el-GR" dirty="0"/>
              <a:t>-καλλιέργεια. Η Ρώμη για παράδειγμα, παρόλο που έχει την οργάνωση πόλης, στους κόλπους της περιλαμβάνει χωρικούς (δούλους) και Ρωμαίους πολίτες (γαιοκτήμονες). Στη διάρκεια αυτού του συστήματος εμφανίζεται για πρώτη φορά η ατομική ιδιοκτησία στη γη, στα ζώα και στους ανθρώπους με τη μορφή της δουλείας. Η τάξη των δούλων ζει στα περιθώρια της κοινωνικής ζωής και δεν απολαμβάνει καμιά ανεξαρτησία και ελευθερία δράσης. </a:t>
            </a:r>
          </a:p>
          <a:p>
            <a:pPr marL="324000" lvl="1" indent="0">
              <a:buNone/>
            </a:pPr>
            <a:r>
              <a:rPr lang="el-GR" dirty="0"/>
              <a:t>Η οικειοποίηση ανθρώπων υπό τη μορφή δούλων διήρκησε επί πολλούς αιώνες μέχρι την αποσύνθεση του δουλοκτητικού συστήματος και την αντικατάσταση των δούλων από τους δουλοπάροικους στον κοινωνικοοικονομικό σχηματισμό του φεουδαρχικού. </a:t>
            </a:r>
          </a:p>
          <a:p>
            <a:pPr marL="342900" indent="-342900">
              <a:buFont typeface="+mj-lt"/>
              <a:buAutoNum type="arabicPeriod"/>
            </a:pPr>
            <a:endParaRPr lang="el-GR" dirty="0"/>
          </a:p>
        </p:txBody>
      </p:sp>
      <p:sp>
        <p:nvSpPr>
          <p:cNvPr id="4" name="Θέση υποσέλιδου 3"/>
          <p:cNvSpPr>
            <a:spLocks noGrp="1"/>
          </p:cNvSpPr>
          <p:nvPr>
            <p:ph type="ftr" sz="quarter" idx="11"/>
          </p:nvPr>
        </p:nvSpPr>
        <p:spPr/>
        <p:txBody>
          <a:bodyPr/>
          <a:lstStyle/>
          <a:p>
            <a:r>
              <a:rPr lang="el-GR">
                <a:solidFill>
                  <a:srgbClr val="8CB64A"/>
                </a:solidFill>
              </a:rPr>
              <a:t>ΔΙΑΛΕΞΗ 4</a:t>
            </a:r>
            <a:endParaRPr lang="en-US" dirty="0">
              <a:solidFill>
                <a:srgbClr val="8CB64A"/>
              </a:solidFill>
            </a:endParaRPr>
          </a:p>
        </p:txBody>
      </p:sp>
      <p:sp>
        <p:nvSpPr>
          <p:cNvPr id="5" name="Θέση αριθμού διαφάνειας 4"/>
          <p:cNvSpPr>
            <a:spLocks noGrp="1"/>
          </p:cNvSpPr>
          <p:nvPr>
            <p:ph type="sldNum" sz="quarter" idx="12"/>
          </p:nvPr>
        </p:nvSpPr>
        <p:spPr/>
        <p:txBody>
          <a:bodyPr/>
          <a:lstStyle/>
          <a:p>
            <a:fld id="{D57F1E4F-1CFF-5643-939E-217C01CDF565}" type="slidenum">
              <a:rPr lang="en-US" smtClean="0">
                <a:solidFill>
                  <a:srgbClr val="8CB64A"/>
                </a:solidFill>
              </a:rPr>
              <a:pPr/>
              <a:t>9</a:t>
            </a:fld>
            <a:endParaRPr lang="en-US" dirty="0">
              <a:solidFill>
                <a:srgbClr val="8CB64A"/>
              </a:solidFill>
            </a:endParaRPr>
          </a:p>
        </p:txBody>
      </p:sp>
    </p:spTree>
    <p:extLst>
      <p:ext uri="{BB962C8B-B14F-4D97-AF65-F5344CB8AC3E}">
        <p14:creationId xmlns:p14="http://schemas.microsoft.com/office/powerpoint/2010/main" val="2597992440"/>
      </p:ext>
    </p:extLst>
  </p:cSld>
  <p:clrMapOvr>
    <a:masterClrMapping/>
  </p:clrMapOvr>
</p:sld>
</file>

<file path=ppt/theme/theme1.xml><?xml version="1.0" encoding="utf-8"?>
<a:theme xmlns:a="http://schemas.openxmlformats.org/drawingml/2006/main" name="1_Μέρισμα">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2044</Words>
  <Application>Microsoft Office PowerPoint</Application>
  <PresentationFormat>Ευρεία οθόνη</PresentationFormat>
  <Paragraphs>67</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Calibri</vt:lpstr>
      <vt:lpstr>Corbel</vt:lpstr>
      <vt:lpstr>Gill Sans MT</vt:lpstr>
      <vt:lpstr>Wingdings 2</vt:lpstr>
      <vt:lpstr>1_Μέρισμα</vt:lpstr>
      <vt:lpstr>ΠΑΝΕΠΙΣΤΗΜΙΟ    ΠΕΛΟΠΟΝΝΗΣΟΥ -  ΣΧΟΛΗ   ΓΕΩΠΟΝΙΑΣ   &amp;   ΤΡΟΦΙΜΩΝ  Τμήμα    Γεωπονίας </vt:lpstr>
      <vt:lpstr>4. Η εξέλιξη των αγροτικών κοινωνιών </vt:lpstr>
      <vt:lpstr> Η άποψη των ανθρωπολόγων </vt:lpstr>
      <vt:lpstr>Τα κύρια συστήματα κοινωνικής οργάνωσης, καθώς και τα βασικά χαρακτηριστικά τους: </vt:lpstr>
      <vt:lpstr>Παρουσίαση του PowerPoint</vt:lpstr>
      <vt:lpstr>Η Μαρξιστική άποψη </vt:lpstr>
      <vt:lpstr>Στο οικονομικό σύστημα περιλαμβάνονται: </vt:lpstr>
      <vt:lpstr>Οι προβιομηχανικοί κοινωνικοοικονομικοί σχηματισμοί </vt:lpstr>
      <vt:lpstr>Οι τρεις πρώτοι τύποι κοινωνίας αντιπροσωπεύουν τις αγροτικές κοινωνίες που προηγήθηκαν της εποχής του καπιταλισμού και τα κύρια χαρακτηριστικά τους είναι τα εξής: </vt:lpstr>
      <vt:lpstr>3. Το φεουδαρχικό σύστημα </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αγροτική κοινωνία</dc:title>
  <dc:creator>user</dc:creator>
  <cp:lastModifiedBy>Dimitrios Petropoulos</cp:lastModifiedBy>
  <cp:revision>4</cp:revision>
  <dcterms:created xsi:type="dcterms:W3CDTF">2020-10-19T16:41:38Z</dcterms:created>
  <dcterms:modified xsi:type="dcterms:W3CDTF">2023-11-12T21:27:09Z</dcterms:modified>
</cp:coreProperties>
</file>