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86" r:id="rId2"/>
    <p:sldId id="271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8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A5D88-36F3-4285-9316-80F48598337F}" type="datetimeFigureOut">
              <a:rPr lang="el-GR" smtClean="0"/>
              <a:pPr/>
              <a:t>7/10/2025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74A23-E8C8-4BCE-AC09-6A5C9B1CFDD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019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Διαφάνεια τίτλου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Θέση εικόνας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l-GR" dirty="0"/>
              <a:t>Εισαγωγή ή μεταφορά και απόθεση εικόνας εδώ</a:t>
            </a: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768422"/>
            <a:ext cx="6840000" cy="2387600"/>
          </a:xfrm>
          <a:solidFill>
            <a:schemeClr val="tx1">
              <a:alpha val="80000"/>
            </a:schemeClr>
          </a:solidFill>
        </p:spPr>
        <p:txBody>
          <a:bodyPr lIns="432000" rIns="432000" bIns="144000" rtlCol="0" anchor="b"/>
          <a:lstStyle>
            <a:lvl1pPr algn="l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el-GR" dirty="0"/>
              <a:t>Κάντε κλικ για επεξεργασία του στυλ τίτλου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153578"/>
            <a:ext cx="6840000" cy="936000"/>
          </a:xfrm>
          <a:solidFill>
            <a:schemeClr val="tx1">
              <a:alpha val="90000"/>
            </a:schemeClr>
          </a:solidFill>
        </p:spPr>
        <p:txBody>
          <a:bodyPr lIns="432000" tIns="144000" rtlCol="0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d.petropoulos@uop.g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Θέση εικόνας 19" descr="Κοντινό πλάνο δέντρου&#10;&#10;Περιγραφή που δημιουργήθηκε με υψηλή αξιοπιστία">
            <a:extLst>
              <a:ext uri="{FF2B5EF4-FFF2-40B4-BE49-F238E27FC236}">
                <a16:creationId xmlns:a16="http://schemas.microsoft.com/office/drawing/2014/main" id="{3072B96B-8E35-4D15-80A0-1DD4745F75B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6" name="Τίτλος 5">
            <a:extLst>
              <a:ext uri="{FF2B5EF4-FFF2-40B4-BE49-F238E27FC236}">
                <a16:creationId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248" y="357351"/>
            <a:ext cx="6863255" cy="1639615"/>
          </a:xfrm>
        </p:spPr>
        <p:txBody>
          <a:bodyPr rtlCol="0"/>
          <a:lstStyle/>
          <a:p>
            <a:pPr algn="ctr"/>
            <a:r>
              <a:rPr lang="el-GR" sz="2800" dirty="0"/>
              <a:t>ΠΑΝΕΠΙΣΤΗΜΙΟ    ΠΕΛΟΠΟΝΝΗΣΟΥ</a:t>
            </a:r>
            <a:br>
              <a:rPr lang="el-GR" sz="3600" dirty="0"/>
            </a:br>
            <a:r>
              <a:rPr lang="el-GR" sz="3600" dirty="0"/>
              <a:t> </a:t>
            </a:r>
            <a:r>
              <a:rPr lang="el-GR" sz="2400" dirty="0"/>
              <a:t>ΣΧΟΛΗ   ΓΕΩΠΟΝΙΑΣ   &amp;   ΤΡΟΦΙΜΩΝ</a:t>
            </a:r>
            <a:br>
              <a:rPr lang="el-GR" sz="3600" dirty="0"/>
            </a:br>
            <a:r>
              <a:rPr lang="el-GR" sz="2400" dirty="0"/>
              <a:t>Τμήμα    Γεωπονίας </a:t>
            </a:r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E59089BD-A05A-4E28-AFD9-50A72EA811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68" y="2015415"/>
            <a:ext cx="4286578" cy="45719"/>
          </a:xfrm>
          <a:prstGeom prst="rect">
            <a:avLst/>
          </a:prstGeom>
        </p:spPr>
      </p:pic>
      <p:sp>
        <p:nvSpPr>
          <p:cNvPr id="7" name="Υπότιτλος 6">
            <a:extLst>
              <a:ext uri="{FF2B5EF4-FFF2-40B4-BE49-F238E27FC236}">
                <a16:creationId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372" y="3752194"/>
            <a:ext cx="4582511" cy="1828799"/>
          </a:xfrm>
        </p:spPr>
        <p:txBody>
          <a:bodyPr rtlCol="0">
            <a:normAutofit fontScale="92500" lnSpcReduction="20000"/>
          </a:bodyPr>
          <a:lstStyle/>
          <a:p>
            <a:pPr algn="ctr" rtl="0"/>
            <a:r>
              <a:rPr lang="el-GR" sz="1800" b="1" dirty="0"/>
              <a:t>Αγροτική Πολιτική</a:t>
            </a:r>
          </a:p>
          <a:p>
            <a:pPr algn="ctr" rtl="0"/>
            <a:r>
              <a:rPr lang="el-GR" sz="1800" b="1" dirty="0"/>
              <a:t>Διάλεξη 1 </a:t>
            </a:r>
          </a:p>
          <a:p>
            <a:pPr algn="ctr" rtl="0"/>
            <a:endParaRPr lang="el-GR" sz="1800" dirty="0"/>
          </a:p>
          <a:p>
            <a:pPr algn="ctr"/>
            <a:r>
              <a:rPr lang="el-GR" sz="1800" dirty="0"/>
              <a:t>Δρ Δημήτριος Π. Πετρόπουλος</a:t>
            </a:r>
          </a:p>
          <a:p>
            <a:pPr algn="ctr"/>
            <a:r>
              <a:rPr lang="el-GR" sz="1600"/>
              <a:t>Καθηγητής </a:t>
            </a:r>
            <a:r>
              <a:rPr lang="el-GR" sz="1600" dirty="0"/>
              <a:t>«Γεωργικής Οικονομίας»</a:t>
            </a:r>
          </a:p>
          <a:p>
            <a:pPr rtl="0"/>
            <a:endParaRPr lang="el-GR" dirty="0"/>
          </a:p>
          <a:p>
            <a:pPr rtl="0"/>
            <a:endParaRPr lang="el-GR" dirty="0"/>
          </a:p>
        </p:txBody>
      </p:sp>
      <p:sp>
        <p:nvSpPr>
          <p:cNvPr id="47" name="Ελεύθερη σχεδίαση: Σχήμα 46">
            <a:extLst>
              <a:ext uri="{FF2B5EF4-FFF2-40B4-BE49-F238E27FC236}">
                <a16:creationId xmlns:a16="http://schemas.microsoft.com/office/drawing/2014/main" id="{B6D0B8EE-8E06-4051-87BF-62C153F3FBBB}"/>
              </a:ext>
            </a:extLst>
          </p:cNvPr>
          <p:cNvSpPr/>
          <p:nvPr/>
        </p:nvSpPr>
        <p:spPr>
          <a:xfrm rot="4308689">
            <a:off x="5269765" y="1275138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5234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94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Το Γεωργικό Πρόβλημα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395442"/>
          </a:xfrm>
        </p:spPr>
        <p:txBody>
          <a:bodyPr/>
          <a:lstStyle/>
          <a:p>
            <a:pPr>
              <a:buNone/>
            </a:pPr>
            <a:r>
              <a:rPr lang="el-GR" dirty="0"/>
              <a:t>Α. Η χρόνια υστέρηση του μέσου κατά κεφαλήν ετήσιου εισοδήματος των εργαζομένων στη γεωργία σε σύγκριση με τους εργαζόμενους στους άλλους τομείς της οικονομίας.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Β. Η μεγάλη αστάθεια των γεωργικών εισοδημάτων, η οποία οφείλεται στις σημαντικές διακυμάνσεις που παρουσιάζουν οι τιμές καθώς και οι αποδόσεις των γεωργικών προϊόντων.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5668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700" dirty="0"/>
              <a:t>Α. Η χρόνια υστέρηση του μέσου κατά κεφαλήν ετήσιου εισοδήματος των εργαζομένων στη γεωργία σε σύγκριση με τους εργαζόμενους στους άλλους τομείς της οικονομίας.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Μεγάλος αριθμός μικρών παραγωγών</a:t>
            </a:r>
          </a:p>
          <a:p>
            <a:r>
              <a:rPr lang="el-GR" dirty="0"/>
              <a:t>Γρήγορη τεχνολογική εξέλιξη</a:t>
            </a:r>
          </a:p>
          <a:p>
            <a:r>
              <a:rPr lang="el-GR" dirty="0"/>
              <a:t>Μικρή κινητικότητα των παραγωγικών συντελεστών</a:t>
            </a:r>
          </a:p>
          <a:p>
            <a:pPr>
              <a:buNone/>
            </a:pPr>
            <a:r>
              <a:rPr lang="el-GR" dirty="0"/>
              <a:t>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2700" dirty="0"/>
              <a:t>Β. Η μεγάλη αστάθεια των γεωργικών εισοδημάτων, η οποία οφείλεται στις σημαντικές διακυμάνσεις που παρουσιάζουν οι τιμές καθώς και οι αποδόσεις των γεωργικών προϊόντων. 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2462784"/>
            <a:ext cx="8596668" cy="3578578"/>
          </a:xfrm>
        </p:spPr>
        <p:txBody>
          <a:bodyPr/>
          <a:lstStyle/>
          <a:p>
            <a:r>
              <a:rPr lang="el-GR" dirty="0"/>
              <a:t>Η γεωργική παραγωγή εξαρτάται από το περιβάλλον (διακυμάνσεις της προσφοράς)</a:t>
            </a:r>
          </a:p>
          <a:p>
            <a:r>
              <a:rPr lang="el-GR" dirty="0"/>
              <a:t>Η μεγάλη διάρκεια της παραγωγικής διαδικασίας </a:t>
            </a:r>
          </a:p>
          <a:p>
            <a:r>
              <a:rPr lang="el-GR" dirty="0"/>
              <a:t>Ανελαστική προσφορά στο βραχυχρόνιο διάστημα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65739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l-GR" i="1" dirty="0"/>
              <a:t>Ευχαριστώ </a:t>
            </a:r>
            <a:br>
              <a:rPr lang="el-GR" i="1" dirty="0"/>
            </a:br>
            <a:r>
              <a:rPr lang="el-GR" i="1" dirty="0"/>
              <a:t>για την προσοχή και συμμετοχή σας!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2490952"/>
            <a:ext cx="8596668" cy="3478924"/>
          </a:xfrm>
        </p:spPr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algn="r"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Email: d.petropoulos@uop.gr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l-G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el-GR" dirty="0"/>
              <a:t>Περιεχόμενα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271753"/>
            <a:ext cx="8596668" cy="476961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Αναγκαιότητα παρέμβασης του Κράτους</a:t>
            </a:r>
          </a:p>
          <a:p>
            <a:r>
              <a:rPr lang="el-GR" dirty="0"/>
              <a:t>Στόχοι Αγροτικής Πολιτικής</a:t>
            </a:r>
          </a:p>
          <a:p>
            <a:r>
              <a:rPr lang="el-GR" dirty="0"/>
              <a:t>Σκοποί Αγροτικής Πολιτικής  </a:t>
            </a:r>
          </a:p>
          <a:p>
            <a:r>
              <a:rPr lang="el-GR" dirty="0"/>
              <a:t>Λόγοι άσκησης Αγροτικής Πολιτικής </a:t>
            </a:r>
          </a:p>
          <a:p>
            <a:pPr>
              <a:buFontTx/>
              <a:buChar char="-"/>
            </a:pPr>
            <a:r>
              <a:rPr lang="el-GR" dirty="0"/>
              <a:t>Τα χαρακτηριστικά της αγροτικής δραστηριότητας</a:t>
            </a:r>
          </a:p>
          <a:p>
            <a:pPr>
              <a:buFontTx/>
              <a:buChar char="-"/>
            </a:pPr>
            <a:r>
              <a:rPr lang="el-GR" dirty="0"/>
              <a:t>Τα χαρακτηριστικά των αγροτικών προϊόντων</a:t>
            </a:r>
          </a:p>
          <a:p>
            <a:pPr>
              <a:buFontTx/>
              <a:buChar char="-"/>
            </a:pPr>
            <a:r>
              <a:rPr lang="el-GR" dirty="0"/>
              <a:t>Τα οικονομικά χαρακτηριστικά του αγροτικού τομέα </a:t>
            </a:r>
          </a:p>
          <a:p>
            <a:r>
              <a:rPr lang="el-GR" dirty="0"/>
              <a:t>Το Γεωργικό Πρόβλημα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7255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Αναγκαιότητα παρέμβασης του Κράτους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Αρχή 1</a:t>
            </a:r>
            <a:r>
              <a:rPr lang="el-GR" baseline="30000" dirty="0"/>
              <a:t>η</a:t>
            </a:r>
            <a:r>
              <a:rPr lang="el-GR" dirty="0"/>
              <a:t> : Σχεδιασμός επί μέρους πολιτικών με βάση τις δυνατότητες, τους περιορισμού και τις ανάγκες της χώρας αλλά και κάθε περιοχής ξεχωριστώ</a:t>
            </a:r>
          </a:p>
          <a:p>
            <a:endParaRPr lang="el-GR" dirty="0"/>
          </a:p>
          <a:p>
            <a:r>
              <a:rPr lang="el-GR" dirty="0"/>
              <a:t>Αρχή 2</a:t>
            </a:r>
            <a:r>
              <a:rPr lang="el-GR" baseline="30000" dirty="0"/>
              <a:t>η</a:t>
            </a:r>
            <a:r>
              <a:rPr lang="el-GR" dirty="0"/>
              <a:t> : Σχεδιασμός επί μέρους πολιτικών από τα κάτω προς τα πάνω και ένα πρόγραμμα ευέλικτο και συνεχώς προσαρμοσμένο στα εκάστοτε νέα δεδομένα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66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Στόχοι Αγροτικής Πολιτικής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692167"/>
            <a:ext cx="8596668" cy="4349196"/>
          </a:xfrm>
        </p:spPr>
        <p:txBody>
          <a:bodyPr/>
          <a:lstStyle/>
          <a:p>
            <a:r>
              <a:rPr lang="el-GR" dirty="0"/>
              <a:t>Αύξηση εισοδήματος</a:t>
            </a:r>
          </a:p>
          <a:p>
            <a:r>
              <a:rPr lang="el-GR" dirty="0"/>
              <a:t>Εξασφάλιση επάρκειας βασικών ειδών διατροφής (σε λογικές τιμές)</a:t>
            </a:r>
          </a:p>
          <a:p>
            <a:r>
              <a:rPr lang="el-GR" dirty="0"/>
              <a:t>Βελτίωση του ισοζυγίου πληρωμών</a:t>
            </a:r>
          </a:p>
          <a:p>
            <a:r>
              <a:rPr lang="el-GR" dirty="0"/>
              <a:t>Αξιοποίηση συγκριτικών πλεονεκτημάτων</a:t>
            </a:r>
          </a:p>
          <a:p>
            <a:r>
              <a:rPr lang="el-GR" dirty="0"/>
              <a:t>Αποφυγή της ερήμωσης της υπαίθρου</a:t>
            </a:r>
          </a:p>
          <a:p>
            <a:r>
              <a:rPr lang="el-GR" dirty="0"/>
              <a:t>Προστασία του περιβάλλοντος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136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Σκοποί Αγροτικής Πολιτικής 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Πολιτική Ανάπτυξης</a:t>
            </a:r>
          </a:p>
          <a:p>
            <a:r>
              <a:rPr lang="el-GR" dirty="0"/>
              <a:t>Πολιτική δικαιότερης κατανομής του εισοδήματος</a:t>
            </a:r>
          </a:p>
          <a:p>
            <a:r>
              <a:rPr lang="el-GR" dirty="0"/>
              <a:t>Πολιτική σταθερότητας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275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Λόγοι άσκησης Αγροτικής Πολιτικής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597153"/>
            <a:ext cx="8596668" cy="4444210"/>
          </a:xfrm>
        </p:spPr>
        <p:txBody>
          <a:bodyPr/>
          <a:lstStyle/>
          <a:p>
            <a:r>
              <a:rPr lang="el-GR" dirty="0"/>
              <a:t>Τα χαρακτηριστικά της αγροτικής δραστηριότητας</a:t>
            </a:r>
          </a:p>
          <a:p>
            <a:r>
              <a:rPr lang="el-GR" dirty="0"/>
              <a:t>Τα χαρακτηριστικά των αγροτικών προϊόντων</a:t>
            </a:r>
          </a:p>
          <a:p>
            <a:r>
              <a:rPr lang="el-GR" dirty="0"/>
              <a:t>Τα οικονομικά χαρακτηριστικά του αγροτικού τομέα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9442026" cy="865632"/>
          </a:xfrm>
        </p:spPr>
        <p:txBody>
          <a:bodyPr>
            <a:normAutofit fontScale="90000"/>
          </a:bodyPr>
          <a:lstStyle/>
          <a:p>
            <a:r>
              <a:rPr lang="el-GR" dirty="0"/>
              <a:t>Τα χαρακτηριστικά της αγροτικής δραστηριότητας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4578322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Επίδραση από κλιματολογικές συνθήκες</a:t>
            </a:r>
          </a:p>
          <a:p>
            <a:r>
              <a:rPr lang="el-GR" dirty="0" err="1"/>
              <a:t>Εκτατική</a:t>
            </a:r>
            <a:r>
              <a:rPr lang="el-GR" dirty="0"/>
              <a:t> παραγωγή</a:t>
            </a:r>
          </a:p>
          <a:p>
            <a:r>
              <a:rPr lang="el-GR" dirty="0"/>
              <a:t>Μεγάλος κύκλος παραγωγής</a:t>
            </a:r>
          </a:p>
          <a:p>
            <a:r>
              <a:rPr lang="el-GR" dirty="0"/>
              <a:t>Εποχικότητα πολλών δραστηριοτήτων </a:t>
            </a:r>
          </a:p>
          <a:p>
            <a:r>
              <a:rPr lang="el-GR" dirty="0"/>
              <a:t>Δεν είναι δυνατόν να γίνει καταμερισμός και εξειδίκευση  της εργασίας</a:t>
            </a:r>
          </a:p>
          <a:p>
            <a:r>
              <a:rPr lang="el-GR" dirty="0"/>
              <a:t>Οι σταθεροί παραγωγικοί συντελεστές δεν αναπαράγονται </a:t>
            </a:r>
          </a:p>
          <a:p>
            <a:r>
              <a:rPr lang="el-GR" dirty="0"/>
              <a:t>Η ζήτηση των αγροτικών προϊόντων είναι συνήθως ανελαστική</a:t>
            </a:r>
          </a:p>
          <a:p>
            <a:r>
              <a:rPr lang="el-GR" dirty="0"/>
              <a:t>Η εναρμόνιση της προσφοράς αγροτικών προϊόντων, βραχυπρόθεσμα είναι αδύνατη   </a:t>
            </a:r>
          </a:p>
          <a:p>
            <a:r>
              <a:rPr lang="el-GR" dirty="0"/>
              <a:t>Δεν είναι δυνατή η ακριβής πρόβλεψη της παραγωγής</a:t>
            </a:r>
          </a:p>
          <a:p>
            <a:r>
              <a:rPr lang="el-GR" dirty="0"/>
              <a:t>Μικρός κλήρος </a:t>
            </a:r>
          </a:p>
          <a:p>
            <a:r>
              <a:rPr lang="el-GR" dirty="0"/>
              <a:t>Γεωγραφική διασπορά των παραγωγικών μονάδων</a:t>
            </a:r>
          </a:p>
          <a:p>
            <a:r>
              <a:rPr lang="el-GR" dirty="0"/>
              <a:t>Ανθρώπινοι πόροι (χαμηλό επίπεδο εκπαίδευσης, υψηλή μέση ηλικία)</a:t>
            </a:r>
          </a:p>
          <a:p>
            <a:r>
              <a:rPr lang="el-GR" dirty="0"/>
              <a:t>Διάρθρωση παραγωγής (70:30)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083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Τα χαρακτηριστικά των αγροτικών προϊόντων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865375"/>
            <a:ext cx="8596668" cy="4175987"/>
          </a:xfrm>
        </p:spPr>
        <p:txBody>
          <a:bodyPr/>
          <a:lstStyle/>
          <a:p>
            <a:r>
              <a:rPr lang="el-GR" dirty="0"/>
              <a:t>Τα αγροτικά προϊόντα, σε μεγάλο ποσοστό είναι ευπαθή με περιορισμένη διάρκεια ζωής για αποθήκευση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Η πλειονότητα των αγροτικών προϊόντων χρησιμοποιούνται από τον άνθρωπο ως «αγαθά πρώτης ανάγκης», δηλαδή τρόφιμα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41898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Τα οικονομικά χαρακτηριστικά του αγροτικού τομέα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77334" y="1584960"/>
            <a:ext cx="8596668" cy="445640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Η χαμηλή παραγωγικότητα της εργασίας</a:t>
            </a:r>
          </a:p>
          <a:p>
            <a:r>
              <a:rPr lang="el-GR" dirty="0"/>
              <a:t>Η τεχνολογική εξέλιξη </a:t>
            </a:r>
          </a:p>
          <a:p>
            <a:r>
              <a:rPr lang="el-GR" dirty="0"/>
              <a:t>Τα χαρακτηριστικά των παραγωγικών συντελεστών</a:t>
            </a:r>
          </a:p>
          <a:p>
            <a:pPr>
              <a:buFontTx/>
              <a:buChar char="-"/>
            </a:pPr>
            <a:r>
              <a:rPr lang="el-GR" dirty="0"/>
              <a:t>Φυσικά χαρακτηριστικά</a:t>
            </a:r>
            <a:r>
              <a:rPr lang="en-US" dirty="0"/>
              <a:t> </a:t>
            </a:r>
            <a:r>
              <a:rPr lang="en-US" sz="1600" dirty="0"/>
              <a:t>(</a:t>
            </a:r>
            <a:r>
              <a:rPr lang="el-GR" sz="1600" dirty="0"/>
              <a:t>εξάρτηση από το περιβάλλον, εποχικότητα, υποαπασχόληση παραγωγικών συντελεστών, πολυκαλλιέργεια, απόκλιση αρχικού σχεδιασμού, αβεβαιότητα </a:t>
            </a:r>
            <a:r>
              <a:rPr lang="el-GR" sz="1600" dirty="0" err="1"/>
              <a:t>κλπ</a:t>
            </a:r>
            <a:r>
              <a:rPr lang="el-GR" sz="1600" dirty="0"/>
              <a:t>)    </a:t>
            </a:r>
          </a:p>
          <a:p>
            <a:pPr>
              <a:buFontTx/>
              <a:buChar char="-"/>
            </a:pPr>
            <a:r>
              <a:rPr lang="el-GR" dirty="0"/>
              <a:t>Διαρθρωτικά χαρακτηριστικά </a:t>
            </a:r>
            <a:r>
              <a:rPr lang="el-GR" sz="1500" dirty="0"/>
              <a:t>(μικρός και </a:t>
            </a:r>
            <a:r>
              <a:rPr lang="el-GR" sz="1500" dirty="0" err="1"/>
              <a:t>πολυτεμαχισμένος</a:t>
            </a:r>
            <a:r>
              <a:rPr lang="el-GR" sz="1500" dirty="0"/>
              <a:t> κλήρος, μικρή κινητικότητα παραγωγικών συντελεστών,           αρνητική ηλικιακή πυραμίδα(δηλ. παραγωγοί μεγάλης ηλικίας), περιορισμένοι συνεταιρισμοί </a:t>
            </a:r>
            <a:r>
              <a:rPr lang="el-GR" sz="1500" dirty="0" err="1"/>
              <a:t>κλπ</a:t>
            </a:r>
            <a:r>
              <a:rPr lang="el-GR" sz="1500" dirty="0"/>
              <a:t>)</a:t>
            </a:r>
          </a:p>
          <a:p>
            <a:pPr>
              <a:buFontTx/>
              <a:buChar char="-"/>
            </a:pPr>
            <a:r>
              <a:rPr lang="el-GR" dirty="0"/>
              <a:t>Οικονομικά χαρακτηριστικά </a:t>
            </a:r>
            <a:r>
              <a:rPr lang="el-GR" sz="1600" dirty="0"/>
              <a:t>(χαμηλή παραγωγικότητα, υψηλό κόστος παραγωγής, ανελαστική ζήτηση-προσφορά, τέλειος ανταγωνισμός στην παραγωγή (πολλοί και διάσπαρτοι παραγωγοί), ολιγοψώνιο στην ζήτηση (λίγοι αγοραστές (δηλ. έμποροι) </a:t>
            </a:r>
            <a:r>
              <a:rPr lang="el-GR" sz="1600" dirty="0" err="1"/>
              <a:t>κλπ</a:t>
            </a:r>
            <a:r>
              <a:rPr lang="el-GR" sz="1600" dirty="0"/>
              <a:t>)  </a:t>
            </a:r>
          </a:p>
          <a:p>
            <a:r>
              <a:rPr lang="el-GR" dirty="0"/>
              <a:t>Η αστάθεια τιμών και των εισοδημάτων</a:t>
            </a:r>
          </a:p>
          <a:p>
            <a:r>
              <a:rPr lang="el-GR" dirty="0"/>
              <a:t>Η υστέρηση του αγροτικού εισοδήματος</a:t>
            </a:r>
          </a:p>
          <a:p>
            <a:r>
              <a:rPr lang="el-GR" dirty="0"/>
              <a:t>Το πρόβλημα του κόστους παραγωγής </a:t>
            </a:r>
          </a:p>
          <a:p>
            <a:pPr>
              <a:buNone/>
            </a:pPr>
            <a:r>
              <a:rPr lang="el-GR" dirty="0"/>
              <a:t>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679</TotalTime>
  <Words>590</Words>
  <Application>Microsoft Office PowerPoint</Application>
  <PresentationFormat>Ευρεία οθόνη</PresentationFormat>
  <Paragraphs>89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Όψη</vt:lpstr>
      <vt:lpstr>ΠΑΝΕΠΙΣΤΗΜΙΟ    ΠΕΛΟΠΟΝΝΗΣΟΥ  ΣΧΟΛΗ   ΓΕΩΠΟΝΙΑΣ   &amp;   ΤΡΟΦΙΜΩΝ Τμήμα    Γεωπονίας </vt:lpstr>
      <vt:lpstr>Περιεχόμενα</vt:lpstr>
      <vt:lpstr>Αναγκαιότητα παρέμβασης του Κράτους </vt:lpstr>
      <vt:lpstr>Στόχοι Αγροτικής Πολιτικής </vt:lpstr>
      <vt:lpstr>Σκοποί Αγροτικής Πολιτικής   </vt:lpstr>
      <vt:lpstr>Λόγοι άσκησης Αγροτικής Πολιτικής  </vt:lpstr>
      <vt:lpstr>Τα χαρακτηριστικά της αγροτικής δραστηριότητας </vt:lpstr>
      <vt:lpstr>Τα χαρακτηριστικά των αγροτικών προϊόντων </vt:lpstr>
      <vt:lpstr>Τα οικονομικά χαρακτηριστικά του αγροτικού τομέα  </vt:lpstr>
      <vt:lpstr>Το Γεωργικό Πρόβλημα </vt:lpstr>
      <vt:lpstr>Α. Η χρόνια υστέρηση του μέσου κατά κεφαλήν ετήσιου εισοδήματος των εργαζομένων στη γεωργία σε σύγκριση με τους εργαζόμενους στους άλλους τομείς της οικονομίας. </vt:lpstr>
      <vt:lpstr>Β. Η μεγάλη αστάθεια των γεωργικών εισοδημάτων, η οποία οφείλεται στις σημαντικές διακυμάνσεις που παρουσιάζουν οι τιμές καθώς και οι αποδόσεις των γεωργικών προϊόντων.   </vt:lpstr>
      <vt:lpstr>  Ευχαριστώ  για την προσοχή και συμμετοχή σας!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ΠΕΛΟΠΟΝΝΗΣΟΥ Μεταπτυχιακό </dc:title>
  <dc:creator>Δημήτρης</dc:creator>
  <cp:lastModifiedBy>DIMITRIOS PETROPOULOS</cp:lastModifiedBy>
  <cp:revision>77</cp:revision>
  <dcterms:created xsi:type="dcterms:W3CDTF">2018-11-13T14:28:25Z</dcterms:created>
  <dcterms:modified xsi:type="dcterms:W3CDTF">2025-10-07T14:54:55Z</dcterms:modified>
</cp:coreProperties>
</file>