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19" r:id="rId2"/>
    <p:sldMasterId id="2147483696" r:id="rId3"/>
    <p:sldMasterId id="2147483708" r:id="rId4"/>
  </p:sldMasterIdLst>
  <p:notesMasterIdLst>
    <p:notesMasterId r:id="rId62"/>
  </p:notesMasterIdLst>
  <p:handoutMasterIdLst>
    <p:handoutMasterId r:id="rId63"/>
  </p:handoutMasterIdLst>
  <p:sldIdLst>
    <p:sldId id="428" r:id="rId5"/>
    <p:sldId id="426" r:id="rId6"/>
    <p:sldId id="427" r:id="rId7"/>
    <p:sldId id="429" r:id="rId8"/>
    <p:sldId id="430" r:id="rId9"/>
    <p:sldId id="486" r:id="rId10"/>
    <p:sldId id="432" r:id="rId11"/>
    <p:sldId id="490" r:id="rId12"/>
    <p:sldId id="433" r:id="rId13"/>
    <p:sldId id="434" r:id="rId14"/>
    <p:sldId id="438" r:id="rId15"/>
    <p:sldId id="483" r:id="rId16"/>
    <p:sldId id="435" r:id="rId17"/>
    <p:sldId id="436" r:id="rId18"/>
    <p:sldId id="439" r:id="rId19"/>
    <p:sldId id="440" r:id="rId20"/>
    <p:sldId id="441" r:id="rId21"/>
    <p:sldId id="443" r:id="rId22"/>
    <p:sldId id="444" r:id="rId23"/>
    <p:sldId id="445" r:id="rId24"/>
    <p:sldId id="487" r:id="rId25"/>
    <p:sldId id="447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91" r:id="rId34"/>
    <p:sldId id="457" r:id="rId35"/>
    <p:sldId id="459" r:id="rId36"/>
    <p:sldId id="458" r:id="rId37"/>
    <p:sldId id="460" r:id="rId38"/>
    <p:sldId id="488" r:id="rId39"/>
    <p:sldId id="461" r:id="rId40"/>
    <p:sldId id="484" r:id="rId41"/>
    <p:sldId id="492" r:id="rId42"/>
    <p:sldId id="493" r:id="rId43"/>
    <p:sldId id="463" r:id="rId44"/>
    <p:sldId id="464" r:id="rId45"/>
    <p:sldId id="465" r:id="rId46"/>
    <p:sldId id="469" r:id="rId47"/>
    <p:sldId id="466" r:id="rId48"/>
    <p:sldId id="467" r:id="rId49"/>
    <p:sldId id="468" r:id="rId50"/>
    <p:sldId id="470" r:id="rId51"/>
    <p:sldId id="471" r:id="rId52"/>
    <p:sldId id="472" r:id="rId53"/>
    <p:sldId id="473" r:id="rId54"/>
    <p:sldId id="474" r:id="rId55"/>
    <p:sldId id="494" r:id="rId56"/>
    <p:sldId id="476" r:id="rId57"/>
    <p:sldId id="477" r:id="rId58"/>
    <p:sldId id="489" r:id="rId59"/>
    <p:sldId id="481" r:id="rId60"/>
    <p:sldId id="495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AE"/>
    <a:srgbClr val="FFFFCC"/>
    <a:srgbClr val="BE6011"/>
    <a:srgbClr val="0066CC"/>
    <a:srgbClr val="0033FF"/>
    <a:srgbClr val="003300"/>
    <a:srgbClr val="FF9933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3"/>
  </p:normalViewPr>
  <p:slideViewPr>
    <p:cSldViewPr>
      <p:cViewPr varScale="1">
        <p:scale>
          <a:sx n="137" d="100"/>
          <a:sy n="137" d="100"/>
        </p:scale>
        <p:origin x="6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handoutMaster" Target="handoutMasters/handout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39189E-A66B-4726-8B64-1D9DC148B400}" type="datetimeFigureOut">
              <a:rPr lang="en-US" altLang="en-US"/>
              <a:pPr/>
              <a:t>1/2/18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33270B-9BDC-450F-B3E5-273F9E9B2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814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5AE6-0EFE-46C9-B985-3FBC6715973D}" type="datetimeFigureOut">
              <a:rPr lang="en-US" altLang="en-US"/>
              <a:pPr/>
              <a:t>1/2/18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33AA85-5AB1-457C-A1A1-970322D75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056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96200" cy="48006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chemeClr val="tx2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chemeClr val="tx2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414853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8674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943600"/>
          </a:xfrm>
        </p:spPr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2F470E8-0A85-40E3-BFCD-65ABD6716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32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DA514-C0F4-4FAA-89C4-51D271584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6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F24242-A52A-4160-825E-1EF87EB20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78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344EF2-E9A0-44B2-A648-CFC058C32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15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E46090-3541-4259-BF9E-6C5CBC029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43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EEDAC2-BF43-4940-9078-E969B1A40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25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C0EBDE-B515-4E31-A190-D88079E9D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46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9600" y="6356350"/>
            <a:ext cx="792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62147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6DB2AA-BF64-44B4-8B00-917EF07AC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9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904999"/>
            <a:ext cx="5526088" cy="2822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D64728-9811-46B4-BBB3-0350E181D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7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05200"/>
            <a:ext cx="7772400" cy="2263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1663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BAFF273-0195-44D2-AA8B-E3869DA20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063AB6-7E78-4BE7-9C67-5CF68A566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78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A147D9-C990-4B11-B5B8-6B432520E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28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343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chemeClr val="tx2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chemeClr val="tx2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248400"/>
            <a:ext cx="853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2587444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77C0B1B-BCFF-4C58-B9C4-2AD9E4FDE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0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914400"/>
          </a:xfrm>
        </p:spPr>
        <p:txBody>
          <a:bodyPr/>
          <a:lstStyle>
            <a:lvl1pPr>
              <a:def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771900" cy="4343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771900" cy="4343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41806CA-8260-407C-ACF8-FF0CA7603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302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lang="en-US" sz="28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555546D-2600-45E6-A0F9-431FEA073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923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228247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31BC27E-E724-4A7E-80DF-C9CF99BF8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82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9461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7CB6C2A-3937-4305-B466-312529ABE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561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C879-A4AA-4969-8C30-616DCA655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85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91400" cy="914400"/>
          </a:xfrm>
        </p:spPr>
        <p:txBody>
          <a:bodyPr/>
          <a:lstStyle>
            <a:lvl1pPr>
              <a:def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71900" cy="4724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771900" cy="4724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990664D-36AF-46CB-8C73-5084267FD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562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6125040-06C6-40CC-A4C8-33A38DB3B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55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8674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943600"/>
          </a:xfrm>
        </p:spPr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8AFCC67-A267-4174-A7B9-51F736CFD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618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990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96200" cy="43434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chemeClr val="tx2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chemeClr val="tx2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chemeClr val="tx2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460934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DBBDB8-DFA8-4B18-89ED-37C4C3F59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7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838200"/>
          </a:xfrm>
        </p:spPr>
        <p:txBody>
          <a:bodyPr/>
          <a:lstStyle>
            <a:lvl1pPr>
              <a:def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24000"/>
            <a:ext cx="3771900" cy="45720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3771900" cy="4572000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2F8179C-107B-40A8-BD1F-A5D5B9B94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0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>
            <a:lvl1pPr>
              <a:defRPr lang="en-US" sz="2800" b="1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1993704-B314-4ACC-BEE5-D44F946590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592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838200"/>
          </a:xfrm>
        </p:spPr>
        <p:txBody>
          <a:bodyPr/>
          <a:lstStyle>
            <a:lvl1pPr>
              <a:defRPr lang="en-US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97615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B2FCA17-2DDC-4830-BC20-7CE74BA12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47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49069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606E371-DB55-4DDD-863E-4BA581F6B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116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6EF0FE9-EDC1-4846-A4D9-B09ABC9AE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12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>
            <a:lvl1pPr>
              <a:defRPr lang="en-US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6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7BA79AE-DA21-4E36-9598-59C29C16E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93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7599365-ACBF-4A90-8728-3453C5B55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86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00250" cy="58674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5848350" cy="5943600"/>
          </a:xfrm>
        </p:spPr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C29E113-53CB-4EBA-8A96-98F8932F6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24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800" b="1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04800" y="6400800"/>
            <a:ext cx="8610600" cy="457200"/>
          </a:xfrm>
        </p:spPr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</p:spTree>
    <p:extLst>
      <p:ext uri="{BB962C8B-B14F-4D97-AF65-F5344CB8AC3E}">
        <p14:creationId xmlns:p14="http://schemas.microsoft.com/office/powerpoint/2010/main" val="35147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522D665-BB13-4310-921F-4C6338CDB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68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461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CA0B75B-C9DB-4CD0-8F3E-15BF45C4B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5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1600"/>
            <a:ext cx="5486400" cy="3352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Tw Cen MT"/>
                <a:cs typeface="Tw Cen M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7DD67-2359-4D5F-ADF6-40C9AAEB1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93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BE6011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Tw Cen MT"/>
                <a:cs typeface="Tw Cen MT"/>
              </a:defRPr>
            </a:lvl1pPr>
            <a:lvl2pPr>
              <a:defRPr sz="2400">
                <a:solidFill>
                  <a:srgbClr val="000000"/>
                </a:solidFill>
                <a:latin typeface="Tw Cen MT"/>
                <a:cs typeface="Tw Cen MT"/>
              </a:defRPr>
            </a:lvl2pPr>
            <a:lvl3pPr marL="1143000" indent="-228600">
              <a:buClr>
                <a:srgbClr val="BE6011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Tw Cen MT"/>
                <a:cs typeface="Tw Cen MT"/>
              </a:defRPr>
            </a:lvl3pPr>
            <a:lvl4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4pPr>
            <a:lvl5pPr>
              <a:defRPr sz="1800">
                <a:solidFill>
                  <a:srgbClr val="000000"/>
                </a:solidFill>
                <a:latin typeface="Tw Cen MT"/>
                <a:cs typeface="Tw Cen M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CD05427-130A-413D-919D-7C0F240C2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55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2.jpeg"/><Relationship Id="rId13" Type="http://schemas.openxmlformats.org/officeDocument/2006/relationships/image" Target="../media/image1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theme" Target="../theme/theme4.xml"/><Relationship Id="rId12" Type="http://schemas.openxmlformats.org/officeDocument/2006/relationships/image" Target="../media/image4.jpe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pic>
        <p:nvPicPr>
          <p:cNvPr id="1029" name="Picture 1" descr="NeedlesPPT_12e_TitleSlide1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ChangeArrowheads="1"/>
          </p:cNvSpPr>
          <p:nvPr userDrawn="1"/>
        </p:nvSpPr>
        <p:spPr bwMode="auto">
          <a:xfrm>
            <a:off x="0" y="-76200"/>
            <a:ext cx="9144000" cy="1143000"/>
          </a:xfrm>
          <a:prstGeom prst="rect">
            <a:avLst/>
          </a:prstGeom>
          <a:solidFill>
            <a:srgbClr val="275C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57AA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grpSp>
        <p:nvGrpSpPr>
          <p:cNvPr id="2" name="Group 6"/>
          <p:cNvGrpSpPr/>
          <p:nvPr userDrawn="1"/>
        </p:nvGrpSpPr>
        <p:grpSpPr>
          <a:xfrm>
            <a:off x="0" y="0"/>
            <a:ext cx="5669072" cy="1981200"/>
            <a:chOff x="0" y="0"/>
            <a:chExt cx="7948465" cy="1981200"/>
          </a:xfrm>
          <a:effectLst>
            <a:outerShdw blurRad="50800" dist="38100" dir="2700000" algn="tl" rotWithShape="0">
              <a:schemeClr val="bg1">
                <a:lumMod val="75000"/>
                <a:alpha val="43000"/>
              </a:schemeClr>
            </a:outerShdw>
          </a:effectLst>
        </p:grpSpPr>
        <p:sp>
          <p:nvSpPr>
            <p:cNvPr id="8" name="Right Arrow 7"/>
            <p:cNvSpPr/>
            <p:nvPr/>
          </p:nvSpPr>
          <p:spPr>
            <a:xfrm>
              <a:off x="0" y="0"/>
              <a:ext cx="7696200" cy="1981200"/>
            </a:xfrm>
            <a:prstGeom prst="rightArrow">
              <a:avLst/>
            </a:prstGeom>
            <a:solidFill>
              <a:schemeClr val="tx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6989" y="609600"/>
              <a:ext cx="5451476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solidFill>
                    <a:srgbClr val="BE6011"/>
                  </a:solidFill>
                  <a:latin typeface="Arial Black"/>
                  <a:ea typeface="ＭＳ Ｐゴシック" charset="0"/>
                  <a:cs typeface="ＭＳ Ｐゴシック" charset="0"/>
                </a:rPr>
                <a:t>APPLY IT!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61" r:id="rId1"/>
    <p:sldLayoutId id="2147490062" r:id="rId2"/>
    <p:sldLayoutId id="2147490063" r:id="rId3"/>
    <p:sldLayoutId id="2147490064" r:id="rId4"/>
    <p:sldLayoutId id="2147490065" r:id="rId5"/>
    <p:sldLayoutId id="2147490066" r:id="rId6"/>
    <p:sldLayoutId id="2147490067" r:id="rId7"/>
    <p:sldLayoutId id="2147490068" r:id="rId8"/>
    <p:sldLayoutId id="2147490069" r:id="rId9"/>
    <p:sldLayoutId id="2147490070" r:id="rId10"/>
    <p:sldLayoutId id="21474900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eedlesPPT_TitleSlid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"/>
          <a:stretch>
            <a:fillRect/>
          </a:stretch>
        </p:blipFill>
        <p:spPr bwMode="auto">
          <a:xfrm>
            <a:off x="0" y="0"/>
            <a:ext cx="91455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pic>
        <p:nvPicPr>
          <p:cNvPr id="24582" name="Picture 1" descr="NeedlesPPT_12e_TitleSlide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 descr="NeedlesPPT_12e_TitleSlide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72" r:id="rId1"/>
    <p:sldLayoutId id="2147490073" r:id="rId2"/>
    <p:sldLayoutId id="2147490074" r:id="rId3"/>
    <p:sldLayoutId id="2147490075" r:id="rId4"/>
    <p:sldLayoutId id="2147490048" r:id="rId5"/>
    <p:sldLayoutId id="2147490076" r:id="rId6"/>
    <p:sldLayoutId id="2147490077" r:id="rId7"/>
    <p:sldLayoutId id="2147490078" r:id="rId8"/>
    <p:sldLayoutId id="2147490079" r:id="rId9"/>
    <p:sldLayoutId id="2147490080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57AA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769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08080"/>
                </a:solidFill>
              </a:defRPr>
            </a:lvl1pPr>
          </a:lstStyle>
          <a:p>
            <a:r>
              <a:rPr lang="en-US" altLang="en-US" dirty="0"/>
              <a:t>©2014 Cengage Learning. All Rights Reserved. May not be scanned, copied or duplicated, or posted to </a:t>
            </a:r>
            <a:r>
              <a:rPr lang="el-GR" altLang="en-US" dirty="0" smtClean="0"/>
              <a:t>ένα</a:t>
            </a:r>
            <a:r>
              <a:rPr lang="en-US" altLang="en-US" dirty="0" smtClean="0"/>
              <a:t>publicly </a:t>
            </a:r>
            <a:r>
              <a:rPr lang="en-US" altLang="en-US" dirty="0"/>
              <a:t>accessible website, in whole or in part. </a:t>
            </a:r>
          </a:p>
        </p:txBody>
      </p:sp>
      <p:pic>
        <p:nvPicPr>
          <p:cNvPr id="35845" name="Picture 3" descr="NeedlesPPT_12e_TitleSlide3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solidFill>
            <a:srgbClr val="BE6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049" r:id="rId1"/>
    <p:sldLayoutId id="2147490081" r:id="rId2"/>
    <p:sldLayoutId id="2147490082" r:id="rId3"/>
    <p:sldLayoutId id="2147490083" r:id="rId4"/>
    <p:sldLayoutId id="2147490050" r:id="rId5"/>
    <p:sldLayoutId id="2147490084" r:id="rId6"/>
    <p:sldLayoutId id="2147490085" r:id="rId7"/>
    <p:sldLayoutId id="2147490086" r:id="rId8"/>
    <p:sldLayoutId id="2147490087" r:id="rId9"/>
    <p:sldLayoutId id="214749008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57AA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6"/>
          <p:cNvSpPr>
            <a:spLocks noChangeArrowheads="1"/>
          </p:cNvSpPr>
          <p:nvPr/>
        </p:nvSpPr>
        <p:spPr bwMode="auto">
          <a:xfrm>
            <a:off x="0" y="0"/>
            <a:ext cx="2209800" cy="6858000"/>
          </a:xfrm>
          <a:prstGeom prst="rect">
            <a:avLst/>
          </a:prstGeom>
          <a:solidFill>
            <a:srgbClr val="275C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9154" name="Rectangle 15"/>
          <p:cNvSpPr>
            <a:spLocks noChangeArrowheads="1"/>
          </p:cNvSpPr>
          <p:nvPr/>
        </p:nvSpPr>
        <p:spPr bwMode="auto">
          <a:xfrm>
            <a:off x="0" y="-152400"/>
            <a:ext cx="9144000" cy="1574800"/>
          </a:xfrm>
          <a:prstGeom prst="rect">
            <a:avLst/>
          </a:prstGeom>
          <a:solidFill>
            <a:srgbClr val="275CA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49155" name="Picture 3" descr="iStock_000014898327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6934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14"/>
          <p:cNvSpPr txBox="1">
            <a:spLocks noChangeArrowheads="1"/>
          </p:cNvSpPr>
          <p:nvPr/>
        </p:nvSpPr>
        <p:spPr bwMode="auto">
          <a:xfrm>
            <a:off x="228600" y="54102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BE6011"/>
                </a:solidFill>
              </a:rPr>
              <a:t>Needles</a:t>
            </a:r>
          </a:p>
          <a:p>
            <a:pPr eaLnBrk="1" hangingPunct="1"/>
            <a:r>
              <a:rPr lang="en-US" altLang="en-US" sz="1600" b="1">
                <a:solidFill>
                  <a:srgbClr val="BE6011"/>
                </a:solidFill>
              </a:rPr>
              <a:t>Powers</a:t>
            </a:r>
          </a:p>
          <a:p>
            <a:pPr eaLnBrk="1" hangingPunct="1"/>
            <a:r>
              <a:rPr lang="en-US" altLang="en-US" sz="1600" b="1">
                <a:solidFill>
                  <a:srgbClr val="BE6011"/>
                </a:solidFill>
              </a:rPr>
              <a:t>Crosson</a:t>
            </a:r>
          </a:p>
        </p:txBody>
      </p:sp>
      <p:sp>
        <p:nvSpPr>
          <p:cNvPr id="49157" name="TextBox 13"/>
          <p:cNvSpPr txBox="1">
            <a:spLocks noChangeArrowheads="1"/>
          </p:cNvSpPr>
          <p:nvPr/>
        </p:nvSpPr>
        <p:spPr bwMode="auto">
          <a:xfrm>
            <a:off x="152400" y="3657600"/>
            <a:ext cx="1905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2000" b="1" dirty="0" smtClean="0">
                <a:solidFill>
                  <a:schemeClr val="bg1"/>
                </a:solidFill>
              </a:rPr>
              <a:t>Χρηματοοικονομική και Διοικητική Λογιστική</a:t>
            </a:r>
            <a:endParaRPr lang="en-US" altLang="en-US" sz="2000" b="1" dirty="0">
              <a:solidFill>
                <a:schemeClr val="bg1"/>
              </a:solidFill>
            </a:endParaRPr>
          </a:p>
          <a:p>
            <a:pPr eaLnBrk="1" hangingPunct="1"/>
            <a:endParaRPr lang="en-US" alt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chemeClr val="bg1"/>
                </a:solidFill>
              </a:rPr>
              <a:t>10e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49159" name="TextBox 11"/>
          <p:cNvSpPr txBox="1">
            <a:spLocks noChangeArrowheads="1"/>
          </p:cNvSpPr>
          <p:nvPr/>
        </p:nvSpPr>
        <p:spPr bwMode="auto">
          <a:xfrm>
            <a:off x="2286000" y="1143536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l-GR" altLang="en-US" sz="4000" dirty="0" smtClean="0">
                <a:solidFill>
                  <a:schemeClr val="tx2"/>
                </a:solidFill>
              </a:rPr>
              <a:t>Συστήματα Κοστολόγησης: Κοστολόγηση Παραγγελιών</a:t>
            </a:r>
            <a:endParaRPr lang="en-US" altLang="en-US" sz="40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914400"/>
            <a:ext cx="1828800" cy="178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l-GR" sz="11000" noProof="1">
                <a:solidFill>
                  <a:schemeClr val="tx2"/>
                </a:solidFill>
                <a:latin typeface="+mj-lt"/>
              </a:rPr>
              <a:t>2</a:t>
            </a:r>
            <a:endParaRPr lang="en-US" sz="11000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9161" name="TextBox 8"/>
          <p:cNvSpPr txBox="1">
            <a:spLocks noChangeArrowheads="1"/>
          </p:cNvSpPr>
          <p:nvPr/>
        </p:nvSpPr>
        <p:spPr bwMode="auto">
          <a:xfrm>
            <a:off x="228600" y="9906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l-GR" altLang="en-US" sz="1600" dirty="0" smtClean="0">
                <a:solidFill>
                  <a:srgbClr val="275CAE"/>
                </a:solidFill>
              </a:rPr>
              <a:t>ΚΕΦΑΛΑΙΟ</a:t>
            </a:r>
            <a:endParaRPr lang="en-US" altLang="en-US" sz="1600" dirty="0">
              <a:solidFill>
                <a:srgbClr val="275CAE"/>
              </a:solidFill>
            </a:endParaRPr>
          </a:p>
        </p:txBody>
      </p:sp>
      <p:sp>
        <p:nvSpPr>
          <p:cNvPr id="49162" name="TextBox 10"/>
          <p:cNvSpPr txBox="1">
            <a:spLocks noChangeArrowheads="1"/>
          </p:cNvSpPr>
          <p:nvPr/>
        </p:nvSpPr>
        <p:spPr bwMode="auto">
          <a:xfrm>
            <a:off x="7620000" y="6553200"/>
            <a:ext cx="1524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0000"/>
                </a:solidFill>
              </a:rPr>
              <a:t>© human/iStockphoto</a:t>
            </a:r>
          </a:p>
        </p:txBody>
      </p:sp>
      <p:sp>
        <p:nvSpPr>
          <p:cNvPr id="49163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00000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000000"/>
                </a:solidFill>
              </a:rPr>
              <a:t>ένα</a:t>
            </a:r>
            <a:r>
              <a:rPr lang="en-US" altLang="en-US" sz="900" dirty="0" smtClean="0">
                <a:solidFill>
                  <a:srgbClr val="000000"/>
                </a:solidFill>
              </a:rPr>
              <a:t>publicly </a:t>
            </a:r>
            <a:r>
              <a:rPr lang="en-US" altLang="en-US" sz="900" dirty="0">
                <a:solidFill>
                  <a:srgbClr val="00000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14400"/>
          </a:xfrm>
        </p:spPr>
        <p:txBody>
          <a:bodyPr/>
          <a:lstStyle/>
          <a:p>
            <a:r>
              <a:rPr lang="el-GR" altLang="en-US" dirty="0"/>
              <a:t>Κ</a:t>
            </a:r>
            <a:r>
              <a:rPr lang="el-GR" altLang="en-US" dirty="0" smtClean="0"/>
              <a:t>οστολόγηση </a:t>
            </a:r>
            <a:r>
              <a:rPr lang="el-GR" altLang="en-US" dirty="0"/>
              <a:t>Κ</a:t>
            </a:r>
            <a:r>
              <a:rPr lang="el-GR" altLang="en-US" dirty="0" smtClean="0"/>
              <a:t>ατά </a:t>
            </a:r>
            <a:r>
              <a:rPr lang="el-GR" altLang="en-US" dirty="0"/>
              <a:t>Π</a:t>
            </a:r>
            <a:r>
              <a:rPr lang="el-GR" altLang="en-US" dirty="0" smtClean="0"/>
              <a:t>αραγγελία</a:t>
            </a:r>
            <a:r>
              <a:rPr lang="en-US" altLang="en-US" dirty="0" smtClean="0"/>
              <a:t> </a:t>
            </a:r>
            <a:r>
              <a:rPr lang="el-GR" altLang="en-US" dirty="0" smtClean="0"/>
              <a:t>σε μια Βιομηχανία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Κάρτα Κόστους Παραγγελίας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οι ροές κόστους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σχηματίζουν,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μέσω</a:t>
            </a:r>
            <a:r>
              <a:rPr lang="en-US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των</a:t>
            </a:r>
            <a:r>
              <a:rPr lang="en-US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λογαριασμών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αποθεμάτων,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τον</a:t>
            </a:r>
            <a:r>
              <a:rPr lang="en-US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πυρήνα ενός συστήματος κοστολόγησης</a:t>
            </a:r>
            <a:r>
              <a:rPr lang="en-US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κατά παραγγελία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επόμενες δύο διαφάνειες δείχνουν τις ροές κόστους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 Golf Carts.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αρχικό υπόλοιπο του λογαριασμού Αποθέματα Υλικών</a:t>
            </a:r>
            <a:r>
              <a:rPr lang="en-US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υποδεικνύει ότι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υπάρχουν ήδη άμεσα και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έμμεσα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υλικά στην αποθήκη υλικών.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αρχικό υπόλοιπο του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λογαριασμού Αποθέματα Ημικατεργασμένων </a:t>
            </a:r>
            <a:r>
              <a:rPr lang="en-US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υποδηλώνει πως η παραγγελία </a:t>
            </a:r>
            <a:r>
              <a:rPr lang="en-US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CC/Job CC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βρίσκεται στη φάση της παραγωγής.</a:t>
            </a:r>
            <a:endParaRPr lang="en-US" altLang="en-US" sz="1800" dirty="0" smtClean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αρχικό υπόλοιπο του λογαριασμού Αποθέματα Έτοιμων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Προϊόντων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υποδηλώνει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πως όλα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μέχρι στιγμής ολοκληρωμένα αμαξίδια του γκολφ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έχουν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αποσταλεί.</a:t>
            </a:r>
            <a:endParaRPr lang="en-US" altLang="en-US" sz="1800" dirty="0" smtClean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dirty="0" smtClean="0"/>
              <a:t>Το Σύστημα </a:t>
            </a:r>
            <a:r>
              <a:rPr lang="el-GR" altLang="en-US" dirty="0"/>
              <a:t>Κ</a:t>
            </a:r>
            <a:r>
              <a:rPr lang="el-GR" altLang="en-US" dirty="0" smtClean="0"/>
              <a:t>οστολόγησης Κατά Παραγγελία -</a:t>
            </a:r>
            <a:r>
              <a:rPr altLang="en-US" dirty="0" smtClean="0"/>
              <a:t/>
            </a:r>
            <a:br>
              <a:rPr altLang="en-US" dirty="0" smtClean="0"/>
            </a:br>
            <a:r>
              <a:rPr altLang="en-US" dirty="0" smtClean="0"/>
              <a:t>Custom Golf Carts, Inc. </a:t>
            </a:r>
            <a:r>
              <a:rPr altLang="en-US" sz="1800" dirty="0" smtClean="0"/>
              <a:t>(</a:t>
            </a:r>
            <a:r>
              <a:rPr lang="el-GR" altLang="en-US" sz="1800" dirty="0">
                <a:ea typeface="Arial Unicode MS" panose="020B0604020202020204" pitchFamily="34" charset="-128"/>
              </a:rPr>
              <a:t>διαφάνεια</a:t>
            </a:r>
            <a:r>
              <a:rPr lang="el-GR" altLang="en-US" sz="1800" b="0" dirty="0">
                <a:ea typeface="Arial Unicode MS" panose="020B0604020202020204" pitchFamily="34" charset="-128"/>
              </a:rPr>
              <a:t> </a:t>
            </a:r>
            <a:r>
              <a:rPr lang="el-GR" altLang="en-US" sz="1800" dirty="0" smtClean="0"/>
              <a:t>1 από 2)</a:t>
            </a:r>
            <a:endParaRPr altLang="en-US" sz="1800" dirty="0"/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81794"/>
              </p:ext>
            </p:extLst>
          </p:nvPr>
        </p:nvGraphicFramePr>
        <p:xfrm>
          <a:off x="304800" y="1219200"/>
          <a:ext cx="8580123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77334"/>
                <a:gridCol w="618066"/>
                <a:gridCol w="116840"/>
                <a:gridCol w="1202268"/>
                <a:gridCol w="948267"/>
                <a:gridCol w="1278465"/>
                <a:gridCol w="618069"/>
                <a:gridCol w="601131"/>
                <a:gridCol w="116840"/>
                <a:gridCol w="1183643"/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Αποθέματα Υλικών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Αποθέματα Ημικατεργασμένων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1.230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1.880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400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(9)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3.880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912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1.880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1.640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248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(8)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1.394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1.434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Μισθοί Πληρωτέοι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Αποθέματα Έτοιμων Προϊόντων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1.640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(10)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1.940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760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(9)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3.880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2.400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1.940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Γενικά</a:t>
                      </a:r>
                      <a:r>
                        <a:rPr lang="el-GR" sz="1100" b="1" baseline="0" dirty="0" smtClean="0">
                          <a:solidFill>
                            <a:schemeClr val="tx2"/>
                          </a:solidFill>
                        </a:rPr>
                        <a:t> Βιομηχανικά Έξοδα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Κόστος Πωληθέντων Αγαθών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(10)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1.940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(11)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760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1.937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(6)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295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(7)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Λογαριασμοί Πληρωτέοι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1.391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912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(11)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994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dirty="0"/>
              <a:t>Το Σύστημα Κοστολόγησης Κατά Παραγγελία -</a:t>
            </a:r>
            <a:br>
              <a:rPr lang="el-GR" altLang="en-US" dirty="0"/>
            </a:br>
            <a:r>
              <a:rPr lang="el-GR" altLang="en-US" dirty="0"/>
              <a:t>Custom Golf Carts, Inc. </a:t>
            </a:r>
            <a:r>
              <a:rPr lang="el-GR" altLang="en-US" sz="1800" dirty="0"/>
              <a:t>(</a:t>
            </a:r>
            <a:r>
              <a:rPr lang="el-GR" altLang="en-US" sz="1800" dirty="0">
                <a:ea typeface="Arial Unicode MS" panose="020B0604020202020204" pitchFamily="34" charset="-128"/>
              </a:rPr>
              <a:t>διαφάνεια</a:t>
            </a:r>
            <a:r>
              <a:rPr lang="el-GR" altLang="en-US" sz="1800" b="0" dirty="0">
                <a:ea typeface="Arial Unicode MS" panose="020B0604020202020204" pitchFamily="34" charset="-128"/>
              </a:rPr>
              <a:t> </a:t>
            </a:r>
            <a:r>
              <a:rPr lang="el-GR" altLang="en-US" sz="1800" dirty="0" smtClean="0"/>
              <a:t>2 από 2)</a:t>
            </a:r>
            <a:endParaRPr altLang="en-US" sz="1800" dirty="0"/>
          </a:p>
        </p:txBody>
      </p:sp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3289"/>
              </p:ext>
            </p:extLst>
          </p:nvPr>
        </p:nvGraphicFramePr>
        <p:xfrm>
          <a:off x="304800" y="1371600"/>
          <a:ext cx="8585203" cy="272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677334"/>
                <a:gridCol w="618066"/>
                <a:gridCol w="116840"/>
                <a:gridCol w="1202268"/>
                <a:gridCol w="948267"/>
                <a:gridCol w="1278465"/>
                <a:gridCol w="618069"/>
                <a:gridCol w="601131"/>
                <a:gridCol w="116840"/>
                <a:gridCol w="1188723"/>
              </a:tblGrid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Λογαριασμοί</a:t>
                      </a:r>
                      <a:r>
                        <a:rPr lang="el-GR" sz="1100" baseline="0" dirty="0" smtClean="0">
                          <a:solidFill>
                            <a:schemeClr val="tx2"/>
                          </a:solidFill>
                        </a:rPr>
                        <a:t> Εισπρακτέοι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Πωλήσεις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(10)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(10)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 gridSpan="5">
                  <a:txBody>
                    <a:bodyPr/>
                    <a:lstStyle/>
                    <a:p>
                      <a:pPr algn="ctr"/>
                      <a:r>
                        <a:rPr lang="el-GR" sz="1100" b="1" dirty="0" smtClean="0">
                          <a:solidFill>
                            <a:schemeClr val="tx2"/>
                          </a:solidFill>
                        </a:rPr>
                        <a:t>Συσσωρευμένες Αποσβέσεις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(7)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  <a:endParaRPr lang="en-US" sz="11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1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Υλικά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Η διαδικασία αγοράς ξεκινάει με την απαίτηση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συγκεκριμένων ποσοτήτων άμεσων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έμμεσων υλικών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που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χρειάζονται για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μια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παραγγελία πωλήσεων,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αλλά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δεν είναι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προς το παρόν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διαθέσιμα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στην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αποθήκη υλικών.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Όταν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φτάσουν/παραληφθούν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τα νέα υλικά, το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Λογιστικό Τμήμα καταγράφει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τα υλικά που αγοράστηκαν.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Αγορά Υλικών	</a:t>
            </a:r>
            <a:endParaRPr altLang="en-US" sz="1800" dirty="0"/>
          </a:p>
        </p:txBody>
      </p:sp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371600"/>
            <a:ext cx="8153400" cy="23083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800" b="1" dirty="0" smtClean="0">
                <a:solidFill>
                  <a:srgbClr val="275CAE"/>
                </a:solidFill>
              </a:rPr>
              <a:t>Συναλλαγές 1 και 2</a:t>
            </a:r>
            <a:r>
              <a:rPr lang="el-GR" sz="1800" b="1" dirty="0" smtClean="0">
                <a:solidFill>
                  <a:schemeClr val="accent4"/>
                </a:solidFill>
              </a:rPr>
              <a:t> </a:t>
            </a:r>
            <a:r>
              <a:rPr lang="el-GR" sz="1800" dirty="0">
                <a:solidFill>
                  <a:schemeClr val="tx2"/>
                </a:solidFill>
              </a:rPr>
              <a:t>Κατά τη διάρκεια του μήνα, η </a:t>
            </a:r>
            <a:r>
              <a:rPr lang="en-US" sz="1800" dirty="0">
                <a:solidFill>
                  <a:schemeClr val="tx2"/>
                </a:solidFill>
              </a:rPr>
              <a:t>Custom</a:t>
            </a:r>
            <a:r>
              <a:rPr lang="el-GR" sz="1800" dirty="0">
                <a:solidFill>
                  <a:schemeClr val="tx2"/>
                </a:solidFill>
              </a:rPr>
              <a:t> πραγματοποίησε δυο αγορές επί πιστώσει. Στη συναλλαγή 1,  η εταιρεία αγόρασε σκελετούς κατασκευής αξίας 572$ και τροχούς αξίας 340$ για ένα σύνολο 912$. Στη συναλλαγή 2, η εταιρεία αγόρασε έμμεσα υλικά που κόστισαν 82</a:t>
            </a:r>
            <a:r>
              <a:rPr lang="el-GR" sz="1800" dirty="0" smtClean="0">
                <a:solidFill>
                  <a:schemeClr val="tx2"/>
                </a:solidFill>
              </a:rPr>
              <a:t>$.</a:t>
            </a:r>
          </a:p>
          <a:p>
            <a:endParaRPr lang="el-GR" sz="18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800" b="1" dirty="0">
                <a:solidFill>
                  <a:srgbClr val="275CAE"/>
                </a:solidFill>
              </a:rPr>
              <a:t>Ανάλυση</a:t>
            </a:r>
            <a:r>
              <a:rPr lang="el-GR" sz="1800" b="1" dirty="0">
                <a:solidFill>
                  <a:schemeClr val="accent4"/>
                </a:solidFill>
              </a:rPr>
              <a:t> </a:t>
            </a:r>
            <a:r>
              <a:rPr lang="el-GR" sz="1800" dirty="0">
                <a:solidFill>
                  <a:schemeClr val="tx2"/>
                </a:solidFill>
              </a:rPr>
              <a:t>Η ημερολογιακή εγγραφή για την καταγραφή αυτών των αγορών</a:t>
            </a:r>
            <a:endParaRPr lang="el-GR" sz="1800" b="1" dirty="0" smtClean="0">
              <a:solidFill>
                <a:schemeClr val="tx2"/>
              </a:solidFill>
            </a:endParaRPr>
          </a:p>
          <a:p>
            <a:r>
              <a:rPr lang="el-GR" sz="1800" dirty="0">
                <a:solidFill>
                  <a:schemeClr val="tx2"/>
                </a:solidFill>
              </a:rPr>
              <a:t>↑ αυξάνει το λογαριασμό Αποθέματα Υλικών με μία </a:t>
            </a:r>
            <a:r>
              <a:rPr lang="el-GR" sz="1800" dirty="0" smtClean="0">
                <a:solidFill>
                  <a:schemeClr val="tx2"/>
                </a:solidFill>
              </a:rPr>
              <a:t>χρέωση</a:t>
            </a:r>
          </a:p>
          <a:p>
            <a:r>
              <a:rPr lang="el-GR" sz="1800" dirty="0">
                <a:solidFill>
                  <a:schemeClr val="tx2"/>
                </a:solidFill>
              </a:rPr>
              <a:t>↑ αυξάνει το λογαριασμό Λογαριασμοί Πληρωτέοι με μία πίστωση</a:t>
            </a:r>
            <a:endParaRPr lang="el-GR" sz="1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66141"/>
              </p:ext>
            </p:extLst>
          </p:nvPr>
        </p:nvGraphicFramePr>
        <p:xfrm>
          <a:off x="457200" y="38100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2004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4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Αποθέματα Υλικών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912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Λογαριασμοί Πληρωτέοι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912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Αποθέματα Υλικών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Λογαριασμοί Πληρωτέοι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82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5715000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275CAE"/>
                </a:solidFill>
              </a:rPr>
              <a:t>Σχόλιο</a:t>
            </a:r>
            <a:r>
              <a:rPr lang="el-GR" sz="1800" b="1" dirty="0"/>
              <a:t> </a:t>
            </a:r>
            <a:r>
              <a:rPr lang="el-GR" sz="1800" dirty="0">
                <a:solidFill>
                  <a:schemeClr val="tx2"/>
                </a:solidFill>
              </a:rPr>
              <a:t>Το κόστος των άμεσων και έμμεσων υλικών αναγνωρίζεται όταν </a:t>
            </a:r>
            <a:r>
              <a:rPr lang="el-GR" sz="1800" dirty="0" smtClean="0">
                <a:solidFill>
                  <a:schemeClr val="tx2"/>
                </a:solidFill>
              </a:rPr>
              <a:t>αγοράζονται</a:t>
            </a:r>
            <a:r>
              <a:rPr lang="el-GR" sz="1800" dirty="0" smtClean="0"/>
              <a:t>.</a:t>
            </a:r>
            <a:endParaRPr lang="el-G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Μεταφορά </a:t>
            </a:r>
            <a:r>
              <a:rPr lang="el-GR" altLang="en-US" dirty="0" smtClean="0">
                <a:ea typeface="Arial Unicode MS" panose="020B0604020202020204" pitchFamily="34" charset="-128"/>
              </a:rPr>
              <a:t>Άμεσων Υλικών στην </a:t>
            </a:r>
            <a:r>
              <a:rPr lang="el-GR" altLang="en-US" dirty="0">
                <a:ea typeface="Arial Unicode MS" panose="020B0604020202020204" pitchFamily="34" charset="-128"/>
              </a:rPr>
              <a:t>Παραγωγή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1 από 2)</a:t>
            </a:r>
            <a:r>
              <a:rPr lang="el-GR" altLang="en-US" dirty="0">
                <a:ea typeface="Arial Unicode MS" panose="020B0604020202020204" pitchFamily="34" charset="-128"/>
              </a:rPr>
              <a:t>	</a:t>
            </a:r>
            <a:endParaRPr altLang="en-US" sz="1800" dirty="0"/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1371600"/>
            <a:ext cx="8153400" cy="4524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800" b="1" dirty="0" smtClean="0">
                <a:solidFill>
                  <a:srgbClr val="275CAE"/>
                </a:solidFill>
              </a:rPr>
              <a:t>Συναλλαγές 3 – Άμεσα Υλικά </a:t>
            </a:r>
            <a:r>
              <a:rPr lang="el-GR" sz="1800" dirty="0">
                <a:solidFill>
                  <a:schemeClr val="tx2"/>
                </a:solidFill>
              </a:rPr>
              <a:t>Όταν τα αμαξίδια του γκολφ προγραμματιστούν για παραγωγή, τα ζητούμενα υλικά αποστέλλονται στην περιοχή παραγωγής. Η </a:t>
            </a:r>
            <a:r>
              <a:rPr lang="en-US" sz="1800" dirty="0">
                <a:solidFill>
                  <a:schemeClr val="tx2"/>
                </a:solidFill>
              </a:rPr>
              <a:t>Custom</a:t>
            </a:r>
            <a:r>
              <a:rPr lang="el-GR" sz="1800" dirty="0">
                <a:solidFill>
                  <a:schemeClr val="tx2"/>
                </a:solidFill>
              </a:rPr>
              <a:t> ζήτησε 1880$ άμεσων υλικών για την παραγωγή των δύο θέσεων εργασίας. Οι δαπάνες αυτές καταγράφονται επίσης στις αντίστοιχες κόστους εργασίας κατά πραγγελία. Για τη </a:t>
            </a:r>
            <a:r>
              <a:rPr lang="en-US" sz="1800" dirty="0">
                <a:solidFill>
                  <a:schemeClr val="tx2"/>
                </a:solidFill>
              </a:rPr>
              <a:t>Job CC</a:t>
            </a:r>
            <a:r>
              <a:rPr lang="el-GR" sz="1800" dirty="0">
                <a:solidFill>
                  <a:schemeClr val="tx2"/>
                </a:solidFill>
              </a:rPr>
              <a:t>, μια παρτίδα δυο τυποποιημένων αμαξιδίων του γκολφ που είναι ήδη στην παραγωγή, απαιτούνται 1,038$ των πρόσθετων άμεσων υλικών. Για τη Job JB, ένα προσαρμοσμένο αμαξίδιο του γκολφ στις ανάγκες στις προδιαγραφές ενός συγκεκριμένου πελάτη, του </a:t>
            </a:r>
            <a:r>
              <a:rPr lang="en-US" sz="1800" dirty="0">
                <a:solidFill>
                  <a:schemeClr val="tx2"/>
                </a:solidFill>
              </a:rPr>
              <a:t>Alex Special</a:t>
            </a:r>
            <a:r>
              <a:rPr lang="el-GR" sz="1800" dirty="0">
                <a:solidFill>
                  <a:schemeClr val="tx2"/>
                </a:solidFill>
              </a:rPr>
              <a:t>, απαιτούνται 842$ των άμεσων </a:t>
            </a:r>
            <a:r>
              <a:rPr lang="el-GR" sz="1800" dirty="0" smtClean="0">
                <a:solidFill>
                  <a:schemeClr val="tx2"/>
                </a:solidFill>
              </a:rPr>
              <a:t>υλικών.</a:t>
            </a:r>
          </a:p>
          <a:p>
            <a:endParaRPr lang="el-GR" sz="18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800" b="1" dirty="0">
                <a:solidFill>
                  <a:srgbClr val="275CAE"/>
                </a:solidFill>
              </a:rPr>
              <a:t>Ανάλυση</a:t>
            </a:r>
            <a:r>
              <a:rPr lang="el-GR" sz="1800" b="1" dirty="0">
                <a:solidFill>
                  <a:schemeClr val="accent4"/>
                </a:solidFill>
              </a:rPr>
              <a:t> </a:t>
            </a:r>
            <a:r>
              <a:rPr lang="el-GR" sz="1800" dirty="0">
                <a:solidFill>
                  <a:schemeClr val="tx2"/>
                </a:solidFill>
              </a:rPr>
              <a:t>Η ημερολογιακή εγγραφή για την καταγραφή της μεταφοράς των άμεσων υλικών στην παραγωγή</a:t>
            </a:r>
            <a:endParaRPr lang="el-GR" sz="1800" b="1" dirty="0" smtClean="0">
              <a:solidFill>
                <a:schemeClr val="tx2"/>
              </a:solidFill>
            </a:endParaRPr>
          </a:p>
          <a:p>
            <a:r>
              <a:rPr lang="el-GR" sz="1800" dirty="0">
                <a:solidFill>
                  <a:schemeClr val="tx2"/>
                </a:solidFill>
              </a:rPr>
              <a:t>↑ αυξάνει ο λογαριασμός Αποθεμάτων Ημικατεργασμένων με μία χρέωση (και αυξάνει επίσης τα έξοδα για την αντίστοιχη κάρτα κόστους εργασίας κατά </a:t>
            </a:r>
            <a:r>
              <a:rPr lang="el-GR" sz="1800" dirty="0" smtClean="0">
                <a:solidFill>
                  <a:schemeClr val="tx2"/>
                </a:solidFill>
              </a:rPr>
              <a:t>πραγγελία)</a:t>
            </a:r>
          </a:p>
          <a:p>
            <a:r>
              <a:rPr lang="el-GR" sz="1800" dirty="0">
                <a:solidFill>
                  <a:schemeClr val="tx2"/>
                </a:solidFill>
              </a:rPr>
              <a:t>↓ μειώνει το λογαριασμό Αποθέματα Υλικών με μία πίστωση</a:t>
            </a:r>
            <a:endParaRPr lang="el-GR" sz="1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Μεταφορά Άμεσων Υλικών στην Παραγωγή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2 από 2)</a:t>
            </a:r>
            <a:r>
              <a:rPr lang="el-GR" altLang="en-US" dirty="0">
                <a:ea typeface="Arial Unicode MS" panose="020B0604020202020204" pitchFamily="34" charset="-128"/>
              </a:rPr>
              <a:t>	</a:t>
            </a:r>
            <a:endParaRPr altLang="en-US" sz="1800" dirty="0"/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66038"/>
              </p:ext>
            </p:extLst>
          </p:nvPr>
        </p:nvGraphicFramePr>
        <p:xfrm>
          <a:off x="381000" y="1524000"/>
          <a:ext cx="822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16764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1.038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842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Υλικών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1.880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3429000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Η </a:t>
            </a:r>
            <a:r>
              <a:rPr lang="en-US" sz="1600" dirty="0">
                <a:solidFill>
                  <a:schemeClr val="tx2"/>
                </a:solidFill>
              </a:rPr>
              <a:t>Custom </a:t>
            </a:r>
            <a:r>
              <a:rPr lang="el-GR" sz="1600" dirty="0">
                <a:solidFill>
                  <a:schemeClr val="tx2"/>
                </a:solidFill>
              </a:rPr>
              <a:t>επεξεργάζεται αιτήσεις για άμεσα υλικά μέσα από ημερολογιακές εγγραφές για την παρακολούθηση των ροών του κόστους και της μέτρησης του κόστους κάθε εργασίας κατά πραγγελία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Μεταφορά </a:t>
            </a:r>
            <a:r>
              <a:rPr lang="el-GR" altLang="en-US" dirty="0" smtClean="0">
                <a:ea typeface="Arial Unicode MS" panose="020B0604020202020204" pitchFamily="34" charset="-128"/>
              </a:rPr>
              <a:t>Έμμεσων </a:t>
            </a:r>
            <a:r>
              <a:rPr lang="el-GR" altLang="en-US" dirty="0">
                <a:ea typeface="Arial Unicode MS" panose="020B0604020202020204" pitchFamily="34" charset="-128"/>
              </a:rPr>
              <a:t>Υλικών στην Παραγωγή</a:t>
            </a:r>
            <a:endParaRPr altLang="en-US" sz="1800" dirty="0"/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219200"/>
            <a:ext cx="8153400" cy="20621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Συναλλαγές </a:t>
            </a:r>
            <a:r>
              <a:rPr lang="el-GR" sz="1600" b="1" dirty="0" smtClean="0">
                <a:solidFill>
                  <a:srgbClr val="275CAE"/>
                </a:solidFill>
              </a:rPr>
              <a:t>4 και 5 </a:t>
            </a:r>
            <a:r>
              <a:rPr lang="el-GR" sz="1600" dirty="0" smtClean="0">
                <a:solidFill>
                  <a:schemeClr val="tx2"/>
                </a:solidFill>
              </a:rPr>
              <a:t>Η </a:t>
            </a:r>
            <a:r>
              <a:rPr lang="en-US" sz="1600" dirty="0" smtClean="0">
                <a:solidFill>
                  <a:schemeClr val="tx2"/>
                </a:solidFill>
              </a:rPr>
              <a:t>Custom</a:t>
            </a:r>
            <a:r>
              <a:rPr lang="el-GR" sz="1600" dirty="0" smtClean="0">
                <a:solidFill>
                  <a:schemeClr val="tx2"/>
                </a:solidFill>
              </a:rPr>
              <a:t> ζητά επίσης έμμεσα υλικά. Όταν ζητούνται και αποστέλλονται έμμεσα υλικά στην παραγωγή, το κόστος έμμεσων υλικών μεταφέρεται από το λογαριασμό Αποθέματα Υλικών στο λογαριασμό Γενικά Βιομηχανικά Έξοδα.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Η ημερολογιακή εγγραφή για την καταγραφή της μεταφοράς των έμμεσων υλικών στην παραγωγή</a:t>
            </a:r>
            <a:endParaRPr lang="el-GR" sz="1600" b="1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αυξάνει το λογαριασμό </a:t>
            </a:r>
            <a:r>
              <a:rPr lang="el-GR" sz="1600" i="1" dirty="0" smtClean="0">
                <a:solidFill>
                  <a:schemeClr val="tx2"/>
                </a:solidFill>
              </a:rPr>
              <a:t>Γενικά Βιομηχανικά Έξοδα </a:t>
            </a:r>
            <a:r>
              <a:rPr lang="el-GR" sz="1600" dirty="0" smtClean="0">
                <a:solidFill>
                  <a:schemeClr val="tx2"/>
                </a:solidFill>
              </a:rPr>
              <a:t>με μία χρέωση</a:t>
            </a:r>
          </a:p>
          <a:p>
            <a:r>
              <a:rPr lang="el-GR" sz="1600" dirty="0" smtClean="0">
                <a:solidFill>
                  <a:schemeClr val="tx2"/>
                </a:solidFill>
              </a:rPr>
              <a:t>↑ αυξάνει το λογαριασμό </a:t>
            </a:r>
            <a:r>
              <a:rPr lang="el-GR" sz="1600" i="1" dirty="0" smtClean="0">
                <a:solidFill>
                  <a:schemeClr val="tx2"/>
                </a:solidFill>
              </a:rPr>
              <a:t>Αποθέματα Υλικών </a:t>
            </a:r>
            <a:r>
              <a:rPr lang="el-GR" sz="1600" dirty="0" smtClean="0">
                <a:solidFill>
                  <a:schemeClr val="tx2"/>
                </a:solidFill>
              </a:rPr>
              <a:t>με μία πίστωση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38587"/>
              </p:ext>
            </p:extLst>
          </p:nvPr>
        </p:nvGraphicFramePr>
        <p:xfrm>
          <a:off x="533400" y="3657600"/>
          <a:ext cx="8229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200400"/>
                <a:gridCol w="1524000"/>
                <a:gridCol w="1295400"/>
              </a:tblGrid>
              <a:tr h="266700">
                <a:tc gridSpan="2"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4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Γενικά Βιομηχανικά Έξοδα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     Αποθέματα Υλικών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96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5105400"/>
            <a:ext cx="82296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275CAE"/>
                </a:solidFill>
              </a:rPr>
              <a:t>Σχόλιο</a:t>
            </a:r>
            <a:r>
              <a:rPr lang="el-GR" sz="1800" b="1" dirty="0"/>
              <a:t> </a:t>
            </a:r>
            <a:r>
              <a:rPr lang="el-GR" sz="1800" dirty="0" smtClean="0">
                <a:solidFill>
                  <a:schemeClr val="tx2"/>
                </a:solidFill>
              </a:rPr>
              <a:t>Η </a:t>
            </a:r>
            <a:r>
              <a:rPr lang="en-US" sz="1800" dirty="0" smtClean="0">
                <a:solidFill>
                  <a:schemeClr val="tx2"/>
                </a:solidFill>
              </a:rPr>
              <a:t>Custom </a:t>
            </a:r>
            <a:r>
              <a:rPr lang="el-GR" sz="1800" dirty="0" smtClean="0">
                <a:solidFill>
                  <a:schemeClr val="tx2"/>
                </a:solidFill>
              </a:rPr>
              <a:t>επεξεργάζεται αιτήματα για έμμεσα υλικά μέσω των ημερολογιακών εγγραφών για να εντοπίσει τις ροές του κόστους και να </a:t>
            </a:r>
            <a:r>
              <a:rPr lang="el-GR" sz="1800" i="1" dirty="0" smtClean="0">
                <a:solidFill>
                  <a:schemeClr val="tx2"/>
                </a:solidFill>
              </a:rPr>
              <a:t>μετρήσει</a:t>
            </a:r>
            <a:r>
              <a:rPr lang="el-GR" sz="1800" dirty="0" smtClean="0">
                <a:solidFill>
                  <a:schemeClr val="tx2"/>
                </a:solidFill>
              </a:rPr>
              <a:t> το πραγματικό κόστος των γενικών βιομηχανικών εξόδων</a:t>
            </a:r>
            <a:r>
              <a:rPr lang="el-GR" sz="1800" dirty="0" smtClean="0"/>
              <a:t>.</a:t>
            </a:r>
            <a:endParaRPr lang="el-GR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Εργασία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Γενικά,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τα κόστη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μισθοδοσίας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περιλαμβάνουν μισθούς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και ημερομίσθια για άμεση και έμμεση εργασία παραγωγής, καθώς και για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υπαλλήλους που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δεν σχετίζονται με την παραγωγή. </a:t>
            </a:r>
          </a:p>
          <a:p>
            <a:pPr lvl="1"/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δύο υπάλληλοι παραγωγής της Custom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συναρμολογούν τα αμαξίδια του γκολφ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Αρκετοί άλλοι υπάλληλοι υποστηρίζουν την παραγωγή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μέσω της μετακίνησης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υλικών και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επιθεώρησης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των προϊόντων.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 smtClean="0">
                <a:ea typeface="Arial Unicode MS" panose="020B0604020202020204" pitchFamily="34" charset="-128"/>
              </a:rPr>
              <a:t>Κόστη </a:t>
            </a:r>
            <a:r>
              <a:rPr lang="el-GR" altLang="en-US" dirty="0">
                <a:ea typeface="Arial Unicode MS" panose="020B0604020202020204" pitchFamily="34" charset="-128"/>
              </a:rPr>
              <a:t>Μισθοδοσίας </a:t>
            </a:r>
            <a:r>
              <a:rPr lang="el-GR" altLang="en-US" dirty="0" smtClean="0">
                <a:ea typeface="Arial Unicode MS" panose="020B0604020202020204" pitchFamily="34" charset="-128"/>
              </a:rPr>
              <a:t>που Πραγματοποιήθηκαν για </a:t>
            </a:r>
            <a:r>
              <a:rPr lang="el-GR" altLang="en-US" dirty="0">
                <a:ea typeface="Arial Unicode MS" panose="020B0604020202020204" pitchFamily="34" charset="-128"/>
              </a:rPr>
              <a:t>την Εργασία </a:t>
            </a:r>
            <a:r>
              <a:rPr lang="el-GR" altLang="en-US" dirty="0" smtClean="0">
                <a:ea typeface="Arial Unicode MS" panose="020B0604020202020204" pitchFamily="34" charset="-128"/>
              </a:rPr>
              <a:t>στην Παραγωγή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1 από 2)</a:t>
            </a:r>
            <a:endParaRPr altLang="en-US" sz="1800" dirty="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1219200"/>
            <a:ext cx="8153400" cy="30469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Συναλλαγές </a:t>
            </a:r>
            <a:r>
              <a:rPr lang="el-GR" sz="1600" b="1" dirty="0" smtClean="0">
                <a:solidFill>
                  <a:srgbClr val="275CAE"/>
                </a:solidFill>
              </a:rPr>
              <a:t>4 και 5 </a:t>
            </a:r>
            <a:r>
              <a:rPr lang="el-GR" sz="1600" dirty="0">
                <a:solidFill>
                  <a:schemeClr val="tx2"/>
                </a:solidFill>
              </a:rPr>
              <a:t>Οι συναλλαγές 4 και 5 δείχνουν το σύνολο των μισθών των εργαζομένων παραγωγής κατά τη διάρκεια της περιόδου. Η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πραγματοποίησε </a:t>
            </a:r>
            <a:r>
              <a:rPr lang="el-GR" sz="1600" dirty="0" smtClean="0">
                <a:solidFill>
                  <a:schemeClr val="tx2"/>
                </a:solidFill>
              </a:rPr>
              <a:t>κόστη άμεσης </a:t>
            </a:r>
            <a:r>
              <a:rPr lang="el-GR" sz="1600" dirty="0">
                <a:solidFill>
                  <a:schemeClr val="tx2"/>
                </a:solidFill>
              </a:rPr>
              <a:t>εργασίας αξίας 1,640$ - 1,320$ για τη </a:t>
            </a:r>
            <a:r>
              <a:rPr lang="en-US" sz="1600" dirty="0">
                <a:solidFill>
                  <a:schemeClr val="tx2"/>
                </a:solidFill>
              </a:rPr>
              <a:t>Job CC</a:t>
            </a:r>
            <a:r>
              <a:rPr lang="el-GR" sz="1600" dirty="0">
                <a:solidFill>
                  <a:schemeClr val="tx2"/>
                </a:solidFill>
              </a:rPr>
              <a:t> και 320$ για τη </a:t>
            </a:r>
            <a:r>
              <a:rPr lang="en-US" sz="1600" dirty="0">
                <a:solidFill>
                  <a:schemeClr val="tx2"/>
                </a:solidFill>
              </a:rPr>
              <a:t>Job JB</a:t>
            </a:r>
            <a:r>
              <a:rPr lang="el-GR" sz="1600" dirty="0">
                <a:solidFill>
                  <a:schemeClr val="tx2"/>
                </a:solidFill>
              </a:rPr>
              <a:t> – (συναλλαγή 4) και 760$ έμμεσου κόστους εργασίας (συναλλαγή 5)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Η ημερολογιακή εγγραφή για την καταγραφή των δαπανών άμεσης εργασίας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>
                <a:solidFill>
                  <a:schemeClr val="tx2"/>
                </a:solidFill>
              </a:rPr>
              <a:t>Αποθέματα Ημικατεργασμένων </a:t>
            </a:r>
            <a:r>
              <a:rPr lang="el-GR" sz="1600" dirty="0">
                <a:solidFill>
                  <a:schemeClr val="tx2"/>
                </a:solidFill>
              </a:rPr>
              <a:t>με μία χρέωση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>
                <a:solidFill>
                  <a:schemeClr val="tx2"/>
                </a:solidFill>
              </a:rPr>
              <a:t>Μισθοί Πληρωτέοι </a:t>
            </a:r>
            <a:r>
              <a:rPr lang="el-GR" sz="1600" dirty="0">
                <a:solidFill>
                  <a:schemeClr val="tx2"/>
                </a:solidFill>
              </a:rPr>
              <a:t>με μία πίστωση </a:t>
            </a:r>
            <a:endParaRPr lang="el-GR" sz="1600" dirty="0" smtClean="0">
              <a:solidFill>
                <a:schemeClr val="tx2"/>
              </a:solidFill>
            </a:endParaRPr>
          </a:p>
          <a:p>
            <a:endParaRPr lang="el-GR" sz="1600" dirty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Η </a:t>
            </a:r>
            <a:r>
              <a:rPr lang="el-GR" sz="1600" dirty="0">
                <a:solidFill>
                  <a:schemeClr val="tx2"/>
                </a:solidFill>
              </a:rPr>
              <a:t>ημερολογιακή εγγραφή για την καταγραφή των δαπανών έμμεσης εργασίας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 smtClean="0">
                <a:solidFill>
                  <a:schemeClr val="tx2"/>
                </a:solidFill>
              </a:rPr>
              <a:t>Γενικά Βιομηχανικά </a:t>
            </a:r>
            <a:r>
              <a:rPr lang="el-GR" sz="1600" i="1" dirty="0">
                <a:solidFill>
                  <a:schemeClr val="tx2"/>
                </a:solidFill>
              </a:rPr>
              <a:t>Έξοδα </a:t>
            </a:r>
            <a:r>
              <a:rPr lang="el-GR" sz="1600" dirty="0">
                <a:solidFill>
                  <a:schemeClr val="tx2"/>
                </a:solidFill>
              </a:rPr>
              <a:t>με μία χρέωση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>
                <a:solidFill>
                  <a:schemeClr val="tx2"/>
                </a:solidFill>
              </a:rPr>
              <a:t>Μισθοί Πληρωτέοι </a:t>
            </a:r>
            <a:r>
              <a:rPr lang="el-GR" sz="1600" dirty="0">
                <a:solidFill>
                  <a:schemeClr val="tx2"/>
                </a:solidFill>
              </a:rPr>
              <a:t>με μία πίστωση</a:t>
            </a:r>
            <a:endParaRPr lang="el-GR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ΜΑΘΗΣΙΑΚΟΙ ΣΤΟΧΟΙ</a:t>
            </a:r>
            <a:endParaRPr lang="en-US" altLang="en-US" dirty="0" smtClean="0"/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ΜΣ</a:t>
            </a:r>
            <a:r>
              <a:rPr lang="en-US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Διαχωρίστε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τους δύο βασικούς τύπους συστημάτων κοστολόγησης προϊόντος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προσδιορίστε τις πληροφορίες που παρέχει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ο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κάθε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ένας.</a:t>
            </a:r>
            <a:endParaRPr lang="en-US" altLang="en-US" sz="21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ΜΣ</a:t>
            </a:r>
            <a:r>
              <a:rPr lang="en-US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Εξηγήστε τη ροή κόστους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συστήματος κοστολόγησης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κατά παραγγελία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μιας βιομηχανίας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ΜΣ</a:t>
            </a:r>
            <a:r>
              <a:rPr lang="en-US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Καταρτίστε μια Κάρτα Κόστους Παραγγελίας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υπολογίστε το κόστος μονάδας προϊόντος ή υπηρεσίας μιας παραγγελίας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ΜΣ</a:t>
            </a:r>
            <a:r>
              <a:rPr lang="en-US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Εξηγήστε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τον καταλογισμό του κόστους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περιγράψτε τον τρόπο κατανομής των γενικών βιομηχανικών εξόδων κατά τον υπολογισμό του κόστους μονάδας προϊόντος ή υπηρεσίας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ΜΣ</a:t>
            </a:r>
            <a:r>
              <a:rPr lang="en-US" altLang="en-US" sz="21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5</a:t>
            </a:r>
            <a:r>
              <a:rPr lang="en-US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Εξηγήστε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γιατί είναι σημαντική η μέτρηση του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κόστους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μονάδας στη </a:t>
            </a:r>
            <a:r>
              <a:rPr lang="el-GR" altLang="en-US" sz="2100" dirty="0">
                <a:latin typeface="Tw Cen MT" panose="020B0602020104020603" pitchFamily="34" charset="0"/>
                <a:cs typeface="Times New Roman" panose="02020603050405020304" pitchFamily="18" charset="0"/>
              </a:rPr>
              <a:t>διαδικασία διαχείρισης κατά την παραγωγή των </a:t>
            </a:r>
            <a:r>
              <a:rPr lang="el-GR" altLang="en-US" sz="21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επιχειρηματικών αποτελεσμάτων.</a:t>
            </a:r>
            <a:endParaRPr lang="en-US" altLang="en-US" sz="21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Κόστη Μισθοδοσίας που Πραγματοποιήθηκαν για την Εργασία στην Παραγωγή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2 από 2)</a:t>
            </a:r>
            <a:endParaRPr altLang="en-US" sz="1800" dirty="0"/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097332"/>
              </p:ext>
            </p:extLst>
          </p:nvPr>
        </p:nvGraphicFramePr>
        <p:xfrm>
          <a:off x="381000" y="1524000"/>
          <a:ext cx="82296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1.320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 Μισθοί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Πληρωτέοι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1.640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Γενικά Βιομηχανικά Έξοδα (κόστη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έμμεσης εργασίας)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760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Μισθοί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Πληρωτέοι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760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4267200"/>
            <a:ext cx="8229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Η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αναγνωρίζει </a:t>
            </a:r>
            <a:r>
              <a:rPr lang="el-GR" sz="1600" dirty="0" smtClean="0">
                <a:solidFill>
                  <a:schemeClr val="tx2"/>
                </a:solidFill>
              </a:rPr>
              <a:t>τα κόστη </a:t>
            </a:r>
            <a:r>
              <a:rPr lang="el-GR" sz="1600" dirty="0">
                <a:solidFill>
                  <a:schemeClr val="tx2"/>
                </a:solidFill>
              </a:rPr>
              <a:t>εργασίας μέσω των ημερολογιακών εγγραφέών για να μετρήσει </a:t>
            </a:r>
            <a:r>
              <a:rPr lang="el-GR" sz="1600" dirty="0" smtClean="0">
                <a:solidFill>
                  <a:schemeClr val="tx2"/>
                </a:solidFill>
              </a:rPr>
              <a:t>τα </a:t>
            </a:r>
            <a:r>
              <a:rPr lang="el-GR" sz="1600" dirty="0">
                <a:solidFill>
                  <a:schemeClr val="tx2"/>
                </a:solidFill>
              </a:rPr>
              <a:t>κόστη </a:t>
            </a:r>
            <a:r>
              <a:rPr lang="el-GR" sz="1600" dirty="0" smtClean="0">
                <a:solidFill>
                  <a:schemeClr val="tx2"/>
                </a:solidFill>
              </a:rPr>
              <a:t>άμεση </a:t>
            </a:r>
            <a:r>
              <a:rPr lang="el-GR" sz="1600" dirty="0">
                <a:solidFill>
                  <a:schemeClr val="tx2"/>
                </a:solidFill>
              </a:rPr>
              <a:t>εργασίας </a:t>
            </a:r>
            <a:r>
              <a:rPr lang="el-GR" sz="1600" dirty="0" smtClean="0">
                <a:solidFill>
                  <a:schemeClr val="tx2"/>
                </a:solidFill>
              </a:rPr>
              <a:t>κάθε παραγγελίας, καθώς </a:t>
            </a:r>
            <a:r>
              <a:rPr lang="el-GR" sz="1600" dirty="0">
                <a:solidFill>
                  <a:schemeClr val="tx2"/>
                </a:solidFill>
              </a:rPr>
              <a:t>και να μετρήσει το πραγματικό κόστος της έμμεσης εργασίας και </a:t>
            </a:r>
            <a:r>
              <a:rPr lang="el-GR" sz="1600" dirty="0" smtClean="0">
                <a:solidFill>
                  <a:schemeClr val="tx2"/>
                </a:solidFill>
              </a:rPr>
              <a:t>τα λοιπά κόστη </a:t>
            </a:r>
            <a:r>
              <a:rPr lang="el-GR" sz="1600" dirty="0">
                <a:solidFill>
                  <a:schemeClr val="tx2"/>
                </a:solidFill>
              </a:rPr>
              <a:t>εργασίας που δε </a:t>
            </a:r>
            <a:r>
              <a:rPr lang="el-GR" sz="1600" dirty="0" smtClean="0">
                <a:solidFill>
                  <a:schemeClr val="tx2"/>
                </a:solidFill>
              </a:rPr>
              <a:t>σχετίζονται </a:t>
            </a:r>
            <a:r>
              <a:rPr lang="el-GR" sz="1600" dirty="0">
                <a:solidFill>
                  <a:schemeClr val="tx2"/>
                </a:solidFill>
              </a:rPr>
              <a:t>με την παραγωγή και </a:t>
            </a:r>
            <a:r>
              <a:rPr lang="el-GR" sz="1600" dirty="0" smtClean="0">
                <a:solidFill>
                  <a:schemeClr val="tx2"/>
                </a:solidFill>
              </a:rPr>
              <a:t>μεταφέρονται στα </a:t>
            </a:r>
            <a:r>
              <a:rPr lang="el-GR" sz="1600" dirty="0">
                <a:solidFill>
                  <a:schemeClr val="tx2"/>
                </a:solidFill>
              </a:rPr>
              <a:t>γενικά </a:t>
            </a:r>
            <a:r>
              <a:rPr lang="el-GR" sz="1600" dirty="0" smtClean="0">
                <a:solidFill>
                  <a:schemeClr val="tx2"/>
                </a:solidFill>
              </a:rPr>
              <a:t>βιομηχανικά έξοδα.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Γενικά Βιομηχανικά Έξοδα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Εκτός από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έμμεσα υλικά και την έμμεση εργασία, τα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υπόλοιπα πραγματικά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έμμεσα κόστη παραγωγής, όπως οι υπηρεσίες κοινής ωφελείας, οι φόροι ακίνητης περιουσίας,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ασφάλιση και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οι αποσβέσεις, χρεώνονται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αυτά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καθώς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πραγματοποιούνται, στο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λογαριασμό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εξόδων.</a:t>
            </a: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Κατά τη διάρκεια της περιόδου, για να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αναγνωριστούν όλα τα κόστη εργασίας που σχετίζονται ένα προϊόν,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εφαρμόζεται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στην εργασία αυτή μια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εκτίμηση κόστους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των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χρησιμοποιώντας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ένα προκαθορισμένο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συντελεστή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685800"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Custom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το 85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του κόστους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άμεσης εργασίας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accessible website, in whole or in part. </a:t>
            </a:r>
            <a:endParaRPr lang="en-US" altLang="en-US" sz="90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 smtClean="0"/>
              <a:t>Λοιπά Γενικά </a:t>
            </a:r>
            <a:r>
              <a:rPr lang="el-GR" altLang="en-US" dirty="0"/>
              <a:t>Β</a:t>
            </a:r>
            <a:r>
              <a:rPr lang="el-GR" altLang="en-US" dirty="0" smtClean="0"/>
              <a:t>ιομηχανικά </a:t>
            </a:r>
            <a:r>
              <a:rPr lang="el-GR" altLang="en-US" dirty="0"/>
              <a:t>Έ</a:t>
            </a:r>
            <a:r>
              <a:rPr lang="el-GR" altLang="en-US" dirty="0" smtClean="0"/>
              <a:t>ξοδα </a:t>
            </a:r>
            <a:r>
              <a:rPr lang="el-GR" altLang="en-US" dirty="0">
                <a:ea typeface="Arial Unicode MS" panose="020B0604020202020204" pitchFamily="34" charset="-128"/>
              </a:rPr>
              <a:t>που Πραγματοποιούνται στην Παραγωγή</a:t>
            </a:r>
            <a:endParaRPr altLang="en-US" sz="1800" dirty="0"/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33400" y="1219200"/>
            <a:ext cx="8153400" cy="20621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Συναλλαγές 6</a:t>
            </a:r>
            <a:r>
              <a:rPr lang="el-GR" sz="1600" b="1" dirty="0" smtClean="0">
                <a:solidFill>
                  <a:srgbClr val="275CAE"/>
                </a:solidFill>
              </a:rPr>
              <a:t> και 7 </a:t>
            </a:r>
            <a:r>
              <a:rPr lang="el-GR" sz="1600" dirty="0">
                <a:solidFill>
                  <a:schemeClr val="tx2"/>
                </a:solidFill>
              </a:rPr>
              <a:t>Η συναλλαγή 6 δείχνει ότι πληρώθηκαν άλλα έμμεσα έξοδα που ανέρχονται στα 295$. Η συναλλαγή 7 καταγράφει τα 240$ που προέρχονται από αποσβέσεις που σχετίζονται με την παραγωγή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Η ημερολογιακή εγγραφή για την καταγραφή των πραγματικών γενικών βιομηχανικών εξόδων</a:t>
            </a:r>
            <a:endParaRPr lang="el-GR" sz="1600" b="1" dirty="0" smtClean="0">
              <a:solidFill>
                <a:schemeClr val="tx2"/>
              </a:solidFill>
            </a:endParaRPr>
          </a:p>
          <a:p>
            <a:r>
              <a:rPr lang="el-GR" sz="1600" dirty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>
                <a:solidFill>
                  <a:schemeClr val="tx2"/>
                </a:solidFill>
              </a:rPr>
              <a:t>Γενικά </a:t>
            </a:r>
            <a:r>
              <a:rPr lang="el-GR" altLang="en-US" sz="1600" i="1" dirty="0">
                <a:solidFill>
                  <a:schemeClr val="tx2"/>
                </a:solidFill>
              </a:rPr>
              <a:t>Βιομηχανικά</a:t>
            </a:r>
            <a:r>
              <a:rPr lang="el-GR" altLang="en-US" sz="1600" i="1" dirty="0"/>
              <a:t> </a:t>
            </a:r>
            <a:r>
              <a:rPr lang="el-GR" sz="1600" i="1" dirty="0" smtClean="0">
                <a:solidFill>
                  <a:schemeClr val="tx2"/>
                </a:solidFill>
              </a:rPr>
              <a:t>Έξοδα </a:t>
            </a:r>
            <a:r>
              <a:rPr lang="el-GR" sz="1600" dirty="0">
                <a:solidFill>
                  <a:schemeClr val="tx2"/>
                </a:solidFill>
              </a:rPr>
              <a:t>με μία χρέωση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↓ </a:t>
            </a:r>
            <a:r>
              <a:rPr lang="el-GR" sz="1600" i="1" dirty="0">
                <a:solidFill>
                  <a:schemeClr val="tx2"/>
                </a:solidFill>
              </a:rPr>
              <a:t>μείωση</a:t>
            </a:r>
            <a:r>
              <a:rPr lang="el-GR" sz="1600" dirty="0">
                <a:solidFill>
                  <a:schemeClr val="tx2"/>
                </a:solidFill>
              </a:rPr>
              <a:t> των λογαριασμών </a:t>
            </a:r>
            <a:r>
              <a:rPr lang="el-GR" sz="1600" i="1" dirty="0" smtClean="0">
                <a:solidFill>
                  <a:schemeClr val="tx2"/>
                </a:solidFill>
              </a:rPr>
              <a:t>Ταμείο</a:t>
            </a:r>
            <a:r>
              <a:rPr lang="el-GR" sz="1600" dirty="0" smtClean="0">
                <a:solidFill>
                  <a:schemeClr val="tx2"/>
                </a:solidFill>
              </a:rPr>
              <a:t> και </a:t>
            </a:r>
            <a:r>
              <a:rPr lang="el-GR" sz="1600" i="1" dirty="0">
                <a:solidFill>
                  <a:schemeClr val="tx2"/>
                </a:solidFill>
              </a:rPr>
              <a:t>Συσσωρευμένες Αποσβέσεις </a:t>
            </a:r>
            <a:r>
              <a:rPr lang="el-GR" sz="1600" dirty="0">
                <a:solidFill>
                  <a:schemeClr val="tx2"/>
                </a:solidFill>
              </a:rPr>
              <a:t>με μία πίστωση</a:t>
            </a:r>
            <a:endParaRPr lang="el-GR" sz="1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21781"/>
              </p:ext>
            </p:extLst>
          </p:nvPr>
        </p:nvGraphicFramePr>
        <p:xfrm>
          <a:off x="533400" y="3276600"/>
          <a:ext cx="8229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133600"/>
                <a:gridCol w="1524000"/>
                <a:gridCol w="1295400"/>
              </a:tblGrid>
              <a:tr h="266700">
                <a:tc gridSpan="2"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4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66700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Γενικά Βιομηχανικά Έξοδα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295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     Ταμείο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295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Γενικά Βιομηχανικά Έξοδα</a:t>
                      </a:r>
                      <a:endParaRPr lang="en-US" sz="14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     Συσσωρευμένες Αποσβέσεις 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33400" y="5257800"/>
            <a:ext cx="822960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Η Custom αναγνωρίζει το πραγματικό κόστος γενικών εξόδων με τη χρέωση του λογαριασμού Γενικά </a:t>
            </a:r>
            <a:r>
              <a:rPr lang="el-GR" altLang="en-US" sz="1600" dirty="0">
                <a:solidFill>
                  <a:schemeClr val="tx2"/>
                </a:solidFill>
              </a:rPr>
              <a:t>Βιομηχανικά</a:t>
            </a:r>
            <a:r>
              <a:rPr lang="el-GR" altLang="en-US" sz="1600" dirty="0"/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Έξοδα </a:t>
            </a:r>
            <a:r>
              <a:rPr lang="el-GR" sz="1600" dirty="0">
                <a:solidFill>
                  <a:schemeClr val="tx2"/>
                </a:solidFill>
              </a:rPr>
              <a:t>έτσι ώστε να μπορεί να τα μετρήσει </a:t>
            </a:r>
            <a:r>
              <a:rPr lang="el-GR" sz="1600" dirty="0" smtClean="0">
                <a:solidFill>
                  <a:schemeClr val="tx2"/>
                </a:solidFill>
              </a:rPr>
              <a:t>ως προς τα προσδοκώμενα γενικά βιομηχανικά </a:t>
            </a:r>
            <a:r>
              <a:rPr lang="el-GR" sz="1600" dirty="0">
                <a:solidFill>
                  <a:schemeClr val="tx2"/>
                </a:solidFill>
              </a:rPr>
              <a:t>έξοδα </a:t>
            </a:r>
            <a:r>
              <a:rPr lang="el-GR" sz="1600" dirty="0" smtClean="0">
                <a:solidFill>
                  <a:schemeClr val="tx2"/>
                </a:solidFill>
              </a:rPr>
              <a:t>των παραγγελιών</a:t>
            </a:r>
            <a:r>
              <a:rPr lang="el-GR" sz="1600" dirty="0" smtClean="0"/>
              <a:t>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Εκτίμηση Κόστους Γενικών Βιομηχανικών Εξόδων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1 από 2)</a:t>
            </a:r>
            <a:endParaRPr altLang="en-US" sz="1800" dirty="0"/>
          </a:p>
        </p:txBody>
      </p:sp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1447800"/>
            <a:ext cx="8153400" cy="30469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 smtClean="0">
                <a:solidFill>
                  <a:srgbClr val="275CAE"/>
                </a:solidFill>
              </a:rPr>
              <a:t>Συναλλαγή 8 </a:t>
            </a:r>
            <a:r>
              <a:rPr lang="el-GR" sz="1600" dirty="0">
                <a:solidFill>
                  <a:schemeClr val="tx2"/>
                </a:solidFill>
              </a:rPr>
              <a:t>Στη συναλλαγή 8, η Custom </a:t>
            </a:r>
            <a:r>
              <a:rPr lang="el-GR" sz="1600" dirty="0" smtClean="0">
                <a:solidFill>
                  <a:schemeClr val="tx2"/>
                </a:solidFill>
              </a:rPr>
              <a:t>εκτιμά τα πραγματοποιηθέντα γενίκά βιομηχανικά έξοδα από </a:t>
            </a:r>
            <a:r>
              <a:rPr lang="el-GR" sz="1600" dirty="0">
                <a:solidFill>
                  <a:schemeClr val="tx2"/>
                </a:solidFill>
              </a:rPr>
              <a:t>κάθε εργασία μέχρι </a:t>
            </a:r>
            <a:r>
              <a:rPr lang="el-GR" sz="1600" dirty="0" smtClean="0">
                <a:solidFill>
                  <a:schemeClr val="tx2"/>
                </a:solidFill>
              </a:rPr>
              <a:t>σήμερα, </a:t>
            </a:r>
            <a:r>
              <a:rPr lang="el-GR" sz="1600" dirty="0">
                <a:solidFill>
                  <a:schemeClr val="tx2"/>
                </a:solidFill>
              </a:rPr>
              <a:t>χρεώνοντας κάθε </a:t>
            </a:r>
            <a:r>
              <a:rPr lang="el-GR" sz="1600" dirty="0" smtClean="0">
                <a:solidFill>
                  <a:schemeClr val="tx2"/>
                </a:solidFill>
              </a:rPr>
              <a:t>παραγγελία σε </a:t>
            </a:r>
            <a:r>
              <a:rPr lang="el-GR" sz="1600" dirty="0">
                <a:solidFill>
                  <a:schemeClr val="tx2"/>
                </a:solidFill>
              </a:rPr>
              <a:t>εξέλιξη με ένα ποσοστό κόστους εργασίας που έχει ήδη </a:t>
            </a:r>
            <a:r>
              <a:rPr lang="el-GR" sz="1600" dirty="0" smtClean="0">
                <a:solidFill>
                  <a:schemeClr val="tx2"/>
                </a:solidFill>
              </a:rPr>
              <a:t>πραγματοποιηθεί. </a:t>
            </a:r>
            <a:r>
              <a:rPr lang="el-GR" sz="1600" dirty="0">
                <a:solidFill>
                  <a:schemeClr val="tx2"/>
                </a:solidFill>
              </a:rPr>
              <a:t>Τα συνολικά γενικά βιομηχανικά έξοδα αξίας 1394$ </a:t>
            </a:r>
            <a:r>
              <a:rPr lang="el-GR" sz="1600" dirty="0" smtClean="0">
                <a:solidFill>
                  <a:schemeClr val="tx2"/>
                </a:solidFill>
              </a:rPr>
              <a:t>καταλογίζονται στις </a:t>
            </a:r>
            <a:r>
              <a:rPr lang="el-GR" sz="1600" dirty="0">
                <a:solidFill>
                  <a:schemeClr val="tx2"/>
                </a:solidFill>
              </a:rPr>
              <a:t>παραγγελίες, με 1122$ να πηγαίνει στην Job CC (85% των 1320$) και 272$ στην Job JB (85% των 320$).</a:t>
            </a:r>
            <a:endParaRPr lang="el-GR" sz="1600" dirty="0" smtClean="0">
              <a:solidFill>
                <a:schemeClr val="tx2"/>
              </a:solidFill>
            </a:endParaRP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Η ημερολογιακή εγγραφή για την καταγραφή των κατανεμηθέντων γενικών βιομηχανικών εξόδων χρησιμοποιώντας ένα προκαθορισμένο ποσοστό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αύξηση</a:t>
            </a:r>
            <a:r>
              <a:rPr lang="el-GR" sz="1600" dirty="0">
                <a:solidFill>
                  <a:schemeClr val="tx2"/>
                </a:solidFill>
              </a:rPr>
              <a:t> του λογαριασμού </a:t>
            </a:r>
            <a:r>
              <a:rPr lang="el-GR" sz="1600" i="1" dirty="0">
                <a:solidFill>
                  <a:schemeClr val="tx2"/>
                </a:solidFill>
              </a:rPr>
              <a:t>Αποθέματα Ημικατεργασμένων </a:t>
            </a:r>
            <a:r>
              <a:rPr lang="el-GR" sz="1600" dirty="0">
                <a:solidFill>
                  <a:schemeClr val="tx2"/>
                </a:solidFill>
              </a:rPr>
              <a:t>με μία χρέωση με 1,394$ (85% των 1,640$, δείτε τη συναλλαγή 4)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↓ </a:t>
            </a:r>
            <a:r>
              <a:rPr lang="el-GR" sz="1600" i="1" dirty="0">
                <a:solidFill>
                  <a:schemeClr val="tx2"/>
                </a:solidFill>
              </a:rPr>
              <a:t>μείωση</a:t>
            </a:r>
            <a:r>
              <a:rPr lang="el-GR" sz="1600" dirty="0">
                <a:solidFill>
                  <a:schemeClr val="tx2"/>
                </a:solidFill>
              </a:rPr>
              <a:t> των λογαριασμών </a:t>
            </a:r>
            <a:r>
              <a:rPr lang="el-GR" sz="1600" i="1" dirty="0">
                <a:solidFill>
                  <a:schemeClr val="tx2"/>
                </a:solidFill>
              </a:rPr>
              <a:t>Γενικά </a:t>
            </a:r>
            <a:r>
              <a:rPr lang="el-GR" sz="1600" i="1" dirty="0" smtClean="0">
                <a:solidFill>
                  <a:schemeClr val="tx2"/>
                </a:solidFill>
              </a:rPr>
              <a:t>Βιομηχανικά Έξοδα </a:t>
            </a:r>
            <a:r>
              <a:rPr lang="el-GR" sz="1600" dirty="0">
                <a:solidFill>
                  <a:schemeClr val="tx2"/>
                </a:solidFill>
              </a:rPr>
              <a:t>με μία πίστωση των κατανεμηθέντων γενικών βιομηχανικών εξόδων με 1,394$</a:t>
            </a:r>
            <a:endParaRPr lang="el-GR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Εκτίμηση Κόστους Γενικών Βιομηχανικών Εξόδων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2 από 2)</a:t>
            </a:r>
            <a:endParaRPr altLang="en-US" sz="1800" dirty="0"/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07833"/>
              </p:ext>
            </p:extLst>
          </p:nvPr>
        </p:nvGraphicFramePr>
        <p:xfrm>
          <a:off x="381000" y="1524000"/>
          <a:ext cx="82296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1.122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JB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272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 Γενικά Βιομηχανικά Έξοδα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1.394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505200"/>
            <a:ext cx="8229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Η </a:t>
            </a:r>
            <a:r>
              <a:rPr lang="en-US" sz="1600" dirty="0">
                <a:solidFill>
                  <a:schemeClr val="tx2"/>
                </a:solidFill>
              </a:rPr>
              <a:t>Custom </a:t>
            </a:r>
            <a:r>
              <a:rPr lang="el-GR" sz="1600" dirty="0">
                <a:solidFill>
                  <a:schemeClr val="tx2"/>
                </a:solidFill>
              </a:rPr>
              <a:t>συγκρίνει τα πραγματικά </a:t>
            </a:r>
            <a:r>
              <a:rPr lang="el-GR" sz="1600" dirty="0" smtClean="0">
                <a:solidFill>
                  <a:schemeClr val="tx2"/>
                </a:solidFill>
              </a:rPr>
              <a:t>(</a:t>
            </a:r>
            <a:r>
              <a:rPr lang="el-GR" sz="1600" dirty="0">
                <a:solidFill>
                  <a:schemeClr val="tx2"/>
                </a:solidFill>
              </a:rPr>
              <a:t>χρεωστική </a:t>
            </a:r>
            <a:r>
              <a:rPr lang="el-GR" sz="1600" dirty="0" smtClean="0">
                <a:solidFill>
                  <a:schemeClr val="tx2"/>
                </a:solidFill>
              </a:rPr>
              <a:t>πλευρά/η πλευρά </a:t>
            </a:r>
            <a:r>
              <a:rPr lang="el-GR" sz="1600" dirty="0">
                <a:solidFill>
                  <a:schemeClr val="tx2"/>
                </a:solidFill>
              </a:rPr>
              <a:t>της χρέωσης του λογαριασμού </a:t>
            </a:r>
            <a:r>
              <a:rPr lang="el-GR" sz="1600" dirty="0" smtClean="0">
                <a:solidFill>
                  <a:schemeClr val="tx2"/>
                </a:solidFill>
              </a:rPr>
              <a:t>Γενικά Βιομηχανικά Έξοδα) </a:t>
            </a:r>
            <a:r>
              <a:rPr lang="el-GR" sz="1600" dirty="0">
                <a:solidFill>
                  <a:schemeClr val="tx2"/>
                </a:solidFill>
              </a:rPr>
              <a:t>και τα καταλογισμένα </a:t>
            </a:r>
            <a:r>
              <a:rPr lang="el-GR" sz="1600" dirty="0" smtClean="0">
                <a:solidFill>
                  <a:schemeClr val="tx2"/>
                </a:solidFill>
              </a:rPr>
              <a:t>(πλευρά της πίστωσης του </a:t>
            </a:r>
            <a:r>
              <a:rPr lang="el-GR" sz="1600" dirty="0">
                <a:solidFill>
                  <a:schemeClr val="tx2"/>
                </a:solidFill>
              </a:rPr>
              <a:t>λογαριασμού Γενικά Βιομηχανικά Έξοδα</a:t>
            </a:r>
            <a:r>
              <a:rPr lang="el-GR" sz="1600" dirty="0" smtClean="0">
                <a:solidFill>
                  <a:schemeClr val="tx2"/>
                </a:solidFill>
              </a:rPr>
              <a:t>) </a:t>
            </a:r>
            <a:r>
              <a:rPr lang="el-GR" sz="1600" dirty="0">
                <a:solidFill>
                  <a:schemeClr val="tx2"/>
                </a:solidFill>
              </a:rPr>
              <a:t>ποσά </a:t>
            </a:r>
            <a:r>
              <a:rPr lang="el-GR" sz="1600" dirty="0" smtClean="0">
                <a:solidFill>
                  <a:schemeClr val="tx2"/>
                </a:solidFill>
              </a:rPr>
              <a:t>γενικών </a:t>
            </a:r>
            <a:r>
              <a:rPr lang="el-GR" sz="1600" dirty="0">
                <a:solidFill>
                  <a:schemeClr val="tx2"/>
                </a:solidFill>
              </a:rPr>
              <a:t>βιομηχανικών</a:t>
            </a:r>
            <a:r>
              <a:rPr lang="el-GR" sz="1600" dirty="0" smtClean="0">
                <a:solidFill>
                  <a:schemeClr val="tx2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εξόδων </a:t>
            </a:r>
            <a:r>
              <a:rPr lang="el-GR" sz="1600" dirty="0" smtClean="0">
                <a:solidFill>
                  <a:schemeClr val="tx2"/>
                </a:solidFill>
              </a:rPr>
              <a:t>στο </a:t>
            </a:r>
            <a:r>
              <a:rPr lang="el-GR" sz="1600" dirty="0">
                <a:solidFill>
                  <a:schemeClr val="tx2"/>
                </a:solidFill>
              </a:rPr>
              <a:t>τέλος της περιόδου για να προσδιοριστεί η ακρίβεια της αναγνώρισης του κόστους γενικών βιομηχανικών</a:t>
            </a:r>
            <a:r>
              <a:rPr lang="el-GR" sz="1600" dirty="0"/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εξόδων </a:t>
            </a:r>
            <a:r>
              <a:rPr lang="el-GR" sz="1600" dirty="0">
                <a:solidFill>
                  <a:schemeClr val="tx2"/>
                </a:solidFill>
              </a:rPr>
              <a:t>της </a:t>
            </a:r>
            <a:r>
              <a:rPr lang="el-GR" sz="1600" dirty="0" smtClean="0">
                <a:solidFill>
                  <a:schemeClr val="tx2"/>
                </a:solidFill>
              </a:rPr>
              <a:t>παραγγελίας.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Μεταφορά της Ολοκληρωμένης Παραγωγής στα Έτοιμα Προϊόντα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1 από 2)</a:t>
            </a:r>
            <a:endParaRPr altLang="en-US" sz="1800" dirty="0"/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1447800"/>
            <a:ext cx="8153400" cy="30469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 smtClean="0">
                <a:solidFill>
                  <a:srgbClr val="275CAE"/>
                </a:solidFill>
              </a:rPr>
              <a:t>Συναλλαγή 9 </a:t>
            </a:r>
            <a:r>
              <a:rPr lang="el-GR" sz="1600" dirty="0">
                <a:solidFill>
                  <a:schemeClr val="tx2"/>
                </a:solidFill>
              </a:rPr>
              <a:t>Στη συναλλαγή 9, μια </a:t>
            </a:r>
            <a:r>
              <a:rPr lang="el-GR" sz="1600" dirty="0" smtClean="0">
                <a:solidFill>
                  <a:schemeClr val="tx2"/>
                </a:solidFill>
              </a:rPr>
              <a:t>παραγγελία έχει </a:t>
            </a:r>
            <a:r>
              <a:rPr lang="el-GR" sz="1600" dirty="0">
                <a:solidFill>
                  <a:schemeClr val="tx2"/>
                </a:solidFill>
              </a:rPr>
              <a:t>ολοκληρωθεί και </a:t>
            </a:r>
            <a:r>
              <a:rPr lang="el-GR" sz="1600" dirty="0" smtClean="0">
                <a:solidFill>
                  <a:schemeClr val="tx2"/>
                </a:solidFill>
              </a:rPr>
              <a:t>μεταφερθεί στο </a:t>
            </a:r>
            <a:r>
              <a:rPr lang="el-GR" sz="1600" dirty="0">
                <a:solidFill>
                  <a:schemeClr val="tx2"/>
                </a:solidFill>
              </a:rPr>
              <a:t>λογαριασμό Αποθέματα Έτοιμων Προϊόντων δεδομένου ότι είναι </a:t>
            </a:r>
            <a:r>
              <a:rPr lang="el-GR" sz="1600" dirty="0" smtClean="0">
                <a:solidFill>
                  <a:schemeClr val="tx2"/>
                </a:solidFill>
              </a:rPr>
              <a:t>έτοιμη προς πώληση</a:t>
            </a:r>
            <a:r>
              <a:rPr lang="el-GR" sz="1600" dirty="0">
                <a:solidFill>
                  <a:schemeClr val="tx2"/>
                </a:solidFill>
              </a:rPr>
              <a:t>. Η </a:t>
            </a:r>
            <a:r>
              <a:rPr lang="en-US" sz="1600" dirty="0">
                <a:solidFill>
                  <a:schemeClr val="tx2"/>
                </a:solidFill>
              </a:rPr>
              <a:t>Job CC</a:t>
            </a:r>
            <a:r>
              <a:rPr lang="el-GR" sz="1600" dirty="0">
                <a:solidFill>
                  <a:schemeClr val="tx2"/>
                </a:solidFill>
              </a:rPr>
              <a:t> της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έχει ολοκληρωθεί και το κόστος </a:t>
            </a:r>
            <a:r>
              <a:rPr lang="el-GR" sz="1600" dirty="0" smtClean="0">
                <a:solidFill>
                  <a:schemeClr val="tx2"/>
                </a:solidFill>
              </a:rPr>
              <a:t>της, ύψους 3.880$, </a:t>
            </a:r>
            <a:r>
              <a:rPr lang="el-GR" sz="1600" dirty="0">
                <a:solidFill>
                  <a:schemeClr val="tx2"/>
                </a:solidFill>
              </a:rPr>
              <a:t>μεταφέρεται στο λογαριασμό Αποθέματα </a:t>
            </a:r>
            <a:r>
              <a:rPr lang="el-GR" sz="1600" dirty="0" smtClean="0">
                <a:solidFill>
                  <a:schemeClr val="tx2"/>
                </a:solidFill>
              </a:rPr>
              <a:t>Ημικατεργασμένων. </a:t>
            </a:r>
            <a:r>
              <a:rPr lang="el-GR" sz="1600" dirty="0">
                <a:solidFill>
                  <a:schemeClr val="tx2"/>
                </a:solidFill>
              </a:rPr>
              <a:t>Τα </a:t>
            </a:r>
            <a:r>
              <a:rPr lang="el-GR" sz="1600" dirty="0" smtClean="0">
                <a:solidFill>
                  <a:schemeClr val="tx2"/>
                </a:solidFill>
              </a:rPr>
              <a:t>3.880</a:t>
            </a:r>
            <a:r>
              <a:rPr lang="el-GR" sz="1600" dirty="0">
                <a:solidFill>
                  <a:schemeClr val="tx2"/>
                </a:solidFill>
              </a:rPr>
              <a:t>$ περιλαμβάνουν το αρχικό υπόλοιπο των 400$, υλικά των </a:t>
            </a:r>
            <a:r>
              <a:rPr lang="el-GR" sz="1600" dirty="0" smtClean="0">
                <a:solidFill>
                  <a:schemeClr val="tx2"/>
                </a:solidFill>
              </a:rPr>
              <a:t>1.038</a:t>
            </a:r>
            <a:r>
              <a:rPr lang="el-GR" sz="1600" dirty="0">
                <a:solidFill>
                  <a:schemeClr val="tx2"/>
                </a:solidFill>
              </a:rPr>
              <a:t>$, εργασία των 1,320$ και γενικα βιομηχανικά</a:t>
            </a:r>
            <a:r>
              <a:rPr lang="el-GR" sz="1600" dirty="0"/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έξοδα </a:t>
            </a:r>
            <a:r>
              <a:rPr lang="el-GR" sz="1600" dirty="0">
                <a:solidFill>
                  <a:schemeClr val="tx2"/>
                </a:solidFill>
              </a:rPr>
              <a:t>των </a:t>
            </a:r>
            <a:r>
              <a:rPr lang="el-GR" sz="1600" dirty="0" smtClean="0">
                <a:solidFill>
                  <a:schemeClr val="tx2"/>
                </a:solidFill>
              </a:rPr>
              <a:t>1.122</a:t>
            </a:r>
            <a:r>
              <a:rPr lang="el-GR" sz="1600" dirty="0">
                <a:solidFill>
                  <a:schemeClr val="tx2"/>
                </a:solidFill>
              </a:rPr>
              <a:t>$. Έτσι, το κόστος για την παραγωγή ενός αμαξιδίου του γκολφ είναι </a:t>
            </a:r>
            <a:r>
              <a:rPr lang="el-GR" sz="1600" dirty="0" smtClean="0">
                <a:solidFill>
                  <a:schemeClr val="tx2"/>
                </a:solidFill>
              </a:rPr>
              <a:t>1.940</a:t>
            </a:r>
            <a:r>
              <a:rPr lang="el-GR" sz="1600" dirty="0">
                <a:solidFill>
                  <a:schemeClr val="tx2"/>
                </a:solidFill>
              </a:rPr>
              <a:t>$ (</a:t>
            </a:r>
            <a:r>
              <a:rPr lang="el-GR" sz="1600" dirty="0" smtClean="0">
                <a:solidFill>
                  <a:schemeClr val="tx2"/>
                </a:solidFill>
              </a:rPr>
              <a:t>3.880$/2).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Η ημερολογιακή εγγραφή για την καταγραφή της ολοκήρωσης μιας εντολής </a:t>
            </a:r>
            <a:r>
              <a:rPr lang="el-GR" sz="1600" dirty="0" smtClean="0">
                <a:solidFill>
                  <a:schemeClr val="tx2"/>
                </a:solidFill>
              </a:rPr>
              <a:t>εργασίας</a:t>
            </a:r>
          </a:p>
          <a:p>
            <a:r>
              <a:rPr lang="el-GR" sz="1600" i="1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αυξάνει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Αποθέματα Έτοιμων </a:t>
            </a:r>
            <a:r>
              <a:rPr lang="el-GR" sz="1600" i="1" dirty="0" smtClean="0">
                <a:solidFill>
                  <a:schemeClr val="tx2"/>
                </a:solidFill>
              </a:rPr>
              <a:t>Προϊόντων </a:t>
            </a:r>
            <a:r>
              <a:rPr lang="el-GR" sz="1600" dirty="0" smtClean="0">
                <a:solidFill>
                  <a:schemeClr val="tx2"/>
                </a:solidFill>
              </a:rPr>
              <a:t>με </a:t>
            </a:r>
            <a:r>
              <a:rPr lang="el-GR" sz="1600" dirty="0">
                <a:solidFill>
                  <a:schemeClr val="tx2"/>
                </a:solidFill>
              </a:rPr>
              <a:t>μία χρέωση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↓ </a:t>
            </a:r>
            <a:r>
              <a:rPr lang="el-GR" sz="1600" i="1" dirty="0">
                <a:solidFill>
                  <a:schemeClr val="tx2"/>
                </a:solidFill>
              </a:rPr>
              <a:t>μειώνει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Αποθέματα Ημικατεργασμένων </a:t>
            </a:r>
            <a:r>
              <a:rPr lang="el-GR" sz="1600" dirty="0">
                <a:solidFill>
                  <a:schemeClr val="tx2"/>
                </a:solidFill>
              </a:rPr>
              <a:t>με μία πίστωση</a:t>
            </a:r>
            <a:endParaRPr lang="el-GR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Μεταφορά της Ολοκληρωμένης Παραγωγής στα Έτοιμα Προϊόντα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2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 από 2)</a:t>
            </a:r>
            <a:endParaRPr altLang="en-US" sz="1800" dirty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99976"/>
              </p:ext>
            </p:extLst>
          </p:nvPr>
        </p:nvGraphicFramePr>
        <p:xfrm>
          <a:off x="381000" y="1524000"/>
          <a:ext cx="8229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Έτοιμων Προϊόντων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3.880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 Αποθέματα Ημικατεργασμένων –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Job CC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3.880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505200"/>
            <a:ext cx="8229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Όταν μια παραγγελία</a:t>
            </a:r>
            <a:r>
              <a:rPr lang="el-GR" sz="1600" dirty="0"/>
              <a:t> </a:t>
            </a:r>
            <a:r>
              <a:rPr lang="el-GR" sz="1600" dirty="0" smtClean="0">
                <a:solidFill>
                  <a:schemeClr val="tx2"/>
                </a:solidFill>
              </a:rPr>
              <a:t>είναι ολοκληρωμένη, </a:t>
            </a:r>
            <a:r>
              <a:rPr lang="el-GR" sz="1600" dirty="0">
                <a:solidFill>
                  <a:schemeClr val="tx2"/>
                </a:solidFill>
              </a:rPr>
              <a:t>η κάρτα κόστους </a:t>
            </a:r>
            <a:r>
              <a:rPr lang="el-GR" sz="1600" dirty="0" smtClean="0">
                <a:solidFill>
                  <a:schemeClr val="tx2"/>
                </a:solidFill>
              </a:rPr>
              <a:t>παραγγελία</a:t>
            </a:r>
            <a:r>
              <a:rPr lang="el-GR" sz="1600" dirty="0" smtClean="0"/>
              <a:t>ς </a:t>
            </a:r>
            <a:r>
              <a:rPr lang="el-GR" sz="1600" dirty="0" smtClean="0">
                <a:solidFill>
                  <a:schemeClr val="tx2"/>
                </a:solidFill>
              </a:rPr>
              <a:t>της </a:t>
            </a:r>
            <a:r>
              <a:rPr lang="el-GR" sz="1600" dirty="0">
                <a:solidFill>
                  <a:schemeClr val="tx2"/>
                </a:solidFill>
              </a:rPr>
              <a:t>έχει μετρήσει και αναγνωρίσει όλα τα </a:t>
            </a:r>
            <a:r>
              <a:rPr lang="el-GR" sz="1600" dirty="0" smtClean="0">
                <a:solidFill>
                  <a:schemeClr val="tx2"/>
                </a:solidFill>
              </a:rPr>
              <a:t>κόστη </a:t>
            </a:r>
            <a:r>
              <a:rPr lang="el-GR" sz="1600" dirty="0">
                <a:solidFill>
                  <a:schemeClr val="tx2"/>
                </a:solidFill>
              </a:rPr>
              <a:t>που συνδέονται με την παραγωγή της. Το κόστος </a:t>
            </a:r>
            <a:r>
              <a:rPr lang="el-GR" sz="1600" dirty="0" smtClean="0">
                <a:solidFill>
                  <a:schemeClr val="tx2"/>
                </a:solidFill>
              </a:rPr>
              <a:t>παραχθέντων </a:t>
            </a:r>
            <a:r>
              <a:rPr lang="el-GR" sz="1600" dirty="0">
                <a:solidFill>
                  <a:schemeClr val="tx2"/>
                </a:solidFill>
              </a:rPr>
              <a:t>αγαθών και το κόστος ανά μονάδα προϊόντος </a:t>
            </a:r>
            <a:r>
              <a:rPr lang="el-GR" sz="1600" dirty="0" smtClean="0">
                <a:solidFill>
                  <a:schemeClr val="tx2"/>
                </a:solidFill>
              </a:rPr>
              <a:t>της παραγγελίας μπορεί </a:t>
            </a:r>
            <a:r>
              <a:rPr lang="el-GR" sz="1600" dirty="0">
                <a:solidFill>
                  <a:schemeClr val="tx2"/>
                </a:solidFill>
              </a:rPr>
              <a:t>να υπολογιστεί. Η κάρτα μεταφέρεται επίσης στο αρχείο τελικών προϊόντων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Πωληθείσες Μονάδες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Όταν μια εταιρεία χρησιμοποιεί ένα σύστημα διαρκούς απογραφής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όπως πράττει η 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Custom,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τότε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πραγματοποιούνται δύο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εγγραφές κατά την πώληση των προϊόντων.</a:t>
            </a:r>
          </a:p>
          <a:p>
            <a:pPr lvl="1" indent="-342900"/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μια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πραγματοποιείται μέσω του τιμολογίου πωλήσεων και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καταγράφει την ποσότητα και την τιμή πώλησης των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πωληθέντων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προϊόντων. </a:t>
            </a:r>
          </a:p>
          <a:p>
            <a:pPr lvl="1" indent="-342900"/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άλλη εγγραφή,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πραγματοποιείται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μέσω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αποστολής των 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προϊόντων στον πελάτη, και καταγράφει την ποσότητα και το κόστος των προϊόντων που 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αποστάλθηκαν/απεσταλησαν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sz="2500" dirty="0"/>
              <a:t>Πωλήσεις και </a:t>
            </a:r>
            <a:r>
              <a:rPr lang="el-GR" altLang="en-US" sz="2500" dirty="0" smtClean="0"/>
              <a:t>η Μεταφορά του Κόστους </a:t>
            </a:r>
            <a:r>
              <a:rPr lang="el-GR" altLang="en-US" sz="2500" dirty="0"/>
              <a:t>Παραγωγής στο Κόστος Πωληθέντων Αγαθών </a:t>
            </a:r>
            <a:r>
              <a:rPr lang="el-GR" altLang="en-US" sz="2500" dirty="0" smtClean="0"/>
              <a:t/>
            </a:r>
            <a:br>
              <a:rPr lang="el-GR" altLang="en-US" sz="2500" dirty="0" smtClean="0"/>
            </a:br>
            <a:r>
              <a:rPr lang="el-GR" altLang="en-US" sz="2000" dirty="0" smtClean="0"/>
              <a:t>(</a:t>
            </a:r>
            <a:r>
              <a:rPr lang="el-GR" altLang="en-US" sz="2000" dirty="0"/>
              <a:t>διαφάνεια 1 από 2)</a:t>
            </a:r>
          </a:p>
        </p:txBody>
      </p:sp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3400" y="1447800"/>
            <a:ext cx="8153400" cy="329320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 smtClean="0">
                <a:solidFill>
                  <a:srgbClr val="275CAE"/>
                </a:solidFill>
              </a:rPr>
              <a:t>Συναλλαγή 10 </a:t>
            </a:r>
            <a:r>
              <a:rPr lang="el-GR" sz="1600" dirty="0" smtClean="0">
                <a:solidFill>
                  <a:schemeClr val="tx2"/>
                </a:solidFill>
              </a:rPr>
              <a:t>Στη </a:t>
            </a:r>
            <a:r>
              <a:rPr lang="el-GR" sz="1600" dirty="0">
                <a:solidFill>
                  <a:schemeClr val="tx2"/>
                </a:solidFill>
              </a:rPr>
              <a:t>συναλλαγή 10, ένα αμαξίδιο του γκολφ πωλείται σε έναν πελάτη και το κόστος </a:t>
            </a:r>
            <a:r>
              <a:rPr lang="el-GR" sz="1600" dirty="0" smtClean="0">
                <a:solidFill>
                  <a:schemeClr val="tx2"/>
                </a:solidFill>
              </a:rPr>
              <a:t>πωληθέντων </a:t>
            </a:r>
            <a:r>
              <a:rPr lang="el-GR" sz="1600" dirty="0">
                <a:solidFill>
                  <a:schemeClr val="tx2"/>
                </a:solidFill>
              </a:rPr>
              <a:t>αγαθών </a:t>
            </a:r>
            <a:r>
              <a:rPr lang="el-GR" sz="1600" dirty="0" smtClean="0">
                <a:solidFill>
                  <a:schemeClr val="tx2"/>
                </a:solidFill>
              </a:rPr>
              <a:t>έχει </a:t>
            </a:r>
            <a:r>
              <a:rPr lang="el-GR" sz="1600" dirty="0">
                <a:solidFill>
                  <a:schemeClr val="tx2"/>
                </a:solidFill>
              </a:rPr>
              <a:t>αναγνωρισθεί. Το 3.000$ τιμή πώλησης του τυποποιημένου/γενικής χρήσης αμαξιδίου του γκολφ που πωλήθηκε από την Custom έχει καταγραφεί. Όπως εξηγήθηκε στην συναλλαγή 9, το σχετικό κόστος του πωληθέντος αμαξιδίου είναι 1.940$. Το κόστος αυτό πλέον μεταφέρεται από το λογαριασμό Αποθέματα Έτοιμων Προϊόντων στο λογαριασμό Κόστος </a:t>
            </a:r>
            <a:r>
              <a:rPr lang="el-GR" sz="1600" dirty="0" smtClean="0">
                <a:solidFill>
                  <a:schemeClr val="tx2"/>
                </a:solidFill>
              </a:rPr>
              <a:t>Πωληθέντων Αγαθών.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Η ημερολογιακή εγγραφή για την καταγραφή της τιμής πώλησης ενός προϊόντος και </a:t>
            </a:r>
            <a:r>
              <a:rPr lang="el-GR" sz="1600" dirty="0" smtClean="0">
                <a:solidFill>
                  <a:schemeClr val="tx2"/>
                </a:solidFill>
              </a:rPr>
              <a:t>του σχετικού κόστους</a:t>
            </a:r>
          </a:p>
          <a:p>
            <a:r>
              <a:rPr lang="el-GR" sz="1600" i="1" dirty="0">
                <a:solidFill>
                  <a:schemeClr val="tx2"/>
                </a:solidFill>
              </a:rPr>
              <a:t>↑ αυξάνει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Εισπρακτέοι </a:t>
            </a:r>
            <a:r>
              <a:rPr lang="el-GR" sz="1600" i="1" dirty="0" smtClean="0">
                <a:solidFill>
                  <a:schemeClr val="tx2"/>
                </a:solidFill>
              </a:rPr>
              <a:t>Λογαριασμοί</a:t>
            </a: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αυξάνει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Πωλήσεις </a:t>
            </a:r>
            <a:endParaRPr lang="el-GR" sz="1600" i="1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i="1" dirty="0">
                <a:solidFill>
                  <a:schemeClr val="tx2"/>
                </a:solidFill>
              </a:rPr>
              <a:t>αυξάνει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Κόστος Πωληθέντων </a:t>
            </a:r>
            <a:endParaRPr lang="el-GR" sz="1600" i="1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↓ </a:t>
            </a:r>
            <a:r>
              <a:rPr lang="el-GR" sz="1600" i="1" dirty="0">
                <a:solidFill>
                  <a:schemeClr val="tx2"/>
                </a:solidFill>
              </a:rPr>
              <a:t>μειώνει</a:t>
            </a:r>
            <a:r>
              <a:rPr lang="el-GR" sz="1600" dirty="0">
                <a:solidFill>
                  <a:schemeClr val="tx2"/>
                </a:solidFill>
              </a:rPr>
              <a:t> το λογαριασμό </a:t>
            </a:r>
            <a:r>
              <a:rPr lang="el-GR" sz="1600" i="1" dirty="0">
                <a:solidFill>
                  <a:schemeClr val="tx2"/>
                </a:solidFill>
              </a:rPr>
              <a:t>Αποθέματα Έτοιμων Προϊόντων</a:t>
            </a:r>
            <a:endParaRPr lang="el-GR" sz="1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sz="2400" dirty="0"/>
              <a:t>Πωλήσεις και η Μεταφορά του Κόστους Παραγωγής στο Κόστος Πωληθέντων Αγαθών </a:t>
            </a:r>
            <a:br>
              <a:rPr lang="el-GR" altLang="en-US" sz="2400" dirty="0"/>
            </a:br>
            <a:r>
              <a:rPr lang="el-GR" altLang="en-US" sz="2000" dirty="0"/>
              <a:t>(διαφάνεια </a:t>
            </a:r>
            <a:r>
              <a:rPr lang="el-GR" altLang="en-US" sz="2000" dirty="0" smtClean="0"/>
              <a:t>2 </a:t>
            </a:r>
            <a:r>
              <a:rPr lang="el-GR" altLang="en-US" sz="2000" dirty="0"/>
              <a:t>από 2)</a:t>
            </a:r>
            <a:endParaRPr altLang="en-US" sz="1800" dirty="0"/>
          </a:p>
        </p:txBody>
      </p:sp>
      <p:sp>
        <p:nvSpPr>
          <p:cNvPr id="7782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938122"/>
              </p:ext>
            </p:extLst>
          </p:nvPr>
        </p:nvGraphicFramePr>
        <p:xfrm>
          <a:off x="381000" y="1524000"/>
          <a:ext cx="82296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Λογαριασμοί Εισπρακτέοι (τιμή πώλησης μιας πωληθείσας μονάδας)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Πωλήσεις (τιμή πώλησης μιας πωληθείσας μονάδας)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Κόστος Πωληθέντων Αγαθών (κόστος μονάδας)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1.940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Αποθέματα Έτοιμων Προϊόντων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 (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κόστος μονάδας)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1.940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962400"/>
            <a:ext cx="8229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Όταν μια εργασία ή ένα προϊόν πωλείται, τα έσοδά </a:t>
            </a:r>
            <a:r>
              <a:rPr lang="el-GR" sz="1600" dirty="0" smtClean="0">
                <a:solidFill>
                  <a:schemeClr val="tx2"/>
                </a:solidFill>
              </a:rPr>
              <a:t>συνδέονται με τα κόστη. </a:t>
            </a:r>
            <a:r>
              <a:rPr lang="el-GR" sz="1600" dirty="0">
                <a:solidFill>
                  <a:schemeClr val="tx2"/>
                </a:solidFill>
              </a:rPr>
              <a:t>Δεδομένου ότι η εργασία ή τα έσοδα και τα έξοδα του προϊόντος έχουν μετρηθεί και αναγνωριστεί, η αποδοτικότητα μπορεί να αναλυθεί. Παρατηρήστε ότι ο λογαριασμός Αποθέματα Έτοιμων Προϊόντων έχει τελικό υπόλοιπο 1.940$ για το ένα αμαξίδιο της </a:t>
            </a:r>
            <a:r>
              <a:rPr lang="en-US" sz="1600" dirty="0">
                <a:solidFill>
                  <a:schemeClr val="tx2"/>
                </a:solidFill>
              </a:rPr>
              <a:t>Job CC</a:t>
            </a:r>
            <a:r>
              <a:rPr lang="el-GR" sz="1600" dirty="0">
                <a:solidFill>
                  <a:schemeClr val="tx2"/>
                </a:solidFill>
              </a:rPr>
              <a:t> που παραμένει απούλητο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91400" cy="914400"/>
          </a:xfrm>
        </p:spPr>
        <p:txBody>
          <a:bodyPr/>
          <a:lstStyle/>
          <a:p>
            <a:r>
              <a:rPr lang="el-GR" altLang="en-US" dirty="0" smtClean="0"/>
              <a:t>ΕΝΟΤΗΤΑ </a:t>
            </a:r>
            <a:r>
              <a:rPr lang="en-US" altLang="en-US" dirty="0" smtClean="0"/>
              <a:t>1:  </a:t>
            </a:r>
            <a:r>
              <a:rPr lang="el-GR" altLang="en-US" dirty="0" smtClean="0"/>
              <a:t>ΕΝΝΟΙΕΣ</a:t>
            </a:r>
            <a:endParaRPr lang="en-US" altLang="en-US" sz="1800" dirty="0" smtClean="0"/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b="1" dirty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</a:t>
            </a:r>
            <a:r>
              <a:rPr lang="el-GR" altLang="en-US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έτρηση κόστους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προσδιορισμός του κόστους ενός οργανισμού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σε ποσοτικοποιημένους όρους</a:t>
            </a:r>
            <a:endParaRPr lang="en-US" altLang="en-US" dirty="0">
              <a:latin typeface="Tw Cen MT" panose="020B0602020104020603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Αναγνώριση κόστους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καταγραφή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κόστους έτσι ώστε να μπορούν να συνδυαστούν με τα σχετικά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έσοδα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b="1" dirty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Αρχή </a:t>
            </a:r>
            <a:r>
              <a:rPr lang="el-GR" altLang="en-US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της συσχέτισης </a:t>
            </a:r>
            <a:r>
              <a:rPr lang="el-GR" altLang="en-US" b="1" dirty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εσόδων και </a:t>
            </a:r>
            <a:r>
              <a:rPr lang="el-GR" altLang="en-US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εξόδων </a:t>
            </a:r>
            <a:r>
              <a:rPr lang="en-US" altLang="en-US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(</a:t>
            </a:r>
            <a:r>
              <a:rPr lang="el-GR" altLang="en-US" b="1" dirty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Λογιστική </a:t>
            </a:r>
            <a:r>
              <a:rPr lang="el-GR" altLang="en-US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των δεδουλευμένων</a:t>
            </a:r>
            <a:r>
              <a:rPr lang="en-US" altLang="en-US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: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καταγραφή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των συναλλαγών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στις περιόδους κατά τις οποίες </a:t>
            </a:r>
            <a:r>
              <a:rPr lang="el-GR" altLang="en-US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πραγματοποιΟύνται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dirty="0">
                <a:latin typeface="Tw Cen MT" panose="020B0602020104020603" pitchFamily="34" charset="0"/>
                <a:cs typeface="Times New Roman" panose="02020603050405020304" pitchFamily="18" charset="0"/>
              </a:rPr>
              <a:t>και όχι στις περιόδους κατά τις οποίες εισπράττονται ή καταβάλλονται μετρητά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436117"/>
              </p:ext>
            </p:extLst>
          </p:nvPr>
        </p:nvGraphicFramePr>
        <p:xfrm>
          <a:off x="0" y="1879293"/>
          <a:ext cx="9184640" cy="4428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0"/>
                <a:gridCol w="1219200"/>
                <a:gridCol w="1295400"/>
                <a:gridCol w="228600"/>
                <a:gridCol w="668020"/>
                <a:gridCol w="1389380"/>
                <a:gridCol w="802640"/>
              </a:tblGrid>
              <a:tr h="178556">
                <a:tc rowSpan="3" grid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Ακολουθούν λειτουργικά στοιχεία της </a:t>
                      </a:r>
                      <a:r>
                        <a:rPr lang="en-US" sz="800" baseline="0" dirty="0" smtClean="0">
                          <a:solidFill>
                            <a:schemeClr val="tx2"/>
                          </a:solidFill>
                        </a:rPr>
                        <a:t>Sample Company.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Η διοίκηση της </a:t>
                      </a:r>
                      <a:r>
                        <a:rPr lang="en-US" sz="800" baseline="0" dirty="0" smtClean="0">
                          <a:solidFill>
                            <a:schemeClr val="tx2"/>
                          </a:solidFill>
                        </a:rPr>
                        <a:t>Sample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έχει καθορίσει συντελεστή γενικών βιομηχανικών εξόδων για το τρέχον έτος στο 60% του κόστους άμεσης εργασίας.</a:t>
                      </a: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C7C4B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l-GR" sz="800" b="1" dirty="0" smtClean="0">
                          <a:solidFill>
                            <a:srgbClr val="C00000"/>
                          </a:solidFill>
                        </a:rPr>
                        <a:t>ΛΥΣΗ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776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1" baseline="0" dirty="0" smtClean="0">
                          <a:solidFill>
                            <a:schemeClr val="tx2"/>
                          </a:solidFill>
                        </a:rPr>
                        <a:t>Αποθέματα Υλικών </a:t>
                      </a:r>
                      <a:endParaRPr lang="el-GR" sz="8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17955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4.000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Χρησιμοποιημένα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16.000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="1" baseline="0" dirty="0" smtClean="0">
                          <a:solidFill>
                            <a:schemeClr val="tx2"/>
                          </a:solidFill>
                        </a:rPr>
                        <a:t>Λογαριασμός/Συναλλαγή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="1" baseline="0" dirty="0" smtClean="0">
                          <a:solidFill>
                            <a:schemeClr val="tx2"/>
                          </a:solidFill>
                        </a:rPr>
                        <a:t>Οκτώβριος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(α) Αγορές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15.000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Υλικών Αρχής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4.000$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Ημικατεργασμένων Αρχής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6.000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26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Έτοιμων Προϊόντων Αρχής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2.000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4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="1" baseline="0" dirty="0" smtClean="0">
                          <a:solidFill>
                            <a:schemeClr val="tx2"/>
                          </a:solidFill>
                        </a:rPr>
                        <a:t>Αποθέματα Ημικατεργασμένων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Χρησιμοποιημένα άμεσα υλικά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16.000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2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6.000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(γ) Ολοκληρωμένα κατά τη διάρκεια της περιόδου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50.400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Αγορασμένα άμεσα υλικά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(α)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6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Χρησιμοποιημένα άμεσα υλικά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16.000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Κόστη άμεσης εργασίας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24.000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Άμεση εργασία 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24.000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Καταλογισμένα γενικά βιομηχανικά έξοδα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(β)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2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(β)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Καταλογισμένα γενικά βιομηχανικά έξοδα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14.400*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Κόστος ολοκληρωμένων μονάδων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(γ)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4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Υπ. Τέλους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10.000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Κόστος Πωληθέντων Αγαθών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50.000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84901"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Υλικών Τέλους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3.000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1" baseline="0" dirty="0" smtClean="0">
                          <a:solidFill>
                            <a:schemeClr val="tx2"/>
                          </a:solidFill>
                        </a:rPr>
                        <a:t>Αποθέματα Έτοιμων Προϊόντων 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93101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Ημικατεργασμένων Τέλους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10.000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Υπ. Αρχής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2.000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Κόστος πωληθέντων αγαθών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50.000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101303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Αποθέματα Έτοιμων Προϊόντων Τέλους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(δ)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(γ) Ολοκληρωμένα κατά τη διάρκεια της περιόδου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50.400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142672">
                <a:tc rowSpan="3"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Χρησιμοποιώντας λογαριασμούς Τ, υπολογίστε τα ποσά που λείπουν. Παραθέστε και τους υπολογισμού σας.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l-GR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4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(δ) Υπ. Τέλους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2.400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12840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*24.000$ </a:t>
                      </a: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x 60% = 14.400$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1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Κάρτα Κόστους Παραγγελίας </a:t>
            </a:r>
            <a:r>
              <a:rPr lang="el-GR" altLang="en-US" dirty="0"/>
              <a:t>μιας </a:t>
            </a:r>
            <a:r>
              <a:rPr lang="el-GR" altLang="en-US" dirty="0" smtClean="0"/>
              <a:t>Βιομηχανίας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Όπως φαίνεται στην επόμενη διαφάνεια,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στην Κάρτα Κόστους Παραγγελίας μιας βιομηχανίας συνήθως υπάρχει χώρος για τα άμεσα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υλικά,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την άμεση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εργασία και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γενικά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βιομηχανικά έξοδα. Περιλαμβάνει επίσης τον αριθμό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παραγγελίας,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τις προδιαγραφές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προϊόντος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, το όνομα του πελάτη, την ημερομηνία της παραγγελίας, την προβλεπόμενη ημερομηνία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ολοκλήρωσής της, καθώς και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την περίληψη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κόστους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Καθώς προκύπτουν από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μια παραγγελία κόστη άμεσων υλικών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άμεσης εργασίας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Κάρτα Κόστους Παραγγελίας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ενημερώνεται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γενικά βιομηχανικά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έξοδα καταγράφονται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αυτά στην Κάρτα Κόστους Παραγγελίας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βάσει του προκαθορισμένου συντελεστή χρέωσης γενικών εξόδων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066800"/>
          </a:xfrm>
        </p:spPr>
        <p:txBody>
          <a:bodyPr/>
          <a:lstStyle/>
          <a:p>
            <a:r>
              <a:rPr lang="el-GR" altLang="en-US" dirty="0" smtClean="0"/>
              <a:t>Κάρτα Κόστους Παραγγελίας</a:t>
            </a:r>
            <a:r>
              <a:rPr altLang="en-US" dirty="0" smtClean="0"/>
              <a:t> </a:t>
            </a:r>
            <a:r>
              <a:rPr lang="el-GR" altLang="en-US" dirty="0" smtClean="0"/>
              <a:t>για μια</a:t>
            </a:r>
            <a:r>
              <a:rPr altLang="en-US" dirty="0"/>
              <a:t/>
            </a:r>
            <a:br>
              <a:rPr altLang="en-US" dirty="0"/>
            </a:br>
            <a:r>
              <a:rPr lang="el-GR" altLang="en-US" dirty="0" smtClean="0"/>
              <a:t>Βιομηχανία</a:t>
            </a:r>
            <a:endParaRPr altLang="en-US" dirty="0"/>
          </a:p>
        </p:txBody>
      </p:sp>
      <p:sp>
        <p:nvSpPr>
          <p:cNvPr id="8089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33578"/>
              </p:ext>
            </p:extLst>
          </p:nvPr>
        </p:nvGraphicFramePr>
        <p:xfrm>
          <a:off x="457200" y="1219200"/>
          <a:ext cx="8382000" cy="4560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1928308"/>
                <a:gridCol w="1652195"/>
                <a:gridCol w="1397598"/>
                <a:gridCol w="1651299"/>
              </a:tblGrid>
              <a:tr h="80010">
                <a:tc gridSpan="5">
                  <a:txBody>
                    <a:bodyPr/>
                    <a:lstStyle/>
                    <a:p>
                      <a:pPr algn="r"/>
                      <a:r>
                        <a:rPr lang="el-GR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Παραγγελία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b="0" u="sng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CC</a:t>
                      </a:r>
                      <a:endParaRPr lang="en-US" sz="14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400" dirty="0" smtClean="0">
                          <a:solidFill>
                            <a:schemeClr val="tx2"/>
                          </a:solidFill>
                        </a:rPr>
                        <a:t>Κάρτα Κόστους Παραγγελίας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*</a:t>
                      </a:r>
                      <a:endParaRPr lang="en-US" sz="14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Custom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Golf Carts Inc.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Spring Hill, Florida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90"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Πελάτης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Λέσχη Φίλων Ιδιοκτητών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Σύνολο </a:t>
                      </a:r>
                      <a:r>
                        <a:rPr lang="el-G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παραγωγής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4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Προσαρμοσμένα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  <a:effectLst/>
                        </a:rPr>
                        <a:t>________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6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Προδιαγραφές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2"/>
                          </a:solidFill>
                          <a:effectLst/>
                        </a:rPr>
                        <a:t>Reunion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πάρτι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44770"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Ημερομηνία Παραγγελίας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2/26/14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/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1060">
                <a:tc>
                  <a:txBody>
                    <a:bodyPr/>
                    <a:lstStyle/>
                    <a:p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Ημερομηνία Ολοκλήρωσης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3/6/14</a:t>
                      </a:r>
                      <a:endParaRPr lang="en-US" sz="1400" dirty="0"/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39338" marR="39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39338" marR="39338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Προηγούμενος Μήνας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chemeClr val="tx2"/>
                          </a:solidFill>
                          <a:effectLst/>
                        </a:rPr>
                        <a:t>Τρέχον Μήνας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Συνολικό</a:t>
                      </a:r>
                      <a:r>
                        <a:rPr lang="el-GR" sz="14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Κόστος</a:t>
                      </a:r>
                      <a:endParaRPr lang="en-US" sz="1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44770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Άμεσα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υλικά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165$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1.038$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1.203$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Άμεση εργασία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1.320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1.447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(85%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του κόστους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άμεσης εργασίας)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108*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1.122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1.230*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79140">
                <a:tc gridSpan="2"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Σύνολα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400$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3.480$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3.880$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Ολοκληρωμένες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μονάδες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Κόστος μονάδας προϊόντος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1.940$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*Στρογγυλοποιημένα</a:t>
                      </a:r>
                      <a:r>
                        <a:rPr lang="el-GR" sz="1200" b="0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στο πλησιέστερο δολάριο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Υπολογισμός του Κόστους Μ</a:t>
            </a:r>
            <a:r>
              <a:rPr lang="el-GR" altLang="en-US" dirty="0" smtClean="0">
                <a:ea typeface="Arial Unicode MS" panose="020B0604020202020204" pitchFamily="34" charset="-128"/>
              </a:rPr>
              <a:t>ονάδας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Όταν μια παραγγελία ολοκληρώνεται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κόστη των άμεσων υλικών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της άμεσης εργασίας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των γενικών βιομηχανικών εξόδων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που έχουν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καταγραφεί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στην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Κάρτα Κόστους Παραγγελίας,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αθροίζονται</a:t>
            </a:r>
            <a:r>
              <a:rPr lang="en-US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Επομένως το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κόστος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μονάδας </a:t>
            </a:r>
            <a:r>
              <a:rPr lang="el-GR" altLang="en-US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προϊόντος υπολογίζεται </a:t>
            </a:r>
            <a:r>
              <a:rPr lang="el-GR" altLang="en-US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ως εξής:</a:t>
            </a:r>
            <a:endParaRPr lang="en-US" altLang="en-US" dirty="0">
              <a:latin typeface="Tw Cen MT" panose="020B0602020104020603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482367"/>
              </p:ext>
            </p:extLst>
          </p:nvPr>
        </p:nvGraphicFramePr>
        <p:xfrm>
          <a:off x="609600" y="4724400"/>
          <a:ext cx="8077199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295"/>
                <a:gridCol w="384585"/>
                <a:gridCol w="1667744"/>
                <a:gridCol w="384585"/>
                <a:gridCol w="3206990"/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Κόστος Μονάδας Προϊόντος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=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Συνολικά Κόστη Εργασίας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÷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Αριθμός Παραχθέντων Μονάδων (διαθέσιμων</a:t>
                      </a:r>
                      <a:r>
                        <a:rPr lang="el-GR" sz="18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προς πώληση)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+mn-cs"/>
                        </a:rPr>
                        <a:t>=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3.880$÷2</a:t>
                      </a:r>
                      <a:endParaRPr lang="en-US" sz="18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</a:rPr>
                        <a:t>=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8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1.940$</a:t>
                      </a:r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/>
          <a:lstStyle/>
          <a:p>
            <a:r>
              <a:rPr lang="el-GR" altLang="en-US" dirty="0"/>
              <a:t>Κ</a:t>
            </a:r>
            <a:r>
              <a:rPr lang="el-GR" altLang="en-US" dirty="0" smtClean="0"/>
              <a:t>οστολόγηση </a:t>
            </a:r>
            <a:r>
              <a:rPr lang="el-GR" altLang="en-US" dirty="0"/>
              <a:t>Κ</a:t>
            </a:r>
            <a:r>
              <a:rPr lang="el-GR" altLang="en-US" dirty="0" smtClean="0"/>
              <a:t>ατά </a:t>
            </a:r>
            <a:r>
              <a:rPr lang="el-GR" altLang="en-US" dirty="0"/>
              <a:t>Π</a:t>
            </a:r>
            <a:r>
              <a:rPr lang="el-GR" altLang="en-US" dirty="0" smtClean="0"/>
              <a:t>αραγγελία</a:t>
            </a:r>
            <a:r>
              <a:rPr lang="en-US" altLang="en-US" dirty="0" smtClean="0"/>
              <a:t> </a:t>
            </a:r>
            <a:r>
              <a:rPr lang="el-GR" altLang="en-US" dirty="0" smtClean="0"/>
              <a:t>σε έναν Οργανισμό </a:t>
            </a:r>
            <a:r>
              <a:rPr lang="el-GR" altLang="en-US" dirty="0">
                <a:ea typeface="Arial Unicode MS" panose="020B0604020202020204" pitchFamily="34" charset="-128"/>
              </a:rPr>
              <a:t>Παροχής Υπηρεσιών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Πολλοί οργανισμοί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π</a:t>
            </a:r>
            <a:r>
              <a:rPr lang="el-GR" altLang="en-US" sz="2400" dirty="0" smtClean="0">
                <a:ea typeface="Arial Unicode MS" panose="020B0604020202020204" pitchFamily="34" charset="-128"/>
              </a:rPr>
              <a:t>αροχής υπηρεσιών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χρησιμοποιούν ένα σύστημα κοστολόγησης κατά παραγγελία 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προκειμένου να υπολογίσουν το κόστος παροχής των υπηρεσιών.</a:t>
            </a:r>
            <a:endParaRPr lang="en-US" altLang="en-US" sz="24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κάρτες κόστους κατά παραγγελία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χρησιμοποιούνται για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παρακολουθείται η εργασία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τα υλικά και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προμήθειες,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καθώς και τα γενικά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βιομηχανικά έξοδα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κάθε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παραγγελία.</a:t>
            </a:r>
            <a:endParaRPr lang="el-GR" altLang="en-US" sz="2000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να καλύψουν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αυτά τα κόστη και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αποκομίσουν ένα κέρδος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πολλοί οργανισμοί παροχής υπηρεσιών βασίζουν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παραγγελίες τους σε </a:t>
            </a:r>
            <a:r>
              <a:rPr lang="el-GR" altLang="en-US" sz="2000" b="1" dirty="0" smtClean="0">
                <a:solidFill>
                  <a:srgbClr val="0066CC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συμβόλαια ?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οποία απαιτούν από τον πελάτη να πληρώσει όλα τα προκύπτοντα από την εκτέλεση της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παραγγελίας κόστη, συν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 προκαθορισμένο ποσό κέρδους.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l-GR" altLang="en-US" dirty="0"/>
              <a:t>Κοστολόγηση Κατά Παραγγελία</a:t>
            </a:r>
            <a:r>
              <a:rPr lang="en-US" altLang="en-US" dirty="0"/>
              <a:t> </a:t>
            </a:r>
            <a:r>
              <a:rPr lang="el-GR" altLang="en-US" dirty="0"/>
              <a:t>σε έναν Οργανισμό </a:t>
            </a:r>
            <a:r>
              <a:rPr lang="el-GR" altLang="en-US" dirty="0">
                <a:ea typeface="Arial Unicode MS" panose="020B0604020202020204" pitchFamily="34" charset="-128"/>
              </a:rPr>
              <a:t>Παροχής Υπηρεσιών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Η επόμενη διαφάνεια δείχνει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την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Κάρτα Κόστους Παραγγελίας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της </a:t>
            </a:r>
            <a:r>
              <a:rPr lang="en-US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Dream Golf Retreats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για την 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Work Corporation.</a:t>
            </a:r>
          </a:p>
          <a:p>
            <a:pPr lvl="1"/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γενικά βιομηχανικά έξοδα υπηρεσιών για το σχεδιασμό είναι το 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του κόστους εργασίας του σχεδιασμού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γενικά βιομηχανικά έξοδα υπηρεσιών για τις δραστηριότητες γκολφ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του κόστους επιτόπιας εργασίας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συμβόλαιο? Μεταξύ της 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 Golf Retreats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της 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Corporation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έχει μια εγγύηση κέρδους ύψους 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Επομένως,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840$ του μεικτού κέρδους (5.400$ Χ 0.15)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προστίθενται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συνολικό κόστος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(5.400$)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να φθάσει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συνολικά έσοδα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της σύμβασης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(6.210$).</a:t>
            </a:r>
            <a:endParaRPr lang="el-GR" altLang="en-US" sz="2000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r>
              <a:rPr lang="el-GR" altLang="en-US" dirty="0" smtClean="0"/>
              <a:t>Κάρτα Κόστους Παραγγελίας</a:t>
            </a:r>
            <a:r>
              <a:rPr altLang="en-US" dirty="0" smtClean="0"/>
              <a:t> </a:t>
            </a:r>
            <a:r>
              <a:rPr lang="el-GR" altLang="en-US" dirty="0" smtClean="0"/>
              <a:t>για </a:t>
            </a:r>
            <a:r>
              <a:rPr lang="el-GR" altLang="en-US" dirty="0"/>
              <a:t>έναν Οργανισμό </a:t>
            </a:r>
            <a:r>
              <a:rPr lang="el-GR" altLang="en-US" dirty="0">
                <a:ea typeface="Arial Unicode MS" panose="020B0604020202020204" pitchFamily="34" charset="-128"/>
              </a:rPr>
              <a:t>Παροχής Υπηρεσιών</a:t>
            </a:r>
            <a:r>
              <a:rPr altLang="en-US" dirty="0"/>
              <a:t/>
            </a:r>
            <a:br>
              <a:rPr altLang="en-US" dirty="0"/>
            </a:br>
            <a:r>
              <a:rPr altLang="en-US" sz="1800" dirty="0" smtClean="0"/>
              <a:t>(</a:t>
            </a:r>
            <a:r>
              <a:rPr lang="el-GR" altLang="en-US" sz="1800" dirty="0" smtClean="0"/>
              <a:t>διαφάνεια 1 από 2)</a:t>
            </a:r>
            <a:endParaRPr altLang="en-US" sz="1800" dirty="0"/>
          </a:p>
        </p:txBody>
      </p:sp>
      <p:sp>
        <p:nvSpPr>
          <p:cNvPr id="84994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781473"/>
              </p:ext>
            </p:extLst>
          </p:nvPr>
        </p:nvGraphicFramePr>
        <p:xfrm>
          <a:off x="457200" y="1219200"/>
          <a:ext cx="8382001" cy="4639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2362200"/>
                <a:gridCol w="1524000"/>
                <a:gridCol w="1371600"/>
                <a:gridCol w="1371601"/>
              </a:tblGrid>
              <a:tr h="80010">
                <a:tc gridSpan="5">
                  <a:txBody>
                    <a:bodyPr/>
                    <a:lstStyle/>
                    <a:p>
                      <a:pPr algn="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Παραγγελία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200" b="0" u="sng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2011-A7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dirty="0" smtClean="0">
                          <a:solidFill>
                            <a:schemeClr val="tx2"/>
                          </a:solidFill>
                        </a:rPr>
                        <a:t>Κάρτα Κόστους Παραγγελίας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Dream Golf Retreats</a:t>
                      </a: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890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Πελάτης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Work Corporation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Σύνολο </a:t>
                      </a:r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παραγωγής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Προσαρμοσμένα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US" sz="1200" b="0" u="sng" dirty="0" smtClean="0">
                          <a:solidFill>
                            <a:schemeClr val="tx2"/>
                          </a:solidFill>
                          <a:effectLst/>
                        </a:rPr>
                        <a:t>x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618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Προδιαγραφές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Απόδραση για γκολφ για 45 στελέχη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Παραγγελίας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3/24/2014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Ολοκλήρωσης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/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/14</a:t>
                      </a:r>
                      <a:endParaRPr lang="en-US" sz="1200" dirty="0"/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22385">
                <a:tc gridSpan="2"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Χρεωμένα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Κόστη για την Εργασία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Προηγούμενος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Τρέχον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Συνολικό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Κόστος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24477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Προγραμματισμός: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Αναλώσιμα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Εργασία 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(40% του κόστους προγραμματισμού</a:t>
                      </a:r>
                      <a:r>
                        <a:rPr lang="el-GR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εργασίας)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1.290$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1.290$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Δραστηριότητες γκολφ: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Αναλώσιμα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970$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2.170$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Εργασία 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620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1.020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(50% του κόστους επιτόπιας</a:t>
                      </a:r>
                      <a:r>
                        <a:rPr lang="el-GR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εργασίας)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310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510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1.570$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2.130$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3.700$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Δραστηριότητες μη σχετιζόμενες με το γκολφ: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Κόστος εργασιών τρίτων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320$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/>
          <a:lstStyle/>
          <a:p>
            <a:r>
              <a:rPr lang="el-GR" altLang="en-US" dirty="0" smtClean="0"/>
              <a:t>Κάρτα Κόστους Παραγγελίας </a:t>
            </a:r>
            <a:r>
              <a:rPr lang="el-GR" altLang="en-US" dirty="0"/>
              <a:t>για έναν Οργανισμό </a:t>
            </a:r>
            <a:r>
              <a:rPr lang="el-GR" altLang="en-US" dirty="0">
                <a:ea typeface="Arial Unicode MS" panose="020B0604020202020204" pitchFamily="34" charset="-128"/>
              </a:rPr>
              <a:t>Παροχής Υπηρεσιών</a:t>
            </a:r>
            <a:r>
              <a:rPr lang="el-GR" altLang="en-US" dirty="0"/>
              <a:t/>
            </a:r>
            <a:br>
              <a:rPr lang="el-GR" altLang="en-US" dirty="0"/>
            </a:br>
            <a:r>
              <a:rPr lang="el-GR" altLang="en-US" sz="1800" dirty="0"/>
              <a:t>(διαφάνεια 2</a:t>
            </a:r>
            <a:r>
              <a:rPr lang="el-GR" altLang="en-US" sz="1800" dirty="0" smtClean="0"/>
              <a:t> από 2)</a:t>
            </a:r>
            <a:endParaRPr altLang="en-US" sz="1800" dirty="0"/>
          </a:p>
        </p:txBody>
      </p:sp>
      <p:sp>
        <p:nvSpPr>
          <p:cNvPr id="8601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13959"/>
              </p:ext>
            </p:extLst>
          </p:nvPr>
        </p:nvGraphicFramePr>
        <p:xfrm>
          <a:off x="381000" y="1752600"/>
          <a:ext cx="838200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1524000"/>
                <a:gridCol w="1371600"/>
                <a:gridCol w="1371601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Σύνοψη Κόστους μέχρι Σήμερα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Προγραμματισμός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1.290$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Δραστηριότητες γκολφ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3.700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Δραστηριότητες μη σχετιζόμενες με το γκολφ</a:t>
                      </a:r>
                      <a:endParaRPr lang="en-US" sz="12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410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Σύνολο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5.400$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106680"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Μεικτό κέρδος (15% του συνολικού κόστους)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810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Έσοδα εργασίας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6.210$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7440"/>
              </p:ext>
            </p:extLst>
          </p:nvPr>
        </p:nvGraphicFramePr>
        <p:xfrm>
          <a:off x="152400" y="1905000"/>
          <a:ext cx="8915400" cy="344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108439">
                <a:tc gridSpan="5">
                  <a:txBody>
                    <a:bodyPr/>
                    <a:lstStyle/>
                    <a:p>
                      <a:pPr algn="l"/>
                      <a:r>
                        <a:rPr lang="el-GR" sz="1200" b="0" u="none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Ολοκληρώστε την ακόλουθη κάρτα κόστους παραγγελίας για 6</a:t>
                      </a:r>
                      <a:r>
                        <a:rPr lang="el-GR" sz="1200" b="0" u="none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μπαστούνια του γκολφ:</a:t>
                      </a:r>
                      <a:endParaRPr lang="en-US" sz="1200" b="0" u="non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Παραγγελία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l-GR" sz="1200" b="0" u="sng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0" u="sng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877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1" dirty="0" smtClean="0">
                          <a:solidFill>
                            <a:schemeClr val="tx2"/>
                          </a:solidFill>
                        </a:rPr>
                        <a:t>Κάρτα Κόστους Παραγγελίας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Graftsman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Golf Clubs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World of Golf, FL</a:t>
                      </a: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Πελάτης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Kalpesh Patel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Σύνολο </a:t>
                      </a:r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παραγωγής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: ___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Προσαρμοσμένα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l-GR" sz="1200" b="0" u="sng" dirty="0" smtClean="0">
                          <a:solidFill>
                            <a:schemeClr val="tx2"/>
                          </a:solidFill>
                          <a:effectLst/>
                        </a:rPr>
                        <a:t>Χ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Προδιαγραφές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μπαστούνια του γκολφ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Παραγγελίας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5/4/2014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Ολοκλήρωσης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6/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/14</a:t>
                      </a:r>
                      <a:endParaRPr lang="en-US" sz="1200" dirty="0"/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Χρεωμένα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Κόστη για την Εργασία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Προηγούμενος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Τρέχον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Συνολικό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Κόστος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Άμεσα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υλικά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3.500$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2.800$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Άμεση εργασία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2.300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1.600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Καταλογισμένα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γ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ενικά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βιομηχανικά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έξοδα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1.150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Σύνολα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Ολοκληρωμένες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μονάδες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216877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Κόστος μονάδας προϊόντος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91200" y="8382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 smtClean="0">
                <a:solidFill>
                  <a:schemeClr val="tx2"/>
                </a:solidFill>
              </a:rPr>
              <a:t>(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διαφάνεια </a:t>
            </a:r>
            <a:r>
              <a:rPr lang="el-GR" altLang="en-US" sz="1800" b="1" dirty="0">
                <a:solidFill>
                  <a:schemeClr val="tx2"/>
                </a:solidFill>
              </a:rPr>
              <a:t>1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 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από 2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)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35079"/>
              </p:ext>
            </p:extLst>
          </p:nvPr>
        </p:nvGraphicFramePr>
        <p:xfrm>
          <a:off x="152400" y="1905000"/>
          <a:ext cx="8915400" cy="3535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0">
                <a:tc>
                  <a:txBody>
                    <a:bodyPr/>
                    <a:lstStyle/>
                    <a:p>
                      <a:r>
                        <a:rPr lang="el-GR" sz="1400" b="1" baseline="0" dirty="0" smtClean="0">
                          <a:solidFill>
                            <a:srgbClr val="C00000"/>
                          </a:solidFill>
                        </a:rPr>
                        <a:t>ΛΥΣΗ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400" b="1" baseline="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5">
                  <a:txBody>
                    <a:bodyPr/>
                    <a:lstStyle/>
                    <a:p>
                      <a:pPr algn="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Παραγγελία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l-GR" sz="1200" b="0" u="sng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1" dirty="0" smtClean="0">
                          <a:solidFill>
                            <a:schemeClr val="tx2"/>
                          </a:solidFill>
                        </a:rPr>
                        <a:t>Κάρτα Κόστους Παραγγελίας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Graftsman</a:t>
                      </a:r>
                      <a:r>
                        <a:rPr lang="en-US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Golf Clubs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World of Golf, FL</a:t>
                      </a: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58509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Πελάτης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Kalpesh Patel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Σύνολο </a:t>
                      </a:r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παραγωγής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____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Προσαρμοσμένα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l-GR" sz="1200" b="0" u="sng" dirty="0" smtClean="0">
                          <a:solidFill>
                            <a:schemeClr val="tx2"/>
                          </a:solidFill>
                          <a:effectLst/>
                        </a:rPr>
                        <a:t>Χ</a:t>
                      </a:r>
                      <a:endParaRPr lang="en-US" sz="1200" b="0" u="sng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Προδιαγραφές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r>
                        <a:rPr lang="en-US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2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μπαστούνια του γκολφ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>
                  <a:txBody>
                    <a:bodyPr/>
                    <a:lstStyle/>
                    <a:p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Παραγγελίας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5/4/2014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Ημερομηνία Ολοκλήρωσης</a:t>
                      </a:r>
                      <a:r>
                        <a:rPr lang="el-GR" sz="1200" b="0" dirty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6/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</a:rPr>
                        <a:t>/14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Χρεωμένα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Κόστη για την Εργασία</a:t>
                      </a:r>
                      <a:endParaRPr lang="en-US" sz="1200" b="1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Προηγούμενος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>
                          <a:solidFill>
                            <a:schemeClr val="tx2"/>
                          </a:solidFill>
                          <a:effectLst/>
                        </a:rPr>
                        <a:t>Τρέχον Μήνας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effectLst/>
                        </a:rPr>
                        <a:t>Συνολικό</a:t>
                      </a:r>
                      <a:r>
                        <a:rPr lang="el-GR" sz="1200" b="1" baseline="0" dirty="0" smtClean="0">
                          <a:solidFill>
                            <a:schemeClr val="tx2"/>
                          </a:solidFill>
                          <a:effectLst/>
                        </a:rPr>
                        <a:t> Κόστος</a:t>
                      </a:r>
                      <a:endParaRPr lang="en-US" sz="12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Άμεσα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υλικά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3.500$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2.800$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6.300$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Άμεση εργασία</a:t>
                      </a:r>
                      <a:endParaRPr lang="en-US" sz="1100" b="0" dirty="0" smtClean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2.300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1.600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3.900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Καταλογισμένα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γ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ενικά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βιομηχανικά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έξοδα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1.150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1.950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Σύνολα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6.950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5.200</a:t>
                      </a:r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; $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12.150$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Ολοκληρωμένες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μονάδες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÷</a:t>
                      </a:r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  <a:tr h="185331">
                <a:tc gridSpan="2"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Κόστος μονάδας προϊόντος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2.025$</a:t>
                      </a:r>
                      <a:endParaRPr lang="en-US" sz="12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38" marR="39338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791200" y="83820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dirty="0" smtClean="0">
                <a:solidFill>
                  <a:schemeClr val="tx2"/>
                </a:solidFill>
              </a:rPr>
              <a:t>(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διαφάνεια 2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 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από 2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)</a:t>
            </a:r>
            <a:endParaRPr lang="en-US" altLang="en-US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r>
              <a:rPr lang="el-GR" altLang="en-US" dirty="0" smtClean="0"/>
              <a:t>Έννοιες που Διέπουν τα Συστήματα Κοστολόγησης Προϊόντος</a:t>
            </a:r>
            <a:endParaRPr lang="en-US" alt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Ένα</a:t>
            </a:r>
            <a:r>
              <a:rPr lang="en-US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σύστημα κοστολόγησης προϊόντος </a:t>
            </a:r>
            <a:r>
              <a:rPr lang="en-US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χρησιμοποιείται για τον προσδιορισμό του κόστους προϊόντος ενός οργανισμού</a:t>
            </a:r>
            <a:r>
              <a:rPr lang="en-US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και την παροχή έγκαιρων και ακριβών πληροφοριών των κόστους σχετικά με την </a:t>
            </a:r>
            <a:r>
              <a:rPr lang="el-GR" altLang="en-US" sz="22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τιμολόγηση, το σχεδιασμό και έλεγχο του κόστους</a:t>
            </a:r>
            <a:r>
              <a:rPr lang="el-GR" altLang="en-US" sz="22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l-GR" altLang="en-US" sz="22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την αποτίμηση των αποθεμάτων </a:t>
            </a:r>
            <a:r>
              <a:rPr lang="el-GR" altLang="en-US" sz="22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και </a:t>
            </a:r>
            <a:r>
              <a:rPr lang="el-GR" altLang="en-US" sz="22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την κατάρτιση των χρηματοοικονομικών </a:t>
            </a:r>
            <a:r>
              <a:rPr lang="el-GR" altLang="en-US" sz="22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καταστάσεων.</a:t>
            </a:r>
          </a:p>
          <a:p>
            <a:pPr lvl="1">
              <a:buClr>
                <a:srgbClr val="000000"/>
              </a:buClr>
              <a:buFont typeface="Lucida Grande" pitchFamily="-84" charset="0"/>
              <a:buChar char="-"/>
            </a:pP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Έχουν αναπτυχθεί δύο βασικοί τύποι συστημάτων κοστολόγησης προϊόντος</a:t>
            </a:r>
            <a:r>
              <a:rPr lang="en-US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: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τα σύστημα κοστολόγησης κατά παραγγελία</a:t>
            </a:r>
            <a:r>
              <a:rPr lang="en-US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και τα συστήματα κοστολόγησης κατά φάση</a:t>
            </a:r>
            <a:r>
              <a:rPr lang="en-US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</a:p>
          <a:p>
            <a:pPr lvl="1">
              <a:buClr>
                <a:srgbClr val="000000"/>
              </a:buClr>
              <a:buFont typeface="Lucida Grande" pitchFamily="-84" charset="0"/>
              <a:buChar char="-"/>
            </a:pPr>
            <a:r>
              <a:rPr lang="el-GR" altLang="en-US" sz="22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Το τυπικό σύστημα κοστολόγησης προϊόντος συνδυάζει τμήματα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της κοστολόγησης </a:t>
            </a:r>
            <a:r>
              <a:rPr lang="el-GR" altLang="en-US" sz="22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κατά παραγγελία και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της κοστολόγησης </a:t>
            </a:r>
            <a:r>
              <a:rPr lang="el-GR" altLang="en-US" sz="22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κατά φάση 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προκειμένου να δημιουργηθεί ένα υβριδικό σύστημα, γνωστό </a:t>
            </a:r>
            <a:r>
              <a:rPr lang="el-GR" altLang="en-US" sz="22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ως </a:t>
            </a:r>
            <a:r>
              <a:rPr lang="el-GR" altLang="en-US" sz="2200" b="1" dirty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σύστημα </a:t>
            </a:r>
            <a:r>
              <a:rPr lang="el-GR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κοστολόγησης λειτουργιών</a:t>
            </a:r>
            <a:r>
              <a:rPr lang="el-GR" altLang="en-US" sz="22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  <a:endParaRPr lang="el-GR" altLang="en-US" sz="2200" dirty="0">
              <a:solidFill>
                <a:srgbClr val="000000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lvl="2">
              <a:buClr>
                <a:srgbClr val="000000"/>
              </a:buClr>
              <a:buFont typeface="Lucida Grande" pitchFamily="-84" charset="0"/>
              <a:buChar char="-"/>
            </a:pPr>
            <a:endParaRPr lang="en-US" altLang="en-US" sz="2200" dirty="0" smtClean="0">
              <a:solidFill>
                <a:srgbClr val="000000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lvl="1">
              <a:buClr>
                <a:srgbClr val="000000"/>
              </a:buClr>
              <a:buFontTx/>
              <a:buNone/>
            </a:pPr>
            <a:endParaRPr lang="en-US" altLang="en-US" sz="2200" dirty="0" smtClean="0">
              <a:solidFill>
                <a:srgbClr val="000000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Καταλογισμός Κόστους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Καταλογισμός κόστους</a:t>
            </a:r>
            <a:r>
              <a:rPr lang="en-US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2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είναι η διαδικασία </a:t>
            </a:r>
            <a:r>
              <a:rPr lang="el-GR" altLang="en-US" sz="22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ανάθεσης ενός συνόλου έμμεσου κόστους</a:t>
            </a:r>
            <a:r>
              <a:rPr lang="el-GR" altLang="en-US" sz="22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όπως τα γενικά βιομηχανικά έξοδα, σε έναν συγκεκριμένο </a:t>
            </a:r>
            <a:r>
              <a:rPr lang="el-GR" altLang="en-US" sz="2200" b="1" dirty="0" smtClean="0">
                <a:solidFill>
                  <a:srgbClr val="0066CC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αντικείμενο κόστους</a:t>
            </a:r>
            <a:r>
              <a:rPr lang="en-US" altLang="en-US" sz="22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2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όπως </a:t>
            </a:r>
            <a:r>
              <a:rPr lang="el-GR" altLang="en-US" sz="2200" dirty="0">
                <a:latin typeface="Tw Cen MT" panose="020B0602020104020603" pitchFamily="34" charset="0"/>
                <a:cs typeface="Times New Roman" panose="02020603050405020304" pitchFamily="18" charset="0"/>
              </a:rPr>
              <a:t>ένα προϊόν ή μια υπηρεσία, ένα τμήμα ή μια λειτουργική δραστηριότητα, χρησιμοποιώντας μια βάση κατανομής γνωστή ως οδηγό </a:t>
            </a:r>
            <a:r>
              <a:rPr lang="el-GR" altLang="en-US" sz="22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κόστους</a:t>
            </a:r>
            <a:r>
              <a:rPr lang="en-US" altLang="en-US" sz="22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marL="571500" lvl="1" indent="-171450"/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n-US" sz="2200" b="1" dirty="0" smtClean="0">
                <a:solidFill>
                  <a:srgbClr val="275CAE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οδηγός κόστους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είναι οι ώρες άμεσης εργασίας,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κόστη άμεσης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εργασίας, οι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παραχθέντες μονάδες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ή μια άλλη βάση δραστηριότητας που έχει σχέση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αλληλεπίδρασης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το κόστος.</a:t>
            </a:r>
          </a:p>
          <a:p>
            <a:pPr marL="571500" lvl="1" indent="-171450"/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Καθώς ο οδηγός κόστους αυξάνεται σε όγκο, προκαλεί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ποσοτική αύξηση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 </a:t>
            </a:r>
            <a:r>
              <a:rPr lang="el-GR" altLang="en-US" sz="2200" b="1" dirty="0">
                <a:solidFill>
                  <a:srgbClr val="0066CC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δεξαμενή κόστους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το σύνολο έμμεσου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κόστους που </a:t>
            </a:r>
            <a:r>
              <a:rPr lang="el-GR" altLang="en-US" sz="22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ανατίθεται σε ένα </a:t>
            </a:r>
            <a:r>
              <a:rPr lang="el-GR" altLang="en-US" sz="22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φορέα κόστους.</a:t>
            </a:r>
            <a:endParaRPr lang="en-US" altLang="en-US" sz="2200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ea typeface="Arial Unicode MS" panose="020B0604020202020204" pitchFamily="34" charset="-128"/>
              </a:rPr>
              <a:t>Καταλογισμός των </a:t>
            </a:r>
            <a:r>
              <a:rPr lang="el-GR" altLang="en-US" dirty="0">
                <a:ea typeface="Arial Unicode MS" panose="020B0604020202020204" pitchFamily="34" charset="-128"/>
              </a:rPr>
              <a:t>Γενικών Βιομηχανικών Εξόδων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1 από 2)</a:t>
            </a:r>
            <a:endParaRPr lang="en-US" alt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Βήμα </a:t>
            </a:r>
            <a:r>
              <a:rPr lang="en-US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1: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Σχεδιασμός του </a:t>
            </a:r>
            <a:r>
              <a:rPr lang="el-GR" altLang="en-US" sz="18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συντελεστή γενικών βιομηχανικών εξόδων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– Πριν ξεκινήσει μια περίοδος</a:t>
            </a:r>
            <a:r>
              <a:rPr lang="en-US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οι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μάνατζερ καθορίζουν τις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δεξαμενές κόστους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τους οδηγούς κόστους και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υπολογίζουν ένα </a:t>
            </a:r>
            <a:r>
              <a:rPr lang="el-GR" altLang="en-US" sz="18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προκαθορισμένο συντελεστή γενικών βιομηχανικών εξόδων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ως εξής</a:t>
            </a:r>
            <a:r>
              <a:rPr lang="en-US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Βήμα </a:t>
            </a:r>
            <a:r>
              <a:rPr lang="en-US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2: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Εφαρμόζοντας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 </a:t>
            </a:r>
            <a:r>
              <a:rPr lang="el-GR" altLang="en-US" sz="1800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συντελεστή </a:t>
            </a:r>
            <a:r>
              <a:rPr lang="el-GR" altLang="en-US" sz="18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</a:t>
            </a:r>
            <a:r>
              <a:rPr lang="el-GR" altLang="en-US" sz="1800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εξόδων -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Καθώς παράγονται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οι μονάδες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του προϊόντος ή της υπηρεσίας κατά τη διάρκεια της περιόδου, τα εκτιμώμενα γενικά βιομηχανικά έξοδα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προστίθενται στο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προϊόν ή την υπηρεσία χρησιμοποιώντας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τον </a:t>
            </a:r>
            <a:r>
              <a:rPr lang="el-GR" altLang="en-US" sz="1800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προκαθορισμένο </a:t>
            </a:r>
            <a:r>
              <a:rPr lang="el-GR" altLang="en-US" sz="18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συντελεστή γενικών βιομηχανικών εξόδων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ως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εξής.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20208"/>
              </p:ext>
            </p:extLst>
          </p:nvPr>
        </p:nvGraphicFramePr>
        <p:xfrm>
          <a:off x="304800" y="2667000"/>
          <a:ext cx="830580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8182"/>
                <a:gridCol w="309436"/>
                <a:gridCol w="3998182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Προκαθορισμένος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Συντελεστής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Γενικών Βιομηχανικών Εξόδων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=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Προσδοκώμενα Κόστη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Γενικών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Βιομηχανικών Εξόδων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Προσδοκώμενη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Δραστηριότητα </a:t>
                      </a:r>
                      <a:r>
                        <a:rPr lang="el-GR" sz="1400" b="0" dirty="0">
                          <a:solidFill>
                            <a:schemeClr val="tx2"/>
                          </a:solidFill>
                          <a:effectLst/>
                        </a:rPr>
                        <a:t>Οδηγών Κόστους</a:t>
                      </a:r>
                      <a:endParaRPr lang="en-US" sz="11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04738"/>
              </p:ext>
            </p:extLst>
          </p:nvPr>
        </p:nvGraphicFramePr>
        <p:xfrm>
          <a:off x="381000" y="5257800"/>
          <a:ext cx="8382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3810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</a:rPr>
                        <a:t>Καταλογισμένα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l-GR" altLang="en-US" sz="1400" b="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ενικά Βιομηχανικά Έξοδα  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  <a:endParaRPr lang="en-US" sz="1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Προκαθορισμένος</a:t>
                      </a: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Συντελεστής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Γενικών Βιομηχανικών Εξόδων </a:t>
                      </a:r>
                      <a:r>
                        <a:rPr lang="en-US" sz="1400" b="0" dirty="0" smtClean="0">
                          <a:solidFill>
                            <a:schemeClr val="tx2"/>
                          </a:solidFill>
                          <a:effectLst/>
                        </a:rPr>
                        <a:t>x </a:t>
                      </a:r>
                      <a:r>
                        <a:rPr lang="el-GR" sz="1400" b="0" dirty="0" smtClean="0">
                          <a:solidFill>
                            <a:schemeClr val="tx2"/>
                          </a:solidFill>
                          <a:effectLst/>
                        </a:rPr>
                        <a:t>Πραγματική Δραστηριότητα Οδηγών Κόστους</a:t>
                      </a:r>
                      <a:endParaRPr lang="en-US" sz="14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Καταλογισμός των Γενικών Βιομηχανικών Εξόδων </a:t>
            </a:r>
            <a:r>
              <a:rPr lang="el-GR" altLang="en-US" sz="1800" dirty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2 από 2)</a:t>
            </a:r>
            <a:endParaRPr lang="en-US" alt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Βήμα 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3: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Καταγραφή των πραγματικών </a:t>
            </a:r>
            <a:r>
              <a:rPr lang="el-GR" altLang="en-US" sz="20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– Τα πραγματικά γενικά βιομηχανικά έξοδα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όπως τα έμμεσα υλικά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έμμεση εργασία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απόσβεση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και οι φόροι ακίνητης περιουσίας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καταγράφονται κατά τη διάρκεια της περιόδου όταν πραγματοποιούνται.</a:t>
            </a:r>
            <a:endParaRPr lang="en-US" altLang="en-US" sz="20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Βήμα 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4: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Συμφωνία μεταξύ καταλογισμένων και πραγματικών ποσών </a:t>
            </a:r>
            <a:r>
              <a:rPr lang="el-GR" altLang="en-US" sz="2000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γενικών </a:t>
            </a:r>
            <a:r>
              <a:rPr lang="el-GR" altLang="en-US" sz="20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βιομηχανικών εξόδων </a:t>
            </a:r>
            <a:r>
              <a:rPr lang="el-GR" altLang="en-US" sz="2000" dirty="0" smtClean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-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Στο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τέλος της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περιόδου</a:t>
            </a:r>
            <a:r>
              <a:rPr lang="en-US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,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η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διαφορά μεταξύ καταλογισμένων και πραγματικών ποσών </a:t>
            </a:r>
            <a:r>
              <a:rPr lang="el-GR" altLang="en-US" sz="20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υπολογίζεται και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ισοσταθμίζεται όπως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φαίνεται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παρακάτω.</a:t>
            </a:r>
            <a:endParaRPr lang="el-GR" altLang="en-US" sz="20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9113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130405"/>
              </p:ext>
            </p:extLst>
          </p:nvPr>
        </p:nvGraphicFramePr>
        <p:xfrm>
          <a:off x="1524000" y="4648200"/>
          <a:ext cx="518160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858"/>
                <a:gridCol w="915478"/>
                <a:gridCol w="1856264"/>
                <a:gridCol w="762001"/>
              </a:tblGrid>
              <a:tr h="185420">
                <a:tc gridSpan="4"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chemeClr val="tx2"/>
                          </a:solidFill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el-GR" altLang="en-US" sz="1200" b="1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  <a:cs typeface="Times New Roman" panose="02020603050405020304" pitchFamily="18" charset="0"/>
                        </a:rPr>
                        <a:t>ενικά Βιομηχανικά Έξοδα </a:t>
                      </a:r>
                      <a:endParaRPr lang="en-US" sz="12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96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1.394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760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(6)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295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(7)</a:t>
                      </a: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240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Υπ. (υπερκαταλογισμένο)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2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ea typeface="Arial Unicode MS" panose="020B0604020202020204" pitchFamily="34" charset="-128"/>
              </a:rPr>
              <a:t>Υπερκαταλογισμός </a:t>
            </a:r>
            <a:r>
              <a:rPr lang="el-GR" altLang="en-US" dirty="0">
                <a:ea typeface="Arial Unicode MS" panose="020B0604020202020204" pitchFamily="34" charset="-128"/>
              </a:rPr>
              <a:t>Γενικών Βιομηχανικών Εξόδων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962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</a:t>
            </a:r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τα γενικά βιομηχανικά έξοδα που καταλογίζονται στην παραγωγή στη διάρκεια της περιόδου είναι μεγαλύτερα από τα πραγματικά γενικά βιομηχανικά έξοδα, η διαφορά τους </a:t>
            </a:r>
            <a:r>
              <a:rPr lang="el-GR" altLang="en-US" sz="20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αντιπροσωπεύει τα 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υπερκαταλογισμένα γενικά βιομηχανικά έξοδα</a:t>
            </a:r>
            <a:r>
              <a:rPr lang="el-GR" altLang="en-US" sz="2000" b="1" dirty="0" smtClean="0">
                <a:solidFill>
                  <a:schemeClr val="accent4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l-GR" altLang="en-US" sz="2000" b="1" dirty="0">
              <a:solidFill>
                <a:srgbClr val="275CAE"/>
              </a:solidFill>
              <a:latin typeface="Tw Cen MT" panose="020B0602020104020603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διαφορά είναι επουσιώδης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λογαριασμός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Γενικά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ιομηχανικά Έξοδα χρεώνεται και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λογαριασμός Κόστος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Πωληθέντων Αγαθών ή ο λογαριασμός Κόστους Πωλήσεων πιστώνεται κατά αυτή τη διαφορά.</a:t>
            </a:r>
            <a:endParaRPr lang="en-US" altLang="en-US" sz="2000" dirty="0" smtClean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-171450"/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διαφορά για τα παραχθέντα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προϊόντα είναι ουσιώδης,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γίνονται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προσαρμογές στους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λογαριασμούς που επηρεάζονται – δηλαδή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στους λογαριασμούς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Αποθέματα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Ημικατεργασμένων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Αποθέματα Έτοιμων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Προϊόντων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Κόστος Πωληθέντων</a:t>
            </a:r>
            <a:r>
              <a:rPr lang="el-GR" altLang="en-US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Αγαθών</a:t>
            </a:r>
            <a:r>
              <a:rPr lang="el-GR" altLang="en-US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500" dirty="0" smtClean="0">
                <a:ea typeface="Arial Unicode MS" panose="020B0604020202020204" pitchFamily="34" charset="-128"/>
              </a:rPr>
              <a:t>Κλείσιμο του Λογαριασμού </a:t>
            </a:r>
            <a:r>
              <a:rPr lang="el-GR" altLang="en-US" sz="2500" dirty="0" smtClean="0"/>
              <a:t>Γενικά Βιομηχανικά Έξοδα</a:t>
            </a:r>
            <a:r>
              <a:rPr altLang="en-US" dirty="0"/>
              <a:t/>
            </a:r>
            <a:br>
              <a:rPr altLang="en-US" dirty="0"/>
            </a:br>
            <a:r>
              <a:rPr altLang="en-US" sz="1800" dirty="0" smtClean="0"/>
              <a:t>(</a:t>
            </a:r>
            <a:r>
              <a:rPr lang="el-GR" altLang="en-US" sz="1800" dirty="0" smtClean="0"/>
              <a:t>διαφάνεια 1 από 2)</a:t>
            </a:r>
            <a:endParaRPr altLang="en-US" sz="1800" dirty="0"/>
          </a:p>
        </p:txBody>
      </p:sp>
      <p:sp>
        <p:nvSpPr>
          <p:cNvPr id="9318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3400" y="1447800"/>
            <a:ext cx="8153400" cy="28007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l-GR" sz="1600" b="1" dirty="0" smtClean="0">
                <a:solidFill>
                  <a:srgbClr val="275CAE"/>
                </a:solidFill>
              </a:rPr>
              <a:t>Συναλλαγή 1</a:t>
            </a:r>
            <a:r>
              <a:rPr lang="en-US" sz="1600" b="1" dirty="0" smtClean="0">
                <a:solidFill>
                  <a:srgbClr val="275CAE"/>
                </a:solidFill>
              </a:rPr>
              <a:t>1</a:t>
            </a:r>
            <a:r>
              <a:rPr lang="el-GR" sz="1600" b="1" dirty="0" smtClean="0">
                <a:solidFill>
                  <a:schemeClr val="tx2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Στη συναλλαγή 11, η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κλείνει το υπόλοιπο του λογαριασμού </a:t>
            </a:r>
            <a:r>
              <a:rPr lang="el-GR" sz="1600" dirty="0" smtClean="0">
                <a:solidFill>
                  <a:schemeClr val="tx2"/>
                </a:solidFill>
              </a:rPr>
              <a:t>Γενικ</a:t>
            </a:r>
            <a:r>
              <a:rPr lang="el-GR" sz="1600" dirty="0">
                <a:solidFill>
                  <a:schemeClr val="tx2"/>
                </a:solidFill>
              </a:rPr>
              <a:t>ά</a:t>
            </a:r>
            <a:r>
              <a:rPr lang="el-GR" sz="1600" dirty="0" smtClean="0">
                <a:solidFill>
                  <a:schemeClr val="tx2"/>
                </a:solidFill>
              </a:rPr>
              <a:t> Βιομηχανικά Έξοδα στο </a:t>
            </a:r>
            <a:r>
              <a:rPr lang="el-GR" sz="1600" dirty="0">
                <a:solidFill>
                  <a:schemeClr val="tx2"/>
                </a:solidFill>
              </a:rPr>
              <a:t>Κόστος Πωληθέντων </a:t>
            </a:r>
            <a:r>
              <a:rPr lang="el-GR" sz="1600" dirty="0" smtClean="0">
                <a:solidFill>
                  <a:schemeClr val="tx2"/>
                </a:solidFill>
              </a:rPr>
              <a:t>Αγαθών κατά </a:t>
            </a:r>
            <a:r>
              <a:rPr lang="el-GR" sz="1600" dirty="0">
                <a:solidFill>
                  <a:schemeClr val="tx2"/>
                </a:solidFill>
              </a:rPr>
              <a:t>το τέλος της περιόδου, ώστε ο λογαριασμός Κόστος Πωληθέντων Αγαθών </a:t>
            </a:r>
            <a:r>
              <a:rPr lang="el-GR" sz="1600" dirty="0" smtClean="0">
                <a:solidFill>
                  <a:schemeClr val="tx2"/>
                </a:solidFill>
              </a:rPr>
              <a:t>θα </a:t>
            </a:r>
            <a:r>
              <a:rPr lang="el-GR" sz="1600" dirty="0">
                <a:solidFill>
                  <a:schemeClr val="tx2"/>
                </a:solidFill>
              </a:rPr>
              <a:t>περιέχει </a:t>
            </a:r>
            <a:r>
              <a:rPr lang="el-GR" sz="1600" dirty="0" smtClean="0">
                <a:solidFill>
                  <a:schemeClr val="tx2"/>
                </a:solidFill>
              </a:rPr>
              <a:t>τα πραγματικά κόστη </a:t>
            </a:r>
            <a:r>
              <a:rPr lang="el-GR" sz="1600" dirty="0">
                <a:solidFill>
                  <a:schemeClr val="tx2"/>
                </a:solidFill>
              </a:rPr>
              <a:t>των άμεσων υλικών, της άμεσης εργασίας και των γενικών βιομηχανικών εξόδων. Τα γενικά βιομηχανικά έξοδα έχουν πιστωτικό υπόλοιπο 3$, έτσι η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έχει </a:t>
            </a:r>
            <a:r>
              <a:rPr lang="el-GR" sz="1600" dirty="0" smtClean="0">
                <a:solidFill>
                  <a:schemeClr val="tx2"/>
                </a:solidFill>
              </a:rPr>
              <a:t>υπερκαταλογίσει τα κόστη στις παραχθείσες εργασίες.</a:t>
            </a:r>
          </a:p>
          <a:p>
            <a:endParaRPr lang="el-GR" sz="1600" dirty="0">
              <a:solidFill>
                <a:schemeClr val="tx2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r>
              <a:rPr lang="el-GR" sz="1600" b="1" dirty="0">
                <a:solidFill>
                  <a:srgbClr val="275CAE"/>
                </a:solidFill>
              </a:rPr>
              <a:t>Ανάλυση</a:t>
            </a:r>
            <a:r>
              <a:rPr lang="el-GR" sz="1600" b="1" dirty="0">
                <a:solidFill>
                  <a:schemeClr val="accent4"/>
                </a:solidFill>
              </a:rPr>
              <a:t> </a:t>
            </a:r>
            <a:r>
              <a:rPr lang="el-GR" sz="1600" dirty="0">
                <a:solidFill>
                  <a:schemeClr val="tx2"/>
                </a:solidFill>
              </a:rPr>
              <a:t>Η ημερολογιακή εγγραφή για </a:t>
            </a:r>
            <a:r>
              <a:rPr lang="el-GR" sz="1600" dirty="0" smtClean="0">
                <a:solidFill>
                  <a:schemeClr val="tx2"/>
                </a:solidFill>
              </a:rPr>
              <a:t>το κλείσιμο υπερκαταλογισμένων γενικών </a:t>
            </a:r>
            <a:r>
              <a:rPr lang="el-GR" sz="1600" dirty="0">
                <a:solidFill>
                  <a:schemeClr val="tx2"/>
                </a:solidFill>
              </a:rPr>
              <a:t>βιομηχανικών εξόδων </a:t>
            </a:r>
            <a:endParaRPr lang="el-GR" sz="1600" dirty="0" smtClean="0">
              <a:solidFill>
                <a:schemeClr val="tx2"/>
              </a:solidFill>
            </a:endParaRPr>
          </a:p>
          <a:p>
            <a:r>
              <a:rPr lang="el-GR" sz="1600" i="1" dirty="0" smtClean="0">
                <a:solidFill>
                  <a:schemeClr val="tx2"/>
                </a:solidFill>
              </a:rPr>
              <a:t>↑ </a:t>
            </a:r>
            <a:r>
              <a:rPr lang="el-GR" sz="1600" dirty="0">
                <a:solidFill>
                  <a:schemeClr val="tx2"/>
                </a:solidFill>
              </a:rPr>
              <a:t>αυξάνει το λογαριασμό Γενικά </a:t>
            </a:r>
            <a:r>
              <a:rPr lang="el-GR" sz="1600" dirty="0" smtClean="0">
                <a:solidFill>
                  <a:schemeClr val="tx2"/>
                </a:solidFill>
              </a:rPr>
              <a:t>Βιομηχανικά </a:t>
            </a:r>
            <a:r>
              <a:rPr lang="el-GR" sz="1600" dirty="0">
                <a:solidFill>
                  <a:schemeClr val="tx2"/>
                </a:solidFill>
              </a:rPr>
              <a:t>Έ</a:t>
            </a:r>
            <a:r>
              <a:rPr lang="el-GR" sz="1600" dirty="0" smtClean="0">
                <a:solidFill>
                  <a:schemeClr val="tx2"/>
                </a:solidFill>
              </a:rPr>
              <a:t>ξοδα </a:t>
            </a:r>
            <a:r>
              <a:rPr lang="el-GR" sz="1600" dirty="0">
                <a:solidFill>
                  <a:schemeClr val="tx2"/>
                </a:solidFill>
              </a:rPr>
              <a:t>με μια χρέωση</a:t>
            </a:r>
            <a:endParaRPr lang="el-GR" sz="1600" i="1" dirty="0" smtClean="0">
              <a:solidFill>
                <a:schemeClr val="tx2"/>
              </a:solidFill>
            </a:endParaRPr>
          </a:p>
          <a:p>
            <a:r>
              <a:rPr lang="el-GR" sz="1600" dirty="0" smtClean="0">
                <a:solidFill>
                  <a:schemeClr val="tx2"/>
                </a:solidFill>
              </a:rPr>
              <a:t>↑ </a:t>
            </a:r>
            <a:r>
              <a:rPr lang="el-GR" sz="1600" dirty="0">
                <a:solidFill>
                  <a:schemeClr val="tx2"/>
                </a:solidFill>
              </a:rPr>
              <a:t>μειώνει το λογαριασμό Κόστος Πωληθέντων </a:t>
            </a:r>
            <a:r>
              <a:rPr lang="el-GR" sz="1600" dirty="0" smtClean="0">
                <a:solidFill>
                  <a:schemeClr val="tx2"/>
                </a:solidFill>
              </a:rPr>
              <a:t>Αγαθών με </a:t>
            </a:r>
            <a:r>
              <a:rPr lang="el-GR" sz="1600" dirty="0">
                <a:solidFill>
                  <a:schemeClr val="tx2"/>
                </a:solidFill>
              </a:rPr>
              <a:t>μία </a:t>
            </a:r>
            <a:r>
              <a:rPr lang="el-GR" sz="1600" dirty="0" smtClean="0">
                <a:solidFill>
                  <a:schemeClr val="tx2"/>
                </a:solidFill>
              </a:rPr>
              <a:t>πίστωση</a:t>
            </a:r>
            <a:endParaRPr lang="el-GR" sz="16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Κλείσιμο του Λογαριασμού </a:t>
            </a:r>
            <a:r>
              <a:rPr lang="el-GR" altLang="en-US" dirty="0"/>
              <a:t>Γενικά Βιομηχανικά Έξοδα</a:t>
            </a:r>
            <a:br>
              <a:rPr lang="el-GR" altLang="en-US" dirty="0"/>
            </a:br>
            <a:r>
              <a:rPr lang="el-GR" altLang="en-US" sz="2000" dirty="0"/>
              <a:t>(διαφάνεια </a:t>
            </a:r>
            <a:r>
              <a:rPr lang="el-GR" altLang="en-US" sz="2000" dirty="0" smtClean="0"/>
              <a:t>1 από 2)</a:t>
            </a:r>
            <a:endParaRPr altLang="en-US" sz="1800" dirty="0"/>
          </a:p>
        </p:txBody>
      </p:sp>
      <p:sp>
        <p:nvSpPr>
          <p:cNvPr id="94210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83177"/>
              </p:ext>
            </p:extLst>
          </p:nvPr>
        </p:nvGraphicFramePr>
        <p:xfrm>
          <a:off x="381000" y="1524000"/>
          <a:ext cx="8229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Γενικά Βιομηχανικά Έξοδα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 Κόστος Πωληθέντων Αγαθών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124200"/>
            <a:ext cx="82296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srgbClr val="275CAE"/>
                </a:solidFill>
              </a:rPr>
              <a:t>Σχόλιο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/>
                </a:solidFill>
              </a:rPr>
              <a:t>Η </a:t>
            </a:r>
            <a:r>
              <a:rPr lang="en-US" sz="1600" dirty="0">
                <a:solidFill>
                  <a:schemeClr val="tx2"/>
                </a:solidFill>
              </a:rPr>
              <a:t>Custom</a:t>
            </a:r>
            <a:r>
              <a:rPr lang="el-GR" sz="1600" dirty="0">
                <a:solidFill>
                  <a:schemeClr val="tx2"/>
                </a:solidFill>
              </a:rPr>
              <a:t> συγκρίνει τα πραγματικά (πλευρά της χρέωσης του λογαριασμού Γενικά Βιομηχανικά </a:t>
            </a:r>
            <a:r>
              <a:rPr lang="el-GR" sz="1600" dirty="0" smtClean="0">
                <a:solidFill>
                  <a:schemeClr val="tx2"/>
                </a:solidFill>
              </a:rPr>
              <a:t>Έξοδα) </a:t>
            </a:r>
            <a:r>
              <a:rPr lang="el-GR" sz="1600" dirty="0">
                <a:solidFill>
                  <a:schemeClr val="tx2"/>
                </a:solidFill>
              </a:rPr>
              <a:t>και τα </a:t>
            </a:r>
            <a:r>
              <a:rPr lang="el-GR" sz="1600" dirty="0" smtClean="0">
                <a:solidFill>
                  <a:schemeClr val="tx2"/>
                </a:solidFill>
              </a:rPr>
              <a:t>καταλογισμένα (πλευρά </a:t>
            </a:r>
            <a:r>
              <a:rPr lang="el-GR" sz="1600" dirty="0">
                <a:solidFill>
                  <a:schemeClr val="tx2"/>
                </a:solidFill>
              </a:rPr>
              <a:t>πίστωσης του λογαριασμού Γενικά Βιομηχανικά </a:t>
            </a:r>
            <a:r>
              <a:rPr lang="el-GR" sz="1600" dirty="0" smtClean="0">
                <a:solidFill>
                  <a:schemeClr val="tx2"/>
                </a:solidFill>
              </a:rPr>
              <a:t>Έξοδα) </a:t>
            </a:r>
            <a:r>
              <a:rPr lang="el-GR" sz="1600" dirty="0">
                <a:solidFill>
                  <a:schemeClr val="tx2"/>
                </a:solidFill>
              </a:rPr>
              <a:t>ποσά γενικών βιομηχανικών εξόδων στο τέλος της περιόδου και κλείνει τη διαφορά για να βελτιώσει την ακρίβεια της μέτρησης του κόστους των προϊόντων που </a:t>
            </a:r>
            <a:r>
              <a:rPr lang="el-GR" sz="1600" dirty="0" smtClean="0">
                <a:solidFill>
                  <a:schemeClr val="tx2"/>
                </a:solidFill>
              </a:rPr>
              <a:t>παράχτηκαν και </a:t>
            </a:r>
            <a:r>
              <a:rPr lang="el-GR" sz="1600" dirty="0">
                <a:solidFill>
                  <a:schemeClr val="tx2"/>
                </a:solidFill>
              </a:rPr>
              <a:t>πωλήθηκαν</a:t>
            </a:r>
            <a:r>
              <a:rPr lang="el-GR" sz="1600" dirty="0" smtClean="0">
                <a:solidFill>
                  <a:schemeClr val="tx2"/>
                </a:solidFill>
              </a:rPr>
              <a:t>.</a:t>
            </a:r>
            <a:endParaRPr lang="el-G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Υποκαταλογισμός Γενικών Βιομηχανικών Εξόδων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τα γενικά βιομηχανικά έξοδα που καταλογίζονται στην παραγωγή στη διάρκεια της περιόδου είναι </a:t>
            </a:r>
            <a:r>
              <a:rPr lang="el-GR" altLang="en-US" sz="20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λιγότερα από </a:t>
            </a:r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τα πραγματικά γενικά βιομηχανικά έξοδα, η διαφορά τους αντιπροσωπεύει τα 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υποκαταλογισμένα </a:t>
            </a:r>
            <a:r>
              <a:rPr lang="el-GR" altLang="en-US" sz="2000" b="1" dirty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γενικά βιομηχανικά έξοδα</a:t>
            </a:r>
            <a:r>
              <a:rPr lang="el-GR" altLang="en-US" sz="2000" b="1" dirty="0">
                <a:solidFill>
                  <a:schemeClr val="accent4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r>
              <a:rPr lang="el-GR" altLang="en-US" sz="2000" b="1" dirty="0">
                <a:solidFill>
                  <a:srgbClr val="275CAE"/>
                </a:solidFill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el-GR" altLang="en-US" sz="18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διαφορά είναι επουσιώδης</a:t>
            </a:r>
            <a:r>
              <a:rPr lang="en-US" sz="1800" dirty="0" smtClean="0"/>
              <a:t>, </a:t>
            </a:r>
            <a:r>
              <a:rPr lang="el-GR" sz="1800" dirty="0" smtClean="0"/>
              <a:t>η εγγραφή θα ήταν</a:t>
            </a:r>
            <a:r>
              <a:rPr lang="en-US" sz="1800" dirty="0" smtClean="0"/>
              <a:t>: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endParaRPr lang="el-GR" sz="1800" dirty="0" smtClean="0"/>
          </a:p>
          <a:p>
            <a:pPr lvl="1">
              <a:defRPr/>
            </a:pPr>
            <a:endParaRPr lang="en-US" sz="1800" dirty="0" smtClean="0"/>
          </a:p>
          <a:p>
            <a:pPr lvl="1">
              <a:buClr>
                <a:schemeClr val="accent4"/>
              </a:buClr>
              <a:buFont typeface="Lucida Grande"/>
              <a:buChar char="-"/>
              <a:defRPr/>
            </a:pPr>
            <a:endParaRPr lang="en-US" sz="1800" dirty="0" smtClean="0"/>
          </a:p>
          <a:p>
            <a:pPr lvl="1">
              <a:buClr>
                <a:schemeClr val="accent4"/>
              </a:buClr>
              <a:buFont typeface="Lucida Grande"/>
              <a:buChar char="-"/>
              <a:defRPr/>
            </a:pPr>
            <a:r>
              <a:rPr lang="el-GR" altLang="en-US" sz="18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Εάν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διαφορά είναι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ουσιώδης</a:t>
            </a:r>
            <a:r>
              <a:rPr lang="en-US" sz="1800" dirty="0" smtClean="0"/>
              <a:t>, </a:t>
            </a:r>
            <a:r>
              <a:rPr lang="el-GR" sz="1800" dirty="0" smtClean="0"/>
              <a:t>γίνονται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προσαρμογές </a:t>
            </a:r>
            <a:r>
              <a:rPr lang="el-GR" altLang="en-US" sz="18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στους λογαριασμούς που επηρεάζονται – δηλαδή στους λογαριασμούς Αποθέματα Ημικατεργασμένων, Αποθέματα Έτοιμων Προϊόντων και </a:t>
            </a:r>
            <a:r>
              <a:rPr lang="el-GR" altLang="en-US" sz="18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Κόστος Πωληθέντων Αγαθών.</a:t>
            </a:r>
            <a:endParaRPr lang="en-US" sz="1800" dirty="0"/>
          </a:p>
        </p:txBody>
      </p:sp>
      <p:sp>
        <p:nvSpPr>
          <p:cNvPr id="9523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36020"/>
              </p:ext>
            </p:extLst>
          </p:nvPr>
        </p:nvGraphicFramePr>
        <p:xfrm>
          <a:off x="381000" y="3352800"/>
          <a:ext cx="82296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381000"/>
                <a:gridCol w="1524000"/>
                <a:gridCol w="1295400"/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rgbClr val="275CAE"/>
                          </a:solidFill>
                        </a:rPr>
                        <a:t>Ημερολογιακές Εγγραφές</a:t>
                      </a:r>
                      <a:endParaRPr lang="en-US" sz="1600" dirty="0">
                        <a:solidFill>
                          <a:srgbClr val="275CAE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28600">
                <a:tc gridSpan="2"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Χρέωση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Πίστωση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Κόστος Πωληθέντων Αγαθών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ΧΧ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     Γενικά Βιομηχανικά Έξοδα 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sz="1600" dirty="0" smtClean="0">
                          <a:solidFill>
                            <a:schemeClr val="tx2"/>
                          </a:solidFill>
                        </a:rPr>
                        <a:t>ΧΧ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Πραγματικό </a:t>
            </a:r>
            <a:r>
              <a:rPr lang="el-GR" altLang="en-US" dirty="0" smtClean="0"/>
              <a:t>Κόστος Πωληθέντων Αγαθών ή </a:t>
            </a:r>
            <a:r>
              <a:rPr lang="el-GR" altLang="en-US" dirty="0" smtClean="0">
                <a:ea typeface="Arial Unicode MS" panose="020B0604020202020204" pitchFamily="34" charset="-128"/>
              </a:rPr>
              <a:t>Κόστος </a:t>
            </a:r>
            <a:r>
              <a:rPr lang="el-GR" altLang="en-US" dirty="0">
                <a:ea typeface="Arial Unicode MS" panose="020B0604020202020204" pitchFamily="34" charset="-128"/>
              </a:rPr>
              <a:t>Πωλήσεων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προσαρμογή των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υπερκαταλογισμένων ή των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υποκαταλογισμένων </a:t>
            </a:r>
            <a:r>
              <a:rPr lang="el-GR" altLang="en-US" sz="2400" dirty="0">
                <a:solidFill>
                  <a:schemeClr val="accent4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είναι απαραίτητη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ώστε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να αντικατοπτρίζονται τα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γενικά βιομηχανικά έξοδα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στην κατάσταση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αποτελεσμάτων χρήσης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Οι επόμενες δύο διαφάνειες συνοψίζουν τα τέσσερα βήματα που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περιλαμβάνει ο καταλογισμός των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 στα προϊόντα ή τις υπηρεσίες από την άποψη του χρόνου τους, των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εμπλεκόμενων διαδικασιών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των απαιτούμενων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εγγραφών.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Επίσης, δείχνουν πώς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οι ροές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του κόστους στα διάφορα στάδια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επηρεάζουν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τα λογιστικά αρχεία.</a:t>
            </a:r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sz="2400" dirty="0"/>
              <a:t>Καταλογισμός Γενικών Βιομηχανικών Εξόδων: </a:t>
            </a:r>
            <a:r>
              <a:rPr lang="el-GR" altLang="en-US" sz="2400" dirty="0">
                <a:ea typeface="Arial Unicode MS" panose="020B0604020202020204" pitchFamily="34" charset="-128"/>
              </a:rPr>
              <a:t>Μια Διαδικασία 4 Βημάτων</a:t>
            </a:r>
            <a:r>
              <a:rPr lang="el-GR" altLang="en-US" dirty="0"/>
              <a:t/>
            </a:r>
            <a:br>
              <a:rPr lang="el-GR" altLang="en-US" dirty="0"/>
            </a:br>
            <a:r>
              <a:rPr lang="el-GR" altLang="en-US" sz="1800" dirty="0"/>
              <a:t>(</a:t>
            </a:r>
            <a:r>
              <a:rPr lang="el-GR" altLang="en-US" sz="1800" dirty="0">
                <a:ea typeface="Arial Unicode MS" panose="020B0604020202020204" pitchFamily="34" charset="-128"/>
              </a:rPr>
              <a:t>διαφάνεια</a:t>
            </a:r>
            <a:r>
              <a:rPr lang="el-GR" altLang="en-US" sz="1800" b="0" dirty="0">
                <a:ea typeface="Arial Unicode MS" panose="020B0604020202020204" pitchFamily="34" charset="-128"/>
              </a:rPr>
              <a:t> </a:t>
            </a:r>
            <a:r>
              <a:rPr lang="el-GR" altLang="en-US" sz="1800" dirty="0" smtClean="0"/>
              <a:t>1 από 2)</a:t>
            </a:r>
            <a:endParaRPr altLang="en-US" sz="1800" dirty="0"/>
          </a:p>
        </p:txBody>
      </p:sp>
      <p:sp>
        <p:nvSpPr>
          <p:cNvPr id="97282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34163"/>
              </p:ext>
            </p:extLst>
          </p:nvPr>
        </p:nvGraphicFramePr>
        <p:xfrm>
          <a:off x="381000" y="1295400"/>
          <a:ext cx="8381998" cy="51879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6452"/>
                <a:gridCol w="1861484"/>
                <a:gridCol w="1821354"/>
                <a:gridCol w="1821354"/>
                <a:gridCol w="1821354"/>
              </a:tblGrid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r>
                        <a:rPr lang="el-GR" sz="1050" b="0" baseline="30000" dirty="0" smtClean="0">
                          <a:solidFill>
                            <a:schemeClr val="tx2"/>
                          </a:solidFill>
                          <a:effectLst/>
                        </a:rPr>
                        <a:t>ο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 Έτος</a:t>
                      </a:r>
                      <a:endParaRPr lang="en-US" sz="105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81000" indent="4445" algn="ctr">
                        <a:lnSpc>
                          <a:spcPct val="10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endParaRPr lang="en-US" sz="105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50520" indent="444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!η Ιανουαρίου</a:t>
                      </a:r>
                      <a:endParaRPr lang="en-US" sz="105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255905" indent="571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l-GR" sz="1050" b="0" baseline="300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ο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Έτος</a:t>
                      </a:r>
                      <a:endParaRPr lang="en-US" sz="1050" b="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12395" indent="571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Δεκεμβρίου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6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81000" indent="4445" algn="ctr">
                        <a:lnSpc>
                          <a:spcPct val="102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Βήμα</a:t>
                      </a:r>
                      <a:r>
                        <a:rPr lang="el-GR" sz="1050" b="0" spc="11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1: Σχεδιασμός</a:t>
                      </a:r>
                      <a:r>
                        <a:rPr lang="el-GR" sz="1050" b="0" spc="-5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του </a:t>
                      </a:r>
                      <a:r>
                        <a:rPr lang="el-GR" sz="1050" b="0" spc="10" dirty="0">
                          <a:solidFill>
                            <a:schemeClr val="tx2"/>
                          </a:solidFill>
                          <a:effectLst/>
                        </a:rPr>
                        <a:t>Συντελεστή Γενικών Βιομηχανικών Εξόδων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50520" indent="444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Βήμα</a:t>
                      </a:r>
                      <a:r>
                        <a:rPr lang="el-GR" sz="1050" b="0" spc="11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2: Καταλογισμός</a:t>
                      </a:r>
                      <a:r>
                        <a:rPr lang="el-GR" sz="1050" b="0" spc="9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του </a:t>
                      </a:r>
                      <a:r>
                        <a:rPr lang="el-GR" sz="1050" b="0" spc="10" dirty="0">
                          <a:solidFill>
                            <a:schemeClr val="tx2"/>
                          </a:solidFill>
                          <a:effectLst/>
                        </a:rPr>
                        <a:t>Συντελεστή Γενικών Βιομηχανικών Εξόδων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20040" marR="255905" indent="571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Βήμα</a:t>
                      </a:r>
                      <a:r>
                        <a:rPr lang="el-GR" sz="1050" b="0" spc="11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3: </a:t>
                      </a:r>
                      <a:r>
                        <a:rPr lang="el-GR" sz="1050" b="0" spc="-5" dirty="0">
                          <a:solidFill>
                            <a:schemeClr val="tx2"/>
                          </a:solidFill>
                          <a:effectLst/>
                        </a:rPr>
                        <a:t>Καταγραφή Πραγματικού</a:t>
                      </a:r>
                      <a:r>
                        <a:rPr lang="el-GR" sz="1050" b="0" spc="-3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10" dirty="0">
                          <a:solidFill>
                            <a:schemeClr val="tx2"/>
                          </a:solidFill>
                          <a:effectLst/>
                        </a:rPr>
                        <a:t>Κόστους Γενικών Βιομηχανικών Εξόδων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8270" marR="112395" indent="5715" algn="ctr">
                        <a:lnSpc>
                          <a:spcPct val="102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Βήμα</a:t>
                      </a:r>
                      <a:r>
                        <a:rPr lang="el-GR" sz="1050" b="0" spc="11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4:</a:t>
                      </a:r>
                      <a:r>
                        <a:rPr lang="el-GR" sz="1050" b="0" spc="-1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Συμφωνία</a:t>
                      </a:r>
                      <a:r>
                        <a:rPr lang="el-GR" sz="1050" b="0" spc="-4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Καταλογισμένου</a:t>
                      </a:r>
                      <a:r>
                        <a:rPr lang="el-GR" sz="1050" b="0" spc="12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και  </a:t>
                      </a:r>
                      <a:r>
                        <a:rPr lang="el-GR" sz="1050" b="0" spc="-10" dirty="0">
                          <a:solidFill>
                            <a:schemeClr val="tx2"/>
                          </a:solidFill>
                          <a:effectLst/>
                        </a:rPr>
                        <a:t>Πραγματικού </a:t>
                      </a:r>
                      <a:r>
                        <a:rPr lang="el-GR" sz="1050" b="0" spc="-35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10" dirty="0">
                          <a:solidFill>
                            <a:schemeClr val="tx2"/>
                          </a:solidFill>
                          <a:effectLst/>
                        </a:rPr>
                        <a:t>Κόστους Γενικών Βιομηχανικών Εξόδων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9215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104775" marR="9906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 err="1">
                          <a:solidFill>
                            <a:schemeClr val="tx2"/>
                          </a:solidFill>
                          <a:effectLst/>
                        </a:rPr>
                        <a:t>Συγχρονισμός</a:t>
                      </a: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 και Διαδικασία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53975" marR="36195" algn="l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Πριν ξεκινήσει η λογιστική περίοδος, καθορίστε τις δεξαμενές κόστους και τους οδηγούς κόστους. Υπολογίστε την τιμή των γενικών βιομηχανικών εξόδων διαιρώντας τη δεξαμενή κόστους του συνολικού προσδοκώμενου</a:t>
                      </a:r>
                      <a:r>
                        <a:rPr lang="el-GR" sz="1050" b="0" spc="5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κόστους γενικών βιομηχανικών εξόδων με το συνολικό προσδοκώμενο</a:t>
                      </a:r>
                      <a:r>
                        <a:rPr lang="el-GR" sz="1050" b="0" spc="5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του οδηγού κόστους.</a:t>
                      </a:r>
                      <a:endParaRPr lang="el-GR" sz="1050" b="0" spc="5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53975" marR="19050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Κατά τη διάρκεια της λογιστικής περιόδου, καθώς οι μονάδες παράγονται, καταλογίστε τα κόστη </a:t>
                      </a: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γενικών βιομηχανικών εξόδων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στα προϊόντα πολλαπλασιάζοντας τον προκαθορισμένο συντελεστής γενικών βιομηχανικών εξόδων για κάθε </a:t>
                      </a: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δεξαμενή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κόστους με το επίπεδο πραγματικού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οδηγού κόστους για την συγκεκριμένη δεξαμενή. Καταγράψτε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τα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 κόστη</a:t>
                      </a:r>
                      <a:r>
                        <a:rPr lang="en-US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66675" marR="173355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Καταγράψτε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τα πραγματικά </a:t>
                      </a:r>
                      <a:r>
                        <a:rPr lang="el-GR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κ</a:t>
                      </a:r>
                      <a:r>
                        <a:rPr lang="en-US" sz="1050" b="0" spc="-5" dirty="0" err="1" smtClean="0">
                          <a:solidFill>
                            <a:schemeClr val="tx2"/>
                          </a:solidFill>
                          <a:effectLst/>
                        </a:rPr>
                        <a:t>όστη</a:t>
                      </a:r>
                      <a:r>
                        <a:rPr lang="en-US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5" dirty="0" smtClean="0">
                          <a:solidFill>
                            <a:schemeClr val="tx2"/>
                          </a:solidFill>
                          <a:effectLst/>
                        </a:rPr>
                        <a:t>γενικών βιομηχανικών εξόδων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όπως αυτά πραγματοποιούνται κατά τη διάρκεια της λογιστικής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περιόδου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</a:p>
                    <a:p>
                      <a:pPr marL="66675" marR="258445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Στο τέλος της λογιστικής περιόδου, υπολογίστε και ισορροπήστε τη διαφορά μεταξύ καταλογισμένου και πραγματικού</a:t>
                      </a:r>
                    </a:p>
                    <a:p>
                      <a:pPr marL="66675" marR="258445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el-GR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κ</a:t>
                      </a:r>
                      <a:r>
                        <a:rPr lang="en-US" sz="1050" b="0" spc="-5" dirty="0" err="1" smtClean="0">
                          <a:solidFill>
                            <a:schemeClr val="tx2"/>
                          </a:solidFill>
                          <a:effectLst/>
                        </a:rPr>
                        <a:t>όστ</a:t>
                      </a:r>
                      <a:r>
                        <a:rPr lang="el-GR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ους</a:t>
                      </a:r>
                      <a:r>
                        <a:rPr lang="en-US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γενικών βιομηχανικών εξόδων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9215">
                <a:tc>
                  <a:txBody>
                    <a:bodyPr/>
                    <a:lstStyle/>
                    <a:p>
                      <a:pPr marL="104775"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Εγγραφή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>
                          <a:solidFill>
                            <a:schemeClr val="tx2"/>
                          </a:solidFill>
                          <a:effectLst/>
                        </a:rPr>
                        <a:t>Καμία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" marR="228600">
                        <a:lnSpc>
                          <a:spcPct val="102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Αυξήστε το λογαριασμό</a:t>
                      </a:r>
                      <a:r>
                        <a:rPr lang="en-US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Αποθέματα</a:t>
                      </a:r>
                      <a:r>
                        <a:rPr lang="el-GR" sz="1050" b="0" spc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Ημικατεργασμένων </a:t>
                      </a: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και</a:t>
                      </a:r>
                      <a:r>
                        <a:rPr lang="el-GR" sz="1050" b="0" spc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μειώστε το λογαριασμό </a:t>
                      </a:r>
                      <a:r>
                        <a:rPr lang="en-US" sz="1050" b="0" spc="0" dirty="0" err="1" smtClean="0">
                          <a:solidFill>
                            <a:schemeClr val="tx2"/>
                          </a:solidFill>
                          <a:effectLst/>
                        </a:rPr>
                        <a:t>Γενικά</a:t>
                      </a:r>
                      <a:r>
                        <a:rPr lang="en-US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050" b="0" spc="0" dirty="0" err="1" smtClean="0">
                          <a:solidFill>
                            <a:schemeClr val="tx2"/>
                          </a:solidFill>
                          <a:effectLst/>
                        </a:rPr>
                        <a:t>Βιομηχ</a:t>
                      </a:r>
                      <a:r>
                        <a:rPr lang="en-US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ανικά Έξοδα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53975"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Χρ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en-US" sz="1050" b="0" spc="5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Αποθέματα</a:t>
                      </a:r>
                      <a:r>
                        <a:rPr lang="el-GR" sz="1050" b="0" spc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Ημικατεργασμένων </a:t>
                      </a:r>
                      <a:r>
                        <a:rPr lang="en-US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XX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16827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Π.</a:t>
                      </a:r>
                      <a:r>
                        <a:rPr lang="el-GR" sz="1050" b="0" spc="12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Γεν. Βιομ.</a:t>
                      </a:r>
                      <a:r>
                        <a:rPr lang="el-GR" sz="1050" b="0" spc="1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Έξοδα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   ΧΧ             </a:t>
                      </a:r>
                      <a:r>
                        <a:rPr lang="el-GR" sz="1050" b="0" spc="175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31750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Αυξήστε το λογαριασμό</a:t>
                      </a:r>
                      <a:r>
                        <a:rPr lang="en-US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050" b="0" spc="15" dirty="0" err="1" smtClean="0">
                          <a:solidFill>
                            <a:schemeClr val="tx2"/>
                          </a:solidFill>
                          <a:effectLst/>
                        </a:rPr>
                        <a:t>Γενικά</a:t>
                      </a:r>
                      <a:r>
                        <a:rPr lang="en-US" sz="1050" b="0" spc="15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050" b="0" spc="15" dirty="0" err="1">
                          <a:solidFill>
                            <a:schemeClr val="tx2"/>
                          </a:solidFill>
                          <a:effectLst/>
                        </a:rPr>
                        <a:t>Βιομηχ</a:t>
                      </a:r>
                      <a:r>
                        <a:rPr lang="en-US" sz="1050" b="0" spc="15" dirty="0">
                          <a:solidFill>
                            <a:schemeClr val="tx2"/>
                          </a:solidFill>
                          <a:effectLst/>
                        </a:rPr>
                        <a:t>ανικά Έξοδα</a:t>
                      </a:r>
                      <a:r>
                        <a:rPr lang="en-US" sz="1050" b="0" spc="14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0" dirty="0" smtClean="0">
                          <a:solidFill>
                            <a:schemeClr val="tx2"/>
                          </a:solidFill>
                          <a:effectLst/>
                        </a:rPr>
                        <a:t>και</a:t>
                      </a:r>
                      <a:r>
                        <a:rPr lang="el-GR" sz="1050" b="0" spc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μειώστε τους λογαριασμούς περιουσιακών στοιχείων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ή αυξήστε τους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αντισταθμιστικούς λογαριασμούς </a:t>
                      </a:r>
                      <a:r>
                        <a:rPr lang="el-GR" sz="1050" b="0" spc="0" baseline="0" dirty="0" smtClean="0">
                          <a:solidFill>
                            <a:schemeClr val="tx2"/>
                          </a:solidFill>
                          <a:effectLst/>
                        </a:rPr>
                        <a:t>περιουσιακών στοιχείων ή τους λογαριασμούς υποχρεώσεων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6667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Χρ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en-US" sz="1050" b="0" spc="85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050" b="0" spc="10" dirty="0" err="1" smtClean="0">
                          <a:solidFill>
                            <a:schemeClr val="tx2"/>
                          </a:solidFill>
                          <a:effectLst/>
                        </a:rPr>
                        <a:t>Γεν</a:t>
                      </a:r>
                      <a:r>
                        <a:rPr lang="el-GR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en-US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US" sz="1050" b="0" spc="10" dirty="0" err="1" smtClean="0">
                          <a:solidFill>
                            <a:schemeClr val="tx2"/>
                          </a:solidFill>
                          <a:effectLst/>
                        </a:rPr>
                        <a:t>Βιομ</a:t>
                      </a:r>
                      <a:r>
                        <a:rPr lang="el-GR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en-US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 Έ</a:t>
                      </a:r>
                      <a:r>
                        <a:rPr lang="el-GR" sz="1050" b="0" spc="10" dirty="0" smtClean="0">
                          <a:solidFill>
                            <a:schemeClr val="tx2"/>
                          </a:solidFill>
                          <a:effectLst/>
                        </a:rPr>
                        <a:t>ξ.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    ΧΧ</a:t>
                      </a:r>
                    </a:p>
                    <a:p>
                      <a:pPr marL="6667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 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Π</a:t>
                      </a:r>
                      <a:r>
                        <a:rPr lang="en-US" sz="1050" b="0" dirty="0" smtClean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r>
                        <a:rPr lang="en-US" sz="1050" b="0" spc="18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spc="-30" dirty="0" smtClean="0">
                          <a:solidFill>
                            <a:schemeClr val="tx2"/>
                          </a:solidFill>
                          <a:effectLst/>
                        </a:rPr>
                        <a:t>Διάφ.</a:t>
                      </a:r>
                      <a:r>
                        <a:rPr lang="el-GR" sz="1050" b="0" spc="-30" baseline="0" dirty="0" smtClean="0">
                          <a:solidFill>
                            <a:schemeClr val="tx2"/>
                          </a:solidFill>
                          <a:effectLst/>
                        </a:rPr>
                        <a:t> Λογαριασμοί    </a:t>
                      </a:r>
                      <a:r>
                        <a:rPr lang="en-US" sz="1050" b="0" spc="-5" dirty="0" smtClean="0">
                          <a:solidFill>
                            <a:schemeClr val="tx2"/>
                          </a:solidFill>
                          <a:effectLst/>
                        </a:rPr>
                        <a:t>XX</a:t>
                      </a:r>
                      <a:endParaRPr lang="en-US" sz="1050" b="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64770">
                        <a:lnSpc>
                          <a:spcPct val="10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Η εγγραφή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ποικίλλει ανάλογα με τον τρόπο καταλογισμού του κόστους. Αν υπάρχει υπερ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κ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αταλογισμός, αυξήστε τα Γενικά Βιομηχανικά Έξοδα και μειώστε το Κόστος Πωληθέντων Αγαθών. Αν υπάρχει υπο</a:t>
                      </a:r>
                      <a:r>
                        <a:rPr lang="el-GR" sz="1050" b="0" baseline="0" dirty="0" smtClean="0">
                          <a:solidFill>
                            <a:schemeClr val="tx2"/>
                          </a:solidFill>
                          <a:effectLst/>
                        </a:rPr>
                        <a:t>κ</a:t>
                      </a:r>
                      <a:r>
                        <a:rPr lang="el-GR" sz="1050" b="0" dirty="0" smtClean="0">
                          <a:solidFill>
                            <a:schemeClr val="tx2"/>
                          </a:solidFill>
                          <a:effectLst/>
                        </a:rPr>
                        <a:t>αταλογισμός, αυξήστε το Κόστος Πωλήθηκαν Αγαθών και μειώστε τα Γενικά Βιομηχανικά Έξοδα.</a:t>
                      </a:r>
                      <a:endParaRPr lang="el-GR" sz="1050" b="0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el-GR" altLang="en-US" sz="2400" dirty="0"/>
              <a:t>Καταλογισμός Γενικών Βιομηχανικών Εξόδων</a:t>
            </a:r>
            <a:r>
              <a:rPr altLang="en-US" sz="2400" dirty="0" smtClean="0"/>
              <a:t>: </a:t>
            </a:r>
            <a:r>
              <a:rPr lang="el-GR" altLang="en-US" sz="2400" dirty="0">
                <a:ea typeface="Arial Unicode MS" panose="020B0604020202020204" pitchFamily="34" charset="-128"/>
              </a:rPr>
              <a:t>Μια Διαδικασία </a:t>
            </a:r>
            <a:r>
              <a:rPr lang="el-GR" altLang="en-US" sz="2400" dirty="0" smtClean="0">
                <a:ea typeface="Arial Unicode MS" panose="020B0604020202020204" pitchFamily="34" charset="-128"/>
              </a:rPr>
              <a:t>4 Βημάτων</a:t>
            </a:r>
            <a:r>
              <a:rPr altLang="en-US" dirty="0"/>
              <a:t/>
            </a:r>
            <a:br>
              <a:rPr altLang="en-US" dirty="0"/>
            </a:br>
            <a:r>
              <a:rPr altLang="en-US" sz="1800" dirty="0" smtClean="0"/>
              <a:t>(</a:t>
            </a:r>
            <a:r>
              <a:rPr lang="el-GR" altLang="en-US" sz="1800" dirty="0">
                <a:ea typeface="Arial Unicode MS" panose="020B0604020202020204" pitchFamily="34" charset="-128"/>
              </a:rPr>
              <a:t>διαφάνεια</a:t>
            </a:r>
            <a:r>
              <a:rPr lang="el-GR" altLang="en-US" sz="1800" b="0" dirty="0">
                <a:ea typeface="Arial Unicode MS" panose="020B0604020202020204" pitchFamily="34" charset="-128"/>
              </a:rPr>
              <a:t> </a:t>
            </a:r>
            <a:r>
              <a:rPr lang="el-GR" altLang="en-US" sz="1800" dirty="0" smtClean="0"/>
              <a:t>2 από 2)</a:t>
            </a:r>
            <a:endParaRPr altLang="en-US" sz="1800" dirty="0"/>
          </a:p>
        </p:txBody>
      </p:sp>
      <p:sp>
        <p:nvSpPr>
          <p:cNvPr id="98306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1308"/>
              </p:ext>
            </p:extLst>
          </p:nvPr>
        </p:nvGraphicFramePr>
        <p:xfrm>
          <a:off x="457200" y="1232189"/>
          <a:ext cx="8430260" cy="5069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066800"/>
                <a:gridCol w="1236980"/>
                <a:gridCol w="1049020"/>
                <a:gridCol w="990600"/>
                <a:gridCol w="990600"/>
                <a:gridCol w="208280"/>
                <a:gridCol w="830580"/>
              </a:tblGrid>
              <a:tr h="384751">
                <a:tc rowSpan="12">
                  <a:txBody>
                    <a:bodyPr/>
                    <a:lstStyle/>
                    <a:p>
                      <a:pPr algn="ctr"/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Κόστος Ροής Μέσω των Λογαριασμών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12"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Υπερκαταλογισμένα: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050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Υπερκαταλογισμένα </a:t>
                      </a:r>
                      <a:r>
                        <a:rPr lang="el-GR" sz="900" b="1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χρησιμοποιώντας προκαθορισμένο συντελεστή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Πραγματικά υπερκαταγεγραμένα κόστη γενικών βιομηχανικών εξόδων</a:t>
                      </a:r>
                      <a:endParaRPr lang="en-US" sz="9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Πραγματικά υπερκαταγεγραμένα κόστη γενικών βιομηχανικών εξόδων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Υπερκαταλογισμένα </a:t>
                      </a:r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χρησιμοποιώντας προκαθορισμένο συντελεστή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851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900" dirty="0" smtClean="0">
                          <a:solidFill>
                            <a:schemeClr val="tx2"/>
                          </a:solidFill>
                        </a:rPr>
                        <a:t>Κόστος Πωληθέντων Αγαθών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340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Αποθέματα Ημικατεργασμένων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Διάφοροι</a:t>
                      </a:r>
                      <a:r>
                        <a:rPr lang="el-GR" sz="900" b="0" baseline="0" dirty="0" smtClean="0">
                          <a:solidFill>
                            <a:schemeClr val="tx2"/>
                          </a:solidFill>
                        </a:rPr>
                        <a:t> Λογαριασμοί Περιουσιακών Στοιχείων και Υποχρεώσεων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Υπ.          </a:t>
                      </a:r>
                      <a:r>
                        <a:rPr lang="el-GR" sz="900" b="0" smtClean="0">
                          <a:solidFill>
                            <a:schemeClr val="tx2"/>
                          </a:solidFill>
                        </a:rPr>
                        <a:t>0$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 smtClean="0">
                          <a:solidFill>
                            <a:schemeClr val="tx2"/>
                          </a:solidFill>
                        </a:rPr>
                        <a:t>Καταλογισμένα</a:t>
                      </a:r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147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Πραγμ. Υπ.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1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Υπερκαταλογισμένα </a:t>
                      </a:r>
                      <a:r>
                        <a:rPr lang="el-GR" sz="900" b="1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χρησιμοποιώντας προκαθορισμένο συντελεστή</a:t>
                      </a: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Πραγματικά υπερκαταγεγραμένα κόστη γενικών βιομηχανικών εξόδων</a:t>
                      </a:r>
                      <a:endParaRPr lang="en-US" sz="9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1" dirty="0" smtClean="0">
                          <a:solidFill>
                            <a:schemeClr val="tx2"/>
                          </a:solidFill>
                        </a:rPr>
                        <a:t>Υποκαταλογισμένα: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05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Πραγματικά υπερκαταγεγραμένα κόστη γενικών βιομηχανικών εξόδων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Υπερκαταλογισμένα </a:t>
                      </a:r>
                      <a:r>
                        <a:rPr lang="el-GR" sz="900" b="0" dirty="0" smtClean="0">
                          <a:solidFill>
                            <a:schemeClr val="tx2"/>
                          </a:solidFill>
                          <a:effectLst/>
                        </a:rPr>
                        <a:t>γενικά βιομηχανικά έξοδα χρησιμοποιώντας προκαθορισμένο συντελεστή</a:t>
                      </a:r>
                      <a:endParaRPr lang="en-US" sz="9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Υπ.          0$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900" dirty="0" smtClean="0">
                          <a:solidFill>
                            <a:schemeClr val="tx2"/>
                          </a:solidFill>
                        </a:rPr>
                        <a:t>Κόστος Πωληθέντων Αγαθών</a:t>
                      </a:r>
                      <a:endParaRPr lang="en-US" sz="90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37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Υπ. Υποκατ.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900" b="0" dirty="0" smtClean="0">
                          <a:solidFill>
                            <a:schemeClr val="tx2"/>
                          </a:solidFill>
                        </a:rPr>
                        <a:t>Πραγμ. Υπ.</a:t>
                      </a:r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Συστήματα </a:t>
            </a:r>
            <a:r>
              <a:rPr lang="el-GR" altLang="en-US" dirty="0"/>
              <a:t>Κ</a:t>
            </a:r>
            <a:r>
              <a:rPr lang="el-GR" altLang="en-US" dirty="0" smtClean="0"/>
              <a:t>οστολόγησης Κατά Παραγγελία και Κατά Φάση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Ένα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σύστημα κοστολόγησης κατά παραγγελία </a:t>
            </a:r>
            <a:r>
              <a:rPr lang="en-US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χρησιμοποιείται από εταιρείες που παράγουν μοναδικά ή ειδικά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προϊόντα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Ένα σύστημα κοστολόγησης κατά παραγγελία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μετρά και αναγνωρίζει τα κόστη των άμεσων υλικών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,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της άμεσης εργασίας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και των γενικών βιομηχανικών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εξόδων σε μια συγκεκριμένη παρτίδα προϊόντων ή σε μια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συγκεκριμένη 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παραγγελία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(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ένας πελάτης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παραγγέλνει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ένα συγκεκριμένο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αριθμό ειδικά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σχεδιασμένων προϊόντων)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με τη χρήση καρτών κόστους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κατά παραγγελία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Μια </a:t>
            </a:r>
            <a:r>
              <a:rPr lang="el-GR" altLang="en-US" sz="1800" b="1" dirty="0" smtClean="0">
                <a:solidFill>
                  <a:srgbClr val="275CAE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Κάρτα Κόστους Παραγγελίας</a:t>
            </a:r>
            <a:r>
              <a:rPr lang="en-US" altLang="en-US" sz="1800" b="1" dirty="0" smtClean="0">
                <a:solidFill>
                  <a:srgbClr val="275CAE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συνήθως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είναι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ένα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ηλεκτρονικό ή χάρτινο έγγραφο στο οποίο καταγράφονται όλα τα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κόστη που πραγματοποιούνται από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την παραγωγή μιας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συγκεκριμένης παραγγελίας και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αντιστοιχούν στα έσοδα της εργασίας.</a:t>
            </a:r>
          </a:p>
          <a:p>
            <a:pPr lvl="1"/>
            <a:endParaRPr lang="en-US" altLang="en-US" sz="2000" dirty="0" smtClean="0">
              <a:solidFill>
                <a:srgbClr val="000000"/>
              </a:solidFill>
              <a:latin typeface="Tw Cen MT" panose="020B0602020104020603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l-GR" altLang="en-US" dirty="0"/>
              <a:t>Καταλογισμός Γενικών Βιομηχανικών </a:t>
            </a:r>
            <a:r>
              <a:rPr lang="el-GR" altLang="en-US" dirty="0" smtClean="0"/>
              <a:t>Εξόδων</a:t>
            </a:r>
            <a:r>
              <a:rPr lang="en-US" altLang="en-US" dirty="0" smtClean="0"/>
              <a:t>: </a:t>
            </a:r>
            <a:r>
              <a:rPr lang="el-GR" altLang="en-US" dirty="0">
                <a:ea typeface="Arial Unicode MS" panose="020B0604020202020204" pitchFamily="34" charset="-128"/>
              </a:rPr>
              <a:t>Η Παραδοσιακή Προσέγγιση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Η παραδοσιακή προσέγγιση για τον καταλογισμό των γενικών βιομηχανικών εξόδων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σε ένα προϊόν ή υπηρεσία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είναι η χρήση ενός ενιαίου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συντελεστή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εξόδων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Αυτή η προσέγγιση είναι ιδιαίτερα χρήσιμη όταν οι εταιρείες παράγουν μόνο ένα προϊόν ή μερικά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πανομοιότυπα προϊόντα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απαιτούν τις ίδιες διαδικασίες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παραγωγής και δραστηριοτήτες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σχετίζονται με την παραγωγή.</a:t>
            </a:r>
          </a:p>
          <a:p>
            <a:pPr lvl="1"/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συνολικά γενικά βιομηχανικά έξοδα αποτελούν μια δεξαμενή κόστους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μια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παραδοσιακή βάση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δραστηριότητας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όπως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ώρες άμεσης εργασίας,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κόστος άμεσης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εργασίας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οι ώρες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λειτουργίας των μηχανών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ή οι μονάδες παραγωγής - είναι ο οδηγός κόστους.</a:t>
            </a:r>
          </a:p>
        </p:txBody>
      </p:sp>
      <p:sp>
        <p:nvSpPr>
          <p:cNvPr id="9933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600" dirty="0" smtClean="0"/>
              <a:t>Καταλογισμός </a:t>
            </a:r>
            <a:r>
              <a:rPr lang="el-GR" altLang="en-US" sz="2600" dirty="0"/>
              <a:t>Γενικών Βιομηχανικών </a:t>
            </a:r>
            <a:r>
              <a:rPr lang="el-GR" altLang="en-US" sz="2600" dirty="0" smtClean="0"/>
              <a:t>Εξόδων</a:t>
            </a:r>
            <a:r>
              <a:rPr lang="en-US" altLang="en-US" sz="2600" dirty="0" smtClean="0"/>
              <a:t>: </a:t>
            </a:r>
            <a:r>
              <a:rPr lang="el-GR" altLang="en-US" sz="2600" dirty="0">
                <a:ea typeface="Arial Unicode MS" panose="020B0604020202020204" pitchFamily="34" charset="-128"/>
              </a:rPr>
              <a:t>Η Προσέγγιση </a:t>
            </a:r>
            <a:r>
              <a:rPr lang="el-GR" altLang="en-US" sz="2600" dirty="0" smtClean="0">
                <a:ea typeface="Arial Unicode MS" panose="020B0604020202020204" pitchFamily="34" charset="-128"/>
              </a:rPr>
              <a:t>της Κοστολόγησης Κατά Δραστηριότητα</a:t>
            </a:r>
            <a:endParaRPr lang="en-US" altLang="en-US" sz="2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Κοστολόγηση κατά δραστηριότητα</a:t>
            </a:r>
            <a:r>
              <a:rPr lang="en-US" altLang="en-US" sz="24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(ABC)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είναι μια πιο ακριβής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μέθοδος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καταλογισμού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των γενικών βιομηχανικών εξόδων</a:t>
            </a:r>
            <a:r>
              <a:rPr lang="en-US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στα προϊόντα ή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στις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υπηρεσίες.</a:t>
            </a:r>
            <a:endParaRPr lang="en-US" altLang="en-US" sz="2400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Κατατάσσει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όλα τα έμμεσα κόστη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 δραστηριότητα,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ανιχνεύει τα έμμεσα κόστη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αυτές τις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δραστηριότητες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προσθέτει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κόστη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δραστηριότητας </a:t>
            </a:r>
            <a:r>
              <a:rPr lang="el-GR" altLang="en-US" sz="20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στα προϊόντα ή στις υπηρεσίες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χρησιμοποιώντας έναν οδηγό κόστους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σχετίζεται με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αιτία δημιουργίας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 κόστους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/που προκάλεσε το κόστος</a:t>
            </a:r>
            <a:r>
              <a:rPr lang="en-US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Θα υπάρχει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ένας συντελεστής κόστους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δραστηριότητας για κάθε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δεξαμενή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δραστηριότητας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μάνατζερ θα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πρέπει να επιλέξουν έναν κατάλληλο αριθμό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δεξαμενών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δραστηριότητας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αντί </a:t>
            </a:r>
            <a:r>
              <a:rPr lang="el-GR" altLang="en-US" sz="2000" dirty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παραδοσιακού </a:t>
            </a:r>
            <a:r>
              <a:rPr lang="el-GR" altLang="en-US" sz="2000" dirty="0" smtClean="0"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συντελεστή </a:t>
            </a:r>
            <a:r>
              <a:rPr lang="el-GR" altLang="en-US" sz="2000" dirty="0">
                <a:latin typeface="Tw Cen MT" panose="020B0602020104020603" pitchFamily="34" charset="0"/>
                <a:cs typeface="Times New Roman" panose="02020603050405020304" pitchFamily="18" charset="0"/>
              </a:rPr>
              <a:t>γενικών βιομηχανικών </a:t>
            </a:r>
            <a:r>
              <a:rPr lang="el-GR" altLang="en-US" sz="20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εξόδων.</a:t>
            </a:r>
            <a:endParaRPr lang="el-GR" altLang="en-US" sz="2000" dirty="0">
              <a:latin typeface="Tw Cen MT" panose="020B06020201040206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95906"/>
              </p:ext>
            </p:extLst>
          </p:nvPr>
        </p:nvGraphicFramePr>
        <p:xfrm>
          <a:off x="-23949" y="1600200"/>
          <a:ext cx="9184640" cy="4786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2590800"/>
                <a:gridCol w="228600"/>
                <a:gridCol w="3048000"/>
                <a:gridCol w="281093"/>
                <a:gridCol w="826347"/>
              </a:tblGrid>
              <a:tr h="0">
                <a:tc rowSpan="22">
                  <a:txBody>
                    <a:bodyPr/>
                    <a:lstStyle/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$1. Υπολογίστε τον προκαθορισμένο συντελεστή γενικών βιομηχανικών εξόδων για την Sample Service Company αν τα εκτιμώμενα κόστη γενικών βιομηχανικών εξόδων για το επόμενο έτος θα είναι 15.000$ και θα χρειαστούν 5.000 ώρες άμεσης εργασίας.</a:t>
                      </a:r>
                    </a:p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2. Υπολογίστε το ποσό του κόστους των καταλογισμένων γενικών βιομηχανικών εξόδων της Sample Company σε μία από τις εργασίες της εάν η εν λόγω εργασία απαιτούσε 10 ώρες άμεσης εργασίας για να ολοκληρωθεί.</a:t>
                      </a:r>
                    </a:p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3. Υπολογίστε το συνολικό κόστος της εργασίας εάν τα πραγματοποιηθέντα βασικά κόστη (άμεσα υλικά και άμεση εργασία) της Sample Company για να την ολοκληρώσει ήταν 60$. Εάν η εργασία περιείχε 5 μονάδες υπηρεσίας, ποιο είναι το μοναδιαίο κόστος;</a:t>
                      </a:r>
                    </a:p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4. Χρησιμοποιώντας τον παραδοσιακό συντελεστή γενικών βιομηχανικών εξόδων που υπολογίστηκε στο Βήμα 1, προσδιορίστε το συνολικό ποσό των καταλογισμένων γενικών βιομηχανικών εξόδων  στις λειτουργίες κατά τη διάρκεια του έτους εάν η Sample Company συγκεντρώσει συνολικά 4.900 ώρες εργασίας.</a:t>
                      </a:r>
                    </a:p>
                    <a:p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5. Εάν τα πραγματικά κόστη γενικών βιομηχανικών εξόδων της Sample Company για το έτος είναι 14.800$, υπολογίστε το ποσό υπο ή υπερκαταλογισμού των γενικών βιομηχανικών εξόδων για το έτος. Θα αυξηθεί ή θα μειωθεί ο λογαριασμός Κόστος Πωληθέντων Αγαθών προκειμένου να διορθωθεί η ο υπο ή υπερκαταλογισμός των γενικών βιομηχανικών εξόδων;</a:t>
                      </a: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C7C4B5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l-GR" sz="800" b="1" dirty="0" smtClean="0">
                          <a:solidFill>
                            <a:srgbClr val="C00000"/>
                          </a:solidFill>
                        </a:rPr>
                        <a:t>ΛΥΣΗ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1. Π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ροκαθορισμένος Συντελεστής 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Προσδοκώμενα Κόστη Γενικών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Βιομηχανικών Εξόδων</a:t>
                      </a: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Προσδοκώμενες Ώρες Άμεσης Εργασίας (ΩΑΕ)</a:t>
                      </a: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8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15.000$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 anchor="ctr"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3$ ανά ΩΑΕ</a:t>
                      </a:r>
                    </a:p>
                  </a:txBody>
                  <a:tcPr anchor="ctr">
                    <a:solidFill>
                      <a:srgbClr val="C7C4B5"/>
                    </a:solidFill>
                  </a:tcPr>
                </a:tc>
              </a:tr>
              <a:tr h="138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5.000 ΩΑΕ</a:t>
                      </a: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2. Καταλογισμένα Κόστη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Π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ροκαθορισμένος Συντελεστής Γενικών Βιομηχανικών Εξόδων </a:t>
                      </a:r>
                      <a:r>
                        <a:rPr lang="en-US" sz="800" baseline="0" dirty="0" smtClean="0">
                          <a:solidFill>
                            <a:schemeClr val="tx2"/>
                          </a:solidFill>
                        </a:rPr>
                        <a:t>x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Πραγματικές Ώρες Εργασίας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3$ ανά ΩΑΕ </a:t>
                      </a: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x </a:t>
                      </a: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10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Πραγματικές Ώρες Άμεσης Εργασίας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3. Συνολικό Κόστος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Βασικά Κόστη + Καταλογισμένο Κόστος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60$ + 30$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90$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Κόστος Μονάδας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Συνολικό Κόστος Εργασίας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Παραχθείσες Μονάδες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90$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5 μονάδες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18$ ανά μονάδα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4. Καταλογισμένα Κόστη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Π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ροκαθορισμένος Συντελεστής Γενικών Βιομηχανικών Εξόδων </a:t>
                      </a:r>
                      <a:r>
                        <a:rPr lang="en-US" sz="800" baseline="0" dirty="0" smtClean="0">
                          <a:solidFill>
                            <a:schemeClr val="tx2"/>
                          </a:solidFill>
                        </a:rPr>
                        <a:t>x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Πραγματικές Ώρες Εργασίας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3$ ανά ΩΑΕ </a:t>
                      </a:r>
                      <a:r>
                        <a:rPr lang="en-US" sz="800" b="0" baseline="0" dirty="0" smtClean="0">
                          <a:solidFill>
                            <a:schemeClr val="tx2"/>
                          </a:solidFill>
                        </a:rPr>
                        <a:t>x </a:t>
                      </a: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4.900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Πραγματικές Ώρες Εργασίας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14.700$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5. Καταλογισμένα Κόστη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14.700$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Πραγματικά </a:t>
                      </a: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Κόστη </a:t>
                      </a:r>
                      <a:r>
                        <a:rPr lang="el-GR" sz="8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endParaRPr lang="el-GR" sz="8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14.800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4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Υποκαταλογισμένα Γενικά Βιομηχανικά Έξοδα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800" b="0" baseline="0" dirty="0" smtClean="0">
                          <a:solidFill>
                            <a:schemeClr val="tx2"/>
                          </a:solidFill>
                        </a:rPr>
                        <a:t>100$ το οποίο θα αυξήσει το λογαριασμό Κόστος Πωληθέντων Αγαθών</a:t>
                      </a:r>
                    </a:p>
                  </a:txBody>
                  <a:tcPr>
                    <a:solidFill>
                      <a:srgbClr val="C7C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/>
          <a:lstStyle/>
          <a:p>
            <a:r>
              <a:rPr lang="el-GR" altLang="en-US" dirty="0" smtClean="0"/>
              <a:t>ΕΝΟΤΗΤΑ </a:t>
            </a:r>
            <a:r>
              <a:rPr lang="en-US" altLang="en-US" dirty="0" smtClean="0"/>
              <a:t>3: </a:t>
            </a:r>
            <a:r>
              <a:rPr lang="el-GR" altLang="en-US" dirty="0">
                <a:ea typeface="Arial Unicode MS" panose="020B0604020202020204" pitchFamily="34" charset="-128"/>
              </a:rPr>
              <a:t>ΕΠΙΧΕΙΡΗΜΑΤΙΚΕΣ ΕΦΑΡΜΟΓΕΣ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Προγραμματισμός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Εκτέλεση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Αξιολόγηση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Επικοινωνία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Πληροφορίες Κόστους </a:t>
            </a:r>
            <a:r>
              <a:rPr lang="el-GR" altLang="en-US" dirty="0" smtClean="0">
                <a:ea typeface="Arial Unicode MS" panose="020B0604020202020204" pitchFamily="34" charset="-128"/>
              </a:rPr>
              <a:t>μονάδας </a:t>
            </a:r>
            <a:r>
              <a:rPr lang="el-GR" altLang="en-US" dirty="0">
                <a:ea typeface="Arial Unicode MS" panose="020B0604020202020204" pitchFamily="34" charset="-128"/>
              </a:rPr>
              <a:t>Προϊόντος και Διαδικασία </a:t>
            </a:r>
            <a:r>
              <a:rPr lang="el-GR" altLang="en-US" dirty="0" smtClean="0">
                <a:ea typeface="Arial Unicode MS" panose="020B0604020202020204" pitchFamily="34" charset="-128"/>
              </a:rPr>
              <a:t>Διαχείρισης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(διαφάνεια </a:t>
            </a:r>
            <a:r>
              <a:rPr lang="el-GR" altLang="en-US" sz="1800" dirty="0">
                <a:ea typeface="Arial Unicode MS" panose="020B0604020202020204" pitchFamily="34" charset="-128"/>
              </a:rPr>
              <a:t>1 έως 2)</a:t>
            </a:r>
            <a:endParaRPr lang="en-US" alt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Προγραμματισμός -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Η γνώση του κόστους </a:t>
            </a:r>
            <a:r>
              <a:rPr lang="el-GR" altLang="en-US" sz="2400" dirty="0" smtClean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μονάδας βοηθά τους μάνατζερ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 να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καθορίσουν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εύλογες τιμές πώλησης και να υπολογίζουν το κόστος των προϊόντων ή των υπηρεσιών τους.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Εκτέλεση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- Οι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μάνατζερ λαμβάνουν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καθημερινά αποφάσεις για τον έλεγχο του κόστους, τη διαχείριση του όγκου των δραστηριοτήτων της εταιρείας, τη διασφάλιση της ποιότητας και τη διαπραγμάτευση των τιμών.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Προκειμένου να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στηρίξουν τις αποφάσεις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τους χρησιμοποιούν έγκαιρες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πληροφορίες κόστους και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όγκου, καθώς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πραγματικά κόστη μονάδας.</a:t>
            </a: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>
                <a:ea typeface="Arial Unicode MS" panose="020B0604020202020204" pitchFamily="34" charset="-128"/>
              </a:rPr>
              <a:t>Πληροφορίες Κόστους μονάδας Προϊόντος και Διαδικασία Διαχείρισης </a:t>
            </a:r>
            <a:r>
              <a:rPr lang="el-GR" altLang="en-US" sz="1800" dirty="0" smtClean="0">
                <a:ea typeface="Arial Unicode MS" panose="020B0604020202020204" pitchFamily="34" charset="-128"/>
              </a:rPr>
              <a:t>(διαφάνεια 2 έως 2)</a:t>
            </a:r>
            <a:endParaRPr lang="en-US" alt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Αξιολόγηση -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Όταν οι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μάνατζερ αξιολογούν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τα αποτελέσματα, παρακολουθούν τις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μεταβολές κόστους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ποιότητας. Συγκρίνουν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πραγματικά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τα στοχευμένα συνολικά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μοναδιαία κόστη,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αξιολογούν τις σχετικές πληροφορίες για τις τιμές και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όγκο, και στη συνέχεια προσαρμόζουν τις στρατηγικές λήψης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αποφάσεών τους.</a:t>
            </a: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Επικοινωνία - </a:t>
            </a:r>
            <a:r>
              <a:rPr lang="el-GR" altLang="en-US" sz="2400" dirty="0">
                <a:latin typeface="Tw Cen MT" panose="020B0602020104020603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Οι εσωτερικοί και εξωτερικοί χρήστες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αναλύουν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τα δεδομένα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των αναφορών αξιολόγησης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της απόδοσης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προεκειμένου να καθορίσουν </a:t>
            </a:r>
            <a:r>
              <a:rPr lang="el-GR" altLang="en-US" sz="2400" dirty="0">
                <a:latin typeface="Tw Cen MT" panose="020B0602020104020603" pitchFamily="34" charset="0"/>
                <a:cs typeface="Times New Roman" panose="02020603050405020304" pitchFamily="18" charset="0"/>
              </a:rPr>
              <a:t>εάν η επιχείρηση επιτυγχάνει </a:t>
            </a:r>
            <a:r>
              <a:rPr lang="el-GR" altLang="en-US" sz="24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τους προκαθορισμένους στόχους του κόστους.</a:t>
            </a:r>
            <a:endParaRPr lang="el-GR" altLang="en-US" sz="2400" dirty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ea typeface="Arial Unicode MS" panose="020B0604020202020204" pitchFamily="34" charset="-128"/>
              </a:rPr>
              <a:t>Υποστήριξη της Διαδικασίας Διαχείρισης</a:t>
            </a:r>
            <a:endParaRPr lang="en-US" altLang="en-US" dirty="0" smtClean="0"/>
          </a:p>
        </p:txBody>
      </p:sp>
      <p:sp>
        <p:nvSpPr>
          <p:cNvPr id="1054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Το παρακάτω γράφημα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παρουσιάζει το πώς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οι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μάνατζερ χρησιμοποιούν τις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πληροφορίες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κόστους μονάδας καθ’ όλη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τη διαδικασία διαχείρισης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ώστε να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εκπληρώσουν τις έννοιες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προγραμματισμού και της πρόβλεψης λειτουργιών, της οργάνωσης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συντονισμού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των πόρων και των δεδομένων και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της διοίκησης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και </a:t>
            </a:r>
            <a:r>
              <a:rPr lang="el-GR" altLang="en-US" sz="1800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του ελέγχου των </a:t>
            </a:r>
            <a:r>
              <a:rPr lang="el-GR" altLang="en-US" sz="1800" dirty="0">
                <a:latin typeface="Tw Cen MT" panose="020B0602020104020603" pitchFamily="34" charset="0"/>
                <a:cs typeface="Times New Roman" panose="02020603050405020304" pitchFamily="18" charset="0"/>
              </a:rPr>
              <a:t>πόρων του οργανισμού.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58859"/>
              </p:ext>
            </p:extLst>
          </p:nvPr>
        </p:nvGraphicFramePr>
        <p:xfrm>
          <a:off x="304800" y="3048000"/>
          <a:ext cx="8534400" cy="3581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81000">
                <a:tc>
                  <a:txBody>
                    <a:bodyPr/>
                    <a:lstStyle/>
                    <a:p>
                      <a:pPr algn="ctr">
                        <a:buFont typeface="Wingdings" panose="05000000000000000000" pitchFamily="2" charset="2"/>
                        <a:buNone/>
                      </a:pPr>
                      <a:r>
                        <a:rPr lang="el-GR" altLang="en-US" sz="1200" b="1" dirty="0" smtClean="0">
                          <a:solidFill>
                            <a:sysClr val="windowText" lastClr="000000"/>
                          </a:solidFill>
                        </a:rPr>
                        <a:t>Προγραμματισμός</a:t>
                      </a:r>
                      <a:endParaRPr lang="el-GR" altLang="en-US" sz="1200" b="1" dirty="0" smtClean="0">
                        <a:solidFill>
                          <a:sysClr val="windowText" lastClr="000000"/>
                        </a:solidFill>
                        <a:latin typeface="Tw Cen MT" panose="020B0602020104020603" pitchFamily="34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solidFill>
                            <a:sysClr val="windowText" lastClr="000000"/>
                          </a:solidFill>
                        </a:rPr>
                        <a:t>Εκτέλεση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200" b="1" dirty="0" smtClean="0">
                          <a:solidFill>
                            <a:sysClr val="windowText" lastClr="000000"/>
                          </a:solidFill>
                        </a:rPr>
                        <a:t>Αξιολόγηση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altLang="en-US" sz="1200" b="1" dirty="0" smtClean="0">
                          <a:solidFill>
                            <a:sysClr val="windowText" lastClr="000000"/>
                          </a:solidFill>
                        </a:rPr>
                        <a:t>Επικοινωνία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290085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Επιλογή του συστήματος κοστολόγησης που είναι το ιδανικότερο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για τα προϊόντα ή τις υπηρεσίες της επιχείρησης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Εκτίμηση του κόστους, της τιμής και του κέρδους μιας εργασίας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Επιλογή του προκαθορισμένου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 συντελεστή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της περιόδου.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Παρακολούθηση των ροών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κόστους προϊόντος χρησιμοποιώντας κάρτες κόστους παραγγελίας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και λογαριασμούς αποθεμάτων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Κατανομή 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συντελεστή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χρησιμοποιώντας είτε την παραδοσιακή είτε την ABC προσέγγιση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Υπολογισμός των πραγματικών εσόδων, κόστους και κέρδους μιας εργασίας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Υπολογισμός το κόστος ανά μονάδα μιας εργασίας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Ανάλυση της απόδοσης συγκρίνοντας τις εκτιμήσεις εργασίας με τα πραγματικά</a:t>
                      </a:r>
                      <a:r>
                        <a:rPr lang="el-GR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κόστη εργασίας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Σύγκριση των πραγματικών και κατανεμημένων ποσών </a:t>
                      </a:r>
                      <a:r>
                        <a:rPr lang="el-GR" sz="12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</a:t>
                      </a: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Κλείσιμο των υπο/ υπερκαταλογισμένων  </a:t>
                      </a:r>
                      <a:r>
                        <a:rPr lang="el-GR" sz="1200" baseline="0" dirty="0" smtClean="0">
                          <a:solidFill>
                            <a:schemeClr val="tx2"/>
                          </a:solidFill>
                        </a:rPr>
                        <a:t>γενικών βιομηχανικών εξόδων </a:t>
                      </a: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στο λογαριασμό Κόστος Πωληθέντων Αγαθών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l-GR" sz="12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Κατάρτιση εκτιμήσεων εργασίας για πιθανούς πελάτες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Κατάρτιση εσωτερικών αναφορών διαχείρισης για τη διαχείριση και την παρακολούθηση εργασιών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l-GR" sz="1200" dirty="0" smtClean="0">
                          <a:solidFill>
                            <a:sysClr val="windowText" lastClr="000000"/>
                          </a:solidFill>
                        </a:rPr>
                        <a:t>Κατάρτιση ακριβών/έγκυρων χρηματοοικονομικών καταστάσεων.</a:t>
                      </a:r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34572"/>
              </p:ext>
            </p:extLst>
          </p:nvPr>
        </p:nvGraphicFramePr>
        <p:xfrm>
          <a:off x="15240" y="2057400"/>
          <a:ext cx="9052560" cy="236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6160"/>
                <a:gridCol w="1676400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l-GR" sz="1400" baseline="0" dirty="0" smtClean="0">
                          <a:solidFill>
                            <a:schemeClr val="tx2"/>
                          </a:solidFill>
                        </a:rPr>
                        <a:t>Η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</a:rPr>
                        <a:t>Shelley’s Kennel </a:t>
                      </a:r>
                      <a:r>
                        <a:rPr lang="el-GR" sz="1400" baseline="0" dirty="0" smtClean="0">
                          <a:solidFill>
                            <a:schemeClr val="tx2"/>
                          </a:solidFill>
                        </a:rPr>
                        <a:t>παρέχει υπηρεσίες μεταφοράς κατοικίδιων ζώων. Η Shelley, η ιδιοκτήτρια, πρέπει σύντομα να λάβει αρκετές επιχειρηματικές αποφάσεις. Απαντήστε με ναι ή όχι για να δείξετε εάν η γνώση του κόστους μεταφοράς ενός ζώου για μία ημέρα (δηλ. το κόστος μονάδας υπηρεσίας), μπορεί να βοηθήσει τη Shelley να απαντήσει σε αυτές τις ερωτήσεις.</a:t>
                      </a:r>
                    </a:p>
                    <a:p>
                      <a:r>
                        <a:rPr lang="el-GR" sz="1400" baseline="0" dirty="0" smtClean="0">
                          <a:solidFill>
                            <a:schemeClr val="tx2"/>
                          </a:solidFill>
                        </a:rPr>
                        <a:t>α. Είναι η ημερήσια αμοιβή για τη μεραφορά αρκετά υψηλή ώστε να καλύπτει το κόστος της εταιρείας;</a:t>
                      </a:r>
                    </a:p>
                    <a:p>
                      <a:r>
                        <a:rPr lang="el-GR" sz="1400" baseline="0" dirty="0" smtClean="0">
                          <a:solidFill>
                            <a:schemeClr val="tx2"/>
                          </a:solidFill>
                        </a:rPr>
                        <a:t>β. Πόσο κέρδος θα αποκομίσει η εταιρεία εάν μεταφέρει κατά μέσο όρο 10 σκυλιά την ημέρα για 50 εβδομάδες;</a:t>
                      </a:r>
                    </a:p>
                    <a:p>
                      <a:r>
                        <a:rPr lang="el-GR" sz="1400" baseline="0" dirty="0" smtClean="0">
                          <a:solidFill>
                            <a:schemeClr val="tx2"/>
                          </a:solidFill>
                        </a:rPr>
                        <a:t>γ. Ποιο κόστος μπορεί να μειωθεί για να καταστεί ανταγωνιστική η αμοιβή μεραφοράς της εταιρείας σε σχέση με τους ανταγωνιστές;;</a:t>
                      </a: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>
                          <a:solidFill>
                            <a:srgbClr val="C00000"/>
                          </a:solidFill>
                        </a:rPr>
                        <a:t>ΛΥΣΗ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</a:tr>
              <a:tr h="2057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1400" b="0" baseline="0" dirty="0" smtClean="0">
                          <a:solidFill>
                            <a:schemeClr val="tx2"/>
                          </a:solidFill>
                        </a:rPr>
                        <a:t>α. Ναι, β. Ναι, γ. Ναι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1400" b="1" baseline="0" dirty="0" smtClean="0">
                          <a:solidFill>
                            <a:srgbClr val="C00000"/>
                          </a:solidFill>
                        </a:rPr>
                        <a:t>ΔΟΚΙΜΑΣΤΕ ΤΟ! ΣΑ11</a:t>
                      </a:r>
                      <a:endParaRPr lang="el-GR" sz="1400" b="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Συστήματα Κοστολόγησης Κατά Παραγγελία και Κατά Φάση 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Ένα </a:t>
            </a:r>
            <a:r>
              <a:rPr lang="el-GR" altLang="en-US" sz="2000" b="1" dirty="0" smtClean="0">
                <a:solidFill>
                  <a:srgbClr val="275CAE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σύστημα κοστολόγησης κατά φάση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χρησιμοποιείται από τις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εταιρείες που παράγουν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μεγάλες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ποσότητες παρόμοιων προϊόντων ή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ρευστών? προϊόντων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ή που έχουν μακρές συνεχείς παραγωγές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ταυτόσημων/πανομοιότυπων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προϊόντων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Αρχικά ανιχνεύει τα κόστη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άμεσων υλικών, άμεσων εργασιών και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γενικών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βιομηχανικών εξόδων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στις διαδικασίες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,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τα τμήματα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ή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τα υποτμήματα,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και στη συνέχεια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προσθέτει τα κόστη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στα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παραχθέντα προϊόντα μέσω αυτών των διεργασιών, των τμημάτων ή υποτμημάτων κατά </a:t>
            </a:r>
            <a:r>
              <a:rPr lang="el-GR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τη διάρκεια μιας συγκεκριμένης περιόδου χρησιμοποιώντας μια αναφορά κόστους </a:t>
            </a:r>
            <a:r>
              <a:rPr lang="el-GR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κατά φάση.</a:t>
            </a:r>
            <a:endParaRPr lang="el-GR" altLang="en-US" sz="2000" dirty="0">
              <a:solidFill>
                <a:srgbClr val="000000"/>
              </a:solidFill>
              <a:latin typeface="Tw Cen MT" panose="020B0602020104020603" pitchFamily="34" charset="0"/>
              <a:ea typeface="MS PGothic" panose="020B0600070205080204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Μια </a:t>
            </a:r>
            <a:r>
              <a:rPr lang="el-GR" altLang="en-US" sz="1800" b="1" dirty="0" smtClean="0">
                <a:solidFill>
                  <a:srgbClr val="275CAE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αναφορά κόστους κατά φάση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είναι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συνήθως ένα ηλεκτρονικό ή χάρτινο έγγραφο που </a:t>
            </a:r>
            <a:r>
              <a:rPr lang="el-GR" altLang="en-US" sz="1800" dirty="0" smtClean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καταρτίζεται κάθε </a:t>
            </a:r>
            <a:r>
              <a:rPr lang="el-GR" altLang="en-US" sz="1800" dirty="0">
                <a:solidFill>
                  <a:srgbClr val="000000"/>
                </a:solidFill>
                <a:latin typeface="Tw Cen MT" panose="020B0602020104020603" pitchFamily="34" charset="0"/>
                <a:ea typeface="MS PGothic" panose="020B0600070205080204" pitchFamily="34" charset="-128"/>
              </a:rPr>
              <a:t>περίοδο για κάθε διαδικασία, τμήμα ή υποτμήμα.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7391400" cy="1066800"/>
          </a:xfrm>
        </p:spPr>
        <p:txBody>
          <a:bodyPr/>
          <a:lstStyle/>
          <a:p>
            <a:r>
              <a:rPr lang="el-GR" altLang="en-US" sz="2500" dirty="0" smtClean="0"/>
              <a:t>Χαρακτηριστικά των Συστημάτων Κοστολόγησης Κατά </a:t>
            </a:r>
            <a:r>
              <a:rPr lang="el-GR" altLang="en-US" sz="2500" dirty="0"/>
              <a:t>Π</a:t>
            </a:r>
            <a:r>
              <a:rPr lang="el-GR" altLang="en-US" sz="2500" dirty="0" smtClean="0"/>
              <a:t>αραγγελία</a:t>
            </a:r>
            <a:r>
              <a:rPr altLang="en-US" sz="2500" dirty="0" smtClean="0"/>
              <a:t> </a:t>
            </a:r>
            <a:r>
              <a:rPr lang="el-GR" altLang="en-US" sz="2500" dirty="0"/>
              <a:t>και Κοστολόγησης Κατά </a:t>
            </a:r>
            <a:r>
              <a:rPr lang="el-GR" altLang="en-US" sz="2500" dirty="0" smtClean="0"/>
              <a:t>Φάση</a:t>
            </a:r>
            <a:endParaRPr altLang="en-US" sz="2500" dirty="0"/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7522"/>
              </p:ext>
            </p:extLst>
          </p:nvPr>
        </p:nvGraphicFramePr>
        <p:xfrm>
          <a:off x="533400" y="1219200"/>
          <a:ext cx="8153400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Σύστημα</a:t>
                      </a:r>
                      <a:r>
                        <a:rPr lang="el-GR" sz="1600" b="1" baseline="0" dirty="0" smtClean="0">
                          <a:solidFill>
                            <a:schemeClr val="tx2"/>
                          </a:solidFill>
                        </a:rPr>
                        <a:t> Κοστολόγησης Κατά Παραγγελία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1" dirty="0" smtClean="0">
                          <a:solidFill>
                            <a:schemeClr val="tx2"/>
                          </a:solidFill>
                        </a:rPr>
                        <a:t>Σύστημα</a:t>
                      </a:r>
                      <a:r>
                        <a:rPr lang="el-GR" sz="1600" b="1" baseline="0" dirty="0" smtClean="0">
                          <a:solidFill>
                            <a:schemeClr val="tx2"/>
                          </a:solidFill>
                        </a:rPr>
                        <a:t> Κοστολόγησης Κατά Φάση</a:t>
                      </a:r>
                      <a:endParaRPr lang="en-US" sz="16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Παρακολουθεί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τα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 κόστη παραγωγής σε μια συγκεκριμένη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παραγγελία</a:t>
                      </a:r>
                      <a:endParaRPr lang="el-GR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Παρακολουθεί τ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α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κόστη παραγωγής σε διαδικασίες, τμήματα ή υποτμήματα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και στη συνέχεια καταλογίζει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τα κόστη στα παραχθέντα προϊόντα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Μετρά το κόστος κάθε ολοκληρωμένης μονάδας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Μετρά τ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α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κόστη σε μονάδες που ολοκληρώθηκαν κατά τη διάρκεια μιας συγκεκριμένης περιόδου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Χρησιμοποιεί έναν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ενιαίο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 λογαριασμό Αποθεμάτων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Ημικατεργασμένων</a:t>
                      </a:r>
                      <a:endParaRPr lang="el-GR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Χρησιμοποιεί διάφορους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λογαριασμούς Αποθεμάτων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Ημικατεργασμένων</a:t>
                      </a:r>
                      <a:endParaRPr lang="el-GR" sz="16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Μετράει το κόστος όλων των παραγγελιών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χρησιμοποιώντας έναν λογαριασμό αποθεμάτων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Μετρά τ</a:t>
                      </a:r>
                      <a:r>
                        <a:rPr lang="el-GR" sz="1600" b="0" baseline="0" dirty="0" smtClean="0">
                          <a:solidFill>
                            <a:schemeClr val="tx2"/>
                          </a:solidFill>
                        </a:rPr>
                        <a:t>α </a:t>
                      </a:r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κόστη κάθε διαδικασίας, τμήματος ή υποτμήματος, χρησιμοποιώντας ένα λογαριασμό αποθεμάτωνγια καθένα από αυτά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Συνήθως χρησιμοποιούνται από εταιρείες που παράγουν προϊόντα μοναδικής ή ειδικής παραγγελίας, όπως ειδικές εκδόσεις, ενσωματωμένα ερμάρια ή κουρτίνες από παραγγελία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b="0" dirty="0" smtClean="0">
                          <a:solidFill>
                            <a:schemeClr val="tx2"/>
                          </a:solidFill>
                        </a:rPr>
                        <a:t>Συνήθως χρησιμοποιούνται από εταιρείες που παράγουν μεγάλες ποσότητες παρόμοιων προϊόντων ή ρευστών προϊόντων ή που έχουν μακρά, συνεχή παραγωγή, πανομοιότυπα προϊόντα, όπως χρώματα, αναψυκτικά, γλυκά, τούβλα και χαρτί.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6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228600" y="6379029"/>
            <a:ext cx="84582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 smtClean="0">
                <a:solidFill>
                  <a:srgbClr val="898989"/>
                </a:solidFill>
              </a:rPr>
              <a:t>©2014 Cengage Learning. </a:t>
            </a:r>
            <a:r>
              <a:rPr lang="el-GR" altLang="en-US" sz="900" dirty="0" smtClean="0">
                <a:solidFill>
                  <a:srgbClr val="898989"/>
                </a:solidFill>
              </a:rPr>
              <a:t>όλα</a:t>
            </a:r>
            <a:r>
              <a:rPr lang="en-US" altLang="en-US" sz="900" dirty="0" smtClean="0">
                <a:solidFill>
                  <a:srgbClr val="898989"/>
                </a:solidFill>
              </a:rPr>
              <a:t> Rights Reserved. May not be scanned, copied or duplicated, or posted to a publicly accessible website, in whole or in part.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297768"/>
              </p:ext>
            </p:extLst>
          </p:nvPr>
        </p:nvGraphicFramePr>
        <p:xfrm>
          <a:off x="0" y="1879292"/>
          <a:ext cx="9184640" cy="35004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2667000"/>
                <a:gridCol w="381000"/>
                <a:gridCol w="2743200"/>
                <a:gridCol w="2936240"/>
              </a:tblGrid>
              <a:tr h="402706">
                <a:tc rowSpan="2" gridSpan="4"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Αναφέρατε κατά πόσο ένα σύστημα κοστολόγησης κατά παραγγελία ή ένα σύστημα κοστολόγησης κατά φάση θα χρησιμοποιηθεί συνήθως για να υπολογίσει το κόστος των ακόλουθων:</a:t>
                      </a:r>
                    </a:p>
                  </a:txBody>
                  <a:tcPr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  <a:solidFill>
                      <a:srgbClr val="C7C4B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>
                          <a:solidFill>
                            <a:srgbClr val="C00000"/>
                          </a:solidFill>
                        </a:rPr>
                        <a:t>ΛΥΣΗ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</a:tr>
              <a:tr h="537402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α. κατά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φάση, β. κατά παραγγελία, γ. κατά παραγγελία, δ. 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κατά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φάση, ε. κατά παραγγελία, στ.</a:t>
                      </a:r>
                      <a:r>
                        <a:rPr lang="el-GR" sz="160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κατά</a:t>
                      </a:r>
                      <a:r>
                        <a:rPr lang="el-GR" sz="1600" baseline="0" dirty="0" smtClean="0">
                          <a:solidFill>
                            <a:schemeClr val="tx2"/>
                          </a:solidFill>
                          <a:latin typeface="Tw Cen MT" panose="020B0602020104020603" pitchFamily="34" charset="0"/>
                        </a:rPr>
                        <a:t> φάση</a:t>
                      </a:r>
                      <a:endParaRPr lang="el-GR" sz="1600" dirty="0" smtClean="0">
                        <a:solidFill>
                          <a:schemeClr val="tx2"/>
                        </a:solidFill>
                        <a:latin typeface="Tw Cen MT" panose="020B06020201040206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</a:tr>
              <a:tr h="323369"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α.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Κατασκευή στηριγμάτων για τα μπαλάκια του γκολφ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γ.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Παροχή καλλωπισμού κατοικίδιων ζώων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 rowSpan="2"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β.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Κατασκευή ειδικών περιφράξεων για ένα συγκεκριμένο γήπεδο γκολφ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δ.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Κατασκευή μπαλών του γκολφ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3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l-GR" sz="1600" b="1" baseline="0" dirty="0" smtClean="0">
                          <a:solidFill>
                            <a:srgbClr val="C00000"/>
                          </a:solidFill>
                        </a:rPr>
                        <a:t>ΔΟΚΙΜΑΣΤΕ ΤΟ! ΣΑ1, Α1Α, Α2Α, Α3Α, Α1Β, Α2Β, Α3Β</a:t>
                      </a: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7C4B5"/>
                    </a:solidFill>
                  </a:tcPr>
                </a:tc>
              </a:tr>
              <a:tr h="255751">
                <a:tc>
                  <a:txBody>
                    <a:bodyPr/>
                    <a:lstStyle/>
                    <a:p>
                      <a:endParaRPr lang="el-GR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ε.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Κατασκευή τροφών για σκύλους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369">
                <a:tc>
                  <a:txBody>
                    <a:bodyPr/>
                    <a:lstStyle/>
                    <a:p>
                      <a:endParaRPr lang="el-GR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600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στ.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C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aseline="0" dirty="0" smtClean="0">
                          <a:solidFill>
                            <a:schemeClr val="tx2"/>
                          </a:solidFill>
                        </a:rPr>
                        <a:t>Παροχή ιδιωτικών μαθημάτων του γκολφ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7C4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Δεξιό βέλος 4"/>
          <p:cNvSpPr/>
          <p:nvPr/>
        </p:nvSpPr>
        <p:spPr>
          <a:xfrm>
            <a:off x="0" y="55563"/>
            <a:ext cx="5486400" cy="184150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l-GR" sz="3200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l-GR" sz="3200" b="1" dirty="0" smtClean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ΕΦΑΡΜΟΣΤΕ </a:t>
            </a:r>
            <a:r>
              <a:rPr lang="el-GR" sz="3200" b="1" dirty="0">
                <a:solidFill>
                  <a:srgbClr val="CC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ΤΟ!</a:t>
            </a:r>
            <a:endParaRPr lang="en-US" sz="3200" b="1" dirty="0">
              <a:solidFill>
                <a:srgbClr val="CC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14400"/>
          </a:xfrm>
        </p:spPr>
        <p:txBody>
          <a:bodyPr/>
          <a:lstStyle/>
          <a:p>
            <a:r>
              <a:rPr lang="el-GR" altLang="en-US" dirty="0" smtClean="0"/>
              <a:t>ΕΝΟΤΗΤΑ </a:t>
            </a:r>
            <a:r>
              <a:rPr lang="en-US" altLang="en-US" dirty="0" smtClean="0"/>
              <a:t>2: </a:t>
            </a:r>
            <a:r>
              <a:rPr lang="el-GR" altLang="en-US" dirty="0">
                <a:ea typeface="Arial Unicode MS" panose="020B0604020202020204" pitchFamily="34" charset="-128"/>
              </a:rPr>
              <a:t>ΛΟΓΙΣΤΙΚΕΣ ΕΦΑΡΜΟΓΕΣ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Καταρτίστε μια Κάρτα Κόστους Παραγγελίας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altLang="en-US" dirty="0" smtClean="0">
                <a:latin typeface="Tw Cen MT" panose="020B0602020104020603" pitchFamily="34" charset="0"/>
                <a:cs typeface="Times New Roman" panose="02020603050405020304" pitchFamily="18" charset="0"/>
              </a:rPr>
              <a:t>Υπολογίστε το κόστος μονάδας προϊόντος ή υπηρεσίας μιας παραγγελίας</a:t>
            </a:r>
            <a:endParaRPr lang="en-US" altLang="en-US" dirty="0" smtClean="0"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900" dirty="0">
                <a:solidFill>
                  <a:srgbClr val="808080"/>
                </a:solidFill>
              </a:rPr>
              <a:t>©2014 Cengage Learning. All Rights Reserved. May not be scanned, copied or duplicated, or posted to </a:t>
            </a:r>
            <a:r>
              <a:rPr lang="el-GR" altLang="en-US" sz="900" dirty="0" smtClean="0">
                <a:solidFill>
                  <a:srgbClr val="808080"/>
                </a:solidFill>
              </a:rPr>
              <a:t>ένα</a:t>
            </a:r>
            <a:r>
              <a:rPr lang="en-US" altLang="en-US" sz="900" dirty="0" smtClean="0">
                <a:solidFill>
                  <a:srgbClr val="808080"/>
                </a:solidFill>
              </a:rPr>
              <a:t>publicly </a:t>
            </a:r>
            <a:r>
              <a:rPr lang="en-US" altLang="en-US" sz="900" dirty="0">
                <a:solidFill>
                  <a:srgbClr val="808080"/>
                </a:solidFill>
              </a:rPr>
              <a:t>accessible website, in whole or in part.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2">
      <a:dk1>
        <a:srgbClr val="275CAE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 Presentation">
  <a:themeElements>
    <a:clrScheme name="Custom 1">
      <a:dk1>
        <a:srgbClr val="0033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Custom 1">
      <a:dk1>
        <a:srgbClr val="0033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Needles Template02</Template>
  <TotalTime>15593</TotalTime>
  <Words>7959</Words>
  <Application>Microsoft Macintosh PowerPoint</Application>
  <PresentationFormat>On-screen Show (4:3)</PresentationFormat>
  <Paragraphs>900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 Black</vt:lpstr>
      <vt:lpstr>Arial Unicode MS</vt:lpstr>
      <vt:lpstr>MS PGothic</vt:lpstr>
      <vt:lpstr>ＭＳ Ｐゴシック</vt:lpstr>
      <vt:lpstr>Arial</vt:lpstr>
      <vt:lpstr>Calibri</vt:lpstr>
      <vt:lpstr>Lucida Grande</vt:lpstr>
      <vt:lpstr>Times New Roman</vt:lpstr>
      <vt:lpstr>Tw Cen MT</vt:lpstr>
      <vt:lpstr>Wingdings</vt:lpstr>
      <vt:lpstr>Blank Presentation</vt:lpstr>
      <vt:lpstr>1_Custom Design</vt:lpstr>
      <vt:lpstr>1_Blank Presentation</vt:lpstr>
      <vt:lpstr>2_Blank Presentation</vt:lpstr>
      <vt:lpstr>PowerPoint Presentation</vt:lpstr>
      <vt:lpstr>ΜΑΘΗΣΙΑΚΟΙ ΣΤΟΧΟΙ</vt:lpstr>
      <vt:lpstr>ΕΝΟΤΗΤΑ 1:  ΕΝΝΟΙΕΣ</vt:lpstr>
      <vt:lpstr>Έννοιες που Διέπουν τα Συστήματα Κοστολόγησης Προϊόντος</vt:lpstr>
      <vt:lpstr>Συστήματα Κοστολόγησης Κατά Παραγγελία και Κατά Φάση </vt:lpstr>
      <vt:lpstr>Συστήματα Κοστολόγησης Κατά Παραγγελία και Κατά Φάση </vt:lpstr>
      <vt:lpstr>Χαρακτηριστικά των Συστημάτων Κοστολόγησης Κατά Παραγγελία και Κοστολόγησης Κατά Φάση</vt:lpstr>
      <vt:lpstr>PowerPoint Presentation</vt:lpstr>
      <vt:lpstr>ΕΝΟΤΗΤΑ 2: ΛΟΓΙΣΤΙΚΕΣ ΕΦΑΡΜΟΓΕΣ</vt:lpstr>
      <vt:lpstr>Κοστολόγηση Κατά Παραγγελία σε μια Βιομηχανία</vt:lpstr>
      <vt:lpstr>Το Σύστημα Κοστολόγησης Κατά Παραγγελία - Custom Golf Carts, Inc. (διαφάνεια 1 από 2)</vt:lpstr>
      <vt:lpstr>Το Σύστημα Κοστολόγησης Κατά Παραγγελία - Custom Golf Carts, Inc. (διαφάνεια 2 από 2)</vt:lpstr>
      <vt:lpstr>Υλικά</vt:lpstr>
      <vt:lpstr>Αγορά Υλικών </vt:lpstr>
      <vt:lpstr>Μεταφορά Άμεσων Υλικών στην Παραγωγή (διαφάνεια 1 από 2) </vt:lpstr>
      <vt:lpstr>Μεταφορά Άμεσων Υλικών στην Παραγωγή (διαφάνεια 2 από 2) </vt:lpstr>
      <vt:lpstr>Μεταφορά Έμμεσων Υλικών στην Παραγωγή</vt:lpstr>
      <vt:lpstr>Εργασία</vt:lpstr>
      <vt:lpstr>Κόστη Μισθοδοσίας που Πραγματοποιήθηκαν για την Εργασία στην Παραγωγή (διαφάνεια 1 από 2)</vt:lpstr>
      <vt:lpstr>Κόστη Μισθοδοσίας που Πραγματοποιήθηκαν για την Εργασία στην Παραγωγή (διαφάνεια 2 από 2)</vt:lpstr>
      <vt:lpstr>Γενικά Βιομηχανικά Έξοδα</vt:lpstr>
      <vt:lpstr>Λοιπά Γενικά Βιομηχανικά Έξοδα που Πραγματοποιούνται στην Παραγωγή</vt:lpstr>
      <vt:lpstr>Εκτίμηση Κόστους Γενικών Βιομηχανικών Εξόδων (διαφάνεια 1 από 2)</vt:lpstr>
      <vt:lpstr>Εκτίμηση Κόστους Γενικών Βιομηχανικών Εξόδων (διαφάνεια 2 από 2)</vt:lpstr>
      <vt:lpstr>Μεταφορά της Ολοκληρωμένης Παραγωγής στα Έτοιμα Προϊόντα (διαφάνεια 1 από 2)</vt:lpstr>
      <vt:lpstr>Μεταφορά της Ολοκληρωμένης Παραγωγής στα Έτοιμα Προϊόντα (διαφάνεια 2 από 2)</vt:lpstr>
      <vt:lpstr>Πωληθείσες Μονάδες </vt:lpstr>
      <vt:lpstr>Πωλήσεις και η Μεταφορά του Κόστους Παραγωγής στο Κόστος Πωληθέντων Αγαθών  (διαφάνεια 1 από 2)</vt:lpstr>
      <vt:lpstr>Πωλήσεις και η Μεταφορά του Κόστους Παραγωγής στο Κόστος Πωληθέντων Αγαθών  (διαφάνεια 2 από 2)</vt:lpstr>
      <vt:lpstr>PowerPoint Presentation</vt:lpstr>
      <vt:lpstr>Κάρτα Κόστους Παραγγελίας μιας Βιομηχανίας </vt:lpstr>
      <vt:lpstr>Κάρτα Κόστους Παραγγελίας για μια Βιομηχανία</vt:lpstr>
      <vt:lpstr>Υπολογισμός του Κόστους Μονάδας</vt:lpstr>
      <vt:lpstr>Κοστολόγηση Κατά Παραγγελία σε έναν Οργανισμό Παροχής Υπηρεσιών</vt:lpstr>
      <vt:lpstr>Κοστολόγηση Κατά Παραγγελία σε έναν Οργανισμό Παροχής Υπηρεσιών</vt:lpstr>
      <vt:lpstr>Κάρτα Κόστους Παραγγελίας για έναν Οργανισμό Παροχής Υπηρεσιών (διαφάνεια 1 από 2)</vt:lpstr>
      <vt:lpstr>Κάρτα Κόστους Παραγγελίας για έναν Οργανισμό Παροχής Υπηρεσιών (διαφάνεια 2 από 2)</vt:lpstr>
      <vt:lpstr>PowerPoint Presentation</vt:lpstr>
      <vt:lpstr>PowerPoint Presentation</vt:lpstr>
      <vt:lpstr>Καταλογισμός Κόστους</vt:lpstr>
      <vt:lpstr>Καταλογισμός των Γενικών Βιομηχανικών Εξόδων (διαφάνεια 1 από 2)</vt:lpstr>
      <vt:lpstr>Καταλογισμός των Γενικών Βιομηχανικών Εξόδων (διαφάνεια 2 από 2)</vt:lpstr>
      <vt:lpstr>Υπερκαταλογισμός Γενικών Βιομηχανικών Εξόδων</vt:lpstr>
      <vt:lpstr>Κλείσιμο του Λογαριασμού Γενικά Βιομηχανικά Έξοδα (διαφάνεια 1 από 2)</vt:lpstr>
      <vt:lpstr>Κλείσιμο του Λογαριασμού Γενικά Βιομηχανικά Έξοδα (διαφάνεια 1 από 2)</vt:lpstr>
      <vt:lpstr>Υποκαταλογισμός Γενικών Βιομηχανικών Εξόδων</vt:lpstr>
      <vt:lpstr>Πραγματικό Κόστος Πωληθέντων Αγαθών ή Κόστος Πωλήσεων</vt:lpstr>
      <vt:lpstr>Καταλογισμός Γενικών Βιομηχανικών Εξόδων: Μια Διαδικασία 4 Βημάτων (διαφάνεια 1 από 2)</vt:lpstr>
      <vt:lpstr>Καταλογισμός Γενικών Βιομηχανικών Εξόδων: Μια Διαδικασία 4 Βημάτων (διαφάνεια 2 από 2)</vt:lpstr>
      <vt:lpstr>Καταλογισμός Γενικών Βιομηχανικών Εξόδων: Η Παραδοσιακή Προσέγγιση</vt:lpstr>
      <vt:lpstr>Καταλογισμός Γενικών Βιομηχανικών Εξόδων: Η Προσέγγιση της Κοστολόγησης Κατά Δραστηριότητα</vt:lpstr>
      <vt:lpstr>PowerPoint Presentation</vt:lpstr>
      <vt:lpstr>ΕΝΟΤΗΤΑ 3: ΕΠΙΧΕΙΡΗΜΑΤΙΚΕΣ ΕΦΑΡΜΟΓΕΣ</vt:lpstr>
      <vt:lpstr>Πληροφορίες Κόστους μονάδας Προϊόντος και Διαδικασία Διαχείρισης (διαφάνεια 1 έως 2)</vt:lpstr>
      <vt:lpstr>Πληροφορίες Κόστους μονάδας Προϊόντος και Διαδικασία Διαχείρισης (διαφάνεια 2 έως 2)</vt:lpstr>
      <vt:lpstr>Υποστήριξη της Διαδικασίας Διαχείρισης</vt:lpstr>
      <vt:lpstr>PowerPoint Presentation</vt:lpstr>
    </vt:vector>
  </TitlesOfParts>
  <Company>OffCenter Concept House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and Receivables</dc:title>
  <dc:creator>Compositor</dc:creator>
  <cp:lastModifiedBy>JOHN SORROS</cp:lastModifiedBy>
  <cp:revision>1141</cp:revision>
  <dcterms:created xsi:type="dcterms:W3CDTF">2009-12-22T16:31:00Z</dcterms:created>
  <dcterms:modified xsi:type="dcterms:W3CDTF">2018-01-02T22:47:54Z</dcterms:modified>
</cp:coreProperties>
</file>