
<file path=[Content_Types].xml><?xml version="1.0" encoding="utf-8"?>
<Types xmlns="http://schemas.openxmlformats.org/package/2006/content-types">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35"/>
  </p:notesMasterIdLst>
  <p:sldIdLst>
    <p:sldId id="263" r:id="rId3"/>
    <p:sldId id="270" r:id="rId4"/>
    <p:sldId id="274" r:id="rId5"/>
    <p:sldId id="323" r:id="rId6"/>
    <p:sldId id="322" r:id="rId7"/>
    <p:sldId id="324" r:id="rId8"/>
    <p:sldId id="325" r:id="rId9"/>
    <p:sldId id="326" r:id="rId10"/>
    <p:sldId id="329" r:id="rId11"/>
    <p:sldId id="330" r:id="rId12"/>
    <p:sldId id="331" r:id="rId13"/>
    <p:sldId id="332" r:id="rId14"/>
    <p:sldId id="333" r:id="rId15"/>
    <p:sldId id="276" r:id="rId16"/>
    <p:sldId id="277" r:id="rId17"/>
    <p:sldId id="278" r:id="rId18"/>
    <p:sldId id="321" r:id="rId19"/>
    <p:sldId id="279" r:id="rId20"/>
    <p:sldId id="264" r:id="rId21"/>
    <p:sldId id="327" r:id="rId22"/>
    <p:sldId id="328" r:id="rId23"/>
    <p:sldId id="281" r:id="rId24"/>
    <p:sldId id="283" r:id="rId25"/>
    <p:sldId id="282" r:id="rId26"/>
    <p:sldId id="284" r:id="rId27"/>
    <p:sldId id="285" r:id="rId28"/>
    <p:sldId id="334" r:id="rId29"/>
    <p:sldId id="335" r:id="rId30"/>
    <p:sldId id="336" r:id="rId31"/>
    <p:sldId id="337" r:id="rId32"/>
    <p:sldId id="338" r:id="rId33"/>
    <p:sldId id="339" r:id="rId34"/>
  </p:sldIdLst>
  <p:sldSz cx="12192000" cy="6858000"/>
  <p:notesSz cx="6858000" cy="9144000"/>
  <p:defaultTextStyle>
    <a:defPPr>
      <a:defRPr lang="el-G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8" d="100"/>
          <a:sy n="88" d="100"/>
        </p:scale>
        <p:origin x="494" y="8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ableStyles" Target="tableStyles.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notesMaster" Target="notesMasters/notesMaster1.xml"/><Relationship Id="rId8" Type="http://schemas.openxmlformats.org/officeDocument/2006/relationships/slide" Target="slides/slide6.xml"/><Relationship Id="rId3"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EE88345-7FC5-4C6A-A093-C44034D20F0F}" type="datetimeFigureOut">
              <a:rPr lang="el-GR" smtClean="0"/>
              <a:t>8/4/2022</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D9E6B61-DA3E-4EDE-9A7B-67ACCE20F46F}" type="slidenum">
              <a:rPr lang="el-GR" smtClean="0"/>
              <a:t>‹#›</a:t>
            </a:fld>
            <a:endParaRPr lang="el-GR"/>
          </a:p>
        </p:txBody>
      </p:sp>
    </p:spTree>
    <p:extLst>
      <p:ext uri="{BB962C8B-B14F-4D97-AF65-F5344CB8AC3E}">
        <p14:creationId xmlns:p14="http://schemas.microsoft.com/office/powerpoint/2010/main" val="34273384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318470A-AA50-409F-AF10-3DB59A0CBA55}" type="slidenum">
              <a:rPr lang="en-US" smtClean="0">
                <a:solidFill>
                  <a:prstClr val="black"/>
                </a:solidFill>
              </a:rPr>
              <a:pPr/>
              <a:t>2</a:t>
            </a:fld>
            <a:endParaRPr lang="en-US">
              <a:solidFill>
                <a:prstClr val="black"/>
              </a:solidFill>
            </a:endParaRPr>
          </a:p>
        </p:txBody>
      </p:sp>
    </p:spTree>
    <p:extLst>
      <p:ext uri="{BB962C8B-B14F-4D97-AF65-F5344CB8AC3E}">
        <p14:creationId xmlns:p14="http://schemas.microsoft.com/office/powerpoint/2010/main" val="30861847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24000" y="1122363"/>
            <a:ext cx="9144000" cy="2387600"/>
          </a:xfrm>
        </p:spPr>
        <p:txBody>
          <a:bodyPr anchor="b"/>
          <a:lstStyle>
            <a:lvl1pPr algn="ctr">
              <a:defRPr sz="6000"/>
            </a:lvl1pPr>
          </a:lstStyle>
          <a:p>
            <a:r>
              <a:rPr lang="el-GR" smtClean="0"/>
              <a:t>Στυλ κύριου τίτλου</a:t>
            </a:r>
            <a:endParaRPr lang="el-GR"/>
          </a:p>
        </p:txBody>
      </p:sp>
      <p:sp>
        <p:nvSpPr>
          <p:cNvPr id="3" name="Υπότιτλο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lvl1pPr>
              <a:defRPr/>
            </a:lvl1pPr>
          </a:lstStyle>
          <a:p>
            <a:pPr>
              <a:defRPr/>
            </a:pPr>
            <a:fld id="{1C23016F-8665-4816-8B89-B839B0E31465}" type="datetimeFigureOut">
              <a:rPr lang="el-GR"/>
              <a:pPr>
                <a:defRPr/>
              </a:pPr>
              <a:t>8/4/2022</a:t>
            </a:fld>
            <a:endParaRPr lang="el-GR"/>
          </a:p>
        </p:txBody>
      </p:sp>
      <p:sp>
        <p:nvSpPr>
          <p:cNvPr id="5" name="Θέση υποσέλιδου 4"/>
          <p:cNvSpPr>
            <a:spLocks noGrp="1"/>
          </p:cNvSpPr>
          <p:nvPr>
            <p:ph type="ftr" sz="quarter" idx="11"/>
          </p:nvPr>
        </p:nvSpPr>
        <p:spPr/>
        <p:txBody>
          <a:bodyPr/>
          <a:lstStyle>
            <a:lvl1pPr>
              <a:defRPr/>
            </a:lvl1pPr>
          </a:lstStyle>
          <a:p>
            <a:pPr>
              <a:defRPr/>
            </a:pPr>
            <a:endParaRPr lang="el-GR"/>
          </a:p>
        </p:txBody>
      </p:sp>
      <p:sp>
        <p:nvSpPr>
          <p:cNvPr id="6" name="Θέση αριθμού διαφάνειας 5"/>
          <p:cNvSpPr>
            <a:spLocks noGrp="1"/>
          </p:cNvSpPr>
          <p:nvPr>
            <p:ph type="sldNum" sz="quarter" idx="12"/>
          </p:nvPr>
        </p:nvSpPr>
        <p:spPr/>
        <p:txBody>
          <a:bodyPr/>
          <a:lstStyle>
            <a:lvl1pPr>
              <a:defRPr/>
            </a:lvl1pPr>
          </a:lstStyle>
          <a:p>
            <a:pPr>
              <a:defRPr/>
            </a:pPr>
            <a:fld id="{0B6A3236-0655-40EF-A730-7352A09413AE}" type="slidenum">
              <a:rPr lang="el-GR"/>
              <a:pPr>
                <a:defRPr/>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lvl1pPr>
              <a:defRPr/>
            </a:lvl1pPr>
          </a:lstStyle>
          <a:p>
            <a:pPr>
              <a:defRPr/>
            </a:pPr>
            <a:fld id="{E7806D97-5E54-4130-9B76-1D7A3938F9F4}" type="datetimeFigureOut">
              <a:rPr lang="el-GR"/>
              <a:pPr>
                <a:defRPr/>
              </a:pPr>
              <a:t>8/4/2022</a:t>
            </a:fld>
            <a:endParaRPr lang="el-GR"/>
          </a:p>
        </p:txBody>
      </p:sp>
      <p:sp>
        <p:nvSpPr>
          <p:cNvPr id="5" name="Θέση υποσέλιδου 4"/>
          <p:cNvSpPr>
            <a:spLocks noGrp="1"/>
          </p:cNvSpPr>
          <p:nvPr>
            <p:ph type="ftr" sz="quarter" idx="11"/>
          </p:nvPr>
        </p:nvSpPr>
        <p:spPr/>
        <p:txBody>
          <a:bodyPr/>
          <a:lstStyle>
            <a:lvl1pPr>
              <a:defRPr/>
            </a:lvl1pPr>
          </a:lstStyle>
          <a:p>
            <a:pPr>
              <a:defRPr/>
            </a:pPr>
            <a:endParaRPr lang="el-GR"/>
          </a:p>
        </p:txBody>
      </p:sp>
      <p:sp>
        <p:nvSpPr>
          <p:cNvPr id="6" name="Θέση αριθμού διαφάνειας 5"/>
          <p:cNvSpPr>
            <a:spLocks noGrp="1"/>
          </p:cNvSpPr>
          <p:nvPr>
            <p:ph type="sldNum" sz="quarter" idx="12"/>
          </p:nvPr>
        </p:nvSpPr>
        <p:spPr/>
        <p:txBody>
          <a:bodyPr/>
          <a:lstStyle>
            <a:lvl1pPr>
              <a:defRPr/>
            </a:lvl1pPr>
          </a:lstStyle>
          <a:p>
            <a:pPr>
              <a:defRPr/>
            </a:pPr>
            <a:fld id="{D13FE735-0404-4479-99CE-186FD6555F2C}" type="slidenum">
              <a:rPr lang="el-GR"/>
              <a:pPr>
                <a:defRPr/>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724900" y="365125"/>
            <a:ext cx="2628900" cy="5811838"/>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838200" y="365125"/>
            <a:ext cx="7734300" cy="5811838"/>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lvl1pPr>
              <a:defRPr/>
            </a:lvl1pPr>
          </a:lstStyle>
          <a:p>
            <a:pPr>
              <a:defRPr/>
            </a:pPr>
            <a:fld id="{E91BAEF5-65B8-4399-BD5F-1C1D2BBAD403}" type="datetimeFigureOut">
              <a:rPr lang="el-GR"/>
              <a:pPr>
                <a:defRPr/>
              </a:pPr>
              <a:t>8/4/2022</a:t>
            </a:fld>
            <a:endParaRPr lang="el-GR"/>
          </a:p>
        </p:txBody>
      </p:sp>
      <p:sp>
        <p:nvSpPr>
          <p:cNvPr id="5" name="Θέση υποσέλιδου 4"/>
          <p:cNvSpPr>
            <a:spLocks noGrp="1"/>
          </p:cNvSpPr>
          <p:nvPr>
            <p:ph type="ftr" sz="quarter" idx="11"/>
          </p:nvPr>
        </p:nvSpPr>
        <p:spPr/>
        <p:txBody>
          <a:bodyPr/>
          <a:lstStyle>
            <a:lvl1pPr>
              <a:defRPr/>
            </a:lvl1pPr>
          </a:lstStyle>
          <a:p>
            <a:pPr>
              <a:defRPr/>
            </a:pPr>
            <a:endParaRPr lang="el-GR"/>
          </a:p>
        </p:txBody>
      </p:sp>
      <p:sp>
        <p:nvSpPr>
          <p:cNvPr id="6" name="Θέση αριθμού διαφάνειας 5"/>
          <p:cNvSpPr>
            <a:spLocks noGrp="1"/>
          </p:cNvSpPr>
          <p:nvPr>
            <p:ph type="sldNum" sz="quarter" idx="12"/>
          </p:nvPr>
        </p:nvSpPr>
        <p:spPr/>
        <p:txBody>
          <a:bodyPr/>
          <a:lstStyle>
            <a:lvl1pPr>
              <a:defRPr/>
            </a:lvl1pPr>
          </a:lstStyle>
          <a:p>
            <a:pPr>
              <a:defRPr/>
            </a:pPr>
            <a:fld id="{191F4E4F-E659-4302-BC66-ED6004B2773E}" type="slidenum">
              <a:rPr lang="el-GR"/>
              <a:pPr>
                <a:defRPr/>
              </a:pPr>
              <a:t>‹#›</a:t>
            </a:fld>
            <a:endParaRPr lang="el-G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DA4DC8D-3CCB-4F53-8CB0-58806BEBCDFC}" type="datetimeFigureOut">
              <a:rPr lang="en-US" smtClean="0">
                <a:solidFill>
                  <a:prstClr val="black">
                    <a:tint val="75000"/>
                  </a:prstClr>
                </a:solidFill>
              </a:rPr>
              <a:pPr/>
              <a:t>4/8/2022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170C1A0-C9E0-464C-8D3A-C5F565B7DF6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536952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A4DC8D-3CCB-4F53-8CB0-58806BEBCDFC}" type="datetimeFigureOut">
              <a:rPr lang="en-US" smtClean="0">
                <a:solidFill>
                  <a:prstClr val="black">
                    <a:tint val="75000"/>
                  </a:prstClr>
                </a:solidFill>
              </a:rPr>
              <a:pPr/>
              <a:t>4/8/2022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170C1A0-C9E0-464C-8D3A-C5F565B7DF6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8175608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DA4DC8D-3CCB-4F53-8CB0-58806BEBCDFC}" type="datetimeFigureOut">
              <a:rPr lang="en-US" smtClean="0">
                <a:solidFill>
                  <a:prstClr val="black">
                    <a:tint val="75000"/>
                  </a:prstClr>
                </a:solidFill>
              </a:rPr>
              <a:pPr/>
              <a:t>4/8/2022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170C1A0-C9E0-464C-8D3A-C5F565B7DF6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9721128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DA4DC8D-3CCB-4F53-8CB0-58806BEBCDFC}" type="datetimeFigureOut">
              <a:rPr lang="en-US" smtClean="0">
                <a:solidFill>
                  <a:prstClr val="black">
                    <a:tint val="75000"/>
                  </a:prstClr>
                </a:solidFill>
              </a:rPr>
              <a:pPr/>
              <a:t>4/8/2022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E170C1A0-C9E0-464C-8D3A-C5F565B7DF6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471477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DA4DC8D-3CCB-4F53-8CB0-58806BEBCDFC}" type="datetimeFigureOut">
              <a:rPr lang="en-US" smtClean="0">
                <a:solidFill>
                  <a:prstClr val="black">
                    <a:tint val="75000"/>
                  </a:prstClr>
                </a:solidFill>
              </a:rPr>
              <a:pPr/>
              <a:t>4/8/2022</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E170C1A0-C9E0-464C-8D3A-C5F565B7DF6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9357861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DA4DC8D-3CCB-4F53-8CB0-58806BEBCDFC}" type="datetimeFigureOut">
              <a:rPr lang="en-US" smtClean="0">
                <a:solidFill>
                  <a:prstClr val="black">
                    <a:tint val="75000"/>
                  </a:prstClr>
                </a:solidFill>
              </a:rPr>
              <a:pPr/>
              <a:t>4/8/2022</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E170C1A0-C9E0-464C-8D3A-C5F565B7DF6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2197050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A4DC8D-3CCB-4F53-8CB0-58806BEBCDFC}" type="datetimeFigureOut">
              <a:rPr lang="en-US" smtClean="0">
                <a:solidFill>
                  <a:prstClr val="black">
                    <a:tint val="75000"/>
                  </a:prstClr>
                </a:solidFill>
              </a:rPr>
              <a:pPr/>
              <a:t>4/8/2022</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E170C1A0-C9E0-464C-8D3A-C5F565B7DF6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967102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DA4DC8D-3CCB-4F53-8CB0-58806BEBCDFC}" type="datetimeFigureOut">
              <a:rPr lang="en-US" smtClean="0">
                <a:solidFill>
                  <a:prstClr val="black">
                    <a:tint val="75000"/>
                  </a:prstClr>
                </a:solidFill>
              </a:rPr>
              <a:pPr/>
              <a:t>4/8/2022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E170C1A0-C9E0-464C-8D3A-C5F565B7DF6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513328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lvl1pPr>
              <a:defRPr/>
            </a:lvl1pPr>
          </a:lstStyle>
          <a:p>
            <a:pPr>
              <a:defRPr/>
            </a:pPr>
            <a:fld id="{500F294B-2FF6-4CC9-905C-47451DB9705A}" type="datetimeFigureOut">
              <a:rPr lang="el-GR"/>
              <a:pPr>
                <a:defRPr/>
              </a:pPr>
              <a:t>8/4/2022</a:t>
            </a:fld>
            <a:endParaRPr lang="el-GR"/>
          </a:p>
        </p:txBody>
      </p:sp>
      <p:sp>
        <p:nvSpPr>
          <p:cNvPr id="5" name="Θέση υποσέλιδου 4"/>
          <p:cNvSpPr>
            <a:spLocks noGrp="1"/>
          </p:cNvSpPr>
          <p:nvPr>
            <p:ph type="ftr" sz="quarter" idx="11"/>
          </p:nvPr>
        </p:nvSpPr>
        <p:spPr/>
        <p:txBody>
          <a:bodyPr/>
          <a:lstStyle>
            <a:lvl1pPr>
              <a:defRPr/>
            </a:lvl1pPr>
          </a:lstStyle>
          <a:p>
            <a:pPr>
              <a:defRPr/>
            </a:pPr>
            <a:endParaRPr lang="el-GR"/>
          </a:p>
        </p:txBody>
      </p:sp>
      <p:sp>
        <p:nvSpPr>
          <p:cNvPr id="6" name="Θέση αριθμού διαφάνειας 5"/>
          <p:cNvSpPr>
            <a:spLocks noGrp="1"/>
          </p:cNvSpPr>
          <p:nvPr>
            <p:ph type="sldNum" sz="quarter" idx="12"/>
          </p:nvPr>
        </p:nvSpPr>
        <p:spPr/>
        <p:txBody>
          <a:bodyPr/>
          <a:lstStyle>
            <a:lvl1pPr>
              <a:defRPr/>
            </a:lvl1pPr>
          </a:lstStyle>
          <a:p>
            <a:pPr>
              <a:defRPr/>
            </a:pPr>
            <a:fld id="{C7FCF49C-4FD1-406A-B572-2C9E87127305}" type="slidenum">
              <a:rPr lang="el-GR"/>
              <a:pPr>
                <a:defRPr/>
              </a:pPr>
              <a:t>‹#›</a:t>
            </a:fld>
            <a:endParaRPr lang="el-G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DA4DC8D-3CCB-4F53-8CB0-58806BEBCDFC}" type="datetimeFigureOut">
              <a:rPr lang="en-US" smtClean="0">
                <a:solidFill>
                  <a:prstClr val="black">
                    <a:tint val="75000"/>
                  </a:prstClr>
                </a:solidFill>
              </a:rPr>
              <a:pPr/>
              <a:t>4/8/2022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E170C1A0-C9E0-464C-8D3A-C5F565B7DF6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2192616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A4DC8D-3CCB-4F53-8CB0-58806BEBCDFC}" type="datetimeFigureOut">
              <a:rPr lang="en-US" smtClean="0">
                <a:solidFill>
                  <a:prstClr val="black">
                    <a:tint val="75000"/>
                  </a:prstClr>
                </a:solidFill>
              </a:rPr>
              <a:pPr/>
              <a:t>4/8/2022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170C1A0-C9E0-464C-8D3A-C5F565B7DF6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3359908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A4DC8D-3CCB-4F53-8CB0-58806BEBCDFC}" type="datetimeFigureOut">
              <a:rPr lang="en-US" smtClean="0">
                <a:solidFill>
                  <a:prstClr val="black">
                    <a:tint val="75000"/>
                  </a:prstClr>
                </a:solidFill>
              </a:rPr>
              <a:pPr/>
              <a:t>4/8/2022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170C1A0-C9E0-464C-8D3A-C5F565B7DF6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186846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831850" y="1709738"/>
            <a:ext cx="10515600" cy="2852737"/>
          </a:xfrm>
        </p:spPr>
        <p:txBody>
          <a:bodyPr anchor="b"/>
          <a:lstStyle>
            <a:lvl1pPr>
              <a:defRPr sz="6000"/>
            </a:lvl1pPr>
          </a:lstStyle>
          <a:p>
            <a:r>
              <a:rPr lang="el-GR" smtClean="0"/>
              <a:t>Στυλ κύριου τίτλου</a:t>
            </a:r>
            <a:endParaRPr lang="el-GR"/>
          </a:p>
        </p:txBody>
      </p:sp>
      <p:sp>
        <p:nvSpPr>
          <p:cNvPr id="3" name="Θέση κειμένου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lvl1pPr>
              <a:defRPr/>
            </a:lvl1pPr>
          </a:lstStyle>
          <a:p>
            <a:pPr>
              <a:defRPr/>
            </a:pPr>
            <a:fld id="{1BCF4342-3BA3-47F9-AA04-CDDC0FD52533}" type="datetimeFigureOut">
              <a:rPr lang="el-GR"/>
              <a:pPr>
                <a:defRPr/>
              </a:pPr>
              <a:t>8/4/2022</a:t>
            </a:fld>
            <a:endParaRPr lang="el-GR"/>
          </a:p>
        </p:txBody>
      </p:sp>
      <p:sp>
        <p:nvSpPr>
          <p:cNvPr id="5" name="Θέση υποσέλιδου 4"/>
          <p:cNvSpPr>
            <a:spLocks noGrp="1"/>
          </p:cNvSpPr>
          <p:nvPr>
            <p:ph type="ftr" sz="quarter" idx="11"/>
          </p:nvPr>
        </p:nvSpPr>
        <p:spPr/>
        <p:txBody>
          <a:bodyPr/>
          <a:lstStyle>
            <a:lvl1pPr>
              <a:defRPr/>
            </a:lvl1pPr>
          </a:lstStyle>
          <a:p>
            <a:pPr>
              <a:defRPr/>
            </a:pPr>
            <a:endParaRPr lang="el-GR"/>
          </a:p>
        </p:txBody>
      </p:sp>
      <p:sp>
        <p:nvSpPr>
          <p:cNvPr id="6" name="Θέση αριθμού διαφάνειας 5"/>
          <p:cNvSpPr>
            <a:spLocks noGrp="1"/>
          </p:cNvSpPr>
          <p:nvPr>
            <p:ph type="sldNum" sz="quarter" idx="12"/>
          </p:nvPr>
        </p:nvSpPr>
        <p:spPr/>
        <p:txBody>
          <a:bodyPr/>
          <a:lstStyle>
            <a:lvl1pPr>
              <a:defRPr/>
            </a:lvl1pPr>
          </a:lstStyle>
          <a:p>
            <a:pPr>
              <a:defRPr/>
            </a:pPr>
            <a:fld id="{F4152CF4-0DA1-40F1-8D6A-230E5230E005}" type="slidenum">
              <a:rPr lang="el-GR"/>
              <a:pPr>
                <a:defRPr/>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838200" y="1825625"/>
            <a:ext cx="518160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6172200" y="1825625"/>
            <a:ext cx="518160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3"/>
          <p:cNvSpPr>
            <a:spLocks noGrp="1"/>
          </p:cNvSpPr>
          <p:nvPr>
            <p:ph type="dt" sz="half" idx="10"/>
          </p:nvPr>
        </p:nvSpPr>
        <p:spPr/>
        <p:txBody>
          <a:bodyPr/>
          <a:lstStyle>
            <a:lvl1pPr>
              <a:defRPr/>
            </a:lvl1pPr>
          </a:lstStyle>
          <a:p>
            <a:pPr>
              <a:defRPr/>
            </a:pPr>
            <a:fld id="{AC36C238-242D-467F-826C-ADD3C7976E9E}" type="datetimeFigureOut">
              <a:rPr lang="el-GR"/>
              <a:pPr>
                <a:defRPr/>
              </a:pPr>
              <a:t>8/4/2022</a:t>
            </a:fld>
            <a:endParaRPr lang="el-GR"/>
          </a:p>
        </p:txBody>
      </p:sp>
      <p:sp>
        <p:nvSpPr>
          <p:cNvPr id="6" name="Θέση υποσέλιδου 4"/>
          <p:cNvSpPr>
            <a:spLocks noGrp="1"/>
          </p:cNvSpPr>
          <p:nvPr>
            <p:ph type="ftr" sz="quarter" idx="11"/>
          </p:nvPr>
        </p:nvSpPr>
        <p:spPr/>
        <p:txBody>
          <a:bodyPr/>
          <a:lstStyle>
            <a:lvl1pPr>
              <a:defRPr/>
            </a:lvl1pPr>
          </a:lstStyle>
          <a:p>
            <a:pPr>
              <a:defRPr/>
            </a:pPr>
            <a:endParaRPr lang="el-GR"/>
          </a:p>
        </p:txBody>
      </p:sp>
      <p:sp>
        <p:nvSpPr>
          <p:cNvPr id="7" name="Θέση αριθμού διαφάνειας 5"/>
          <p:cNvSpPr>
            <a:spLocks noGrp="1"/>
          </p:cNvSpPr>
          <p:nvPr>
            <p:ph type="sldNum" sz="quarter" idx="12"/>
          </p:nvPr>
        </p:nvSpPr>
        <p:spPr/>
        <p:txBody>
          <a:bodyPr/>
          <a:lstStyle>
            <a:lvl1pPr>
              <a:defRPr/>
            </a:lvl1pPr>
          </a:lstStyle>
          <a:p>
            <a:pPr>
              <a:defRPr/>
            </a:pPr>
            <a:fld id="{7EAB1B9B-DDF9-47CD-96C8-9D3E2A61E4DD}" type="slidenum">
              <a:rPr lang="el-GR"/>
              <a:pPr>
                <a:defRPr/>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365125"/>
            <a:ext cx="10515600" cy="1325563"/>
          </a:xfrm>
        </p:spPr>
        <p:txBody>
          <a:bodyPr/>
          <a:lstStyle/>
          <a:p>
            <a:r>
              <a:rPr lang="el-GR" smtClean="0"/>
              <a:t>Στυλ κύριου τίτλου</a:t>
            </a:r>
            <a:endParaRPr lang="el-GR"/>
          </a:p>
        </p:txBody>
      </p:sp>
      <p:sp>
        <p:nvSpPr>
          <p:cNvPr id="3" name="Θέση κειμένου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839788" y="2505075"/>
            <a:ext cx="5157787"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6172200" y="2505075"/>
            <a:ext cx="5183188"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3"/>
          <p:cNvSpPr>
            <a:spLocks noGrp="1"/>
          </p:cNvSpPr>
          <p:nvPr>
            <p:ph type="dt" sz="half" idx="10"/>
          </p:nvPr>
        </p:nvSpPr>
        <p:spPr/>
        <p:txBody>
          <a:bodyPr/>
          <a:lstStyle>
            <a:lvl1pPr>
              <a:defRPr/>
            </a:lvl1pPr>
          </a:lstStyle>
          <a:p>
            <a:pPr>
              <a:defRPr/>
            </a:pPr>
            <a:fld id="{FC481348-8D31-44BB-AA9E-5352A1949B06}" type="datetimeFigureOut">
              <a:rPr lang="el-GR"/>
              <a:pPr>
                <a:defRPr/>
              </a:pPr>
              <a:t>8/4/2022</a:t>
            </a:fld>
            <a:endParaRPr lang="el-GR"/>
          </a:p>
        </p:txBody>
      </p:sp>
      <p:sp>
        <p:nvSpPr>
          <p:cNvPr id="8" name="Θέση υποσέλιδου 4"/>
          <p:cNvSpPr>
            <a:spLocks noGrp="1"/>
          </p:cNvSpPr>
          <p:nvPr>
            <p:ph type="ftr" sz="quarter" idx="11"/>
          </p:nvPr>
        </p:nvSpPr>
        <p:spPr/>
        <p:txBody>
          <a:bodyPr/>
          <a:lstStyle>
            <a:lvl1pPr>
              <a:defRPr/>
            </a:lvl1pPr>
          </a:lstStyle>
          <a:p>
            <a:pPr>
              <a:defRPr/>
            </a:pPr>
            <a:endParaRPr lang="el-GR"/>
          </a:p>
        </p:txBody>
      </p:sp>
      <p:sp>
        <p:nvSpPr>
          <p:cNvPr id="9" name="Θέση αριθμού διαφάνειας 5"/>
          <p:cNvSpPr>
            <a:spLocks noGrp="1"/>
          </p:cNvSpPr>
          <p:nvPr>
            <p:ph type="sldNum" sz="quarter" idx="12"/>
          </p:nvPr>
        </p:nvSpPr>
        <p:spPr/>
        <p:txBody>
          <a:bodyPr/>
          <a:lstStyle>
            <a:lvl1pPr>
              <a:defRPr/>
            </a:lvl1pPr>
          </a:lstStyle>
          <a:p>
            <a:pPr>
              <a:defRPr/>
            </a:pPr>
            <a:fld id="{8E1B2CA4-30E3-437D-B768-BAB9E5B17DCD}" type="slidenum">
              <a:rPr lang="el-GR"/>
              <a:pPr>
                <a:defRPr/>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3"/>
          <p:cNvSpPr>
            <a:spLocks noGrp="1"/>
          </p:cNvSpPr>
          <p:nvPr>
            <p:ph type="dt" sz="half" idx="10"/>
          </p:nvPr>
        </p:nvSpPr>
        <p:spPr/>
        <p:txBody>
          <a:bodyPr/>
          <a:lstStyle>
            <a:lvl1pPr>
              <a:defRPr/>
            </a:lvl1pPr>
          </a:lstStyle>
          <a:p>
            <a:pPr>
              <a:defRPr/>
            </a:pPr>
            <a:fld id="{5E133E37-D23D-466C-9A3C-7867E399280B}" type="datetimeFigureOut">
              <a:rPr lang="el-GR"/>
              <a:pPr>
                <a:defRPr/>
              </a:pPr>
              <a:t>8/4/2022</a:t>
            </a:fld>
            <a:endParaRPr lang="el-GR"/>
          </a:p>
        </p:txBody>
      </p:sp>
      <p:sp>
        <p:nvSpPr>
          <p:cNvPr id="4" name="Θέση υποσέλιδου 4"/>
          <p:cNvSpPr>
            <a:spLocks noGrp="1"/>
          </p:cNvSpPr>
          <p:nvPr>
            <p:ph type="ftr" sz="quarter" idx="11"/>
          </p:nvPr>
        </p:nvSpPr>
        <p:spPr/>
        <p:txBody>
          <a:bodyPr/>
          <a:lstStyle>
            <a:lvl1pPr>
              <a:defRPr/>
            </a:lvl1pPr>
          </a:lstStyle>
          <a:p>
            <a:pPr>
              <a:defRPr/>
            </a:pPr>
            <a:endParaRPr lang="el-GR"/>
          </a:p>
        </p:txBody>
      </p:sp>
      <p:sp>
        <p:nvSpPr>
          <p:cNvPr id="5" name="Θέση αριθμού διαφάνειας 5"/>
          <p:cNvSpPr>
            <a:spLocks noGrp="1"/>
          </p:cNvSpPr>
          <p:nvPr>
            <p:ph type="sldNum" sz="quarter" idx="12"/>
          </p:nvPr>
        </p:nvSpPr>
        <p:spPr/>
        <p:txBody>
          <a:bodyPr/>
          <a:lstStyle>
            <a:lvl1pPr>
              <a:defRPr/>
            </a:lvl1pPr>
          </a:lstStyle>
          <a:p>
            <a:pPr>
              <a:defRPr/>
            </a:pPr>
            <a:fld id="{BBDDDF3E-CEBC-460B-993E-2994BA884051}" type="slidenum">
              <a:rPr lang="el-GR"/>
              <a:pPr>
                <a:defRPr/>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3"/>
          <p:cNvSpPr>
            <a:spLocks noGrp="1"/>
          </p:cNvSpPr>
          <p:nvPr>
            <p:ph type="dt" sz="half" idx="10"/>
          </p:nvPr>
        </p:nvSpPr>
        <p:spPr/>
        <p:txBody>
          <a:bodyPr/>
          <a:lstStyle>
            <a:lvl1pPr>
              <a:defRPr/>
            </a:lvl1pPr>
          </a:lstStyle>
          <a:p>
            <a:pPr>
              <a:defRPr/>
            </a:pPr>
            <a:fld id="{A3516997-52AF-482A-8B66-E79A76AE8B95}" type="datetimeFigureOut">
              <a:rPr lang="el-GR"/>
              <a:pPr>
                <a:defRPr/>
              </a:pPr>
              <a:t>8/4/2022</a:t>
            </a:fld>
            <a:endParaRPr lang="el-GR"/>
          </a:p>
        </p:txBody>
      </p:sp>
      <p:sp>
        <p:nvSpPr>
          <p:cNvPr id="3" name="Θέση υποσέλιδου 4"/>
          <p:cNvSpPr>
            <a:spLocks noGrp="1"/>
          </p:cNvSpPr>
          <p:nvPr>
            <p:ph type="ftr" sz="quarter" idx="11"/>
          </p:nvPr>
        </p:nvSpPr>
        <p:spPr/>
        <p:txBody>
          <a:bodyPr/>
          <a:lstStyle>
            <a:lvl1pPr>
              <a:defRPr/>
            </a:lvl1pPr>
          </a:lstStyle>
          <a:p>
            <a:pPr>
              <a:defRPr/>
            </a:pPr>
            <a:endParaRPr lang="el-GR"/>
          </a:p>
        </p:txBody>
      </p:sp>
      <p:sp>
        <p:nvSpPr>
          <p:cNvPr id="4" name="Θέση αριθμού διαφάνειας 5"/>
          <p:cNvSpPr>
            <a:spLocks noGrp="1"/>
          </p:cNvSpPr>
          <p:nvPr>
            <p:ph type="sldNum" sz="quarter" idx="12"/>
          </p:nvPr>
        </p:nvSpPr>
        <p:spPr/>
        <p:txBody>
          <a:bodyPr/>
          <a:lstStyle>
            <a:lvl1pPr>
              <a:defRPr/>
            </a:lvl1pPr>
          </a:lstStyle>
          <a:p>
            <a:pPr>
              <a:defRPr/>
            </a:pPr>
            <a:fld id="{CA1F56F4-1B18-42FF-8F5C-7F680E62DF6E}" type="slidenum">
              <a:rPr lang="el-GR"/>
              <a:pPr>
                <a:defRPr/>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περιεχομένου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3"/>
          <p:cNvSpPr>
            <a:spLocks noGrp="1"/>
          </p:cNvSpPr>
          <p:nvPr>
            <p:ph type="dt" sz="half" idx="10"/>
          </p:nvPr>
        </p:nvSpPr>
        <p:spPr/>
        <p:txBody>
          <a:bodyPr/>
          <a:lstStyle>
            <a:lvl1pPr>
              <a:defRPr/>
            </a:lvl1pPr>
          </a:lstStyle>
          <a:p>
            <a:pPr>
              <a:defRPr/>
            </a:pPr>
            <a:fld id="{1CC8F03E-C0BE-4C12-8BAB-8CECA209FEE2}" type="datetimeFigureOut">
              <a:rPr lang="el-GR"/>
              <a:pPr>
                <a:defRPr/>
              </a:pPr>
              <a:t>8/4/2022</a:t>
            </a:fld>
            <a:endParaRPr lang="el-GR"/>
          </a:p>
        </p:txBody>
      </p:sp>
      <p:sp>
        <p:nvSpPr>
          <p:cNvPr id="6" name="Θέση υποσέλιδου 4"/>
          <p:cNvSpPr>
            <a:spLocks noGrp="1"/>
          </p:cNvSpPr>
          <p:nvPr>
            <p:ph type="ftr" sz="quarter" idx="11"/>
          </p:nvPr>
        </p:nvSpPr>
        <p:spPr/>
        <p:txBody>
          <a:bodyPr/>
          <a:lstStyle>
            <a:lvl1pPr>
              <a:defRPr/>
            </a:lvl1pPr>
          </a:lstStyle>
          <a:p>
            <a:pPr>
              <a:defRPr/>
            </a:pPr>
            <a:endParaRPr lang="el-GR"/>
          </a:p>
        </p:txBody>
      </p:sp>
      <p:sp>
        <p:nvSpPr>
          <p:cNvPr id="7" name="Θέση αριθμού διαφάνειας 5"/>
          <p:cNvSpPr>
            <a:spLocks noGrp="1"/>
          </p:cNvSpPr>
          <p:nvPr>
            <p:ph type="sldNum" sz="quarter" idx="12"/>
          </p:nvPr>
        </p:nvSpPr>
        <p:spPr/>
        <p:txBody>
          <a:bodyPr/>
          <a:lstStyle>
            <a:lvl1pPr>
              <a:defRPr/>
            </a:lvl1pPr>
          </a:lstStyle>
          <a:p>
            <a:pPr>
              <a:defRPr/>
            </a:pPr>
            <a:fld id="{C70E49ED-EDCA-4D75-9F27-222B55CE9022}" type="slidenum">
              <a:rPr lang="el-GR"/>
              <a:pPr>
                <a:defRPr/>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εικόνας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3"/>
          <p:cNvSpPr>
            <a:spLocks noGrp="1"/>
          </p:cNvSpPr>
          <p:nvPr>
            <p:ph type="dt" sz="half" idx="10"/>
          </p:nvPr>
        </p:nvSpPr>
        <p:spPr/>
        <p:txBody>
          <a:bodyPr/>
          <a:lstStyle>
            <a:lvl1pPr>
              <a:defRPr/>
            </a:lvl1pPr>
          </a:lstStyle>
          <a:p>
            <a:pPr>
              <a:defRPr/>
            </a:pPr>
            <a:fld id="{285CB966-A259-4E74-BA7E-BB786DB0795A}" type="datetimeFigureOut">
              <a:rPr lang="el-GR"/>
              <a:pPr>
                <a:defRPr/>
              </a:pPr>
              <a:t>8/4/2022</a:t>
            </a:fld>
            <a:endParaRPr lang="el-GR"/>
          </a:p>
        </p:txBody>
      </p:sp>
      <p:sp>
        <p:nvSpPr>
          <p:cNvPr id="6" name="Θέση υποσέλιδου 4"/>
          <p:cNvSpPr>
            <a:spLocks noGrp="1"/>
          </p:cNvSpPr>
          <p:nvPr>
            <p:ph type="ftr" sz="quarter" idx="11"/>
          </p:nvPr>
        </p:nvSpPr>
        <p:spPr/>
        <p:txBody>
          <a:bodyPr/>
          <a:lstStyle>
            <a:lvl1pPr>
              <a:defRPr/>
            </a:lvl1pPr>
          </a:lstStyle>
          <a:p>
            <a:pPr>
              <a:defRPr/>
            </a:pPr>
            <a:endParaRPr lang="el-GR"/>
          </a:p>
        </p:txBody>
      </p:sp>
      <p:sp>
        <p:nvSpPr>
          <p:cNvPr id="7" name="Θέση αριθμού διαφάνειας 5"/>
          <p:cNvSpPr>
            <a:spLocks noGrp="1"/>
          </p:cNvSpPr>
          <p:nvPr>
            <p:ph type="sldNum" sz="quarter" idx="12"/>
          </p:nvPr>
        </p:nvSpPr>
        <p:spPr/>
        <p:txBody>
          <a:bodyPr/>
          <a:lstStyle>
            <a:lvl1pPr>
              <a:defRPr/>
            </a:lvl1pPr>
          </a:lstStyle>
          <a:p>
            <a:pPr>
              <a:defRPr/>
            </a:pPr>
            <a:fld id="{5D07622A-1E47-407F-A4A4-0BFB07EC7CD3}" type="slidenum">
              <a:rPr lang="el-GR"/>
              <a:pPr>
                <a:defRPr/>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Θέση τίτλου 1"/>
          <p:cNvSpPr>
            <a:spLocks noGrp="1"/>
          </p:cNvSpPr>
          <p:nvPr>
            <p:ph type="title"/>
          </p:nvPr>
        </p:nvSpPr>
        <p:spPr bwMode="auto">
          <a:xfrm>
            <a:off x="838200" y="365125"/>
            <a:ext cx="10515600" cy="13255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l-GR" smtClean="0"/>
              <a:t>Στυλ κύριου τίτλου</a:t>
            </a:r>
          </a:p>
        </p:txBody>
      </p:sp>
      <p:sp>
        <p:nvSpPr>
          <p:cNvPr id="1027" name="Θέση κειμένου 2"/>
          <p:cNvSpPr>
            <a:spLocks noGrp="1"/>
          </p:cNvSpPr>
          <p:nvPr>
            <p:ph type="body" idx="1"/>
          </p:nvPr>
        </p:nvSpPr>
        <p:spPr bwMode="auto">
          <a:xfrm>
            <a:off x="838200" y="1825625"/>
            <a:ext cx="10515600" cy="43513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p>
        </p:txBody>
      </p:sp>
      <p:sp>
        <p:nvSpPr>
          <p:cNvPr id="4" name="Θέση ημερομηνίας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CE392708-8A37-44A7-A4D2-C57EC829A1A3}" type="datetimeFigureOut">
              <a:rPr lang="el-GR"/>
              <a:pPr>
                <a:defRPr/>
              </a:pPr>
              <a:t>8/4/2022</a:t>
            </a:fld>
            <a:endParaRPr lang="el-GR"/>
          </a:p>
        </p:txBody>
      </p:sp>
      <p:sp>
        <p:nvSpPr>
          <p:cNvPr id="5" name="Θέση υποσέλιδου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l-GR"/>
          </a:p>
        </p:txBody>
      </p:sp>
      <p:sp>
        <p:nvSpPr>
          <p:cNvPr id="6" name="Θέση αριθμού διαφάνειας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D3CA0E10-30C7-43D5-BEB0-0210B5991D26}" type="slidenum">
              <a:rPr lang="el-GR"/>
              <a:pPr>
                <a:defRPr/>
              </a:pPr>
              <a:t>‹#›</a:t>
            </a:fld>
            <a:endParaRPr lang="el-GR"/>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l" rtl="0" fontAlgn="base">
        <a:lnSpc>
          <a:spcPct val="90000"/>
        </a:lnSpc>
        <a:spcBef>
          <a:spcPct val="0"/>
        </a:spcBef>
        <a:spcAft>
          <a:spcPct val="0"/>
        </a:spcAft>
        <a:defRPr sz="4400" kern="1200">
          <a:solidFill>
            <a:schemeClr val="tx1"/>
          </a:solidFill>
          <a:latin typeface="+mj-lt"/>
          <a:ea typeface="+mj-ea"/>
          <a:cs typeface="+mj-cs"/>
        </a:defRPr>
      </a:lvl1pPr>
      <a:lvl2pPr algn="l" rtl="0" fontAlgn="base">
        <a:lnSpc>
          <a:spcPct val="90000"/>
        </a:lnSpc>
        <a:spcBef>
          <a:spcPct val="0"/>
        </a:spcBef>
        <a:spcAft>
          <a:spcPct val="0"/>
        </a:spcAft>
        <a:defRPr sz="4400">
          <a:solidFill>
            <a:schemeClr val="tx1"/>
          </a:solidFill>
          <a:latin typeface="Calibri Light"/>
        </a:defRPr>
      </a:lvl2pPr>
      <a:lvl3pPr algn="l" rtl="0" fontAlgn="base">
        <a:lnSpc>
          <a:spcPct val="90000"/>
        </a:lnSpc>
        <a:spcBef>
          <a:spcPct val="0"/>
        </a:spcBef>
        <a:spcAft>
          <a:spcPct val="0"/>
        </a:spcAft>
        <a:defRPr sz="4400">
          <a:solidFill>
            <a:schemeClr val="tx1"/>
          </a:solidFill>
          <a:latin typeface="Calibri Light"/>
        </a:defRPr>
      </a:lvl3pPr>
      <a:lvl4pPr algn="l" rtl="0" fontAlgn="base">
        <a:lnSpc>
          <a:spcPct val="90000"/>
        </a:lnSpc>
        <a:spcBef>
          <a:spcPct val="0"/>
        </a:spcBef>
        <a:spcAft>
          <a:spcPct val="0"/>
        </a:spcAft>
        <a:defRPr sz="4400">
          <a:solidFill>
            <a:schemeClr val="tx1"/>
          </a:solidFill>
          <a:latin typeface="Calibri Light"/>
        </a:defRPr>
      </a:lvl4pPr>
      <a:lvl5pPr algn="l" rtl="0" fontAlgn="base">
        <a:lnSpc>
          <a:spcPct val="90000"/>
        </a:lnSpc>
        <a:spcBef>
          <a:spcPct val="0"/>
        </a:spcBef>
        <a:spcAft>
          <a:spcPct val="0"/>
        </a:spcAft>
        <a:defRPr sz="4400">
          <a:solidFill>
            <a:schemeClr val="tx1"/>
          </a:solidFill>
          <a:latin typeface="Calibri Light"/>
        </a:defRPr>
      </a:lvl5pPr>
      <a:lvl6pPr marL="457200" algn="l" rtl="0" fontAlgn="base">
        <a:lnSpc>
          <a:spcPct val="90000"/>
        </a:lnSpc>
        <a:spcBef>
          <a:spcPct val="0"/>
        </a:spcBef>
        <a:spcAft>
          <a:spcPct val="0"/>
        </a:spcAft>
        <a:defRPr sz="4400">
          <a:solidFill>
            <a:schemeClr val="tx1"/>
          </a:solidFill>
          <a:latin typeface="Calibri Light"/>
        </a:defRPr>
      </a:lvl6pPr>
      <a:lvl7pPr marL="914400" algn="l" rtl="0" fontAlgn="base">
        <a:lnSpc>
          <a:spcPct val="90000"/>
        </a:lnSpc>
        <a:spcBef>
          <a:spcPct val="0"/>
        </a:spcBef>
        <a:spcAft>
          <a:spcPct val="0"/>
        </a:spcAft>
        <a:defRPr sz="4400">
          <a:solidFill>
            <a:schemeClr val="tx1"/>
          </a:solidFill>
          <a:latin typeface="Calibri Light"/>
        </a:defRPr>
      </a:lvl7pPr>
      <a:lvl8pPr marL="1371600" algn="l" rtl="0" fontAlgn="base">
        <a:lnSpc>
          <a:spcPct val="90000"/>
        </a:lnSpc>
        <a:spcBef>
          <a:spcPct val="0"/>
        </a:spcBef>
        <a:spcAft>
          <a:spcPct val="0"/>
        </a:spcAft>
        <a:defRPr sz="4400">
          <a:solidFill>
            <a:schemeClr val="tx1"/>
          </a:solidFill>
          <a:latin typeface="Calibri Light"/>
        </a:defRPr>
      </a:lvl8pPr>
      <a:lvl9pPr marL="1828800" algn="l" rtl="0" fontAlgn="base">
        <a:lnSpc>
          <a:spcPct val="90000"/>
        </a:lnSpc>
        <a:spcBef>
          <a:spcPct val="0"/>
        </a:spcBef>
        <a:spcAft>
          <a:spcPct val="0"/>
        </a:spcAft>
        <a:defRPr sz="4400">
          <a:solidFill>
            <a:schemeClr val="tx1"/>
          </a:solidFill>
          <a:latin typeface="Calibri Light"/>
        </a:defRPr>
      </a:lvl9pPr>
    </p:titleStyle>
    <p:bodyStyle>
      <a:lvl1pPr marL="228600" indent="-228600" algn="l" rtl="0" fontAlgn="base">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9DA4DC8D-3CCB-4F53-8CB0-58806BEBCDFC}" type="datetimeFigureOut">
              <a:rPr lang="en-US" smtClean="0">
                <a:solidFill>
                  <a:prstClr val="black">
                    <a:tint val="75000"/>
                  </a:prstClr>
                </a:solidFill>
                <a:latin typeface="Calibri"/>
                <a:cs typeface="+mn-cs"/>
              </a:rPr>
              <a:pPr fontAlgn="auto">
                <a:spcBef>
                  <a:spcPts val="0"/>
                </a:spcBef>
                <a:spcAft>
                  <a:spcPts val="0"/>
                </a:spcAft>
              </a:pPr>
              <a:t>4/8/2022</a:t>
            </a:fld>
            <a:endParaRPr lang="en-US">
              <a:solidFill>
                <a:prstClr val="black">
                  <a:tint val="75000"/>
                </a:prstClr>
              </a:solidFill>
              <a:latin typeface="Calibri"/>
              <a:cs typeface="+mn-cs"/>
            </a:endParaRP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US">
              <a:solidFill>
                <a:prstClr val="black">
                  <a:tint val="75000"/>
                </a:prstClr>
              </a:solidFill>
              <a:latin typeface="Calibri"/>
              <a:cs typeface="+mn-cs"/>
            </a:endParaRP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E170C1A0-C9E0-464C-8D3A-C5F565B7DF6A}" type="slidenum">
              <a:rPr lang="en-US" smtClean="0">
                <a:solidFill>
                  <a:prstClr val="black">
                    <a:tint val="75000"/>
                  </a:prstClr>
                </a:solidFill>
                <a:latin typeface="Calibri"/>
                <a:cs typeface="+mn-cs"/>
              </a:rPr>
              <a:pPr fontAlgn="auto">
                <a:spcBef>
                  <a:spcPts val="0"/>
                </a:spcBef>
                <a:spcAft>
                  <a:spcPts val="0"/>
                </a:spcAft>
              </a:pPr>
              <a:t>‹#›</a:t>
            </a:fld>
            <a:endParaRPr lang="en-US">
              <a:solidFill>
                <a:prstClr val="black">
                  <a:tint val="75000"/>
                </a:prstClr>
              </a:solidFill>
              <a:latin typeface="Calibri"/>
              <a:cs typeface="+mn-cs"/>
            </a:endParaRPr>
          </a:p>
        </p:txBody>
      </p:sp>
    </p:spTree>
    <p:extLst>
      <p:ext uri="{BB962C8B-B14F-4D97-AF65-F5344CB8AC3E}">
        <p14:creationId xmlns:p14="http://schemas.microsoft.com/office/powerpoint/2010/main" val="209706298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38200" y="336550"/>
            <a:ext cx="10515600" cy="6297613"/>
          </a:xfrm>
        </p:spPr>
        <p:txBody>
          <a:bodyPr rtlCol="0">
            <a:normAutofit/>
          </a:bodyPr>
          <a:lstStyle/>
          <a:p>
            <a:pPr marL="0" indent="0" algn="ctr" fontAlgn="auto">
              <a:spcAft>
                <a:spcPts val="0"/>
              </a:spcAft>
              <a:buFont typeface="Arial" panose="020B0604020202020204" pitchFamily="34" charset="0"/>
              <a:buNone/>
              <a:defRPr/>
            </a:pPr>
            <a:endParaRPr lang="el-GR" sz="6000" dirty="0" smtClean="0"/>
          </a:p>
          <a:p>
            <a:pPr marL="0" indent="0" algn="ctr" fontAlgn="auto">
              <a:spcAft>
                <a:spcPts val="0"/>
              </a:spcAft>
              <a:buFont typeface="Arial" panose="020B0604020202020204" pitchFamily="34" charset="0"/>
              <a:buNone/>
              <a:defRPr/>
            </a:pPr>
            <a:r>
              <a:rPr lang="el-GR" sz="7200" dirty="0" smtClean="0"/>
              <a:t>ΚΟΙΝΩΝΙΚΗ ΟΙΚΟΝΟΜΙΑ</a:t>
            </a:r>
          </a:p>
          <a:p>
            <a:pPr marL="0" indent="0" fontAlgn="auto">
              <a:spcAft>
                <a:spcPts val="0"/>
              </a:spcAft>
              <a:buNone/>
              <a:defRPr/>
            </a:pPr>
            <a:endParaRPr lang="el-GR" sz="7200" dirty="0"/>
          </a:p>
          <a:p>
            <a:pPr marL="0" indent="0" algn="ctr" fontAlgn="auto">
              <a:spcAft>
                <a:spcPts val="0"/>
              </a:spcAft>
              <a:buFont typeface="Arial" panose="020B0604020202020204" pitchFamily="34" charset="0"/>
              <a:buNone/>
              <a:defRPr/>
            </a:pPr>
            <a:r>
              <a:rPr lang="el-GR" sz="7200" dirty="0" smtClean="0"/>
              <a:t>ΚΟΙΝΩΝΙΑ ΠΟΛΙΤΩΝ</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914400" y="274638"/>
            <a:ext cx="9877245" cy="1143000"/>
          </a:xfrm>
        </p:spPr>
        <p:txBody>
          <a:bodyPr/>
          <a:lstStyle/>
          <a:p>
            <a:r>
              <a:rPr lang="el-GR" dirty="0" smtClean="0"/>
              <a:t>Γκέοργκ Βίλχελμ </a:t>
            </a:r>
            <a:r>
              <a:rPr lang="el-GR" dirty="0" err="1" smtClean="0"/>
              <a:t>Φρήντριχ</a:t>
            </a:r>
            <a:r>
              <a:rPr lang="el-GR" dirty="0" smtClean="0"/>
              <a:t> </a:t>
            </a:r>
            <a:r>
              <a:rPr lang="el-GR" dirty="0"/>
              <a:t>Χέγκελ</a:t>
            </a:r>
            <a:r>
              <a:rPr lang="el-GR" dirty="0" smtClean="0"/>
              <a:t> </a:t>
            </a:r>
            <a:endParaRPr lang="el-GR"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a:xfrm>
            <a:off x="609600" y="1417638"/>
            <a:ext cx="10972800" cy="5169774"/>
          </a:xfrm>
        </p:spPr>
        <p:txBody>
          <a:bodyPr>
            <a:normAutofit fontScale="77500" lnSpcReduction="20000"/>
          </a:bodyPr>
          <a:lstStyle/>
          <a:p>
            <a:pPr marL="0" lvl="0" indent="0">
              <a:spcBef>
                <a:spcPts val="0"/>
              </a:spcBef>
              <a:buNone/>
            </a:pPr>
            <a:r>
              <a:rPr lang="el-GR" sz="4400" b="1" dirty="0"/>
              <a:t>Κοινωνία πολιτών </a:t>
            </a:r>
            <a:r>
              <a:rPr lang="el-GR" sz="4400" b="1" dirty="0" smtClean="0"/>
              <a:t>= σύστημα </a:t>
            </a:r>
            <a:r>
              <a:rPr lang="el-GR" sz="4400" b="1" dirty="0"/>
              <a:t>ανταγωνιστικών και </a:t>
            </a:r>
            <a:r>
              <a:rPr lang="el-GR" sz="4400" b="1" dirty="0" smtClean="0"/>
              <a:t>εγωιστικών αναγκών</a:t>
            </a:r>
            <a:r>
              <a:rPr lang="el-GR" sz="4400" dirty="0"/>
              <a:t>. </a:t>
            </a:r>
            <a:endParaRPr lang="el-GR" sz="4400" dirty="0" smtClean="0"/>
          </a:p>
          <a:p>
            <a:pPr marL="0" lvl="0" indent="0">
              <a:spcBef>
                <a:spcPts val="0"/>
              </a:spcBef>
              <a:buNone/>
            </a:pPr>
            <a:r>
              <a:rPr lang="el-GR" sz="4400" dirty="0" smtClean="0"/>
              <a:t>Χαρακτηριζόταν </a:t>
            </a:r>
            <a:r>
              <a:rPr lang="el-GR" sz="4400" dirty="0"/>
              <a:t>ως το «</a:t>
            </a:r>
            <a:r>
              <a:rPr lang="el-GR" sz="4400" dirty="0" smtClean="0"/>
              <a:t>σύστημα των </a:t>
            </a:r>
            <a:r>
              <a:rPr lang="el-GR" sz="4400" dirty="0"/>
              <a:t>αναγκών</a:t>
            </a:r>
            <a:r>
              <a:rPr lang="el-GR" sz="4400" dirty="0" smtClean="0"/>
              <a:t>», </a:t>
            </a:r>
            <a:r>
              <a:rPr lang="el-GR" sz="4400" dirty="0"/>
              <a:t>που έχει υπερβεί τον στενό ορίζοντα της οικογένειας</a:t>
            </a:r>
            <a:r>
              <a:rPr lang="el-GR" sz="4400" dirty="0" smtClean="0"/>
              <a:t>. Α</a:t>
            </a:r>
            <a:r>
              <a:rPr lang="el-GR" sz="4400" dirty="0"/>
              <a:t>ποτελεί πεδίο εκδίπλωσης του εγωιστικού συμφέροντος και </a:t>
            </a:r>
            <a:r>
              <a:rPr lang="el-GR" sz="4400" dirty="0" smtClean="0"/>
              <a:t>του οικονομικού ατομισμού</a:t>
            </a:r>
            <a:r>
              <a:rPr lang="el-GR" sz="4400" dirty="0"/>
              <a:t>, έναντι των οποίων το κράτος, ως υπέρτατη βαθμίδα </a:t>
            </a:r>
            <a:r>
              <a:rPr lang="el-GR" sz="4400" dirty="0" smtClean="0"/>
              <a:t>οικουμενικής ηθικής </a:t>
            </a:r>
            <a:r>
              <a:rPr lang="el-GR" sz="4400" dirty="0"/>
              <a:t>και ορθού λόγου, αναλαμβάνει να εγκαθιδρύσει μια νέα αρχή </a:t>
            </a:r>
            <a:r>
              <a:rPr lang="el-GR" sz="4400" dirty="0" smtClean="0"/>
              <a:t>κοινωνικής συνοχής</a:t>
            </a:r>
            <a:r>
              <a:rPr lang="el-GR" sz="4400" dirty="0"/>
              <a:t>. </a:t>
            </a:r>
            <a:endParaRPr lang="el-GR" sz="4400" dirty="0" smtClean="0"/>
          </a:p>
          <a:p>
            <a:pPr marL="0" lvl="0" indent="0">
              <a:spcBef>
                <a:spcPts val="0"/>
              </a:spcBef>
              <a:buNone/>
            </a:pPr>
            <a:r>
              <a:rPr lang="el-GR" sz="4400" dirty="0" smtClean="0"/>
              <a:t>Αυτή </a:t>
            </a:r>
            <a:r>
              <a:rPr lang="el-GR" sz="4400" dirty="0"/>
              <a:t>η εκδοχή παραμένει σήμερα ως σημείο αναφοράς των</a:t>
            </a:r>
          </a:p>
          <a:p>
            <a:pPr marL="0" lvl="0" indent="0">
              <a:spcBef>
                <a:spcPts val="0"/>
              </a:spcBef>
              <a:buNone/>
            </a:pPr>
            <a:r>
              <a:rPr lang="el-GR" sz="4400" dirty="0" smtClean="0"/>
              <a:t>θεωρήσεων, </a:t>
            </a:r>
            <a:r>
              <a:rPr lang="el-GR" sz="4400" dirty="0"/>
              <a:t>που εστιάζονται στον διευθυντικό και </a:t>
            </a:r>
            <a:r>
              <a:rPr lang="el-GR" sz="4400" dirty="0" smtClean="0"/>
              <a:t>ηθικό ρόλο </a:t>
            </a:r>
            <a:r>
              <a:rPr lang="el-GR" sz="4400" dirty="0"/>
              <a:t>του </a:t>
            </a:r>
            <a:r>
              <a:rPr lang="el-GR" sz="4400" dirty="0" smtClean="0"/>
              <a:t>κράτους.</a:t>
            </a:r>
            <a:endParaRPr lang="el-GR" sz="4400" dirty="0"/>
          </a:p>
          <a:p>
            <a:pPr marL="0" lvl="0" indent="0">
              <a:spcBef>
                <a:spcPts val="0"/>
              </a:spcBef>
              <a:buNone/>
            </a:pPr>
            <a:endParaRPr lang="el-GR" sz="4400" dirty="0"/>
          </a:p>
        </p:txBody>
      </p:sp>
    </p:spTree>
    <p:extLst>
      <p:ext uri="{BB962C8B-B14F-4D97-AF65-F5344CB8AC3E}">
        <p14:creationId xmlns:p14="http://schemas.microsoft.com/office/powerpoint/2010/main" val="19259737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914400" y="274638"/>
            <a:ext cx="9877245" cy="691520"/>
          </a:xfrm>
        </p:spPr>
        <p:txBody>
          <a:bodyPr>
            <a:normAutofit fontScale="90000"/>
          </a:bodyPr>
          <a:lstStyle/>
          <a:p>
            <a:r>
              <a:rPr lang="el-GR" dirty="0"/>
              <a:t>Αλεξίς-Σαρλ-Ανρί </a:t>
            </a:r>
            <a:r>
              <a:rPr lang="el-GR" dirty="0" err="1"/>
              <a:t>Κλερέλ</a:t>
            </a:r>
            <a:r>
              <a:rPr lang="el-GR" dirty="0"/>
              <a:t> ντε </a:t>
            </a:r>
            <a:r>
              <a:rPr lang="el-GR" dirty="0" err="1" smtClean="0"/>
              <a:t>Τοκβίλ</a:t>
            </a:r>
            <a:endParaRPr lang="el-GR"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a:xfrm>
            <a:off x="609600" y="1147313"/>
            <a:ext cx="10972800" cy="5440099"/>
          </a:xfrm>
        </p:spPr>
        <p:txBody>
          <a:bodyPr>
            <a:noAutofit/>
          </a:bodyPr>
          <a:lstStyle/>
          <a:p>
            <a:pPr marL="0" lvl="0" indent="0">
              <a:spcBef>
                <a:spcPts val="0"/>
              </a:spcBef>
              <a:buNone/>
            </a:pPr>
            <a:r>
              <a:rPr lang="el-GR" b="1" dirty="0" smtClean="0"/>
              <a:t>Κοινωνία </a:t>
            </a:r>
            <a:r>
              <a:rPr lang="el-GR" b="1" dirty="0"/>
              <a:t>πολιτών </a:t>
            </a:r>
            <a:r>
              <a:rPr lang="el-GR" b="1" dirty="0" smtClean="0"/>
              <a:t>= </a:t>
            </a:r>
            <a:r>
              <a:rPr lang="el-GR" b="1" dirty="0" err="1" smtClean="0"/>
              <a:t>αντικρατικιστικό</a:t>
            </a:r>
            <a:r>
              <a:rPr lang="el-GR" b="1" dirty="0" smtClean="0"/>
              <a:t>-αντιαυταρχικό </a:t>
            </a:r>
            <a:r>
              <a:rPr lang="el-GR" b="1" dirty="0"/>
              <a:t>ανάχωμα</a:t>
            </a:r>
            <a:r>
              <a:rPr lang="el-GR" dirty="0"/>
              <a:t>. </a:t>
            </a:r>
            <a:endParaRPr lang="el-GR" dirty="0" smtClean="0"/>
          </a:p>
          <a:p>
            <a:pPr marL="0" lvl="0" indent="0">
              <a:spcBef>
                <a:spcPts val="0"/>
              </a:spcBef>
              <a:buNone/>
            </a:pPr>
            <a:r>
              <a:rPr lang="el-GR" dirty="0" smtClean="0"/>
              <a:t>Είναι </a:t>
            </a:r>
            <a:r>
              <a:rPr lang="el-GR" dirty="0"/>
              <a:t>η εθελοντική </a:t>
            </a:r>
            <a:r>
              <a:rPr lang="el-GR" dirty="0" err="1"/>
              <a:t>αυτοοργάνωση</a:t>
            </a:r>
            <a:r>
              <a:rPr lang="el-GR" dirty="0"/>
              <a:t> σε ποικίλες </a:t>
            </a:r>
            <a:r>
              <a:rPr lang="el-GR" dirty="0" smtClean="0"/>
              <a:t>ενώσεις, οι </a:t>
            </a:r>
            <a:r>
              <a:rPr lang="el-GR" dirty="0"/>
              <a:t>οποίες λειτουργούν ως ασπίδα προστασίας έναντι του κινδύνου της </a:t>
            </a:r>
            <a:r>
              <a:rPr lang="el-GR" dirty="0" smtClean="0"/>
              <a:t>τυραννίας της </a:t>
            </a:r>
            <a:r>
              <a:rPr lang="el-GR" dirty="0"/>
              <a:t>πλειοψηφίας και της εγγενούς </a:t>
            </a:r>
            <a:r>
              <a:rPr lang="el-GR" dirty="0" err="1" smtClean="0"/>
              <a:t>λαϊκιστικής</a:t>
            </a:r>
            <a:r>
              <a:rPr lang="el-GR" dirty="0" smtClean="0"/>
              <a:t> </a:t>
            </a:r>
            <a:r>
              <a:rPr lang="el-GR" dirty="0"/>
              <a:t>δυναμικής της </a:t>
            </a:r>
            <a:r>
              <a:rPr lang="el-GR" dirty="0" smtClean="0"/>
              <a:t>μοντέρνας εξισωτικής </a:t>
            </a:r>
            <a:r>
              <a:rPr lang="el-GR" dirty="0"/>
              <a:t>δημοκρατίας. Οι </a:t>
            </a:r>
            <a:r>
              <a:rPr lang="el-GR" dirty="0" smtClean="0"/>
              <a:t>επιπτώσεις </a:t>
            </a:r>
            <a:r>
              <a:rPr lang="el-GR" dirty="0"/>
              <a:t>των αντιθέσεων και των </a:t>
            </a:r>
            <a:r>
              <a:rPr lang="el-GR" dirty="0" smtClean="0"/>
              <a:t>ανισοτήτων της </a:t>
            </a:r>
            <a:r>
              <a:rPr lang="el-GR" dirty="0"/>
              <a:t>καπιταλιστικής οικονομίας αντιμετωπίζονται σαφώς ως υποδεέστερη </a:t>
            </a:r>
            <a:r>
              <a:rPr lang="el-GR" dirty="0" smtClean="0"/>
              <a:t>πηγή «</a:t>
            </a:r>
            <a:r>
              <a:rPr lang="el-GR" dirty="0"/>
              <a:t>ανησυχίας». </a:t>
            </a:r>
            <a:endParaRPr lang="el-GR" dirty="0" smtClean="0"/>
          </a:p>
          <a:p>
            <a:pPr marL="0" lvl="0" indent="0">
              <a:spcBef>
                <a:spcPts val="0"/>
              </a:spcBef>
              <a:buNone/>
            </a:pPr>
            <a:r>
              <a:rPr lang="el-GR" dirty="0" smtClean="0"/>
              <a:t>Αυτή </a:t>
            </a:r>
            <a:r>
              <a:rPr lang="el-GR" dirty="0"/>
              <a:t>η φιλελεύθερη-</a:t>
            </a:r>
            <a:r>
              <a:rPr lang="el-GR" dirty="0" err="1"/>
              <a:t>αντικρατική</a:t>
            </a:r>
            <a:r>
              <a:rPr lang="el-GR" dirty="0"/>
              <a:t> εκδοχή μπορεί να θεωρηθεί</a:t>
            </a:r>
          </a:p>
          <a:p>
            <a:pPr marL="0" lvl="0" indent="0">
              <a:spcBef>
                <a:spcPts val="0"/>
              </a:spcBef>
              <a:buNone/>
            </a:pPr>
            <a:r>
              <a:rPr lang="el-GR" dirty="0"/>
              <a:t>η επικρατούσα </a:t>
            </a:r>
            <a:r>
              <a:rPr lang="el-GR" dirty="0" smtClean="0"/>
              <a:t>σήμερα. </a:t>
            </a:r>
            <a:endParaRPr lang="el-GR" dirty="0"/>
          </a:p>
        </p:txBody>
      </p:sp>
    </p:spTree>
    <p:extLst>
      <p:ext uri="{BB962C8B-B14F-4D97-AF65-F5344CB8AC3E}">
        <p14:creationId xmlns:p14="http://schemas.microsoft.com/office/powerpoint/2010/main" val="35500003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914400" y="274638"/>
            <a:ext cx="9877245" cy="648471"/>
          </a:xfrm>
        </p:spPr>
        <p:txBody>
          <a:bodyPr>
            <a:normAutofit fontScale="90000"/>
          </a:bodyPr>
          <a:lstStyle/>
          <a:p>
            <a:r>
              <a:rPr lang="el-GR" dirty="0" smtClean="0">
                <a:latin typeface="Arial" panose="020B0604020202020204" pitchFamily="34" charset="0"/>
                <a:cs typeface="Arial" panose="020B0604020202020204" pitchFamily="34" charset="0"/>
              </a:rPr>
              <a:t>Αντόνιο </a:t>
            </a:r>
            <a:r>
              <a:rPr lang="el-GR" dirty="0" err="1" smtClean="0">
                <a:latin typeface="Arial" panose="020B0604020202020204" pitchFamily="34" charset="0"/>
                <a:cs typeface="Arial" panose="020B0604020202020204" pitchFamily="34" charset="0"/>
              </a:rPr>
              <a:t>Γκράμσι</a:t>
            </a:r>
            <a:endParaRPr lang="el-GR"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a:xfrm>
            <a:off x="396815" y="1105989"/>
            <a:ext cx="11593902" cy="5686697"/>
          </a:xfrm>
        </p:spPr>
        <p:txBody>
          <a:bodyPr>
            <a:normAutofit fontScale="55000" lnSpcReduction="20000"/>
          </a:bodyPr>
          <a:lstStyle/>
          <a:p>
            <a:pPr marL="0" lvl="0" indent="0">
              <a:spcBef>
                <a:spcPts val="0"/>
              </a:spcBef>
              <a:buNone/>
            </a:pPr>
            <a:r>
              <a:rPr lang="el-GR" sz="5800" b="1" dirty="0" smtClean="0"/>
              <a:t>Κοινωνία </a:t>
            </a:r>
            <a:r>
              <a:rPr lang="el-GR" sz="5800" b="1" dirty="0"/>
              <a:t>πολιτών </a:t>
            </a:r>
            <a:r>
              <a:rPr lang="el-GR" sz="5800" b="1" dirty="0" smtClean="0"/>
              <a:t>= </a:t>
            </a:r>
            <a:r>
              <a:rPr lang="el-GR" sz="5800" b="1" dirty="0"/>
              <a:t>πεδίο συναινετικής </a:t>
            </a:r>
            <a:r>
              <a:rPr lang="el-GR" sz="5800" b="1" dirty="0" smtClean="0"/>
              <a:t>υποταγής και </a:t>
            </a:r>
            <a:r>
              <a:rPr lang="el-GR" sz="5800" b="1" dirty="0" err="1" smtClean="0"/>
              <a:t>χειραφετικής</a:t>
            </a:r>
            <a:r>
              <a:rPr lang="el-GR" sz="5800" b="1" dirty="0" smtClean="0"/>
              <a:t> </a:t>
            </a:r>
            <a:r>
              <a:rPr lang="el-GR" sz="5800" b="1" dirty="0"/>
              <a:t>αυτονομίας</a:t>
            </a:r>
            <a:r>
              <a:rPr lang="el-GR" sz="5800" dirty="0"/>
              <a:t>. </a:t>
            </a:r>
            <a:endParaRPr lang="el-GR" sz="5800" dirty="0" smtClean="0"/>
          </a:p>
          <a:p>
            <a:pPr marL="0" lvl="0" indent="0">
              <a:spcBef>
                <a:spcPts val="0"/>
              </a:spcBef>
              <a:buNone/>
            </a:pPr>
            <a:r>
              <a:rPr lang="el-GR" sz="5800" dirty="0" smtClean="0"/>
              <a:t>Κινούμενος </a:t>
            </a:r>
            <a:r>
              <a:rPr lang="el-GR" sz="5800" dirty="0"/>
              <a:t>σε μια </a:t>
            </a:r>
            <a:r>
              <a:rPr lang="el-GR" sz="5800" dirty="0" err="1" smtClean="0"/>
              <a:t>χεγκελιανή-μαρξική</a:t>
            </a:r>
            <a:r>
              <a:rPr lang="el-GR" sz="5800" dirty="0" smtClean="0"/>
              <a:t> </a:t>
            </a:r>
            <a:r>
              <a:rPr lang="el-GR" sz="5800" dirty="0"/>
              <a:t>ανάλυση </a:t>
            </a:r>
            <a:r>
              <a:rPr lang="el-GR" sz="5800" dirty="0" smtClean="0"/>
              <a:t>εξετάζει </a:t>
            </a:r>
            <a:r>
              <a:rPr lang="el-GR" sz="5800" dirty="0"/>
              <a:t>την κοινωνία πολιτών ως ένα </a:t>
            </a:r>
            <a:r>
              <a:rPr lang="el-GR" sz="5800" dirty="0" smtClean="0"/>
              <a:t>σύμπλεγμα θεσμών</a:t>
            </a:r>
            <a:r>
              <a:rPr lang="el-GR" sz="5800" dirty="0"/>
              <a:t>, διαδικασιών και </a:t>
            </a:r>
            <a:r>
              <a:rPr lang="el-GR" sz="5800" dirty="0" smtClean="0"/>
              <a:t>πρακτικών, </a:t>
            </a:r>
            <a:r>
              <a:rPr lang="el-GR" sz="5800" dirty="0"/>
              <a:t>μέσω των οποίων </a:t>
            </a:r>
            <a:r>
              <a:rPr lang="el-GR" sz="5800" dirty="0" smtClean="0"/>
              <a:t>επιτυγχάνεται η </a:t>
            </a:r>
            <a:r>
              <a:rPr lang="el-GR" sz="5800" dirty="0" err="1"/>
              <a:t>ηθικο</a:t>
            </a:r>
            <a:r>
              <a:rPr lang="el-GR" sz="5800" dirty="0"/>
              <a:t>-πολιτική ηγεμονία των διευθυντικών τάξεων και εξασφαλίζεται </a:t>
            </a:r>
            <a:r>
              <a:rPr lang="el-GR" sz="5800" dirty="0" smtClean="0"/>
              <a:t>η συναίνεση </a:t>
            </a:r>
            <a:r>
              <a:rPr lang="el-GR" sz="5800" dirty="0"/>
              <a:t>των κυριαρχούμενων, πέρα και πριν από τη στενά </a:t>
            </a:r>
            <a:r>
              <a:rPr lang="el-GR" sz="5800" dirty="0" smtClean="0"/>
              <a:t>καταπιεστική λειτουργία </a:t>
            </a:r>
            <a:r>
              <a:rPr lang="el-GR" sz="5800" dirty="0"/>
              <a:t>του κράτους. </a:t>
            </a:r>
            <a:endParaRPr lang="el-GR" sz="5800" dirty="0" smtClean="0"/>
          </a:p>
          <a:p>
            <a:pPr marL="0" lvl="0" indent="0">
              <a:spcBef>
                <a:spcPts val="0"/>
              </a:spcBef>
              <a:buNone/>
            </a:pPr>
            <a:r>
              <a:rPr lang="el-GR" sz="5800" dirty="0" smtClean="0"/>
              <a:t>Ταυτόχρονα </a:t>
            </a:r>
            <a:r>
              <a:rPr lang="el-GR" sz="5800" dirty="0"/>
              <a:t>και αντίρροπα, η κοινωνία πολιτών </a:t>
            </a:r>
            <a:r>
              <a:rPr lang="el-GR" sz="5800" dirty="0" smtClean="0"/>
              <a:t>είναι ο </a:t>
            </a:r>
            <a:r>
              <a:rPr lang="el-GR" sz="5800" dirty="0"/>
              <a:t>τόπος οργάνωσης μιας εναλλακτικής ηγεμονίας, της δυνάμει </a:t>
            </a:r>
            <a:r>
              <a:rPr lang="el-GR" sz="5800" dirty="0" smtClean="0"/>
              <a:t>ηγεμονίας των </a:t>
            </a:r>
            <a:r>
              <a:rPr lang="el-GR" sz="5800" dirty="0"/>
              <a:t>κυριαρχούμενων τάξεων. </a:t>
            </a:r>
            <a:endParaRPr lang="el-GR" sz="5800" dirty="0" smtClean="0"/>
          </a:p>
          <a:p>
            <a:pPr marL="0" lvl="0" indent="0">
              <a:spcBef>
                <a:spcPts val="0"/>
              </a:spcBef>
              <a:buNone/>
            </a:pPr>
            <a:r>
              <a:rPr lang="el-GR" sz="5800" dirty="0" smtClean="0"/>
              <a:t>Η </a:t>
            </a:r>
            <a:r>
              <a:rPr lang="el-GR" sz="5800" dirty="0"/>
              <a:t>κοινωνία πολιτών αναδεικνύεται </a:t>
            </a:r>
            <a:r>
              <a:rPr lang="el-GR" sz="5800" dirty="0" smtClean="0"/>
              <a:t>επομένως ως </a:t>
            </a:r>
            <a:r>
              <a:rPr lang="el-GR" sz="5800" dirty="0"/>
              <a:t>έννοια </a:t>
            </a:r>
            <a:r>
              <a:rPr lang="el-GR" sz="5800" dirty="0" smtClean="0"/>
              <a:t>εγγενώς </a:t>
            </a:r>
            <a:r>
              <a:rPr lang="el-GR" sz="5800" dirty="0"/>
              <a:t>αντιφατική και διττή, καθόσον συνυπάρχουν </a:t>
            </a:r>
            <a:r>
              <a:rPr lang="el-GR" sz="5800" dirty="0" smtClean="0"/>
              <a:t>ανταγωνιστικά η </a:t>
            </a:r>
            <a:r>
              <a:rPr lang="el-GR" sz="5800" dirty="0"/>
              <a:t>κυριαρχία και </a:t>
            </a:r>
            <a:r>
              <a:rPr lang="el-GR" sz="5800" dirty="0" smtClean="0"/>
              <a:t>η χειραφέτηση</a:t>
            </a:r>
            <a:r>
              <a:rPr lang="el-GR" sz="5800" dirty="0"/>
              <a:t>, η αναπαραγωγή και η μεταρρύθμιση.</a:t>
            </a:r>
          </a:p>
          <a:p>
            <a:pPr marL="0" lvl="0" indent="0">
              <a:spcBef>
                <a:spcPts val="0"/>
              </a:spcBef>
              <a:buNone/>
            </a:pPr>
            <a:endParaRPr lang="el-GR" sz="4400" dirty="0"/>
          </a:p>
        </p:txBody>
      </p:sp>
    </p:spTree>
    <p:extLst>
      <p:ext uri="{BB962C8B-B14F-4D97-AF65-F5344CB8AC3E}">
        <p14:creationId xmlns:p14="http://schemas.microsoft.com/office/powerpoint/2010/main" val="33606793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96815" y="250166"/>
            <a:ext cx="11593902" cy="6337246"/>
          </a:xfrm>
        </p:spPr>
        <p:txBody>
          <a:bodyPr>
            <a:normAutofit fontScale="40000" lnSpcReduction="20000"/>
          </a:bodyPr>
          <a:lstStyle/>
          <a:p>
            <a:pPr marL="0" lvl="0" indent="0">
              <a:spcBef>
                <a:spcPts val="0"/>
              </a:spcBef>
              <a:buNone/>
            </a:pPr>
            <a:endParaRPr lang="el-GR" sz="5800" b="1" dirty="0" smtClean="0"/>
          </a:p>
          <a:p>
            <a:pPr marL="0" lvl="0" indent="0">
              <a:spcBef>
                <a:spcPts val="0"/>
              </a:spcBef>
              <a:buNone/>
            </a:pPr>
            <a:r>
              <a:rPr lang="el-GR" sz="5800" b="1" dirty="0" smtClean="0"/>
              <a:t>(</a:t>
            </a:r>
            <a:r>
              <a:rPr lang="el-GR" sz="5800" b="1" dirty="0"/>
              <a:t>α)</a:t>
            </a:r>
            <a:r>
              <a:rPr lang="el-GR" sz="5800" dirty="0"/>
              <a:t> Στις κοινωνίες του αναπτυγμένου </a:t>
            </a:r>
            <a:r>
              <a:rPr lang="el-GR" sz="5800" dirty="0" smtClean="0"/>
              <a:t>καπιταλισμού η </a:t>
            </a:r>
            <a:r>
              <a:rPr lang="el-GR" sz="5800" dirty="0"/>
              <a:t>σχέση κράτους-κοινωνίας πολιτών δεν αναλογεί στη σχέση </a:t>
            </a:r>
            <a:r>
              <a:rPr lang="el-GR" sz="5800" dirty="0" smtClean="0"/>
              <a:t>δημόσιου-ιδιωτικού</a:t>
            </a:r>
            <a:r>
              <a:rPr lang="el-GR" sz="5800" dirty="0"/>
              <a:t>. Η στενή </a:t>
            </a:r>
            <a:r>
              <a:rPr lang="el-GR" sz="5800" dirty="0" err="1"/>
              <a:t>σύμπλεξη</a:t>
            </a:r>
            <a:r>
              <a:rPr lang="el-GR" sz="5800" dirty="0"/>
              <a:t> φορέων και λειτουργιών δημόσιου και ιδιωτικού </a:t>
            </a:r>
            <a:r>
              <a:rPr lang="el-GR" sz="5800" dirty="0" smtClean="0"/>
              <a:t>χαρακτήρα, διατρέχει και θολώνει τα όρια κράτους-κοινωνίας πολιτών.</a:t>
            </a:r>
          </a:p>
          <a:p>
            <a:pPr marL="0" lvl="0" indent="0">
              <a:spcBef>
                <a:spcPts val="0"/>
              </a:spcBef>
              <a:buNone/>
            </a:pPr>
            <a:r>
              <a:rPr lang="el-GR" sz="5800" b="1" dirty="0" smtClean="0"/>
              <a:t>(</a:t>
            </a:r>
            <a:r>
              <a:rPr lang="el-GR" sz="5800" b="1" dirty="0"/>
              <a:t>β)</a:t>
            </a:r>
            <a:r>
              <a:rPr lang="el-GR" sz="5800" dirty="0"/>
              <a:t> Η κοινωνία πολιτών έχει αντιφατικό χαρακτήρα, είναι πεδίο </a:t>
            </a:r>
            <a:r>
              <a:rPr lang="el-GR" sz="5800" dirty="0" smtClean="0"/>
              <a:t>ανατιθέμενων «</a:t>
            </a:r>
            <a:r>
              <a:rPr lang="el-GR" sz="5800" dirty="0"/>
              <a:t>λογικών» και εγγενών δυναμικών. Η αντιφατικότητα </a:t>
            </a:r>
            <a:r>
              <a:rPr lang="el-GR" sz="5800" dirty="0" smtClean="0"/>
              <a:t>διαμορφώνεται από </a:t>
            </a:r>
            <a:r>
              <a:rPr lang="el-GR" sz="5800" dirty="0"/>
              <a:t>την </a:t>
            </a:r>
            <a:r>
              <a:rPr lang="el-GR" sz="5800" dirty="0" smtClean="0"/>
              <a:t>επίδραση </a:t>
            </a:r>
            <a:r>
              <a:rPr lang="el-GR" sz="5800" dirty="0"/>
              <a:t>που ασκούν η καπιταλιστική οικονομία, η κρατική </a:t>
            </a:r>
            <a:r>
              <a:rPr lang="el-GR" sz="5800" dirty="0" smtClean="0"/>
              <a:t>εξουσία και </a:t>
            </a:r>
            <a:r>
              <a:rPr lang="el-GR" sz="5800" dirty="0"/>
              <a:t>οι άλλες πηγές εξουσίας πάνω στις κοινωνικές </a:t>
            </a:r>
            <a:r>
              <a:rPr lang="el-GR" sz="5800" dirty="0" smtClean="0"/>
              <a:t>σχέσεις.</a:t>
            </a:r>
          </a:p>
          <a:p>
            <a:pPr marL="0" lvl="0" indent="0">
              <a:spcBef>
                <a:spcPts val="0"/>
              </a:spcBef>
              <a:buNone/>
            </a:pPr>
            <a:r>
              <a:rPr lang="el-GR" sz="5800" b="1" dirty="0" smtClean="0"/>
              <a:t>(</a:t>
            </a:r>
            <a:r>
              <a:rPr lang="el-GR" sz="5800" b="1" dirty="0"/>
              <a:t>γ)</a:t>
            </a:r>
            <a:r>
              <a:rPr lang="el-GR" sz="5800" dirty="0"/>
              <a:t> Η </a:t>
            </a:r>
            <a:r>
              <a:rPr lang="el-GR" sz="5800" dirty="0" smtClean="0"/>
              <a:t>κοινωνία πολιτών</a:t>
            </a:r>
            <a:r>
              <a:rPr lang="el-GR" sz="5800" dirty="0"/>
              <a:t>, επομένως, δεν μπορεί να </a:t>
            </a:r>
            <a:r>
              <a:rPr lang="el-GR" sz="5800" dirty="0" err="1"/>
              <a:t>εννοιολογηθεί</a:t>
            </a:r>
            <a:r>
              <a:rPr lang="el-GR" sz="5800" dirty="0"/>
              <a:t> και να αναλυθεί </a:t>
            </a:r>
            <a:r>
              <a:rPr lang="el-GR" sz="5800" dirty="0" smtClean="0"/>
              <a:t>έξω από </a:t>
            </a:r>
            <a:r>
              <a:rPr lang="el-GR" sz="5800" dirty="0"/>
              <a:t>τις σχέσεις με το κράτος και την αγορά. Χρειάζεται δηλαδή να </a:t>
            </a:r>
            <a:r>
              <a:rPr lang="el-GR" sz="5800" dirty="0" smtClean="0"/>
              <a:t>ενταχθεί σε </a:t>
            </a:r>
            <a:r>
              <a:rPr lang="el-GR" sz="5800" dirty="0"/>
              <a:t>ένα ιστορικό-θεωρητικό σχήμα που συνεξετάζει τις «λογικές» των </a:t>
            </a:r>
            <a:r>
              <a:rPr lang="el-GR" sz="5800" dirty="0" smtClean="0"/>
              <a:t>διαφορετικών θεσμικών </a:t>
            </a:r>
            <a:r>
              <a:rPr lang="el-GR" sz="5800" dirty="0"/>
              <a:t>σφαιρών και των αλληλεπιδράσεών τους, </a:t>
            </a:r>
            <a:r>
              <a:rPr lang="el-GR" sz="5800" dirty="0" smtClean="0"/>
              <a:t>εντοπίζοντας τόσο </a:t>
            </a:r>
            <a:r>
              <a:rPr lang="el-GR" sz="5800" dirty="0"/>
              <a:t>τα εγκάρσια ενοποιητικά στοιχεία όσο και τις συστημικές και </a:t>
            </a:r>
            <a:r>
              <a:rPr lang="el-GR" sz="5800" dirty="0" smtClean="0"/>
              <a:t>κοινωνικές αντιφάσεις. </a:t>
            </a:r>
          </a:p>
          <a:p>
            <a:pPr marL="0" lvl="0" indent="0">
              <a:spcBef>
                <a:spcPts val="0"/>
              </a:spcBef>
              <a:buNone/>
            </a:pPr>
            <a:r>
              <a:rPr lang="el-GR" sz="5800" b="1" dirty="0" smtClean="0"/>
              <a:t>(</a:t>
            </a:r>
            <a:r>
              <a:rPr lang="el-GR" sz="5800" b="1" dirty="0"/>
              <a:t>δ)</a:t>
            </a:r>
            <a:r>
              <a:rPr lang="el-GR" sz="5800" dirty="0"/>
              <a:t> Η σχέση κράτους-κοινωνίας πολιτών δεν είναι «</a:t>
            </a:r>
            <a:r>
              <a:rPr lang="el-GR" sz="5800" dirty="0" smtClean="0"/>
              <a:t>μηδενικού αθροίσματος</a:t>
            </a:r>
            <a:r>
              <a:rPr lang="el-GR" sz="5800" dirty="0"/>
              <a:t>». Ισχυρό κράτος και ισχυρή κοινωνία πολιτών κατά </a:t>
            </a:r>
            <a:r>
              <a:rPr lang="el-GR" sz="5800" dirty="0" smtClean="0"/>
              <a:t>κανόνα συμβαδίζουν. </a:t>
            </a:r>
          </a:p>
          <a:p>
            <a:pPr marL="0" lvl="0" indent="0">
              <a:spcBef>
                <a:spcPts val="0"/>
              </a:spcBef>
              <a:buNone/>
            </a:pPr>
            <a:r>
              <a:rPr lang="el-GR" sz="5800" b="1" dirty="0" smtClean="0"/>
              <a:t>(</a:t>
            </a:r>
            <a:r>
              <a:rPr lang="el-GR" sz="5800" b="1" dirty="0"/>
              <a:t>ε)</a:t>
            </a:r>
            <a:r>
              <a:rPr lang="el-GR" sz="5800" dirty="0"/>
              <a:t> Η ύπαρξη μιας «πλούσιας» και «πυκνής» κοινωνίας </a:t>
            </a:r>
            <a:r>
              <a:rPr lang="el-GR" sz="5800" dirty="0" smtClean="0"/>
              <a:t>πολιτών συναρτάται </a:t>
            </a:r>
            <a:r>
              <a:rPr lang="el-GR" sz="5800" dirty="0"/>
              <a:t>με τον βαθμό ανάπτυξης της χώρας και επιβάλλει πιο </a:t>
            </a:r>
            <a:r>
              <a:rPr lang="el-GR" sz="5800" dirty="0" smtClean="0"/>
              <a:t>σύνθετες και </a:t>
            </a:r>
            <a:r>
              <a:rPr lang="el-GR" sz="5800" dirty="0"/>
              <a:t>πολιτισμικά απαιτητικές πολιτικές στρατηγικές και συλλογικά υποκείμενα.</a:t>
            </a:r>
          </a:p>
          <a:p>
            <a:pPr marL="0" lvl="0" indent="0">
              <a:spcBef>
                <a:spcPts val="0"/>
              </a:spcBef>
              <a:buNone/>
            </a:pPr>
            <a:r>
              <a:rPr lang="el-GR" sz="5800" b="1" dirty="0"/>
              <a:t>(</a:t>
            </a:r>
            <a:r>
              <a:rPr lang="el-GR" sz="5800" b="1" dirty="0" err="1"/>
              <a:t>στ</a:t>
            </a:r>
            <a:r>
              <a:rPr lang="el-GR" sz="5800" b="1" dirty="0"/>
              <a:t>)</a:t>
            </a:r>
            <a:r>
              <a:rPr lang="el-GR" sz="5800" dirty="0"/>
              <a:t> Οι οργανώσεις και οι συλλογικότητες που διαμορφώνονται </a:t>
            </a:r>
            <a:r>
              <a:rPr lang="el-GR" sz="5800" dirty="0" smtClean="0"/>
              <a:t>και δραστηριοποιούνται </a:t>
            </a:r>
            <a:r>
              <a:rPr lang="el-GR" sz="5800" dirty="0"/>
              <a:t>στην κοινωνία πολιτών δεν είναι αυτόχρημα «καλές». </a:t>
            </a:r>
            <a:r>
              <a:rPr lang="el-GR" sz="5800" dirty="0" smtClean="0"/>
              <a:t>Η «</a:t>
            </a:r>
            <a:r>
              <a:rPr lang="el-GR" sz="5800" dirty="0" err="1"/>
              <a:t>civil</a:t>
            </a:r>
            <a:r>
              <a:rPr lang="el-GR" sz="5800" dirty="0"/>
              <a:t>» και η «</a:t>
            </a:r>
            <a:r>
              <a:rPr lang="el-GR" sz="5800" dirty="0" err="1"/>
              <a:t>uncivil</a:t>
            </a:r>
            <a:r>
              <a:rPr lang="el-GR" sz="5800" dirty="0"/>
              <a:t>» </a:t>
            </a:r>
            <a:r>
              <a:rPr lang="el-GR" sz="5800" dirty="0" err="1"/>
              <a:t>societies</a:t>
            </a:r>
            <a:r>
              <a:rPr lang="el-GR" sz="5800" dirty="0"/>
              <a:t> </a:t>
            </a:r>
            <a:r>
              <a:rPr lang="el-GR" sz="5800" dirty="0" smtClean="0"/>
              <a:t>συνυπάρχουν </a:t>
            </a:r>
            <a:r>
              <a:rPr lang="el-GR" sz="5800" dirty="0"/>
              <a:t>και συμπλέκονται.</a:t>
            </a:r>
            <a:endParaRPr lang="el-GR" sz="4400" dirty="0"/>
          </a:p>
        </p:txBody>
      </p:sp>
    </p:spTree>
    <p:extLst>
      <p:ext uri="{BB962C8B-B14F-4D97-AF65-F5344CB8AC3E}">
        <p14:creationId xmlns:p14="http://schemas.microsoft.com/office/powerpoint/2010/main" val="24519860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09600" y="274638"/>
            <a:ext cx="10972800" cy="734355"/>
          </a:xfrm>
        </p:spPr>
        <p:txBody>
          <a:bodyPr>
            <a:normAutofit fontScale="90000"/>
          </a:bodyPr>
          <a:lstStyle/>
          <a:p>
            <a:r>
              <a:rPr lang="el-GR" dirty="0" smtClean="0">
                <a:latin typeface="Arial" panose="020B0604020202020204" pitchFamily="34" charset="0"/>
                <a:cs typeface="Arial" panose="020B0604020202020204" pitchFamily="34" charset="0"/>
              </a:rPr>
              <a:t>Κοινωνία πολιτών</a:t>
            </a:r>
            <a:endParaRPr lang="el-GR"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a:xfrm>
            <a:off x="609600" y="1227909"/>
            <a:ext cx="10972800" cy="5381898"/>
          </a:xfrm>
        </p:spPr>
        <p:txBody>
          <a:bodyPr/>
          <a:lstStyle/>
          <a:p>
            <a:pPr marL="0" lvl="0" indent="0" algn="ctr">
              <a:spcBef>
                <a:spcPts val="0"/>
              </a:spcBef>
              <a:buNone/>
            </a:pPr>
            <a:r>
              <a:rPr lang="el-GR" sz="3600" dirty="0" smtClean="0">
                <a:solidFill>
                  <a:prstClr val="black"/>
                </a:solidFill>
                <a:cs typeface="Arial" panose="020B0604020202020204" pitchFamily="34" charset="0"/>
              </a:rPr>
              <a:t>ΠΟΛΙΤΙΚΟ ΕΠΙΠΕΔΟ</a:t>
            </a:r>
          </a:p>
          <a:p>
            <a:pPr marL="0" lvl="0" indent="0">
              <a:spcBef>
                <a:spcPts val="0"/>
              </a:spcBef>
              <a:buNone/>
            </a:pPr>
            <a:r>
              <a:rPr lang="el-GR" sz="3600" dirty="0" smtClean="0">
                <a:ea typeface="Calibri" panose="020F0502020204030204" pitchFamily="34" charset="0"/>
              </a:rPr>
              <a:t>Χώρος </a:t>
            </a:r>
            <a:r>
              <a:rPr lang="el-GR" sz="3600" dirty="0">
                <a:ea typeface="Calibri" panose="020F0502020204030204" pitchFamily="34" charset="0"/>
              </a:rPr>
              <a:t>μεταξύ κράτους και πολιτών, μεταξύ κυβερνώντων και κυβερνωμένων. </a:t>
            </a:r>
            <a:endParaRPr lang="el-GR" sz="3600" dirty="0" smtClean="0">
              <a:ea typeface="Calibri" panose="020F0502020204030204" pitchFamily="34" charset="0"/>
            </a:endParaRPr>
          </a:p>
          <a:p>
            <a:pPr marL="0" lvl="0" indent="0">
              <a:spcBef>
                <a:spcPts val="0"/>
              </a:spcBef>
              <a:buNone/>
            </a:pPr>
            <a:r>
              <a:rPr lang="el-GR" sz="3600" dirty="0" smtClean="0">
                <a:ea typeface="Calibri" panose="020F0502020204030204" pitchFamily="34" charset="0"/>
              </a:rPr>
              <a:t>Αποτελείται </a:t>
            </a:r>
            <a:r>
              <a:rPr lang="el-GR" sz="3600" dirty="0">
                <a:ea typeface="Calibri" panose="020F0502020204030204" pitchFamily="34" charset="0"/>
              </a:rPr>
              <a:t>από «ενδιάμεσα στρώματα» ή οργανώσεις που και προστατεύουν τους πολίτες από τον κρατικό αυταρχισμό και, από την άλλη μεριά, προστατεύουν τις πολιτικές ηγεσίες από τις εκ των κάτω προερχόμενες </a:t>
            </a:r>
            <a:r>
              <a:rPr lang="el-GR" sz="3600" dirty="0" err="1">
                <a:ea typeface="Calibri" panose="020F0502020204030204" pitchFamily="34" charset="0"/>
              </a:rPr>
              <a:t>λαϊκιστικές</a:t>
            </a:r>
            <a:r>
              <a:rPr lang="el-GR" sz="3600" dirty="0">
                <a:ea typeface="Calibri" panose="020F0502020204030204" pitchFamily="34" charset="0"/>
              </a:rPr>
              <a:t> πιέσεις.</a:t>
            </a:r>
            <a:r>
              <a:rPr lang="el-GR" sz="3600" dirty="0" smtClean="0">
                <a:solidFill>
                  <a:prstClr val="black"/>
                </a:solidFill>
                <a:cs typeface="Arial" panose="020B0604020202020204" pitchFamily="34" charset="0"/>
              </a:rPr>
              <a:t> </a:t>
            </a:r>
          </a:p>
          <a:p>
            <a:pPr marL="0" lvl="0" indent="0">
              <a:spcBef>
                <a:spcPts val="0"/>
              </a:spcBef>
              <a:buNone/>
            </a:pPr>
            <a:endParaRPr lang="el-GR" sz="3600" dirty="0">
              <a:solidFill>
                <a:prstClr val="black"/>
              </a:solidFill>
              <a:latin typeface="Arial" panose="020B0604020202020204" pitchFamily="34" charset="0"/>
              <a:cs typeface="Arial" panose="020B0604020202020204" pitchFamily="34" charset="0"/>
            </a:endParaRPr>
          </a:p>
          <a:p>
            <a:pPr marL="0" indent="0">
              <a:buNone/>
            </a:pPr>
            <a:endParaRPr lang="el-GR" dirty="0"/>
          </a:p>
        </p:txBody>
      </p:sp>
    </p:spTree>
    <p:extLst>
      <p:ext uri="{BB962C8B-B14F-4D97-AF65-F5344CB8AC3E}">
        <p14:creationId xmlns:p14="http://schemas.microsoft.com/office/powerpoint/2010/main" val="16904389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09600" y="274638"/>
            <a:ext cx="10972800" cy="734355"/>
          </a:xfrm>
        </p:spPr>
        <p:txBody>
          <a:bodyPr>
            <a:noAutofit/>
          </a:bodyPr>
          <a:lstStyle/>
          <a:p>
            <a:r>
              <a:rPr lang="el-GR" dirty="0" smtClean="0">
                <a:latin typeface="Arial" panose="020B0604020202020204" pitchFamily="34" charset="0"/>
                <a:cs typeface="Arial" panose="020B0604020202020204" pitchFamily="34" charset="0"/>
              </a:rPr>
              <a:t>Κοινωνία πολιτών</a:t>
            </a:r>
            <a:endParaRPr lang="el-GR"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a:xfrm>
            <a:off x="609599" y="1445623"/>
            <a:ext cx="11230303" cy="5111931"/>
          </a:xfrm>
        </p:spPr>
        <p:txBody>
          <a:bodyPr/>
          <a:lstStyle/>
          <a:p>
            <a:pPr marL="0" lvl="0" indent="0" algn="ctr">
              <a:spcBef>
                <a:spcPts val="0"/>
              </a:spcBef>
              <a:buNone/>
            </a:pPr>
            <a:r>
              <a:rPr lang="el-GR" sz="4400" dirty="0" smtClean="0">
                <a:solidFill>
                  <a:prstClr val="black"/>
                </a:solidFill>
                <a:cs typeface="Arial" panose="020B0604020202020204" pitchFamily="34" charset="0"/>
              </a:rPr>
              <a:t>ΟΙΚΟΝΟΜΙΚΟ ΕΠΙΠΕΔΟ</a:t>
            </a:r>
          </a:p>
          <a:p>
            <a:pPr marL="0" lvl="0" indent="0" algn="ctr">
              <a:spcBef>
                <a:spcPts val="0"/>
              </a:spcBef>
              <a:buNone/>
            </a:pPr>
            <a:endParaRPr lang="el-GR" sz="4400" dirty="0" smtClean="0">
              <a:solidFill>
                <a:prstClr val="black"/>
              </a:solidFill>
              <a:cs typeface="Arial" panose="020B0604020202020204" pitchFamily="34" charset="0"/>
            </a:endParaRPr>
          </a:p>
          <a:p>
            <a:pPr marL="0" lvl="0" indent="0">
              <a:spcBef>
                <a:spcPts val="0"/>
              </a:spcBef>
              <a:buNone/>
            </a:pPr>
            <a:r>
              <a:rPr lang="el-GR" sz="4400" dirty="0" smtClean="0">
                <a:ea typeface="Calibri" panose="020F0502020204030204" pitchFamily="34" charset="0"/>
              </a:rPr>
              <a:t>Ενδιάμεσος </a:t>
            </a:r>
            <a:r>
              <a:rPr lang="el-GR" sz="4400" dirty="0">
                <a:ea typeface="Calibri" panose="020F0502020204030204" pitchFamily="34" charset="0"/>
              </a:rPr>
              <a:t>χώρος μεταξύ κράτους και αγοράς. </a:t>
            </a:r>
            <a:endParaRPr lang="el-GR" sz="4400" dirty="0" smtClean="0">
              <a:ea typeface="Calibri" panose="020F0502020204030204" pitchFamily="34" charset="0"/>
            </a:endParaRPr>
          </a:p>
          <a:p>
            <a:pPr marL="0" lvl="0" indent="0">
              <a:spcBef>
                <a:spcPts val="0"/>
              </a:spcBef>
              <a:buNone/>
            </a:pPr>
            <a:r>
              <a:rPr lang="el-GR" sz="4400" dirty="0" smtClean="0">
                <a:ea typeface="Calibri" panose="020F0502020204030204" pitchFamily="34" charset="0"/>
              </a:rPr>
              <a:t>Σχετικά αυτόνομος χώρος </a:t>
            </a:r>
            <a:r>
              <a:rPr lang="el-GR" sz="4400" dirty="0">
                <a:ea typeface="Calibri" panose="020F0502020204030204" pitchFamily="34" charset="0"/>
              </a:rPr>
              <a:t>αποτελούμενο από θεσμούς, οργανώσεις και κινήματα που εναντιώνονται και στον </a:t>
            </a:r>
            <a:r>
              <a:rPr lang="el-GR" sz="4400" dirty="0" err="1">
                <a:ea typeface="Calibri" panose="020F0502020204030204" pitchFamily="34" charset="0"/>
              </a:rPr>
              <a:t>κρατικισμό</a:t>
            </a:r>
            <a:r>
              <a:rPr lang="el-GR" sz="4400" dirty="0">
                <a:ea typeface="Calibri" panose="020F0502020204030204" pitchFamily="34" charset="0"/>
              </a:rPr>
              <a:t> και στην </a:t>
            </a:r>
            <a:r>
              <a:rPr lang="el-GR" sz="4400" dirty="0" err="1">
                <a:ea typeface="Calibri" panose="020F0502020204030204" pitchFamily="34" charset="0"/>
              </a:rPr>
              <a:t>αγοροκρατία</a:t>
            </a:r>
            <a:r>
              <a:rPr lang="el-GR" sz="4400" dirty="0">
                <a:ea typeface="Calibri" panose="020F0502020204030204" pitchFamily="34" charset="0"/>
              </a:rPr>
              <a:t>. </a:t>
            </a:r>
            <a:endParaRPr lang="el-GR" sz="4400" dirty="0">
              <a:solidFill>
                <a:prstClr val="black"/>
              </a:solidFill>
              <a:cs typeface="Arial" panose="020B0604020202020204" pitchFamily="34" charset="0"/>
            </a:endParaRPr>
          </a:p>
          <a:p>
            <a:pPr marL="0" indent="0">
              <a:buNone/>
            </a:pPr>
            <a:endParaRPr lang="el-GR" dirty="0"/>
          </a:p>
        </p:txBody>
      </p:sp>
    </p:spTree>
    <p:extLst>
      <p:ext uri="{BB962C8B-B14F-4D97-AF65-F5344CB8AC3E}">
        <p14:creationId xmlns:p14="http://schemas.microsoft.com/office/powerpoint/2010/main" val="40550930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09600" y="274638"/>
            <a:ext cx="10972800" cy="734355"/>
          </a:xfrm>
        </p:spPr>
        <p:txBody>
          <a:bodyPr>
            <a:normAutofit fontScale="90000"/>
          </a:bodyPr>
          <a:lstStyle/>
          <a:p>
            <a:r>
              <a:rPr lang="el-GR" dirty="0" smtClean="0"/>
              <a:t>Κοινωνία πολιτών</a:t>
            </a:r>
            <a:endParaRPr lang="el-GR" dirty="0"/>
          </a:p>
        </p:txBody>
      </p:sp>
      <p:sp>
        <p:nvSpPr>
          <p:cNvPr id="3" name="Θέση περιεχομένου 2"/>
          <p:cNvSpPr>
            <a:spLocks noGrp="1"/>
          </p:cNvSpPr>
          <p:nvPr>
            <p:ph idx="1"/>
          </p:nvPr>
        </p:nvSpPr>
        <p:spPr>
          <a:xfrm>
            <a:off x="609599" y="1600201"/>
            <a:ext cx="11230303" cy="4879427"/>
          </a:xfrm>
        </p:spPr>
        <p:txBody>
          <a:bodyPr/>
          <a:lstStyle/>
          <a:p>
            <a:pPr marL="0" lvl="0" indent="0" algn="ctr">
              <a:spcBef>
                <a:spcPts val="0"/>
              </a:spcBef>
              <a:buNone/>
            </a:pPr>
            <a:r>
              <a:rPr lang="el-GR" sz="3600" dirty="0" smtClean="0">
                <a:solidFill>
                  <a:prstClr val="black"/>
                </a:solidFill>
                <a:cs typeface="Arial" panose="020B0604020202020204" pitchFamily="34" charset="0"/>
              </a:rPr>
              <a:t>ΠΑΓΚΟΣΜΙΑ ΤΡΑΠΕΖΑ</a:t>
            </a:r>
          </a:p>
          <a:p>
            <a:pPr marL="0" lvl="0" indent="0" algn="ctr">
              <a:spcBef>
                <a:spcPts val="0"/>
              </a:spcBef>
              <a:buNone/>
            </a:pPr>
            <a:endParaRPr lang="el-GR" sz="3600" dirty="0" smtClean="0">
              <a:solidFill>
                <a:prstClr val="black"/>
              </a:solidFill>
              <a:cs typeface="Arial" panose="020B0604020202020204" pitchFamily="34" charset="0"/>
            </a:endParaRPr>
          </a:p>
          <a:p>
            <a:pPr marL="0" lvl="0" indent="0">
              <a:spcBef>
                <a:spcPts val="0"/>
              </a:spcBef>
              <a:buNone/>
            </a:pPr>
            <a:r>
              <a:rPr lang="el-GR" sz="3600" dirty="0" smtClean="0">
                <a:ea typeface="Calibri" panose="020F0502020204030204" pitchFamily="34" charset="0"/>
              </a:rPr>
              <a:t>Περιλαμβάνει </a:t>
            </a:r>
            <a:r>
              <a:rPr lang="el-GR" sz="3600" dirty="0">
                <a:ea typeface="Calibri" panose="020F0502020204030204" pitchFamily="34" charset="0"/>
              </a:rPr>
              <a:t>το ευρύ φάσμα μη κυβερνητικών και μη κερδοσκοπικών οργανισμών που έχουν παρουσία στη δημόσια ζωή, εκφράζουν τα ενδιαφέροντα και τις αξίες των μελών τους και άλλων, με βάση ηθικά, πολιτιστικά, πολιτικά, επιστημονικά, θρησκευτικά ή φιλανθρωπικά ζητήματα. </a:t>
            </a:r>
            <a:endParaRPr lang="el-GR" dirty="0"/>
          </a:p>
        </p:txBody>
      </p:sp>
    </p:spTree>
    <p:extLst>
      <p:ext uri="{BB962C8B-B14F-4D97-AF65-F5344CB8AC3E}">
        <p14:creationId xmlns:p14="http://schemas.microsoft.com/office/powerpoint/2010/main" val="27348463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09600" y="274638"/>
            <a:ext cx="10972800" cy="734355"/>
          </a:xfrm>
        </p:spPr>
        <p:txBody>
          <a:bodyPr>
            <a:normAutofit fontScale="90000"/>
          </a:bodyPr>
          <a:lstStyle/>
          <a:p>
            <a:r>
              <a:rPr lang="el-GR" dirty="0" smtClean="0">
                <a:latin typeface="Arial" panose="020B0604020202020204" pitchFamily="34" charset="0"/>
                <a:cs typeface="Arial" panose="020B0604020202020204" pitchFamily="34" charset="0"/>
              </a:rPr>
              <a:t>Κοινωνία πολιτών</a:t>
            </a:r>
            <a:endParaRPr lang="el-GR"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a:xfrm>
            <a:off x="422695" y="1155941"/>
            <a:ext cx="11417208" cy="5323688"/>
          </a:xfrm>
        </p:spPr>
        <p:txBody>
          <a:bodyPr>
            <a:normAutofit fontScale="55000" lnSpcReduction="20000"/>
          </a:bodyPr>
          <a:lstStyle/>
          <a:p>
            <a:pPr marL="0" lvl="0" indent="0" algn="ctr">
              <a:spcBef>
                <a:spcPts val="0"/>
              </a:spcBef>
              <a:buNone/>
            </a:pPr>
            <a:r>
              <a:rPr lang="el-GR" sz="6500" b="1" dirty="0" smtClean="0">
                <a:solidFill>
                  <a:prstClr val="black"/>
                </a:solidFill>
                <a:cs typeface="Arial" panose="020B0604020202020204" pitchFamily="34" charset="0"/>
              </a:rPr>
              <a:t>ΕΝΩΣΙΑΚΗ ΔΙΑΣΤΑΣΗ</a:t>
            </a:r>
          </a:p>
          <a:p>
            <a:pPr marL="0" lvl="0" indent="0">
              <a:spcBef>
                <a:spcPts val="0"/>
              </a:spcBef>
              <a:buNone/>
            </a:pPr>
            <a:r>
              <a:rPr lang="el-GR" sz="3600" dirty="0">
                <a:solidFill>
                  <a:prstClr val="black"/>
                </a:solidFill>
                <a:cs typeface="Arial" panose="020B0604020202020204" pitchFamily="34" charset="0"/>
              </a:rPr>
              <a:t>Άρθρο </a:t>
            </a:r>
            <a:r>
              <a:rPr lang="el-GR" sz="3600" dirty="0" smtClean="0">
                <a:solidFill>
                  <a:prstClr val="black"/>
                </a:solidFill>
                <a:cs typeface="Arial" panose="020B0604020202020204" pitchFamily="34" charset="0"/>
              </a:rPr>
              <a:t>11§2 ΣΕΕ</a:t>
            </a:r>
            <a:endParaRPr lang="el-GR" sz="3600" dirty="0">
              <a:solidFill>
                <a:prstClr val="black"/>
              </a:solidFill>
              <a:cs typeface="Arial" panose="020B0604020202020204" pitchFamily="34" charset="0"/>
            </a:endParaRPr>
          </a:p>
          <a:p>
            <a:pPr marL="0" lvl="0" indent="0">
              <a:spcBef>
                <a:spcPts val="0"/>
              </a:spcBef>
              <a:buNone/>
            </a:pPr>
            <a:r>
              <a:rPr lang="el-GR" sz="3600" dirty="0" smtClean="0">
                <a:solidFill>
                  <a:prstClr val="black"/>
                </a:solidFill>
                <a:cs typeface="Arial" panose="020B0604020202020204" pitchFamily="34" charset="0"/>
              </a:rPr>
              <a:t>Τα </a:t>
            </a:r>
            <a:r>
              <a:rPr lang="el-GR" sz="3600" dirty="0">
                <a:solidFill>
                  <a:prstClr val="black"/>
                </a:solidFill>
                <a:cs typeface="Arial" panose="020B0604020202020204" pitchFamily="34" charset="0"/>
              </a:rPr>
              <a:t>θεσμικά όργανα διατηρούν ανοιχτό, διαφανή και τακτικό διάλογο με τις αντιπροσωπευτικές ενώσεις και την κοινωνία των πολιτών</a:t>
            </a:r>
            <a:r>
              <a:rPr lang="el-GR" sz="3600" dirty="0" smtClean="0">
                <a:solidFill>
                  <a:prstClr val="black"/>
                </a:solidFill>
                <a:cs typeface="Arial" panose="020B0604020202020204" pitchFamily="34" charset="0"/>
              </a:rPr>
              <a:t>.</a:t>
            </a:r>
          </a:p>
          <a:p>
            <a:pPr marL="0" lvl="0" indent="0">
              <a:spcBef>
                <a:spcPts val="0"/>
              </a:spcBef>
              <a:buNone/>
            </a:pPr>
            <a:endParaRPr lang="el-GR" sz="3600" dirty="0">
              <a:solidFill>
                <a:prstClr val="black"/>
              </a:solidFill>
              <a:cs typeface="Arial" panose="020B0604020202020204" pitchFamily="34" charset="0"/>
            </a:endParaRPr>
          </a:p>
          <a:p>
            <a:pPr marL="0" lvl="0" indent="0">
              <a:spcBef>
                <a:spcPts val="0"/>
              </a:spcBef>
              <a:buNone/>
            </a:pPr>
            <a:r>
              <a:rPr lang="el-GR" sz="3600" dirty="0">
                <a:solidFill>
                  <a:prstClr val="black"/>
                </a:solidFill>
                <a:cs typeface="Arial" panose="020B0604020202020204" pitchFamily="34" charset="0"/>
              </a:rPr>
              <a:t>Άρθρο </a:t>
            </a:r>
            <a:r>
              <a:rPr lang="el-GR" sz="3600" dirty="0" smtClean="0">
                <a:solidFill>
                  <a:prstClr val="black"/>
                </a:solidFill>
                <a:cs typeface="Arial" panose="020B0604020202020204" pitchFamily="34" charset="0"/>
              </a:rPr>
              <a:t>15§1 ΣΕΕ</a:t>
            </a:r>
            <a:endParaRPr lang="el-GR" sz="3600" dirty="0">
              <a:solidFill>
                <a:prstClr val="black"/>
              </a:solidFill>
              <a:cs typeface="Arial" panose="020B0604020202020204" pitchFamily="34" charset="0"/>
            </a:endParaRPr>
          </a:p>
          <a:p>
            <a:pPr marL="0" lvl="0" indent="0">
              <a:spcBef>
                <a:spcPts val="0"/>
              </a:spcBef>
              <a:buNone/>
            </a:pPr>
            <a:r>
              <a:rPr lang="el-GR" sz="3600" dirty="0" smtClean="0">
                <a:solidFill>
                  <a:prstClr val="black"/>
                </a:solidFill>
                <a:cs typeface="Arial" panose="020B0604020202020204" pitchFamily="34" charset="0"/>
              </a:rPr>
              <a:t>Προκειμένου </a:t>
            </a:r>
            <a:r>
              <a:rPr lang="el-GR" sz="3600" dirty="0">
                <a:solidFill>
                  <a:prstClr val="black"/>
                </a:solidFill>
                <a:cs typeface="Arial" panose="020B0604020202020204" pitchFamily="34" charset="0"/>
              </a:rPr>
              <a:t>να προωθήσουν τη χρηστή διακυβέρνηση και να διασφαλίσουν τη συμμετοχή της κοινωνίας των πολιτών, τα θεσμικά και λοιπά όργανα και οι οργανισμοί της Ένωσης διεξάγουν τις εργασίες τους όσο το δυνατόν πιο ανοιχτά</a:t>
            </a:r>
            <a:r>
              <a:rPr lang="el-GR" sz="3600" dirty="0" smtClean="0">
                <a:solidFill>
                  <a:prstClr val="black"/>
                </a:solidFill>
                <a:cs typeface="Arial" panose="020B0604020202020204" pitchFamily="34" charset="0"/>
              </a:rPr>
              <a:t>.</a:t>
            </a:r>
          </a:p>
          <a:p>
            <a:pPr marL="0" lvl="0" indent="0">
              <a:spcBef>
                <a:spcPts val="0"/>
              </a:spcBef>
              <a:buNone/>
            </a:pPr>
            <a:endParaRPr lang="el-GR" sz="3600" dirty="0" smtClean="0">
              <a:solidFill>
                <a:prstClr val="black"/>
              </a:solidFill>
              <a:cs typeface="Arial" panose="020B0604020202020204" pitchFamily="34" charset="0"/>
            </a:endParaRPr>
          </a:p>
          <a:p>
            <a:pPr marL="0" lvl="0" indent="0">
              <a:spcBef>
                <a:spcPts val="0"/>
              </a:spcBef>
              <a:buNone/>
            </a:pPr>
            <a:r>
              <a:rPr lang="el-GR" sz="3600" dirty="0">
                <a:solidFill>
                  <a:prstClr val="black"/>
                </a:solidFill>
                <a:cs typeface="Arial" panose="020B0604020202020204" pitchFamily="34" charset="0"/>
              </a:rPr>
              <a:t>Άρθρο </a:t>
            </a:r>
            <a:r>
              <a:rPr lang="el-GR" sz="3600" dirty="0" smtClean="0">
                <a:solidFill>
                  <a:prstClr val="black"/>
                </a:solidFill>
                <a:cs typeface="Arial" panose="020B0604020202020204" pitchFamily="34" charset="0"/>
              </a:rPr>
              <a:t>300§2 ΣΛΕΕ</a:t>
            </a:r>
            <a:endParaRPr lang="el-GR" sz="3600" dirty="0">
              <a:solidFill>
                <a:prstClr val="black"/>
              </a:solidFill>
              <a:cs typeface="Arial" panose="020B0604020202020204" pitchFamily="34" charset="0"/>
            </a:endParaRPr>
          </a:p>
          <a:p>
            <a:pPr marL="0" lvl="0" indent="0">
              <a:spcBef>
                <a:spcPts val="0"/>
              </a:spcBef>
              <a:buNone/>
            </a:pPr>
            <a:r>
              <a:rPr lang="el-GR" sz="3600" dirty="0" smtClean="0">
                <a:solidFill>
                  <a:prstClr val="black"/>
                </a:solidFill>
                <a:cs typeface="Arial" panose="020B0604020202020204" pitchFamily="34" charset="0"/>
              </a:rPr>
              <a:t>Η </a:t>
            </a:r>
            <a:r>
              <a:rPr lang="el-GR" sz="3600" dirty="0">
                <a:solidFill>
                  <a:prstClr val="black"/>
                </a:solidFill>
                <a:cs typeface="Arial" panose="020B0604020202020204" pitchFamily="34" charset="0"/>
              </a:rPr>
              <a:t>Οικονομική και Κοινωνική Επιτροπή απαρτίζεται από αντιπροσώπους των οργανώσεων εργοδοτών, μισθωτών και άλλων αντιπροσωπευτικών φορέων της κοινωνίας των πολιτών, ιδίως στον κοινωνικοοικονομικό, κοινωφελή, επαγγελματικό και πολιτιστικό τομέα</a:t>
            </a:r>
            <a:r>
              <a:rPr lang="el-GR" sz="3600" dirty="0" smtClean="0">
                <a:solidFill>
                  <a:prstClr val="black"/>
                </a:solidFill>
                <a:cs typeface="Arial" panose="020B0604020202020204" pitchFamily="34" charset="0"/>
              </a:rPr>
              <a:t>.</a:t>
            </a:r>
          </a:p>
          <a:p>
            <a:pPr marL="0" lvl="0" indent="0">
              <a:spcBef>
                <a:spcPts val="0"/>
              </a:spcBef>
              <a:buNone/>
            </a:pPr>
            <a:endParaRPr lang="el-GR" sz="3600" dirty="0" smtClean="0">
              <a:solidFill>
                <a:prstClr val="black"/>
              </a:solidFill>
              <a:cs typeface="Arial" panose="020B0604020202020204" pitchFamily="34" charset="0"/>
            </a:endParaRPr>
          </a:p>
          <a:p>
            <a:pPr marL="0" lvl="0" indent="0">
              <a:spcBef>
                <a:spcPts val="0"/>
              </a:spcBef>
              <a:buNone/>
            </a:pPr>
            <a:r>
              <a:rPr lang="el-GR" sz="3600" dirty="0">
                <a:solidFill>
                  <a:prstClr val="black"/>
                </a:solidFill>
                <a:cs typeface="Arial" panose="020B0604020202020204" pitchFamily="34" charset="0"/>
              </a:rPr>
              <a:t>Άρθρο </a:t>
            </a:r>
            <a:r>
              <a:rPr lang="el-GR" sz="3600" dirty="0" smtClean="0">
                <a:solidFill>
                  <a:prstClr val="black"/>
                </a:solidFill>
                <a:cs typeface="Arial" panose="020B0604020202020204" pitchFamily="34" charset="0"/>
              </a:rPr>
              <a:t>302§2 ΣΛΕΕ</a:t>
            </a:r>
            <a:endParaRPr lang="el-GR" sz="3600" dirty="0">
              <a:solidFill>
                <a:prstClr val="black"/>
              </a:solidFill>
              <a:cs typeface="Arial" panose="020B0604020202020204" pitchFamily="34" charset="0"/>
            </a:endParaRPr>
          </a:p>
          <a:p>
            <a:pPr marL="0" lvl="0" indent="0">
              <a:spcBef>
                <a:spcPts val="0"/>
              </a:spcBef>
              <a:buNone/>
            </a:pPr>
            <a:r>
              <a:rPr lang="el-GR" sz="3600" dirty="0" smtClean="0">
                <a:solidFill>
                  <a:prstClr val="black"/>
                </a:solidFill>
                <a:cs typeface="Arial" panose="020B0604020202020204" pitchFamily="34" charset="0"/>
              </a:rPr>
              <a:t>Το </a:t>
            </a:r>
            <a:r>
              <a:rPr lang="el-GR" sz="3600" dirty="0">
                <a:solidFill>
                  <a:prstClr val="black"/>
                </a:solidFill>
                <a:cs typeface="Arial" panose="020B0604020202020204" pitchFamily="34" charset="0"/>
              </a:rPr>
              <a:t>Συμβούλιο αποφασίζει μετά από διαβούλευση με την Επιτροπή. Μπορεί να ζητά τη γνώμη ευρωπαϊκών οργανώσεων αντιπροσωπευτικών των διαφόρων κλάδων της οικονομικής και κοινωνικής ζωής και της κοινωνίας των πολιτών, οι οποίες ενδιαφέρονται για τις δραστηριότητες της Ένωσης.</a:t>
            </a:r>
          </a:p>
          <a:p>
            <a:pPr marL="0" lvl="0" indent="0">
              <a:spcBef>
                <a:spcPts val="0"/>
              </a:spcBef>
              <a:buNone/>
            </a:pPr>
            <a:endParaRPr lang="el-GR" sz="3600" dirty="0">
              <a:solidFill>
                <a:prstClr val="black"/>
              </a:solidFill>
              <a:cs typeface="Arial" panose="020B0604020202020204" pitchFamily="34" charset="0"/>
            </a:endParaRPr>
          </a:p>
          <a:p>
            <a:pPr marL="0" lvl="0" indent="0">
              <a:spcBef>
                <a:spcPts val="0"/>
              </a:spcBef>
              <a:buNone/>
            </a:pPr>
            <a:endParaRPr lang="el-GR" sz="3600" dirty="0">
              <a:solidFill>
                <a:prstClr val="black"/>
              </a:solidFill>
              <a:latin typeface="Arial" panose="020B0604020202020204" pitchFamily="34" charset="0"/>
              <a:cs typeface="Arial" panose="020B0604020202020204" pitchFamily="34" charset="0"/>
            </a:endParaRPr>
          </a:p>
          <a:p>
            <a:pPr marL="0" lvl="0" indent="0">
              <a:spcBef>
                <a:spcPts val="0"/>
              </a:spcBef>
              <a:buNone/>
            </a:pPr>
            <a:endParaRPr lang="el-GR" sz="3600" dirty="0" smtClean="0">
              <a:solidFill>
                <a:prstClr val="black"/>
              </a:solidFill>
              <a:latin typeface="Arial" panose="020B0604020202020204" pitchFamily="34" charset="0"/>
              <a:cs typeface="Arial" panose="020B0604020202020204" pitchFamily="34" charset="0"/>
            </a:endParaRPr>
          </a:p>
          <a:p>
            <a:pPr marL="0" lvl="0" indent="0">
              <a:spcBef>
                <a:spcPts val="0"/>
              </a:spcBef>
              <a:buNone/>
            </a:pPr>
            <a:endParaRPr lang="el-GR" sz="3600" dirty="0">
              <a:solidFill>
                <a:prstClr val="black"/>
              </a:solidFill>
              <a:latin typeface="Arial" panose="020B0604020202020204" pitchFamily="34" charset="0"/>
              <a:cs typeface="Arial" panose="020B0604020202020204" pitchFamily="34" charset="0"/>
            </a:endParaRPr>
          </a:p>
          <a:p>
            <a:pPr marL="0" lvl="0" indent="0">
              <a:spcBef>
                <a:spcPts val="0"/>
              </a:spcBef>
              <a:buNone/>
            </a:pPr>
            <a:endParaRPr lang="el-GR" sz="3600" dirty="0" smtClean="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950046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09600" y="274638"/>
            <a:ext cx="10972800" cy="671293"/>
          </a:xfrm>
        </p:spPr>
        <p:txBody>
          <a:bodyPr>
            <a:normAutofit fontScale="90000"/>
          </a:bodyPr>
          <a:lstStyle/>
          <a:p>
            <a:r>
              <a:rPr lang="el-GR" dirty="0" smtClean="0">
                <a:latin typeface="Arial" panose="020B0604020202020204" pitchFamily="34" charset="0"/>
                <a:cs typeface="Arial" panose="020B0604020202020204" pitchFamily="34" charset="0"/>
              </a:rPr>
              <a:t>Κοινωνία πολιτών</a:t>
            </a:r>
            <a:endParaRPr lang="el-GR"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a:xfrm>
            <a:off x="609599" y="1219200"/>
            <a:ext cx="11230303" cy="5260428"/>
          </a:xfrm>
        </p:spPr>
        <p:txBody>
          <a:bodyPr>
            <a:normAutofit lnSpcReduction="10000"/>
          </a:bodyPr>
          <a:lstStyle/>
          <a:p>
            <a:pPr marL="0" lvl="0" indent="0" algn="ctr">
              <a:spcBef>
                <a:spcPts val="0"/>
              </a:spcBef>
              <a:buNone/>
            </a:pPr>
            <a:r>
              <a:rPr lang="el-GR" sz="3600" b="1" dirty="0" smtClean="0">
                <a:solidFill>
                  <a:prstClr val="black"/>
                </a:solidFill>
                <a:cs typeface="Arial" panose="020B0604020202020204" pitchFamily="34" charset="0"/>
              </a:rPr>
              <a:t>ΕΥΡΩΠΑΪΚΗ ΕΠΙΤΡΟΠΗ</a:t>
            </a:r>
          </a:p>
          <a:p>
            <a:pPr marL="0" lvl="0" indent="0" algn="ctr">
              <a:spcBef>
                <a:spcPts val="0"/>
              </a:spcBef>
              <a:buNone/>
            </a:pPr>
            <a:endParaRPr lang="el-GR" sz="3600" dirty="0" smtClean="0">
              <a:solidFill>
                <a:prstClr val="black"/>
              </a:solidFill>
              <a:cs typeface="Arial" panose="020B0604020202020204" pitchFamily="34" charset="0"/>
            </a:endParaRPr>
          </a:p>
          <a:p>
            <a:pPr marL="0" lvl="0" indent="0">
              <a:spcBef>
                <a:spcPts val="0"/>
              </a:spcBef>
              <a:buNone/>
            </a:pPr>
            <a:r>
              <a:rPr lang="el-GR" sz="3600" dirty="0" smtClean="0">
                <a:ea typeface="Calibri" panose="020F0502020204030204" pitchFamily="34" charset="0"/>
              </a:rPr>
              <a:t>Περιλαμβάνονται </a:t>
            </a:r>
            <a:r>
              <a:rPr lang="el-GR" sz="3600" dirty="0">
                <a:ea typeface="Calibri" panose="020F0502020204030204" pitchFamily="34" charset="0"/>
              </a:rPr>
              <a:t>όλες οι μη κρατικές </a:t>
            </a:r>
            <a:r>
              <a:rPr lang="el-GR" sz="3600" dirty="0" smtClean="0">
                <a:ea typeface="Calibri" panose="020F0502020204030204" pitchFamily="34" charset="0"/>
              </a:rPr>
              <a:t>και μη </a:t>
            </a:r>
            <a:r>
              <a:rPr lang="el-GR" sz="3600" dirty="0">
                <a:ea typeface="Calibri" panose="020F0502020204030204" pitchFamily="34" charset="0"/>
              </a:rPr>
              <a:t>κερδοσκοπικού χαρακτήρα </a:t>
            </a:r>
            <a:r>
              <a:rPr lang="el-GR" sz="3600" dirty="0" smtClean="0">
                <a:ea typeface="Calibri" panose="020F0502020204030204" pitchFamily="34" charset="0"/>
              </a:rPr>
              <a:t>δομές, </a:t>
            </a:r>
            <a:r>
              <a:rPr lang="el-GR" sz="3600" dirty="0">
                <a:ea typeface="Calibri" panose="020F0502020204030204" pitchFamily="34" charset="0"/>
              </a:rPr>
              <a:t>που είναι αμερόληπτες και κατά της βίας, μέσω </a:t>
            </a:r>
            <a:r>
              <a:rPr lang="el-GR" sz="3600" dirty="0" smtClean="0">
                <a:ea typeface="Calibri" panose="020F0502020204030204" pitchFamily="34" charset="0"/>
              </a:rPr>
              <a:t>των οποίων </a:t>
            </a:r>
            <a:r>
              <a:rPr lang="el-GR" sz="3600" dirty="0">
                <a:ea typeface="Calibri" panose="020F0502020204030204" pitchFamily="34" charset="0"/>
              </a:rPr>
              <a:t>οργανώνονται οι πολίτες για να επιδιώξουν κοινούς στόχους και ιδανικά, πολιτικής</a:t>
            </a:r>
            <a:r>
              <a:rPr lang="el-GR" sz="3600" dirty="0" smtClean="0">
                <a:ea typeface="Calibri" panose="020F0502020204030204" pitchFamily="34" charset="0"/>
              </a:rPr>
              <a:t>, πολιτιστικής</a:t>
            </a:r>
            <a:r>
              <a:rPr lang="el-GR" sz="3600" dirty="0">
                <a:ea typeface="Calibri" panose="020F0502020204030204" pitchFamily="34" charset="0"/>
              </a:rPr>
              <a:t>, κοινωνικής ή οικονομικής φύσης. </a:t>
            </a:r>
            <a:r>
              <a:rPr lang="el-GR" sz="3600" dirty="0" smtClean="0">
                <a:ea typeface="Calibri" panose="020F0502020204030204" pitchFamily="34" charset="0"/>
              </a:rPr>
              <a:t>Λειτουργούν σε </a:t>
            </a:r>
            <a:r>
              <a:rPr lang="el-GR" sz="3600" dirty="0">
                <a:ea typeface="Calibri" panose="020F0502020204030204" pitchFamily="34" charset="0"/>
              </a:rPr>
              <a:t>τοπικό, εθνικό, περιφερειακό και διεθνές επίπεδο, αφορούν τις πόλεις και την ύπαιθρο</a:t>
            </a:r>
            <a:r>
              <a:rPr lang="el-GR" sz="3600" dirty="0" smtClean="0">
                <a:ea typeface="Calibri" panose="020F0502020204030204" pitchFamily="34" charset="0"/>
              </a:rPr>
              <a:t>, είναι </a:t>
            </a:r>
            <a:r>
              <a:rPr lang="el-GR" sz="3600" dirty="0">
                <a:ea typeface="Calibri" panose="020F0502020204030204" pitchFamily="34" charset="0"/>
              </a:rPr>
              <a:t>επίσημες και ανεπίσημες. </a:t>
            </a:r>
            <a:endParaRPr lang="el-GR" dirty="0"/>
          </a:p>
        </p:txBody>
      </p:sp>
    </p:spTree>
    <p:extLst>
      <p:ext uri="{BB962C8B-B14F-4D97-AF65-F5344CB8AC3E}">
        <p14:creationId xmlns:p14="http://schemas.microsoft.com/office/powerpoint/2010/main" val="4911401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Θέση περιεχομένου 2"/>
          <p:cNvSpPr>
            <a:spLocks noGrp="1"/>
          </p:cNvSpPr>
          <p:nvPr>
            <p:ph idx="1"/>
          </p:nvPr>
        </p:nvSpPr>
        <p:spPr>
          <a:xfrm>
            <a:off x="838200" y="336550"/>
            <a:ext cx="10515600" cy="6297613"/>
          </a:xfrm>
        </p:spPr>
        <p:txBody>
          <a:bodyPr/>
          <a:lstStyle/>
          <a:p>
            <a:pPr marL="0" indent="0">
              <a:buNone/>
            </a:pPr>
            <a:r>
              <a:rPr lang="el-GR" dirty="0" smtClean="0">
                <a:cs typeface="Arial" panose="020B0604020202020204" pitchFamily="34" charset="0"/>
              </a:rPr>
              <a:t>Οι </a:t>
            </a:r>
            <a:r>
              <a:rPr lang="el-GR" dirty="0">
                <a:cs typeface="Arial" panose="020B0604020202020204" pitchFamily="34" charset="0"/>
              </a:rPr>
              <a:t>πολλοί και διαφορετικοί φορείς </a:t>
            </a:r>
            <a:r>
              <a:rPr lang="el-GR" dirty="0" smtClean="0">
                <a:cs typeface="Arial" panose="020B0604020202020204" pitchFamily="34" charset="0"/>
              </a:rPr>
              <a:t>παρουσιάζουν </a:t>
            </a:r>
            <a:r>
              <a:rPr lang="el-GR" dirty="0">
                <a:cs typeface="Arial" panose="020B0604020202020204" pitchFamily="34" charset="0"/>
              </a:rPr>
              <a:t>ορισμένα κοινά </a:t>
            </a:r>
            <a:r>
              <a:rPr lang="el-GR" dirty="0" smtClean="0">
                <a:cs typeface="Arial" panose="020B0604020202020204" pitchFamily="34" charset="0"/>
              </a:rPr>
              <a:t>χαρακτηριστικά, π.χ., </a:t>
            </a:r>
            <a:r>
              <a:rPr lang="el-GR" dirty="0">
                <a:cs typeface="Arial" panose="020B0604020202020204" pitchFamily="34" charset="0"/>
              </a:rPr>
              <a:t>είναι </a:t>
            </a:r>
            <a:r>
              <a:rPr lang="el-GR" b="1" dirty="0">
                <a:cs typeface="Arial" panose="020B0604020202020204" pitchFamily="34" charset="0"/>
              </a:rPr>
              <a:t>θεσμικά διακριτοί από το κράτος </a:t>
            </a:r>
            <a:r>
              <a:rPr lang="el-GR" dirty="0">
                <a:cs typeface="Arial" panose="020B0604020202020204" pitchFamily="34" charset="0"/>
              </a:rPr>
              <a:t>και τις εκάστοτε κυβερνήσεις παρόλο που συνήθως συνεργάζονται με κρατικούς φορείς. Επίσης οι περισσότεροι </a:t>
            </a:r>
            <a:r>
              <a:rPr lang="el-GR" b="1" dirty="0" smtClean="0">
                <a:cs typeface="Arial" panose="020B0604020202020204" pitchFamily="34" charset="0"/>
              </a:rPr>
              <a:t>αυτοδιοικούνται</a:t>
            </a:r>
            <a:r>
              <a:rPr lang="el-GR" dirty="0" smtClean="0">
                <a:cs typeface="Arial" panose="020B0604020202020204" pitchFamily="34" charset="0"/>
              </a:rPr>
              <a:t> </a:t>
            </a:r>
            <a:r>
              <a:rPr lang="el-GR" dirty="0">
                <a:cs typeface="Arial" panose="020B0604020202020204" pitchFamily="34" charset="0"/>
              </a:rPr>
              <a:t>και ταυτόχρονα ενσωματώνουν την λογική της </a:t>
            </a:r>
            <a:r>
              <a:rPr lang="el-GR" b="1" dirty="0">
                <a:cs typeface="Arial" panose="020B0604020202020204" pitchFamily="34" charset="0"/>
              </a:rPr>
              <a:t>εθελούσιας </a:t>
            </a:r>
            <a:r>
              <a:rPr lang="el-GR" b="1" dirty="0" smtClean="0">
                <a:cs typeface="Arial" panose="020B0604020202020204" pitchFamily="34" charset="0"/>
              </a:rPr>
              <a:t>προσφοράς</a:t>
            </a:r>
            <a:r>
              <a:rPr lang="el-GR" dirty="0" smtClean="0">
                <a:cs typeface="Arial" panose="020B0604020202020204" pitchFamily="34" charset="0"/>
              </a:rPr>
              <a:t>. </a:t>
            </a:r>
            <a:r>
              <a:rPr lang="el-GR" dirty="0">
                <a:cs typeface="Arial" panose="020B0604020202020204" pitchFamily="34" charset="0"/>
              </a:rPr>
              <a:t>Από την άλλη πλευρά, </a:t>
            </a:r>
            <a:r>
              <a:rPr lang="el-GR" dirty="0" smtClean="0">
                <a:cs typeface="Arial" panose="020B0604020202020204" pitchFamily="34" charset="0"/>
              </a:rPr>
              <a:t>εμφανίζουν </a:t>
            </a:r>
            <a:r>
              <a:rPr lang="el-GR" dirty="0">
                <a:cs typeface="Arial" panose="020B0604020202020204" pitchFamily="34" charset="0"/>
              </a:rPr>
              <a:t>αρκετά διαφορετικά χαρακτηριστικά </a:t>
            </a:r>
            <a:r>
              <a:rPr lang="el-GR" dirty="0" smtClean="0">
                <a:cs typeface="Arial" panose="020B0604020202020204" pitchFamily="34" charset="0"/>
              </a:rPr>
              <a:t>(τρόπος </a:t>
            </a:r>
            <a:r>
              <a:rPr lang="el-GR" dirty="0">
                <a:cs typeface="Arial" panose="020B0604020202020204" pitchFamily="34" charset="0"/>
              </a:rPr>
              <a:t>οργάνωσης, </a:t>
            </a:r>
            <a:r>
              <a:rPr lang="el-GR" dirty="0" smtClean="0">
                <a:cs typeface="Arial" panose="020B0604020202020204" pitchFamily="34" charset="0"/>
              </a:rPr>
              <a:t>νομικές μορφές, σχέση </a:t>
            </a:r>
            <a:r>
              <a:rPr lang="el-GR" dirty="0">
                <a:cs typeface="Arial" panose="020B0604020202020204" pitchFamily="34" charset="0"/>
              </a:rPr>
              <a:t>τους με την αγορά και τον ιδιωτικό </a:t>
            </a:r>
            <a:r>
              <a:rPr lang="el-GR" dirty="0" smtClean="0">
                <a:cs typeface="Arial" panose="020B0604020202020204" pitchFamily="34" charset="0"/>
              </a:rPr>
              <a:t>τομέα). </a:t>
            </a:r>
          </a:p>
          <a:p>
            <a:pPr marL="0" indent="0">
              <a:buNone/>
            </a:pPr>
            <a:r>
              <a:rPr lang="el-GR" dirty="0" smtClean="0">
                <a:cs typeface="Arial" panose="020B0604020202020204" pitchFamily="34" charset="0"/>
              </a:rPr>
              <a:t>Δύο </a:t>
            </a:r>
            <a:r>
              <a:rPr lang="el-GR" dirty="0">
                <a:cs typeface="Arial" panose="020B0604020202020204" pitchFamily="34" charset="0"/>
              </a:rPr>
              <a:t>βασικές ομάδες </a:t>
            </a:r>
            <a:r>
              <a:rPr lang="el-GR" dirty="0" smtClean="0">
                <a:cs typeface="Arial" panose="020B0604020202020204" pitchFamily="34" charset="0"/>
              </a:rPr>
              <a:t>συστήνουν </a:t>
            </a:r>
            <a:r>
              <a:rPr lang="el-GR" dirty="0">
                <a:cs typeface="Arial" panose="020B0604020202020204" pitchFamily="34" charset="0"/>
              </a:rPr>
              <a:t>την κοινωνία πολιτών στην Ελλάδα.</a:t>
            </a:r>
          </a:p>
          <a:p>
            <a:pPr marL="0" indent="0">
              <a:buNone/>
            </a:pPr>
            <a:r>
              <a:rPr lang="el-GR" dirty="0">
                <a:cs typeface="Arial" panose="020B0604020202020204" pitchFamily="34" charset="0"/>
              </a:rPr>
              <a:t>- η πρώτη ομάδα σχετίζεται με φορείς </a:t>
            </a:r>
            <a:r>
              <a:rPr lang="el-GR" dirty="0" smtClean="0">
                <a:cs typeface="Arial" panose="020B0604020202020204" pitchFamily="34" charset="0"/>
              </a:rPr>
              <a:t>που έχουν </a:t>
            </a:r>
            <a:r>
              <a:rPr lang="el-GR" dirty="0">
                <a:cs typeface="Arial" panose="020B0604020202020204" pitchFamily="34" charset="0"/>
              </a:rPr>
              <a:t>ως βασικό στοιχείο την μη κερδοσκοπική δράση.</a:t>
            </a:r>
          </a:p>
          <a:p>
            <a:pPr marL="0" indent="0">
              <a:buNone/>
            </a:pPr>
            <a:r>
              <a:rPr lang="el-GR" dirty="0">
                <a:cs typeface="Arial" panose="020B0604020202020204" pitchFamily="34" charset="0"/>
              </a:rPr>
              <a:t>- η δεύτερη </a:t>
            </a:r>
            <a:r>
              <a:rPr lang="el-GR" dirty="0" smtClean="0">
                <a:cs typeface="Arial" panose="020B0604020202020204" pitchFamily="34" charset="0"/>
              </a:rPr>
              <a:t>σχετίζεται </a:t>
            </a:r>
            <a:r>
              <a:rPr lang="el-GR" dirty="0">
                <a:cs typeface="Arial" panose="020B0604020202020204" pitchFamily="34" charset="0"/>
              </a:rPr>
              <a:t>με τις αυτόβουλες, εθελοντικές δράσεις πολιτών όπως είναι, για παράδειγμα, τα τοπικά δίκτυα αλληλεγγύης και την κινηματική δράση. </a:t>
            </a:r>
            <a:endParaRPr lang="en-US" dirty="0" smtClean="0">
              <a:cs typeface="Arial" panose="020B060402020202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47935" y="252248"/>
            <a:ext cx="7772400" cy="1876097"/>
          </a:xfrm>
        </p:spPr>
        <p:txBody>
          <a:bodyPr>
            <a:normAutofit/>
          </a:bodyPr>
          <a:lstStyle/>
          <a:p>
            <a:r>
              <a:rPr lang="en-US" sz="3600" b="1" dirty="0" smtClean="0"/>
              <a:t>K</a:t>
            </a:r>
            <a:r>
              <a:rPr lang="el-GR" sz="3600" b="1" dirty="0" smtClean="0"/>
              <a:t>ΟΙΝΩΝΙΑ ΠΟΛΙΤΩΝ </a:t>
            </a:r>
            <a:r>
              <a:rPr lang="en-US" sz="3600" b="1" dirty="0" smtClean="0"/>
              <a:t>(CIVIL SOCIETY)</a:t>
            </a:r>
            <a:r>
              <a:rPr lang="el-GR" sz="3600" b="1" dirty="0" smtClean="0"/>
              <a:t/>
            </a:r>
            <a:br>
              <a:rPr lang="el-GR" sz="3600" b="1" dirty="0" smtClean="0"/>
            </a:br>
            <a:r>
              <a:rPr lang="el-GR" sz="3600" dirty="0" smtClean="0"/>
              <a:t>Τ</a:t>
            </a:r>
            <a:r>
              <a:rPr lang="en-US" sz="3600" dirty="0" smtClean="0"/>
              <a:t>he </a:t>
            </a:r>
            <a:r>
              <a:rPr lang="en-US" sz="3600" dirty="0"/>
              <a:t>area outside the family, market and state</a:t>
            </a:r>
            <a:endParaRPr lang="en-US" sz="3600" b="1" dirty="0"/>
          </a:p>
        </p:txBody>
      </p:sp>
      <p:pic>
        <p:nvPicPr>
          <p:cNvPr id="5" name="Picture 4" descr="Τι είναι η κοινωνία των πολιτών"/>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1" y="2585545"/>
            <a:ext cx="8481848" cy="4051738"/>
          </a:xfrm>
          <a:prstGeom prst="rect">
            <a:avLst/>
          </a:prstGeom>
          <a:noFill/>
          <a:ln>
            <a:noFill/>
          </a:ln>
        </p:spPr>
      </p:pic>
    </p:spTree>
    <p:extLst>
      <p:ext uri="{BB962C8B-B14F-4D97-AF65-F5344CB8AC3E}">
        <p14:creationId xmlns:p14="http://schemas.microsoft.com/office/powerpoint/2010/main" val="6999714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latin typeface="Arial" panose="020B0604020202020204" pitchFamily="34" charset="0"/>
                <a:cs typeface="Arial" panose="020B0604020202020204" pitchFamily="34" charset="0"/>
              </a:rPr>
              <a:t>ΕΛΛΑΔΑ - ΑΝΑΔΡΟΜΗ</a:t>
            </a:r>
            <a:endParaRPr lang="el-GR"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a:xfrm>
            <a:off x="223935" y="1417638"/>
            <a:ext cx="11700587" cy="5169774"/>
          </a:xfrm>
        </p:spPr>
        <p:txBody>
          <a:bodyPr>
            <a:normAutofit fontScale="62500" lnSpcReduction="20000"/>
          </a:bodyPr>
          <a:lstStyle/>
          <a:p>
            <a:pPr marL="0" lvl="0" indent="0">
              <a:spcBef>
                <a:spcPts val="0"/>
              </a:spcBef>
              <a:buNone/>
            </a:pPr>
            <a:r>
              <a:rPr lang="el-GR" sz="4400" dirty="0"/>
              <a:t>Κατά τη μεταπολεμική περίοδο, το κράτος είχε </a:t>
            </a:r>
            <a:r>
              <a:rPr lang="el-GR" sz="4400" dirty="0" smtClean="0"/>
              <a:t>αποφασιστικό </a:t>
            </a:r>
            <a:r>
              <a:rPr lang="el-GR" sz="4400" dirty="0"/>
              <a:t>ρόλο σε δύο επίπεδα: </a:t>
            </a:r>
            <a:endParaRPr lang="el-GR" sz="4400" dirty="0" smtClean="0"/>
          </a:p>
          <a:p>
            <a:pPr marL="0" lvl="0" indent="0">
              <a:spcBef>
                <a:spcPts val="0"/>
              </a:spcBef>
              <a:buNone/>
            </a:pPr>
            <a:r>
              <a:rPr lang="el-GR" sz="4400" dirty="0" smtClean="0"/>
              <a:t>α</a:t>
            </a:r>
            <a:r>
              <a:rPr lang="el-GR" sz="4400" dirty="0"/>
              <a:t>) στο επίπεδο της αναπτυσσόμενης, κρατικά κατευθυνόμενης ή, τουλάχιστον, κρατικά υποβοηθούμενης οικονομίας της αγοράς, και </a:t>
            </a:r>
            <a:endParaRPr lang="el-GR" sz="4400" dirty="0" smtClean="0"/>
          </a:p>
          <a:p>
            <a:pPr marL="0" lvl="0" indent="0">
              <a:spcBef>
                <a:spcPts val="0"/>
              </a:spcBef>
              <a:buNone/>
            </a:pPr>
            <a:r>
              <a:rPr lang="el-GR" sz="4400" dirty="0" smtClean="0"/>
              <a:t>β</a:t>
            </a:r>
            <a:r>
              <a:rPr lang="el-GR" sz="4400" dirty="0"/>
              <a:t>) στο επίπεδο του μετεμφυλιακού ψυχροπολεμικού πολιτικού καθεστώτος. Από τα δύο αυτά πλαίσια </a:t>
            </a:r>
            <a:r>
              <a:rPr lang="el-GR" sz="4400" dirty="0" smtClean="0"/>
              <a:t>απέρρευσε </a:t>
            </a:r>
            <a:r>
              <a:rPr lang="el-GR" sz="4400" dirty="0"/>
              <a:t>η αυταρχική παρουσία του κράτους πάνω σε μια ανάπηρη κοινωνία πολιτών είτε ως μηχανισμός δραστικής επιρροής στην οικονομική διαδικασία είτε ως μηχανισμός καταστολής της </a:t>
            </a:r>
            <a:r>
              <a:rPr lang="el-GR" sz="4400" dirty="0" smtClean="0"/>
              <a:t>κοινωνικοπολιτικής </a:t>
            </a:r>
            <a:r>
              <a:rPr lang="el-GR" sz="4400" dirty="0"/>
              <a:t>ελευθερίας. Η διαθεσιμότητα ενός τέτοιου </a:t>
            </a:r>
            <a:r>
              <a:rPr lang="el-GR" sz="4400" dirty="0" smtClean="0"/>
              <a:t>κοινωνικοπολιτικού </a:t>
            </a:r>
            <a:r>
              <a:rPr lang="el-GR" sz="4400" dirty="0"/>
              <a:t>και οικονομικού ελέγχου, μέσω πελατειακών σχέσεων ή καθαρής καταστολής, στα χέρια των πολιτικών δυνάμεων που βρίσκονταν στην εξουσία, </a:t>
            </a:r>
            <a:r>
              <a:rPr lang="el-GR" sz="4400" dirty="0" err="1"/>
              <a:t>περιέβαλε</a:t>
            </a:r>
            <a:r>
              <a:rPr lang="el-GR" sz="4400" dirty="0"/>
              <a:t> τη μεταπολεμική διάταξη κράτους/κοινωνίας πολιτών με έναν </a:t>
            </a:r>
            <a:r>
              <a:rPr lang="el-GR" sz="4400" dirty="0" err="1"/>
              <a:t>εξεχόντως</a:t>
            </a:r>
            <a:r>
              <a:rPr lang="el-GR" sz="4400" dirty="0"/>
              <a:t> </a:t>
            </a:r>
            <a:r>
              <a:rPr lang="el-GR" sz="4400" dirty="0" err="1"/>
              <a:t>κομματοκρατικό</a:t>
            </a:r>
            <a:r>
              <a:rPr lang="el-GR" sz="4400" dirty="0"/>
              <a:t> χαρακτήρα.</a:t>
            </a:r>
          </a:p>
        </p:txBody>
      </p:sp>
    </p:spTree>
    <p:extLst>
      <p:ext uri="{BB962C8B-B14F-4D97-AF65-F5344CB8AC3E}">
        <p14:creationId xmlns:p14="http://schemas.microsoft.com/office/powerpoint/2010/main" val="7686277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latin typeface="Arial" panose="020B0604020202020204" pitchFamily="34" charset="0"/>
                <a:cs typeface="Arial" panose="020B0604020202020204" pitchFamily="34" charset="0"/>
              </a:rPr>
              <a:t>ΕΛΛΑΔΑ - ΑΝΑΔΡΟΜΗ</a:t>
            </a:r>
            <a:endParaRPr lang="el-GR"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a:xfrm>
            <a:off x="223935" y="1417638"/>
            <a:ext cx="11700587" cy="5169774"/>
          </a:xfrm>
        </p:spPr>
        <p:txBody>
          <a:bodyPr>
            <a:normAutofit fontScale="85000" lnSpcReduction="10000"/>
          </a:bodyPr>
          <a:lstStyle/>
          <a:p>
            <a:pPr marL="0" lvl="0" indent="0">
              <a:spcBef>
                <a:spcPts val="0"/>
              </a:spcBef>
              <a:buNone/>
            </a:pPr>
            <a:r>
              <a:rPr lang="el-GR" sz="4400" dirty="0" smtClean="0"/>
              <a:t>Η </a:t>
            </a:r>
            <a:r>
              <a:rPr lang="el-GR" sz="4400" dirty="0"/>
              <a:t>μεταδικτατορική περίοδος επέφερε μια σταθερή ενίσχυση των ατομικών, πολιτικών και πολιτιστικών δικαιωμάτων και, με την έννοια αυτή, τη μεταφορά της εξουσίας από το κράτος σε μια </a:t>
            </a:r>
            <a:r>
              <a:rPr lang="el-GR" sz="4400" dirty="0" err="1" smtClean="0"/>
              <a:t>αφυπνιζόμενη</a:t>
            </a:r>
            <a:r>
              <a:rPr lang="el-GR" sz="4400" dirty="0" smtClean="0"/>
              <a:t> </a:t>
            </a:r>
            <a:r>
              <a:rPr lang="el-GR" sz="4400" dirty="0"/>
              <a:t>πλουραλιστική κοινωνία πολιτών. Η πλέον αξιοσημείωτη </a:t>
            </a:r>
            <a:r>
              <a:rPr lang="el-GR" sz="4400" dirty="0" smtClean="0"/>
              <a:t>παγίωση </a:t>
            </a:r>
            <a:r>
              <a:rPr lang="el-GR" sz="4400" dirty="0"/>
              <a:t>της κρατικής παρουσίας στη μεταπολιτευτική περίοδο (ιδιαίτερα κατά τις δεκαετίες του 1970 και του 1980) ήταν στη σφαίρα των κοινωνικών </a:t>
            </a:r>
            <a:r>
              <a:rPr lang="el-GR" sz="4400" dirty="0" smtClean="0"/>
              <a:t>πολιτικών, που </a:t>
            </a:r>
            <a:r>
              <a:rPr lang="el-GR" sz="4400" dirty="0"/>
              <a:t>κατέληξε επίσης στην ενίσχυση της κοινωνίας πολιτών μέσω της αναζωογόνησης των κοινωνικών δικαιωμάτων.</a:t>
            </a:r>
          </a:p>
        </p:txBody>
      </p:sp>
    </p:spTree>
    <p:extLst>
      <p:ext uri="{BB962C8B-B14F-4D97-AF65-F5344CB8AC3E}">
        <p14:creationId xmlns:p14="http://schemas.microsoft.com/office/powerpoint/2010/main" val="28596192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09600" y="274638"/>
            <a:ext cx="10972800" cy="927629"/>
          </a:xfrm>
        </p:spPr>
        <p:txBody>
          <a:bodyPr>
            <a:normAutofit/>
          </a:bodyPr>
          <a:lstStyle/>
          <a:p>
            <a:r>
              <a:rPr lang="el-GR" dirty="0" smtClean="0">
                <a:latin typeface="Arial" panose="020B0604020202020204" pitchFamily="34" charset="0"/>
                <a:cs typeface="Arial" panose="020B0604020202020204" pitchFamily="34" charset="0"/>
              </a:rPr>
              <a:t>ΕΘΕΛΟΝΤΙΣΜΟΣ</a:t>
            </a:r>
            <a:endParaRPr lang="el-GR"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a:xfrm>
            <a:off x="609599" y="1434662"/>
            <a:ext cx="11230303" cy="5044966"/>
          </a:xfrm>
        </p:spPr>
        <p:txBody>
          <a:bodyPr>
            <a:noAutofit/>
          </a:bodyPr>
          <a:lstStyle/>
          <a:p>
            <a:pPr marL="0" indent="0">
              <a:spcBef>
                <a:spcPts val="0"/>
              </a:spcBef>
              <a:buNone/>
            </a:pPr>
            <a:r>
              <a:rPr lang="el-GR" b="1" dirty="0" smtClean="0">
                <a:latin typeface="Arial" panose="020B0604020202020204" pitchFamily="34" charset="0"/>
                <a:cs typeface="Arial" panose="020B0604020202020204" pitchFamily="34" charset="0"/>
              </a:rPr>
              <a:t>Εθελοντής</a:t>
            </a:r>
            <a:r>
              <a:rPr lang="el-GR" dirty="0" smtClean="0">
                <a:latin typeface="Arial" panose="020B0604020202020204" pitchFamily="34" charset="0"/>
                <a:cs typeface="Arial" panose="020B0604020202020204" pitchFamily="34" charset="0"/>
              </a:rPr>
              <a:t>: Όποιος παρέχει οικειοθελώς υπηρεσίες χωρίς υλική ανταμοιβή προς </a:t>
            </a:r>
            <a:r>
              <a:rPr lang="el-GR" dirty="0">
                <a:latin typeface="Arial" panose="020B0604020202020204" pitchFamily="34" charset="0"/>
                <a:cs typeface="Arial" panose="020B0604020202020204" pitchFamily="34" charset="0"/>
              </a:rPr>
              <a:t>όφελος της κοινωνίας</a:t>
            </a:r>
            <a:r>
              <a:rPr lang="el-GR" dirty="0" smtClean="0">
                <a:latin typeface="Arial" panose="020B0604020202020204" pitchFamily="34" charset="0"/>
                <a:cs typeface="Arial" panose="020B0604020202020204" pitchFamily="34" charset="0"/>
              </a:rPr>
              <a:t>, </a:t>
            </a:r>
            <a:r>
              <a:rPr lang="el-GR" dirty="0">
                <a:latin typeface="Arial" panose="020B0604020202020204" pitchFamily="34" charset="0"/>
                <a:cs typeface="Arial" panose="020B0604020202020204" pitchFamily="34" charset="0"/>
              </a:rPr>
              <a:t>συνήθως υποστηρίζοντας τις δράσεις </a:t>
            </a:r>
            <a:r>
              <a:rPr lang="el-GR" dirty="0" smtClean="0">
                <a:latin typeface="Arial" panose="020B0604020202020204" pitchFamily="34" charset="0"/>
                <a:cs typeface="Arial" panose="020B0604020202020204" pitchFamily="34" charset="0"/>
              </a:rPr>
              <a:t>κάποιου φορέα.</a:t>
            </a:r>
            <a:r>
              <a:rPr lang="el-GR" dirty="0">
                <a:latin typeface="Arial" panose="020B0604020202020204" pitchFamily="34" charset="0"/>
                <a:cs typeface="Arial" panose="020B0604020202020204" pitchFamily="34" charset="0"/>
              </a:rPr>
              <a:t> </a:t>
            </a:r>
            <a:r>
              <a:rPr lang="el-GR" dirty="0" smtClean="0">
                <a:latin typeface="Arial" panose="020B0604020202020204" pitchFamily="34" charset="0"/>
                <a:ea typeface="Calibri" panose="020F0502020204030204" pitchFamily="34" charset="0"/>
                <a:cs typeface="Arial" panose="020B0604020202020204" pitchFamily="34" charset="0"/>
              </a:rPr>
              <a:t>Αποτελεί εκδήλωση </a:t>
            </a:r>
            <a:r>
              <a:rPr lang="el-GR" dirty="0">
                <a:latin typeface="Arial" panose="020B0604020202020204" pitchFamily="34" charset="0"/>
                <a:ea typeface="Calibri" panose="020F0502020204030204" pitchFamily="34" charset="0"/>
                <a:cs typeface="Arial" panose="020B0604020202020204" pitchFamily="34" charset="0"/>
              </a:rPr>
              <a:t>κοινωνικής </a:t>
            </a:r>
            <a:r>
              <a:rPr lang="el-GR" dirty="0" smtClean="0">
                <a:latin typeface="Arial" panose="020B0604020202020204" pitchFamily="34" charset="0"/>
                <a:ea typeface="Calibri" panose="020F0502020204030204" pitchFamily="34" charset="0"/>
                <a:cs typeface="Arial" panose="020B0604020202020204" pitchFamily="34" charset="0"/>
              </a:rPr>
              <a:t>συμπεριφοράς. </a:t>
            </a:r>
          </a:p>
          <a:p>
            <a:pPr marL="0" indent="0">
              <a:spcBef>
                <a:spcPts val="0"/>
              </a:spcBef>
              <a:buNone/>
            </a:pPr>
            <a:r>
              <a:rPr lang="el-GR" dirty="0" smtClean="0">
                <a:latin typeface="Arial" panose="020B0604020202020204" pitchFamily="34" charset="0"/>
                <a:ea typeface="Calibri" panose="020F0502020204030204" pitchFamily="34" charset="0"/>
                <a:cs typeface="Arial" panose="020B0604020202020204" pitchFamily="34" charset="0"/>
              </a:rPr>
              <a:t>Ο </a:t>
            </a:r>
            <a:r>
              <a:rPr lang="el-GR" dirty="0">
                <a:latin typeface="Arial" panose="020B0604020202020204" pitchFamily="34" charset="0"/>
                <a:ea typeface="Calibri" panose="020F0502020204030204" pitchFamily="34" charset="0"/>
                <a:cs typeface="Arial" panose="020B0604020202020204" pitchFamily="34" charset="0"/>
              </a:rPr>
              <a:t>εθελοντισμός </a:t>
            </a:r>
            <a:r>
              <a:rPr lang="el-GR" dirty="0" smtClean="0">
                <a:latin typeface="Arial" panose="020B0604020202020204" pitchFamily="34" charset="0"/>
                <a:ea typeface="Calibri" panose="020F0502020204030204" pitchFamily="34" charset="0"/>
                <a:cs typeface="Arial" panose="020B0604020202020204" pitchFamily="34" charset="0"/>
              </a:rPr>
              <a:t>έρχεται για </a:t>
            </a:r>
            <a:r>
              <a:rPr lang="el-GR" dirty="0">
                <a:latin typeface="Arial" panose="020B0604020202020204" pitchFamily="34" charset="0"/>
                <a:ea typeface="Calibri" panose="020F0502020204030204" pitchFamily="34" charset="0"/>
                <a:cs typeface="Arial" panose="020B0604020202020204" pitchFamily="34" charset="0"/>
              </a:rPr>
              <a:t>να αντισταθμίσει την τάση που επικρατεί </a:t>
            </a:r>
            <a:r>
              <a:rPr lang="el-GR" dirty="0" smtClean="0">
                <a:latin typeface="Arial" panose="020B0604020202020204" pitchFamily="34" charset="0"/>
                <a:ea typeface="Calibri" panose="020F0502020204030204" pitchFamily="34" charset="0"/>
                <a:cs typeface="Arial" panose="020B0604020202020204" pitchFamily="34" charset="0"/>
              </a:rPr>
              <a:t>να </a:t>
            </a:r>
            <a:r>
              <a:rPr lang="el-GR" dirty="0">
                <a:latin typeface="Arial" panose="020B0604020202020204" pitchFamily="34" charset="0"/>
                <a:ea typeface="Calibri" panose="020F0502020204030204" pitchFamily="34" charset="0"/>
                <a:cs typeface="Arial" panose="020B0604020202020204" pitchFamily="34" charset="0"/>
              </a:rPr>
              <a:t>αξιολογούνται όλα σύμφωνα με την χρηματική τους αξία. Ο σύγχρονος εθελοντισμός προχωρά πέρα από τις παραδοσιακές του μορφές (φιλανθρωπία, αλληλοβοηθητικά σωματεία) και περικλείει μια δυναμική ενεργή συμμετοχή των εθελοντών που εμπλέκονται σε φορείς ή οργανώσεις. </a:t>
            </a:r>
            <a:endParaRPr lang="el-G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1824394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09600" y="274638"/>
            <a:ext cx="10972800" cy="809095"/>
          </a:xfrm>
        </p:spPr>
        <p:txBody>
          <a:bodyPr>
            <a:normAutofit/>
          </a:bodyPr>
          <a:lstStyle/>
          <a:p>
            <a:r>
              <a:rPr lang="el-GR" dirty="0" smtClean="0">
                <a:latin typeface="Arial" panose="020B0604020202020204" pitchFamily="34" charset="0"/>
                <a:cs typeface="Arial" panose="020B0604020202020204" pitchFamily="34" charset="0"/>
              </a:rPr>
              <a:t>Ο ΕΘΕΛΟΝΤΙΣΜΟΣ ΣΤΗΝ ΕΛΛΑΔΑ</a:t>
            </a:r>
            <a:endParaRPr lang="el-GR"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a:xfrm>
            <a:off x="609599" y="1434662"/>
            <a:ext cx="11230303" cy="5044966"/>
          </a:xfrm>
        </p:spPr>
        <p:txBody>
          <a:bodyPr>
            <a:noAutofit/>
          </a:bodyPr>
          <a:lstStyle/>
          <a:p>
            <a:pPr marL="0" indent="0">
              <a:buNone/>
            </a:pPr>
            <a:r>
              <a:rPr lang="el-GR" sz="3000" dirty="0">
                <a:latin typeface="Arial" panose="020B0604020202020204" pitchFamily="34" charset="0"/>
                <a:cs typeface="Arial" panose="020B0604020202020204" pitchFamily="34" charset="0"/>
              </a:rPr>
              <a:t>Στην Ελλάδα η εθελοντική προσφορά δεν είναι τόσο ανεπτυγμένη </a:t>
            </a:r>
            <a:r>
              <a:rPr lang="el-GR" sz="3000" dirty="0" smtClean="0">
                <a:latin typeface="Arial" panose="020B0604020202020204" pitchFamily="34" charset="0"/>
                <a:cs typeface="Arial" panose="020B0604020202020204" pitchFamily="34" charset="0"/>
              </a:rPr>
              <a:t>κι </a:t>
            </a:r>
            <a:r>
              <a:rPr lang="el-GR" sz="3000" dirty="0">
                <a:latin typeface="Arial" panose="020B0604020202020204" pitchFamily="34" charset="0"/>
                <a:cs typeface="Arial" panose="020B0604020202020204" pitchFamily="34" charset="0"/>
              </a:rPr>
              <a:t>αυτό οφείλεται σε ποικίλους παράγοντες όπως: </a:t>
            </a:r>
          </a:p>
          <a:p>
            <a:r>
              <a:rPr lang="el-GR" sz="3000" dirty="0" smtClean="0">
                <a:latin typeface="Arial" panose="020B0604020202020204" pitchFamily="34" charset="0"/>
                <a:cs typeface="Arial" panose="020B0604020202020204" pitchFamily="34" charset="0"/>
              </a:rPr>
              <a:t>Αλλαγές </a:t>
            </a:r>
            <a:r>
              <a:rPr lang="el-GR" sz="3000" dirty="0">
                <a:latin typeface="Arial" panose="020B0604020202020204" pitchFamily="34" charset="0"/>
                <a:cs typeface="Arial" panose="020B0604020202020204" pitchFamily="34" charset="0"/>
              </a:rPr>
              <a:t>στον τρόπο </a:t>
            </a:r>
            <a:r>
              <a:rPr lang="el-GR" sz="3000" dirty="0" smtClean="0">
                <a:latin typeface="Arial" panose="020B0604020202020204" pitchFamily="34" charset="0"/>
                <a:cs typeface="Arial" panose="020B0604020202020204" pitchFamily="34" charset="0"/>
              </a:rPr>
              <a:t>ζωής,</a:t>
            </a:r>
            <a:endParaRPr lang="el-GR" sz="3000" dirty="0">
              <a:latin typeface="Arial" panose="020B0604020202020204" pitchFamily="34" charset="0"/>
              <a:cs typeface="Arial" panose="020B0604020202020204" pitchFamily="34" charset="0"/>
            </a:endParaRPr>
          </a:p>
          <a:p>
            <a:r>
              <a:rPr lang="el-GR" sz="3000" dirty="0">
                <a:latin typeface="Arial" panose="020B0604020202020204" pitchFamily="34" charset="0"/>
                <a:cs typeface="Arial" panose="020B0604020202020204" pitchFamily="34" charset="0"/>
              </a:rPr>
              <a:t>διαμόρφωση αξιών με έμφαση στον ατομικισμό και στην απόκτηση υλικών </a:t>
            </a:r>
            <a:r>
              <a:rPr lang="el-GR" sz="3000" dirty="0" smtClean="0">
                <a:latin typeface="Arial" panose="020B0604020202020204" pitchFamily="34" charset="0"/>
                <a:cs typeface="Arial" panose="020B0604020202020204" pitchFamily="34" charset="0"/>
              </a:rPr>
              <a:t>αγαθών,</a:t>
            </a:r>
            <a:r>
              <a:rPr lang="el-GR" sz="3000" dirty="0">
                <a:latin typeface="Arial" panose="020B0604020202020204" pitchFamily="34" charset="0"/>
                <a:cs typeface="Arial" panose="020B0604020202020204" pitchFamily="34" charset="0"/>
              </a:rPr>
              <a:t> </a:t>
            </a:r>
          </a:p>
          <a:p>
            <a:r>
              <a:rPr lang="el-GR" sz="3000" dirty="0">
                <a:latin typeface="Arial" panose="020B0604020202020204" pitchFamily="34" charset="0"/>
                <a:cs typeface="Arial" panose="020B0604020202020204" pitchFamily="34" charset="0"/>
              </a:rPr>
              <a:t>εργασιακή </a:t>
            </a:r>
            <a:r>
              <a:rPr lang="el-GR" sz="3000" dirty="0" smtClean="0">
                <a:latin typeface="Arial" panose="020B0604020202020204" pitchFamily="34" charset="0"/>
                <a:cs typeface="Arial" panose="020B0604020202020204" pitchFamily="34" charset="0"/>
              </a:rPr>
              <a:t>ανασφάλεια,</a:t>
            </a:r>
            <a:endParaRPr lang="el-GR" sz="3000" dirty="0">
              <a:latin typeface="Arial" panose="020B0604020202020204" pitchFamily="34" charset="0"/>
              <a:cs typeface="Arial" panose="020B0604020202020204" pitchFamily="34" charset="0"/>
            </a:endParaRPr>
          </a:p>
          <a:p>
            <a:r>
              <a:rPr lang="el-GR" sz="3000" dirty="0">
                <a:latin typeface="Arial" panose="020B0604020202020204" pitchFamily="34" charset="0"/>
                <a:cs typeface="Arial" panose="020B0604020202020204" pitchFamily="34" charset="0"/>
              </a:rPr>
              <a:t>έλλειψη ευαισθητοποίησης σε κοινωνικές </a:t>
            </a:r>
            <a:r>
              <a:rPr lang="el-GR" sz="3000" dirty="0" smtClean="0">
                <a:latin typeface="Arial" panose="020B0604020202020204" pitchFamily="34" charset="0"/>
                <a:cs typeface="Arial" panose="020B0604020202020204" pitchFamily="34" charset="0"/>
              </a:rPr>
              <a:t>δράσεις,</a:t>
            </a:r>
            <a:endParaRPr lang="el-GR" sz="3000" dirty="0">
              <a:latin typeface="Arial" panose="020B0604020202020204" pitchFamily="34" charset="0"/>
              <a:cs typeface="Arial" panose="020B0604020202020204" pitchFamily="34" charset="0"/>
            </a:endParaRPr>
          </a:p>
          <a:p>
            <a:r>
              <a:rPr lang="el-GR" sz="3000" dirty="0">
                <a:latin typeface="Arial" panose="020B0604020202020204" pitchFamily="34" charset="0"/>
                <a:cs typeface="Arial" panose="020B0604020202020204" pitchFamily="34" charset="0"/>
              </a:rPr>
              <a:t>έλλειψη ενημέρωσης </a:t>
            </a:r>
            <a:r>
              <a:rPr lang="el-GR" sz="3000" dirty="0" smtClean="0">
                <a:latin typeface="Arial" panose="020B0604020202020204" pitchFamily="34" charset="0"/>
                <a:cs typeface="Arial" panose="020B0604020202020204" pitchFamily="34" charset="0"/>
              </a:rPr>
              <a:t>και προγραμματισμού για </a:t>
            </a:r>
            <a:r>
              <a:rPr lang="el-GR" sz="3000" dirty="0">
                <a:latin typeface="Arial" panose="020B0604020202020204" pitchFamily="34" charset="0"/>
                <a:cs typeface="Arial" panose="020B0604020202020204" pitchFamily="34" charset="0"/>
              </a:rPr>
              <a:t>δυνατότητες / ευκαιρίες για εθελοντική </a:t>
            </a:r>
            <a:r>
              <a:rPr lang="el-GR" sz="3000" dirty="0" smtClean="0">
                <a:latin typeface="Arial" panose="020B0604020202020204" pitchFamily="34" charset="0"/>
                <a:cs typeface="Arial" panose="020B0604020202020204" pitchFamily="34" charset="0"/>
              </a:rPr>
              <a:t>δράση.</a:t>
            </a:r>
            <a:endParaRPr lang="el-GR" sz="3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2003122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09600" y="274638"/>
            <a:ext cx="10972800" cy="1160024"/>
          </a:xfrm>
        </p:spPr>
        <p:txBody>
          <a:bodyPr>
            <a:normAutofit/>
          </a:bodyPr>
          <a:lstStyle/>
          <a:p>
            <a:r>
              <a:rPr lang="el-GR" dirty="0" smtClean="0">
                <a:latin typeface="Arial" panose="020B0604020202020204" pitchFamily="34" charset="0"/>
                <a:cs typeface="Arial" panose="020B0604020202020204" pitchFamily="34" charset="0"/>
              </a:rPr>
              <a:t>ΤΑ ΟΦΕΛΗ ΤΟΥ ΕΘΕΛΟΝΤΙΣΜΟΥ</a:t>
            </a:r>
            <a:endParaRPr lang="el-GR"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a:xfrm>
            <a:off x="609599" y="1761067"/>
            <a:ext cx="11230303" cy="4718561"/>
          </a:xfrm>
        </p:spPr>
        <p:txBody>
          <a:bodyPr>
            <a:noAutofit/>
          </a:bodyPr>
          <a:lstStyle/>
          <a:p>
            <a:r>
              <a:rPr lang="el-GR" sz="4000" dirty="0">
                <a:solidFill>
                  <a:prstClr val="black"/>
                </a:solidFill>
              </a:rPr>
              <a:t> </a:t>
            </a:r>
            <a:r>
              <a:rPr lang="el-GR" sz="4000" dirty="0">
                <a:solidFill>
                  <a:srgbClr val="333333"/>
                </a:solidFill>
                <a:latin typeface="Verdana" panose="020B0604030504040204" pitchFamily="34" charset="0"/>
              </a:rPr>
              <a:t>Αναγνώριση της </a:t>
            </a:r>
            <a:r>
              <a:rPr lang="el-GR" sz="4000" dirty="0" smtClean="0">
                <a:solidFill>
                  <a:srgbClr val="333333"/>
                </a:solidFill>
                <a:latin typeface="Verdana" panose="020B0604030504040204" pitchFamily="34" charset="0"/>
              </a:rPr>
              <a:t>προσφοράς.</a:t>
            </a:r>
            <a:endParaRPr lang="el-GR" sz="4000" dirty="0">
              <a:solidFill>
                <a:srgbClr val="333333"/>
              </a:solidFill>
              <a:latin typeface="Verdana" panose="020B0604030504040204" pitchFamily="34" charset="0"/>
            </a:endParaRPr>
          </a:p>
          <a:p>
            <a:r>
              <a:rPr lang="el-GR" sz="4000" dirty="0">
                <a:solidFill>
                  <a:srgbClr val="333333"/>
                </a:solidFill>
                <a:latin typeface="Verdana" panose="020B0604030504040204" pitchFamily="34" charset="0"/>
              </a:rPr>
              <a:t>Ανταλλαγή ιδεών, απόψεων και πολιτιστικών </a:t>
            </a:r>
            <a:r>
              <a:rPr lang="el-GR" sz="4000" dirty="0" smtClean="0">
                <a:solidFill>
                  <a:srgbClr val="333333"/>
                </a:solidFill>
                <a:latin typeface="Verdana" panose="020B0604030504040204" pitchFamily="34" charset="0"/>
              </a:rPr>
              <a:t>στοιχείων.</a:t>
            </a:r>
            <a:endParaRPr lang="el-GR" sz="4000" dirty="0">
              <a:solidFill>
                <a:srgbClr val="333333"/>
              </a:solidFill>
              <a:latin typeface="Verdana" panose="020B0604030504040204" pitchFamily="34" charset="0"/>
            </a:endParaRPr>
          </a:p>
          <a:p>
            <a:r>
              <a:rPr lang="el-GR" sz="4000" dirty="0">
                <a:solidFill>
                  <a:srgbClr val="333333"/>
                </a:solidFill>
                <a:latin typeface="Verdana" panose="020B0604030504040204" pitchFamily="34" charset="0"/>
              </a:rPr>
              <a:t>Ανάπτυξη δεξιοτήτων και </a:t>
            </a:r>
            <a:r>
              <a:rPr lang="el-GR" sz="4000" dirty="0" smtClean="0">
                <a:solidFill>
                  <a:srgbClr val="333333"/>
                </a:solidFill>
                <a:latin typeface="Verdana" panose="020B0604030504040204" pitchFamily="34" charset="0"/>
              </a:rPr>
              <a:t>δυνατοτήτων.</a:t>
            </a:r>
            <a:endParaRPr lang="el-GR" sz="4000" dirty="0">
              <a:solidFill>
                <a:srgbClr val="333333"/>
              </a:solidFill>
              <a:latin typeface="Verdana" panose="020B0604030504040204" pitchFamily="34" charset="0"/>
            </a:endParaRPr>
          </a:p>
          <a:p>
            <a:r>
              <a:rPr lang="el-GR" sz="4000" dirty="0">
                <a:solidFill>
                  <a:srgbClr val="333333"/>
                </a:solidFill>
                <a:latin typeface="Verdana" panose="020B0604030504040204" pitchFamily="34" charset="0"/>
              </a:rPr>
              <a:t>Νέες γνωριμίες, νέοι </a:t>
            </a:r>
            <a:r>
              <a:rPr lang="el-GR" sz="4000" dirty="0" smtClean="0">
                <a:solidFill>
                  <a:srgbClr val="333333"/>
                </a:solidFill>
                <a:latin typeface="Verdana" panose="020B0604030504040204" pitchFamily="34" charset="0"/>
              </a:rPr>
              <a:t>φίλοι.</a:t>
            </a:r>
            <a:endParaRPr lang="el-GR" sz="4000" dirty="0">
              <a:solidFill>
                <a:srgbClr val="333333"/>
              </a:solidFill>
              <a:latin typeface="Verdana" panose="020B0604030504040204" pitchFamily="34" charset="0"/>
            </a:endParaRPr>
          </a:p>
          <a:p>
            <a:r>
              <a:rPr lang="el-GR" sz="4000" dirty="0">
                <a:solidFill>
                  <a:srgbClr val="333333"/>
                </a:solidFill>
                <a:latin typeface="Verdana" panose="020B0604030504040204" pitchFamily="34" charset="0"/>
              </a:rPr>
              <a:t>Εργασιακή εμπειρία και </a:t>
            </a:r>
            <a:r>
              <a:rPr lang="el-GR" sz="4000" dirty="0" smtClean="0">
                <a:solidFill>
                  <a:srgbClr val="333333"/>
                </a:solidFill>
                <a:latin typeface="Verdana" panose="020B0604030504040204" pitchFamily="34" charset="0"/>
              </a:rPr>
              <a:t>δικτύωση.</a:t>
            </a:r>
            <a:endParaRPr lang="el-GR" sz="4000" dirty="0">
              <a:solidFill>
                <a:srgbClr val="333333"/>
              </a:solidFill>
              <a:latin typeface="Verdana" panose="020B0604030504040204" pitchFamily="34" charset="0"/>
            </a:endParaRPr>
          </a:p>
        </p:txBody>
      </p:sp>
    </p:spTree>
    <p:extLst>
      <p:ext uri="{BB962C8B-B14F-4D97-AF65-F5344CB8AC3E}">
        <p14:creationId xmlns:p14="http://schemas.microsoft.com/office/powerpoint/2010/main" val="324210202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09600" y="274638"/>
            <a:ext cx="10972800" cy="1160024"/>
          </a:xfrm>
        </p:spPr>
        <p:txBody>
          <a:bodyPr>
            <a:normAutofit/>
          </a:bodyPr>
          <a:lstStyle/>
          <a:p>
            <a:r>
              <a:rPr lang="el-GR" dirty="0" smtClean="0">
                <a:latin typeface="Arial" panose="020B0604020202020204" pitchFamily="34" charset="0"/>
                <a:cs typeface="Arial" panose="020B0604020202020204" pitchFamily="34" charset="0"/>
              </a:rPr>
              <a:t>Ν. 3013/2002, Άρθρο 14§1</a:t>
            </a:r>
            <a:endParaRPr lang="el-GR"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a:xfrm>
            <a:off x="609599" y="1761067"/>
            <a:ext cx="10816047" cy="4752944"/>
          </a:xfrm>
        </p:spPr>
        <p:txBody>
          <a:bodyPr>
            <a:noAutofit/>
          </a:bodyPr>
          <a:lstStyle/>
          <a:p>
            <a:pPr marL="0" indent="0">
              <a:buNone/>
            </a:pPr>
            <a:r>
              <a:rPr lang="el-GR" sz="3600" dirty="0">
                <a:solidFill>
                  <a:srgbClr val="333333"/>
                </a:solidFill>
                <a:latin typeface="Arial" panose="020B0604020202020204" pitchFamily="34" charset="0"/>
                <a:cs typeface="Arial" panose="020B0604020202020204" pitchFamily="34" charset="0"/>
              </a:rPr>
              <a:t>Αποστολή του εντασσόμενου στο Σύστημα Εθελοντισμού Πολιτικής Προστασίας εθελοντή είναι  η παροχή συνδρομής στους αρμόδιους κρατικούς φορείς στο έργο της προστασίας της ζωής,  υγείας και της περιουσίας των πολιτών από φυσικούς, ανθρωπογενείς και λοιπούς κινδύνους, που  προκαλούν καταστάσεις εκτάκτου ανάγκης κατά τη διάρκεια της ειρηνικής περιόδου.</a:t>
            </a:r>
          </a:p>
        </p:txBody>
      </p:sp>
    </p:spTree>
    <p:extLst>
      <p:ext uri="{BB962C8B-B14F-4D97-AF65-F5344CB8AC3E}">
        <p14:creationId xmlns:p14="http://schemas.microsoft.com/office/powerpoint/2010/main" val="375425428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09600" y="274638"/>
            <a:ext cx="10972800" cy="1160024"/>
          </a:xfrm>
        </p:spPr>
        <p:txBody>
          <a:bodyPr>
            <a:normAutofit/>
          </a:bodyPr>
          <a:lstStyle/>
          <a:p>
            <a:r>
              <a:rPr lang="el-GR" dirty="0" smtClean="0">
                <a:latin typeface="Arial" panose="020B0604020202020204" pitchFamily="34" charset="0"/>
                <a:cs typeface="Arial" panose="020B0604020202020204" pitchFamily="34" charset="0"/>
              </a:rPr>
              <a:t>Ν. 3013/2002, Άρθρο 14§α</a:t>
            </a:r>
            <a:endParaRPr lang="el-GR"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a:xfrm>
            <a:off x="609600" y="1785257"/>
            <a:ext cx="10833463" cy="4624252"/>
          </a:xfrm>
        </p:spPr>
        <p:txBody>
          <a:bodyPr>
            <a:noAutofit/>
          </a:bodyPr>
          <a:lstStyle/>
          <a:p>
            <a:pPr marL="0" indent="0">
              <a:buNone/>
            </a:pPr>
            <a:r>
              <a:rPr lang="el-GR" sz="3600" dirty="0">
                <a:latin typeface="Arial" panose="020B0604020202020204" pitchFamily="34" charset="0"/>
                <a:cs typeface="Arial" panose="020B0604020202020204" pitchFamily="34" charset="0"/>
              </a:rPr>
              <a:t>«Εθελοντής Πολιτικής Προστασίας»: </a:t>
            </a:r>
            <a:r>
              <a:rPr lang="el-GR" sz="3600" dirty="0" smtClean="0">
                <a:latin typeface="Arial" panose="020B0604020202020204" pitchFamily="34" charset="0"/>
                <a:cs typeface="Arial" panose="020B0604020202020204" pitchFamily="34" charset="0"/>
              </a:rPr>
              <a:t>Το φυσικό πρόσωπο, </a:t>
            </a:r>
            <a:r>
              <a:rPr lang="el-GR" sz="3600" dirty="0">
                <a:latin typeface="Arial" panose="020B0604020202020204" pitchFamily="34" charset="0"/>
                <a:cs typeface="Arial" panose="020B0604020202020204" pitchFamily="34" charset="0"/>
              </a:rPr>
              <a:t>το οποίο εντάσσεται στο δυναμικό της Πολιτικής Προστασίας και παρέχει, σε συνεργασία  με φορείς της Τοπικής Αυτοδιοίκησης και λοιπούς </a:t>
            </a:r>
            <a:r>
              <a:rPr lang="el-GR" sz="3600" dirty="0" smtClean="0">
                <a:latin typeface="Arial" panose="020B0604020202020204" pitchFamily="34" charset="0"/>
                <a:cs typeface="Arial" panose="020B0604020202020204" pitchFamily="34" charset="0"/>
              </a:rPr>
              <a:t>επιχειρησιακούς οργανισμούς, άμισθη </a:t>
            </a:r>
            <a:r>
              <a:rPr lang="el-GR" sz="3600" dirty="0">
                <a:latin typeface="Arial" panose="020B0604020202020204" pitchFamily="34" charset="0"/>
                <a:cs typeface="Arial" panose="020B0604020202020204" pitchFamily="34" charset="0"/>
              </a:rPr>
              <a:t>και </a:t>
            </a:r>
            <a:r>
              <a:rPr lang="el-GR" sz="3600" dirty="0" smtClean="0">
                <a:latin typeface="Arial" panose="020B0604020202020204" pitchFamily="34" charset="0"/>
                <a:cs typeface="Arial" panose="020B0604020202020204" pitchFamily="34" charset="0"/>
              </a:rPr>
              <a:t>μη</a:t>
            </a:r>
            <a:r>
              <a:rPr lang="el-GR" sz="3600" dirty="0">
                <a:latin typeface="Arial" panose="020B0604020202020204" pitchFamily="34" charset="0"/>
                <a:cs typeface="Arial" panose="020B0604020202020204" pitchFamily="34" charset="0"/>
              </a:rPr>
              <a:t> </a:t>
            </a:r>
            <a:r>
              <a:rPr lang="el-GR" sz="3600" dirty="0" smtClean="0">
                <a:latin typeface="Arial" panose="020B0604020202020204" pitchFamily="34" charset="0"/>
                <a:cs typeface="Arial" panose="020B0604020202020204" pitchFamily="34" charset="0"/>
              </a:rPr>
              <a:t>κερδοσκοπική </a:t>
            </a:r>
            <a:r>
              <a:rPr lang="el-GR" sz="3600" dirty="0">
                <a:latin typeface="Arial" panose="020B0604020202020204" pitchFamily="34" charset="0"/>
                <a:cs typeface="Arial" panose="020B0604020202020204" pitchFamily="34" charset="0"/>
              </a:rPr>
              <a:t>υπηρεσία προς όφελος του κοινωνικού συνόλου. </a:t>
            </a:r>
            <a:endParaRPr lang="el-GR" sz="3600"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2380591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09600" y="274638"/>
            <a:ext cx="10972800" cy="1160024"/>
          </a:xfrm>
        </p:spPr>
        <p:txBody>
          <a:bodyPr>
            <a:normAutofit/>
          </a:bodyPr>
          <a:lstStyle/>
          <a:p>
            <a:r>
              <a:rPr lang="el-GR" sz="4800" b="1" dirty="0" smtClean="0">
                <a:latin typeface="Arial" panose="020B0604020202020204" pitchFamily="34" charset="0"/>
                <a:cs typeface="Arial" panose="020B0604020202020204" pitchFamily="34" charset="0"/>
              </a:rPr>
              <a:t>Ν. </a:t>
            </a:r>
            <a:r>
              <a:rPr lang="el-GR" sz="4800" b="1" dirty="0"/>
              <a:t>4873/2021 </a:t>
            </a:r>
            <a:r>
              <a:rPr lang="en-US" sz="4800" b="1" dirty="0" smtClean="0"/>
              <a:t>(</a:t>
            </a:r>
            <a:r>
              <a:rPr lang="el-GR" sz="4800" b="1" dirty="0" smtClean="0"/>
              <a:t>ΦΕΚ 248/Α/16-12-2021</a:t>
            </a:r>
            <a:r>
              <a:rPr lang="en-US" sz="4800" b="1" dirty="0" smtClean="0"/>
              <a:t>)</a:t>
            </a:r>
            <a:endParaRPr lang="el-GR" sz="4800" b="1"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a:xfrm>
            <a:off x="152400" y="1767840"/>
            <a:ext cx="11887200" cy="4886960"/>
          </a:xfrm>
        </p:spPr>
        <p:txBody>
          <a:bodyPr>
            <a:noAutofit/>
          </a:bodyPr>
          <a:lstStyle/>
          <a:p>
            <a:pPr marL="742950" indent="-742950">
              <a:buAutoNum type="arabicParenR"/>
            </a:pPr>
            <a:r>
              <a:rPr lang="el-GR" sz="3800" dirty="0" smtClean="0"/>
              <a:t>Προστασία </a:t>
            </a:r>
            <a:r>
              <a:rPr lang="el-GR" sz="3800" dirty="0"/>
              <a:t>του </a:t>
            </a:r>
            <a:r>
              <a:rPr lang="el-GR" sz="3800" dirty="0" smtClean="0"/>
              <a:t>εθελοντισμού. </a:t>
            </a:r>
            <a:endParaRPr lang="en-US" sz="3800" dirty="0" smtClean="0"/>
          </a:p>
          <a:p>
            <a:pPr marL="742950" indent="-742950">
              <a:buAutoNum type="arabicParenR"/>
            </a:pPr>
            <a:r>
              <a:rPr lang="el-GR" sz="3800" dirty="0"/>
              <a:t>Ε</a:t>
            </a:r>
            <a:r>
              <a:rPr lang="el-GR" sz="3800" dirty="0" smtClean="0"/>
              <a:t>νίσχυση </a:t>
            </a:r>
            <a:r>
              <a:rPr lang="el-GR" sz="3800" dirty="0"/>
              <a:t>της δράσης της Κοινωνίας των </a:t>
            </a:r>
            <a:r>
              <a:rPr lang="el-GR" sz="3800" dirty="0" smtClean="0"/>
              <a:t>Πολιτών (Δεν παρέχεται νομικός ορισμός της Κοινωνίας των Πολιτών)</a:t>
            </a:r>
            <a:r>
              <a:rPr lang="en-US" sz="3800" dirty="0" smtClean="0"/>
              <a:t>.</a:t>
            </a:r>
          </a:p>
          <a:p>
            <a:pPr marL="742950" indent="-742950">
              <a:buAutoNum type="arabicParenR"/>
            </a:pPr>
            <a:r>
              <a:rPr lang="el-GR" sz="3800" dirty="0"/>
              <a:t>Φ</a:t>
            </a:r>
            <a:r>
              <a:rPr lang="el-GR" sz="3800" dirty="0" smtClean="0"/>
              <a:t>ορολογικά </a:t>
            </a:r>
            <a:r>
              <a:rPr lang="el-GR" sz="3800" dirty="0"/>
              <a:t>κίνητρα για την ενίσχυση της κοινωφελούς δράσης των </a:t>
            </a:r>
            <a:r>
              <a:rPr lang="el-GR" sz="3800" dirty="0" smtClean="0"/>
              <a:t>Οργανώσεων της Κοινωνίας των Πολιτών. </a:t>
            </a:r>
          </a:p>
          <a:p>
            <a:pPr marL="742950" indent="-742950">
              <a:buAutoNum type="arabicParenR"/>
            </a:pPr>
            <a:r>
              <a:rPr lang="el-GR" sz="3800" dirty="0" smtClean="0"/>
              <a:t>Λοιπές </a:t>
            </a:r>
            <a:r>
              <a:rPr lang="el-GR" sz="3800" dirty="0"/>
              <a:t>διατάξεις.</a:t>
            </a:r>
          </a:p>
          <a:p>
            <a:pPr marL="0" indent="0">
              <a:buNone/>
            </a:pPr>
            <a:endParaRPr lang="el-GR" sz="3600"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5626090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78674" y="274638"/>
            <a:ext cx="11303726" cy="1160024"/>
          </a:xfrm>
        </p:spPr>
        <p:txBody>
          <a:bodyPr>
            <a:normAutofit/>
          </a:bodyPr>
          <a:lstStyle/>
          <a:p>
            <a:r>
              <a:rPr lang="el-GR" b="1" dirty="0" smtClean="0">
                <a:latin typeface="Arial" panose="020B0604020202020204" pitchFamily="34" charset="0"/>
                <a:cs typeface="Arial" panose="020B0604020202020204" pitchFamily="34" charset="0"/>
              </a:rPr>
              <a:t>ΝΟΜΙΚΕΣ ΕΝΝΟΙΕΣ</a:t>
            </a:r>
            <a:endParaRPr lang="el-GR" b="1"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a:xfrm>
            <a:off x="644434" y="1434662"/>
            <a:ext cx="10937966" cy="5220138"/>
          </a:xfrm>
        </p:spPr>
        <p:txBody>
          <a:bodyPr>
            <a:noAutofit/>
          </a:bodyPr>
          <a:lstStyle/>
          <a:p>
            <a:pPr marL="0" indent="0">
              <a:buNone/>
            </a:pPr>
            <a:r>
              <a:rPr lang="el-GR" b="1" dirty="0" smtClean="0"/>
              <a:t>1) Εθελοντής</a:t>
            </a:r>
            <a:r>
              <a:rPr lang="el-GR" dirty="0"/>
              <a:t>: Το φυσικό πρόσωπο που κατοικεί ή διαμένει στην Ελλάδα και παρέχει εθελοντική απασχόληση σε ατομική βάση ή συλλογικά στο πλαίσιο δράσης ενός Φορέα Παροχής Εθελοντικής Απασχόλησης.</a:t>
            </a:r>
          </a:p>
          <a:p>
            <a:pPr marL="0" indent="0">
              <a:buNone/>
            </a:pPr>
            <a:r>
              <a:rPr lang="el-GR" b="1" dirty="0" smtClean="0"/>
              <a:t>2) Εθελοντισμός</a:t>
            </a:r>
            <a:r>
              <a:rPr lang="el-GR" dirty="0"/>
              <a:t>: Η οικειοθελής δέσμευση του εθελοντή για προσφορά εργασίας και υπηρεσιών προς όφελος του κοινωνικού συνόλου άνευ αμοιβής ή άλλου υλικού ανταλλάγματος</a:t>
            </a:r>
            <a:r>
              <a:rPr lang="el-GR" dirty="0" smtClean="0"/>
              <a:t>.</a:t>
            </a:r>
          </a:p>
          <a:p>
            <a:pPr marL="0" indent="0">
              <a:buNone/>
            </a:pPr>
            <a:r>
              <a:rPr lang="el-GR" dirty="0" smtClean="0"/>
              <a:t>Προφανώς ο «εθελοντισμός» συμπίπτει με την «</a:t>
            </a:r>
            <a:r>
              <a:rPr lang="el-GR" dirty="0"/>
              <a:t>εθελοντική </a:t>
            </a:r>
            <a:r>
              <a:rPr lang="el-GR" dirty="0" smtClean="0"/>
              <a:t>απασχόληση».</a:t>
            </a:r>
            <a:endParaRPr lang="el-GR" dirty="0"/>
          </a:p>
          <a:p>
            <a:pPr marL="0" indent="0">
              <a:buNone/>
            </a:pPr>
            <a:endParaRPr lang="el-GR" sz="3600"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9963339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78674" y="274638"/>
            <a:ext cx="11303726" cy="1160024"/>
          </a:xfrm>
        </p:spPr>
        <p:txBody>
          <a:bodyPr>
            <a:normAutofit/>
          </a:bodyPr>
          <a:lstStyle/>
          <a:p>
            <a:r>
              <a:rPr lang="el-GR" sz="3200" dirty="0" smtClean="0">
                <a:latin typeface="+mn-lt"/>
                <a:cs typeface="Arial" panose="020B0604020202020204" pitchFamily="34" charset="0"/>
              </a:rPr>
              <a:t>ΤΙ ΕΙΝΑΙ </a:t>
            </a:r>
            <a:r>
              <a:rPr lang="el-GR" sz="3200" dirty="0">
                <a:latin typeface="+mn-lt"/>
                <a:cs typeface="Arial" panose="020B0604020202020204" pitchFamily="34" charset="0"/>
              </a:rPr>
              <a:t>ΕΘΕΛΟΝΤΙΚΗ </a:t>
            </a:r>
            <a:r>
              <a:rPr lang="el-GR" sz="3200" dirty="0" smtClean="0">
                <a:latin typeface="+mn-lt"/>
                <a:cs typeface="Arial" panose="020B0604020202020204" pitchFamily="34" charset="0"/>
              </a:rPr>
              <a:t>ΑΠΑΣΧΟΛΗΣΗ (</a:t>
            </a:r>
            <a:r>
              <a:rPr lang="el-GR" sz="3200" dirty="0">
                <a:latin typeface="+mn-lt"/>
                <a:cs typeface="Arial" panose="020B0604020202020204" pitchFamily="34" charset="0"/>
              </a:rPr>
              <a:t>Άρθρο </a:t>
            </a:r>
            <a:r>
              <a:rPr lang="el-GR" sz="3200" dirty="0" smtClean="0">
                <a:latin typeface="+mn-lt"/>
                <a:cs typeface="Arial" panose="020B0604020202020204" pitchFamily="34" charset="0"/>
              </a:rPr>
              <a:t>13, Ν. 4873/2021)</a:t>
            </a:r>
            <a:endParaRPr lang="el-GR" sz="3200" dirty="0">
              <a:latin typeface="+mn-lt"/>
              <a:cs typeface="Arial" panose="020B0604020202020204" pitchFamily="34" charset="0"/>
            </a:endParaRPr>
          </a:p>
        </p:txBody>
      </p:sp>
      <p:sp>
        <p:nvSpPr>
          <p:cNvPr id="3" name="Θέση περιεχομένου 2"/>
          <p:cNvSpPr>
            <a:spLocks noGrp="1"/>
          </p:cNvSpPr>
          <p:nvPr>
            <p:ph idx="1"/>
          </p:nvPr>
        </p:nvSpPr>
        <p:spPr>
          <a:xfrm>
            <a:off x="644434" y="1297577"/>
            <a:ext cx="10937966" cy="5357223"/>
          </a:xfrm>
        </p:spPr>
        <p:txBody>
          <a:bodyPr>
            <a:noAutofit/>
          </a:bodyPr>
          <a:lstStyle/>
          <a:p>
            <a:pPr marL="0" indent="0">
              <a:buNone/>
            </a:pPr>
            <a:r>
              <a:rPr lang="el-GR" sz="2800" dirty="0" smtClean="0"/>
              <a:t>Περιλαμβάνει </a:t>
            </a:r>
            <a:r>
              <a:rPr lang="el-GR" sz="2800" dirty="0"/>
              <a:t>την προσφορά εργασίας ή υπηρεσιών σε δράσεις, έργα ή προγράμματα φορέων παροχής εθελοντικής απασχόλησης από εθελοντές άνευ οικονομικού ή άλλου υλικού ανταλλάγματος. Χρηματικές παροχές προς εθελοντές αποκλειστικά για κάλυψη οδοιπορικών ή εξόδων διαμονής και διατροφής, τα οποία έχουν άμεση σχέση με την εθελοντική τους απασχόληση, καθώς και παροχές προς αυτούς ειδών εξοπλισμού και διατροφής, ή δωρεάν υπηρεσιών μετάβασης, διαμονής και διατροφής για τον ίδιο λόγο, δεν αποτελούν αντάλλαγμα για την εθελοντική απασχόληση</a:t>
            </a:r>
            <a:r>
              <a:rPr lang="el-GR" sz="2800" dirty="0" smtClean="0"/>
              <a:t>.</a:t>
            </a:r>
          </a:p>
          <a:p>
            <a:pPr marL="0" indent="0">
              <a:buNone/>
            </a:pPr>
            <a:r>
              <a:rPr lang="el-GR" sz="2800" dirty="0"/>
              <a:t>Δ</a:t>
            </a:r>
            <a:r>
              <a:rPr lang="el-GR" sz="2800" dirty="0" smtClean="0"/>
              <a:t>εν </a:t>
            </a:r>
            <a:r>
              <a:rPr lang="el-GR" sz="2800" dirty="0"/>
              <a:t>συνιστά δραστηριότητα </a:t>
            </a:r>
            <a:r>
              <a:rPr lang="el-GR" sz="2800" dirty="0" err="1"/>
              <a:t>υπακτέα</a:t>
            </a:r>
            <a:r>
              <a:rPr lang="el-GR" sz="2800" dirty="0"/>
              <a:t> στην κοινωνική ασφάλιση</a:t>
            </a:r>
            <a:r>
              <a:rPr lang="el-GR" sz="2800" dirty="0" smtClean="0"/>
              <a:t>. Δεν </a:t>
            </a:r>
            <a:r>
              <a:rPr lang="el-GR" sz="2800" dirty="0"/>
              <a:t>συνιστά μορφή εξαρτημένης </a:t>
            </a:r>
            <a:r>
              <a:rPr lang="el-GR" sz="2800" dirty="0" smtClean="0"/>
              <a:t>εργασίας. Δεν </a:t>
            </a:r>
            <a:r>
              <a:rPr lang="el-GR" sz="2800" dirty="0"/>
              <a:t>εφαρμόζονται σε αυτή οι διατάξεις του εργατικού </a:t>
            </a:r>
            <a:r>
              <a:rPr lang="el-GR" sz="2800" dirty="0" smtClean="0"/>
              <a:t>δικαίου (επιφύλαξη </a:t>
            </a:r>
            <a:r>
              <a:rPr lang="el-GR" sz="2800" dirty="0" err="1" smtClean="0"/>
              <a:t>άρ</a:t>
            </a:r>
            <a:r>
              <a:rPr lang="el-GR" sz="2800" dirty="0" smtClean="0"/>
              <a:t>. 14§1).</a:t>
            </a:r>
            <a:endParaRPr lang="el-GR" sz="2800" dirty="0"/>
          </a:p>
          <a:p>
            <a:pPr marL="0" indent="0">
              <a:buNone/>
            </a:pPr>
            <a:endParaRPr lang="el-GR" sz="2800" dirty="0" smtClean="0"/>
          </a:p>
          <a:p>
            <a:pPr marL="0" indent="0">
              <a:buNone/>
            </a:pPr>
            <a:endParaRPr lang="el-GR" dirty="0"/>
          </a:p>
          <a:p>
            <a:pPr marL="0" indent="0">
              <a:buNone/>
            </a:pPr>
            <a:endParaRPr lang="el-GR" sz="3600"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381694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latin typeface="Arial" panose="020B0604020202020204" pitchFamily="34" charset="0"/>
                <a:cs typeface="Arial" panose="020B0604020202020204" pitchFamily="34" charset="0"/>
              </a:rPr>
              <a:t>Τι είναι η κοινωνία πολιτών (Civil Society);</a:t>
            </a:r>
          </a:p>
        </p:txBody>
      </p:sp>
      <p:sp>
        <p:nvSpPr>
          <p:cNvPr id="3" name="Θέση περιεχομένου 2"/>
          <p:cNvSpPr>
            <a:spLocks noGrp="1"/>
          </p:cNvSpPr>
          <p:nvPr>
            <p:ph idx="1"/>
          </p:nvPr>
        </p:nvSpPr>
        <p:spPr/>
        <p:txBody>
          <a:bodyPr/>
          <a:lstStyle/>
          <a:p>
            <a:pPr marL="0" lvl="0" indent="0">
              <a:spcBef>
                <a:spcPts val="0"/>
              </a:spcBef>
              <a:buNone/>
            </a:pPr>
            <a:r>
              <a:rPr lang="el-GR" sz="3600" dirty="0">
                <a:solidFill>
                  <a:prstClr val="black"/>
                </a:solidFill>
                <a:latin typeface="Arial" panose="020B0604020202020204" pitchFamily="34" charset="0"/>
                <a:cs typeface="Arial" panose="020B0604020202020204" pitchFamily="34" charset="0"/>
              </a:rPr>
              <a:t>ΠΟΛΙΤΗΣ: Ετυμολογείται από το «πόλις», σημαίνει κάτοικος πόλης που έχει πολιτικά δικαιώματα και ελεύθερος πολίτης.</a:t>
            </a:r>
          </a:p>
          <a:p>
            <a:pPr marL="0" lvl="0" indent="0">
              <a:spcBef>
                <a:spcPts val="0"/>
              </a:spcBef>
              <a:buNone/>
            </a:pPr>
            <a:endParaRPr lang="el-GR" sz="3600" dirty="0">
              <a:solidFill>
                <a:prstClr val="black"/>
              </a:solidFill>
              <a:latin typeface="Arial" panose="020B0604020202020204" pitchFamily="34" charset="0"/>
              <a:cs typeface="Arial" panose="020B0604020202020204" pitchFamily="34" charset="0"/>
            </a:endParaRPr>
          </a:p>
          <a:p>
            <a:pPr marL="0" lvl="0" indent="0">
              <a:spcBef>
                <a:spcPts val="0"/>
              </a:spcBef>
              <a:buNone/>
            </a:pPr>
            <a:r>
              <a:rPr lang="el-GR" sz="3600" dirty="0">
                <a:solidFill>
                  <a:prstClr val="black"/>
                </a:solidFill>
                <a:latin typeface="Arial" panose="020B0604020202020204" pitchFamily="34" charset="0"/>
                <a:cs typeface="Arial" panose="020B0604020202020204" pitchFamily="34" charset="0"/>
              </a:rPr>
              <a:t>Η κοινωνία πολιτών είναι ο λαός; </a:t>
            </a:r>
            <a:r>
              <a:rPr lang="el-GR" sz="3600" dirty="0">
                <a:solidFill>
                  <a:prstClr val="black"/>
                </a:solidFill>
                <a:latin typeface="Arial" charset="0"/>
                <a:cs typeface="Arial" charset="0"/>
              </a:rPr>
              <a:t>Ταυτίζονται οι δύο έννοιες; </a:t>
            </a:r>
            <a:endParaRPr lang="el-GR" sz="3600" dirty="0">
              <a:solidFill>
                <a:prstClr val="black"/>
              </a:solidFill>
              <a:latin typeface="Arial" panose="020B0604020202020204" pitchFamily="34" charset="0"/>
              <a:cs typeface="Arial" panose="020B0604020202020204" pitchFamily="34" charset="0"/>
            </a:endParaRPr>
          </a:p>
          <a:p>
            <a:pPr marL="0" lvl="0" indent="0">
              <a:spcBef>
                <a:spcPts val="0"/>
              </a:spcBef>
              <a:buNone/>
            </a:pPr>
            <a:endParaRPr lang="el-GR" sz="3600" dirty="0">
              <a:solidFill>
                <a:prstClr val="black"/>
              </a:solidFill>
              <a:latin typeface="Arial" panose="020B0604020202020204" pitchFamily="34" charset="0"/>
              <a:cs typeface="Arial" panose="020B0604020202020204" pitchFamily="34" charset="0"/>
            </a:endParaRPr>
          </a:p>
          <a:p>
            <a:pPr marL="0" lvl="0" indent="0" algn="ctr">
              <a:spcBef>
                <a:spcPts val="0"/>
              </a:spcBef>
              <a:buNone/>
            </a:pPr>
            <a:r>
              <a:rPr lang="el-GR" sz="3600" dirty="0">
                <a:solidFill>
                  <a:prstClr val="black"/>
                </a:solidFill>
                <a:latin typeface="Arial" panose="020B0604020202020204" pitchFamily="34" charset="0"/>
                <a:cs typeface="Arial" panose="020B0604020202020204" pitchFamily="34" charset="0"/>
              </a:rPr>
              <a:t>ΟΧΙ</a:t>
            </a:r>
          </a:p>
          <a:p>
            <a:pPr marL="0" indent="0">
              <a:buNone/>
            </a:pPr>
            <a:endParaRPr lang="el-GR" dirty="0"/>
          </a:p>
        </p:txBody>
      </p:sp>
    </p:spTree>
    <p:extLst>
      <p:ext uri="{BB962C8B-B14F-4D97-AF65-F5344CB8AC3E}">
        <p14:creationId xmlns:p14="http://schemas.microsoft.com/office/powerpoint/2010/main" val="163998012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78674" y="274638"/>
            <a:ext cx="11303726" cy="1160024"/>
          </a:xfrm>
        </p:spPr>
        <p:txBody>
          <a:bodyPr>
            <a:normAutofit/>
          </a:bodyPr>
          <a:lstStyle/>
          <a:p>
            <a:r>
              <a:rPr lang="el-GR" sz="4800" dirty="0" smtClean="0">
                <a:latin typeface="+mn-lt"/>
                <a:cs typeface="Arial" panose="020B0604020202020204" pitchFamily="34" charset="0"/>
              </a:rPr>
              <a:t>ΤΙ ΔΕΝ ΕΙΝΑΙ </a:t>
            </a:r>
            <a:r>
              <a:rPr lang="el-GR" sz="4800" dirty="0">
                <a:latin typeface="+mn-lt"/>
                <a:cs typeface="Arial" panose="020B0604020202020204" pitchFamily="34" charset="0"/>
              </a:rPr>
              <a:t>ΕΘΕΛΟΝΤΙΚΗ </a:t>
            </a:r>
            <a:r>
              <a:rPr lang="el-GR" sz="4800" dirty="0" smtClean="0">
                <a:latin typeface="+mn-lt"/>
                <a:cs typeface="Arial" panose="020B0604020202020204" pitchFamily="34" charset="0"/>
              </a:rPr>
              <a:t>ΑΠΑΣΧΟΛΗΣΗ</a:t>
            </a:r>
            <a:endParaRPr lang="el-GR" sz="4800" dirty="0">
              <a:latin typeface="+mn-lt"/>
              <a:cs typeface="Arial" panose="020B0604020202020204" pitchFamily="34" charset="0"/>
            </a:endParaRPr>
          </a:p>
        </p:txBody>
      </p:sp>
      <p:sp>
        <p:nvSpPr>
          <p:cNvPr id="3" name="Θέση περιεχομένου 2"/>
          <p:cNvSpPr>
            <a:spLocks noGrp="1"/>
          </p:cNvSpPr>
          <p:nvPr>
            <p:ph idx="1"/>
          </p:nvPr>
        </p:nvSpPr>
        <p:spPr>
          <a:xfrm>
            <a:off x="644434" y="1434662"/>
            <a:ext cx="10937966" cy="5220138"/>
          </a:xfrm>
        </p:spPr>
        <p:txBody>
          <a:bodyPr>
            <a:noAutofit/>
          </a:bodyPr>
          <a:lstStyle/>
          <a:p>
            <a:pPr marL="0" indent="0">
              <a:buNone/>
            </a:pPr>
            <a:endParaRPr lang="el-GR" sz="4400" dirty="0" smtClean="0"/>
          </a:p>
          <a:p>
            <a:pPr marL="0" indent="0">
              <a:buNone/>
            </a:pPr>
            <a:r>
              <a:rPr lang="el-GR" sz="4400" dirty="0" smtClean="0"/>
              <a:t>Δεν </a:t>
            </a:r>
            <a:r>
              <a:rPr lang="el-GR" sz="4400" dirty="0"/>
              <a:t>αποτελεί εθελοντική απασχόληση η απασχόληση σε προγράμματα φορέων παροχής εθελοντικής </a:t>
            </a:r>
            <a:r>
              <a:rPr lang="el-GR" sz="4400" dirty="0" smtClean="0"/>
              <a:t>απασχόλησης, </a:t>
            </a:r>
            <a:r>
              <a:rPr lang="el-GR" sz="4400" dirty="0"/>
              <a:t>που προβλέπεται ως υποχρεωτική από τον νόμο ή δικαστική απόφαση.</a:t>
            </a:r>
          </a:p>
          <a:p>
            <a:pPr marL="0" indent="0">
              <a:buNone/>
            </a:pPr>
            <a:endParaRPr lang="el-GR" sz="4400" dirty="0"/>
          </a:p>
          <a:p>
            <a:pPr marL="0" indent="0">
              <a:buNone/>
            </a:pPr>
            <a:endParaRPr lang="el-GR" sz="3600"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9623667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40230" y="104503"/>
            <a:ext cx="10086250" cy="940526"/>
          </a:xfrm>
        </p:spPr>
        <p:txBody>
          <a:bodyPr>
            <a:noAutofit/>
          </a:bodyPr>
          <a:lstStyle/>
          <a:p>
            <a:r>
              <a:rPr lang="el-GR" sz="3200" dirty="0">
                <a:latin typeface="+mn-lt"/>
              </a:rPr>
              <a:t>Υποχρεώσεις φορέων παροχής εθελοντικής </a:t>
            </a:r>
            <a:r>
              <a:rPr lang="el-GR" sz="3200" dirty="0" smtClean="0">
                <a:latin typeface="+mn-lt"/>
              </a:rPr>
              <a:t>απασχόλησης (Άρθρο 14, Ν. 4873/2021) </a:t>
            </a:r>
            <a:endParaRPr lang="el-GR" sz="3200" dirty="0">
              <a:latin typeface="+mn-lt"/>
              <a:cs typeface="Arial" panose="020B0604020202020204" pitchFamily="34" charset="0"/>
            </a:endParaRPr>
          </a:p>
        </p:txBody>
      </p:sp>
      <p:sp>
        <p:nvSpPr>
          <p:cNvPr id="3" name="Θέση περιεχομένου 2"/>
          <p:cNvSpPr>
            <a:spLocks noGrp="1"/>
          </p:cNvSpPr>
          <p:nvPr>
            <p:ph idx="1"/>
          </p:nvPr>
        </p:nvSpPr>
        <p:spPr>
          <a:xfrm>
            <a:off x="396815" y="1236618"/>
            <a:ext cx="11593902" cy="5416732"/>
          </a:xfrm>
        </p:spPr>
        <p:txBody>
          <a:bodyPr>
            <a:normAutofit fontScale="40000" lnSpcReduction="20000"/>
          </a:bodyPr>
          <a:lstStyle/>
          <a:p>
            <a:pPr marL="0" indent="0">
              <a:buNone/>
            </a:pPr>
            <a:r>
              <a:rPr lang="el-GR" sz="5300" dirty="0" smtClean="0"/>
              <a:t>1) Υποχρέωση λήψης, με </a:t>
            </a:r>
            <a:r>
              <a:rPr lang="el-GR" sz="5300" dirty="0"/>
              <a:t>ευθύνη του, </a:t>
            </a:r>
            <a:r>
              <a:rPr lang="el-GR" sz="5300" dirty="0" smtClean="0"/>
              <a:t>όλων των μέτρων </a:t>
            </a:r>
            <a:r>
              <a:rPr lang="el-GR" sz="5300" dirty="0"/>
              <a:t>για την προστασία των </a:t>
            </a:r>
            <a:r>
              <a:rPr lang="el-GR" sz="5300" dirty="0" smtClean="0"/>
              <a:t>απασχολουμένων. </a:t>
            </a:r>
          </a:p>
          <a:p>
            <a:pPr marL="0" indent="0">
              <a:buNone/>
            </a:pPr>
            <a:r>
              <a:rPr lang="el-GR" sz="5300" dirty="0" smtClean="0"/>
              <a:t>2) Υποχρέωση αναλογικής </a:t>
            </a:r>
            <a:r>
              <a:rPr lang="el-GR" sz="5300" dirty="0"/>
              <a:t>τήρησης </a:t>
            </a:r>
            <a:r>
              <a:rPr lang="el-GR" sz="5300" dirty="0" smtClean="0"/>
              <a:t>των διατάξεων </a:t>
            </a:r>
            <a:r>
              <a:rPr lang="el-GR" sz="5300" dirty="0"/>
              <a:t>της εργατικής νομοθεσίας που αφορούν στην παροχή μέσων ατομικής προστασίας με βάση τη φύση της απασχόλησης, την τήρηση ωραρίου και τα μέτρα υγειονομικής ασφάλειας.</a:t>
            </a:r>
          </a:p>
          <a:p>
            <a:pPr marL="0" indent="0">
              <a:buNone/>
            </a:pPr>
            <a:r>
              <a:rPr lang="el-GR" sz="5300" dirty="0" smtClean="0"/>
              <a:t>3) Υποχρέωση αναγγελίας εθελοντών στην ειδική </a:t>
            </a:r>
            <a:r>
              <a:rPr lang="el-GR" sz="5300" dirty="0"/>
              <a:t>εφαρμογή του </a:t>
            </a:r>
            <a:r>
              <a:rPr lang="el-GR" sz="5300" dirty="0" smtClean="0"/>
              <a:t>συστήματος «ΕΡΓΑΝΗ» </a:t>
            </a:r>
            <a:r>
              <a:rPr lang="el-GR" sz="5300" dirty="0"/>
              <a:t>του </a:t>
            </a:r>
            <a:r>
              <a:rPr lang="el-GR" sz="5300" dirty="0" err="1" smtClean="0"/>
              <a:t>ΥπΕΚΥ</a:t>
            </a:r>
            <a:r>
              <a:rPr lang="el-GR" sz="5300" dirty="0" smtClean="0"/>
              <a:t> (μέσω gov.gr</a:t>
            </a:r>
            <a:r>
              <a:rPr lang="el-GR" sz="5300" dirty="0"/>
              <a:t>, ΕΨΠ), με εξαίρεση τις έκτακτες περιπτώσεις προσφοράς εθελοντικής </a:t>
            </a:r>
            <a:r>
              <a:rPr lang="el-GR" sz="5300" dirty="0" smtClean="0"/>
              <a:t>εργασίας.</a:t>
            </a:r>
            <a:r>
              <a:rPr lang="el-GR" sz="5300" dirty="0"/>
              <a:t> </a:t>
            </a:r>
            <a:endParaRPr lang="el-GR" sz="5300" dirty="0" smtClean="0"/>
          </a:p>
          <a:p>
            <a:pPr marL="0" indent="0">
              <a:buNone/>
            </a:pPr>
            <a:r>
              <a:rPr lang="el-GR" sz="5300" dirty="0" smtClean="0"/>
              <a:t>4) Υποχρέωση κάλυψης ιατροφαρμακευτικών </a:t>
            </a:r>
            <a:r>
              <a:rPr lang="el-GR" sz="5300" dirty="0"/>
              <a:t>και </a:t>
            </a:r>
            <a:r>
              <a:rPr lang="el-GR" sz="5300" dirty="0" smtClean="0"/>
              <a:t>νοσοκομειακών δαπανών (έως € 3.000 ετησίως) </a:t>
            </a:r>
            <a:r>
              <a:rPr lang="el-GR" sz="5300" dirty="0"/>
              <a:t>για ατύχημα ή ασθένεια του εθελοντή που τελεί σε αιτιώδη συνάφεια με την εθελοντική απασχόλησή του στον φορέα, αν ο εθελοντής στερείται άλλου τύπου δημόσιας ή ιδιωτικής ασφαλιστικής κάλυψης, υπό την προϋπόθεση εθελοντικής απασχόλησης με ελάχιστο χρόνο απασχόλησης </a:t>
            </a:r>
            <a:r>
              <a:rPr lang="el-GR" sz="5300" dirty="0" smtClean="0"/>
              <a:t>10 </a:t>
            </a:r>
            <a:r>
              <a:rPr lang="el-GR" sz="5300" dirty="0"/>
              <a:t>ώρες </a:t>
            </a:r>
            <a:r>
              <a:rPr lang="el-GR" sz="5300" dirty="0" smtClean="0"/>
              <a:t>μηνιαίως.</a:t>
            </a:r>
            <a:endParaRPr lang="el-GR" sz="5300" dirty="0"/>
          </a:p>
          <a:p>
            <a:pPr marL="0" indent="0">
              <a:buNone/>
            </a:pPr>
            <a:r>
              <a:rPr lang="el-GR" sz="5300" dirty="0" smtClean="0"/>
              <a:t>5) Υποχρέωση πλήρους κάλυψης εξόδων ταξιδιού</a:t>
            </a:r>
            <a:r>
              <a:rPr lang="el-GR" sz="5300" dirty="0"/>
              <a:t>, διαβίωσης, καταλύματος, επαναπατρισμού, ιατροφαρμακευτικής περίθαλψης του εθελοντή στο εξωτερικό, αν </a:t>
            </a:r>
            <a:r>
              <a:rPr lang="el-GR" sz="5300" dirty="0" smtClean="0"/>
              <a:t>απασχολείται εκεί για </a:t>
            </a:r>
            <a:r>
              <a:rPr lang="el-GR" sz="5300" dirty="0"/>
              <a:t>χρονικό διάστημα έως </a:t>
            </a:r>
            <a:r>
              <a:rPr lang="el-GR" sz="5300" dirty="0" smtClean="0"/>
              <a:t>9 </a:t>
            </a:r>
            <a:r>
              <a:rPr lang="el-GR" sz="5300" dirty="0"/>
              <a:t>μηνών, εκτός αν υπάρχει αντίθετη έγγραφη συμφωνία.</a:t>
            </a:r>
          </a:p>
          <a:p>
            <a:pPr marL="0" indent="0">
              <a:buNone/>
            </a:pPr>
            <a:r>
              <a:rPr lang="el-GR" sz="5300" dirty="0" smtClean="0"/>
              <a:t>6) Αποκλειστική ευθύνη </a:t>
            </a:r>
            <a:r>
              <a:rPr lang="el-GR" sz="5300" dirty="0"/>
              <a:t>για ζημίες που προξενεί ο εθελοντής σε τρίτους από αμέλεια κατά την παροχή της εθελοντικής του απασχόλησης στον </a:t>
            </a:r>
            <a:r>
              <a:rPr lang="el-GR" sz="5300" dirty="0" smtClean="0"/>
              <a:t>φορέα (εξαίρεση η αυτόβουλη ενέργεια του εθελοντή </a:t>
            </a:r>
            <a:r>
              <a:rPr lang="el-GR" sz="5300" dirty="0"/>
              <a:t>κατά παράβαση των εντολών του </a:t>
            </a:r>
            <a:r>
              <a:rPr lang="el-GR" sz="5300" dirty="0" smtClean="0"/>
              <a:t>φορέα).</a:t>
            </a:r>
            <a:endParaRPr lang="el-GR" sz="5300" dirty="0"/>
          </a:p>
          <a:p>
            <a:pPr marL="0" indent="0">
              <a:buNone/>
            </a:pPr>
            <a:r>
              <a:rPr lang="el-GR" sz="5300" dirty="0" smtClean="0"/>
              <a:t>7) Δυνατότητα </a:t>
            </a:r>
            <a:r>
              <a:rPr lang="el-GR" sz="5300" dirty="0"/>
              <a:t>κάλυψης δαπανών</a:t>
            </a:r>
            <a:r>
              <a:rPr lang="el-GR" sz="5300" dirty="0" smtClean="0"/>
              <a:t> </a:t>
            </a:r>
            <a:r>
              <a:rPr lang="el-GR" sz="5300" dirty="0"/>
              <a:t>διαμονής, μετακίνησης, διατροφής ή </a:t>
            </a:r>
            <a:r>
              <a:rPr lang="el-GR" sz="5300" dirty="0" smtClean="0"/>
              <a:t>άλλων </a:t>
            </a:r>
            <a:r>
              <a:rPr lang="el-GR" sz="5300" dirty="0"/>
              <a:t>δαπανών </a:t>
            </a:r>
            <a:r>
              <a:rPr lang="el-GR" sz="5300" dirty="0" smtClean="0"/>
              <a:t>που </a:t>
            </a:r>
            <a:r>
              <a:rPr lang="el-GR" sz="5300" dirty="0"/>
              <a:t>σχετίζονται με την </a:t>
            </a:r>
            <a:r>
              <a:rPr lang="el-GR" sz="5300" dirty="0" smtClean="0"/>
              <a:t>απασχόληση </a:t>
            </a:r>
            <a:r>
              <a:rPr lang="el-GR" sz="5300" dirty="0"/>
              <a:t>του εθελοντή </a:t>
            </a:r>
            <a:r>
              <a:rPr lang="el-GR" sz="5300" dirty="0" smtClean="0"/>
              <a:t>από </a:t>
            </a:r>
            <a:r>
              <a:rPr lang="el-GR" sz="5300" dirty="0"/>
              <a:t>τον φορέα </a:t>
            </a:r>
            <a:r>
              <a:rPr lang="el-GR" sz="5300" dirty="0" smtClean="0"/>
              <a:t>και έκπτωση από </a:t>
            </a:r>
            <a:r>
              <a:rPr lang="el-GR" sz="5300" dirty="0"/>
              <a:t>τα ακαθάριστα φορολογητέα έσοδά του.</a:t>
            </a:r>
          </a:p>
          <a:p>
            <a:pPr marL="0" indent="0">
              <a:buNone/>
            </a:pPr>
            <a:endParaRPr lang="el-GR" sz="4000" dirty="0"/>
          </a:p>
        </p:txBody>
      </p:sp>
    </p:spTree>
    <p:extLst>
      <p:ext uri="{BB962C8B-B14F-4D97-AF65-F5344CB8AC3E}">
        <p14:creationId xmlns:p14="http://schemas.microsoft.com/office/powerpoint/2010/main" val="414343114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40230" y="174171"/>
            <a:ext cx="10086250" cy="766355"/>
          </a:xfrm>
        </p:spPr>
        <p:txBody>
          <a:bodyPr>
            <a:noAutofit/>
          </a:bodyPr>
          <a:lstStyle/>
          <a:p>
            <a:r>
              <a:rPr lang="el-GR" sz="3200" dirty="0">
                <a:latin typeface="+mn-lt"/>
              </a:rPr>
              <a:t>Παροχή υπηρεσιών σε φορείς εθελοντικής </a:t>
            </a:r>
            <a:r>
              <a:rPr lang="el-GR" sz="3200" dirty="0" smtClean="0">
                <a:latin typeface="+mn-lt"/>
              </a:rPr>
              <a:t>απασχόλησης (Άρθρο 15, Ν. 4873/2021) </a:t>
            </a:r>
            <a:endParaRPr lang="el-GR" sz="3200" dirty="0">
              <a:latin typeface="+mn-lt"/>
              <a:cs typeface="Arial" panose="020B0604020202020204" pitchFamily="34" charset="0"/>
            </a:endParaRPr>
          </a:p>
        </p:txBody>
      </p:sp>
      <p:sp>
        <p:nvSpPr>
          <p:cNvPr id="3" name="Θέση περιεχομένου 2"/>
          <p:cNvSpPr>
            <a:spLocks noGrp="1"/>
          </p:cNvSpPr>
          <p:nvPr>
            <p:ph idx="1"/>
          </p:nvPr>
        </p:nvSpPr>
        <p:spPr>
          <a:xfrm>
            <a:off x="396815" y="1254034"/>
            <a:ext cx="11593902" cy="5538652"/>
          </a:xfrm>
        </p:spPr>
        <p:txBody>
          <a:bodyPr>
            <a:normAutofit fontScale="70000" lnSpcReduction="20000"/>
          </a:bodyPr>
          <a:lstStyle/>
          <a:p>
            <a:pPr marL="0" indent="0">
              <a:buNone/>
            </a:pPr>
            <a:r>
              <a:rPr lang="el-GR" sz="4000" dirty="0" smtClean="0"/>
              <a:t>Δικηγόροι</a:t>
            </a:r>
            <a:r>
              <a:rPr lang="el-GR" sz="4000" dirty="0"/>
              <a:t>, συμβολαιογράφοι, μηχανικοί, οικονομολόγοι, λογιστές και ορκωτοί ελεγκτές λογιστές δύνανται να παρέχουν τις υπηρεσίες τους σε φορείς παροχής εθελοντικής απασχόλησης άνευ αμοιβής. </a:t>
            </a:r>
            <a:endParaRPr lang="el-GR" sz="4000" dirty="0" smtClean="0"/>
          </a:p>
          <a:p>
            <a:pPr marL="0" indent="0">
              <a:buNone/>
            </a:pPr>
            <a:r>
              <a:rPr lang="el-GR" sz="4000" dirty="0" smtClean="0"/>
              <a:t>Οι </a:t>
            </a:r>
            <a:r>
              <a:rPr lang="el-GR" sz="4000" dirty="0"/>
              <a:t>δικηγόροι, για την παράστασή τους σε δικαστήρια, απαλλάσσονται από την υποχρέωση έκδοσης γραμματίου προείσπραξης δικηγορικής </a:t>
            </a:r>
            <a:r>
              <a:rPr lang="el-GR" sz="4000" dirty="0" smtClean="0"/>
              <a:t>αμοιβής. </a:t>
            </a:r>
          </a:p>
          <a:p>
            <a:pPr marL="0" indent="0">
              <a:buNone/>
            </a:pPr>
            <a:r>
              <a:rPr lang="el-GR" sz="4000" dirty="0"/>
              <a:t>Ο</a:t>
            </a:r>
            <a:r>
              <a:rPr lang="el-GR" sz="4000" dirty="0" smtClean="0"/>
              <a:t>ι </a:t>
            </a:r>
            <a:r>
              <a:rPr lang="el-GR" sz="4000" dirty="0"/>
              <a:t>μηχανικοί για κάθε είδους τεχνικές γενικά εργασίες και </a:t>
            </a:r>
            <a:r>
              <a:rPr lang="el-GR" sz="4000" dirty="0" smtClean="0"/>
              <a:t>υπηρεσίες λαμβάνουν </a:t>
            </a:r>
            <a:r>
              <a:rPr lang="el-GR" sz="4000" dirty="0"/>
              <a:t>μηδενική νόμιμη ή συμβατική αμοιβή και απαλλάσσονται από την υποχρέωση καταβολής στο Τεχνικό Επιμελητήριο Ελλάδας (Τ.Ε.Ε.) των εισφορών και των λοιπών δικαιωμάτων, όπως αυτά κάθε φορά προβλέπονται στη νομοθεσία, είτε ως </a:t>
            </a:r>
            <a:r>
              <a:rPr lang="el-GR" sz="4000" dirty="0" err="1"/>
              <a:t>παρακρατούμενα</a:t>
            </a:r>
            <a:r>
              <a:rPr lang="el-GR" sz="4000" dirty="0"/>
              <a:t> από την αμοιβή τους, είτε ως καταβαλλόμενα στο Τ.Ε.Ε. ως δικαιούχο, ή προς απόδοση σε τρίτους δικαιούχους. Η απαλλαγή αυτή ισχύει εφόσον γνωστοποιείται από τον μηχανικό στο Τ.Ε.Ε. η χωρίς αμοιβή παροχή της εργασίας. Στην ανωτέρω γνωστοποίηση αναφέρεται η ενεργός εγγραφή της </a:t>
            </a:r>
            <a:r>
              <a:rPr lang="el-GR" sz="4000" dirty="0" err="1"/>
              <a:t>Ο.Κοι.Π</a:t>
            </a:r>
            <a:r>
              <a:rPr lang="el-GR" sz="4000" dirty="0"/>
              <a:t>., προς την οποία παρέχεται η υπηρεσία του μηχανικού, στο Μητρώο </a:t>
            </a:r>
            <a:r>
              <a:rPr lang="el-GR" sz="4000" dirty="0" err="1"/>
              <a:t>Ο.Κοι.Π</a:t>
            </a:r>
            <a:r>
              <a:rPr lang="el-GR" sz="4000" dirty="0"/>
              <a:t>.</a:t>
            </a:r>
          </a:p>
          <a:p>
            <a:pPr marL="0" lvl="0" indent="0">
              <a:spcBef>
                <a:spcPts val="0"/>
              </a:spcBef>
              <a:buNone/>
            </a:pPr>
            <a:endParaRPr lang="el-GR" sz="4400" dirty="0"/>
          </a:p>
        </p:txBody>
      </p:sp>
    </p:spTree>
    <p:extLst>
      <p:ext uri="{BB962C8B-B14F-4D97-AF65-F5344CB8AC3E}">
        <p14:creationId xmlns:p14="http://schemas.microsoft.com/office/powerpoint/2010/main" val="13394248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09600" y="274638"/>
            <a:ext cx="10972800" cy="901019"/>
          </a:xfrm>
        </p:spPr>
        <p:txBody>
          <a:bodyPr/>
          <a:lstStyle/>
          <a:p>
            <a:r>
              <a:rPr lang="el-GR" dirty="0" smtClean="0">
                <a:latin typeface="Arial" panose="020B0604020202020204" pitchFamily="34" charset="0"/>
                <a:cs typeface="Arial" panose="020B0604020202020204" pitchFamily="34" charset="0"/>
              </a:rPr>
              <a:t>ΠΟΛΙΤΙΚΗ</a:t>
            </a:r>
            <a:endParaRPr lang="el-GR"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a:xfrm>
            <a:off x="223935" y="1417638"/>
            <a:ext cx="11700587" cy="5169774"/>
          </a:xfrm>
        </p:spPr>
        <p:txBody>
          <a:bodyPr/>
          <a:lstStyle/>
          <a:p>
            <a:pPr marL="0" lvl="0" indent="0">
              <a:spcBef>
                <a:spcPts val="0"/>
              </a:spcBef>
              <a:buNone/>
            </a:pPr>
            <a:r>
              <a:rPr lang="el-GR" sz="3600" dirty="0">
                <a:solidFill>
                  <a:prstClr val="black"/>
                </a:solidFill>
                <a:latin typeface="Arial" panose="020B0604020202020204" pitchFamily="34" charset="0"/>
                <a:cs typeface="Arial" panose="020B0604020202020204" pitchFamily="34" charset="0"/>
              </a:rPr>
              <a:t>Η άποψη πως πολιτική είναι «ό,τι αφορά το κράτος» είναι υπό πολλές έννοιες η παραδοσιακή άποψη του κλάδου, που αντανακλάται στην τάση της ακαδημαϊκής μελέτης να επικεντρώνεται στο προσω­πικό και στο μηχανισμό της κυβέρνησης. Η μελέτη της πολιτικής είναι στην ουσία η μελέτη της </a:t>
            </a:r>
            <a:r>
              <a:rPr lang="el-GR" sz="3600" dirty="0" smtClean="0">
                <a:solidFill>
                  <a:prstClr val="black"/>
                </a:solidFill>
                <a:latin typeface="Arial" panose="020B0604020202020204" pitchFamily="34" charset="0"/>
                <a:cs typeface="Arial" panose="020B0604020202020204" pitchFamily="34" charset="0"/>
              </a:rPr>
              <a:t>κυβέρνησης.</a:t>
            </a:r>
          </a:p>
          <a:p>
            <a:pPr marL="0" lvl="0" indent="0">
              <a:spcBef>
                <a:spcPts val="0"/>
              </a:spcBef>
              <a:buNone/>
            </a:pPr>
            <a:endParaRPr lang="el-GR" sz="3600" dirty="0" smtClean="0">
              <a:solidFill>
                <a:prstClr val="black"/>
              </a:solidFill>
              <a:latin typeface="Arial" panose="020B0604020202020204" pitchFamily="34" charset="0"/>
              <a:cs typeface="Arial" panose="020B0604020202020204" pitchFamily="34" charset="0"/>
            </a:endParaRPr>
          </a:p>
          <a:p>
            <a:pPr marL="0" lvl="0" indent="0" algn="ctr">
              <a:spcBef>
                <a:spcPts val="0"/>
              </a:spcBef>
              <a:buNone/>
            </a:pPr>
            <a:r>
              <a:rPr lang="el-GR" sz="3600" dirty="0" smtClean="0">
                <a:solidFill>
                  <a:prstClr val="black"/>
                </a:solidFill>
                <a:latin typeface="Arial" panose="020B0604020202020204" pitchFamily="34" charset="0"/>
                <a:cs typeface="Arial" panose="020B0604020202020204" pitchFamily="34" charset="0"/>
              </a:rPr>
              <a:t>Εξαιρετικά </a:t>
            </a:r>
            <a:r>
              <a:rPr lang="el-GR" sz="3600" dirty="0">
                <a:solidFill>
                  <a:prstClr val="black"/>
                </a:solidFill>
                <a:latin typeface="Arial" panose="020B0604020202020204" pitchFamily="34" charset="0"/>
                <a:cs typeface="Arial" panose="020B0604020202020204" pitchFamily="34" charset="0"/>
              </a:rPr>
              <a:t>περιορισμένη </a:t>
            </a:r>
            <a:r>
              <a:rPr lang="el-GR" sz="3600" dirty="0" smtClean="0">
                <a:solidFill>
                  <a:prstClr val="black"/>
                </a:solidFill>
                <a:latin typeface="Arial" panose="020B0604020202020204" pitchFamily="34" charset="0"/>
                <a:cs typeface="Arial" panose="020B0604020202020204" pitchFamily="34" charset="0"/>
              </a:rPr>
              <a:t>θεώρηση.</a:t>
            </a:r>
          </a:p>
          <a:p>
            <a:pPr marL="0" lvl="0" indent="0" algn="ctr">
              <a:spcBef>
                <a:spcPts val="0"/>
              </a:spcBef>
              <a:buNone/>
            </a:pPr>
            <a:r>
              <a:rPr lang="el-GR" sz="3600" dirty="0" smtClean="0">
                <a:solidFill>
                  <a:prstClr val="black"/>
                </a:solidFill>
                <a:latin typeface="Arial" panose="020B0604020202020204" pitchFamily="34" charset="0"/>
                <a:cs typeface="Arial" panose="020B0604020202020204" pitchFamily="34" charset="0"/>
              </a:rPr>
              <a:t>ΓΙΑΤΙ;</a:t>
            </a:r>
            <a:endParaRPr lang="el-GR" dirty="0"/>
          </a:p>
        </p:txBody>
      </p:sp>
    </p:spTree>
    <p:extLst>
      <p:ext uri="{BB962C8B-B14F-4D97-AF65-F5344CB8AC3E}">
        <p14:creationId xmlns:p14="http://schemas.microsoft.com/office/powerpoint/2010/main" val="21739842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223935" y="223935"/>
            <a:ext cx="11700587" cy="6363477"/>
          </a:xfrm>
        </p:spPr>
        <p:txBody>
          <a:bodyPr>
            <a:normAutofit/>
          </a:bodyPr>
          <a:lstStyle/>
          <a:p>
            <a:pPr marL="0" lvl="0" indent="0">
              <a:spcBef>
                <a:spcPts val="0"/>
              </a:spcBef>
              <a:buNone/>
            </a:pPr>
            <a:r>
              <a:rPr lang="el-GR" dirty="0"/>
              <a:t>Π</a:t>
            </a:r>
            <a:r>
              <a:rPr lang="el-GR" dirty="0" smtClean="0"/>
              <a:t>ολιτική </a:t>
            </a:r>
            <a:r>
              <a:rPr lang="el-GR" dirty="0"/>
              <a:t>είναι ό,τι λαμβάνει χώρα στο πλαίσιο μιας πολιτείας, ενός συστήματος κοινωνικής οργάνωσης πέριξ του μηχανισμού της κυβέρνησης. Συνεπώς η πολιτική ασκείται σε υπουργικά γραφεία, κοινοβουλευτικές αίθουσες, κυβερνητικά κλιμάκια και τα συναφή, και μ’ αυτήν ασχολείται μία περιορισμένη και συγκεκριμένη ομάδα ανθρώπων, κυρίως πολιτικοί, δημόσιοι υπάλληλοι και εκπρόσωποι ομάδων συμφερόντων. </a:t>
            </a:r>
            <a:endParaRPr lang="el-GR" dirty="0" smtClean="0"/>
          </a:p>
          <a:p>
            <a:pPr marL="0" lvl="0" indent="0">
              <a:spcBef>
                <a:spcPts val="0"/>
              </a:spcBef>
              <a:buNone/>
            </a:pPr>
            <a:r>
              <a:rPr lang="el-GR" dirty="0" smtClean="0"/>
              <a:t>Αυτό </a:t>
            </a:r>
            <a:r>
              <a:rPr lang="el-GR" dirty="0"/>
              <a:t>σημαίνει ότι η πλειονότητα των ανθρώπων, των θεσμών και των κοινωνικών δραστηριοτήτων </a:t>
            </a:r>
            <a:r>
              <a:rPr lang="el-GR" b="1" dirty="0"/>
              <a:t>μπορούν να θεωρηθούν ως «εκτός πολιτικής»</a:t>
            </a:r>
            <a:r>
              <a:rPr lang="el-GR" dirty="0"/>
              <a:t>. Επιπλέον, </a:t>
            </a:r>
            <a:r>
              <a:rPr lang="el-GR" dirty="0" smtClean="0"/>
              <a:t>αγνοείται η αυξανόμενη </a:t>
            </a:r>
            <a:r>
              <a:rPr lang="el-GR" dirty="0"/>
              <a:t>σημασία διεθνών ή παγκόσμιων επιρροών στη σύγχρονη </a:t>
            </a:r>
            <a:r>
              <a:rPr lang="el-GR" dirty="0" smtClean="0"/>
              <a:t>ζωή (π.χ., επίδραση υπερεθνικής τεχνολογίας, πολυεθνικών εταιρειών).</a:t>
            </a:r>
            <a:endParaRPr lang="el-GR" dirty="0"/>
          </a:p>
        </p:txBody>
      </p:sp>
    </p:spTree>
    <p:extLst>
      <p:ext uri="{BB962C8B-B14F-4D97-AF65-F5344CB8AC3E}">
        <p14:creationId xmlns:p14="http://schemas.microsoft.com/office/powerpoint/2010/main" val="4544461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latin typeface="Arial" panose="020B0604020202020204" pitchFamily="34" charset="0"/>
                <a:cs typeface="Arial" panose="020B0604020202020204" pitchFamily="34" charset="0"/>
              </a:rPr>
              <a:t>ΕΥΡΥΤΕΡΑ</a:t>
            </a:r>
            <a:endParaRPr lang="el-GR"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a:xfrm>
            <a:off x="223935" y="1417638"/>
            <a:ext cx="11700587" cy="5169774"/>
          </a:xfrm>
        </p:spPr>
        <p:txBody>
          <a:bodyPr>
            <a:normAutofit/>
          </a:bodyPr>
          <a:lstStyle/>
          <a:p>
            <a:pPr marL="0" lvl="0" indent="0">
              <a:spcBef>
                <a:spcPts val="0"/>
              </a:spcBef>
              <a:buNone/>
            </a:pPr>
            <a:r>
              <a:rPr lang="el-GR" sz="4400" dirty="0" smtClean="0"/>
              <a:t>Όλο </a:t>
            </a:r>
            <a:r>
              <a:rPr lang="el-GR" sz="4400" dirty="0"/>
              <a:t>και περισσότεροι συμφωνούν ότι η διοίκηση περίπλοκων κοινωνιών είναι ένα έργο που δεν εκτελείται πλέον μόνο από την κυβέρνηση, αλλά απαιτεί τη συμμετοχή σωμάτων από ένα ευρύ φάσμα του δημόσιου και του ιδιωτικού τομέα. </a:t>
            </a:r>
            <a:endParaRPr lang="el-GR" sz="4400" dirty="0" smtClean="0"/>
          </a:p>
          <a:p>
            <a:pPr marL="0" lvl="0" indent="0">
              <a:spcBef>
                <a:spcPts val="0"/>
              </a:spcBef>
              <a:buNone/>
            </a:pPr>
            <a:r>
              <a:rPr lang="el-GR" sz="4400" dirty="0" smtClean="0"/>
              <a:t>Αυτό </a:t>
            </a:r>
            <a:r>
              <a:rPr lang="el-GR" sz="4400" dirty="0"/>
              <a:t>αντανακλάται στην ιδέα ότι η </a:t>
            </a:r>
            <a:r>
              <a:rPr lang="el-GR" sz="4400" b="1" dirty="0"/>
              <a:t>κυβέρνηση</a:t>
            </a:r>
            <a:r>
              <a:rPr lang="el-GR" sz="4400" dirty="0"/>
              <a:t> αντικαθίσταται από τη «</a:t>
            </a:r>
            <a:r>
              <a:rPr lang="el-GR" sz="4400" b="1" dirty="0"/>
              <a:t>διακυβέρνηση</a:t>
            </a:r>
            <a:r>
              <a:rPr lang="el-GR" sz="4400" dirty="0" smtClean="0"/>
              <a:t>». </a:t>
            </a:r>
            <a:endParaRPr lang="el-GR" sz="4400" dirty="0"/>
          </a:p>
        </p:txBody>
      </p:sp>
    </p:spTree>
    <p:extLst>
      <p:ext uri="{BB962C8B-B14F-4D97-AF65-F5344CB8AC3E}">
        <p14:creationId xmlns:p14="http://schemas.microsoft.com/office/powerpoint/2010/main" val="27271882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09600" y="274638"/>
            <a:ext cx="10972800" cy="770391"/>
          </a:xfrm>
        </p:spPr>
        <p:txBody>
          <a:bodyPr/>
          <a:lstStyle/>
          <a:p>
            <a:r>
              <a:rPr lang="el-GR" dirty="0" smtClean="0">
                <a:latin typeface="Arial" panose="020B0604020202020204" pitchFamily="34" charset="0"/>
                <a:cs typeface="Arial" panose="020B0604020202020204" pitchFamily="34" charset="0"/>
              </a:rPr>
              <a:t>ΔΙΑΚΡΙΣΗ</a:t>
            </a:r>
            <a:endParaRPr lang="el-GR"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a:xfrm>
            <a:off x="223935" y="1306285"/>
            <a:ext cx="11700587" cy="5281127"/>
          </a:xfrm>
        </p:spPr>
        <p:txBody>
          <a:bodyPr>
            <a:normAutofit fontScale="77500" lnSpcReduction="20000"/>
          </a:bodyPr>
          <a:lstStyle/>
          <a:p>
            <a:pPr marL="0" lvl="0" indent="0">
              <a:spcBef>
                <a:spcPts val="0"/>
              </a:spcBef>
              <a:buNone/>
            </a:pPr>
            <a:r>
              <a:rPr lang="el-GR" sz="4400" dirty="0"/>
              <a:t>Η παραδοσιακή διάκριση μεταξύ δημόσιας και ιδιωτικής σφαίρας συμπίπτει με τη διάκριση </a:t>
            </a:r>
            <a:r>
              <a:rPr lang="el-GR" sz="4400" dirty="0" smtClean="0"/>
              <a:t>ανάμεσα </a:t>
            </a:r>
            <a:r>
              <a:rPr lang="el-GR" sz="4400" dirty="0"/>
              <a:t>σε κράτος και κοινωνία των </a:t>
            </a:r>
            <a:r>
              <a:rPr lang="el-GR" sz="4400" dirty="0" smtClean="0"/>
              <a:t>πολιτών.</a:t>
            </a:r>
          </a:p>
          <a:p>
            <a:pPr marL="0" lvl="0" indent="0">
              <a:spcBef>
                <a:spcPts val="0"/>
              </a:spcBef>
              <a:buNone/>
            </a:pPr>
            <a:r>
              <a:rPr lang="el-GR" sz="4400" dirty="0"/>
              <a:t>Οι θεσμοί του κράτους (κυβερνητικός μηχανισμός, δικαστήρια, </a:t>
            </a:r>
            <a:r>
              <a:rPr lang="el-GR" sz="4400" dirty="0" smtClean="0"/>
              <a:t>αστυνομία, </a:t>
            </a:r>
            <a:r>
              <a:rPr lang="el-GR" sz="4400" dirty="0"/>
              <a:t>κλπ.) μπορούν να θεωρηθούν «δημόσιοι</a:t>
            </a:r>
            <a:r>
              <a:rPr lang="el-GR" sz="4400" dirty="0" smtClean="0"/>
              <a:t>», </a:t>
            </a:r>
            <a:r>
              <a:rPr lang="el-GR" sz="4400" dirty="0"/>
              <a:t>καθώς είναι υπεύθυνοι για τη συλλογική οργάνωση της ζωής της </a:t>
            </a:r>
            <a:r>
              <a:rPr lang="el-GR" sz="4400" dirty="0" smtClean="0"/>
              <a:t>κοινότητας και χρηματοδοτούνται μέσω </a:t>
            </a:r>
            <a:r>
              <a:rPr lang="el-GR" sz="4400" dirty="0"/>
              <a:t>της φορολογίας. </a:t>
            </a:r>
            <a:endParaRPr lang="el-GR" sz="4400" dirty="0" smtClean="0"/>
          </a:p>
          <a:p>
            <a:pPr marL="0" lvl="0" indent="0">
              <a:spcBef>
                <a:spcPts val="0"/>
              </a:spcBef>
              <a:buNone/>
            </a:pPr>
            <a:r>
              <a:rPr lang="el-GR" sz="4400" dirty="0" smtClean="0"/>
              <a:t>Αντίθετα</a:t>
            </a:r>
            <a:r>
              <a:rPr lang="el-GR" sz="4400" dirty="0"/>
              <a:t>, η κοινωνία των πολιτών αποτελείται </a:t>
            </a:r>
            <a:r>
              <a:rPr lang="el-GR" sz="4400" dirty="0" smtClean="0"/>
              <a:t>από ιδιωτικούς θεσμούς, </a:t>
            </a:r>
            <a:r>
              <a:rPr lang="el-GR" sz="4400" dirty="0"/>
              <a:t>που </a:t>
            </a:r>
            <a:r>
              <a:rPr lang="el-GR" sz="4400" dirty="0" smtClean="0"/>
              <a:t>ιδρύονται </a:t>
            </a:r>
            <a:r>
              <a:rPr lang="el-GR" sz="4400" dirty="0"/>
              <a:t>και χρηματοδοτούνται από μεμονωμένους πολίτες μάλλον για τα δικά τους συμφέροντα, παρά της ευρύτερης κοινωνίας. </a:t>
            </a:r>
          </a:p>
        </p:txBody>
      </p:sp>
    </p:spTree>
    <p:extLst>
      <p:ext uri="{BB962C8B-B14F-4D97-AF65-F5344CB8AC3E}">
        <p14:creationId xmlns:p14="http://schemas.microsoft.com/office/powerpoint/2010/main" val="22070059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latin typeface="Arial" panose="020B0604020202020204" pitchFamily="34" charset="0"/>
                <a:cs typeface="Arial" panose="020B0604020202020204" pitchFamily="34" charset="0"/>
              </a:rPr>
              <a:t>ΓΕΝΙΚΑ</a:t>
            </a:r>
            <a:endParaRPr lang="el-GR"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a:xfrm>
            <a:off x="223935" y="1417638"/>
            <a:ext cx="11700587" cy="5169774"/>
          </a:xfrm>
        </p:spPr>
        <p:txBody>
          <a:bodyPr>
            <a:normAutofit/>
          </a:bodyPr>
          <a:lstStyle/>
          <a:p>
            <a:pPr marL="0" lvl="0" indent="0">
              <a:spcBef>
                <a:spcPts val="0"/>
              </a:spcBef>
              <a:buNone/>
            </a:pPr>
            <a:r>
              <a:rPr lang="el-GR" sz="4400" dirty="0"/>
              <a:t>Η κοινωνία πολιτών, όπως και οι περισσότερες έννοιες-κλειδιά στις κοινωνικές επιστήμες, είναι πολύσημη </a:t>
            </a:r>
            <a:r>
              <a:rPr lang="el-GR" sz="4400" dirty="0" smtClean="0"/>
              <a:t>έννοια. </a:t>
            </a:r>
          </a:p>
          <a:p>
            <a:pPr marL="0" lvl="0" indent="0">
              <a:spcBef>
                <a:spcPts val="0"/>
              </a:spcBef>
              <a:buNone/>
            </a:pPr>
            <a:r>
              <a:rPr lang="el-GR" sz="4400" dirty="0" smtClean="0"/>
              <a:t>Η </a:t>
            </a:r>
            <a:r>
              <a:rPr lang="el-GR" sz="4400" dirty="0"/>
              <a:t>σημασία της ποικίλλει ανάλογα με τα </a:t>
            </a:r>
            <a:r>
              <a:rPr lang="el-GR" sz="4400" dirty="0" err="1"/>
              <a:t>συμφραζόμενα</a:t>
            </a:r>
            <a:r>
              <a:rPr lang="el-GR" sz="4400" dirty="0"/>
              <a:t>, ανάλογα με τις εξελισσόμενες θεωρητικές και πρακτικές συζητήσεις στις οποίες </a:t>
            </a:r>
            <a:r>
              <a:rPr lang="el-GR" sz="4400" dirty="0" smtClean="0"/>
              <a:t>ενσωματώνεται</a:t>
            </a:r>
            <a:r>
              <a:rPr lang="el-GR" sz="4400" dirty="0"/>
              <a:t>.</a:t>
            </a:r>
          </a:p>
        </p:txBody>
      </p:sp>
    </p:spTree>
    <p:extLst>
      <p:ext uri="{BB962C8B-B14F-4D97-AF65-F5344CB8AC3E}">
        <p14:creationId xmlns:p14="http://schemas.microsoft.com/office/powerpoint/2010/main" val="7519384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49238" y="274638"/>
            <a:ext cx="8635041" cy="1143000"/>
          </a:xfrm>
        </p:spPr>
        <p:txBody>
          <a:bodyPr/>
          <a:lstStyle/>
          <a:p>
            <a:r>
              <a:rPr lang="el-GR" dirty="0" err="1"/>
              <a:t>Άνταμ</a:t>
            </a:r>
            <a:r>
              <a:rPr lang="el-GR" dirty="0"/>
              <a:t> Σμιθ </a:t>
            </a:r>
            <a:endParaRPr lang="el-GR"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a:xfrm>
            <a:off x="609600" y="1417638"/>
            <a:ext cx="10972800" cy="5169774"/>
          </a:xfrm>
        </p:spPr>
        <p:txBody>
          <a:bodyPr>
            <a:normAutofit fontScale="85000" lnSpcReduction="20000"/>
          </a:bodyPr>
          <a:lstStyle/>
          <a:p>
            <a:pPr marL="0" lvl="0" indent="0">
              <a:spcBef>
                <a:spcPts val="0"/>
              </a:spcBef>
              <a:buNone/>
            </a:pPr>
            <a:r>
              <a:rPr lang="el-GR" sz="4400" b="1" dirty="0" smtClean="0"/>
              <a:t>Κοινωνία </a:t>
            </a:r>
            <a:r>
              <a:rPr lang="el-GR" sz="4400" b="1" dirty="0"/>
              <a:t>πολιτών </a:t>
            </a:r>
            <a:r>
              <a:rPr lang="el-GR" sz="4400" b="1" dirty="0" smtClean="0"/>
              <a:t>= </a:t>
            </a:r>
            <a:r>
              <a:rPr lang="el-GR" sz="4400" b="1" dirty="0"/>
              <a:t>αρμονικά αυτορρυθμιζόμενη κινητήριος </a:t>
            </a:r>
            <a:r>
              <a:rPr lang="el-GR" sz="4400" b="1" dirty="0" smtClean="0"/>
              <a:t>δύναμη «</a:t>
            </a:r>
            <a:r>
              <a:rPr lang="el-GR" sz="4400" b="1" dirty="0"/>
              <a:t>εκπολιτισμού»</a:t>
            </a:r>
            <a:r>
              <a:rPr lang="el-GR" sz="4400" dirty="0"/>
              <a:t>. </a:t>
            </a:r>
            <a:endParaRPr lang="el-GR" sz="4400" dirty="0" smtClean="0"/>
          </a:p>
          <a:p>
            <a:pPr marL="0" lvl="0" indent="0">
              <a:spcBef>
                <a:spcPts val="0"/>
              </a:spcBef>
              <a:buNone/>
            </a:pPr>
            <a:r>
              <a:rPr lang="el-GR" sz="4400" dirty="0" smtClean="0"/>
              <a:t>Είναι </a:t>
            </a:r>
            <a:r>
              <a:rPr lang="el-GR" sz="4400" dirty="0"/>
              <a:t>ο χώρος των </a:t>
            </a:r>
            <a:r>
              <a:rPr lang="el-GR" sz="4400" dirty="0" smtClean="0"/>
              <a:t>ιδιαίτερων συμφερόντων, </a:t>
            </a:r>
            <a:r>
              <a:rPr lang="el-GR" sz="4400" dirty="0"/>
              <a:t>τα οποία ενορχηστρώνονται αρμονικά από το «</a:t>
            </a:r>
            <a:r>
              <a:rPr lang="el-GR" sz="4400" dirty="0" smtClean="0"/>
              <a:t>αόρατο χέρι </a:t>
            </a:r>
            <a:r>
              <a:rPr lang="el-GR" sz="4400" dirty="0"/>
              <a:t>της αγοράς</a:t>
            </a:r>
            <a:r>
              <a:rPr lang="el-GR" sz="4400" dirty="0" smtClean="0"/>
              <a:t>», </a:t>
            </a:r>
            <a:r>
              <a:rPr lang="el-GR" sz="4400" dirty="0"/>
              <a:t>ώστε το σύνολό τους να παράγει γενική ευημερία και </a:t>
            </a:r>
            <a:r>
              <a:rPr lang="el-GR" sz="4400" dirty="0" smtClean="0"/>
              <a:t>να γίνεται </a:t>
            </a:r>
            <a:r>
              <a:rPr lang="el-GR" sz="4400" dirty="0"/>
              <a:t>συμβατό με τους οικουμενικούς στόχους του φιλελεύθερου κράτους.</a:t>
            </a:r>
          </a:p>
          <a:p>
            <a:pPr marL="0" lvl="0" indent="0">
              <a:spcBef>
                <a:spcPts val="0"/>
              </a:spcBef>
              <a:buNone/>
            </a:pPr>
            <a:r>
              <a:rPr lang="el-GR" sz="4400" dirty="0"/>
              <a:t>Αυτή τη θεώρηση επιθυμεί να ανανεώσει το «νεοφιλελεύθερο παράδειγμα», </a:t>
            </a:r>
            <a:r>
              <a:rPr lang="el-GR" sz="4400" dirty="0" smtClean="0"/>
              <a:t>παρότι </a:t>
            </a:r>
            <a:r>
              <a:rPr lang="el-GR" sz="4400" dirty="0"/>
              <a:t>έχουν παρέλθει αιώνες από την εποχή της αθωότητας της ανερχόμενης </a:t>
            </a:r>
            <a:r>
              <a:rPr lang="el-GR" sz="4400" dirty="0" smtClean="0"/>
              <a:t>αστικής τάξης.</a:t>
            </a:r>
            <a:endParaRPr lang="el-GR" sz="4400" dirty="0"/>
          </a:p>
        </p:txBody>
      </p:sp>
    </p:spTree>
    <p:extLst>
      <p:ext uri="{BB962C8B-B14F-4D97-AF65-F5344CB8AC3E}">
        <p14:creationId xmlns:p14="http://schemas.microsoft.com/office/powerpoint/2010/main" val="663991099"/>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1962</TotalTime>
  <Words>2453</Words>
  <Application>Microsoft Office PowerPoint</Application>
  <PresentationFormat>Ευρεία οθόνη</PresentationFormat>
  <Paragraphs>146</Paragraphs>
  <Slides>32</Slides>
  <Notes>1</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2</vt:i4>
      </vt:variant>
      <vt:variant>
        <vt:lpstr>Τίτλοι διαφανειών</vt:lpstr>
      </vt:variant>
      <vt:variant>
        <vt:i4>32</vt:i4>
      </vt:variant>
    </vt:vector>
  </HeadingPairs>
  <TitlesOfParts>
    <vt:vector size="38" baseType="lpstr">
      <vt:lpstr>Arial</vt:lpstr>
      <vt:lpstr>Calibri</vt:lpstr>
      <vt:lpstr>Calibri Light</vt:lpstr>
      <vt:lpstr>Verdana</vt:lpstr>
      <vt:lpstr>Θέμα του Office</vt:lpstr>
      <vt:lpstr>Office Theme</vt:lpstr>
      <vt:lpstr>Παρουσίαση του PowerPoint</vt:lpstr>
      <vt:lpstr>KΟΙΝΩΝΙΑ ΠΟΛΙΤΩΝ (CIVIL SOCIETY) Τhe area outside the family, market and state</vt:lpstr>
      <vt:lpstr>Τι είναι η κοινωνία πολιτών (Civil Society);</vt:lpstr>
      <vt:lpstr>ΠΟΛΙΤΙΚΗ</vt:lpstr>
      <vt:lpstr>Παρουσίαση του PowerPoint</vt:lpstr>
      <vt:lpstr>ΕΥΡΥΤΕΡΑ</vt:lpstr>
      <vt:lpstr>ΔΙΑΚΡΙΣΗ</vt:lpstr>
      <vt:lpstr>ΓΕΝΙΚΑ</vt:lpstr>
      <vt:lpstr>Άνταμ Σμιθ </vt:lpstr>
      <vt:lpstr>Γκέοργκ Βίλχελμ Φρήντριχ Χέγκελ </vt:lpstr>
      <vt:lpstr>Αλεξίς-Σαρλ-Ανρί Κλερέλ ντε Τοκβίλ</vt:lpstr>
      <vt:lpstr>Αντόνιο Γκράμσι</vt:lpstr>
      <vt:lpstr>Παρουσίαση του PowerPoint</vt:lpstr>
      <vt:lpstr>Κοινωνία πολιτών</vt:lpstr>
      <vt:lpstr>Κοινωνία πολιτών</vt:lpstr>
      <vt:lpstr>Κοινωνία πολιτών</vt:lpstr>
      <vt:lpstr>Κοινωνία πολιτών</vt:lpstr>
      <vt:lpstr>Κοινωνία πολιτών</vt:lpstr>
      <vt:lpstr>Παρουσίαση του PowerPoint</vt:lpstr>
      <vt:lpstr>ΕΛΛΑΔΑ - ΑΝΑΔΡΟΜΗ</vt:lpstr>
      <vt:lpstr>ΕΛΛΑΔΑ - ΑΝΑΔΡΟΜΗ</vt:lpstr>
      <vt:lpstr>ΕΘΕΛΟΝΤΙΣΜΟΣ</vt:lpstr>
      <vt:lpstr>Ο ΕΘΕΛΟΝΤΙΣΜΟΣ ΣΤΗΝ ΕΛΛΑΔΑ</vt:lpstr>
      <vt:lpstr>ΤΑ ΟΦΕΛΗ ΤΟΥ ΕΘΕΛΟΝΤΙΣΜΟΥ</vt:lpstr>
      <vt:lpstr>Ν. 3013/2002, Άρθρο 14§1</vt:lpstr>
      <vt:lpstr>Ν. 3013/2002, Άρθρο 14§α</vt:lpstr>
      <vt:lpstr>Ν. 4873/2021 (ΦΕΚ 248/Α/16-12-2021)</vt:lpstr>
      <vt:lpstr>ΝΟΜΙΚΕΣ ΕΝΝΟΙΕΣ</vt:lpstr>
      <vt:lpstr>ΤΙ ΕΙΝΑΙ ΕΘΕΛΟΝΤΙΚΗ ΑΠΑΣΧΟΛΗΣΗ (Άρθρο 13, Ν. 4873/2021)</vt:lpstr>
      <vt:lpstr>ΤΙ ΔΕΝ ΕΙΝΑΙ ΕΘΕΛΟΝΤΙΚΗ ΑΠΑΣΧΟΛΗΣΗ</vt:lpstr>
      <vt:lpstr>Υποχρεώσεις φορέων παροχής εθελοντικής απασχόλησης (Άρθρο 14, Ν. 4873/2021) </vt:lpstr>
      <vt:lpstr>Παροχή υπηρεσιών σε φορείς εθελοντικής απασχόλησης (Άρθρο 15, Ν. 4873/2021)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uop_user</dc:creator>
  <cp:lastModifiedBy>Michael</cp:lastModifiedBy>
  <cp:revision>65</cp:revision>
  <dcterms:created xsi:type="dcterms:W3CDTF">2015-10-07T13:25:19Z</dcterms:created>
  <dcterms:modified xsi:type="dcterms:W3CDTF">2022-04-08T07:37:13Z</dcterms:modified>
</cp:coreProperties>
</file>