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91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180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9079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219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04589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375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739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1016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1B4FCA0A-928C-4759-9F51-DC7F1E6C9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765004"/>
            <a:ext cx="10693400" cy="1373676"/>
          </a:xfrm>
        </p:spPr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37EDE0C-D0F7-4653-847C-4F974F866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2421467"/>
            <a:ext cx="10693400" cy="4219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349336"/>
      </p:ext>
    </p:extLst>
  </p:cSld>
  <p:clrMapOvr>
    <a:masterClrMapping/>
  </p:clrMapOvr>
  <p:transition spd="med">
    <p:pull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45396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881678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2145396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881678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AutoShape 21">
            <a:extLst>
              <a:ext uri="{FF2B5EF4-FFF2-40B4-BE49-F238E27FC236}">
                <a16:creationId xmlns:a16="http://schemas.microsoft.com/office/drawing/2014/main" id="{97E5E188-2FBB-40A8-A7E9-2104F6A41C85}"/>
              </a:ext>
            </a:extLst>
          </p:cNvPr>
          <p:cNvSpPr/>
          <p:nvPr/>
        </p:nvSpPr>
        <p:spPr>
          <a:xfrm>
            <a:off x="1" y="0"/>
            <a:ext cx="12192000" cy="409001"/>
          </a:xfrm>
          <a:prstGeom prst="rect">
            <a:avLst/>
          </a:prstGeom>
          <a:solidFill>
            <a:srgbClr val="398FFC"/>
          </a:solidFill>
        </p:spPr>
      </p:sp>
      <p:grpSp>
        <p:nvGrpSpPr>
          <p:cNvPr id="13" name="Group 8">
            <a:extLst>
              <a:ext uri="{FF2B5EF4-FFF2-40B4-BE49-F238E27FC236}">
                <a16:creationId xmlns:a16="http://schemas.microsoft.com/office/drawing/2014/main" id="{06645A21-96BC-442B-8CC7-8757088D65A0}"/>
              </a:ext>
            </a:extLst>
          </p:cNvPr>
          <p:cNvGrpSpPr/>
          <p:nvPr/>
        </p:nvGrpSpPr>
        <p:grpSpPr>
          <a:xfrm>
            <a:off x="0" y="1397749"/>
            <a:ext cx="1153641" cy="340227"/>
            <a:chOff x="0" y="0"/>
            <a:chExt cx="1722525" cy="508000"/>
          </a:xfrm>
        </p:grpSpPr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3B556B59-A3DD-4B6F-8ABC-D8077905300E}"/>
                </a:ext>
              </a:extLst>
            </p:cNvPr>
            <p:cNvSpPr/>
            <p:nvPr/>
          </p:nvSpPr>
          <p:spPr>
            <a:xfrm>
              <a:off x="0" y="49530"/>
              <a:ext cx="1722525" cy="408940"/>
            </a:xfrm>
            <a:custGeom>
              <a:avLst/>
              <a:gdLst/>
              <a:ahLst/>
              <a:cxnLst/>
              <a:rect l="l" t="t" r="r" b="b"/>
              <a:pathLst>
                <a:path w="1722525" h="408940">
                  <a:moveTo>
                    <a:pt x="1516785" y="0"/>
                  </a:moveTo>
                  <a:cubicBezTo>
                    <a:pt x="1416455" y="0"/>
                    <a:pt x="1333905" y="72390"/>
                    <a:pt x="1314855" y="166370"/>
                  </a:cubicBezTo>
                  <a:lnTo>
                    <a:pt x="0" y="166370"/>
                  </a:lnTo>
                  <a:lnTo>
                    <a:pt x="0" y="242570"/>
                  </a:lnTo>
                  <a:lnTo>
                    <a:pt x="1316125" y="242570"/>
                  </a:lnTo>
                  <a:cubicBezTo>
                    <a:pt x="1333905" y="337820"/>
                    <a:pt x="1417725" y="408940"/>
                    <a:pt x="1518055" y="408940"/>
                  </a:cubicBezTo>
                  <a:cubicBezTo>
                    <a:pt x="1631085" y="408940"/>
                    <a:pt x="1722525" y="317500"/>
                    <a:pt x="1722525" y="204470"/>
                  </a:cubicBezTo>
                  <a:cubicBezTo>
                    <a:pt x="1722525" y="91440"/>
                    <a:pt x="1631085" y="0"/>
                    <a:pt x="1516785" y="0"/>
                  </a:cubicBezTo>
                  <a:close/>
                </a:path>
              </a:pathLst>
            </a:custGeom>
            <a:solidFill>
              <a:srgbClr val="398FFC"/>
            </a:solidFill>
          </p:spPr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8897B7A-AA87-457A-AFC7-3238EC192C63}"/>
              </a:ext>
            </a:extLst>
          </p:cNvPr>
          <p:cNvGrpSpPr/>
          <p:nvPr/>
        </p:nvGrpSpPr>
        <p:grpSpPr>
          <a:xfrm flipH="1">
            <a:off x="11038359" y="1398660"/>
            <a:ext cx="1153641" cy="340227"/>
            <a:chOff x="0" y="0"/>
            <a:chExt cx="1722525" cy="508000"/>
          </a:xfrm>
        </p:grpSpPr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E077C3D7-8E04-47D1-A07C-2C3B7714EFF5}"/>
                </a:ext>
              </a:extLst>
            </p:cNvPr>
            <p:cNvSpPr/>
            <p:nvPr/>
          </p:nvSpPr>
          <p:spPr>
            <a:xfrm>
              <a:off x="0" y="49530"/>
              <a:ext cx="1722525" cy="408940"/>
            </a:xfrm>
            <a:custGeom>
              <a:avLst/>
              <a:gdLst/>
              <a:ahLst/>
              <a:cxnLst/>
              <a:rect l="l" t="t" r="r" b="b"/>
              <a:pathLst>
                <a:path w="1722525" h="408940">
                  <a:moveTo>
                    <a:pt x="1516785" y="0"/>
                  </a:moveTo>
                  <a:cubicBezTo>
                    <a:pt x="1416455" y="0"/>
                    <a:pt x="1333905" y="72390"/>
                    <a:pt x="1314855" y="166370"/>
                  </a:cubicBezTo>
                  <a:lnTo>
                    <a:pt x="0" y="166370"/>
                  </a:lnTo>
                  <a:lnTo>
                    <a:pt x="0" y="242570"/>
                  </a:lnTo>
                  <a:lnTo>
                    <a:pt x="1316125" y="242570"/>
                  </a:lnTo>
                  <a:cubicBezTo>
                    <a:pt x="1333905" y="337820"/>
                    <a:pt x="1417725" y="408940"/>
                    <a:pt x="1518055" y="408940"/>
                  </a:cubicBezTo>
                  <a:cubicBezTo>
                    <a:pt x="1631085" y="408940"/>
                    <a:pt x="1722525" y="317500"/>
                    <a:pt x="1722525" y="204470"/>
                  </a:cubicBezTo>
                  <a:cubicBezTo>
                    <a:pt x="1722525" y="91440"/>
                    <a:pt x="1631085" y="0"/>
                    <a:pt x="1516785" y="0"/>
                  </a:cubicBezTo>
                  <a:close/>
                </a:path>
              </a:pathLst>
            </a:custGeom>
            <a:solidFill>
              <a:srgbClr val="398FFC"/>
            </a:solidFill>
          </p:spPr>
        </p:sp>
      </p:grpSp>
      <p:pic>
        <p:nvPicPr>
          <p:cNvPr id="18" name="Graphic 17">
            <a:extLst>
              <a:ext uri="{FF2B5EF4-FFF2-40B4-BE49-F238E27FC236}">
                <a16:creationId xmlns:a16="http://schemas.microsoft.com/office/drawing/2014/main" id="{67197A9B-D1BC-4DA1-AE78-71948DF3C1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9" r="-330"/>
          <a:stretch/>
        </p:blipFill>
        <p:spPr>
          <a:xfrm>
            <a:off x="10046494" y="6233151"/>
            <a:ext cx="1993106" cy="466245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6D43FD8E-179B-4C06-BBEB-812465DB4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853869"/>
            <a:ext cx="10002520" cy="1450757"/>
          </a:xfrm>
        </p:spPr>
        <p:txBody>
          <a:bodyPr anchor="ctr"/>
          <a:lstStyle>
            <a:lvl1pPr marL="0"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785099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556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685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297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689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05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662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671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177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1152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  <p:sldLayoutId id="2147483670" r:id="rId18"/>
  </p:sldLayoutIdLst>
  <p:transition spd="med">
    <p:pull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CBC70-B697-4DF2-8E27-610EFD3B2A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3432" y="2060848"/>
            <a:ext cx="7128792" cy="2366382"/>
          </a:xfrm>
        </p:spPr>
        <p:txBody>
          <a:bodyPr>
            <a:normAutofit/>
          </a:bodyPr>
          <a:lstStyle/>
          <a:p>
            <a:pPr algn="l"/>
            <a:r>
              <a:rPr lang="el-GR" dirty="0">
                <a:solidFill>
                  <a:srgbClr val="FFC000"/>
                </a:solidFill>
              </a:rPr>
              <a:t>Παραδοσιακά Μέσα</a:t>
            </a:r>
            <a:br>
              <a:rPr lang="el-GR" dirty="0">
                <a:solidFill>
                  <a:srgbClr val="FFC000"/>
                </a:solidFill>
              </a:rPr>
            </a:br>
            <a:r>
              <a:rPr lang="el-GR" dirty="0">
                <a:solidFill>
                  <a:srgbClr val="FFC000"/>
                </a:solidFill>
              </a:rPr>
              <a:t>Επικοινωνίας</a:t>
            </a:r>
            <a:endParaRPr lang="en-GB" dirty="0">
              <a:solidFill>
                <a:srgbClr val="FFC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EC4484-7CA5-2A95-E129-964805F554FF}"/>
              </a:ext>
            </a:extLst>
          </p:cNvPr>
          <p:cNvSpPr txBox="1"/>
          <p:nvPr/>
        </p:nvSpPr>
        <p:spPr>
          <a:xfrm>
            <a:off x="911424" y="1700808"/>
            <a:ext cx="610318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l-GR" sz="54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1.2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79186858"/>
      </p:ext>
    </p:extLst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05357B-2061-7167-5CBB-DBD15EFFE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988840"/>
            <a:ext cx="8904560" cy="32397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Πότε έγινε κοινή η έγχρωμη τηλεόραση στο Ηνωμένο Βασίλειο;</a:t>
            </a:r>
          </a:p>
          <a:p>
            <a:endParaRPr lang="el-GR" sz="2400" dirty="0"/>
          </a:p>
          <a:p>
            <a:pPr lvl="2"/>
            <a:r>
              <a:rPr lang="el-GR" sz="2400" dirty="0"/>
              <a:t>1940s</a:t>
            </a:r>
          </a:p>
          <a:p>
            <a:pPr lvl="2"/>
            <a:r>
              <a:rPr lang="el-GR" sz="2400" dirty="0"/>
              <a:t>1950s</a:t>
            </a:r>
          </a:p>
          <a:p>
            <a:pPr lvl="2"/>
            <a:r>
              <a:rPr lang="el-GR" sz="2400" dirty="0"/>
              <a:t>1960s</a:t>
            </a:r>
          </a:p>
          <a:p>
            <a:pPr lvl="2"/>
            <a:r>
              <a:rPr lang="el-GR" sz="2400" dirty="0"/>
              <a:t>1970s</a:t>
            </a:r>
          </a:p>
        </p:txBody>
      </p:sp>
    </p:spTree>
    <p:extLst>
      <p:ext uri="{BB962C8B-B14F-4D97-AF65-F5344CB8AC3E}">
        <p14:creationId xmlns:p14="http://schemas.microsoft.com/office/powerpoint/2010/main" val="2614576383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5A1BC82-B0C4-E256-F723-595A0CE16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2060848"/>
            <a:ext cx="9048576" cy="4219787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/>
              <a:t>Ποια πρόσφατη τεχνολογία προκάλεσε τη μείωση της δημοτικότητας της τηλεοπτικής μετάδοσης;</a:t>
            </a:r>
          </a:p>
          <a:p>
            <a:endParaRPr lang="el-GR" dirty="0"/>
          </a:p>
          <a:p>
            <a:pPr lvl="2"/>
            <a:r>
              <a:rPr lang="el-GR" sz="2400" dirty="0"/>
              <a:t>Τεχνολογία 3D</a:t>
            </a:r>
          </a:p>
          <a:p>
            <a:pPr lvl="2"/>
            <a:r>
              <a:rPr lang="el-GR" sz="2400" dirty="0"/>
              <a:t>Διαδικτυακή ροή (</a:t>
            </a:r>
            <a:r>
              <a:rPr lang="en-US" sz="2400" dirty="0"/>
              <a:t>web streaming)</a:t>
            </a:r>
            <a:endParaRPr lang="el-GR" sz="2400" dirty="0"/>
          </a:p>
          <a:p>
            <a:pPr lvl="2"/>
            <a:r>
              <a:rPr lang="el-GR" sz="2400" dirty="0"/>
              <a:t>Όλα τα παραπάνω.</a:t>
            </a:r>
          </a:p>
          <a:p>
            <a:pPr lvl="2"/>
            <a:r>
              <a:rPr lang="el-GR" sz="2400" dirty="0"/>
              <a:t>Τίποτα από τα παραπάνω.</a:t>
            </a:r>
          </a:p>
        </p:txBody>
      </p:sp>
    </p:spTree>
    <p:extLst>
      <p:ext uri="{BB962C8B-B14F-4D97-AF65-F5344CB8AC3E}">
        <p14:creationId xmlns:p14="http://schemas.microsoft.com/office/powerpoint/2010/main" val="2009265976"/>
      </p:ext>
    </p:extLst>
  </p:cSld>
  <p:clrMapOvr>
    <a:masterClrMapping/>
  </p:clrMapOvr>
  <p:transition spd="med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88284EE-A08C-6EFA-7B1B-3E278BBD0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432" y="1916832"/>
            <a:ext cx="8472512" cy="42197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Ποια ήταν η πρώτη δημόσια ραδιοφωνική εκπομπή;</a:t>
            </a:r>
          </a:p>
          <a:p>
            <a:endParaRPr lang="el-GR" sz="2400" dirty="0"/>
          </a:p>
          <a:p>
            <a:pPr lvl="2"/>
            <a:r>
              <a:rPr lang="el-GR" sz="2000" dirty="0"/>
              <a:t>Ο νικητής του Παγκοσμίου Κυπέλλου ποδοσφαίρου.</a:t>
            </a:r>
          </a:p>
          <a:p>
            <a:pPr lvl="2"/>
            <a:r>
              <a:rPr lang="el-GR" sz="2000" dirty="0"/>
              <a:t>Η παραίτηση του Εδουάρδου Ζ΄.</a:t>
            </a:r>
          </a:p>
          <a:p>
            <a:pPr lvl="2"/>
            <a:r>
              <a:rPr lang="el-GR" sz="2000" dirty="0"/>
              <a:t>Το τέλος του Β' Παγκοσμίου Πολέμου.</a:t>
            </a:r>
          </a:p>
          <a:p>
            <a:pPr lvl="2"/>
            <a:r>
              <a:rPr lang="el-GR" sz="2000" dirty="0"/>
              <a:t>Το αποτέλεσμα της προεκλογικής εκστρατείας για τις προεδρικές εκλογές στις ΗΠΑ.</a:t>
            </a:r>
          </a:p>
        </p:txBody>
      </p:sp>
    </p:spTree>
    <p:extLst>
      <p:ext uri="{BB962C8B-B14F-4D97-AF65-F5344CB8AC3E}">
        <p14:creationId xmlns:p14="http://schemas.microsoft.com/office/powerpoint/2010/main" val="2067801477"/>
      </p:ext>
    </p:extLst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Θέση περιεχομένου 11">
            <a:extLst>
              <a:ext uri="{FF2B5EF4-FFF2-40B4-BE49-F238E27FC236}">
                <a16:creationId xmlns:a16="http://schemas.microsoft.com/office/drawing/2014/main" id="{2A94EC59-E46B-BD1B-7706-A36A37058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132856"/>
            <a:ext cx="9120584" cy="4219787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/>
              <a:t>Ποιο από τα ακόλουθα αποτελεί παράδειγμα έντυπης έκδοσης;</a:t>
            </a:r>
          </a:p>
          <a:p>
            <a:endParaRPr lang="el-GR" dirty="0"/>
          </a:p>
          <a:p>
            <a:pPr lvl="2"/>
            <a:r>
              <a:rPr lang="el-GR" sz="2400" dirty="0"/>
              <a:t>Εφημερίδες</a:t>
            </a:r>
          </a:p>
          <a:p>
            <a:pPr lvl="2"/>
            <a:r>
              <a:rPr lang="el-GR" sz="2400" dirty="0"/>
              <a:t>Βιβλία</a:t>
            </a:r>
          </a:p>
          <a:p>
            <a:pPr lvl="2"/>
            <a:r>
              <a:rPr lang="el-GR" sz="2400" dirty="0"/>
              <a:t>Όλα τα παραπάνω.</a:t>
            </a:r>
          </a:p>
          <a:p>
            <a:pPr lvl="2"/>
            <a:r>
              <a:rPr lang="el-GR" sz="2400" dirty="0"/>
              <a:t>Κανένα από τα παραπάνω.</a:t>
            </a:r>
          </a:p>
        </p:txBody>
      </p:sp>
    </p:spTree>
    <p:extLst>
      <p:ext uri="{BB962C8B-B14F-4D97-AF65-F5344CB8AC3E}">
        <p14:creationId xmlns:p14="http://schemas.microsoft.com/office/powerpoint/2010/main" val="328926885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5589E4-8A3C-40B2-861B-50685F9EC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260648"/>
            <a:ext cx="10693400" cy="719780"/>
          </a:xfrm>
        </p:spPr>
        <p:txBody>
          <a:bodyPr/>
          <a:lstStyle/>
          <a:p>
            <a:r>
              <a:rPr lang="el-GR" dirty="0"/>
              <a:t>Τι είναι τα Παραδοσιακά Μέσα Επικοινωνίας?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2A7E62-8AB3-4F0D-8834-2D6F92D75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124744"/>
            <a:ext cx="9289032" cy="5040560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sz="2400" dirty="0"/>
              <a:t>Τα παραδοσιακά μέσα ενημέρωσης είναι μια μορφή μέσων ενημέρωσης που χρησιμοποιείται εδώ και δεκαετίες.</a:t>
            </a:r>
          </a:p>
          <a:p>
            <a:pPr algn="just"/>
            <a:r>
              <a:rPr lang="el-GR" sz="2400" dirty="0"/>
              <a:t>Αναφέρεται σε παλαιότερες μορφές μέσων ενημέρωσης που υπήρχαν για μεγάλο χρονικό διάστημα πριν από τη δημιουργία των υπολογιστών και του διαδικτύου.</a:t>
            </a:r>
          </a:p>
          <a:p>
            <a:pPr algn="just"/>
            <a:r>
              <a:rPr lang="el-GR" sz="2400" dirty="0"/>
              <a:t>Για πολλές επιχειρήσεις, πρόκειται για μια δοκιμασμένη μέθοδο επικοινωνίας με το κοινό τους. </a:t>
            </a:r>
          </a:p>
          <a:p>
            <a:pPr algn="just"/>
            <a:r>
              <a:rPr lang="el-GR" sz="2400" dirty="0"/>
              <a:t>Οι τέσσερις κύριοι τύποι παραδοσιακών μέσων είναι οι εξής:</a:t>
            </a:r>
          </a:p>
          <a:p>
            <a:pPr lvl="1" algn="just"/>
            <a:r>
              <a:rPr lang="el-GR" sz="2400" dirty="0">
                <a:solidFill>
                  <a:srgbClr val="FFC000"/>
                </a:solidFill>
              </a:rPr>
              <a:t>Κινηματογράφος</a:t>
            </a:r>
          </a:p>
          <a:p>
            <a:pPr lvl="1" algn="just"/>
            <a:r>
              <a:rPr lang="el-GR" sz="2400" dirty="0">
                <a:solidFill>
                  <a:srgbClr val="FFC000"/>
                </a:solidFill>
              </a:rPr>
              <a:t>Τηλεόραση</a:t>
            </a:r>
          </a:p>
          <a:p>
            <a:pPr lvl="1" algn="just"/>
            <a:r>
              <a:rPr lang="el-GR" sz="2400" dirty="0">
                <a:solidFill>
                  <a:srgbClr val="FFC000"/>
                </a:solidFill>
              </a:rPr>
              <a:t>Ραδιόφωνο</a:t>
            </a:r>
          </a:p>
          <a:p>
            <a:pPr lvl="1" algn="just"/>
            <a:r>
              <a:rPr lang="el-GR" sz="2400" dirty="0">
                <a:solidFill>
                  <a:srgbClr val="FFC000"/>
                </a:solidFill>
              </a:rPr>
              <a:t>Έντυπες εκδόσεις</a:t>
            </a:r>
          </a:p>
        </p:txBody>
      </p:sp>
    </p:spTree>
    <p:extLst>
      <p:ext uri="{BB962C8B-B14F-4D97-AF65-F5344CB8AC3E}">
        <p14:creationId xmlns:p14="http://schemas.microsoft.com/office/powerpoint/2010/main" val="1617254205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566AC-C42D-4A82-B04A-4219E5D93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33" y="188640"/>
            <a:ext cx="10693400" cy="647772"/>
          </a:xfrm>
        </p:spPr>
        <p:txBody>
          <a:bodyPr/>
          <a:lstStyle/>
          <a:p>
            <a:r>
              <a:rPr lang="el-GR" dirty="0"/>
              <a:t>Κινηματογράφος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05108-5C50-4266-BB03-9C736F04E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133" y="980728"/>
            <a:ext cx="9005235" cy="468052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l-GR" sz="2400" dirty="0"/>
              <a:t>Η πρώτη ταινία που ήταν διαθέσιμη για το κοινό κυκλοφόρησε το 1895.</a:t>
            </a:r>
          </a:p>
          <a:p>
            <a:pPr algn="just"/>
            <a:r>
              <a:rPr lang="el-GR" sz="2400" dirty="0"/>
              <a:t>Οι πρώτες ταινίες ήταν ασπρόμαυρες και δεν είχαν ηχογραφημένο ήχο.</a:t>
            </a:r>
          </a:p>
          <a:p>
            <a:pPr algn="just"/>
            <a:r>
              <a:rPr lang="el-GR" sz="2400" dirty="0"/>
              <a:t>Παραδοσιακά, οι ταινίες μπορούσαν να προβληθούν σε κινηματογράφο μόνο για μικρό χρονικό διάστημα.</a:t>
            </a:r>
          </a:p>
          <a:p>
            <a:pPr algn="just"/>
            <a:r>
              <a:rPr lang="el-GR" sz="2400" dirty="0"/>
              <a:t>Σήμερα έχουμε έγχρωμες ταινίες με ηχογραφημένο ήχο που μπορούν να προβληθούν σε πολλές διαφορετικές πλατφόρμες.</a:t>
            </a:r>
          </a:p>
          <a:p>
            <a:pPr algn="just"/>
            <a:r>
              <a:rPr lang="el-GR" sz="2400" dirty="0"/>
              <a:t>Έχει προσαρμοστεί στο </a:t>
            </a:r>
            <a:r>
              <a:rPr lang="el-GR" sz="2400" dirty="0" err="1"/>
              <a:t>computer-generated</a:t>
            </a:r>
            <a:r>
              <a:rPr lang="el-GR" sz="2400" dirty="0"/>
              <a:t> </a:t>
            </a:r>
            <a:r>
              <a:rPr lang="el-GR" sz="2400" dirty="0" err="1"/>
              <a:t>animation</a:t>
            </a:r>
            <a:r>
              <a:rPr lang="el-GR" sz="2400" dirty="0"/>
              <a:t> (CGI), στην τεχνολογία 3D και στον εξοπλισμό κινηματογράφησης </a:t>
            </a:r>
            <a:r>
              <a:rPr lang="el-GR" sz="2400" dirty="0" err="1"/>
              <a:t>ultra</a:t>
            </a:r>
            <a:r>
              <a:rPr lang="el-GR" sz="2400" dirty="0"/>
              <a:t>-HD.</a:t>
            </a:r>
          </a:p>
          <a:p>
            <a:pPr algn="just"/>
            <a:r>
              <a:rPr lang="el-GR" sz="2400" dirty="0"/>
              <a:t>Έπρεπε επίσης να προσαρμοστεί στη ροή και την προβολή κατά παραγγελία.</a:t>
            </a:r>
          </a:p>
        </p:txBody>
      </p:sp>
    </p:spTree>
    <p:extLst>
      <p:ext uri="{BB962C8B-B14F-4D97-AF65-F5344CB8AC3E}">
        <p14:creationId xmlns:p14="http://schemas.microsoft.com/office/powerpoint/2010/main" val="3471469690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F048C-5B06-4D4D-89BE-91B4BCDD0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216746"/>
            <a:ext cx="10693400" cy="719780"/>
          </a:xfrm>
        </p:spPr>
        <p:txBody>
          <a:bodyPr/>
          <a:lstStyle/>
          <a:p>
            <a:r>
              <a:rPr lang="el-GR" dirty="0"/>
              <a:t>Τηλεόραση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CEAF0-4B83-423B-A7CA-7E06C5333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124744"/>
            <a:ext cx="9073008" cy="421978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l-GR" sz="2400" dirty="0"/>
              <a:t>Η τηλεοπτική βιομηχανία παρείχε ιστορικά μέσα μετάδοσης.</a:t>
            </a:r>
          </a:p>
          <a:p>
            <a:pPr algn="just"/>
            <a:r>
              <a:rPr lang="el-GR" sz="2400" dirty="0"/>
              <a:t>Ως ραδιοτηλεοπτικά μέσα νοούνται τα τηλεοπτικά προγράμματα που μεταδίδονται ζωντανά από δορυφόρο στη βάση εκπομπής της εταιρείας.</a:t>
            </a:r>
          </a:p>
          <a:p>
            <a:pPr algn="just"/>
            <a:r>
              <a:rPr lang="el-GR" sz="2400" dirty="0"/>
              <a:t>Ξεκίνησε παρόμοια με τον κινηματογράφο, με ασπρόμαυρα προγράμματα πριν την εισαγωγή του χρώματος τη δεκαετία του 1960.</a:t>
            </a:r>
          </a:p>
          <a:p>
            <a:pPr algn="just"/>
            <a:r>
              <a:rPr lang="el-GR" sz="2400" dirty="0"/>
              <a:t>Τα τελευταία χρόνια η δημοτικότητα της τηλεοπτικής μετάδοσης έχει μειωθεί λόγω των </a:t>
            </a:r>
            <a:r>
              <a:rPr lang="el-GR" sz="2400" dirty="0" err="1"/>
              <a:t>πλατφορμών</a:t>
            </a:r>
            <a:r>
              <a:rPr lang="el-GR" sz="2400" dirty="0"/>
              <a:t> </a:t>
            </a:r>
            <a:r>
              <a:rPr lang="el-GR" sz="2400" dirty="0" err="1"/>
              <a:t>streaming</a:t>
            </a:r>
            <a:r>
              <a:rPr lang="el-GR" sz="2400" dirty="0"/>
              <a:t>.</a:t>
            </a:r>
          </a:p>
          <a:p>
            <a:pPr algn="just"/>
            <a:r>
              <a:rPr lang="el-GR" sz="2400" dirty="0"/>
              <a:t>Η βιομηχανία της ραδιοτηλεόρασης προσπαθεί να προσαρμοστεί για να επιβιώσει παρέχοντας επίσης υπηρεσίες ροής "κατά παραγγελία« (</a:t>
            </a:r>
            <a:r>
              <a:rPr lang="en-US" sz="2400" dirty="0"/>
              <a:t>on demand)</a:t>
            </a:r>
            <a:r>
              <a:rPr lang="el-GR" sz="2400" dirty="0"/>
              <a:t> για το περιεχόμενό της.</a:t>
            </a:r>
          </a:p>
        </p:txBody>
      </p:sp>
    </p:spTree>
    <p:extLst>
      <p:ext uri="{BB962C8B-B14F-4D97-AF65-F5344CB8AC3E}">
        <p14:creationId xmlns:p14="http://schemas.microsoft.com/office/powerpoint/2010/main" val="3640598883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66461-DD1E-40F1-9E41-43E5A6518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193450"/>
            <a:ext cx="10693400" cy="719780"/>
          </a:xfrm>
        </p:spPr>
        <p:txBody>
          <a:bodyPr/>
          <a:lstStyle/>
          <a:p>
            <a:r>
              <a:rPr lang="el-GR" dirty="0"/>
              <a:t>Ραδιόφωνο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066FB-DA93-4003-881B-7DAC6BDFC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836712"/>
            <a:ext cx="8784976" cy="5683822"/>
          </a:xfrm>
        </p:spPr>
        <p:txBody>
          <a:bodyPr>
            <a:normAutofit fontScale="92500"/>
          </a:bodyPr>
          <a:lstStyle/>
          <a:p>
            <a:pPr algn="just"/>
            <a:r>
              <a:rPr lang="el-GR" sz="2400" dirty="0"/>
              <a:t>Η ραδιοφωνική τεχνολογία υπήρχε ήδη από τη δεκαετία του 1890.</a:t>
            </a:r>
            <a:r>
              <a:rPr lang="en-US" sz="2400" dirty="0"/>
              <a:t> </a:t>
            </a:r>
            <a:r>
              <a:rPr lang="el-GR" sz="2400" dirty="0"/>
              <a:t>Ωστόσο, οι ραδιοφωνικοί σταθμοί για δημόσια ακρόαση ξεκίνησαν τη δεκαετία του 1920.</a:t>
            </a:r>
          </a:p>
          <a:p>
            <a:pPr algn="just"/>
            <a:r>
              <a:rPr lang="el-GR" sz="2400" dirty="0"/>
              <a:t>Η πρώτη δημόσια ραδιοφωνική εκπομπή ήταν για να ενημερώσει το κοινό για την κούρσα των προεδρικών εκλογών στις ΗΠΑ.</a:t>
            </a:r>
          </a:p>
          <a:p>
            <a:pPr algn="just"/>
            <a:r>
              <a:rPr lang="el-GR" sz="2400" dirty="0"/>
              <a:t>Αποτελεί επίσης παραδοσιακά μια μορφή ραδιοτηλεοπτικών μέσων.</a:t>
            </a:r>
          </a:p>
          <a:p>
            <a:pPr algn="just"/>
            <a:r>
              <a:rPr lang="el-GR" sz="2400" dirty="0"/>
              <a:t>Οι ραδιοφωνικοί σταθμοί σήμερα έχουν προσαρμοστεί στις νέες τάσεις με το να γίνουν μια επιχείρηση πολλαπλών </a:t>
            </a:r>
            <a:r>
              <a:rPr lang="el-GR" sz="2400" dirty="0" err="1"/>
              <a:t>πλατφορμών</a:t>
            </a:r>
            <a:r>
              <a:rPr lang="el-GR" sz="2400" dirty="0"/>
              <a:t>.</a:t>
            </a:r>
          </a:p>
          <a:p>
            <a:pPr algn="just"/>
            <a:r>
              <a:rPr lang="el-GR" sz="2400" dirty="0"/>
              <a:t>Οι περισσότεροι ραδιοφωνικοί σταθμοί παράγουν επίσης περιεχόμενο βίντεο, όπως η ζωντανή αναμετάδοση (</a:t>
            </a:r>
            <a:r>
              <a:rPr lang="en-US" sz="2400" dirty="0"/>
              <a:t>live streaming)</a:t>
            </a:r>
            <a:r>
              <a:rPr lang="el-GR" sz="2400" dirty="0"/>
              <a:t> της ραδιοφωνικής εκπομπής.</a:t>
            </a:r>
          </a:p>
          <a:p>
            <a:pPr algn="just"/>
            <a:r>
              <a:rPr lang="el-GR" sz="2400" dirty="0"/>
              <a:t>Παρέχουν επίσης ηχογραφήσεις των εκπομπών τους ως </a:t>
            </a:r>
            <a:r>
              <a:rPr lang="el-GR" sz="2400" dirty="0" err="1"/>
              <a:t>podcast</a:t>
            </a:r>
            <a:r>
              <a:rPr lang="el-GR" sz="2400" dirty="0"/>
              <a:t>, ώστε να μπορούν να ακούγονται κατά παραγγελία.</a:t>
            </a:r>
          </a:p>
        </p:txBody>
      </p:sp>
    </p:spTree>
    <p:extLst>
      <p:ext uri="{BB962C8B-B14F-4D97-AF65-F5344CB8AC3E}">
        <p14:creationId xmlns:p14="http://schemas.microsoft.com/office/powerpoint/2010/main" val="1624725798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88825-9E7B-4A31-94CE-44FF03EEF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216746"/>
            <a:ext cx="10693400" cy="719780"/>
          </a:xfrm>
        </p:spPr>
        <p:txBody>
          <a:bodyPr/>
          <a:lstStyle/>
          <a:p>
            <a:r>
              <a:rPr lang="el-GR" dirty="0"/>
              <a:t>Έντυπες Εκδόσεις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C955B-29BD-4748-9AFC-015075D8C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942018"/>
            <a:ext cx="9001000" cy="569923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l-GR" sz="2400" dirty="0"/>
              <a:t>Οι έντυπες εκδόσεις είναι η παλαιότερη μορφή διαθέσιμων μέσων ενημέρωσης.</a:t>
            </a:r>
          </a:p>
          <a:p>
            <a:pPr algn="just"/>
            <a:r>
              <a:rPr lang="el-GR" sz="2400" dirty="0"/>
              <a:t>Οι έντυπες εκδόσεις καλύπτουν μέσα όπως εφημερίδες, περιοδικά και βιβλία.</a:t>
            </a:r>
          </a:p>
          <a:p>
            <a:pPr algn="just"/>
            <a:r>
              <a:rPr lang="el-GR" sz="2400" dirty="0"/>
              <a:t>Οι έντυπες εκδόσεις δεν είναι τόσο δημοφιλείς στη σημερινή εποχή όσο ήταν παλαιότερα.</a:t>
            </a:r>
          </a:p>
          <a:p>
            <a:pPr algn="just"/>
            <a:r>
              <a:rPr lang="el-GR" sz="2400" dirty="0"/>
              <a:t>Ωστόσο, με τη σύγχρονη τεχνολογία, ορισμένοι εκτυπωτές δημιουργούν επίσης ψηφιακά μέσα.</a:t>
            </a:r>
          </a:p>
          <a:p>
            <a:pPr algn="just"/>
            <a:r>
              <a:rPr lang="el-GR" sz="2400" dirty="0"/>
              <a:t>Πλέον, όλες οι εταιρείες εφημερίδων και περιοδικών διαθέτουν επίσημο δικτυακό τόπο, όπου αναρτώνται ηλεκτρονικά όλα τα άρθρα τους. Συνήθως αυτή η δυνατότητα για ηλεκτρονική πρόσβαση στο πλήρες περιεχόμενο πληρώνεται μέσω μηνιαίας συνδρομής.</a:t>
            </a:r>
          </a:p>
          <a:p>
            <a:pPr algn="just"/>
            <a:r>
              <a:rPr lang="el-GR" sz="2400" dirty="0"/>
              <a:t>Επίσης, τα ηλεκτρονικά βιβλία (</a:t>
            </a:r>
            <a:r>
              <a:rPr lang="en-US" sz="2400" dirty="0"/>
              <a:t>e-books)</a:t>
            </a:r>
            <a:r>
              <a:rPr lang="el-GR" sz="2400" dirty="0"/>
              <a:t> έχουν γίνει πολύ δημοφιλή, παρέχοντας έναν νέο κανάλι για τις έντυπες εκδόσεις να πωλούν τα μέσα τους.</a:t>
            </a:r>
          </a:p>
        </p:txBody>
      </p:sp>
    </p:spTree>
    <p:extLst>
      <p:ext uri="{BB962C8B-B14F-4D97-AF65-F5344CB8AC3E}">
        <p14:creationId xmlns:p14="http://schemas.microsoft.com/office/powerpoint/2010/main" val="2177213546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41BABC2-12B6-D87A-B42C-AE473CE7F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216746"/>
            <a:ext cx="10693400" cy="1373676"/>
          </a:xfrm>
        </p:spPr>
        <p:txBody>
          <a:bodyPr/>
          <a:lstStyle/>
          <a:p>
            <a:r>
              <a:rPr lang="el-GR" dirty="0"/>
              <a:t>Ώρα για εξάσκηση!!!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C399FF2-3AA8-602D-0246-4952CC17A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424" y="1624012"/>
            <a:ext cx="8184480" cy="42197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Τι είναι τα παραδοσιακά μέσα ενημέρωσης;</a:t>
            </a:r>
          </a:p>
          <a:p>
            <a:pPr marL="0" indent="0">
              <a:buNone/>
            </a:pPr>
            <a:r>
              <a:rPr lang="en-US" i="1" dirty="0">
                <a:solidFill>
                  <a:srgbClr val="FFC000"/>
                </a:solidFill>
              </a:rPr>
              <a:t>(</a:t>
            </a:r>
            <a:r>
              <a:rPr lang="el-GR" i="1" dirty="0">
                <a:solidFill>
                  <a:srgbClr val="FFC000"/>
                </a:solidFill>
              </a:rPr>
              <a:t>Επιλέξτε δύο δηλώσεις που είναι αληθείς</a:t>
            </a:r>
            <a:r>
              <a:rPr lang="en-US" i="1" dirty="0">
                <a:solidFill>
                  <a:srgbClr val="FFC000"/>
                </a:solidFill>
              </a:rPr>
              <a:t>)</a:t>
            </a:r>
            <a:endParaRPr lang="el-GR" i="1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l-GR" sz="2400" dirty="0"/>
          </a:p>
          <a:p>
            <a:r>
              <a:rPr lang="el-GR" sz="2400" dirty="0"/>
              <a:t>Πρόκειται για μέσα ενημέρωσης που είναι ψηφιακά.</a:t>
            </a:r>
          </a:p>
          <a:p>
            <a:r>
              <a:rPr lang="el-GR" sz="2400" dirty="0"/>
              <a:t>Είναι μέσα που δεν είναι ψηφιακά.</a:t>
            </a:r>
          </a:p>
          <a:p>
            <a:r>
              <a:rPr lang="el-GR" sz="2400" dirty="0"/>
              <a:t>Θεωρούνται μια δοκιμασμένη και αληθινή μέθοδος επικοινωνίας.</a:t>
            </a:r>
          </a:p>
          <a:p>
            <a:r>
              <a:rPr lang="el-GR" sz="2400" dirty="0"/>
              <a:t>Θεωρούνται ξεπερασμένα και δεν χρησιμοποιούνται πλέον.</a:t>
            </a:r>
          </a:p>
        </p:txBody>
      </p:sp>
    </p:spTree>
    <p:extLst>
      <p:ext uri="{BB962C8B-B14F-4D97-AF65-F5344CB8AC3E}">
        <p14:creationId xmlns:p14="http://schemas.microsoft.com/office/powerpoint/2010/main" val="1091112323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D747570-53DE-7A30-057E-A9BCC9928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92" y="2348880"/>
            <a:ext cx="8832552" cy="4219787"/>
          </a:xfrm>
        </p:spPr>
        <p:txBody>
          <a:bodyPr/>
          <a:lstStyle/>
          <a:p>
            <a:r>
              <a:rPr lang="el-GR" sz="2400" dirty="0"/>
              <a:t>Πότε κυκλοφόρησε η πρώτη ταινία που ήταν διαθέσιμη για δημόσια προβολή;</a:t>
            </a:r>
          </a:p>
          <a:p>
            <a:endParaRPr lang="el-GR" dirty="0"/>
          </a:p>
          <a:p>
            <a:pPr lvl="2"/>
            <a:r>
              <a:rPr lang="el-GR" sz="2400" dirty="0"/>
              <a:t>1795</a:t>
            </a:r>
          </a:p>
          <a:p>
            <a:pPr lvl="2"/>
            <a:r>
              <a:rPr lang="el-GR" sz="2400" dirty="0"/>
              <a:t>1845</a:t>
            </a:r>
          </a:p>
          <a:p>
            <a:pPr lvl="2"/>
            <a:r>
              <a:rPr lang="el-GR" sz="2400" dirty="0"/>
              <a:t>1895</a:t>
            </a:r>
          </a:p>
          <a:p>
            <a:pPr lvl="2"/>
            <a:r>
              <a:rPr lang="el-GR" sz="2400" dirty="0"/>
              <a:t>1945</a:t>
            </a:r>
          </a:p>
        </p:txBody>
      </p:sp>
    </p:spTree>
    <p:extLst>
      <p:ext uri="{BB962C8B-B14F-4D97-AF65-F5344CB8AC3E}">
        <p14:creationId xmlns:p14="http://schemas.microsoft.com/office/powerpoint/2010/main" val="2497273156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1172498-44BB-506C-4FFB-5921DAFEC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432" y="2060848"/>
            <a:ext cx="9289032" cy="42197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Ποιο από τα ακόλουθα αποτελεί πρόσφατη εξέλιξη του κινηματογραφικού τομέα;</a:t>
            </a:r>
          </a:p>
          <a:p>
            <a:endParaRPr lang="el-GR" sz="2400" dirty="0"/>
          </a:p>
          <a:p>
            <a:r>
              <a:rPr lang="el-GR" sz="2400" dirty="0"/>
              <a:t>Τεχνολογία 3D.</a:t>
            </a:r>
          </a:p>
          <a:p>
            <a:r>
              <a:rPr lang="el-GR" sz="2400" dirty="0"/>
              <a:t>Κινηματογράφηση </a:t>
            </a:r>
            <a:r>
              <a:rPr lang="el-GR" sz="2400" dirty="0" err="1"/>
              <a:t>Ultra</a:t>
            </a:r>
            <a:r>
              <a:rPr lang="el-GR" sz="2400" dirty="0"/>
              <a:t>-HD.</a:t>
            </a:r>
          </a:p>
          <a:p>
            <a:r>
              <a:rPr lang="el-GR" sz="2400" dirty="0"/>
              <a:t>Όλα τα παραπάνω.</a:t>
            </a:r>
          </a:p>
          <a:p>
            <a:r>
              <a:rPr lang="el-GR" sz="2400" dirty="0"/>
              <a:t>Τίποτα από τα παραπάνω.</a:t>
            </a:r>
          </a:p>
        </p:txBody>
      </p:sp>
    </p:spTree>
    <p:extLst>
      <p:ext uri="{BB962C8B-B14F-4D97-AF65-F5344CB8AC3E}">
        <p14:creationId xmlns:p14="http://schemas.microsoft.com/office/powerpoint/2010/main" val="1633438763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Όψη">
  <a:themeElements>
    <a:clrScheme name="Όψη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Όψη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Ό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159</TotalTime>
  <Words>674</Words>
  <Application>Microsoft Office PowerPoint</Application>
  <PresentationFormat>Ευρεία οθόνη</PresentationFormat>
  <Paragraphs>82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Όψη</vt:lpstr>
      <vt:lpstr>Παραδοσιακά Μέσα Επικοινωνίας</vt:lpstr>
      <vt:lpstr>Τι είναι τα Παραδοσιακά Μέσα Επικοινωνίας?</vt:lpstr>
      <vt:lpstr>Κινηματογράφος</vt:lpstr>
      <vt:lpstr>Τηλεόραση</vt:lpstr>
      <vt:lpstr>Ραδιόφωνο</vt:lpstr>
      <vt:lpstr>Έντυπες Εκδόσεις</vt:lpstr>
      <vt:lpstr>Ώρα για εξάσκηση!!!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User Interfaces</dc:title>
  <dc:creator>Emmanouil Choustoulakis</dc:creator>
  <cp:lastModifiedBy>EMMANOUIL CHOUSTOULAKIS</cp:lastModifiedBy>
  <cp:revision>8</cp:revision>
  <dcterms:created xsi:type="dcterms:W3CDTF">2021-10-15T11:44:13Z</dcterms:created>
  <dcterms:modified xsi:type="dcterms:W3CDTF">2024-06-18T14:49:24Z</dcterms:modified>
</cp:coreProperties>
</file>