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6" r:id="rId3"/>
    <p:sldId id="278" r:id="rId4"/>
    <p:sldId id="279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73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67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4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92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72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943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83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51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7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97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8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46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4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34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8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1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0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22-Mar-23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4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E224-4387-4B1B-9248-C9422F979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r>
              <a:rPr lang="el-GR" sz="4200" b="1" dirty="0">
                <a:solidFill>
                  <a:srgbClr val="C00000"/>
                </a:solidFill>
              </a:rPr>
              <a:t>Ατομικοί παράγοντες τροφικής επιλογής</a:t>
            </a:r>
            <a:br>
              <a:rPr lang="el-GR" sz="4200" b="1" dirty="0">
                <a:solidFill>
                  <a:srgbClr val="C00000"/>
                </a:solidFill>
              </a:rPr>
            </a:br>
            <a:br>
              <a:rPr lang="el-GR" sz="3600" dirty="0">
                <a:solidFill>
                  <a:schemeClr val="tx2"/>
                </a:solidFill>
              </a:rPr>
            </a:b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ΦΡΟΝΤΙΣΤΗΡΙΟ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B8F60-512E-42F6-A5F5-63C6C71BF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6" y="4891972"/>
            <a:ext cx="5916145" cy="898634"/>
          </a:xfrm>
        </p:spPr>
        <p:txBody>
          <a:bodyPr anchor="t">
            <a:normAutofit/>
          </a:bodyPr>
          <a:lstStyle/>
          <a:p>
            <a:r>
              <a:rPr lang="el-GR" sz="2400" dirty="0">
                <a:solidFill>
                  <a:schemeClr val="tx2"/>
                </a:solidFill>
              </a:rPr>
              <a:t>ΔΙΑΤΡΟΦΙΚΗ ΣΥΜΒΟΥΛΕΥΤΙΚΗ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D200A-0C16-433B-9FE7-8D01B85F97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99" r="37002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F39A5D-5C55-4858-B179-88E0FB3BE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8489" y="105021"/>
            <a:ext cx="782180" cy="792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62E85D-FDC4-40EF-9D42-7C1C84957301}"/>
              </a:ext>
            </a:extLst>
          </p:cNvPr>
          <p:cNvSpPr txBox="1"/>
          <p:nvPr/>
        </p:nvSpPr>
        <p:spPr>
          <a:xfrm>
            <a:off x="7732696" y="200292"/>
            <a:ext cx="3557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>
                <a:solidFill>
                  <a:schemeClr val="tx2"/>
                </a:solidFill>
              </a:rPr>
              <a:t>ΤΜΗΜΑ ΕΠΙΣΤΗΜΗΣ ΔΙΑΤΡΟΦΗΣ ΚΑΙ ΔΙΑΙΤΟΛΟΓΙΑΣ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EBD0C9-72DC-444E-92E7-DB9B4F13C59A}"/>
              </a:ext>
            </a:extLst>
          </p:cNvPr>
          <p:cNvSpPr txBox="1"/>
          <p:nvPr/>
        </p:nvSpPr>
        <p:spPr>
          <a:xfrm>
            <a:off x="8028608" y="6106648"/>
            <a:ext cx="4092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>
                <a:solidFill>
                  <a:schemeClr val="tx2"/>
                </a:solidFill>
              </a:rPr>
              <a:t>Δρ. Ευαγγελία </a:t>
            </a:r>
            <a:r>
              <a:rPr lang="el-GR" dirty="0" err="1">
                <a:solidFill>
                  <a:schemeClr val="tx2"/>
                </a:solidFill>
              </a:rPr>
              <a:t>Φάππα</a:t>
            </a:r>
            <a:endParaRPr lang="el-GR" dirty="0">
              <a:solidFill>
                <a:schemeClr val="tx2"/>
              </a:solidFill>
            </a:endParaRPr>
          </a:p>
          <a:p>
            <a:pPr algn="r"/>
            <a:r>
              <a:rPr lang="el-GR" dirty="0">
                <a:solidFill>
                  <a:schemeClr val="tx2"/>
                </a:solidFill>
              </a:rPr>
              <a:t>Διαιτολόγος - Διατροφολόγος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67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1A185-182B-3599-4D61-BDEE60A0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478" y="508820"/>
            <a:ext cx="10018713" cy="4318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>
              <a:lnSpc>
                <a:spcPct val="90000"/>
              </a:lnSpc>
              <a:spcAft>
                <a:spcPts val="0"/>
              </a:spcAft>
            </a:pPr>
            <a:r>
              <a:rPr lang="en-US" sz="3000" b="1" dirty="0" err="1"/>
              <a:t>Ερωτημ</a:t>
            </a:r>
            <a:r>
              <a:rPr lang="en-US" sz="3000" b="1" dirty="0"/>
              <a:t>ατολόγιο Διατροφικής Συμπεριφοράς</a:t>
            </a:r>
            <a:br>
              <a:rPr lang="en-US" sz="3000" dirty="0"/>
            </a:br>
            <a:r>
              <a:rPr lang="en-US" sz="3000" b="1" dirty="0"/>
              <a:t>(Dutch Eating Behaviour Questionnaire, DEBQ)</a:t>
            </a:r>
            <a:endParaRPr lang="en-US" sz="3000" dirty="0"/>
          </a:p>
        </p:txBody>
      </p:sp>
      <p:graphicFrame>
        <p:nvGraphicFramePr>
          <p:cNvPr id="33" name="Table 3">
            <a:extLst>
              <a:ext uri="{FF2B5EF4-FFF2-40B4-BE49-F238E27FC236}">
                <a16:creationId xmlns:a16="http://schemas.microsoft.com/office/drawing/2014/main" id="{51B5F611-67B6-6C34-2CF2-742FD2EFB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01422"/>
              </p:ext>
            </p:extLst>
          </p:nvPr>
        </p:nvGraphicFramePr>
        <p:xfrm>
          <a:off x="1621994" y="1038943"/>
          <a:ext cx="10018713" cy="5429506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325409">
                  <a:extLst>
                    <a:ext uri="{9D8B030D-6E8A-4147-A177-3AD203B41FA5}">
                      <a16:colId xmlns:a16="http://schemas.microsoft.com/office/drawing/2014/main" val="2949152306"/>
                    </a:ext>
                  </a:extLst>
                </a:gridCol>
                <a:gridCol w="5849578">
                  <a:extLst>
                    <a:ext uri="{9D8B030D-6E8A-4147-A177-3AD203B41FA5}">
                      <a16:colId xmlns:a16="http://schemas.microsoft.com/office/drawing/2014/main" val="3095094066"/>
                    </a:ext>
                  </a:extLst>
                </a:gridCol>
                <a:gridCol w="577906">
                  <a:extLst>
                    <a:ext uri="{9D8B030D-6E8A-4147-A177-3AD203B41FA5}">
                      <a16:colId xmlns:a16="http://schemas.microsoft.com/office/drawing/2014/main" val="415984000"/>
                    </a:ext>
                  </a:extLst>
                </a:gridCol>
                <a:gridCol w="751781">
                  <a:extLst>
                    <a:ext uri="{9D8B030D-6E8A-4147-A177-3AD203B41FA5}">
                      <a16:colId xmlns:a16="http://schemas.microsoft.com/office/drawing/2014/main" val="3971913212"/>
                    </a:ext>
                  </a:extLst>
                </a:gridCol>
                <a:gridCol w="990726">
                  <a:extLst>
                    <a:ext uri="{9D8B030D-6E8A-4147-A177-3AD203B41FA5}">
                      <a16:colId xmlns:a16="http://schemas.microsoft.com/office/drawing/2014/main" val="4101040643"/>
                    </a:ext>
                  </a:extLst>
                </a:gridCol>
                <a:gridCol w="700149">
                  <a:extLst>
                    <a:ext uri="{9D8B030D-6E8A-4147-A177-3AD203B41FA5}">
                      <a16:colId xmlns:a16="http://schemas.microsoft.com/office/drawing/2014/main" val="1530500641"/>
                    </a:ext>
                  </a:extLst>
                </a:gridCol>
                <a:gridCol w="823164">
                  <a:extLst>
                    <a:ext uri="{9D8B030D-6E8A-4147-A177-3AD203B41FA5}">
                      <a16:colId xmlns:a16="http://schemas.microsoft.com/office/drawing/2014/main" val="2632619596"/>
                    </a:ext>
                  </a:extLst>
                </a:gridCol>
              </a:tblGrid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Ποτέ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Σπάνια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Μερικές Φορές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Συχνά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Πολύ συχνά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629031452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είσαστε εκνευρισμένος/η;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191565359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Αν το φαγητό, σας φαίνεται νόστιμο, τρώτε περισσότερο από ότι συνήθως;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556890690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δεν έχετε τι να κάνετε;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4159921346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Εάν έχετε πάρει βάρος, τρώτε λιγότερο από ότι συνήθως;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057892668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είσαστε μελαγχολικός/η ή αποθαρρυμένος/η;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143516725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Αν το φαγητό μυρίζει ωραία και φαίνεται καλό, τρώτε περισσότερο απ' ότι συνήθως;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081619267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Πόσο συχνά αρνείστε φαγητό ή ποτό που σας προσφέρεται επειδή ανησυχείτε για το βάρος σας;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406444314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νιώθετε μοναξιά;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4149569098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Εάν δείτε ή μυρίσετε κάτι νόστιμο, έχετε την επιθυμία να το φάτε?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550622478"/>
                  </a:ext>
                </a:extLst>
              </a:tr>
              <a:tr h="2746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κάποιος σας απογοητεύει;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20773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00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1A185-182B-3599-4D61-BDEE60A0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37472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>
              <a:lnSpc>
                <a:spcPct val="90000"/>
              </a:lnSpc>
              <a:spcAft>
                <a:spcPts val="0"/>
              </a:spcAft>
            </a:pPr>
            <a:r>
              <a:rPr lang="en-US" sz="3000" b="1" dirty="0" err="1"/>
              <a:t>Ερωτημ</a:t>
            </a:r>
            <a:r>
              <a:rPr lang="en-US" sz="3000" b="1" dirty="0"/>
              <a:t>ατολόγιο Διατροφικής Συμπεριφοράς</a:t>
            </a:r>
            <a:br>
              <a:rPr lang="en-US" sz="3000" dirty="0"/>
            </a:br>
            <a:r>
              <a:rPr lang="en-US" sz="3000" b="1" dirty="0"/>
              <a:t>(Dutch Eating Behaviour Questionnaire, DEBQ)</a:t>
            </a:r>
            <a:endParaRPr lang="en-US" sz="3000" dirty="0"/>
          </a:p>
        </p:txBody>
      </p:sp>
      <p:graphicFrame>
        <p:nvGraphicFramePr>
          <p:cNvPr id="33" name="Table 3">
            <a:extLst>
              <a:ext uri="{FF2B5EF4-FFF2-40B4-BE49-F238E27FC236}">
                <a16:creationId xmlns:a16="http://schemas.microsoft.com/office/drawing/2014/main" id="{51B5F611-67B6-6C34-2CF2-742FD2EFB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19280"/>
              </p:ext>
            </p:extLst>
          </p:nvPr>
        </p:nvGraphicFramePr>
        <p:xfrm>
          <a:off x="160436" y="1294209"/>
          <a:ext cx="11604845" cy="5356988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376927">
                  <a:extLst>
                    <a:ext uri="{9D8B030D-6E8A-4147-A177-3AD203B41FA5}">
                      <a16:colId xmlns:a16="http://schemas.microsoft.com/office/drawing/2014/main" val="2949152306"/>
                    </a:ext>
                  </a:extLst>
                </a:gridCol>
                <a:gridCol w="6883307">
                  <a:extLst>
                    <a:ext uri="{9D8B030D-6E8A-4147-A177-3AD203B41FA5}">
                      <a16:colId xmlns:a16="http://schemas.microsoft.com/office/drawing/2014/main" val="3095094066"/>
                    </a:ext>
                  </a:extLst>
                </a:gridCol>
                <a:gridCol w="561755">
                  <a:extLst>
                    <a:ext uri="{9D8B030D-6E8A-4147-A177-3AD203B41FA5}">
                      <a16:colId xmlns:a16="http://schemas.microsoft.com/office/drawing/2014/main" val="415984000"/>
                    </a:ext>
                  </a:extLst>
                </a:gridCol>
                <a:gridCol w="945192">
                  <a:extLst>
                    <a:ext uri="{9D8B030D-6E8A-4147-A177-3AD203B41FA5}">
                      <a16:colId xmlns:a16="http://schemas.microsoft.com/office/drawing/2014/main" val="3971913212"/>
                    </a:ext>
                  </a:extLst>
                </a:gridCol>
                <a:gridCol w="1098056">
                  <a:extLst>
                    <a:ext uri="{9D8B030D-6E8A-4147-A177-3AD203B41FA5}">
                      <a16:colId xmlns:a16="http://schemas.microsoft.com/office/drawing/2014/main" val="4101040643"/>
                    </a:ext>
                  </a:extLst>
                </a:gridCol>
                <a:gridCol w="851396">
                  <a:extLst>
                    <a:ext uri="{9D8B030D-6E8A-4147-A177-3AD203B41FA5}">
                      <a16:colId xmlns:a16="http://schemas.microsoft.com/office/drawing/2014/main" val="1530500641"/>
                    </a:ext>
                  </a:extLst>
                </a:gridCol>
                <a:gridCol w="888212">
                  <a:extLst>
                    <a:ext uri="{9D8B030D-6E8A-4147-A177-3AD203B41FA5}">
                      <a16:colId xmlns:a16="http://schemas.microsoft.com/office/drawing/2014/main" val="2632619596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Ποτέ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Σπάνια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Μερικές Φορές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Συχνά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Πολύ συχνά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242876820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Προσπαθείτε να τρώτε λιγότερο στα γεύματά σας από όσο θα θέλατε να φάτε;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4164307144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Εάν έχετε κάτι νόστιμο να φάτε, το τρώτε αμέσως;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973063668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Έχετε την επιθυμία να φάτε όταν είστε τσαντισμένος/η;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340420608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Προσέχετε ακριβώς το τι τρώτε;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79423078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Εάν περάσετε έξω από ένα φούρνο έχετε την επιθυμία να αγοράσετε κάτι νόστιμο;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733462858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Έχετε την επιθυμία να φάτε, όταν πρόκειται να συμβεί κάτι δυσάρεστο?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439374028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Τρώτε εσκεμμένα τρόφιμα που αδυνατίζουν;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513801030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Αν δείτε άλλους να τρώνε, έχετε και εσείς την επιθυμία να φάτε;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211457808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Όταν έχετε φάει πολύ, τρώτε λιγότερο από ότι συνήθως τις επόμενες ημέρες;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93684100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Σας δημιουργείται η επιθυμία να φάτε όταν είσαστε αγχωμένος/η, ανήσυχος/η ή σε ένταση;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604101461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Το βρίσκετε δύσκολο να αντισταθείτε στο να φάτε νόστιμα φαγητά?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262225518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Τρώτε εσκεμμένα λιγότερο προκειμένου να μην πάρετε βάρος;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267796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2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1A185-182B-3599-4D61-BDEE60A0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471" y="147321"/>
            <a:ext cx="10018713" cy="89916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>
              <a:lnSpc>
                <a:spcPct val="90000"/>
              </a:lnSpc>
              <a:spcAft>
                <a:spcPts val="0"/>
              </a:spcAft>
            </a:pPr>
            <a:r>
              <a:rPr lang="en-US" sz="3000" b="1" dirty="0" err="1"/>
              <a:t>Ερωτημ</a:t>
            </a:r>
            <a:r>
              <a:rPr lang="en-US" sz="3000" b="1" dirty="0"/>
              <a:t>ατολόγιο Διατροφικής Συμπεριφοράς</a:t>
            </a:r>
            <a:br>
              <a:rPr lang="en-US" sz="3000" dirty="0"/>
            </a:br>
            <a:r>
              <a:rPr lang="en-US" sz="3000" b="1" dirty="0"/>
              <a:t>(Dutch Eating Behaviour Questionnaire, DEBQ)</a:t>
            </a:r>
            <a:endParaRPr lang="en-US" sz="3000" dirty="0"/>
          </a:p>
        </p:txBody>
      </p:sp>
      <p:graphicFrame>
        <p:nvGraphicFramePr>
          <p:cNvPr id="33" name="Table 3">
            <a:extLst>
              <a:ext uri="{FF2B5EF4-FFF2-40B4-BE49-F238E27FC236}">
                <a16:creationId xmlns:a16="http://schemas.microsoft.com/office/drawing/2014/main" id="{51B5F611-67B6-6C34-2CF2-742FD2EFB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61151"/>
              </p:ext>
            </p:extLst>
          </p:nvPr>
        </p:nvGraphicFramePr>
        <p:xfrm>
          <a:off x="174547" y="1310641"/>
          <a:ext cx="11842906" cy="5261167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384659">
                  <a:extLst>
                    <a:ext uri="{9D8B030D-6E8A-4147-A177-3AD203B41FA5}">
                      <a16:colId xmlns:a16="http://schemas.microsoft.com/office/drawing/2014/main" val="2949152306"/>
                    </a:ext>
                  </a:extLst>
                </a:gridCol>
                <a:gridCol w="7024513">
                  <a:extLst>
                    <a:ext uri="{9D8B030D-6E8A-4147-A177-3AD203B41FA5}">
                      <a16:colId xmlns:a16="http://schemas.microsoft.com/office/drawing/2014/main" val="3095094066"/>
                    </a:ext>
                  </a:extLst>
                </a:gridCol>
                <a:gridCol w="573279">
                  <a:extLst>
                    <a:ext uri="{9D8B030D-6E8A-4147-A177-3AD203B41FA5}">
                      <a16:colId xmlns:a16="http://schemas.microsoft.com/office/drawing/2014/main" val="415984000"/>
                    </a:ext>
                  </a:extLst>
                </a:gridCol>
                <a:gridCol w="739443">
                  <a:extLst>
                    <a:ext uri="{9D8B030D-6E8A-4147-A177-3AD203B41FA5}">
                      <a16:colId xmlns:a16="http://schemas.microsoft.com/office/drawing/2014/main" val="3971913212"/>
                    </a:ext>
                  </a:extLst>
                </a:gridCol>
                <a:gridCol w="1345721">
                  <a:extLst>
                    <a:ext uri="{9D8B030D-6E8A-4147-A177-3AD203B41FA5}">
                      <a16:colId xmlns:a16="http://schemas.microsoft.com/office/drawing/2014/main" val="4101040643"/>
                    </a:ext>
                  </a:extLst>
                </a:gridCol>
                <a:gridCol w="672080">
                  <a:extLst>
                    <a:ext uri="{9D8B030D-6E8A-4147-A177-3AD203B41FA5}">
                      <a16:colId xmlns:a16="http://schemas.microsoft.com/office/drawing/2014/main" val="1530500641"/>
                    </a:ext>
                  </a:extLst>
                </a:gridCol>
                <a:gridCol w="1103211">
                  <a:extLst>
                    <a:ext uri="{9D8B030D-6E8A-4147-A177-3AD203B41FA5}">
                      <a16:colId xmlns:a16="http://schemas.microsoft.com/office/drawing/2014/main" val="2632619596"/>
                    </a:ext>
                  </a:extLst>
                </a:gridCol>
              </a:tblGrid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Ποτέ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Σπάνια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Μερικές Φορές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Συχνά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Πολύ συχνά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828940857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Έχετε την επιθυμία να φάτε όταν τα πράγματα πηγαίνουν εναντίον σας ή όταν τα πράγματα έχουν πάει στραβά;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689982975"/>
                  </a:ext>
                </a:extLst>
              </a:tr>
              <a:tr h="378516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Εάν περάσετε έξω από ένα κατάστημα με σνακ (π.χ., περίπτερο, τυροπιτάδικο, σουβλατζίδικο) ή καφετέρια, έχετε την επιθυμία να αγοράσετε κάτι νόστιμο;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476514768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είσαστε συναισθηματικά αναστατωμένος/η;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980297786"/>
                  </a:ext>
                </a:extLst>
              </a:tr>
              <a:tr h="328042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Πόσο συχνά προσπαθείτε να μην τρώτε μεταξύ των γευμάτων επειδή προσέχετε το βάρος σας;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810920214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Τρώτε περισσότερο από ότι συνήθως, όταν βλέπετε άλλους να τρώνε;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044911760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βαριέστε ή είσαστε ανήσυχος/η;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274088908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Πόσο συχνά προσπαθείτε να μην τρώτε το βράδυ επειδή προσέχετε το βάρος σας;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616322885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είσαστε φοβισμένος/η;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1373051255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Λαμβάνετε υπόψη το βάρος σας σε σχέση με αυτό που τρώτε;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644681573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Έχετε την επιθυμία να φάτε όταν είσαστε απογοητευμένος/η;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329252291"/>
                  </a:ext>
                </a:extLst>
              </a:tr>
              <a:tr h="201987"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Όταν ετοιμάζετε ένα γεύμα έχετε την τάση να φάτε κάτι;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7" marR="6717" marT="0" marB="0" anchor="ctr"/>
                </a:tc>
                <a:extLst>
                  <a:ext uri="{0D108BD9-81ED-4DB2-BD59-A6C34878D82A}">
                    <a16:rowId xmlns:a16="http://schemas.microsoft.com/office/drawing/2014/main" val="2037726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01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0F1C-9840-4597-B0E7-A05B85C4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>
                <a:solidFill>
                  <a:srgbClr val="C00000"/>
                </a:solidFill>
              </a:rPr>
              <a:t>Ερωτήσεις: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036CA-090F-4C79-A401-F650AD78A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l-GR" dirty="0"/>
              <a:t>Διαβάστε το ερωτηματολόγιο! Ποιους ατομικούς παράγοντες αξιολογεί;</a:t>
            </a:r>
          </a:p>
          <a:p>
            <a:pPr marL="457200" indent="-457200">
              <a:buAutoNum type="arabicParenR"/>
            </a:pPr>
            <a:endParaRPr lang="el-GR" dirty="0"/>
          </a:p>
          <a:p>
            <a:pPr marL="457200" indent="-457200">
              <a:buAutoNum type="arabicParenR"/>
            </a:pPr>
            <a:r>
              <a:rPr lang="el-GR" dirty="0"/>
              <a:t>Ποιες ερωτήσεις αξιολογούν τον κάθε παράγοντα;</a:t>
            </a:r>
          </a:p>
          <a:p>
            <a:pPr marL="457200" indent="-457200">
              <a:buAutoNum type="arabicParenR"/>
            </a:pPr>
            <a:endParaRPr lang="el-GR" dirty="0"/>
          </a:p>
          <a:p>
            <a:pPr marL="457200" indent="-457200">
              <a:buAutoNum type="arabicParenR"/>
            </a:pPr>
            <a:r>
              <a:rPr lang="el-GR" dirty="0"/>
              <a:t>Σκοράρετε!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37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224</TotalTime>
  <Words>718</Words>
  <Application>Microsoft Office PowerPoint</Application>
  <PresentationFormat>Widescreen</PresentationFormat>
  <Paragraphs>252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Parallax</vt:lpstr>
      <vt:lpstr>Ατομικοί παράγοντες τροφικής επιλογής  ΦΡΟΝΤΙΣΤΗΡΙΟ</vt:lpstr>
      <vt:lpstr>Ερωτηματολόγιο Διατροφικής Συμπεριφοράς (Dutch Eating Behaviour Questionnaire, DEBQ)</vt:lpstr>
      <vt:lpstr>Ερωτηματολόγιο Διατροφικής Συμπεριφοράς (Dutch Eating Behaviour Questionnaire, DEBQ)</vt:lpstr>
      <vt:lpstr>Ερωτηματολόγιο Διατροφικής Συμπεριφοράς (Dutch Eating Behaviour Questionnaire, DEBQ)</vt:lpstr>
      <vt:lpstr>Ερωτήσεις: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Παραγοντεσ τροφικησ επιλογησ  φροντιστηριο</dc:title>
  <dc:creator>Evi Fappa</dc:creator>
  <cp:lastModifiedBy>Evi Fappa</cp:lastModifiedBy>
  <cp:revision>21</cp:revision>
  <dcterms:created xsi:type="dcterms:W3CDTF">2020-10-30T10:30:54Z</dcterms:created>
  <dcterms:modified xsi:type="dcterms:W3CDTF">2023-03-22T09:47:13Z</dcterms:modified>
</cp:coreProperties>
</file>