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222"/>
    <a:srgbClr val="336699"/>
    <a:srgbClr val="468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FB83F-508C-445F-B604-6B97F2B92E8F}" type="datetimeFigureOut">
              <a:rPr lang="el-GR" smtClean="0"/>
              <a:t>11/11/2020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CB6F-4616-40E6-98E4-B9D4E3F4EB8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16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35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6449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766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3123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98786"/>
            <a:ext cx="8640960" cy="491053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750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2819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28193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697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1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1412776"/>
            <a:ext cx="42468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19" y="2060848"/>
            <a:ext cx="4246803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248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248472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55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62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9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31293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60648"/>
            <a:ext cx="5317430" cy="60486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422698"/>
            <a:ext cx="3129358" cy="4847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14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737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2411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Εισαγωγή στις μεθόδους και τα συστήματα αναλύσεων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802108" y="477485"/>
            <a:ext cx="5472608" cy="4103687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801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://pedis.uop.gr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398787"/>
            <a:ext cx="8589640" cy="4910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34868" y="6525344"/>
            <a:ext cx="4709540" cy="333752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 i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l-GR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525344"/>
            <a:ext cx="899592" cy="333738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634CA15-999C-430C-AE73-CCD98FE27624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6" name="Picture 15">
            <a:hlinkClick r:id="rId12"/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3314"/>
            <a:ext cx="1115616" cy="3346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7" name="TextBox 16"/>
          <p:cNvSpPr txBox="1"/>
          <p:nvPr userDrawn="1"/>
        </p:nvSpPr>
        <p:spPr>
          <a:xfrm>
            <a:off x="1115616" y="6523314"/>
            <a:ext cx="2419252" cy="338554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wrap="none" rtlCol="0">
            <a:normAutofit/>
          </a:bodyPr>
          <a:lstStyle/>
          <a:p>
            <a:r>
              <a:rPr lang="el-GR" sz="800" b="1" dirty="0">
                <a:solidFill>
                  <a:schemeClr val="bg1">
                    <a:lumMod val="75000"/>
                  </a:schemeClr>
                </a:solidFill>
              </a:rPr>
              <a:t>Μεταπτυχιακό</a:t>
            </a:r>
            <a:r>
              <a:rPr lang="el-GR" sz="800" b="1" baseline="0" dirty="0">
                <a:solidFill>
                  <a:schemeClr val="bg1">
                    <a:lumMod val="75000"/>
                  </a:schemeClr>
                </a:solidFill>
              </a:rPr>
              <a:t> Πρόγραμμα σπουδών</a:t>
            </a:r>
          </a:p>
          <a:p>
            <a:r>
              <a:rPr lang="el-GR" sz="800" b="1" baseline="0" dirty="0">
                <a:solidFill>
                  <a:schemeClr val="bg1">
                    <a:lumMod val="75000"/>
                  </a:schemeClr>
                </a:solidFill>
              </a:rPr>
              <a:t>Παγκόσμιες προκλήσεις και Συστήματα Αναλύσεων</a:t>
            </a:r>
            <a:endParaRPr lang="el-GR" sz="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4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/>
              <a:t>Πίνακες διπλής εισόδου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726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980728"/>
            <a:ext cx="8640960" cy="53285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/>
              <a:t>Παραδείγματα</a:t>
            </a:r>
          </a:p>
          <a:p>
            <a:r>
              <a:rPr lang="el-GR" dirty="0"/>
              <a:t>Ποια η σχέση εκπαίδευσης και πολιτικής προτίμησης;</a:t>
            </a:r>
          </a:p>
          <a:p>
            <a:r>
              <a:rPr lang="el-GR" dirty="0"/>
              <a:t>Τα άτομα που προέρχονται από μειονοτικές ομάδες έχουν χαμηλότερη εκπροσώπηση σε θέσεις ευθύνης;</a:t>
            </a:r>
          </a:p>
          <a:p>
            <a:r>
              <a:rPr lang="el-GR" dirty="0"/>
              <a:t>Η γνώση νέων τεχνολογιών (ΤΠΕ) βοηθά στην εύρεση εργασίας;</a:t>
            </a:r>
          </a:p>
        </p:txBody>
      </p:sp>
    </p:spTree>
    <p:extLst>
      <p:ext uri="{BB962C8B-B14F-4D97-AF65-F5344CB8AC3E}">
        <p14:creationId xmlns:p14="http://schemas.microsoft.com/office/powerpoint/2010/main" val="3352262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251520" y="404664"/>
            <a:ext cx="8640960" cy="59046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/>
              <a:t>Τα προαναφερόμενα παραδείγματα κάνουν χρήση διακριτών (κυρίως διατακτικών)</a:t>
            </a:r>
            <a:r>
              <a:rPr lang="en-US"/>
              <a:t> </a:t>
            </a:r>
            <a:r>
              <a:rPr lang="el-GR"/>
              <a:t>μεταβλητών</a:t>
            </a:r>
          </a:p>
          <a:p>
            <a:r>
              <a:rPr lang="el-GR"/>
              <a:t>Η ανάλυσή τους γίνεται με τους πίνακες διπλής εισόδου (</a:t>
            </a:r>
            <a:r>
              <a:rPr lang="en-US"/>
              <a:t>two way tables)</a:t>
            </a:r>
            <a:r>
              <a:rPr lang="el-GR"/>
              <a:t>. Ουσιαστικά τα δεδομένα ταξινομούνται με βάση 2 ιδιότητες τους.</a:t>
            </a:r>
          </a:p>
          <a:p>
            <a:r>
              <a:rPr lang="el-GR"/>
              <a:t>Αποτελεί την πιο συνηθισμένη τεχνική ανάλυσης στις κοινωνικές και πολιτικές επιστήμες.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364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.stack.imgur.com/C9Ej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57741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cdn.webservices.ufhealth.org/wp-content/blogs.dir/553/files/2012/07/images-mod2-caseii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7600841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60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251520" y="476672"/>
            <a:ext cx="8640960" cy="1008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Στατιστική ανάλυση</a:t>
            </a:r>
            <a:endParaRPr lang="el-GR" dirty="0"/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251520" y="1988840"/>
            <a:ext cx="8640960" cy="43204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/>
              <a:t>Οι πίνακες διπλής εισόδου ονομάζονται και πίνακες συνάφειας (</a:t>
            </a:r>
            <a:r>
              <a:rPr lang="en-US"/>
              <a:t>contingency tables)</a:t>
            </a:r>
            <a:endParaRPr lang="el-GR"/>
          </a:p>
          <a:p>
            <a:r>
              <a:rPr lang="el-GR"/>
              <a:t>Μας ενδιαφέρει να εξετάσουμε αν υπάρχει σχέση μεταξύ των δύο μεταβλητών</a:t>
            </a:r>
          </a:p>
          <a:p>
            <a:r>
              <a:rPr lang="el-GR"/>
              <a:t>Ισοδύναμα, εξετάζουμε την ανεξαρτησία γραμμών και στηλών</a:t>
            </a:r>
          </a:p>
          <a:p>
            <a:endParaRPr lang="el-GR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0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692696"/>
            <a:ext cx="8640960" cy="56166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/>
              <a:t>Αρχική υπόθεση: Δεν υπάρχει σχέση μεταξύ των μεταβλητών</a:t>
            </a:r>
          </a:p>
          <a:p>
            <a:pPr algn="just"/>
            <a:r>
              <a:rPr lang="el-GR"/>
              <a:t>Χρησιμοποιείται το κριτήριο Χ</a:t>
            </a:r>
            <a:r>
              <a:rPr lang="el-GR" baseline="30000"/>
              <a:t>2</a:t>
            </a:r>
            <a:r>
              <a:rPr lang="el-GR" b="1"/>
              <a:t> </a:t>
            </a:r>
            <a:r>
              <a:rPr lang="el-GR"/>
              <a:t>(</a:t>
            </a:r>
            <a:r>
              <a:rPr lang="en-US"/>
              <a:t>chi-square analysis)</a:t>
            </a:r>
            <a:endParaRPr lang="el-GR"/>
          </a:p>
          <a:p>
            <a:pPr algn="just"/>
            <a:r>
              <a:rPr lang="el-GR"/>
              <a:t>Αν απορρίψουμε την αρχική υπόθεση, τότε λέμε ότι έχουμε στατιστικά σημαντική σχέση (</a:t>
            </a:r>
            <a:r>
              <a:rPr lang="en-US"/>
              <a:t>statistically significant relationship)</a:t>
            </a:r>
          </a:p>
          <a:p>
            <a:pPr algn="just"/>
            <a:r>
              <a:rPr lang="el-GR"/>
              <a:t>Γίνεται χρήση της </a:t>
            </a:r>
            <a:r>
              <a:rPr lang="en-US"/>
              <a:t>p-value </a:t>
            </a:r>
            <a:r>
              <a:rPr lang="el-GR"/>
              <a:t>και σύγκριση με το 5%</a:t>
            </a:r>
          </a:p>
          <a:p>
            <a:pPr algn="just"/>
            <a:endParaRPr lang="el-GR"/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801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404664"/>
            <a:ext cx="8640960" cy="590465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l-GR"/>
          </a:p>
          <a:p>
            <a:r>
              <a:rPr lang="el-GR"/>
              <a:t>Σε περίπτωση στατιστικά σημαντικής σχέσης, εξετάζουμε την κατεύθυνση της σχέσης μέσα από τον πίνακα διπλής εισόδου</a:t>
            </a:r>
          </a:p>
          <a:p>
            <a:r>
              <a:rPr lang="el-GR"/>
              <a:t>Θα πρέπει το συνολικό δείγμα να μην είναι πολύ μεγάλο ενώ επίσης να υπάρχουν αρκετές παρατηρήσεις σε κάθε «κελί» του πίνακα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619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Template_Dark_EL_IntroAnalytics</Template>
  <TotalTime>556</TotalTime>
  <Words>204</Words>
  <Application>Microsoft Office PowerPoint</Application>
  <PresentationFormat>Προβολή στην οθόνη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Θέμα του Office</vt:lpstr>
      <vt:lpstr>Πίνακες διπλής εισόδου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και ανάλυση δεδομένων</dc:title>
  <dc:creator>Athanassios Katsis</dc:creator>
  <cp:lastModifiedBy>Tsitso Cxadadze</cp:lastModifiedBy>
  <cp:revision>30</cp:revision>
  <dcterms:created xsi:type="dcterms:W3CDTF">2015-11-08T12:44:00Z</dcterms:created>
  <dcterms:modified xsi:type="dcterms:W3CDTF">2020-11-11T18:39:54Z</dcterms:modified>
</cp:coreProperties>
</file>