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1"/>
    <p:sldMasterId id="2147483661" r:id="rId2"/>
  </p:sldMasterIdLst>
  <p:sldIdLst>
    <p:sldId id="287" r:id="rId3"/>
    <p:sldId id="257" r:id="rId4"/>
    <p:sldId id="258" r:id="rId5"/>
    <p:sldId id="270" r:id="rId6"/>
    <p:sldId id="271" r:id="rId7"/>
    <p:sldId id="269" r:id="rId8"/>
    <p:sldId id="274" r:id="rId9"/>
    <p:sldId id="259" r:id="rId10"/>
    <p:sldId id="260" r:id="rId11"/>
    <p:sldId id="261" r:id="rId12"/>
    <p:sldId id="281" r:id="rId13"/>
    <p:sldId id="275" r:id="rId14"/>
    <p:sldId id="276" r:id="rId15"/>
    <p:sldId id="277" r:id="rId16"/>
    <p:sldId id="278" r:id="rId17"/>
    <p:sldId id="279" r:id="rId18"/>
    <p:sldId id="280" r:id="rId19"/>
    <p:sldId id="266" r:id="rId20"/>
    <p:sldId id="283" r:id="rId21"/>
    <p:sldId id="284" r:id="rId22"/>
    <p:sldId id="285" r:id="rId23"/>
    <p:sldId id="286" r:id="rId24"/>
    <p:sldId id="267" r:id="rId25"/>
    <p:sldId id="268" r:id="rId26"/>
    <p:sldId id="282" r:id="rId27"/>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1" d="100"/>
          <a:sy n="81" d="100"/>
        </p:scale>
        <p:origin x="485"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l-GR"/>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endParaRPr lang="el-GR" altLang="el-G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el-GR" altLang="el-G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3162BD97-BB9B-7246-9931-9CB0B29A9F28}" type="slidenum">
              <a:rPr lang="el-GR" smtClean="0"/>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Click to edit Master text styles</a:t>
            </a:r>
          </a:p>
          <a:p>
            <a:pPr lvl="1" eaLnBrk="1" latinLnBrk="0" hangingPunct="1"/>
            <a:r>
              <a:rPr lang="el-GR"/>
              <a:t>Second level</a:t>
            </a:r>
          </a:p>
          <a:p>
            <a:pPr lvl="2" eaLnBrk="1" latinLnBrk="0" hangingPunct="1"/>
            <a:r>
              <a:rPr lang="el-GR"/>
              <a:t>Third level</a:t>
            </a:r>
          </a:p>
          <a:p>
            <a:pPr lvl="3" eaLnBrk="1" latinLnBrk="0" hangingPunct="1"/>
            <a:r>
              <a:rPr lang="el-GR"/>
              <a:t>Fourth level</a:t>
            </a:r>
          </a:p>
          <a:p>
            <a:pPr lvl="4" eaLnBrk="1" latinLnBrk="0" hangingPunct="1"/>
            <a:r>
              <a:rPr lang="el-GR"/>
              <a:t>Fifth level</a:t>
            </a:r>
            <a:endParaRPr kumimoji="0" lang="en-US"/>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3162BD97-BB9B-7246-9931-9CB0B29A9F28}" type="slidenum">
              <a:rPr lang="el-GR" smtClean="0"/>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l-GR"/>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l-GR"/>
              <a:t>Click to edit Master text styles</a:t>
            </a:r>
          </a:p>
          <a:p>
            <a:pPr lvl="1" eaLnBrk="1" latinLnBrk="0" hangingPunct="1"/>
            <a:r>
              <a:rPr lang="el-GR"/>
              <a:t>Second level</a:t>
            </a:r>
          </a:p>
          <a:p>
            <a:pPr lvl="2" eaLnBrk="1" latinLnBrk="0" hangingPunct="1"/>
            <a:r>
              <a:rPr lang="el-GR"/>
              <a:t>Third level</a:t>
            </a:r>
          </a:p>
          <a:p>
            <a:pPr lvl="3" eaLnBrk="1" latinLnBrk="0" hangingPunct="1"/>
            <a:r>
              <a:rPr lang="el-GR"/>
              <a:t>Fourth level</a:t>
            </a:r>
          </a:p>
          <a:p>
            <a:pPr lvl="4" eaLnBrk="1" latinLnBrk="0" hangingPunct="1"/>
            <a:r>
              <a:rPr lang="el-GR"/>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defRPr/>
            </a:pPr>
            <a:endParaRPr lang="el-GR" altLang="el-GR"/>
          </a:p>
        </p:txBody>
      </p:sp>
      <p:sp>
        <p:nvSpPr>
          <p:cNvPr id="5" name="Footer Placeholder 4"/>
          <p:cNvSpPr>
            <a:spLocks noGrp="1"/>
          </p:cNvSpPr>
          <p:nvPr>
            <p:ph type="ftr" sz="quarter" idx="11"/>
          </p:nvPr>
        </p:nvSpPr>
        <p:spPr>
          <a:xfrm>
            <a:off x="457201" y="6248207"/>
            <a:ext cx="5573483" cy="365125"/>
          </a:xfrm>
        </p:spPr>
        <p:txBody>
          <a:bodyPr/>
          <a:lstStyle/>
          <a:p>
            <a:pPr>
              <a:defRPr/>
            </a:pPr>
            <a:endParaRPr lang="el-GR" altLang="el-G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pPr>
              <a:defRPr/>
            </a:pPr>
            <a:fld id="{3162BD97-BB9B-7246-9931-9CB0B29A9F28}" type="slidenum">
              <a:rPr lang="el-GR" smtClean="0"/>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7642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l-GR"/>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3162BD97-BB9B-7246-9931-9CB0B29A9F28}" type="slidenum">
              <a:rPr lang="el-GR" smtClean="0"/>
              <a:pPr>
                <a:defRPr/>
              </a:pPr>
              <a:t>‹#›</a:t>
            </a:fld>
            <a:endParaRPr lang="el-G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l-GR"/>
              <a:t>Click to edit Master text styles</a:t>
            </a:r>
          </a:p>
          <a:p>
            <a:pPr lvl="1" eaLnBrk="1" latinLnBrk="0" hangingPunct="1"/>
            <a:r>
              <a:rPr lang="el-GR"/>
              <a:t>Second level</a:t>
            </a:r>
          </a:p>
          <a:p>
            <a:pPr lvl="2" eaLnBrk="1" latinLnBrk="0" hangingPunct="1"/>
            <a:r>
              <a:rPr lang="el-GR"/>
              <a:t>Third level</a:t>
            </a:r>
          </a:p>
          <a:p>
            <a:pPr lvl="3" eaLnBrk="1" latinLnBrk="0" hangingPunct="1"/>
            <a:r>
              <a:rPr lang="el-GR"/>
              <a:t>Fourth level</a:t>
            </a:r>
          </a:p>
          <a:p>
            <a:pPr lvl="4" eaLnBrk="1" latinLnBrk="0" hangingPunct="1"/>
            <a:r>
              <a:rPr lang="el-GR"/>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el-GR" altLang="el-G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3162BD97-BB9B-7246-9931-9CB0B29A9F28}" type="slidenum">
              <a:rPr lang="el-GR" smtClean="0"/>
              <a:pPr>
                <a:defRPr/>
              </a:pPr>
              <a:t>‹#›</a:t>
            </a:fld>
            <a:endParaRPr lang="el-GR"/>
          </a:p>
        </p:txBody>
      </p:sp>
      <p:sp>
        <p:nvSpPr>
          <p:cNvPr id="14" name="Footer Placeholder 13"/>
          <p:cNvSpPr>
            <a:spLocks noGrp="1"/>
          </p:cNvSpPr>
          <p:nvPr>
            <p:ph type="ftr" sz="quarter" idx="12"/>
          </p:nvPr>
        </p:nvSpPr>
        <p:spPr/>
        <p:txBody>
          <a:bodyPr/>
          <a:lstStyle/>
          <a:p>
            <a:pPr>
              <a:defRPr/>
            </a:pPr>
            <a:endParaRPr lang="el-GR" alt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l-GR"/>
              <a:t>Click to edit Master text styles</a:t>
            </a:r>
          </a:p>
          <a:p>
            <a:pPr lvl="1" eaLnBrk="1" latinLnBrk="0" hangingPunct="1"/>
            <a:r>
              <a:rPr lang="el-GR"/>
              <a:t>Second level</a:t>
            </a:r>
          </a:p>
          <a:p>
            <a:pPr lvl="2" eaLnBrk="1" latinLnBrk="0" hangingPunct="1"/>
            <a:r>
              <a:rPr lang="el-GR"/>
              <a:t>Third level</a:t>
            </a:r>
          </a:p>
          <a:p>
            <a:pPr lvl="3" eaLnBrk="1" latinLnBrk="0" hangingPunct="1"/>
            <a:r>
              <a:rPr lang="el-GR"/>
              <a:t>Fourth level</a:t>
            </a:r>
          </a:p>
          <a:p>
            <a:pPr lvl="4" eaLnBrk="1" latinLnBrk="0" hangingPunct="1"/>
            <a:r>
              <a:rPr lang="el-GR"/>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l-GR"/>
              <a:t>Click to edit Master text styles</a:t>
            </a:r>
          </a:p>
          <a:p>
            <a:pPr lvl="1" eaLnBrk="1" latinLnBrk="0" hangingPunct="1"/>
            <a:r>
              <a:rPr lang="el-GR"/>
              <a:t>Second level</a:t>
            </a:r>
          </a:p>
          <a:p>
            <a:pPr lvl="2" eaLnBrk="1" latinLnBrk="0" hangingPunct="1"/>
            <a:r>
              <a:rPr lang="el-GR"/>
              <a:t>Third level</a:t>
            </a:r>
          </a:p>
          <a:p>
            <a:pPr lvl="3" eaLnBrk="1" latinLnBrk="0" hangingPunct="1"/>
            <a:r>
              <a:rPr lang="el-GR"/>
              <a:t>Fourth level</a:t>
            </a:r>
          </a:p>
          <a:p>
            <a:pPr lvl="4" eaLnBrk="1" latinLnBrk="0" hangingPunct="1"/>
            <a:r>
              <a:rPr lang="el-GR"/>
              <a:t>Fifth level</a:t>
            </a:r>
            <a:endParaRPr kumimoji="0" lang="en-US"/>
          </a:p>
        </p:txBody>
      </p:sp>
      <p:sp>
        <p:nvSpPr>
          <p:cNvPr id="8" name="Date Placeholder 7"/>
          <p:cNvSpPr>
            <a:spLocks noGrp="1"/>
          </p:cNvSpPr>
          <p:nvPr>
            <p:ph type="dt" sz="half" idx="15"/>
          </p:nvPr>
        </p:nvSpPr>
        <p:spPr/>
        <p:txBody>
          <a:bodyPr rtlCol="0"/>
          <a:lstStyle/>
          <a:p>
            <a:pPr>
              <a:defRPr/>
            </a:pPr>
            <a:endParaRPr lang="el-GR" altLang="el-GR"/>
          </a:p>
        </p:txBody>
      </p:sp>
      <p:sp>
        <p:nvSpPr>
          <p:cNvPr id="10" name="Slide Number Placeholder 9"/>
          <p:cNvSpPr>
            <a:spLocks noGrp="1"/>
          </p:cNvSpPr>
          <p:nvPr>
            <p:ph type="sldNum" sz="quarter" idx="16"/>
          </p:nvPr>
        </p:nvSpPr>
        <p:spPr/>
        <p:txBody>
          <a:bodyPr rtlCol="0"/>
          <a:lstStyle/>
          <a:p>
            <a:pPr>
              <a:defRPr/>
            </a:pPr>
            <a:fld id="{3162BD97-BB9B-7246-9931-9CB0B29A9F28}" type="slidenum">
              <a:rPr lang="el-GR" smtClean="0"/>
              <a:pPr>
                <a:defRPr/>
              </a:pPr>
              <a:t>‹#›</a:t>
            </a:fld>
            <a:endParaRPr lang="el-GR"/>
          </a:p>
        </p:txBody>
      </p:sp>
      <p:sp>
        <p:nvSpPr>
          <p:cNvPr id="12" name="Footer Placeholder 11"/>
          <p:cNvSpPr>
            <a:spLocks noGrp="1"/>
          </p:cNvSpPr>
          <p:nvPr>
            <p:ph type="ftr" sz="quarter" idx="17"/>
          </p:nvPr>
        </p:nvSpPr>
        <p:spPr/>
        <p:txBody>
          <a:bodyPr rtlCol="0"/>
          <a:lstStyle/>
          <a:p>
            <a:pPr>
              <a:defRPr/>
            </a:pPr>
            <a:endParaRPr lang="el-GR" alt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l-GR"/>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l-GR"/>
              <a:t>Click to edit Master text styles</a:t>
            </a:r>
          </a:p>
          <a:p>
            <a:pPr lvl="1" eaLnBrk="1" latinLnBrk="0" hangingPunct="1"/>
            <a:r>
              <a:rPr lang="el-GR"/>
              <a:t>Second level</a:t>
            </a:r>
          </a:p>
          <a:p>
            <a:pPr lvl="2" eaLnBrk="1" latinLnBrk="0" hangingPunct="1"/>
            <a:r>
              <a:rPr lang="el-GR"/>
              <a:t>Third level</a:t>
            </a:r>
          </a:p>
          <a:p>
            <a:pPr lvl="3" eaLnBrk="1" latinLnBrk="0" hangingPunct="1"/>
            <a:r>
              <a:rPr lang="el-GR"/>
              <a:t>Fourth level</a:t>
            </a:r>
          </a:p>
          <a:p>
            <a:pPr lvl="4" eaLnBrk="1" latinLnBrk="0" hangingPunct="1"/>
            <a:r>
              <a:rPr lang="el-GR"/>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l-GR"/>
              <a:t>Click to edit Master text styles</a:t>
            </a:r>
          </a:p>
          <a:p>
            <a:pPr lvl="1" eaLnBrk="1" latinLnBrk="0" hangingPunct="1"/>
            <a:r>
              <a:rPr lang="el-GR"/>
              <a:t>Second level</a:t>
            </a:r>
          </a:p>
          <a:p>
            <a:pPr lvl="2" eaLnBrk="1" latinLnBrk="0" hangingPunct="1"/>
            <a:r>
              <a:rPr lang="el-GR"/>
              <a:t>Third level</a:t>
            </a:r>
          </a:p>
          <a:p>
            <a:pPr lvl="3" eaLnBrk="1" latinLnBrk="0" hangingPunct="1"/>
            <a:r>
              <a:rPr lang="el-GR"/>
              <a:t>Fourth level</a:t>
            </a:r>
          </a:p>
          <a:p>
            <a:pPr lvl="4" eaLnBrk="1" latinLnBrk="0" hangingPunct="1"/>
            <a:r>
              <a:rPr lang="el-GR"/>
              <a:t>Fifth level</a:t>
            </a:r>
            <a:endParaRPr kumimoji="0" lang="en-US"/>
          </a:p>
        </p:txBody>
      </p:sp>
      <p:sp>
        <p:nvSpPr>
          <p:cNvPr id="10" name="Date Placeholder 9"/>
          <p:cNvSpPr>
            <a:spLocks noGrp="1"/>
          </p:cNvSpPr>
          <p:nvPr>
            <p:ph type="dt" sz="half" idx="15"/>
          </p:nvPr>
        </p:nvSpPr>
        <p:spPr/>
        <p:txBody>
          <a:bodyPr rtlCol="0"/>
          <a:lstStyle/>
          <a:p>
            <a:pPr>
              <a:defRPr/>
            </a:pPr>
            <a:endParaRPr lang="el-GR" altLang="el-GR"/>
          </a:p>
        </p:txBody>
      </p:sp>
      <p:sp>
        <p:nvSpPr>
          <p:cNvPr id="12" name="Slide Number Placeholder 11"/>
          <p:cNvSpPr>
            <a:spLocks noGrp="1"/>
          </p:cNvSpPr>
          <p:nvPr>
            <p:ph type="sldNum" sz="quarter" idx="16"/>
          </p:nvPr>
        </p:nvSpPr>
        <p:spPr/>
        <p:txBody>
          <a:bodyPr rtlCol="0"/>
          <a:lstStyle/>
          <a:p>
            <a:pPr>
              <a:defRPr/>
            </a:pPr>
            <a:fld id="{3162BD97-BB9B-7246-9931-9CB0B29A9F28}" type="slidenum">
              <a:rPr lang="el-GR" smtClean="0"/>
              <a:pPr>
                <a:defRPr/>
              </a:pPr>
              <a:t>‹#›</a:t>
            </a:fld>
            <a:endParaRPr lang="el-GR"/>
          </a:p>
        </p:txBody>
      </p:sp>
      <p:sp>
        <p:nvSpPr>
          <p:cNvPr id="14" name="Footer Placeholder 13"/>
          <p:cNvSpPr>
            <a:spLocks noGrp="1"/>
          </p:cNvSpPr>
          <p:nvPr>
            <p:ph type="ftr" sz="quarter" idx="17"/>
          </p:nvPr>
        </p:nvSpPr>
        <p:spPr/>
        <p:txBody>
          <a:bodyPr rtlCol="0"/>
          <a:lstStyle/>
          <a:p>
            <a:pPr>
              <a:defRPr/>
            </a:pPr>
            <a:endParaRPr lang="el-GR" altLang="el-G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l-GR" altLang="el-GR"/>
          </a:p>
        </p:txBody>
      </p:sp>
      <p:sp>
        <p:nvSpPr>
          <p:cNvPr id="4" name="Footer Placeholder 3"/>
          <p:cNvSpPr>
            <a:spLocks noGrp="1"/>
          </p:cNvSpPr>
          <p:nvPr>
            <p:ph type="ftr" sz="quarter" idx="11"/>
          </p:nvPr>
        </p:nvSpPr>
        <p:spPr/>
        <p:txBody>
          <a:bodyPr/>
          <a:lstStyle/>
          <a:p>
            <a:pPr>
              <a:defRPr/>
            </a:pPr>
            <a:endParaRPr lang="el-GR" altLang="el-GR"/>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defRPr/>
            </a:pPr>
            <a:fld id="{3162BD97-BB9B-7246-9931-9CB0B29A9F28}" type="slidenum">
              <a:rPr lang="el-GR" smtClean="0"/>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l-GR" altLang="el-GR"/>
          </a:p>
        </p:txBody>
      </p:sp>
      <p:sp>
        <p:nvSpPr>
          <p:cNvPr id="3" name="Footer Placeholder 2"/>
          <p:cNvSpPr>
            <a:spLocks noGrp="1"/>
          </p:cNvSpPr>
          <p:nvPr>
            <p:ph type="ftr" sz="quarter" idx="11"/>
          </p:nvPr>
        </p:nvSpPr>
        <p:spPr/>
        <p:txBody>
          <a:bodyPr/>
          <a:lstStyle/>
          <a:p>
            <a:pPr>
              <a:defRPr/>
            </a:pPr>
            <a:endParaRPr lang="el-GR" altLang="el-G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3162BD97-BB9B-7246-9931-9CB0B29A9F28}" type="slidenum">
              <a:rPr lang="el-GR" smtClean="0"/>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l-GR"/>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l-GR" altLang="el-GR"/>
          </a:p>
        </p:txBody>
      </p:sp>
      <p:sp>
        <p:nvSpPr>
          <p:cNvPr id="6" name="Footer Placeholder 5"/>
          <p:cNvSpPr>
            <a:spLocks noGrp="1"/>
          </p:cNvSpPr>
          <p:nvPr>
            <p:ph type="ftr" sz="quarter" idx="11"/>
          </p:nvPr>
        </p:nvSpPr>
        <p:spPr/>
        <p:txBody>
          <a:bodyPr/>
          <a:lstStyle/>
          <a:p>
            <a:pPr>
              <a:defRPr/>
            </a:pPr>
            <a:endParaRPr lang="el-GR" altLang="el-GR"/>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defRPr/>
            </a:pPr>
            <a:fld id="{3162BD97-BB9B-7246-9931-9CB0B29A9F28}" type="slidenum">
              <a:rPr lang="el-GR" smtClean="0"/>
              <a:pPr>
                <a:defRPr/>
              </a:pPr>
              <a:t>‹#›</a:t>
            </a:fld>
            <a:endParaRPr lang="el-G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l-GR"/>
              <a:t>Click to edit Master text styles</a:t>
            </a:r>
          </a:p>
          <a:p>
            <a:pPr lvl="1" eaLnBrk="1" latinLnBrk="0" hangingPunct="1"/>
            <a:r>
              <a:rPr lang="el-GR"/>
              <a:t>Second level</a:t>
            </a:r>
          </a:p>
          <a:p>
            <a:pPr lvl="2" eaLnBrk="1" latinLnBrk="0" hangingPunct="1"/>
            <a:r>
              <a:rPr lang="el-GR"/>
              <a:t>Third level</a:t>
            </a:r>
          </a:p>
          <a:p>
            <a:pPr lvl="3" eaLnBrk="1" latinLnBrk="0" hangingPunct="1"/>
            <a:r>
              <a:rPr lang="el-GR"/>
              <a:t>Fourth level</a:t>
            </a:r>
          </a:p>
          <a:p>
            <a:pPr lvl="4" eaLnBrk="1" latinLnBrk="0" hangingPunct="1"/>
            <a:r>
              <a:rPr lang="el-GR"/>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a:defRPr/>
            </a:pPr>
            <a:endParaRPr lang="el-GR" altLang="el-G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defRPr/>
            </a:pPr>
            <a:fld id="{3162BD97-BB9B-7246-9931-9CB0B29A9F28}" type="slidenum">
              <a:rPr lang="el-GR" smtClean="0"/>
              <a:pPr>
                <a:defRPr/>
              </a:pPr>
              <a:t>‹#›</a:t>
            </a:fld>
            <a:endParaRPr lang="el-GR"/>
          </a:p>
        </p:txBody>
      </p:sp>
      <p:sp>
        <p:nvSpPr>
          <p:cNvPr id="14" name="Footer Placeholder 13"/>
          <p:cNvSpPr>
            <a:spLocks noGrp="1"/>
          </p:cNvSpPr>
          <p:nvPr>
            <p:ph type="ftr" sz="quarter" idx="12"/>
          </p:nvPr>
        </p:nvSpPr>
        <p:spPr>
          <a:xfrm>
            <a:off x="1600200" y="6248206"/>
            <a:ext cx="4572000" cy="365125"/>
          </a:xfrm>
        </p:spPr>
        <p:txBody>
          <a:bodyPr rtlCol="0"/>
          <a:lstStyle/>
          <a:p>
            <a:pPr>
              <a:defRPr/>
            </a:pPr>
            <a:endParaRPr lang="el-GR" altLang="el-G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l-GR"/>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a:t>Click to edit Master text styles</a:t>
            </a:r>
          </a:p>
          <a:p>
            <a:pPr lvl="1" eaLnBrk="1" latinLnBrk="0" hangingPunct="1"/>
            <a:r>
              <a:rPr kumimoji="0" lang="el-GR"/>
              <a:t>Second level</a:t>
            </a:r>
          </a:p>
          <a:p>
            <a:pPr lvl="2" eaLnBrk="1" latinLnBrk="0" hangingPunct="1"/>
            <a:r>
              <a:rPr kumimoji="0" lang="el-GR"/>
              <a:t>Third level</a:t>
            </a:r>
          </a:p>
          <a:p>
            <a:pPr lvl="3" eaLnBrk="1" latinLnBrk="0" hangingPunct="1"/>
            <a:r>
              <a:rPr kumimoji="0" lang="el-GR"/>
              <a:t>Fourth level</a:t>
            </a:r>
          </a:p>
          <a:p>
            <a:pPr lvl="4" eaLnBrk="1" latinLnBrk="0" hangingPunct="1"/>
            <a:r>
              <a:rPr kumimoji="0" lang="el-GR"/>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endParaRPr lang="el-GR" altLang="el-G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l-GR" altLang="el-G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3162BD97-BB9B-7246-9931-9CB0B29A9F28}" type="slidenum">
              <a:rPr lang="el-GR" smtClean="0"/>
              <a:pPr>
                <a:defRPr/>
              </a:pPr>
              <a:t>‹#›</a:t>
            </a:fld>
            <a:endParaRPr lang="el-G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 name="CustomShape 1">
            <a:extLst>
              <a:ext uri="{FF2B5EF4-FFF2-40B4-BE49-F238E27FC236}">
                <a16:creationId xmlns:a16="http://schemas.microsoft.com/office/drawing/2014/main" id="{0E82FFDF-EFE9-4FEA-94A3-8252141AF16B}"/>
              </a:ext>
            </a:extLst>
          </p:cNvPr>
          <p:cNvSpPr/>
          <p:nvPr/>
        </p:nvSpPr>
        <p:spPr>
          <a:xfrm>
            <a:off x="228600" y="914400"/>
            <a:ext cx="2514600" cy="2514600"/>
          </a:xfrm>
          <a:prstGeom prst="ellipse">
            <a:avLst/>
          </a:prstGeom>
          <a:noFill/>
          <a:ln w="12600">
            <a:solidFill>
              <a:srgbClr val="CC9900"/>
            </a:solidFill>
            <a:miter/>
          </a:ln>
        </p:spPr>
        <p:style>
          <a:lnRef idx="0">
            <a:scrgbClr r="0" g="0" b="0"/>
          </a:lnRef>
          <a:fillRef idx="0">
            <a:scrgbClr r="0" g="0" b="0"/>
          </a:fillRef>
          <a:effectRef idx="0">
            <a:scrgbClr r="0" g="0" b="0"/>
          </a:effectRef>
          <a:fontRef idx="minor"/>
        </p:style>
      </p:sp>
      <p:sp>
        <p:nvSpPr>
          <p:cNvPr id="46" name="CustomShape 2">
            <a:extLst>
              <a:ext uri="{FF2B5EF4-FFF2-40B4-BE49-F238E27FC236}">
                <a16:creationId xmlns:a16="http://schemas.microsoft.com/office/drawing/2014/main" id="{4D3FDB36-A896-42A5-80FF-E977C8BEEDA0}"/>
              </a:ext>
            </a:extLst>
          </p:cNvPr>
          <p:cNvSpPr/>
          <p:nvPr/>
        </p:nvSpPr>
        <p:spPr>
          <a:xfrm>
            <a:off x="0" y="1676400"/>
            <a:ext cx="4724400" cy="1143000"/>
          </a:xfrm>
          <a:prstGeom prst="rect">
            <a:avLst/>
          </a:prstGeom>
          <a:solidFill>
            <a:srgbClr val="CCCC99"/>
          </a:solidFill>
          <a:ln>
            <a:noFill/>
          </a:ln>
        </p:spPr>
        <p:style>
          <a:lnRef idx="0">
            <a:scrgbClr r="0" g="0" b="0"/>
          </a:lnRef>
          <a:fillRef idx="0">
            <a:scrgbClr r="0" g="0" b="0"/>
          </a:fillRef>
          <a:effectRef idx="0">
            <a:scrgbClr r="0" g="0" b="0"/>
          </a:effectRef>
          <a:fontRef idx="minor"/>
        </p:style>
      </p:sp>
      <p:sp>
        <p:nvSpPr>
          <p:cNvPr id="47" name="CustomShape 3">
            <a:extLst>
              <a:ext uri="{FF2B5EF4-FFF2-40B4-BE49-F238E27FC236}">
                <a16:creationId xmlns:a16="http://schemas.microsoft.com/office/drawing/2014/main" id="{0FCFF324-09CE-4F36-A756-BD11A327C4A3}"/>
              </a:ext>
            </a:extLst>
          </p:cNvPr>
          <p:cNvSpPr/>
          <p:nvPr/>
        </p:nvSpPr>
        <p:spPr>
          <a:xfrm>
            <a:off x="3962400" y="1676400"/>
            <a:ext cx="4724400" cy="1143000"/>
          </a:xfrm>
          <a:prstGeom prst="rect">
            <a:avLst/>
          </a:prstGeom>
          <a:gradFill>
            <a:gsLst>
              <a:gs pos="0">
                <a:srgbClr val="FFFFFF"/>
              </a:gs>
              <a:gs pos="100000">
                <a:srgbClr val="CCCC99"/>
              </a:gs>
            </a:gsLst>
            <a:lin ang="10800000"/>
          </a:gradFill>
          <a:ln>
            <a:noFill/>
          </a:ln>
        </p:spPr>
        <p:style>
          <a:lnRef idx="0">
            <a:scrgbClr r="0" g="0" b="0"/>
          </a:lnRef>
          <a:fillRef idx="0">
            <a:scrgbClr r="0" g="0" b="0"/>
          </a:fillRef>
          <a:effectRef idx="0">
            <a:scrgbClr r="0" g="0" b="0"/>
          </a:effectRef>
          <a:fontRef idx="minor"/>
        </p:style>
      </p:sp>
      <p:sp>
        <p:nvSpPr>
          <p:cNvPr id="48" name="CustomShape 4">
            <a:extLst>
              <a:ext uri="{FF2B5EF4-FFF2-40B4-BE49-F238E27FC236}">
                <a16:creationId xmlns:a16="http://schemas.microsoft.com/office/drawing/2014/main" id="{C83A7CA3-2B9A-4E64-96D8-32C0815B1D3E}"/>
              </a:ext>
            </a:extLst>
          </p:cNvPr>
          <p:cNvSpPr/>
          <p:nvPr/>
        </p:nvSpPr>
        <p:spPr>
          <a:xfrm>
            <a:off x="609600" y="1524000"/>
            <a:ext cx="228600" cy="1449388"/>
          </a:xfrm>
          <a:custGeom>
            <a:avLst/>
            <a:gdLst/>
            <a:ahLst/>
            <a:cxnLst/>
            <a:rect l="l" t="t" r="r" b="b"/>
            <a:pathLst>
              <a:path w="1000" h="1000">
                <a:moveTo>
                  <a:pt x="1000" y="1000"/>
                </a:moveTo>
                <a:lnTo>
                  <a:pt x="0" y="1000"/>
                </a:lnTo>
                <a:lnTo>
                  <a:pt x="0" y="0"/>
                </a:lnTo>
                <a:lnTo>
                  <a:pt x="1000" y="0"/>
                </a:lnTo>
              </a:path>
            </a:pathLst>
          </a:custGeom>
          <a:noFill/>
          <a:ln w="76320">
            <a:solidFill>
              <a:srgbClr val="000000"/>
            </a:solidFill>
            <a:miter/>
          </a:ln>
        </p:spPr>
        <p:style>
          <a:lnRef idx="0">
            <a:scrgbClr r="0" g="0" b="0"/>
          </a:lnRef>
          <a:fillRef idx="0">
            <a:scrgbClr r="0" g="0" b="0"/>
          </a:fillRef>
          <a:effectRef idx="0">
            <a:scrgbClr r="0" g="0" b="0"/>
          </a:effectRef>
          <a:fontRef idx="minor"/>
        </p:style>
      </p:sp>
      <p:sp>
        <p:nvSpPr>
          <p:cNvPr id="49" name="CustomShape 5">
            <a:extLst>
              <a:ext uri="{FF2B5EF4-FFF2-40B4-BE49-F238E27FC236}">
                <a16:creationId xmlns:a16="http://schemas.microsoft.com/office/drawing/2014/main" id="{64A84D56-EEB8-4658-9D9A-ABB6F04FE466}"/>
              </a:ext>
            </a:extLst>
          </p:cNvPr>
          <p:cNvSpPr/>
          <p:nvPr/>
        </p:nvSpPr>
        <p:spPr>
          <a:xfrm>
            <a:off x="7848600" y="1209675"/>
            <a:ext cx="261938" cy="1371600"/>
          </a:xfrm>
          <a:custGeom>
            <a:avLst/>
            <a:gdLst/>
            <a:ahLst/>
            <a:cxnLst/>
            <a:rect l="l" t="t" r="r" b="b"/>
            <a:pathLst>
              <a:path w="1000" h="1000">
                <a:moveTo>
                  <a:pt x="0" y="0"/>
                </a:moveTo>
                <a:lnTo>
                  <a:pt x="1000" y="0"/>
                </a:lnTo>
                <a:lnTo>
                  <a:pt x="1000" y="1000"/>
                </a:lnTo>
                <a:lnTo>
                  <a:pt x="0" y="1000"/>
                </a:lnTo>
              </a:path>
            </a:pathLst>
          </a:custGeom>
          <a:noFill/>
          <a:ln w="76320">
            <a:solidFill>
              <a:srgbClr val="CC9900"/>
            </a:solidFill>
            <a:miter/>
          </a:ln>
        </p:spPr>
        <p:style>
          <a:lnRef idx="0">
            <a:scrgbClr r="0" g="0" b="0"/>
          </a:lnRef>
          <a:fillRef idx="0">
            <a:scrgbClr r="0" g="0" b="0"/>
          </a:fillRef>
          <a:effectRef idx="0">
            <a:scrgbClr r="0" g="0" b="0"/>
          </a:effectRef>
          <a:fontRef idx="minor"/>
        </p:style>
      </p:sp>
      <p:sp>
        <p:nvSpPr>
          <p:cNvPr id="2055" name="PlaceHolder 6">
            <a:extLst>
              <a:ext uri="{FF2B5EF4-FFF2-40B4-BE49-F238E27FC236}">
                <a16:creationId xmlns:a16="http://schemas.microsoft.com/office/drawing/2014/main" id="{D42BC3E4-26B1-4074-BF71-D69CD7A8E9CD}"/>
              </a:ext>
            </a:extLst>
          </p:cNvPr>
          <p:cNvSpPr>
            <a:spLocks noGrp="1"/>
          </p:cNvSpPr>
          <p:nvPr>
            <p:ph type="title"/>
          </p:nvPr>
        </p:nvSpPr>
        <p:spPr bwMode="auto">
          <a:xfrm>
            <a:off x="931863" y="96838"/>
            <a:ext cx="71580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b" anchorCtr="0" compatLnSpc="1">
            <a:prstTxWarp prst="textNoShape">
              <a:avLst/>
            </a:prstTxWarp>
          </a:bodyPr>
          <a:lstStyle/>
          <a:p>
            <a:pPr lvl="0"/>
            <a:r>
              <a:rPr lang="en-US" altLang="el-GR"/>
              <a:t>Click to edit the title text format</a:t>
            </a:r>
          </a:p>
        </p:txBody>
      </p:sp>
      <p:sp>
        <p:nvSpPr>
          <p:cNvPr id="51" name="PlaceHolder 7">
            <a:extLst>
              <a:ext uri="{FF2B5EF4-FFF2-40B4-BE49-F238E27FC236}">
                <a16:creationId xmlns:a16="http://schemas.microsoft.com/office/drawing/2014/main" id="{C4C4D4F1-3374-42B8-ACAB-8E4339FD51CD}"/>
              </a:ext>
            </a:extLst>
          </p:cNvPr>
          <p:cNvSpPr>
            <a:spLocks noGrp="1"/>
          </p:cNvSpPr>
          <p:nvPr>
            <p:ph type="body"/>
          </p:nvPr>
        </p:nvSpPr>
        <p:spPr>
          <a:xfrm>
            <a:off x="949325" y="1981200"/>
            <a:ext cx="7661275" cy="4114800"/>
          </a:xfrm>
          <a:prstGeom prst="rect">
            <a:avLst/>
          </a:prstGeom>
        </p:spPr>
        <p:txBody>
          <a:bodyPr lIns="90000" tIns="46800" rIns="90000" bIns="46800">
            <a:normAutofit/>
          </a:bodyPr>
          <a:lstStyle/>
          <a:p>
            <a:r>
              <a:rPr lang="en-US"/>
              <a:t>Click to edit the outline text format</a:t>
            </a:r>
          </a:p>
          <a:p>
            <a:pPr lvl="1"/>
            <a:r>
              <a:rPr lang="en-US"/>
              <a:t>Second Outline Level</a:t>
            </a:r>
          </a:p>
          <a:p>
            <a:pPr lvl="2"/>
            <a:r>
              <a:rPr lang="en-US"/>
              <a:t>Third Outline Level</a:t>
            </a:r>
          </a:p>
          <a:p>
            <a:pPr lvl="3"/>
            <a:r>
              <a:rPr lang="en-US"/>
              <a:t>Fourth Outline Level</a:t>
            </a:r>
          </a:p>
          <a:p>
            <a:pPr lvl="4"/>
            <a:r>
              <a:rPr lang="en-US"/>
              <a:t>Fifth Outline Level</a:t>
            </a:r>
          </a:p>
          <a:p>
            <a:pPr lvl="5"/>
            <a:r>
              <a:rPr lang="en-US"/>
              <a:t>Sixth Outline Level</a:t>
            </a:r>
          </a:p>
          <a:p>
            <a:pPr lvl="6"/>
            <a:r>
              <a:rPr lang="en-US"/>
              <a:t>Seventh Outline Level</a:t>
            </a:r>
          </a:p>
        </p:txBody>
      </p:sp>
      <p:sp>
        <p:nvSpPr>
          <p:cNvPr id="52" name="PlaceHolder 8">
            <a:extLst>
              <a:ext uri="{FF2B5EF4-FFF2-40B4-BE49-F238E27FC236}">
                <a16:creationId xmlns:a16="http://schemas.microsoft.com/office/drawing/2014/main" id="{2069F04A-5D81-49BF-9E5F-136F322EA3B4}"/>
              </a:ext>
            </a:extLst>
          </p:cNvPr>
          <p:cNvSpPr>
            <a:spLocks noGrp="1"/>
          </p:cNvSpPr>
          <p:nvPr>
            <p:ph type="dt"/>
          </p:nvPr>
        </p:nvSpPr>
        <p:spPr>
          <a:xfrm>
            <a:off x="685800" y="6248400"/>
            <a:ext cx="1905000" cy="457200"/>
          </a:xfrm>
          <a:prstGeom prst="rect">
            <a:avLst/>
          </a:prstGeom>
        </p:spPr>
        <p:txBody>
          <a:bodyPr lIns="90000" tIns="46800" rIns="90000" bIns="46800"/>
          <a:lstStyle>
            <a:lvl1pPr eaLnBrk="1" fontAlgn="auto" hangingPunct="1">
              <a:spcBef>
                <a:spcPts val="0"/>
              </a:spcBef>
              <a:spcAft>
                <a:spcPts val="0"/>
              </a:spcAft>
              <a:defRPr sz="2400" spc="-1">
                <a:solidFill>
                  <a:srgbClr val="292929"/>
                </a:solidFill>
                <a:uFill>
                  <a:solidFill>
                    <a:srgbClr val="FFFFFF"/>
                  </a:solidFill>
                </a:uFill>
                <a:latin typeface="Arial"/>
                <a:ea typeface="+mn-ea"/>
                <a:cs typeface="+mn-cs"/>
              </a:defRPr>
            </a:lvl1pPr>
          </a:lstStyle>
          <a:p>
            <a:pPr>
              <a:defRPr/>
            </a:pPr>
            <a:endParaRPr lang="en-US"/>
          </a:p>
        </p:txBody>
      </p:sp>
      <p:sp>
        <p:nvSpPr>
          <p:cNvPr id="53" name="PlaceHolder 9">
            <a:extLst>
              <a:ext uri="{FF2B5EF4-FFF2-40B4-BE49-F238E27FC236}">
                <a16:creationId xmlns:a16="http://schemas.microsoft.com/office/drawing/2014/main" id="{28F9EF36-E146-4633-85E9-41003620BCEC}"/>
              </a:ext>
            </a:extLst>
          </p:cNvPr>
          <p:cNvSpPr>
            <a:spLocks noGrp="1"/>
          </p:cNvSpPr>
          <p:nvPr>
            <p:ph type="ftr"/>
          </p:nvPr>
        </p:nvSpPr>
        <p:spPr>
          <a:xfrm>
            <a:off x="3124200" y="6248400"/>
            <a:ext cx="2895600" cy="457200"/>
          </a:xfrm>
          <a:prstGeom prst="rect">
            <a:avLst/>
          </a:prstGeom>
        </p:spPr>
        <p:txBody>
          <a:bodyPr lIns="90000" tIns="46800" rIns="90000" bIns="46800"/>
          <a:lstStyle>
            <a:lvl1pPr eaLnBrk="1" fontAlgn="auto" hangingPunct="1">
              <a:spcBef>
                <a:spcPts val="0"/>
              </a:spcBef>
              <a:spcAft>
                <a:spcPts val="0"/>
              </a:spcAft>
              <a:defRPr sz="2400" spc="-1">
                <a:solidFill>
                  <a:srgbClr val="292929"/>
                </a:solidFill>
                <a:uFill>
                  <a:solidFill>
                    <a:srgbClr val="FFFFFF"/>
                  </a:solidFill>
                </a:uFill>
                <a:latin typeface="Arial"/>
                <a:ea typeface="+mn-ea"/>
                <a:cs typeface="+mn-cs"/>
              </a:defRPr>
            </a:lvl1pPr>
          </a:lstStyle>
          <a:p>
            <a:pPr>
              <a:defRPr/>
            </a:pPr>
            <a:endParaRPr lang="en-US"/>
          </a:p>
        </p:txBody>
      </p:sp>
      <p:sp>
        <p:nvSpPr>
          <p:cNvPr id="54" name="PlaceHolder 10">
            <a:extLst>
              <a:ext uri="{FF2B5EF4-FFF2-40B4-BE49-F238E27FC236}">
                <a16:creationId xmlns:a16="http://schemas.microsoft.com/office/drawing/2014/main" id="{605F3597-3C15-4853-B474-3E19DED61EA6}"/>
              </a:ext>
            </a:extLst>
          </p:cNvPr>
          <p:cNvSpPr>
            <a:spLocks noGrp="1"/>
          </p:cNvSpPr>
          <p:nvPr>
            <p:ph type="sldNum"/>
          </p:nvPr>
        </p:nvSpPr>
        <p:spPr>
          <a:xfrm>
            <a:off x="6553200" y="6248400"/>
            <a:ext cx="1905000" cy="457200"/>
          </a:xfrm>
          <a:prstGeom prst="rect">
            <a:avLst/>
          </a:prstGeom>
        </p:spPr>
        <p:txBody>
          <a:bodyPr vert="horz" wrap="square" lIns="90000" tIns="46800" rIns="90000" bIns="46800" numCol="1" anchor="t" anchorCtr="0" compatLnSpc="1">
            <a:prstTxWarp prst="textNoShape">
              <a:avLst/>
            </a:prstTxWarp>
          </a:bodyPr>
          <a:lstStyle>
            <a:lvl1pPr algn="r" eaLnBrk="1" hangingPunct="1">
              <a:defRPr sz="1000">
                <a:solidFill>
                  <a:srgbClr val="292929"/>
                </a:solidFill>
                <a:latin typeface="Times New Roman" panose="02020603050405020304" pitchFamily="18" charset="0"/>
              </a:defRPr>
            </a:lvl1pPr>
          </a:lstStyle>
          <a:p>
            <a:pPr>
              <a:defRPr/>
            </a:pPr>
            <a:fld id="{77D1B974-F124-4ACC-A5F6-2C3289EC42BB}" type="slidenum">
              <a:rPr lang="el-GR" altLang="el-GR"/>
              <a:pPr>
                <a:defRPr/>
              </a:pPr>
              <a:t>‹#›</a:t>
            </a:fld>
            <a:endParaRPr lang="en-US" altLang="el-GR">
              <a:solidFill>
                <a:srgbClr val="000000"/>
              </a:solidFill>
            </a:endParaRPr>
          </a:p>
        </p:txBody>
      </p:sp>
    </p:spTree>
  </p:cSld>
  <p:clrMap bg1="lt1" tx1="dk1" bg2="lt2" tx2="dk2" accent1="accent1" accent2="accent2" accent3="accent3" accent4="accent4" accent5="accent5" accent6="accent6" hlink="hlink" folHlink="folHlink"/>
  <p:sldLayoutIdLst>
    <p:sldLayoutId id="2147484034" r:id="rId1"/>
  </p:sldLayoutIdLst>
  <p:txStyles>
    <p:titleStyle>
      <a:lvl1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eaLnBrk="0" fontAlgn="base" hangingPunct="0">
        <a:spcBef>
          <a:spcPct val="0"/>
        </a:spcBef>
        <a:spcAft>
          <a:spcPct val="0"/>
        </a:spcAft>
        <a:defRPr sz="4400">
          <a:solidFill>
            <a:schemeClr val="tx2"/>
          </a:solidFill>
          <a:latin typeface="Arial" charset="0"/>
          <a:ea typeface="ＭＳ Ｐゴシック" charset="0"/>
        </a:defRPr>
      </a:lvl6pPr>
      <a:lvl7pPr marL="914400" algn="ctr" rtl="0" eaLnBrk="0" fontAlgn="base" hangingPunct="0">
        <a:spcBef>
          <a:spcPct val="0"/>
        </a:spcBef>
        <a:spcAft>
          <a:spcPct val="0"/>
        </a:spcAft>
        <a:defRPr sz="4400">
          <a:solidFill>
            <a:schemeClr val="tx2"/>
          </a:solidFill>
          <a:latin typeface="Arial" charset="0"/>
          <a:ea typeface="ＭＳ Ｐゴシック" charset="0"/>
        </a:defRPr>
      </a:lvl7pPr>
      <a:lvl8pPr marL="1371600" algn="ctr" rtl="0" eaLnBrk="0" fontAlgn="base" hangingPunct="0">
        <a:spcBef>
          <a:spcPct val="0"/>
        </a:spcBef>
        <a:spcAft>
          <a:spcPct val="0"/>
        </a:spcAft>
        <a:defRPr sz="4400">
          <a:solidFill>
            <a:schemeClr val="tx2"/>
          </a:solidFill>
          <a:latin typeface="Arial" charset="0"/>
          <a:ea typeface="ＭＳ Ｐゴシック" charset="0"/>
        </a:defRPr>
      </a:lvl8pPr>
      <a:lvl9pPr marL="1828800" algn="ctr" rtl="0" eaLnBrk="0" fontAlgn="base" hangingPunct="0">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Arial" charset="0"/>
          <a:ea typeface="MS PGothic" panose="020B0600070205080204" pitchFamily="34" charset="-128"/>
        </a:defRPr>
      </a:lvl2pPr>
      <a:lvl3pPr marL="1143000" indent="-228600" algn="l" rtl="0" eaLnBrk="0" fontAlgn="base" hangingPunct="0">
        <a:spcBef>
          <a:spcPct val="20000"/>
        </a:spcBef>
        <a:spcAft>
          <a:spcPct val="0"/>
        </a:spcAft>
        <a:buChar char="•"/>
        <a:defRPr sz="2400">
          <a:solidFill>
            <a:schemeClr val="tx1"/>
          </a:solidFill>
          <a:latin typeface="Arial" charset="0"/>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anose="020B0600070205080204" pitchFamily="34" charset="-128"/>
        </a:defRPr>
      </a:lvl5pPr>
      <a:lvl6pPr marL="2514600" indent="-228600" algn="l" rtl="0" eaLnBrk="0" fontAlgn="base" hangingPunct="0">
        <a:spcBef>
          <a:spcPct val="20000"/>
        </a:spcBef>
        <a:spcAft>
          <a:spcPct val="0"/>
        </a:spcAft>
        <a:buChar char="»"/>
        <a:defRPr sz="2000">
          <a:solidFill>
            <a:schemeClr val="tx1"/>
          </a:solidFill>
          <a:latin typeface="Arial" charset="0"/>
          <a:ea typeface="ＭＳ Ｐゴシック" charset="0"/>
        </a:defRPr>
      </a:lvl6pPr>
      <a:lvl7pPr marL="2971800" indent="-228600" algn="l" rtl="0" eaLnBrk="0" fontAlgn="base" hangingPunct="0">
        <a:spcBef>
          <a:spcPct val="20000"/>
        </a:spcBef>
        <a:spcAft>
          <a:spcPct val="0"/>
        </a:spcAft>
        <a:buChar char="»"/>
        <a:defRPr sz="2000">
          <a:solidFill>
            <a:schemeClr val="tx1"/>
          </a:solidFill>
          <a:latin typeface="Arial" charset="0"/>
          <a:ea typeface="ＭＳ Ｐゴシック" charset="0"/>
        </a:defRPr>
      </a:lvl7pPr>
      <a:lvl8pPr marL="3429000" indent="-228600" algn="l" rtl="0" eaLnBrk="0" fontAlgn="base" hangingPunct="0">
        <a:spcBef>
          <a:spcPct val="20000"/>
        </a:spcBef>
        <a:spcAft>
          <a:spcPct val="0"/>
        </a:spcAft>
        <a:buChar char="»"/>
        <a:defRPr sz="2000">
          <a:solidFill>
            <a:schemeClr val="tx1"/>
          </a:solidFill>
          <a:latin typeface="Arial" charset="0"/>
          <a:ea typeface="ＭＳ Ｐゴシック" charset="0"/>
        </a:defRPr>
      </a:lvl8pPr>
      <a:lvl9pPr marL="3886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TextShape 1">
            <a:extLst>
              <a:ext uri="{FF2B5EF4-FFF2-40B4-BE49-F238E27FC236}">
                <a16:creationId xmlns:a16="http://schemas.microsoft.com/office/drawing/2014/main" id="{C4ABAA87-7D68-4B8C-B4BC-1F75E47E99D2}"/>
              </a:ext>
            </a:extLst>
          </p:cNvPr>
          <p:cNvSpPr txBox="1">
            <a:spLocks noChangeArrowheads="1"/>
          </p:cNvSpPr>
          <p:nvPr/>
        </p:nvSpPr>
        <p:spPr bwMode="auto">
          <a:xfrm>
            <a:off x="838200" y="1443038"/>
            <a:ext cx="70866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l-GR" sz="2400" b="1" dirty="0" err="1">
                <a:solidFill>
                  <a:srgbClr val="000000"/>
                </a:solidFill>
              </a:rPr>
              <a:t>Ενότητ</a:t>
            </a:r>
            <a:r>
              <a:rPr lang="en-US" altLang="el-GR" sz="2400" b="1" dirty="0">
                <a:solidFill>
                  <a:srgbClr val="000000"/>
                </a:solidFill>
              </a:rPr>
              <a:t>α 3: H </a:t>
            </a:r>
            <a:r>
              <a:rPr lang="el-GR" altLang="el-GR" sz="2400" b="1" dirty="0" err="1">
                <a:solidFill>
                  <a:srgbClr val="000000"/>
                </a:solidFill>
              </a:rPr>
              <a:t>φοιτητοκεντρική</a:t>
            </a:r>
            <a:r>
              <a:rPr lang="el-GR" altLang="el-GR" sz="2400" b="1" dirty="0">
                <a:solidFill>
                  <a:srgbClr val="000000"/>
                </a:solidFill>
              </a:rPr>
              <a:t> μάθηση και η ανάπτυξη δεξιοτήτων</a:t>
            </a:r>
            <a:endParaRPr lang="en-US" altLang="el-GR" sz="2400" dirty="0">
              <a:solidFill>
                <a:srgbClr val="000000"/>
              </a:solidFill>
            </a:endParaRPr>
          </a:p>
        </p:txBody>
      </p:sp>
      <p:sp>
        <p:nvSpPr>
          <p:cNvPr id="93" name="CustomShape 3">
            <a:extLst>
              <a:ext uri="{FF2B5EF4-FFF2-40B4-BE49-F238E27FC236}">
                <a16:creationId xmlns:a16="http://schemas.microsoft.com/office/drawing/2014/main" id="{DD7F46A0-7548-4A26-B1E7-BFD9E1ECE60B}"/>
              </a:ext>
            </a:extLst>
          </p:cNvPr>
          <p:cNvSpPr/>
          <p:nvPr/>
        </p:nvSpPr>
        <p:spPr>
          <a:xfrm>
            <a:off x="1866900" y="2876550"/>
            <a:ext cx="2705100" cy="0"/>
          </a:xfrm>
          <a:prstGeom prst="rect">
            <a:avLst/>
          </a:prstGeom>
          <a:noFill/>
          <a:ln>
            <a:noFill/>
          </a:ln>
        </p:spPr>
        <p:style>
          <a:lnRef idx="0">
            <a:scrgbClr r="0" g="0" b="0"/>
          </a:lnRef>
          <a:fillRef idx="0">
            <a:scrgbClr r="0" g="0" b="0"/>
          </a:fillRef>
          <a:effectRef idx="0">
            <a:scrgbClr r="0" g="0" b="0"/>
          </a:effectRef>
          <a:fontRef idx="minor"/>
        </p:style>
      </p:sp>
      <p:sp>
        <p:nvSpPr>
          <p:cNvPr id="94" name="CustomShape 4">
            <a:extLst>
              <a:ext uri="{FF2B5EF4-FFF2-40B4-BE49-F238E27FC236}">
                <a16:creationId xmlns:a16="http://schemas.microsoft.com/office/drawing/2014/main" id="{B0BBD6A0-E00D-4F60-855F-7635DD0BAA2D}"/>
              </a:ext>
            </a:extLst>
          </p:cNvPr>
          <p:cNvSpPr/>
          <p:nvPr/>
        </p:nvSpPr>
        <p:spPr>
          <a:xfrm>
            <a:off x="1866900" y="2876550"/>
            <a:ext cx="2705100" cy="0"/>
          </a:xfrm>
          <a:prstGeom prst="rect">
            <a:avLst/>
          </a:prstGeom>
          <a:noFill/>
          <a:ln>
            <a:noFill/>
          </a:ln>
        </p:spPr>
        <p:style>
          <a:lnRef idx="0">
            <a:scrgbClr r="0" g="0" b="0"/>
          </a:lnRef>
          <a:fillRef idx="0">
            <a:scrgbClr r="0" g="0" b="0"/>
          </a:fillRef>
          <a:effectRef idx="0">
            <a:scrgbClr r="0" g="0" b="0"/>
          </a:effectRef>
          <a:fontRef idx="minor"/>
        </p:style>
      </p:sp>
      <p:pic>
        <p:nvPicPr>
          <p:cNvPr id="28677" name="Picture 24" descr="UOP logo">
            <a:extLst>
              <a:ext uri="{FF2B5EF4-FFF2-40B4-BE49-F238E27FC236}">
                <a16:creationId xmlns:a16="http://schemas.microsoft.com/office/drawing/2014/main" id="{E59CD657-30AF-4921-96EF-E13B5C0920BA}"/>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589713" y="5229225"/>
            <a:ext cx="8763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310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600" dirty="0"/>
              <a:t>Τι είναι η φοιτητοκεντρική μάθηση</a:t>
            </a:r>
            <a:r>
              <a:rPr lang="en-US" sz="3600" dirty="0"/>
              <a:t>;</a:t>
            </a:r>
          </a:p>
        </p:txBody>
      </p:sp>
      <p:sp>
        <p:nvSpPr>
          <p:cNvPr id="3" name="Content Placeholder 2"/>
          <p:cNvSpPr>
            <a:spLocks noGrp="1"/>
          </p:cNvSpPr>
          <p:nvPr>
            <p:ph sz="quarter" idx="1"/>
          </p:nvPr>
        </p:nvSpPr>
        <p:spPr>
          <a:xfrm>
            <a:off x="612648" y="1600199"/>
            <a:ext cx="8153400" cy="5143228"/>
          </a:xfrm>
        </p:spPr>
        <p:txBody>
          <a:bodyPr>
            <a:normAutofit/>
          </a:bodyPr>
          <a:lstStyle/>
          <a:p>
            <a:r>
              <a:rPr lang="el-GR" sz="2400" dirty="0"/>
              <a:t>Η φοιτητοκεντρική μάθηση αντιπροσωπεύει μια </a:t>
            </a:r>
            <a:r>
              <a:rPr lang="el-GR" sz="2400" b="1" dirty="0"/>
              <a:t>νοοτροπία</a:t>
            </a:r>
            <a:r>
              <a:rPr lang="el-GR" sz="2400" dirty="0"/>
              <a:t> και μια κουλτούρα ιδρύματος.</a:t>
            </a:r>
            <a:r>
              <a:rPr lang="en-US" sz="2400" dirty="0"/>
              <a:t> </a:t>
            </a:r>
            <a:r>
              <a:rPr lang="el-GR" sz="2400" dirty="0"/>
              <a:t>Σχετίζεται ιδιαίτερα με τη διαμόρφωση </a:t>
            </a:r>
            <a:r>
              <a:rPr lang="el-GR" sz="2400" b="1" dirty="0"/>
              <a:t>κουλτούρας ποιότητας </a:t>
            </a:r>
            <a:r>
              <a:rPr lang="el-GR" sz="2400" dirty="0"/>
              <a:t>σε ένα ανώτατο εκπαιδευτικό ίδρυμα.</a:t>
            </a:r>
          </a:p>
          <a:p>
            <a:r>
              <a:rPr lang="el-GR" sz="2400" dirty="0"/>
              <a:t> Χαρακτηρίζεται από καινοτόμες μεθόδους διδασκαλίας, οι οποίες βασίζονται στην </a:t>
            </a:r>
            <a:r>
              <a:rPr lang="el-GR" sz="2400" b="1" dirty="0"/>
              <a:t>ενεργό συμμετοχή των φοιτητών στη διαδικασία μάθησης</a:t>
            </a:r>
            <a:r>
              <a:rPr lang="el-GR" sz="2400" dirty="0"/>
              <a:t> με στόχο την απόκτηση μεταφερόμενων δεξιοτήτων, όπως η επίλυση προβλημάτων, η κριτική σκέψη και ο αναστοχασμός, οι οποίες κρίνονται εξαιρετικά σημαντικές για την επιτυχημένη μετάβαση από το χώρο της εκπαίδευσης στην αγορά εργασίας. </a:t>
            </a:r>
            <a:endParaRPr lang="en-GB" sz="2400" dirty="0"/>
          </a:p>
        </p:txBody>
      </p:sp>
    </p:spTree>
    <p:extLst>
      <p:ext uri="{BB962C8B-B14F-4D97-AF65-F5344CB8AC3E}">
        <p14:creationId xmlns:p14="http://schemas.microsoft.com/office/powerpoint/2010/main" val="2383958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Τι είναι η φοιτητοκεντρική μάθηση</a:t>
            </a:r>
            <a:r>
              <a:rPr lang="en-US" dirty="0"/>
              <a:t>;</a:t>
            </a:r>
          </a:p>
        </p:txBody>
      </p:sp>
      <p:sp>
        <p:nvSpPr>
          <p:cNvPr id="3" name="Content Placeholder 2"/>
          <p:cNvSpPr>
            <a:spLocks noGrp="1"/>
          </p:cNvSpPr>
          <p:nvPr>
            <p:ph sz="quarter" idx="1"/>
          </p:nvPr>
        </p:nvSpPr>
        <p:spPr/>
        <p:txBody>
          <a:bodyPr>
            <a:normAutofit fontScale="77500" lnSpcReduction="20000"/>
          </a:bodyPr>
          <a:lstStyle/>
          <a:p>
            <a:r>
              <a:rPr lang="el-GR" sz="3200" dirty="0">
                <a:latin typeface="Calibri"/>
                <a:cs typeface="Calibri"/>
              </a:rPr>
              <a:t>Δεν υπάρχουν έτοιμες λύσεις εφαρμογής της φοιτητοκεντρικής μάθησης καθώς οι φοιτητές έχουν διαφορετικό τρόπο προσέγγισης της γνώσης, διαφορετικές ανάγκες και ενδιαφέροντα, διαφορετικές εμπειρίες και προέρχονται από διαφορετικά περιβάλλοντα.</a:t>
            </a:r>
            <a:endParaRPr lang="en-US" sz="3200" dirty="0">
              <a:latin typeface="Calibri"/>
              <a:cs typeface="Calibri"/>
            </a:endParaRPr>
          </a:p>
          <a:p>
            <a:r>
              <a:rPr lang="el-GR" sz="3200" dirty="0">
                <a:latin typeface="Calibri"/>
                <a:cs typeface="Calibri"/>
              </a:rPr>
              <a:t>Αναγνωρίζεται ότι η δυνατότητες επιλογής είναι καθοριστικές για την αποτελεσματική μάθηση</a:t>
            </a:r>
          </a:p>
          <a:p>
            <a:r>
              <a:rPr lang="el-GR" sz="3200" dirty="0">
                <a:latin typeface="Calibri"/>
                <a:cs typeface="Calibri"/>
              </a:rPr>
              <a:t>Οι φοιτητές πρέπει να έχουν  έλεγχο πάνω στο περιεχόμενο της γνώσης που λαμβάνουν και λόγο για τη διαμόρφωσή του.</a:t>
            </a:r>
            <a:endParaRPr lang="en-US" sz="3200" dirty="0">
              <a:latin typeface="Calibri"/>
              <a:cs typeface="Calibri"/>
            </a:endParaRPr>
          </a:p>
          <a:p>
            <a:r>
              <a:rPr lang="el-GR" dirty="0"/>
              <a:t>Η μάθηση βασίζεται στη συνεργασία διδασκόντων και διδασκομένων.</a:t>
            </a:r>
            <a:endParaRPr lang="en-US" dirty="0"/>
          </a:p>
        </p:txBody>
      </p:sp>
    </p:spTree>
    <p:extLst>
      <p:ext uri="{BB962C8B-B14F-4D97-AF65-F5344CB8AC3E}">
        <p14:creationId xmlns:p14="http://schemas.microsoft.com/office/powerpoint/2010/main" val="1205830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Τι είναι η φοιτητοκεντρική μάθηση</a:t>
            </a:r>
            <a:r>
              <a:rPr lang="en-US" sz="3200" dirty="0"/>
              <a:t>;</a:t>
            </a:r>
          </a:p>
        </p:txBody>
      </p:sp>
      <p:sp>
        <p:nvSpPr>
          <p:cNvPr id="3" name="Content Placeholder 2"/>
          <p:cNvSpPr>
            <a:spLocks noGrp="1"/>
          </p:cNvSpPr>
          <p:nvPr>
            <p:ph sz="quarter" idx="1"/>
          </p:nvPr>
        </p:nvSpPr>
        <p:spPr/>
        <p:txBody>
          <a:bodyPr>
            <a:normAutofit fontScale="85000" lnSpcReduction="20000"/>
          </a:bodyPr>
          <a:lstStyle/>
          <a:p>
            <a:r>
              <a:rPr lang="el-GR" dirty="0"/>
              <a:t>Η φοιτητοκεντρική μάθηση δεν είναι δυνατό να εφαρμοστεί ταυτόχρονα ή ομοιόμορφα στα ιδρύματα του Ευρωπαϊκού Χώρου Ανώτατης Εκπαίδευσης, καθώς η εφαρμογή της προϋποθέτει μια σειρά από παρεμβάσεις στη διακυβέρνηση και τη διοίκηση των πανεπιστημίων, ή και τη δημιουργία οργάνων και διαδικασιών, όπου δεν υπάρχουν, τόσο σε επίπεδο Πανεπιστημίου όσο και σε επίπεδο Τμήματος. </a:t>
            </a:r>
          </a:p>
          <a:p>
            <a:r>
              <a:rPr lang="el-GR" dirty="0"/>
              <a:t>Η φοιτητοκεντρική μάθηση επηρεάζει τόσο τις διαδικασίες διδασκαλίας και μάθησης,όσο και τον τρόπο διαμόρφωσης των προγραμμάτων σπουδών με στόχο την ενδυνάμωση των φοιτητών, οι οποίοι αποτελούν πλέον το κύριο αντικείμενο ενδιαφέροντος των εμπλεκόμενων στην ανώτατη εκπαίδευση. </a:t>
            </a:r>
            <a:endParaRPr lang="en-US" dirty="0">
              <a:latin typeface="Calibri"/>
              <a:cs typeface="Calibri"/>
            </a:endParaRPr>
          </a:p>
          <a:p>
            <a:endParaRPr lang="en-US" dirty="0"/>
          </a:p>
        </p:txBody>
      </p:sp>
    </p:spTree>
    <p:extLst>
      <p:ext uri="{BB962C8B-B14F-4D97-AF65-F5344CB8AC3E}">
        <p14:creationId xmlns:p14="http://schemas.microsoft.com/office/powerpoint/2010/main" val="1875117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a:t>Η εφαρμογή της φοιτητοκεντρικής μάθησης δεν επιβάλλεται, αλλά υιοθετείται, καθώς βασίζεται σε αρχές και αξίες όπως η συνεργασία, η αλληλεγγύη, η ακαδημαϊκή ελευθερία και ο επαγγελματισμός. </a:t>
            </a:r>
          </a:p>
          <a:p>
            <a:r>
              <a:rPr lang="el-GR" dirty="0"/>
              <a:t>Για την επιτυχή εφαρμογή της είναι απαραίτητη η συμμετοχή και η δέσμευση σε αυτήν όλων των εμπλεκόμενων: κράτους, ιδρύματος, διδασκόντων και φοιτητών, καθώς ο καθένας από την πλευρά του μπορεί να συμβάλλει στην επιτυχία του εγχειρήματος, ενώ οφέλη από την εφαρμογή της προκύπτουν για όλους (ESU, EI, 2010, σ. 17)</a:t>
            </a:r>
            <a:endParaRPr lang="en-GB" dirty="0"/>
          </a:p>
          <a:p>
            <a:endParaRPr lang="en-US" dirty="0"/>
          </a:p>
        </p:txBody>
      </p:sp>
    </p:spTree>
    <p:extLst>
      <p:ext uri="{BB962C8B-B14F-4D97-AF65-F5344CB8AC3E}">
        <p14:creationId xmlns:p14="http://schemas.microsoft.com/office/powerpoint/2010/main" val="3635379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lstStyle/>
          <a:p>
            <a:r>
              <a:rPr lang="el-GR" dirty="0"/>
              <a:t>Τα </a:t>
            </a:r>
            <a:r>
              <a:rPr lang="el-GR" b="1" dirty="0"/>
              <a:t>κράτη</a:t>
            </a:r>
            <a:r>
              <a:rPr lang="el-GR" dirty="0"/>
              <a:t> καλούνται, είτε παραχωρώντας μεγαλύτερη αυτονομία στα ιδρύματα είτε με τις κατάλληλες νομοθετικές ρυθμίσεις, να δώσουν στα ιδρύματα ανώτατης εκπαίδευσης τη δυνατότητα να εφαρμόσουν πολιτικές που οδηγούν στην εφαρμογή της φοιτητοκεντρικής μάθησης (π.χ. Ευέλικτα προγράμματα σπουδών με διαφορετικές μαθησιακές διαδρομές</a:t>
            </a:r>
            <a:r>
              <a:rPr lang="en-US" dirty="0"/>
              <a:t>, e-learning, </a:t>
            </a:r>
            <a:r>
              <a:rPr lang="el-GR" dirty="0"/>
              <a:t>δυνατότητες μερικής φοίτησης). </a:t>
            </a:r>
            <a:r>
              <a:rPr lang="en-GB" dirty="0"/>
              <a:t> </a:t>
            </a:r>
            <a:endParaRPr lang="en-US" dirty="0"/>
          </a:p>
        </p:txBody>
      </p:sp>
    </p:spTree>
    <p:extLst>
      <p:ext uri="{BB962C8B-B14F-4D97-AF65-F5344CB8AC3E}">
        <p14:creationId xmlns:p14="http://schemas.microsoft.com/office/powerpoint/2010/main" val="693185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a:xfrm>
            <a:off x="612648" y="1600199"/>
            <a:ext cx="8153400" cy="4946817"/>
          </a:xfrm>
        </p:spPr>
        <p:txBody>
          <a:bodyPr>
            <a:noAutofit/>
          </a:bodyPr>
          <a:lstStyle/>
          <a:p>
            <a:pPr marL="0" indent="0">
              <a:buNone/>
            </a:pPr>
            <a:r>
              <a:rPr lang="el-GR" sz="2400" dirty="0"/>
              <a:t>Τα </a:t>
            </a:r>
            <a:r>
              <a:rPr lang="el-GR" sz="2400" b="1" dirty="0"/>
              <a:t>ιδρύματα ανώτατης εκπαίδευσης </a:t>
            </a:r>
            <a:r>
              <a:rPr lang="el-GR" sz="2400" dirty="0"/>
              <a:t>καλούνται:</a:t>
            </a:r>
          </a:p>
          <a:p>
            <a:r>
              <a:rPr lang="el-GR" sz="2400" dirty="0"/>
              <a:t>Να αποτυπώσουν την υπάρχουσα κατάσταση και να περιλάβουν τη φοιτητοκεντρική μάθηση στο στρατηγικό σχεδιασμό τους. </a:t>
            </a:r>
          </a:p>
          <a:p>
            <a:r>
              <a:rPr lang="el-GR" sz="2400" dirty="0"/>
              <a:t>Να εμπλέξουν στις διαδικασίες στρατηγικού σχεδιασμού όλους τους εταίρους (φοιτητές, διδάσκοντες, εν δυνάμει εργοδότες), προκειμένου να εξασφαλίσει την υποστήριξη, τη συνεργασία και τη συναίνεσή τους, ενημερώνοντάς τους για τα οφέλη που θα προκύψουν για την κάθε ομάδα χωριστά και για το ίδρυμα συνολικά.</a:t>
            </a:r>
          </a:p>
        </p:txBody>
      </p:sp>
    </p:spTree>
    <p:extLst>
      <p:ext uri="{BB962C8B-B14F-4D97-AF65-F5344CB8AC3E}">
        <p14:creationId xmlns:p14="http://schemas.microsoft.com/office/powerpoint/2010/main" val="190555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normAutofit fontScale="85000" lnSpcReduction="20000"/>
          </a:bodyPr>
          <a:lstStyle/>
          <a:p>
            <a:r>
              <a:rPr lang="el-GR" sz="3200" dirty="0"/>
              <a:t>Να εξασφαλίσει πηγές χρηματοδότησης που θα διευκολύνουν την εφαρμογή της φοιτητοκεντρικής μάθησης (πχ διαδικασίες εκπαίδευσης και υποστήριξης των διδασκόντων, παροχή απαιτούμενων υποδομών στους διδάσκοντες και στους φοιτητές, όπως πληροφοριακό σύστημα, πρόσβαση στο διαδίκτυο, μαθήματα από απόσταση κ.α.).</a:t>
            </a:r>
          </a:p>
          <a:p>
            <a:r>
              <a:rPr lang="el-GR" sz="3200" dirty="0"/>
              <a:t>Να αναπτύξουν τα διαδικασίες παρακολούθησης και αξιολόγησης της φοιτητοκεντρικής μάθησης οι οποίες θα ενσωματωθούν στο εσωτερικό σύστημα διασφάλισης της ποιότητηας καθώς και στους κανονισμούς των προγραμμάτων σπουδών</a:t>
            </a:r>
            <a:endParaRPr lang="en-US" dirty="0"/>
          </a:p>
        </p:txBody>
      </p:sp>
    </p:spTree>
    <p:extLst>
      <p:ext uri="{BB962C8B-B14F-4D97-AF65-F5344CB8AC3E}">
        <p14:creationId xmlns:p14="http://schemas.microsoft.com/office/powerpoint/2010/main" val="2266435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normAutofit lnSpcReduction="10000"/>
          </a:bodyPr>
          <a:lstStyle/>
          <a:p>
            <a:pPr>
              <a:buFont typeface="Wingdings" charset="2"/>
              <a:buChar char="q"/>
            </a:pPr>
            <a:r>
              <a:rPr lang="el-GR" sz="2800" dirty="0">
                <a:latin typeface="Calibri"/>
                <a:cs typeface="Calibri"/>
              </a:rPr>
              <a:t>Οι </a:t>
            </a:r>
            <a:r>
              <a:rPr lang="el-GR" sz="2800" b="1" dirty="0">
                <a:latin typeface="Calibri"/>
                <a:cs typeface="Calibri"/>
              </a:rPr>
              <a:t>διδάσκοντες</a:t>
            </a:r>
            <a:r>
              <a:rPr lang="el-GR" sz="2800" dirty="0">
                <a:latin typeface="Calibri"/>
                <a:cs typeface="Calibri"/>
              </a:rPr>
              <a:t> καλούνται να μεταβούν από τους παραδοσιακούς τρόπους διδασκαλίας, όπου οι ίδιοι είχαν κυρίαρχο ρόλο σε νέες μεθόδους διδασκαλίας, όπου οι φοιτητές αποκτούν ενεργό ρόλο.</a:t>
            </a:r>
            <a:r>
              <a:rPr lang="en-GB" sz="2800" dirty="0">
                <a:latin typeface="Calibri"/>
                <a:cs typeface="Calibri"/>
              </a:rPr>
              <a:t> </a:t>
            </a:r>
            <a:endParaRPr lang="el-GR" sz="2800" dirty="0">
              <a:latin typeface="Calibri"/>
              <a:cs typeface="Calibri"/>
            </a:endParaRPr>
          </a:p>
          <a:p>
            <a:pPr>
              <a:buFont typeface="Wingdings" charset="2"/>
              <a:buChar char="q"/>
            </a:pPr>
            <a:r>
              <a:rPr lang="el-GR" sz="2800" dirty="0">
                <a:latin typeface="Calibri"/>
                <a:cs typeface="Calibri"/>
              </a:rPr>
              <a:t>Οι </a:t>
            </a:r>
            <a:r>
              <a:rPr lang="el-GR" sz="2800" b="1" dirty="0">
                <a:latin typeface="Calibri"/>
                <a:cs typeface="Calibri"/>
              </a:rPr>
              <a:t>φοιτητές</a:t>
            </a:r>
            <a:r>
              <a:rPr lang="el-GR" sz="2800" dirty="0">
                <a:latin typeface="Calibri"/>
                <a:cs typeface="Calibri"/>
              </a:rPr>
              <a:t> καλούνται να αναλάβουν ενεργό ρόλο στη διαδικασία της μάθησης. Τους δίνεται μεγαλύτερη αυτονομία αλλά τους αποδίδεται και αυξημένη ευθύνη καθώς η έμφαση μετατίθεται από την επιφανειακή στη σε βάθος μάθηση και κατανόηση των θεμάτων. </a:t>
            </a:r>
            <a:endParaRPr lang="en-US" sz="2800" dirty="0">
              <a:latin typeface="Calibri"/>
              <a:cs typeface="Calibri"/>
            </a:endParaRPr>
          </a:p>
        </p:txBody>
      </p:sp>
    </p:spTree>
    <p:extLst>
      <p:ext uri="{BB962C8B-B14F-4D97-AF65-F5344CB8AC3E}">
        <p14:creationId xmlns:p14="http://schemas.microsoft.com/office/powerpoint/2010/main" val="2411392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normAutofit/>
          </a:bodyPr>
          <a:lstStyle/>
          <a:p>
            <a:r>
              <a:rPr lang="el-GR" sz="2400" dirty="0">
                <a:latin typeface="Calibri"/>
                <a:cs typeface="Calibri"/>
              </a:rPr>
              <a:t>Η αλλαγή θα επιτευχθεί μέσα από ένα συνδυασμό πίεσης από τη βάση (φοιτητές) και υποστήριξης από την κορυφή (Υπουργεία Παιδείας και Πανεπιστημιακής Ηγεσίας) </a:t>
            </a:r>
          </a:p>
          <a:p>
            <a:r>
              <a:rPr lang="el-GR" sz="2400" dirty="0">
                <a:latin typeface="Calibri"/>
                <a:cs typeface="Calibri"/>
              </a:rPr>
              <a:t>Οι αρχές της φοιτητοκεντρικής μάθησης χρειάζεται να εσωτερικευθούν και να εφαρμοστούν σταδιακά ενώ παράλληλα θα υπάρχει συνεχής αυτο-αξιολόγηση από την πλευρά των ιδρυμάτων της επιτυχίας των δράσεων που αναλαμβάνονται . </a:t>
            </a:r>
            <a:endParaRPr lang="en-US" sz="2400" dirty="0">
              <a:latin typeface="Calibri"/>
              <a:cs typeface="Calibri"/>
            </a:endParaRPr>
          </a:p>
        </p:txBody>
      </p:sp>
    </p:spTree>
    <p:extLst>
      <p:ext uri="{BB962C8B-B14F-4D97-AF65-F5344CB8AC3E}">
        <p14:creationId xmlns:p14="http://schemas.microsoft.com/office/powerpoint/2010/main" val="2444568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br>
              <a:rPr lang="el-GR" sz="3200" dirty="0"/>
            </a:br>
            <a:r>
              <a:rPr lang="el-GR" sz="3200" dirty="0"/>
              <a:t>Αναδιαμόρφωση Προγραμμάτων Σπουδών</a:t>
            </a:r>
            <a:endParaRPr lang="en-US" sz="3200" dirty="0"/>
          </a:p>
        </p:txBody>
      </p:sp>
      <p:sp>
        <p:nvSpPr>
          <p:cNvPr id="3" name="Content Placeholder 2"/>
          <p:cNvSpPr>
            <a:spLocks noGrp="1"/>
          </p:cNvSpPr>
          <p:nvPr>
            <p:ph sz="quarter" idx="1"/>
          </p:nvPr>
        </p:nvSpPr>
        <p:spPr>
          <a:xfrm>
            <a:off x="612648" y="1600199"/>
            <a:ext cx="8153400" cy="4959911"/>
          </a:xfrm>
        </p:spPr>
        <p:txBody>
          <a:bodyPr>
            <a:normAutofit fontScale="92500" lnSpcReduction="20000"/>
          </a:bodyPr>
          <a:lstStyle/>
          <a:p>
            <a:pPr marL="0" indent="0">
              <a:buNone/>
            </a:pPr>
            <a:r>
              <a:rPr lang="el-GR" dirty="0"/>
              <a:t>Η αναδιαμόρφωση των προγραμμάτων πρέπει να λάβει υπόψη τους εξής άξονες:</a:t>
            </a:r>
          </a:p>
          <a:p>
            <a:pPr marL="0" indent="0">
              <a:buNone/>
            </a:pPr>
            <a:r>
              <a:rPr lang="el-GR" u="sng" dirty="0"/>
              <a:t>1. Καινοτόμος διδασκαλία</a:t>
            </a:r>
            <a:r>
              <a:rPr lang="el-GR" dirty="0"/>
              <a:t>, η οποία έχει ως στόχο την καλύτερη δυνατή μάθηση και επιτυγχάνεται, με την υιοθέτηση μεθόδων που ενθαρρύνουν την ενεργό συμμετοχή του φοιτητή</a:t>
            </a:r>
            <a:r>
              <a:rPr lang="en-US" dirty="0"/>
              <a:t>. </a:t>
            </a:r>
            <a:r>
              <a:rPr lang="el-GR" dirty="0"/>
              <a:t>Υπάρχουν διάφοροι τρόποι και τεχνικές μεταξύ των οποίων μπορούν να επιλέξουν οι καθηγητές, προσαρμόζοντας κάθε φορά τις μεθόδους τους στο υπόβαθρο και τις εμπειρίες των φοιτητών όπως μελέτη πηγών, συνεργασία σε ομάδες, επίλυση προβλημάτων, παιχνίδι ρόλων, παρουσιάσεις, χρήση ημερολογίων, όπου οι φοιτητές αποτυπώνουν τις εκπαιδευτικές τους εμπειρίες</a:t>
            </a:r>
            <a:r>
              <a:rPr lang="en-GB" dirty="0"/>
              <a:t> </a:t>
            </a:r>
            <a:endParaRPr lang="en-US" dirty="0"/>
          </a:p>
        </p:txBody>
      </p:sp>
    </p:spTree>
    <p:extLst>
      <p:ext uri="{BB962C8B-B14F-4D97-AF65-F5344CB8AC3E}">
        <p14:creationId xmlns:p14="http://schemas.microsoft.com/office/powerpoint/2010/main" val="182587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l-GR" dirty="0">
                <a:ea typeface="+mj-ea"/>
                <a:cs typeface="+mj-cs"/>
              </a:rPr>
              <a:t>Μαθησιακοί Στόχοι &amp; Αποτελέσματα</a:t>
            </a:r>
            <a:endParaRPr lang="en-US" dirty="0">
              <a:ea typeface="+mj-ea"/>
              <a:cs typeface="+mj-cs"/>
            </a:endParaRPr>
          </a:p>
        </p:txBody>
      </p:sp>
      <p:sp>
        <p:nvSpPr>
          <p:cNvPr id="3" name="Content Placeholder 2"/>
          <p:cNvSpPr>
            <a:spLocks noGrp="1"/>
          </p:cNvSpPr>
          <p:nvPr>
            <p:ph sz="quarter" idx="1"/>
          </p:nvPr>
        </p:nvSpPr>
        <p:spPr>
          <a:xfrm>
            <a:off x="179388" y="1689130"/>
            <a:ext cx="8856662" cy="5168870"/>
          </a:xfrm>
        </p:spPr>
        <p:txBody>
          <a:bodyPr>
            <a:normAutofit/>
          </a:bodyPr>
          <a:lstStyle/>
          <a:p>
            <a:pPr marL="0" indent="0" eaLnBrk="1" fontAlgn="auto" hangingPunct="1">
              <a:spcAft>
                <a:spcPts val="0"/>
              </a:spcAft>
              <a:buFont typeface="Wingdings" charset="0"/>
              <a:buNone/>
              <a:defRPr/>
            </a:pPr>
            <a:r>
              <a:rPr lang="el-GR" sz="2400" dirty="0">
                <a:ea typeface="+mn-ea"/>
                <a:cs typeface="+mn-cs"/>
              </a:rPr>
              <a:t>Η ενότητα είναι αφιερωμένη στην ευρωπαϊκή και διεθνή πολιτική και τον  τρόπο ανάπτυξης πρακτικών και στάνταρντ ποιότητας :  </a:t>
            </a:r>
            <a:br>
              <a:rPr lang="el-GR" sz="2400" dirty="0">
                <a:ea typeface="+mn-ea"/>
                <a:cs typeface="+mn-cs"/>
              </a:rPr>
            </a:br>
            <a:r>
              <a:rPr lang="el-GR" sz="2400" dirty="0">
                <a:ea typeface="+mn-ea"/>
                <a:cs typeface="+mn-cs"/>
              </a:rPr>
              <a:t>Στο τέλος της ενότητας οι φοιτητές θα πρέπει</a:t>
            </a:r>
          </a:p>
          <a:p>
            <a:pPr marL="320040" indent="-320040" eaLnBrk="1" fontAlgn="auto" hangingPunct="1">
              <a:spcAft>
                <a:spcPts val="0"/>
              </a:spcAft>
              <a:buFont typeface="Wingdings"/>
              <a:buChar char=""/>
              <a:defRPr/>
            </a:pPr>
            <a:r>
              <a:rPr lang="el-GR" sz="2400" dirty="0">
                <a:ea typeface="+mn-ea"/>
                <a:cs typeface="+mn-cs"/>
              </a:rPr>
              <a:t>Να γνωρίζουν την πορεία ανάπτυξης της ευρωπαϊκής πολιτικής για τη διασφάλιση ποιότητας,  τις προβλέψεις των προτύπων και των κατευθυντηρίων οδηγιών της της </a:t>
            </a:r>
            <a:r>
              <a:rPr lang="en-US" sz="2400" dirty="0">
                <a:ea typeface="+mn-ea"/>
                <a:cs typeface="+mn-cs"/>
              </a:rPr>
              <a:t>EE</a:t>
            </a:r>
            <a:endParaRPr lang="el-GR" sz="2400" dirty="0">
              <a:ea typeface="+mn-ea"/>
              <a:cs typeface="+mn-cs"/>
            </a:endParaRPr>
          </a:p>
          <a:p>
            <a:pPr marL="320040" indent="-320040" eaLnBrk="1" fontAlgn="auto" hangingPunct="1">
              <a:spcAft>
                <a:spcPts val="0"/>
              </a:spcAft>
              <a:buFont typeface="Wingdings"/>
              <a:buChar char=""/>
              <a:defRPr/>
            </a:pPr>
            <a:r>
              <a:rPr lang="el-GR" sz="2400" dirty="0">
                <a:ea typeface="+mn-ea"/>
                <a:cs typeface="+mn-cs"/>
              </a:rPr>
              <a:t>Να μπορούν να επισημάνουν χρονικά σημεία σταθμούς στην πορεία ανάπτυξης της ευρωπαϊκής πολιτικής και να τα συνδέουν με ιδέες και πρακτικές που έχουν σημαντική επίδραση στην ανάπτυξη των πολιτικών ανώτατης εκπαίδευσης.</a:t>
            </a:r>
          </a:p>
          <a:p>
            <a:pPr marL="320040" indent="-320040" eaLnBrk="1" fontAlgn="auto" hangingPunct="1">
              <a:spcAft>
                <a:spcPts val="0"/>
              </a:spcAft>
              <a:buFont typeface="Wingdings"/>
              <a:buChar char=""/>
              <a:defRPr/>
            </a:pPr>
            <a:r>
              <a:rPr lang="el-GR" sz="2400" dirty="0">
                <a:ea typeface="+mn-ea"/>
                <a:cs typeface="+mn-cs"/>
              </a:rPr>
              <a:t>Να γνωρίζουν τους παράγοντες που επηρεάζουν τη θέση των πανεπιστημίων στις τις διεθνείς λίστες κατατάξης  και τη σχέση τους με τις διαδικασίες διασφάλισης της ποιότητας.</a:t>
            </a:r>
          </a:p>
          <a:p>
            <a:pPr marL="320040" indent="-320040" eaLnBrk="1" fontAlgn="auto" hangingPunct="1">
              <a:spcAft>
                <a:spcPts val="0"/>
              </a:spcAft>
              <a:buFont typeface="Wingdings"/>
              <a:buChar char=""/>
              <a:defRPr/>
            </a:pPr>
            <a:endParaRPr lang="el-GR" dirty="0">
              <a:ea typeface="+mn-ea"/>
              <a:cs typeface="+mn-cs"/>
            </a:endParaRPr>
          </a:p>
          <a:p>
            <a:pPr marL="320040" indent="-320040" eaLnBrk="1" fontAlgn="auto" hangingPunct="1">
              <a:spcAft>
                <a:spcPts val="0"/>
              </a:spcAft>
              <a:buFont typeface="Wingdings"/>
              <a:buChar char=""/>
              <a:defRPr/>
            </a:pPr>
            <a:endParaRPr lang="en-US" dirty="0">
              <a:ea typeface="+mn-ea"/>
              <a:cs typeface="+mn-cs"/>
            </a:endParaRPr>
          </a:p>
          <a:p>
            <a:pPr marL="0" indent="0" eaLnBrk="1" fontAlgn="auto" hangingPunct="1">
              <a:spcAft>
                <a:spcPts val="0"/>
              </a:spcAft>
              <a:buFont typeface="Wingdings" charset="0"/>
              <a:buNone/>
              <a:defRPr/>
            </a:pPr>
            <a:endParaRPr lang="el-GR" dirty="0">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br>
              <a:rPr lang="el-GR" sz="3200" dirty="0"/>
            </a:br>
            <a:r>
              <a:rPr lang="el-GR" sz="3200" dirty="0"/>
              <a:t>Αναδιαμόρφωση Προγραμμάτων Σπουδών</a:t>
            </a:r>
            <a:endParaRPr lang="en-US" sz="3200" dirty="0"/>
          </a:p>
        </p:txBody>
      </p:sp>
      <p:sp>
        <p:nvSpPr>
          <p:cNvPr id="3" name="Content Placeholder 2"/>
          <p:cNvSpPr>
            <a:spLocks noGrp="1"/>
          </p:cNvSpPr>
          <p:nvPr>
            <p:ph sz="quarter" idx="1"/>
          </p:nvPr>
        </p:nvSpPr>
        <p:spPr>
          <a:xfrm>
            <a:off x="772502" y="2055762"/>
            <a:ext cx="7842858" cy="4582913"/>
          </a:xfrm>
        </p:spPr>
        <p:txBody>
          <a:bodyPr>
            <a:normAutofit fontScale="70000" lnSpcReduction="20000"/>
          </a:bodyPr>
          <a:lstStyle/>
          <a:p>
            <a:pPr marL="0" indent="0">
              <a:buNone/>
            </a:pPr>
            <a:r>
              <a:rPr lang="en-US" sz="3800" u="sng" dirty="0"/>
              <a:t>2. </a:t>
            </a:r>
            <a:r>
              <a:rPr lang="el-GR" sz="3800" u="sng" dirty="0"/>
              <a:t>Τόσο τα προγράμματα σπουδών όσο και τα επιμέρους μαθήματα πρέπει να δομούνται με βάση μαθησιακά αποτελέσματα αντίστοιχα του επιπέδου σπουδών. </a:t>
            </a:r>
          </a:p>
          <a:p>
            <a:pPr marL="0" indent="0">
              <a:buNone/>
            </a:pPr>
            <a:r>
              <a:rPr lang="el-GR" sz="3800" dirty="0"/>
              <a:t>Τα μαθησιακά αποτελέσματα οφείλουν , να αντανακλούν τις γνώσεις, τις ικανότητες και τις δεξιότητες, που απέκτησε ο φοιτητής μετά την επιτυχή ολοκλήρωση ενός μαθήματος ή ενός προγράμματος σπουδών. Τα μαθησιακά αποτελέσματα θα πρέπει να είναι μετρήσιμα και να διευκολύνουν την απασχολησιμότητα του φοιτητή</a:t>
            </a:r>
            <a:r>
              <a:rPr lang="en-US" sz="3800" dirty="0"/>
              <a:t>.</a:t>
            </a:r>
            <a:r>
              <a:rPr lang="en-GB" sz="3800" dirty="0"/>
              <a:t> </a:t>
            </a:r>
            <a:r>
              <a:rPr lang="el-GR" sz="3800" dirty="0"/>
              <a:t> </a:t>
            </a:r>
            <a:endParaRPr lang="en-US" sz="3800" dirty="0"/>
          </a:p>
          <a:p>
            <a:pPr marL="0" indent="0">
              <a:buNone/>
            </a:pPr>
            <a:endParaRPr lang="en-GB" dirty="0"/>
          </a:p>
          <a:p>
            <a:pPr marL="0" indent="0">
              <a:buNone/>
            </a:pPr>
            <a:r>
              <a:rPr lang="en-GB" dirty="0"/>
              <a:t> </a:t>
            </a:r>
            <a:endParaRPr lang="en-US" dirty="0"/>
          </a:p>
        </p:txBody>
      </p:sp>
    </p:spTree>
    <p:extLst>
      <p:ext uri="{BB962C8B-B14F-4D97-AF65-F5344CB8AC3E}">
        <p14:creationId xmlns:p14="http://schemas.microsoft.com/office/powerpoint/2010/main" val="3530456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br>
              <a:rPr lang="el-GR" sz="3200" dirty="0"/>
            </a:br>
            <a:r>
              <a:rPr lang="el-GR" sz="3200" dirty="0"/>
              <a:t>Αναδιαμόρφωση Προγραμμάτων Σπουδών</a:t>
            </a:r>
            <a:endParaRPr lang="en-US" sz="3200"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u="sng" dirty="0"/>
              <a:t>3. </a:t>
            </a:r>
            <a:r>
              <a:rPr lang="el-GR" u="sng" dirty="0"/>
              <a:t>Προσδιορισμός πιστωτικών μονάδων: </a:t>
            </a:r>
            <a:r>
              <a:rPr lang="el-GR" dirty="0"/>
              <a:t>Ο φόρτος εργασίας του φοιτητή πρέπει να αποτυπώνεται σε μονάδες  που συγκεντρώνει ο φοιτητής με την ολοκλήρωση μέρους ή συνόλου ενός προγράμματος σπουδών. Τις μονάδες αυτές πρέπει να μπορεί να τις μεταφέρει για τη συνέχιση των σπουδών του σε άλλη χρονική στιγμή της ζωής τους ή άλλο ίδρυμα, διαμορφώνοντας μόνος του την προσωπική του εκπαιδευτική διαδρομή. </a:t>
            </a:r>
          </a:p>
          <a:p>
            <a:pPr marL="0" indent="0">
              <a:buNone/>
            </a:pPr>
            <a:r>
              <a:rPr lang="el-GR" dirty="0">
                <a:latin typeface="Calibri"/>
                <a:cs typeface="Calibri"/>
              </a:rPr>
              <a:t>Χαρακτηριστικό παράδειγμα είναι οι πιστωτικές μονάδες </a:t>
            </a:r>
            <a:r>
              <a:rPr lang="en-US" dirty="0">
                <a:latin typeface="Calibri"/>
                <a:cs typeface="Calibri"/>
              </a:rPr>
              <a:t>ECTS (European Transfer and Accumulation System)</a:t>
            </a:r>
            <a:r>
              <a:rPr lang="en-GB" dirty="0">
                <a:latin typeface="Calibri"/>
                <a:cs typeface="Calibri"/>
              </a:rPr>
              <a:t> </a:t>
            </a:r>
            <a:r>
              <a:rPr lang="el-GR" dirty="0">
                <a:latin typeface="Calibri"/>
                <a:cs typeface="Calibri"/>
              </a:rPr>
              <a:t> </a:t>
            </a:r>
            <a:endParaRPr lang="en-US" dirty="0">
              <a:latin typeface="Calibri"/>
              <a:cs typeface="Calibri"/>
            </a:endParaRPr>
          </a:p>
        </p:txBody>
      </p:sp>
    </p:spTree>
    <p:extLst>
      <p:ext uri="{BB962C8B-B14F-4D97-AF65-F5344CB8AC3E}">
        <p14:creationId xmlns:p14="http://schemas.microsoft.com/office/powerpoint/2010/main" val="37298056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br>
              <a:rPr lang="el-GR" sz="3200" dirty="0"/>
            </a:br>
            <a:r>
              <a:rPr lang="el-GR" sz="3200" dirty="0"/>
              <a:t>Αναδιαμόρφωση Προγραμμάτων Σπουδών</a:t>
            </a:r>
            <a:endParaRPr lang="en-US" sz="3200" dirty="0"/>
          </a:p>
        </p:txBody>
      </p:sp>
      <p:sp>
        <p:nvSpPr>
          <p:cNvPr id="3" name="Content Placeholder 2"/>
          <p:cNvSpPr>
            <a:spLocks noGrp="1"/>
          </p:cNvSpPr>
          <p:nvPr>
            <p:ph sz="quarter" idx="1"/>
          </p:nvPr>
        </p:nvSpPr>
        <p:spPr>
          <a:xfrm>
            <a:off x="612648" y="1600199"/>
            <a:ext cx="8153400" cy="5025381"/>
          </a:xfrm>
        </p:spPr>
        <p:txBody>
          <a:bodyPr>
            <a:normAutofit lnSpcReduction="10000"/>
          </a:bodyPr>
          <a:lstStyle/>
          <a:p>
            <a:pPr marL="0" indent="0">
              <a:buNone/>
            </a:pPr>
            <a:r>
              <a:rPr lang="en-US" u="sng" dirty="0"/>
              <a:t>4.</a:t>
            </a:r>
            <a:r>
              <a:rPr lang="el-GR" u="sng" dirty="0"/>
              <a:t> Συμβολή των φοιτητών στον σχεδιασμό των προγραμμάτων σπουδών. </a:t>
            </a:r>
            <a:r>
              <a:rPr lang="el-GR" dirty="0"/>
              <a:t>Η γνώμη των φοιτητών λαμβάνεται υπόψη για τη βελτίωση  της συνάφειας (</a:t>
            </a:r>
            <a:r>
              <a:rPr lang="en-US" dirty="0"/>
              <a:t>relevance</a:t>
            </a:r>
            <a:r>
              <a:rPr lang="el-GR" dirty="0"/>
              <a:t>) και τη χρησιμότητας του μαθήματος ή και του προγράμματος σπουδών, σε σχέση με τις προσδοκίες των φοιτητών. </a:t>
            </a:r>
          </a:p>
          <a:p>
            <a:pPr marL="0" indent="0">
              <a:buNone/>
            </a:pPr>
            <a:r>
              <a:rPr lang="el-GR" u="sng" dirty="0"/>
              <a:t>5. Διαμόρφωση ευέλικτων προγράμματα σπουδών και εκπαιδευτικών  διαδρομών</a:t>
            </a:r>
            <a:r>
              <a:rPr lang="el-GR" dirty="0"/>
              <a:t>, τις οποίες οι φοιτητές επιλέγουν, σύμφωνα με τις ανάγκες τους, ενώ παράλληλα καθίστανται υπεύθυνοι για τις επιλογές τους.</a:t>
            </a:r>
            <a:endParaRPr lang="en-US" dirty="0">
              <a:latin typeface="Calibri"/>
              <a:cs typeface="Calibri"/>
            </a:endParaRPr>
          </a:p>
        </p:txBody>
      </p:sp>
    </p:spTree>
    <p:extLst>
      <p:ext uri="{BB962C8B-B14F-4D97-AF65-F5344CB8AC3E}">
        <p14:creationId xmlns:p14="http://schemas.microsoft.com/office/powerpoint/2010/main" val="3790804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Αξιολόγηση φοιτητών</a:t>
            </a:r>
            <a:endParaRPr lang="en-US" sz="3200" dirty="0"/>
          </a:p>
        </p:txBody>
      </p:sp>
      <p:sp>
        <p:nvSpPr>
          <p:cNvPr id="3" name="Content Placeholder 2"/>
          <p:cNvSpPr>
            <a:spLocks noGrp="1"/>
          </p:cNvSpPr>
          <p:nvPr>
            <p:ph sz="quarter" idx="1"/>
          </p:nvPr>
        </p:nvSpPr>
        <p:spPr>
          <a:xfrm>
            <a:off x="471358" y="1505814"/>
            <a:ext cx="8294690" cy="4910262"/>
          </a:xfrm>
        </p:spPr>
        <p:txBody>
          <a:bodyPr>
            <a:noAutofit/>
          </a:bodyPr>
          <a:lstStyle/>
          <a:p>
            <a:pPr marL="0" indent="0">
              <a:buNone/>
            </a:pPr>
            <a:r>
              <a:rPr lang="el-GR" sz="2200" dirty="0"/>
              <a:t>(1) Αξιολόγηση βάσει κριτηρίων: Αποφεύγεται η σύγκριση με άλλους φοιτητές Η αξιολόγηση εστιάζει στα σημεία που επιτυγχάνουν ή αποτυγχάνουν οι φοιτητές, βελτιώνοντας το μάθημα στη συνέχεια, </a:t>
            </a:r>
          </a:p>
          <a:p>
            <a:pPr marL="0" indent="0">
              <a:buNone/>
            </a:pPr>
            <a:r>
              <a:rPr lang="el-GR" sz="2200" dirty="0"/>
              <a:t>(2) Διαμορφωτική αξιολόγηση: Βασιζεται σε ανατροφοδότηση που δίνεται στους φοιτητές για την μάθησή τους, ενώ επισημαίνονται τα κενά στη μάθηση και δυνατότητές βελτίωσης. </a:t>
            </a:r>
          </a:p>
          <a:p>
            <a:pPr marL="0" indent="0">
              <a:buNone/>
            </a:pPr>
            <a:r>
              <a:rPr lang="el-GR" sz="2200" dirty="0"/>
              <a:t>(3) Αξιολόγηση από ομάδα φοιτητών ή αυτοαξιολόγηση: Ενισχύεται η αυτόνομη μάθηση και η αξιολόγηση εστιάζει εστιάζοντας στα αίτια και τον τρόπο που επιτυγχάνονται τα αποτελέσματα </a:t>
            </a:r>
          </a:p>
          <a:p>
            <a:pPr marL="0" indent="0">
              <a:buNone/>
            </a:pPr>
            <a:r>
              <a:rPr lang="el-GR" sz="2200" dirty="0"/>
              <a:t>(4) Αξιολόγηση βάσει μαθησιακών αποτελεσμάτων: Η αξιολόγηση βασίζεται σε ατομικές ασκήσεις/εργασίες (σε θέματα επιλογής του φοιτητή), ομαδικές εργασίες, εξετάσεις με ανοικτά βιβλία, προφορική εξέταση. </a:t>
            </a:r>
            <a:endParaRPr lang="en-US" sz="2200" dirty="0"/>
          </a:p>
        </p:txBody>
      </p:sp>
    </p:spTree>
    <p:extLst>
      <p:ext uri="{BB962C8B-B14F-4D97-AF65-F5344CB8AC3E}">
        <p14:creationId xmlns:p14="http://schemas.microsoft.com/office/powerpoint/2010/main" val="2384500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Μέθοδοι Εφαρμογής: Αξιολόγηση μαθήματος</a:t>
            </a:r>
            <a:endParaRPr lang="en-US" sz="3200" dirty="0"/>
          </a:p>
        </p:txBody>
      </p:sp>
      <p:sp>
        <p:nvSpPr>
          <p:cNvPr id="3" name="Content Placeholder 2"/>
          <p:cNvSpPr>
            <a:spLocks noGrp="1"/>
          </p:cNvSpPr>
          <p:nvPr>
            <p:ph sz="quarter" idx="1"/>
          </p:nvPr>
        </p:nvSpPr>
        <p:spPr>
          <a:xfrm>
            <a:off x="612648" y="1600200"/>
            <a:ext cx="8153400" cy="4842064"/>
          </a:xfrm>
        </p:spPr>
        <p:txBody>
          <a:bodyPr>
            <a:normAutofit fontScale="85000" lnSpcReduction="10000"/>
          </a:bodyPr>
          <a:lstStyle/>
          <a:p>
            <a:r>
              <a:rPr lang="el-GR" dirty="0"/>
              <a:t>Προκειμένου να διασφαλιστεί η ποιότητα του προσφερόμενου μαθήματος είναι απαραίτητη η αξιολόγησή του τόσο σε επίπεδο αποτελέσματος, όσο και σε επίπεδο διαδικασίας. </a:t>
            </a:r>
          </a:p>
          <a:p>
            <a:r>
              <a:rPr lang="el-GR" dirty="0"/>
              <a:t>Η αξιολόγηση θα πρέπει να προσφέρει στους καθηγητές την πληροφορία του κατά πόσο επιτυγχάνονται οι μαθησιακοί στόχοι που έχουν θέσει. </a:t>
            </a:r>
          </a:p>
          <a:p>
            <a:r>
              <a:rPr lang="el-GR" dirty="0"/>
              <a:t>Η πληροφορίες συγκεντρώνονται από πολλαπλές πηγές – με κυριότερη τους ίδιους τους φοιτητές (αλλά και ομάδες καθηγητών, εργοδότες, αποφοίτους) και αφορούν ποικίλες όψεις του μαθήματος (διαλέξεις, εκπαιδευτικό υλικό, φόρτο απασχόλησης φοιτητών, εκπαιδευτικές δραστηριότητες, περιεχόμενο μαθήματος)</a:t>
            </a:r>
            <a:r>
              <a:rPr lang="en-GB" dirty="0"/>
              <a:t> </a:t>
            </a:r>
            <a:endParaRPr lang="en-US" dirty="0"/>
          </a:p>
        </p:txBody>
      </p:sp>
    </p:spTree>
    <p:extLst>
      <p:ext uri="{BB962C8B-B14F-4D97-AF65-F5344CB8AC3E}">
        <p14:creationId xmlns:p14="http://schemas.microsoft.com/office/powerpoint/2010/main" val="3329484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Μέθοδοι Εφαρμογής: Χρήση Τεχνολογίας</a:t>
            </a:r>
            <a:endParaRPr lang="en-US" sz="3200" dirty="0"/>
          </a:p>
        </p:txBody>
      </p:sp>
      <p:sp>
        <p:nvSpPr>
          <p:cNvPr id="3" name="Content Placeholder 2"/>
          <p:cNvSpPr>
            <a:spLocks noGrp="1"/>
          </p:cNvSpPr>
          <p:nvPr>
            <p:ph sz="quarter" idx="1"/>
          </p:nvPr>
        </p:nvSpPr>
        <p:spPr/>
        <p:txBody>
          <a:bodyPr>
            <a:normAutofit fontScale="77500" lnSpcReduction="20000"/>
          </a:bodyPr>
          <a:lstStyle/>
          <a:p>
            <a:r>
              <a:rPr lang="el-GR" dirty="0"/>
              <a:t>Οι δυνατότητες που προσφέρει η τεχνολογία παρέχει στους φοιτητές ποικίλους τρόπους πρόσβασης στη γνώση και πολαπλά εργαλεία αναζήτησης και αξιοποίησής της. </a:t>
            </a:r>
          </a:p>
          <a:p>
            <a:r>
              <a:rPr lang="el-GR" dirty="0"/>
              <a:t>Η χρήση ηλεκτρονικού ταχυδρομείου και ασύρματης πρόσβασης στο διαδίκτυο εντός και εκτός αίθουσας διδασκαλίας προσφέρουν την ευελιξία του τόπου και του χρόνου στον οποίο έχουν πρόσβαση στις απαραίτητες πηγές πληροφοριών, επιτρέποντας τόσο την μάθηση με φυσική παρουσία, όσο και εξ αποστάσεως καθώς και την επικοινωνία με διδάσκοντες και συμφοιτητές. </a:t>
            </a:r>
          </a:p>
          <a:p>
            <a:r>
              <a:rPr lang="el-GR" dirty="0"/>
              <a:t>Οι φοιτητές αποκτούν τη δυνατότητα να προσαρμόσουν τη διαδικασία της μάθησης στις προσωπικές τους ανάγκες και δυνατότητες διαμορφώνοντας προσωπικό ευέλικτο πρόγραμμα, αλλά και να αναπτύξουν κριτική σκέψη, συγκεντρώνοντας και αναλύοντας το απαιτούμενο υλικό</a:t>
            </a:r>
            <a:r>
              <a:rPr lang="en-GB" dirty="0"/>
              <a:t> </a:t>
            </a:r>
            <a:endParaRPr lang="en-US" dirty="0"/>
          </a:p>
        </p:txBody>
      </p:sp>
    </p:spTree>
    <p:extLst>
      <p:ext uri="{BB962C8B-B14F-4D97-AF65-F5344CB8AC3E}">
        <p14:creationId xmlns:p14="http://schemas.microsoft.com/office/powerpoint/2010/main" val="3096203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612775" y="228600"/>
            <a:ext cx="8153400" cy="990600"/>
          </a:xfrm>
        </p:spPr>
        <p:txBody>
          <a:bodyPr/>
          <a:lstStyle/>
          <a:p>
            <a:pPr algn="ctr"/>
            <a:r>
              <a:rPr lang="el-GR" sz="3600">
                <a:latin typeface="Calibri" charset="0"/>
              </a:rPr>
              <a:t>Μαθησιακοί Στόχοι &amp; Αποτελέσματα</a:t>
            </a:r>
            <a:endParaRPr lang="en-US" sz="3600">
              <a:latin typeface="Tw Cen MT" charset="0"/>
            </a:endParaRPr>
          </a:p>
        </p:txBody>
      </p:sp>
      <p:sp>
        <p:nvSpPr>
          <p:cNvPr id="3" name="Content Placeholder 2"/>
          <p:cNvSpPr>
            <a:spLocks noGrp="1"/>
          </p:cNvSpPr>
          <p:nvPr>
            <p:ph sz="quarter" idx="1"/>
          </p:nvPr>
        </p:nvSpPr>
        <p:spPr>
          <a:xfrm>
            <a:off x="612775" y="1600200"/>
            <a:ext cx="8153400" cy="4495800"/>
          </a:xfrm>
        </p:spPr>
        <p:txBody>
          <a:bodyPr>
            <a:normAutofit/>
          </a:bodyPr>
          <a:lstStyle/>
          <a:p>
            <a:pPr marL="320040" indent="-320040" eaLnBrk="1" fontAlgn="auto" hangingPunct="1">
              <a:spcAft>
                <a:spcPts val="0"/>
              </a:spcAft>
              <a:buFont typeface="Wingdings"/>
              <a:buChar char=""/>
              <a:defRPr/>
            </a:pPr>
            <a:r>
              <a:rPr lang="el-GR" dirty="0"/>
              <a:t>Στο μάθημα αυτό η έμφαση δίνεται </a:t>
            </a:r>
            <a:endParaRPr lang="en-US" dirty="0"/>
          </a:p>
          <a:p>
            <a:pPr marL="320040" indent="-320040" eaLnBrk="1" fontAlgn="auto" hangingPunct="1">
              <a:spcAft>
                <a:spcPts val="0"/>
              </a:spcAft>
              <a:buFont typeface="Wingdings"/>
              <a:buChar char=""/>
              <a:defRPr/>
            </a:pPr>
            <a:r>
              <a:rPr lang="el-GR" dirty="0"/>
              <a:t>στην</a:t>
            </a:r>
            <a:r>
              <a:rPr lang="en-US" dirty="0"/>
              <a:t> </a:t>
            </a:r>
            <a:r>
              <a:rPr lang="el-GR" dirty="0"/>
              <a:t>σταδιακή εισαγωγή της φοιτητοκεντρικής μάθησης μέσα από τη διαδικασία της Μπολόνια</a:t>
            </a:r>
          </a:p>
          <a:p>
            <a:pPr marL="320040" indent="-320040" eaLnBrk="1" fontAlgn="auto" hangingPunct="1">
              <a:spcAft>
                <a:spcPts val="0"/>
              </a:spcAft>
              <a:buFont typeface="Wingdings"/>
              <a:buChar char=""/>
              <a:defRPr/>
            </a:pPr>
            <a:r>
              <a:rPr lang="el-GR" dirty="0"/>
              <a:t>στον ορισμό της φοιτητοκεντρικής μάθησης και την περιγραφή των αρχών της </a:t>
            </a:r>
          </a:p>
          <a:p>
            <a:pPr marL="320040" indent="-320040" eaLnBrk="1" fontAlgn="auto" hangingPunct="1">
              <a:spcAft>
                <a:spcPts val="0"/>
              </a:spcAft>
              <a:buFont typeface="Wingdings"/>
              <a:buChar char=""/>
              <a:defRPr/>
            </a:pPr>
            <a:r>
              <a:rPr lang="el-GR" dirty="0"/>
              <a:t>στις επιπτώσεις της στον τρόπο διακυβέρνησης των ιδρυμάτων ανώτατης εκπαίδευσης και τον τρόπο εφαρμογής της.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Οι φοιτητές και η Διαδικασία της Μπολόνια</a:t>
            </a:r>
            <a:endParaRPr lang="en-US" sz="3200" dirty="0"/>
          </a:p>
        </p:txBody>
      </p:sp>
      <p:sp>
        <p:nvSpPr>
          <p:cNvPr id="3" name="Content Placeholder 2"/>
          <p:cNvSpPr>
            <a:spLocks noGrp="1"/>
          </p:cNvSpPr>
          <p:nvPr>
            <p:ph sz="quarter" idx="1"/>
          </p:nvPr>
        </p:nvSpPr>
        <p:spPr/>
        <p:txBody>
          <a:bodyPr>
            <a:normAutofit fontScale="85000" lnSpcReduction="20000"/>
          </a:bodyPr>
          <a:lstStyle/>
          <a:p>
            <a:r>
              <a:rPr lang="el-GR" dirty="0"/>
              <a:t>Η φοιτητοκεντρική προσέγγιση στη μάθηση προωθείται ενεργά από τη Διαδικασία της Μπολόνια, καθώς, αναφέρεται και επανέρχεται στα Ανακοινωθέντα, με τη μορφή δεσμεύσεων, προτροπών ή συστάσεων προς τα ιδρύματα ανώτατης εκπαίδευσης. </a:t>
            </a:r>
          </a:p>
          <a:p>
            <a:r>
              <a:rPr lang="el-GR" dirty="0"/>
              <a:t>Το γεγονός αυτό, φανερώνει τη σημασία που της αποδίδουν οι εμπλεκόμενοι στον ΕΧΑΕ, προκειμένου να αποκτήσουν οι φοιτητές, εκτός από γνώσεις, και δεξιότητες και εμπειρίες χρήσιμες στην περεταίρω επαγγελματική τους πορεία και στη διαμόρφωση ενεργών και δημοκρατικών πολιτών. Επιπλέον, η συχνή αναφορά στις ευέλικτες διαδρομές μάθησης δηλώνει σεβασμό στις διαφορετικές προτιμήσεις και ανάγκες των φοιτητών.</a:t>
            </a:r>
            <a:r>
              <a:rPr lang="en-GB" dirty="0"/>
              <a:t> </a:t>
            </a:r>
            <a:endParaRPr lang="en-US" dirty="0"/>
          </a:p>
        </p:txBody>
      </p:sp>
    </p:spTree>
    <p:extLst>
      <p:ext uri="{BB962C8B-B14F-4D97-AF65-F5344CB8AC3E}">
        <p14:creationId xmlns:p14="http://schemas.microsoft.com/office/powerpoint/2010/main" val="1592662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Μπεργκεν (2005) και Λονδίνο (200</a:t>
            </a:r>
            <a:r>
              <a:rPr lang="en-US" dirty="0"/>
              <a:t>7</a:t>
            </a:r>
            <a:r>
              <a:rPr lang="el-GR" dirty="0"/>
              <a:t>)</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a:t>Στο Ανακοινωθέν του Μπέργκεν γίνεται η πρώτη αναφορά σε δομικές αλλαγές στα προγράμματα σπουδών και στην εισαγωγή καινοτόμων μεθόδων διδασκαλίας και μάθησης (Bologna Process, 2005).</a:t>
            </a:r>
          </a:p>
          <a:p>
            <a:r>
              <a:rPr lang="el-GR" dirty="0"/>
              <a:t>η φοιτητοκεντρική μάθηση ως στόχος πολιτικής διατυπώνεται ρητά στο Ανακοινωθέν του Λονδίνου το 2007, όπου επισημαίνεται ότι είναι σημαντικό να υπάρξει απομάκρυνση από παλαιές δασκαλοκεντρικές μεθόδους διδασκαλίας και μετακίνηση προς την φοιτητοκεντρική μάθηση (Bologna Process, 2007). </a:t>
            </a:r>
            <a:endParaRPr lang="en-US" dirty="0"/>
          </a:p>
          <a:p>
            <a:endParaRPr lang="el-GR" dirty="0"/>
          </a:p>
        </p:txBody>
      </p:sp>
    </p:spTree>
    <p:extLst>
      <p:ext uri="{BB962C8B-B14F-4D97-AF65-F5344CB8AC3E}">
        <p14:creationId xmlns:p14="http://schemas.microsoft.com/office/powerpoint/2010/main" val="3294549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Leuven</a:t>
            </a:r>
            <a:r>
              <a:rPr lang="el-GR" dirty="0"/>
              <a:t>/</a:t>
            </a:r>
            <a:r>
              <a:rPr lang="en-US" dirty="0"/>
              <a:t>Louvain</a:t>
            </a:r>
            <a:r>
              <a:rPr lang="el-GR" dirty="0"/>
              <a:t>-</a:t>
            </a:r>
            <a:r>
              <a:rPr lang="en-US" dirty="0"/>
              <a:t>la</a:t>
            </a:r>
            <a:r>
              <a:rPr lang="el-GR" dirty="0"/>
              <a:t>-</a:t>
            </a:r>
            <a:r>
              <a:rPr lang="en-US" dirty="0" err="1"/>
              <a:t>Neuve</a:t>
            </a:r>
            <a:r>
              <a:rPr lang="el-GR" dirty="0"/>
              <a:t>, </a:t>
            </a:r>
            <a:r>
              <a:rPr lang="en-US" dirty="0"/>
              <a:t>(2009)</a:t>
            </a:r>
          </a:p>
        </p:txBody>
      </p:sp>
      <p:sp>
        <p:nvSpPr>
          <p:cNvPr id="3" name="Content Placeholder 2"/>
          <p:cNvSpPr>
            <a:spLocks noGrp="1"/>
          </p:cNvSpPr>
          <p:nvPr>
            <p:ph sz="quarter" idx="1"/>
          </p:nvPr>
        </p:nvSpPr>
        <p:spPr>
          <a:xfrm>
            <a:off x="0" y="1558190"/>
            <a:ext cx="9144000" cy="5159049"/>
          </a:xfrm>
        </p:spPr>
        <p:txBody>
          <a:bodyPr>
            <a:noAutofit/>
          </a:bodyPr>
          <a:lstStyle/>
          <a:p>
            <a:r>
              <a:rPr lang="el-GR" sz="2200" dirty="0">
                <a:latin typeface="Calibri"/>
                <a:cs typeface="Calibri"/>
              </a:rPr>
              <a:t>Εκτενέστερη αναφορά γίνεται το 2009 στη </a:t>
            </a:r>
            <a:r>
              <a:rPr lang="en-US" sz="2200" dirty="0">
                <a:latin typeface="Calibri"/>
                <a:cs typeface="Calibri"/>
              </a:rPr>
              <a:t>Leuven</a:t>
            </a:r>
            <a:r>
              <a:rPr lang="el-GR" sz="2200" dirty="0">
                <a:latin typeface="Calibri"/>
                <a:cs typeface="Calibri"/>
              </a:rPr>
              <a:t>/</a:t>
            </a:r>
            <a:r>
              <a:rPr lang="en-US" sz="2200" dirty="0">
                <a:latin typeface="Calibri"/>
                <a:cs typeface="Calibri"/>
              </a:rPr>
              <a:t>Louvain</a:t>
            </a:r>
            <a:r>
              <a:rPr lang="el-GR" sz="2200" dirty="0">
                <a:latin typeface="Calibri"/>
                <a:cs typeface="Calibri"/>
              </a:rPr>
              <a:t>-</a:t>
            </a:r>
            <a:r>
              <a:rPr lang="en-US" sz="2200" dirty="0">
                <a:latin typeface="Calibri"/>
                <a:cs typeface="Calibri"/>
              </a:rPr>
              <a:t>la</a:t>
            </a:r>
            <a:r>
              <a:rPr lang="el-GR" sz="2200" dirty="0">
                <a:latin typeface="Calibri"/>
                <a:cs typeface="Calibri"/>
              </a:rPr>
              <a:t>-</a:t>
            </a:r>
            <a:r>
              <a:rPr lang="en-US" sz="2200" dirty="0" err="1">
                <a:latin typeface="Calibri"/>
                <a:cs typeface="Calibri"/>
              </a:rPr>
              <a:t>Neuve</a:t>
            </a:r>
            <a:r>
              <a:rPr lang="el-GR" sz="2200" dirty="0">
                <a:latin typeface="Calibri"/>
                <a:cs typeface="Calibri"/>
              </a:rPr>
              <a:t>, όπου, τονίζεται ότι η φοιτητοκεντρική μάθηση θα βοηθήσει τους φοιτητές να αναπτύξουν τις ικανότητες που απαιτούνται σε μια μεταβαλλόμενη αγορά εργασίας και θα ενδυναμώσει την προσπάθειά τους να γίνουν ενεργοί πολίτες. </a:t>
            </a:r>
            <a:endParaRPr lang="en-US" sz="2200" dirty="0">
              <a:latin typeface="Calibri"/>
              <a:cs typeface="Calibri"/>
            </a:endParaRPr>
          </a:p>
          <a:p>
            <a:r>
              <a:rPr lang="el-GR" sz="2200" dirty="0">
                <a:latin typeface="Calibri"/>
                <a:cs typeface="Calibri"/>
              </a:rPr>
              <a:t>Τονίζεται η σημασία της βελτίωσης της ποιότητας της διδασκαλίας. </a:t>
            </a:r>
            <a:r>
              <a:rPr lang="en-US" sz="2200" dirty="0">
                <a:latin typeface="Calibri"/>
                <a:cs typeface="Calibri"/>
              </a:rPr>
              <a:t>E</a:t>
            </a:r>
            <a:r>
              <a:rPr lang="el-GR" sz="2200" dirty="0">
                <a:latin typeface="Calibri"/>
                <a:cs typeface="Calibri"/>
              </a:rPr>
              <a:t>πισημαίνεται η αναγκαιότητα της συνεχούς αναμόρφωσης των προγραμμάτων σπουδών με στόχο την ανάπτυξη των μαθησιακών αποτελεσμάτων και τη δημιουργία υψηλής ποιότητας, ευέλικτων και εξατομικευμένων εκπαιδευτικών διαδρομών, την ενίσχυση των νέων προσεγγίσεων διδασκαλίας και μάθησης, των δομών αποτελεσματικής υποστήριξης και καθοδήγησης των φοιτητών. Τέλος, γίνεται αναφορά στη συνεργασία ακαδημαϊκών, φοιτητών και εργοδοτών, για την ανάπτυξη μαθησιακών αποτελεσμάτων και προτύπων αναφοράς σε όλο και μεγαλύτερο αριθμό επιστημονικών περιοχών. (Bologna Process, 2009)</a:t>
            </a:r>
            <a:r>
              <a:rPr lang="en-GB" sz="2200" dirty="0">
                <a:latin typeface="Calibri"/>
                <a:cs typeface="Calibri"/>
              </a:rPr>
              <a:t> </a:t>
            </a:r>
            <a:endParaRPr lang="en-US" sz="2200" dirty="0">
              <a:latin typeface="Calibri"/>
              <a:cs typeface="Calibri"/>
            </a:endParaRPr>
          </a:p>
        </p:txBody>
      </p:sp>
    </p:spTree>
    <p:extLst>
      <p:ext uri="{BB962C8B-B14F-4D97-AF65-F5344CB8AC3E}">
        <p14:creationId xmlns:p14="http://schemas.microsoft.com/office/powerpoint/2010/main" val="78774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316950" cy="990600"/>
          </a:xfrm>
        </p:spPr>
        <p:txBody>
          <a:bodyPr>
            <a:noAutofit/>
          </a:bodyPr>
          <a:lstStyle/>
          <a:p>
            <a:pPr algn="ctr"/>
            <a:r>
              <a:rPr lang="el-GR" sz="3200" dirty="0"/>
              <a:t>Βουδαπέστη-Βιέννη (2010), Βουκουρέστι (2012) και Ερεβάν (2015) </a:t>
            </a:r>
            <a:endParaRPr lang="en-US" sz="3200" dirty="0"/>
          </a:p>
        </p:txBody>
      </p:sp>
      <p:sp>
        <p:nvSpPr>
          <p:cNvPr id="3" name="Content Placeholder 2"/>
          <p:cNvSpPr>
            <a:spLocks noGrp="1"/>
          </p:cNvSpPr>
          <p:nvPr>
            <p:ph sz="quarter" idx="1"/>
          </p:nvPr>
        </p:nvSpPr>
        <p:spPr/>
        <p:txBody>
          <a:bodyPr>
            <a:normAutofit fontScale="70000" lnSpcReduction="20000"/>
          </a:bodyPr>
          <a:lstStyle/>
          <a:p>
            <a:r>
              <a:rPr lang="el-GR" dirty="0"/>
              <a:t>Στα επόμενα Ανακοινωθέντα του 2010 (Βουδαπέστη – Βιέννη), του 2012 (Βουκουρέστι), αλλά και στην πιο πρόσφατη σύνοδο στο Ερεβάν το 2015, οι Υπουργοί Παιδείας επαναλαμβάνουν την προώθηση της παιδαγωγικής καινοτομίας σε περιβάλλοντα φοιτητοκεντρικής μάθησης. </a:t>
            </a:r>
            <a:endParaRPr lang="en-US" dirty="0"/>
          </a:p>
          <a:p>
            <a:r>
              <a:rPr lang="el-GR" dirty="0"/>
              <a:t>Ενθαρρύνουν τη δημιουργία ισχυρότερου δεσμού διδασκαλίας, μάθησης και έρευνας και προτείνουν την παροχή κινήτρων σε ιδρύματα, καθηγητές και φοιτητές, ώστε να εντείνουν δραστηριότητες που αναπτύσσουν τη δημιουργικότητα, την καινοτομία και την επιχειρηματικότητα. </a:t>
            </a:r>
            <a:endParaRPr lang="en-US" dirty="0"/>
          </a:p>
          <a:p>
            <a:r>
              <a:rPr lang="el-GR" dirty="0"/>
              <a:t>Γίνεται αναφορά στα προγράμματα σπουδών, τα οποία θα διακρίνονται από διαφανή μαθησιακά αποτελέσματα, κατάλληλη διδασκαλία και ευέλικτες διαδρομές μάθησης, αλλά και ποιοτική διδασκαλία, η οποία θα υποστηρίζεται από τη δημιουργία προγραμμάτων συνεχιζόμενης επαγγελματικής κατάρτισης των ακαδημαϊκών. Επιπλέον, γίνεται αναφορά στην εμπλοκή των φοιτητών και των εταίρων στον σχεδιασμό των προγραμμάτων σπουδών και τη διασφάλιση ποιότητας (Bologna Process, 2015).</a:t>
            </a:r>
            <a:endParaRPr lang="en-GB" dirty="0"/>
          </a:p>
        </p:txBody>
      </p:sp>
    </p:spTree>
    <p:extLst>
      <p:ext uri="{BB962C8B-B14F-4D97-AF65-F5344CB8AC3E}">
        <p14:creationId xmlns:p14="http://schemas.microsoft.com/office/powerpoint/2010/main" val="1863745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t>Οι νέες κατευθυντήριες αρχές</a:t>
            </a:r>
            <a:endParaRPr lang="en-US" dirty="0"/>
          </a:p>
        </p:txBody>
      </p:sp>
      <p:sp>
        <p:nvSpPr>
          <p:cNvPr id="3" name="Content Placeholder 2"/>
          <p:cNvSpPr>
            <a:spLocks noGrp="1"/>
          </p:cNvSpPr>
          <p:nvPr>
            <p:ph sz="quarter" idx="1"/>
          </p:nvPr>
        </p:nvSpPr>
        <p:spPr>
          <a:xfrm>
            <a:off x="612648" y="2029575"/>
            <a:ext cx="8153400" cy="4066424"/>
          </a:xfrm>
        </p:spPr>
        <p:txBody>
          <a:bodyPr>
            <a:normAutofit lnSpcReduction="10000"/>
          </a:bodyPr>
          <a:lstStyle/>
          <a:p>
            <a:r>
              <a:rPr lang="el-GR" dirty="0"/>
              <a:t>Στο </a:t>
            </a:r>
            <a:r>
              <a:rPr lang="en-US" dirty="0"/>
              <a:t>E</a:t>
            </a:r>
            <a:r>
              <a:rPr lang="el-GR" dirty="0"/>
              <a:t>ρεβάν (2015) υιοθετήθηκαν</a:t>
            </a:r>
            <a:r>
              <a:rPr lang="en-US" dirty="0"/>
              <a:t> </a:t>
            </a:r>
            <a:r>
              <a:rPr lang="el-GR" dirty="0"/>
              <a:t>και οι νέες κατευθυντήριες αρχές για τη διασφάλιση της ποιότητας στην ανώτατη εκπαίδευση.</a:t>
            </a:r>
          </a:p>
          <a:p>
            <a:r>
              <a:rPr lang="el-GR" dirty="0"/>
              <a:t> Πλέον η φοιτητοκεντρική μάθηση εισάγεται και σαν κατευθυντήρια αρχή στα νέα </a:t>
            </a:r>
            <a:r>
              <a:rPr lang="en-US" dirty="0"/>
              <a:t>Standards &amp; Guidelines </a:t>
            </a:r>
            <a:r>
              <a:rPr lang="el-GR" dirty="0"/>
              <a:t>για τη διασφάλιση της ποιότητας</a:t>
            </a:r>
            <a:endParaRPr lang="en-US" dirty="0"/>
          </a:p>
          <a:p>
            <a:r>
              <a:rPr lang="el-GR" dirty="0"/>
              <a:t> Μεταβάλλεται έτσι σε αρχή με βάση την οποία αξιολογείται η </a:t>
            </a:r>
            <a:r>
              <a:rPr lang="el-GR" b="1" dirty="0"/>
              <a:t>ποιότητα σπουδών </a:t>
            </a:r>
            <a:r>
              <a:rPr lang="el-GR" dirty="0"/>
              <a:t>του ιδρύματος, και ιδίως η </a:t>
            </a:r>
            <a:r>
              <a:rPr lang="el-GR" b="1" dirty="0"/>
              <a:t>ποιότητα της διδασκαλίας.</a:t>
            </a:r>
          </a:p>
          <a:p>
            <a:endParaRPr lang="el-GR" dirty="0"/>
          </a:p>
        </p:txBody>
      </p:sp>
    </p:spTree>
    <p:extLst>
      <p:ext uri="{BB962C8B-B14F-4D97-AF65-F5344CB8AC3E}">
        <p14:creationId xmlns:p14="http://schemas.microsoft.com/office/powerpoint/2010/main" val="3271524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Standard 1.3 </a:t>
            </a:r>
            <a:r>
              <a:rPr lang="mr-IN" sz="3200" dirty="0"/>
              <a:t>–</a:t>
            </a:r>
            <a:r>
              <a:rPr lang="en-US" sz="3200" dirty="0"/>
              <a:t> </a:t>
            </a:r>
            <a:r>
              <a:rPr lang="el-GR" sz="3200" dirty="0"/>
              <a:t>Φοιτητοκεντρική μάθηση, διδασκαλία και αξιολόγηση των φοιτητών</a:t>
            </a:r>
            <a:endParaRPr lang="en-US" sz="3200" dirty="0"/>
          </a:p>
        </p:txBody>
      </p:sp>
      <p:pic>
        <p:nvPicPr>
          <p:cNvPr id="4" name="Content Placeholder 3"/>
          <p:cNvPicPr>
            <a:picLocks noGrp="1" noChangeAspect="1"/>
          </p:cNvPicPr>
          <p:nvPr>
            <p:ph sz="quarter" idx="1"/>
          </p:nvPr>
        </p:nvPicPr>
        <p:blipFill>
          <a:blip r:embed="rId2" cstate="email">
            <a:extLst>
              <a:ext uri="{28A0092B-C50C-407E-A947-70E740481C1C}">
                <a14:useLocalDpi xmlns:a14="http://schemas.microsoft.com/office/drawing/2010/main" val="0"/>
              </a:ext>
            </a:extLst>
          </a:blip>
          <a:srcRect t="20212" b="20212"/>
          <a:stretch>
            <a:fillRect/>
          </a:stretch>
        </p:blipFill>
        <p:spPr>
          <a:xfrm>
            <a:off x="6938659" y="1526774"/>
            <a:ext cx="2205341" cy="1216029"/>
          </a:xfrm>
          <a:prstGeom prst="rect">
            <a:avLst/>
          </a:prstGeom>
        </p:spPr>
      </p:pic>
      <p:sp>
        <p:nvSpPr>
          <p:cNvPr id="5" name="TextBox 4"/>
          <p:cNvSpPr txBox="1"/>
          <p:nvPr/>
        </p:nvSpPr>
        <p:spPr>
          <a:xfrm>
            <a:off x="612648" y="2160919"/>
            <a:ext cx="7125464" cy="4154983"/>
          </a:xfrm>
          <a:prstGeom prst="rect">
            <a:avLst/>
          </a:prstGeom>
          <a:noFill/>
        </p:spPr>
        <p:txBody>
          <a:bodyPr wrap="square" rtlCol="0">
            <a:spAutoFit/>
          </a:bodyPr>
          <a:lstStyle/>
          <a:p>
            <a:r>
              <a:rPr lang="en-US" sz="2400" dirty="0">
                <a:latin typeface="Calibri" pitchFamily="34" charset="0"/>
              </a:rPr>
              <a:t>Institutions should ensure that the </a:t>
            </a:r>
            <a:r>
              <a:rPr lang="en-US" sz="2400" dirty="0" err="1">
                <a:latin typeface="Calibri" pitchFamily="34" charset="0"/>
              </a:rPr>
              <a:t>programmes</a:t>
            </a:r>
            <a:r>
              <a:rPr lang="en-US" sz="2400" dirty="0">
                <a:latin typeface="Calibri" pitchFamily="34" charset="0"/>
              </a:rPr>
              <a:t> are delivered in a way that encourages students to take </a:t>
            </a:r>
            <a:r>
              <a:rPr lang="en-US" sz="2400" b="1" dirty="0">
                <a:latin typeface="Calibri" pitchFamily="34" charset="0"/>
              </a:rPr>
              <a:t>an active role</a:t>
            </a:r>
            <a:r>
              <a:rPr lang="en-US" sz="2400" dirty="0">
                <a:latin typeface="Calibri" pitchFamily="34" charset="0"/>
              </a:rPr>
              <a:t> in creating the </a:t>
            </a:r>
            <a:r>
              <a:rPr lang="en-US" sz="2400" b="1" dirty="0">
                <a:latin typeface="Calibri" pitchFamily="34" charset="0"/>
              </a:rPr>
              <a:t>learning process</a:t>
            </a:r>
            <a:r>
              <a:rPr lang="en-US" sz="2400" dirty="0">
                <a:latin typeface="Calibri" pitchFamily="34" charset="0"/>
              </a:rPr>
              <a:t>, and that the </a:t>
            </a:r>
            <a:r>
              <a:rPr lang="en-US" sz="2400" b="1" dirty="0">
                <a:latin typeface="Calibri" pitchFamily="34" charset="0"/>
              </a:rPr>
              <a:t>assessment </a:t>
            </a:r>
            <a:r>
              <a:rPr lang="en-US" sz="2400" dirty="0">
                <a:latin typeface="Calibri" pitchFamily="34" charset="0"/>
              </a:rPr>
              <a:t>of students reflects this approach</a:t>
            </a:r>
          </a:p>
          <a:p>
            <a:endParaRPr lang="en-US" sz="2400" dirty="0">
              <a:latin typeface="Calibri" pitchFamily="34" charset="0"/>
            </a:endParaRPr>
          </a:p>
          <a:p>
            <a:r>
              <a:rPr lang="el-GR" sz="2400" dirty="0">
                <a:latin typeface="Calibri" pitchFamily="34" charset="0"/>
              </a:rPr>
              <a:t>Τα ιδρύματα ανώτατης εκπαίδευσης πρέπει να εξασφαλίσουν ότι τα προγράμματα σπουδών ενθαρρύνουν τους φοιτητές να αναλάβουν </a:t>
            </a:r>
            <a:r>
              <a:rPr lang="el-GR" sz="2400" b="1" dirty="0">
                <a:latin typeface="Calibri" pitchFamily="34" charset="0"/>
              </a:rPr>
              <a:t>ενεργητικό ρόλο</a:t>
            </a:r>
            <a:r>
              <a:rPr lang="el-GR" sz="2400" dirty="0">
                <a:latin typeface="Calibri" pitchFamily="34" charset="0"/>
              </a:rPr>
              <a:t> στη </a:t>
            </a:r>
            <a:r>
              <a:rPr lang="el-GR" sz="2400" b="1" dirty="0">
                <a:latin typeface="Calibri" pitchFamily="34" charset="0"/>
              </a:rPr>
              <a:t>διαδικασία της μάθησης </a:t>
            </a:r>
            <a:r>
              <a:rPr lang="el-GR" sz="2400" dirty="0">
                <a:latin typeface="Calibri" pitchFamily="34" charset="0"/>
              </a:rPr>
              <a:t>και ότι η προσέγγιση αυτή αντανακλάται στον </a:t>
            </a:r>
            <a:r>
              <a:rPr lang="el-GR" sz="2400" b="1" dirty="0">
                <a:latin typeface="Calibri" pitchFamily="34" charset="0"/>
              </a:rPr>
              <a:t>τρόπο αξιολόγησης </a:t>
            </a:r>
            <a:r>
              <a:rPr lang="el-GR" sz="2400" dirty="0">
                <a:latin typeface="Calibri" pitchFamily="34" charset="0"/>
              </a:rPr>
              <a:t>των φοιτητών</a:t>
            </a:r>
            <a:endParaRPr lang="en-US" sz="2400" dirty="0"/>
          </a:p>
        </p:txBody>
      </p:sp>
    </p:spTree>
    <p:extLst>
      <p:ext uri="{BB962C8B-B14F-4D97-AF65-F5344CB8AC3E}">
        <p14:creationId xmlns:p14="http://schemas.microsoft.com/office/powerpoint/2010/main" val="86980060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151</TotalTime>
  <Words>2193</Words>
  <Application>Microsoft Office PowerPoint</Application>
  <PresentationFormat>Προβολή στην οθόνη (4:3)</PresentationFormat>
  <Paragraphs>89</Paragraphs>
  <Slides>25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2</vt:i4>
      </vt:variant>
      <vt:variant>
        <vt:lpstr>Τίτλοι διαφανειών</vt:lpstr>
      </vt:variant>
      <vt:variant>
        <vt:i4>25</vt:i4>
      </vt:variant>
    </vt:vector>
  </HeadingPairs>
  <TitlesOfParts>
    <vt:vector size="33" baseType="lpstr">
      <vt:lpstr>Arial</vt:lpstr>
      <vt:lpstr>Calibri</vt:lpstr>
      <vt:lpstr>Times New Roman</vt:lpstr>
      <vt:lpstr>Tw Cen MT</vt:lpstr>
      <vt:lpstr>Wingdings</vt:lpstr>
      <vt:lpstr>Wingdings 2</vt:lpstr>
      <vt:lpstr>Median</vt:lpstr>
      <vt:lpstr>1_Office Theme</vt:lpstr>
      <vt:lpstr>Παρουσίαση του PowerPoint</vt:lpstr>
      <vt:lpstr>Μαθησιακοί Στόχοι &amp; Αποτελέσματα</vt:lpstr>
      <vt:lpstr>Μαθησιακοί Στόχοι &amp; Αποτελέσματα</vt:lpstr>
      <vt:lpstr>Οι φοιτητές και η Διαδικασία της Μπολόνια</vt:lpstr>
      <vt:lpstr>Μπεργκεν (2005) και Λονδίνο (2007)</vt:lpstr>
      <vt:lpstr>Leuven/Louvain-la-Neuve, (2009)</vt:lpstr>
      <vt:lpstr>Βουδαπέστη-Βιέννη (2010), Βουκουρέστι (2012) και Ερεβάν (2015) </vt:lpstr>
      <vt:lpstr>Οι νέες κατευθυντήριες αρχές</vt:lpstr>
      <vt:lpstr>Standard 1.3 – Φοιτητοκεντρική μάθηση, διδασκαλία και αξιολόγηση των φοιτητών</vt:lpstr>
      <vt:lpstr>Τι είναι η φοιτητοκεντρική μάθηση;</vt:lpstr>
      <vt:lpstr>Τι είναι η φοιτητοκεντρική μάθηση;</vt:lpstr>
      <vt:lpstr>Τι είναι η φοιτητοκεντρική μάθηση;</vt:lpstr>
      <vt:lpstr>Αρχές της Φοιτητοκεντρικής Μάθησης</vt:lpstr>
      <vt:lpstr>Αρχές της Φοιτητοκεντρικής Μάθησης</vt:lpstr>
      <vt:lpstr>Αρχές της Φοιτητοκεντρικής Μάθησης</vt:lpstr>
      <vt:lpstr>Αρχές της Φοιτητοκεντρικής Μάθησης</vt:lpstr>
      <vt:lpstr>Αρχές της Φοιτητοκεντρικής Μάθησης</vt:lpstr>
      <vt:lpstr>Αρχές της Φοιτητοκεντρικής Μάθησης</vt:lpstr>
      <vt:lpstr>Μέθοδοι Εφαρμογής:  Αναδιαμόρφωση Προγραμμάτων Σπουδών</vt:lpstr>
      <vt:lpstr>Μέθοδοι Εφαρμογής:  Αναδιαμόρφωση Προγραμμάτων Σπουδών</vt:lpstr>
      <vt:lpstr>Μέθοδοι Εφαρμογής:  Αναδιαμόρφωση Προγραμμάτων Σπουδών</vt:lpstr>
      <vt:lpstr>Μέθοδοι Εφαρμογής:  Αναδιαμόρφωση Προγραμμάτων Σπουδών</vt:lpstr>
      <vt:lpstr>Μέθοδοι Εφαρμογής: Αξιολόγηση φοιτητών</vt:lpstr>
      <vt:lpstr>Μέθοδοι Εφαρμογής: Αξιολόγηση μαθήματος</vt:lpstr>
      <vt:lpstr>Μέθοδοι Εφαρμογής: Χρήση Τεχνολογίας</vt:lpstr>
    </vt:vector>
  </TitlesOfParts>
  <Company>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Φοιτητοκεντρική Μάθηση Ενότητα 3η – Μάθημα 6ο</dc:title>
  <dc:creator>Jimmy ΒΒ</dc:creator>
  <cp:lastModifiedBy>Panayiota Papadiamantaki</cp:lastModifiedBy>
  <cp:revision>33</cp:revision>
  <dcterms:created xsi:type="dcterms:W3CDTF">2018-02-24T14:07:24Z</dcterms:created>
  <dcterms:modified xsi:type="dcterms:W3CDTF">2022-01-22T07:23:05Z</dcterms:modified>
</cp:coreProperties>
</file>