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86" r:id="rId2"/>
    <p:sldId id="271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6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5D88-36F3-4285-9316-80F48598337F}" type="datetimeFigureOut">
              <a:rPr lang="el-GR" smtClean="0"/>
              <a:pPr/>
              <a:t>21/10/2020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4A23-E8C8-4BCE-AC09-6A5C9B1CF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89019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Θέση εικόνας 31">
            <a:extLst>
              <a:ext uri="{FF2B5EF4-FFF2-40B4-BE49-F238E27FC236}">
                <a16:creationId xmlns=""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Εισαγωγή ή μεταφορά και απόθεση εικόνας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dirty="0"/>
              <a:t>Κάντε κλικ για επεξεργασία του στυλ τίτλου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340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Θέση εικόνας 19" descr="Κοντινό πλάνο δέντρου&#10;&#10;Περιγραφή που δημιουργήθηκε με υψηλή αξιοπιστία">
            <a:extLst>
              <a:ext uri="{FF2B5EF4-FFF2-40B4-BE49-F238E27FC236}">
                <a16:creationId xmlns="" xmlns:a16="http://schemas.microsoft.com/office/drawing/2014/main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Τίτλος 5">
            <a:extLst>
              <a:ext uri="{FF2B5EF4-FFF2-40B4-BE49-F238E27FC236}">
                <a16:creationId xmlns="" xmlns:a16="http://schemas.microsoft.com/office/drawing/2014/main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357351"/>
            <a:ext cx="6863255" cy="1639615"/>
          </a:xfrm>
        </p:spPr>
        <p:txBody>
          <a:bodyPr rtlCol="0"/>
          <a:lstStyle/>
          <a:p>
            <a:pPr algn="ctr"/>
            <a:r>
              <a:rPr lang="el-GR" sz="2800" dirty="0" smtClean="0"/>
              <a:t>ΠΑΝΕΠΙΣΤΗΜΙΟ    ΠΕΛΟΠΟΝΝΗΣΟΥ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 </a:t>
            </a:r>
            <a:r>
              <a:rPr lang="el-GR" sz="2400" dirty="0" smtClean="0"/>
              <a:t>ΣΧΟΛΗ   ΓΕΩΠΟΝΙΑΣ   &amp;   ΤΡΟΦΙΜΩΝ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2400" dirty="0" smtClean="0"/>
              <a:t>Τμήμα    Γεωπονίας </a:t>
            </a:r>
            <a:endParaRPr lang="el-GR" sz="2400" dirty="0"/>
          </a:p>
        </p:txBody>
      </p:sp>
      <p:pic>
        <p:nvPicPr>
          <p:cNvPr id="15" name="Εικόνα 14">
            <a:extLst>
              <a:ext uri="{FF2B5EF4-FFF2-40B4-BE49-F238E27FC236}">
                <a16:creationId xmlns="" xmlns:a16="http://schemas.microsoft.com/office/drawing/2014/main" id="{E59089BD-A05A-4E28-AFD9-50A72EA81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8" y="2015415"/>
            <a:ext cx="4286578" cy="45719"/>
          </a:xfrm>
          <a:prstGeom prst="rect">
            <a:avLst/>
          </a:prstGeom>
        </p:spPr>
      </p:pic>
      <p:sp>
        <p:nvSpPr>
          <p:cNvPr id="7" name="Υπότιτλος 6">
            <a:extLst>
              <a:ext uri="{FF2B5EF4-FFF2-40B4-BE49-F238E27FC236}">
                <a16:creationId xmlns="" xmlns:a16="http://schemas.microsoft.com/office/drawing/2014/main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72" y="3752194"/>
            <a:ext cx="4582511" cy="1828799"/>
          </a:xfrm>
        </p:spPr>
        <p:txBody>
          <a:bodyPr rtlCol="0">
            <a:normAutofit fontScale="85000" lnSpcReduction="10000"/>
          </a:bodyPr>
          <a:lstStyle/>
          <a:p>
            <a:pPr algn="ctr" rtl="0"/>
            <a:r>
              <a:rPr lang="el-GR" sz="1800" b="1" dirty="0" smtClean="0"/>
              <a:t>Αγροτική Πολιτική</a:t>
            </a:r>
          </a:p>
          <a:p>
            <a:pPr algn="ctr" rtl="0"/>
            <a:r>
              <a:rPr lang="el-GR" sz="1800" b="1" dirty="0" smtClean="0"/>
              <a:t>Διάλεξη 1 </a:t>
            </a:r>
          </a:p>
          <a:p>
            <a:pPr algn="ctr" rtl="0"/>
            <a:endParaRPr lang="el-GR" sz="1800" dirty="0" smtClean="0"/>
          </a:p>
          <a:p>
            <a:pPr algn="ctr"/>
            <a:r>
              <a:rPr lang="el-GR" sz="1800" dirty="0" smtClean="0"/>
              <a:t>Δρ Δημήτριος Π. Πετρόπουλος</a:t>
            </a:r>
          </a:p>
          <a:p>
            <a:pPr algn="ctr"/>
            <a:r>
              <a:rPr lang="el-GR" sz="1600" dirty="0" smtClean="0"/>
              <a:t>Αναπληρωτής Καθηγητής «Γεωργικής Οικονομίας»</a:t>
            </a:r>
          </a:p>
          <a:p>
            <a:pPr rtl="0"/>
            <a:endParaRPr lang="el-GR" dirty="0" smtClean="0"/>
          </a:p>
          <a:p>
            <a:pPr rtl="0"/>
            <a:endParaRPr lang="el-GR" dirty="0"/>
          </a:p>
        </p:txBody>
      </p:sp>
      <p:sp>
        <p:nvSpPr>
          <p:cNvPr id="47" name="Ελεύθερη σχεδίαση: Σχήμα 46">
            <a:extLst>
              <a:ext uri="{FF2B5EF4-FFF2-40B4-BE49-F238E27FC236}">
                <a16:creationId xmlns="" xmlns:a16="http://schemas.microsoft.com/office/drawing/2014/main" id="{B6D0B8EE-8E06-4051-87BF-62C153F3FBBB}"/>
              </a:ext>
            </a:extLst>
          </p:cNvPr>
          <p:cNvSpPr/>
          <p:nvPr/>
        </p:nvSpPr>
        <p:spPr>
          <a:xfrm rot="4308689">
            <a:off x="5269765" y="1275138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8523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494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Το Γεωργικό Πρόβλημα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Α. Η χρόνια υστέρηση του μέσου κατά κεφαλήν ετήσιου εισοδήματος των εργαζομένων στη γεωργία σε σύγκριση με τους εργαζόμενους στους άλλους τομείς της οικονομίας.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Β. Η μεγάλη αστάθεια των γεωργικών εισοδημάτων, η οποία οφείλεται στις σημαντικές διακυμάνσεις που παρουσιάζουν οι τιμές καθώς και οι αποδόσεις των γεωργικών προϊόντων. 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5668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dirty="0" smtClean="0"/>
              <a:t>Α. Η χρόνια υστέρηση του μέσου κατά κεφαλήν ετήσιου εισοδήματος των εργαζομένων στη γεωργία σε σύγκριση με τους εργαζόμενους στους άλλους τομείς της οικονομίας.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Μεγάλος αριθμός μικρών παραγωγών</a:t>
            </a:r>
          </a:p>
          <a:p>
            <a:r>
              <a:rPr lang="el-GR" dirty="0" smtClean="0"/>
              <a:t>Γρήγορη τεχνολογική εξέλιξη</a:t>
            </a:r>
          </a:p>
          <a:p>
            <a:r>
              <a:rPr lang="el-GR" dirty="0" smtClean="0"/>
              <a:t>Μικρή κινητικότητα των παραγωγικών συντελεστών</a:t>
            </a:r>
          </a:p>
          <a:p>
            <a:pPr>
              <a:buNone/>
            </a:pP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2700" dirty="0" smtClean="0"/>
              <a:t>Β. Η μεγάλη αστάθεια των γεωργικών εισοδημάτων, η οποία οφείλεται στις σημαντικές διακυμάνσεις που παρουσιάζουν οι τιμές καθώς και οι αποδόσεις των γεωργικών προϊόντων. 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62784"/>
            <a:ext cx="8596668" cy="3578578"/>
          </a:xfrm>
        </p:spPr>
        <p:txBody>
          <a:bodyPr/>
          <a:lstStyle/>
          <a:p>
            <a:r>
              <a:rPr lang="el-GR" dirty="0" smtClean="0"/>
              <a:t>Η γεωργική παραγωγή εξαρτάται από το περιβάλλον (διακυμάνσεις της προσφοράς)</a:t>
            </a:r>
          </a:p>
          <a:p>
            <a:r>
              <a:rPr lang="el-GR" dirty="0" smtClean="0"/>
              <a:t>Η μεγάλη διάρκεια της παραγωγικής διαδικασίας </a:t>
            </a:r>
          </a:p>
          <a:p>
            <a:r>
              <a:rPr lang="el-GR" dirty="0" smtClean="0"/>
              <a:t>Ανελαστική προσφορά στο βραχυχρόνιο διάστημα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271753"/>
            <a:ext cx="8596668" cy="476961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Αναγκαιότητα παρέμβασης του Κράτους</a:t>
            </a:r>
          </a:p>
          <a:p>
            <a:r>
              <a:rPr lang="el-GR" dirty="0" smtClean="0"/>
              <a:t>Στόχοι Αγροτικής Πολιτικής</a:t>
            </a:r>
          </a:p>
          <a:p>
            <a:r>
              <a:rPr lang="el-GR" dirty="0" smtClean="0"/>
              <a:t>Σκοποί Αγροτικής Πολιτικής  </a:t>
            </a:r>
          </a:p>
          <a:p>
            <a:r>
              <a:rPr lang="el-GR" dirty="0" smtClean="0"/>
              <a:t>Λόγοι άσκησης Αγροτικής Πολιτικής </a:t>
            </a:r>
          </a:p>
          <a:p>
            <a:pPr>
              <a:buFontTx/>
              <a:buChar char="-"/>
            </a:pPr>
            <a:r>
              <a:rPr lang="el-GR" dirty="0" smtClean="0"/>
              <a:t>Τα </a:t>
            </a:r>
            <a:r>
              <a:rPr lang="el-GR" dirty="0" smtClean="0"/>
              <a:t>χαρακτηριστικά της αγροτικής </a:t>
            </a:r>
            <a:r>
              <a:rPr lang="el-GR" dirty="0" smtClean="0"/>
              <a:t>δραστηριότητας</a:t>
            </a:r>
          </a:p>
          <a:p>
            <a:pPr>
              <a:buFontTx/>
              <a:buChar char="-"/>
            </a:pPr>
            <a:r>
              <a:rPr lang="el-GR" dirty="0" smtClean="0"/>
              <a:t>Τα χαρακτηριστικά των αγροτικών προϊόντων</a:t>
            </a:r>
          </a:p>
          <a:p>
            <a:pPr>
              <a:buFontTx/>
              <a:buChar char="-"/>
            </a:pPr>
            <a:r>
              <a:rPr lang="el-GR" dirty="0" smtClean="0"/>
              <a:t>Τα οικονομικά χαρακτηριστικά του αγροτικού τομέα </a:t>
            </a:r>
          </a:p>
          <a:p>
            <a:r>
              <a:rPr lang="el-GR" dirty="0" smtClean="0"/>
              <a:t>Το Γεωργικό Πρόβλημα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Αναγκαιότητα παρέμβασης του Κράτους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Αρχή 1</a:t>
            </a:r>
            <a:r>
              <a:rPr lang="el-GR" baseline="30000" dirty="0" smtClean="0"/>
              <a:t>η</a:t>
            </a:r>
            <a:r>
              <a:rPr lang="el-GR" dirty="0" smtClean="0"/>
              <a:t> : Σχεδιασμός επί μέρους πολιτικών με βάση τις δυνατότητες, τους περιορισμού και τις ανάγκες της χώρας αλλά και κάθε περιοχής ξεχωριστώ</a:t>
            </a:r>
          </a:p>
          <a:p>
            <a:endParaRPr lang="el-GR" dirty="0" smtClean="0"/>
          </a:p>
          <a:p>
            <a:r>
              <a:rPr lang="el-GR" dirty="0" smtClean="0"/>
              <a:t>Αρχή 2</a:t>
            </a:r>
            <a:r>
              <a:rPr lang="el-GR" baseline="30000" dirty="0" smtClean="0"/>
              <a:t>η</a:t>
            </a:r>
            <a:r>
              <a:rPr lang="el-GR" dirty="0" smtClean="0"/>
              <a:t> : Σχεδιασμός επί μέρους πολιτικών από τα κάτω προς τα πάνω και ένα πρόγραμμα ευέλικτο και συνεχώς προσαρμοσμένο στα εκάστοτε νέα δεδομένα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66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Στόχοι Αγροτικής Πολιτικής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92167"/>
            <a:ext cx="8596668" cy="4349196"/>
          </a:xfrm>
        </p:spPr>
        <p:txBody>
          <a:bodyPr/>
          <a:lstStyle/>
          <a:p>
            <a:r>
              <a:rPr lang="el-GR" dirty="0" smtClean="0"/>
              <a:t>Αύξηση εισοδήματος</a:t>
            </a:r>
          </a:p>
          <a:p>
            <a:r>
              <a:rPr lang="el-GR" dirty="0" smtClean="0"/>
              <a:t>Εξασφάλιση επάρκειας βασικών ειδών διατροφής (σε λογικές τιμές)</a:t>
            </a:r>
          </a:p>
          <a:p>
            <a:r>
              <a:rPr lang="el-GR" dirty="0" smtClean="0"/>
              <a:t>Βελτίωση του ισοζυγίου πληρωμών</a:t>
            </a:r>
          </a:p>
          <a:p>
            <a:r>
              <a:rPr lang="el-GR" dirty="0" smtClean="0"/>
              <a:t>Αξιοποίηση συγκριτικών πλεονεκτημάτων</a:t>
            </a:r>
          </a:p>
          <a:p>
            <a:r>
              <a:rPr lang="el-GR" dirty="0" smtClean="0"/>
              <a:t>Αποφυγή της ερήμωσης της υπαίθρου</a:t>
            </a:r>
          </a:p>
          <a:p>
            <a:r>
              <a:rPr lang="el-GR" dirty="0" smtClean="0"/>
              <a:t>Προστασία του περιβάλλοντος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13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Σκοποί Αγροτικής Πολιτικής 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Πολιτική Ανάπτυξης</a:t>
            </a:r>
          </a:p>
          <a:p>
            <a:r>
              <a:rPr lang="el-GR" dirty="0" smtClean="0"/>
              <a:t>Πολιτική δικαιότερης κατανομής του εισοδήματος</a:t>
            </a:r>
          </a:p>
          <a:p>
            <a:r>
              <a:rPr lang="el-GR" dirty="0" smtClean="0"/>
              <a:t>Πολιτική σταθερότητας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275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Λόγοι άσκησης Αγροτικής Πολιτικής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97153"/>
            <a:ext cx="8596668" cy="4444210"/>
          </a:xfrm>
        </p:spPr>
        <p:txBody>
          <a:bodyPr/>
          <a:lstStyle/>
          <a:p>
            <a:r>
              <a:rPr lang="el-GR" dirty="0" smtClean="0"/>
              <a:t>Τα χαρακτηριστικά της αγροτικής δραστηριότητας</a:t>
            </a:r>
          </a:p>
          <a:p>
            <a:r>
              <a:rPr lang="el-GR" dirty="0" smtClean="0"/>
              <a:t>Τα χαρακτηριστικά των αγροτικών προϊόντων</a:t>
            </a:r>
          </a:p>
          <a:p>
            <a:r>
              <a:rPr lang="el-GR" dirty="0" smtClean="0"/>
              <a:t>Τα οικονομικά χαρακτηριστικά του αγροτικού τομέα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42026" cy="8656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Τα χαρακτηριστικά της αγροτικής δραστηριότητας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Επίδραση από κλιματολογικές συνθήκες</a:t>
            </a:r>
          </a:p>
          <a:p>
            <a:r>
              <a:rPr lang="el-GR" dirty="0" err="1" smtClean="0"/>
              <a:t>Εκτατική</a:t>
            </a:r>
            <a:r>
              <a:rPr lang="el-GR" dirty="0" smtClean="0"/>
              <a:t> παραγωγή</a:t>
            </a:r>
          </a:p>
          <a:p>
            <a:r>
              <a:rPr lang="el-GR" dirty="0" smtClean="0"/>
              <a:t>Μεγάλος κύκλος παραγωγής</a:t>
            </a:r>
          </a:p>
          <a:p>
            <a:r>
              <a:rPr lang="el-GR" dirty="0" smtClean="0"/>
              <a:t>Εποχικότητα πολλών δραστηριοτήτων </a:t>
            </a:r>
          </a:p>
          <a:p>
            <a:r>
              <a:rPr lang="el-GR" dirty="0" smtClean="0"/>
              <a:t>Δεν είναι δυνατόν να γίνει καταμερισμός και εξειδίκευση  της εργασίας</a:t>
            </a:r>
          </a:p>
          <a:p>
            <a:r>
              <a:rPr lang="el-GR" dirty="0" smtClean="0"/>
              <a:t>Οι σταθεροί παραγωγικοί συντελεστές δεν αναπαράγονται </a:t>
            </a:r>
          </a:p>
          <a:p>
            <a:r>
              <a:rPr lang="el-GR" dirty="0" smtClean="0"/>
              <a:t>Η ζήτηση των αγροτικών προϊόντων είναι συνήθως ανελαστική</a:t>
            </a:r>
          </a:p>
          <a:p>
            <a:r>
              <a:rPr lang="el-GR" dirty="0" smtClean="0"/>
              <a:t>Η εναρμόνιση της προσφοράς αγροτικών προϊόντων, βραχυπρόθεσμα είναι αδύνατη   </a:t>
            </a:r>
          </a:p>
          <a:p>
            <a:r>
              <a:rPr lang="el-GR" dirty="0" smtClean="0"/>
              <a:t>Δεν είναι δυνατή η ακριβής πρόβλεψη της παραγωγής</a:t>
            </a:r>
          </a:p>
          <a:p>
            <a:r>
              <a:rPr lang="el-GR" dirty="0" smtClean="0"/>
              <a:t>Μικρός κλήρος </a:t>
            </a:r>
          </a:p>
          <a:p>
            <a:r>
              <a:rPr lang="el-GR" dirty="0" smtClean="0"/>
              <a:t>Γεωγραφική διασπορά των παραγωγικών μονάδων</a:t>
            </a:r>
          </a:p>
          <a:p>
            <a:r>
              <a:rPr lang="el-GR" dirty="0" smtClean="0"/>
              <a:t>Ανθρώπινοι πόροι (χαμηλό επίπεδο εκπαίδευσης, υψηλή μέση ηλικία)</a:t>
            </a:r>
          </a:p>
          <a:p>
            <a:r>
              <a:rPr lang="el-GR" dirty="0" smtClean="0"/>
              <a:t>Διάρθρωση παραγωγής (70:30)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083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Τα χαρακτηριστικά των αγροτικών προϊόντων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65375"/>
            <a:ext cx="8596668" cy="4175987"/>
          </a:xfrm>
        </p:spPr>
        <p:txBody>
          <a:bodyPr/>
          <a:lstStyle/>
          <a:p>
            <a:r>
              <a:rPr lang="el-GR" dirty="0" smtClean="0"/>
              <a:t>Τα αγροτικά προϊόντα, σε μεγάλο ποσοστό είναι ευπαθή με περιορισμένη διάρκεια ζωής για αποθήκευση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πλειονότητα των αγροτικών προϊόντων χρησιμοποιούνται από τον άνθρωπο ως «αγαθά πρώτης ανάγκης», δηλαδή τρόφιμα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41898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Τα οικονομικά χαρακτηριστικά του αγροτικού τομέα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84960"/>
            <a:ext cx="8596668" cy="4456403"/>
          </a:xfrm>
        </p:spPr>
        <p:txBody>
          <a:bodyPr/>
          <a:lstStyle/>
          <a:p>
            <a:r>
              <a:rPr lang="el-GR" dirty="0" smtClean="0"/>
              <a:t>Η χαμηλή παραγωγικότητα της εργασίας</a:t>
            </a:r>
          </a:p>
          <a:p>
            <a:r>
              <a:rPr lang="el-GR" dirty="0" smtClean="0"/>
              <a:t>Η τεχνολογική εξέλιξη </a:t>
            </a:r>
          </a:p>
          <a:p>
            <a:r>
              <a:rPr lang="el-GR" dirty="0" smtClean="0"/>
              <a:t>Τα χαρακτηριστικά των παραγωγικών συντελεστών</a:t>
            </a:r>
          </a:p>
          <a:p>
            <a:pPr>
              <a:buFontTx/>
              <a:buChar char="-"/>
            </a:pPr>
            <a:r>
              <a:rPr lang="el-GR" dirty="0" smtClean="0"/>
              <a:t>Φυσικά χαρακτηριστικά</a:t>
            </a:r>
          </a:p>
          <a:p>
            <a:pPr>
              <a:buFontTx/>
              <a:buChar char="-"/>
            </a:pPr>
            <a:r>
              <a:rPr lang="el-GR" dirty="0" smtClean="0"/>
              <a:t>Διαρθρωτικά χαρακτηριστικά</a:t>
            </a:r>
          </a:p>
          <a:p>
            <a:pPr>
              <a:buFontTx/>
              <a:buChar char="-"/>
            </a:pPr>
            <a:r>
              <a:rPr lang="el-GR" dirty="0" smtClean="0"/>
              <a:t>Οικονομικά χαρακτηριστικά</a:t>
            </a:r>
          </a:p>
          <a:p>
            <a:r>
              <a:rPr lang="el-GR" dirty="0" smtClean="0"/>
              <a:t>Η αστάθεια τιμών και των εισοδημάτων</a:t>
            </a:r>
          </a:p>
          <a:p>
            <a:r>
              <a:rPr lang="el-GR" dirty="0" smtClean="0"/>
              <a:t>Η υστέρηση του αγροτικού εισοδήματος</a:t>
            </a:r>
          </a:p>
          <a:p>
            <a:r>
              <a:rPr lang="el-GR" dirty="0" smtClean="0"/>
              <a:t>Το πρόβλημα του κόστους παραγωγής </a:t>
            </a:r>
          </a:p>
          <a:p>
            <a:pPr>
              <a:buNone/>
            </a:pPr>
            <a:r>
              <a:rPr lang="el-GR" dirty="0" smtClean="0"/>
              <a:t>  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668</TotalTime>
  <Words>475</Words>
  <Application>Microsoft Office PowerPoint</Application>
  <PresentationFormat>Προσαρμογή</PresentationFormat>
  <Paragraphs>89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Όψη</vt:lpstr>
      <vt:lpstr>ΠΑΝΕΠΙΣΤΗΜΙΟ    ΠΕΛΟΠΟΝΝΗΣΟΥ  ΣΧΟΛΗ   ΓΕΩΠΟΝΙΑΣ   &amp;   ΤΡΟΦΙΜΩΝ Τμήμα    Γεωπονίας </vt:lpstr>
      <vt:lpstr>Περιεχόμενα</vt:lpstr>
      <vt:lpstr>Αναγκαιότητα παρέμβασης του Κράτους </vt:lpstr>
      <vt:lpstr>Στόχοι Αγροτικής Πολιτικής </vt:lpstr>
      <vt:lpstr>Σκοποί Αγροτικής Πολιτικής   </vt:lpstr>
      <vt:lpstr>Λόγοι άσκησης Αγροτικής Πολιτικής  </vt:lpstr>
      <vt:lpstr>Τα χαρακτηριστικά της αγροτικής δραστηριότητας </vt:lpstr>
      <vt:lpstr>Τα χαρακτηριστικά των αγροτικών προϊόντων </vt:lpstr>
      <vt:lpstr>Τα οικονομικά χαρακτηριστικά του αγροτικού τομέα  </vt:lpstr>
      <vt:lpstr>Το Γεωργικό Πρόβλημα </vt:lpstr>
      <vt:lpstr>Α. Η χρόνια υστέρηση του μέσου κατά κεφαλήν ετήσιου εισοδήματος των εργαζομένων στη γεωργία σε σύγκριση με τους εργαζόμενους στους άλλους τομείς της οικονομίας. </vt:lpstr>
      <vt:lpstr>Β. Η μεγάλη αστάθεια των γεωργικών εισοδημάτων, η οποία οφείλεται στις σημαντικές διακυμάνσεις που παρουσιάζουν οι τιμές καθώς και οι αποδόσεις των γεωργικών προϊόντων.  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75</cp:revision>
  <dcterms:created xsi:type="dcterms:W3CDTF">2018-11-13T14:28:25Z</dcterms:created>
  <dcterms:modified xsi:type="dcterms:W3CDTF">2020-10-21T15:16:56Z</dcterms:modified>
</cp:coreProperties>
</file>