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719" r:id="rId2"/>
    <p:sldMasterId id="2147483696" r:id="rId3"/>
    <p:sldMasterId id="2147483708" r:id="rId4"/>
  </p:sldMasterIdLst>
  <p:notesMasterIdLst>
    <p:notesMasterId r:id="rId72"/>
  </p:notesMasterIdLst>
  <p:handoutMasterIdLst>
    <p:handoutMasterId r:id="rId73"/>
  </p:handoutMasterIdLst>
  <p:sldIdLst>
    <p:sldId id="476" r:id="rId5"/>
    <p:sldId id="426" r:id="rId6"/>
    <p:sldId id="427" r:id="rId7"/>
    <p:sldId id="475" r:id="rId8"/>
    <p:sldId id="534" r:id="rId9"/>
    <p:sldId id="542" r:id="rId10"/>
    <p:sldId id="478" r:id="rId11"/>
    <p:sldId id="479" r:id="rId12"/>
    <p:sldId id="480" r:id="rId13"/>
    <p:sldId id="540" r:id="rId14"/>
    <p:sldId id="481" r:id="rId15"/>
    <p:sldId id="482" r:id="rId16"/>
    <p:sldId id="483" r:id="rId17"/>
    <p:sldId id="484" r:id="rId18"/>
    <p:sldId id="485" r:id="rId19"/>
    <p:sldId id="486" r:id="rId20"/>
    <p:sldId id="487" r:id="rId21"/>
    <p:sldId id="488" r:id="rId22"/>
    <p:sldId id="489" r:id="rId23"/>
    <p:sldId id="490" r:id="rId24"/>
    <p:sldId id="491" r:id="rId25"/>
    <p:sldId id="492" r:id="rId26"/>
    <p:sldId id="493" r:id="rId27"/>
    <p:sldId id="543" r:id="rId28"/>
    <p:sldId id="495" r:id="rId29"/>
    <p:sldId id="496" r:id="rId30"/>
    <p:sldId id="497" r:id="rId31"/>
    <p:sldId id="498" r:id="rId32"/>
    <p:sldId id="499" r:id="rId33"/>
    <p:sldId id="500" r:id="rId34"/>
    <p:sldId id="501" r:id="rId35"/>
    <p:sldId id="547" r:id="rId36"/>
    <p:sldId id="545" r:id="rId37"/>
    <p:sldId id="504" r:id="rId38"/>
    <p:sldId id="505" r:id="rId39"/>
    <p:sldId id="506" r:id="rId40"/>
    <p:sldId id="507" r:id="rId41"/>
    <p:sldId id="508" r:id="rId42"/>
    <p:sldId id="541" r:id="rId43"/>
    <p:sldId id="546" r:id="rId44"/>
    <p:sldId id="548" r:id="rId45"/>
    <p:sldId id="511" r:id="rId46"/>
    <p:sldId id="512" r:id="rId47"/>
    <p:sldId id="538" r:id="rId48"/>
    <p:sldId id="513" r:id="rId49"/>
    <p:sldId id="514" r:id="rId50"/>
    <p:sldId id="515" r:id="rId51"/>
    <p:sldId id="516" r:id="rId52"/>
    <p:sldId id="517" r:id="rId53"/>
    <p:sldId id="518" r:id="rId54"/>
    <p:sldId id="519" r:id="rId55"/>
    <p:sldId id="520" r:id="rId56"/>
    <p:sldId id="521" r:id="rId57"/>
    <p:sldId id="523" r:id="rId58"/>
    <p:sldId id="522" r:id="rId59"/>
    <p:sldId id="524" r:id="rId60"/>
    <p:sldId id="549" r:id="rId61"/>
    <p:sldId id="550" r:id="rId62"/>
    <p:sldId id="551" r:id="rId63"/>
    <p:sldId id="528" r:id="rId64"/>
    <p:sldId id="529" r:id="rId65"/>
    <p:sldId id="530" r:id="rId66"/>
    <p:sldId id="531" r:id="rId67"/>
    <p:sldId id="532" r:id="rId68"/>
    <p:sldId id="539" r:id="rId69"/>
    <p:sldId id="552" r:id="rId70"/>
    <p:sldId id="533" r:id="rId7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4B5"/>
    <a:srgbClr val="C4C7B5"/>
    <a:srgbClr val="C4BDBF"/>
    <a:srgbClr val="BABDBF"/>
    <a:srgbClr val="275CAE"/>
    <a:srgbClr val="BBE0E3"/>
    <a:srgbClr val="107D42"/>
    <a:srgbClr val="8967FF"/>
    <a:srgbClr val="BE6011"/>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64" autoAdjust="0"/>
    <p:restoredTop sz="94660"/>
  </p:normalViewPr>
  <p:slideViewPr>
    <p:cSldViewPr>
      <p:cViewPr varScale="1">
        <p:scale>
          <a:sx n="89" d="100"/>
          <a:sy n="89" d="100"/>
        </p:scale>
        <p:origin x="-1114" y="-67"/>
      </p:cViewPr>
      <p:guideLst>
        <p:guide orient="horz" pos="2160"/>
        <p:guide pos="2880"/>
      </p:guideLst>
    </p:cSldViewPr>
  </p:slideViewPr>
  <p:outlineViewPr>
    <p:cViewPr>
      <p:scale>
        <a:sx n="33" d="100"/>
        <a:sy n="33" d="100"/>
      </p:scale>
      <p:origin x="0" y="45928"/>
    </p:cViewPr>
  </p:outlineViewPr>
  <p:notesTextViewPr>
    <p:cViewPr>
      <p:scale>
        <a:sx n="100" d="100"/>
        <a:sy n="100" d="100"/>
      </p:scale>
      <p:origin x="0" y="0"/>
    </p:cViewPr>
  </p:notesTextViewPr>
  <p:sorterViewPr>
    <p:cViewPr>
      <p:scale>
        <a:sx n="100" d="100"/>
        <a:sy n="100" d="100"/>
      </p:scale>
      <p:origin x="0" y="12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C3B9592-863A-4588-81BA-B45286FA4ED5}" type="datetimeFigureOut">
              <a:rPr lang="en-US" altLang="en-US"/>
              <a:pPr/>
              <a:t>2/26/2018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82BCE92-D70F-4ED2-838B-94C0F041575B}" type="slidenum">
              <a:rPr lang="en-US" altLang="en-US"/>
              <a:pPr/>
              <a:t>‹#›</a:t>
            </a:fld>
            <a:endParaRPr lang="en-US" altLang="en-US"/>
          </a:p>
        </p:txBody>
      </p:sp>
    </p:spTree>
    <p:extLst>
      <p:ext uri="{BB962C8B-B14F-4D97-AF65-F5344CB8AC3E}">
        <p14:creationId xmlns:p14="http://schemas.microsoft.com/office/powerpoint/2010/main" val="213453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6A92C7F-BAF2-4034-BF99-2446F94F6898}" type="datetimeFigureOut">
              <a:rPr lang="en-US" altLang="en-US"/>
              <a:pPr/>
              <a:t>2/26/2018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E4CF01A-A55B-412F-AD6C-4FFB0B8103D4}" type="slidenum">
              <a:rPr lang="en-US" altLang="en-US"/>
              <a:pPr/>
              <a:t>‹#›</a:t>
            </a:fld>
            <a:endParaRPr lang="en-US" altLang="en-US"/>
          </a:p>
        </p:txBody>
      </p:sp>
    </p:spTree>
    <p:extLst>
      <p:ext uri="{BB962C8B-B14F-4D97-AF65-F5344CB8AC3E}">
        <p14:creationId xmlns:p14="http://schemas.microsoft.com/office/powerpoint/2010/main" val="37058409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78B842B-47AE-4CA2-8D82-0C4B16D2DCE0}" type="slidenum">
              <a:rPr lang="en-US" altLang="en-US" sz="1200"/>
              <a:pPr eaLnBrk="1" hangingPunct="1"/>
              <a:t>11</a:t>
            </a:fld>
            <a:endParaRPr lang="en-US" altLang="en-US" sz="1200"/>
          </a:p>
        </p:txBody>
      </p:sp>
    </p:spTree>
    <p:extLst>
      <p:ext uri="{BB962C8B-B14F-4D97-AF65-F5344CB8AC3E}">
        <p14:creationId xmlns:p14="http://schemas.microsoft.com/office/powerpoint/2010/main" val="159380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9144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295400"/>
            <a:ext cx="7696200" cy="48006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ftr" sz="quarter" idx="10"/>
          </p:nvPr>
        </p:nvSpPr>
        <p:spPr/>
        <p:txBody>
          <a:bodyPr/>
          <a:lstStyle>
            <a:lvl1pPr>
              <a:defRPr>
                <a:solidFill>
                  <a:srgbClr val="80808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79204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defRPr>
            </a:lvl1pPr>
            <a:lvl2pPr>
              <a:defRPr sz="2400">
                <a:solidFill>
                  <a:srgbClr val="000000"/>
                </a:solidFill>
              </a:defRPr>
            </a:lvl2pPr>
            <a:lvl3pPr marL="1143000" indent="-228600">
              <a:buClr>
                <a:srgbClr val="BE6011"/>
              </a:buClr>
              <a:buFont typeface="Wingdings" charset="2"/>
              <a:buChar char="§"/>
              <a:defRPr sz="2000">
                <a:solidFill>
                  <a:srgbClr val="000000"/>
                </a:solidFill>
              </a:defRPr>
            </a:lvl3pPr>
            <a:lvl4pPr>
              <a:defRPr sz="1800">
                <a:solidFill>
                  <a:srgbClr val="000000"/>
                </a:solidFill>
              </a:defRPr>
            </a:lvl4pPr>
            <a:lvl5pPr>
              <a:defRPr sz="18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B33FDDD3-8279-453D-A681-1E58A8A47B4F}" type="slidenum">
              <a:rPr lang="en-US" altLang="en-US"/>
              <a:pPr/>
              <a:t>‹#›</a:t>
            </a:fld>
            <a:endParaRPr lang="en-US" altLang="en-US"/>
          </a:p>
        </p:txBody>
      </p:sp>
    </p:spTree>
    <p:extLst>
      <p:ext uri="{BB962C8B-B14F-4D97-AF65-F5344CB8AC3E}">
        <p14:creationId xmlns:p14="http://schemas.microsoft.com/office/powerpoint/2010/main" val="221619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0245529-3C67-475E-8449-B57A9E715CFB}" type="slidenum">
              <a:rPr lang="en-US" altLang="en-US"/>
              <a:pPr/>
              <a:t>‹#›</a:t>
            </a:fld>
            <a:endParaRPr lang="en-US" altLang="en-US"/>
          </a:p>
        </p:txBody>
      </p:sp>
    </p:spTree>
    <p:extLst>
      <p:ext uri="{BB962C8B-B14F-4D97-AF65-F5344CB8AC3E}">
        <p14:creationId xmlns:p14="http://schemas.microsoft.com/office/powerpoint/2010/main" val="3361891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EBBF426-3DB5-431C-91AA-7BC22D205C96}" type="slidenum">
              <a:rPr lang="en-US" altLang="en-US"/>
              <a:pPr/>
              <a:t>‹#›</a:t>
            </a:fld>
            <a:endParaRPr lang="en-US" altLang="en-US"/>
          </a:p>
        </p:txBody>
      </p:sp>
    </p:spTree>
    <p:extLst>
      <p:ext uri="{BB962C8B-B14F-4D97-AF65-F5344CB8AC3E}">
        <p14:creationId xmlns:p14="http://schemas.microsoft.com/office/powerpoint/2010/main" val="1590493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D1E3B80-405F-4CE4-AAA4-54924BE0FFDF}" type="slidenum">
              <a:rPr lang="en-US" altLang="en-US"/>
              <a:pPr/>
              <a:t>‹#›</a:t>
            </a:fld>
            <a:endParaRPr lang="en-US" altLang="en-US"/>
          </a:p>
        </p:txBody>
      </p:sp>
    </p:spTree>
    <p:extLst>
      <p:ext uri="{BB962C8B-B14F-4D97-AF65-F5344CB8AC3E}">
        <p14:creationId xmlns:p14="http://schemas.microsoft.com/office/powerpoint/2010/main" val="3273657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EBE3D9D-AB65-4DCB-A68C-85E58172C7A3}" type="slidenum">
              <a:rPr lang="en-US" altLang="en-US"/>
              <a:pPr/>
              <a:t>‹#›</a:t>
            </a:fld>
            <a:endParaRPr lang="en-US" altLang="en-US"/>
          </a:p>
        </p:txBody>
      </p:sp>
    </p:spTree>
    <p:extLst>
      <p:ext uri="{BB962C8B-B14F-4D97-AF65-F5344CB8AC3E}">
        <p14:creationId xmlns:p14="http://schemas.microsoft.com/office/powerpoint/2010/main" val="2819350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A84C96F-E79E-40C8-8DD8-25480601FD3C}" type="slidenum">
              <a:rPr lang="en-US" altLang="en-US"/>
              <a:pPr/>
              <a:t>‹#›</a:t>
            </a:fld>
            <a:endParaRPr lang="en-US" altLang="en-US"/>
          </a:p>
        </p:txBody>
      </p:sp>
    </p:spTree>
    <p:extLst>
      <p:ext uri="{BB962C8B-B14F-4D97-AF65-F5344CB8AC3E}">
        <p14:creationId xmlns:p14="http://schemas.microsoft.com/office/powerpoint/2010/main" val="689486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9F003D4-6B32-41B7-A73A-B5E2294B57D8}" type="slidenum">
              <a:rPr lang="en-US" altLang="en-US"/>
              <a:pPr/>
              <a:t>‹#›</a:t>
            </a:fld>
            <a:endParaRPr lang="en-US" altLang="en-US"/>
          </a:p>
        </p:txBody>
      </p:sp>
    </p:spTree>
    <p:extLst>
      <p:ext uri="{BB962C8B-B14F-4D97-AF65-F5344CB8AC3E}">
        <p14:creationId xmlns:p14="http://schemas.microsoft.com/office/powerpoint/2010/main" val="3002045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609600" y="6356350"/>
            <a:ext cx="7924800" cy="365125"/>
          </a:xfrm>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1890409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F66276A-14CB-4910-93BB-BF8CA15D3570}" type="slidenum">
              <a:rPr lang="en-US" altLang="en-US"/>
              <a:pPr/>
              <a:t>‹#›</a:t>
            </a:fld>
            <a:endParaRPr lang="en-US" altLang="en-US"/>
          </a:p>
        </p:txBody>
      </p:sp>
    </p:spTree>
    <p:extLst>
      <p:ext uri="{BB962C8B-B14F-4D97-AF65-F5344CB8AC3E}">
        <p14:creationId xmlns:p14="http://schemas.microsoft.com/office/powerpoint/2010/main" val="3696258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2600" y="1904999"/>
            <a:ext cx="5526088" cy="2822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5BA45F6-F497-4673-9DA2-915C6F38F98A}" type="slidenum">
              <a:rPr lang="en-US" altLang="en-US"/>
              <a:pPr/>
              <a:t>‹#›</a:t>
            </a:fld>
            <a:endParaRPr lang="en-US" altLang="en-US"/>
          </a:p>
        </p:txBody>
      </p:sp>
    </p:spTree>
    <p:extLst>
      <p:ext uri="{BB962C8B-B14F-4D97-AF65-F5344CB8AC3E}">
        <p14:creationId xmlns:p14="http://schemas.microsoft.com/office/powerpoint/2010/main" val="287517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05200"/>
            <a:ext cx="7772400" cy="22637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676400"/>
            <a:ext cx="7772400" cy="1663700"/>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7C87BEC2-1CA0-460E-B361-712C897CA4BB}" type="slidenum">
              <a:rPr lang="en-US" altLang="en-US"/>
              <a:pPr/>
              <a:t>‹#›</a:t>
            </a:fld>
            <a:endParaRPr lang="en-US" altLang="en-US"/>
          </a:p>
        </p:txBody>
      </p:sp>
    </p:spTree>
    <p:extLst>
      <p:ext uri="{BB962C8B-B14F-4D97-AF65-F5344CB8AC3E}">
        <p14:creationId xmlns:p14="http://schemas.microsoft.com/office/powerpoint/2010/main" val="2789194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0FA83A8-BA0B-4565-B190-6C837DF1E8CB}" type="slidenum">
              <a:rPr lang="en-US" altLang="en-US"/>
              <a:pPr/>
              <a:t>‹#›</a:t>
            </a:fld>
            <a:endParaRPr lang="en-US" altLang="en-US"/>
          </a:p>
        </p:txBody>
      </p:sp>
    </p:spTree>
    <p:extLst>
      <p:ext uri="{BB962C8B-B14F-4D97-AF65-F5344CB8AC3E}">
        <p14:creationId xmlns:p14="http://schemas.microsoft.com/office/powerpoint/2010/main" val="1521156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071D6D1-7749-4710-8A88-F6D3F34BDDD4}" type="slidenum">
              <a:rPr lang="en-US" altLang="en-US"/>
              <a:pPr/>
              <a:t>‹#›</a:t>
            </a:fld>
            <a:endParaRPr lang="en-US" altLang="en-US"/>
          </a:p>
        </p:txBody>
      </p:sp>
    </p:spTree>
    <p:extLst>
      <p:ext uri="{BB962C8B-B14F-4D97-AF65-F5344CB8AC3E}">
        <p14:creationId xmlns:p14="http://schemas.microsoft.com/office/powerpoint/2010/main" val="1570243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914400"/>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447800"/>
            <a:ext cx="7696200" cy="43434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ftr" sz="quarter" idx="10"/>
          </p:nvPr>
        </p:nvSpPr>
        <p:spPr>
          <a:xfrm>
            <a:off x="304800" y="6248400"/>
            <a:ext cx="8534400" cy="457200"/>
          </a:xfrm>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2958637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9926BAC-9DA3-42FB-BDB9-ED35830FF386}" type="slidenum">
              <a:rPr lang="en-US" altLang="en-US"/>
              <a:pPr/>
              <a:t>‹#›</a:t>
            </a:fld>
            <a:endParaRPr lang="en-US" altLang="en-US"/>
          </a:p>
        </p:txBody>
      </p:sp>
    </p:spTree>
    <p:extLst>
      <p:ext uri="{BB962C8B-B14F-4D97-AF65-F5344CB8AC3E}">
        <p14:creationId xmlns:p14="http://schemas.microsoft.com/office/powerpoint/2010/main" val="1194481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914400"/>
          </a:xfrm>
        </p:spPr>
        <p:txBody>
          <a:bodyPr/>
          <a:lstStyle>
            <a:lvl1pPr>
              <a:defRPr lang="en-US" sz="2800" b="1" dirty="0">
                <a:solidFill>
                  <a:srgbClr val="FFFFFF"/>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752600"/>
            <a:ext cx="3771900" cy="4343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752600"/>
            <a:ext cx="3771900" cy="4343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C262EE35-2B6F-4818-869C-69DC2E70DEE5}" type="slidenum">
              <a:rPr lang="en-US" altLang="en-US"/>
              <a:pPr/>
              <a:t>‹#›</a:t>
            </a:fld>
            <a:endParaRPr lang="en-US" altLang="en-US"/>
          </a:p>
        </p:txBody>
      </p:sp>
    </p:spTree>
    <p:extLst>
      <p:ext uri="{BB962C8B-B14F-4D97-AF65-F5344CB8AC3E}">
        <p14:creationId xmlns:p14="http://schemas.microsoft.com/office/powerpoint/2010/main" val="321984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lang="en-US" sz="2800" b="1" smtClean="0">
                <a:solidFill>
                  <a:srgbClr val="FFFFFF"/>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9"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E6076FF3-13A9-4EAD-87AE-9B7625D31F98}" type="slidenum">
              <a:rPr lang="en-US" altLang="en-US"/>
              <a:pPr/>
              <a:t>‹#›</a:t>
            </a:fld>
            <a:endParaRPr lang="en-US" altLang="en-US"/>
          </a:p>
        </p:txBody>
      </p:sp>
    </p:spTree>
    <p:extLst>
      <p:ext uri="{BB962C8B-B14F-4D97-AF65-F5344CB8AC3E}">
        <p14:creationId xmlns:p14="http://schemas.microsoft.com/office/powerpoint/2010/main" val="1072298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6"/>
          <p:cNvSpPr>
            <a:spLocks noGrp="1" noChangeArrowheads="1"/>
          </p:cNvSpPr>
          <p:nvPr>
            <p:ph type="ftr" sz="quarter" idx="10"/>
          </p:nvPr>
        </p:nvSpPr>
        <p:spPr>
          <a:ln/>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534934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4"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10350515-DDE7-4370-8EC1-1B1946D163F9}" type="slidenum">
              <a:rPr lang="en-US" altLang="en-US"/>
              <a:pPr/>
              <a:t>‹#›</a:t>
            </a:fld>
            <a:endParaRPr lang="en-US" altLang="en-US"/>
          </a:p>
        </p:txBody>
      </p:sp>
    </p:spTree>
    <p:extLst>
      <p:ext uri="{BB962C8B-B14F-4D97-AF65-F5344CB8AC3E}">
        <p14:creationId xmlns:p14="http://schemas.microsoft.com/office/powerpoint/2010/main" val="4168632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3008313" cy="946150"/>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FD906DE6-0DC8-4E4D-886E-B00B274B86B4}" type="slidenum">
              <a:rPr lang="en-US" altLang="en-US"/>
              <a:pPr/>
              <a:t>‹#›</a:t>
            </a:fld>
            <a:endParaRPr lang="en-US" altLang="en-US"/>
          </a:p>
        </p:txBody>
      </p:sp>
    </p:spTree>
    <p:extLst>
      <p:ext uri="{BB962C8B-B14F-4D97-AF65-F5344CB8AC3E}">
        <p14:creationId xmlns:p14="http://schemas.microsoft.com/office/powerpoint/2010/main" val="3231015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1EA3845-CC0C-44A3-AB29-41A3A8F30CDB}" type="slidenum">
              <a:rPr lang="en-US" altLang="en-US"/>
              <a:pPr/>
              <a:t>‹#›</a:t>
            </a:fld>
            <a:endParaRPr lang="en-US" altLang="en-US"/>
          </a:p>
        </p:txBody>
      </p:sp>
    </p:spTree>
    <p:extLst>
      <p:ext uri="{BB962C8B-B14F-4D97-AF65-F5344CB8AC3E}">
        <p14:creationId xmlns:p14="http://schemas.microsoft.com/office/powerpoint/2010/main" val="318955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914400"/>
          </a:xfrm>
        </p:spPr>
        <p:txBody>
          <a:bodyPr/>
          <a:lstStyle>
            <a:lvl1pPr>
              <a:defRPr lang="en-US" sz="2800" b="1" dirty="0">
                <a:solidFill>
                  <a:schemeClr val="bg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371600"/>
            <a:ext cx="3771900" cy="4724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371600"/>
            <a:ext cx="3771900" cy="47244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A83416E8-9580-44FE-BD30-6AB9C3946EE7}" type="slidenum">
              <a:rPr lang="en-US" altLang="en-US"/>
              <a:pPr/>
              <a:t>‹#›</a:t>
            </a:fld>
            <a:endParaRPr lang="en-US" altLang="en-US"/>
          </a:p>
        </p:txBody>
      </p:sp>
    </p:spTree>
    <p:extLst>
      <p:ext uri="{BB962C8B-B14F-4D97-AF65-F5344CB8AC3E}">
        <p14:creationId xmlns:p14="http://schemas.microsoft.com/office/powerpoint/2010/main" val="1956731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3723BA3-F684-4300-9C9C-198D1E762C09}" type="slidenum">
              <a:rPr lang="en-US" altLang="en-US"/>
              <a:pPr/>
              <a:t>‹#›</a:t>
            </a:fld>
            <a:endParaRPr lang="en-US" altLang="en-US"/>
          </a:p>
        </p:txBody>
      </p:sp>
    </p:spTree>
    <p:extLst>
      <p:ext uri="{BB962C8B-B14F-4D97-AF65-F5344CB8AC3E}">
        <p14:creationId xmlns:p14="http://schemas.microsoft.com/office/powerpoint/2010/main" val="2554189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9D6D76F-A30E-476B-8479-4D900DC32D79}" type="slidenum">
              <a:rPr lang="en-US" altLang="en-US"/>
              <a:pPr/>
              <a:t>‹#›</a:t>
            </a:fld>
            <a:endParaRPr lang="en-US" altLang="en-US"/>
          </a:p>
        </p:txBody>
      </p:sp>
    </p:spTree>
    <p:extLst>
      <p:ext uri="{BB962C8B-B14F-4D97-AF65-F5344CB8AC3E}">
        <p14:creationId xmlns:p14="http://schemas.microsoft.com/office/powerpoint/2010/main" val="686170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91400" cy="990600"/>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371600"/>
            <a:ext cx="7696200" cy="4343400"/>
          </a:xfrm>
        </p:spPr>
        <p:txBody>
          <a:bodyPr/>
          <a:lstStyle>
            <a:lvl1pPr marL="342900" indent="-342900">
              <a:buClr>
                <a:srgbClr val="BE6011"/>
              </a:buClr>
              <a:buFont typeface="Wingdings" charset="2"/>
              <a:buChar char="§"/>
              <a:defRPr sz="2800">
                <a:solidFill>
                  <a:schemeClr val="tx2"/>
                </a:solidFill>
                <a:latin typeface="Tw Cen MT"/>
                <a:cs typeface="Tw Cen MT"/>
              </a:defRPr>
            </a:lvl1pPr>
            <a:lvl2pPr>
              <a:defRPr sz="2400">
                <a:solidFill>
                  <a:schemeClr val="tx2"/>
                </a:solidFill>
                <a:latin typeface="Tw Cen MT"/>
                <a:cs typeface="Tw Cen MT"/>
              </a:defRPr>
            </a:lvl2pPr>
            <a:lvl3pPr marL="1143000" indent="-228600">
              <a:buClr>
                <a:srgbClr val="BE6011"/>
              </a:buClr>
              <a:buFont typeface="Wingdings" charset="2"/>
              <a:buChar char="§"/>
              <a:defRPr sz="2000">
                <a:solidFill>
                  <a:schemeClr val="tx2"/>
                </a:solidFill>
                <a:latin typeface="Tw Cen MT"/>
                <a:cs typeface="Tw Cen MT"/>
              </a:defRPr>
            </a:lvl3pPr>
            <a:lvl4pPr>
              <a:defRPr sz="1800">
                <a:solidFill>
                  <a:schemeClr val="tx2"/>
                </a:solidFill>
                <a:latin typeface="Tw Cen MT"/>
                <a:cs typeface="Tw Cen MT"/>
              </a:defRPr>
            </a:lvl4pPr>
            <a:lvl5pPr>
              <a:defRPr sz="1800">
                <a:solidFill>
                  <a:schemeClr val="tx2"/>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ftr" sz="quarter" idx="10"/>
          </p:nvPr>
        </p:nvSpPr>
        <p:spPr>
          <a:ln/>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3744712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latin typeface="Tw Cen MT"/>
                <a:cs typeface="Tw Cen M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FD600A86-F469-41FC-AAC8-990FB579AD27}" type="slidenum">
              <a:rPr lang="en-US" altLang="en-US"/>
              <a:pPr/>
              <a:t>‹#›</a:t>
            </a:fld>
            <a:endParaRPr lang="en-US" altLang="en-US"/>
          </a:p>
        </p:txBody>
      </p:sp>
    </p:spTree>
    <p:extLst>
      <p:ext uri="{BB962C8B-B14F-4D97-AF65-F5344CB8AC3E}">
        <p14:creationId xmlns:p14="http://schemas.microsoft.com/office/powerpoint/2010/main" val="143536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lang="en-US" sz="2800" b="1" dirty="0">
                <a:solidFill>
                  <a:srgbClr val="FFFFFF"/>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524000"/>
            <a:ext cx="3771900" cy="45720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524000"/>
            <a:ext cx="3771900" cy="4572000"/>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30C0E3F-E654-483C-807C-49067E96068A}" type="slidenum">
              <a:rPr lang="en-US" altLang="en-US"/>
              <a:pPr/>
              <a:t>‹#›</a:t>
            </a:fld>
            <a:endParaRPr lang="en-US" altLang="en-US"/>
          </a:p>
        </p:txBody>
      </p:sp>
    </p:spTree>
    <p:extLst>
      <p:ext uri="{BB962C8B-B14F-4D97-AF65-F5344CB8AC3E}">
        <p14:creationId xmlns:p14="http://schemas.microsoft.com/office/powerpoint/2010/main" val="2177422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lvl1pPr>
              <a:defRPr lang="en-US" sz="2800" b="1" smtClean="0">
                <a:solidFill>
                  <a:srgbClr val="FFFFFF"/>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803275"/>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71600"/>
            <a:ext cx="4041775" cy="803275"/>
          </a:xfrm>
        </p:spPr>
        <p:txBody>
          <a:bodyPr anchor="b"/>
          <a:lstStyle>
            <a:lvl1pPr marL="0" indent="0">
              <a:buNone/>
              <a:defRPr sz="2400" b="1">
                <a:solidFill>
                  <a:schemeClr val="tx2"/>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7"/>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9" name="Slide Number Placeholder 8"/>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BA9C095-DED0-48D0-802E-77AA15D2183E}" type="slidenum">
              <a:rPr lang="en-US" altLang="en-US"/>
              <a:pPr/>
              <a:t>‹#›</a:t>
            </a:fld>
            <a:endParaRPr lang="en-US" altLang="en-US"/>
          </a:p>
        </p:txBody>
      </p:sp>
    </p:spTree>
    <p:extLst>
      <p:ext uri="{BB962C8B-B14F-4D97-AF65-F5344CB8AC3E}">
        <p14:creationId xmlns:p14="http://schemas.microsoft.com/office/powerpoint/2010/main" val="1541343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6"/>
          <p:cNvSpPr>
            <a:spLocks noGrp="1" noChangeArrowheads="1"/>
          </p:cNvSpPr>
          <p:nvPr>
            <p:ph type="ftr" sz="quarter" idx="10"/>
          </p:nvPr>
        </p:nvSpPr>
        <p:spPr>
          <a:ln/>
        </p:spPr>
        <p:txBody>
          <a:bodyPr/>
          <a:lstStyle>
            <a:lvl1pPr>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818414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2"/>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4" name="Slide Number Placeholder 3"/>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950C85E4-6329-4DD7-8A5D-B3AE1642E71F}" type="slidenum">
              <a:rPr lang="en-US" altLang="en-US"/>
              <a:pPr/>
              <a:t>‹#›</a:t>
            </a:fld>
            <a:endParaRPr lang="en-US" altLang="en-US"/>
          </a:p>
        </p:txBody>
      </p:sp>
    </p:spTree>
    <p:extLst>
      <p:ext uri="{BB962C8B-B14F-4D97-AF65-F5344CB8AC3E}">
        <p14:creationId xmlns:p14="http://schemas.microsoft.com/office/powerpoint/2010/main" val="1426171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175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19200"/>
            <a:ext cx="3008313" cy="49069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E42A3FC-89F5-4DFD-8659-3E1A41E3B02B}" type="slidenum">
              <a:rPr lang="en-US" altLang="en-US"/>
              <a:pPr/>
              <a:t>‹#›</a:t>
            </a:fld>
            <a:endParaRPr lang="en-US" altLang="en-US"/>
          </a:p>
        </p:txBody>
      </p:sp>
    </p:spTree>
    <p:extLst>
      <p:ext uri="{BB962C8B-B14F-4D97-AF65-F5344CB8AC3E}">
        <p14:creationId xmlns:p14="http://schemas.microsoft.com/office/powerpoint/2010/main" val="4170589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7D7EFB47-3666-46B6-B248-0F7FE61C8364}" type="slidenum">
              <a:rPr lang="en-US" altLang="en-US"/>
              <a:pPr/>
              <a:t>‹#›</a:t>
            </a:fld>
            <a:endParaRPr lang="en-US" altLang="en-US"/>
          </a:p>
        </p:txBody>
      </p:sp>
    </p:spTree>
    <p:extLst>
      <p:ext uri="{BB962C8B-B14F-4D97-AF65-F5344CB8AC3E}">
        <p14:creationId xmlns:p14="http://schemas.microsoft.com/office/powerpoint/2010/main" val="3757119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0000"/>
                </a:solidFill>
                <a:latin typeface="Tw Cen MT"/>
                <a:cs typeface="Tw Cen M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BE6011"/>
              </a:buClr>
              <a:buFont typeface="Wingdings" charset="2"/>
              <a:buChar char="§"/>
              <a:defRPr sz="2400">
                <a:solidFill>
                  <a:srgbClr val="000000"/>
                </a:solidFill>
                <a:latin typeface="Tw Cen MT"/>
                <a:cs typeface="Tw Cen MT"/>
              </a:defRPr>
            </a:lvl1pPr>
            <a:lvl2pPr>
              <a:defRPr sz="2000">
                <a:solidFill>
                  <a:srgbClr val="000000"/>
                </a:solidFill>
                <a:latin typeface="Tw Cen MT"/>
                <a:cs typeface="Tw Cen MT"/>
              </a:defRPr>
            </a:lvl2pPr>
            <a:lvl3pPr marL="1143000" indent="-228600">
              <a:buClr>
                <a:srgbClr val="BE6011"/>
              </a:buClr>
              <a:buFont typeface="Wingdings" charset="2"/>
              <a:buChar char="§"/>
              <a:defRPr sz="1800">
                <a:solidFill>
                  <a:srgbClr val="000000"/>
                </a:solidFill>
                <a:latin typeface="Tw Cen MT"/>
                <a:cs typeface="Tw Cen MT"/>
              </a:defRPr>
            </a:lvl3pPr>
            <a:lvl4pPr>
              <a:defRPr sz="1600">
                <a:solidFill>
                  <a:srgbClr val="000000"/>
                </a:solidFill>
                <a:latin typeface="Tw Cen MT"/>
                <a:cs typeface="Tw Cen MT"/>
              </a:defRPr>
            </a:lvl4pPr>
            <a:lvl5pPr>
              <a:defRPr sz="1600">
                <a:solidFill>
                  <a:srgbClr val="000000"/>
                </a:solidFill>
                <a:latin typeface="Tw Cen MT"/>
                <a:cs typeface="Tw Cen M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9"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89575BA0-75C2-4AD4-A11D-0B8524CDC0AD}" type="slidenum">
              <a:rPr lang="en-US" altLang="en-US"/>
              <a:pPr/>
              <a:t>‹#›</a:t>
            </a:fld>
            <a:endParaRPr lang="en-US" altLang="en-US"/>
          </a:p>
        </p:txBody>
      </p:sp>
    </p:spTree>
    <p:extLst>
      <p:ext uri="{BB962C8B-B14F-4D97-AF65-F5344CB8AC3E}">
        <p14:creationId xmlns:p14="http://schemas.microsoft.com/office/powerpoint/2010/main" val="21351949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838200"/>
          </a:xfrm>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6A07993B-B84A-4713-848E-B860A6C06A0D}" type="slidenum">
              <a:rPr lang="en-US" altLang="en-US"/>
              <a:pPr/>
              <a:t>‹#›</a:t>
            </a:fld>
            <a:endParaRPr lang="en-US" altLang="en-US"/>
          </a:p>
        </p:txBody>
      </p:sp>
    </p:spTree>
    <p:extLst>
      <p:ext uri="{BB962C8B-B14F-4D97-AF65-F5344CB8AC3E}">
        <p14:creationId xmlns:p14="http://schemas.microsoft.com/office/powerpoint/2010/main" val="24176769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00250" cy="5867400"/>
          </a:xfrm>
        </p:spPr>
        <p:txBody>
          <a:bodyPr vert="eaVert"/>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
            <a:ext cx="5848350" cy="5943600"/>
          </a:xfrm>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E5F6D85C-0C74-4E24-A27A-CB0ED57CF086}" type="slidenum">
              <a:rPr lang="en-US" altLang="en-US"/>
              <a:pPr/>
              <a:t>‹#›</a:t>
            </a:fld>
            <a:endParaRPr lang="en-US" altLang="en-US"/>
          </a:p>
        </p:txBody>
      </p:sp>
    </p:spTree>
    <p:extLst>
      <p:ext uri="{BB962C8B-B14F-4D97-AF65-F5344CB8AC3E}">
        <p14:creationId xmlns:p14="http://schemas.microsoft.com/office/powerpoint/2010/main" val="1686800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800" b="1" smtClean="0">
                <a:solidFill>
                  <a:schemeClr val="bg1"/>
                </a:solidFill>
                <a:latin typeface="+mj-lt"/>
                <a:ea typeface="+mj-ea"/>
                <a:cs typeface="+mj-cs"/>
              </a:defRPr>
            </a:lvl1pPr>
          </a:lstStyle>
          <a:p>
            <a:r>
              <a:rPr lang="en-US" dirty="0" smtClean="0"/>
              <a:t>Click to edit Master title style</a:t>
            </a:r>
            <a:endParaRPr lang="en-US" dirty="0"/>
          </a:p>
        </p:txBody>
      </p:sp>
      <p:sp>
        <p:nvSpPr>
          <p:cNvPr id="3" name="Rectangle 2"/>
          <p:cNvSpPr>
            <a:spLocks noGrp="1" noChangeArrowheads="1"/>
          </p:cNvSpPr>
          <p:nvPr>
            <p:ph type="ftr" sz="quarter" idx="10"/>
          </p:nvPr>
        </p:nvSpPr>
        <p:spPr>
          <a:xfrm>
            <a:off x="304800" y="6400800"/>
            <a:ext cx="8610600" cy="457200"/>
          </a:xfrm>
        </p:spPr>
        <p:txBody>
          <a:bodyPr/>
          <a:lstStyle>
            <a:lvl1pPr>
              <a:defRPr>
                <a:solidFill>
                  <a:srgbClr val="80808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Tree>
    <p:extLst>
      <p:ext uri="{BB962C8B-B14F-4D97-AF65-F5344CB8AC3E}">
        <p14:creationId xmlns:p14="http://schemas.microsoft.com/office/powerpoint/2010/main" val="246882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4"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B9669B4A-EC91-4AB5-A237-0DF53C65B1E2}" type="slidenum">
              <a:rPr lang="en-US" altLang="en-US"/>
              <a:pPr/>
              <a:t>‹#›</a:t>
            </a:fld>
            <a:endParaRPr lang="en-US" altLang="en-US"/>
          </a:p>
        </p:txBody>
      </p:sp>
    </p:spTree>
    <p:extLst>
      <p:ext uri="{BB962C8B-B14F-4D97-AF65-F5344CB8AC3E}">
        <p14:creationId xmlns:p14="http://schemas.microsoft.com/office/powerpoint/2010/main" val="3667964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008313" cy="946150"/>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F945AD5E-7481-40BB-8814-60C9C06D92E8}" type="slidenum">
              <a:rPr lang="en-US" altLang="en-US"/>
              <a:pPr/>
              <a:t>‹#›</a:t>
            </a:fld>
            <a:endParaRPr lang="en-US" altLang="en-US"/>
          </a:p>
        </p:txBody>
      </p:sp>
    </p:spTree>
    <p:extLst>
      <p:ext uri="{BB962C8B-B14F-4D97-AF65-F5344CB8AC3E}">
        <p14:creationId xmlns:p14="http://schemas.microsoft.com/office/powerpoint/2010/main" val="239081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371600"/>
            <a:ext cx="5486400" cy="3352800"/>
          </a:xfrm>
        </p:spPr>
        <p:txBody>
          <a:bodyPr/>
          <a:lstStyle>
            <a:lvl1pPr marL="0" indent="0">
              <a:buNone/>
              <a:defRPr sz="3200">
                <a:solidFill>
                  <a:srgbClr val="000000"/>
                </a:solidFill>
                <a:latin typeface="Tw Cen MT"/>
                <a:cs typeface="Tw Cen M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latin typeface="Tw Cen MT"/>
                <a:cs typeface="Tw Cen M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7"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E46B3AB0-2B24-43B0-9E28-B88EEFE9016E}" type="slidenum">
              <a:rPr lang="en-US" altLang="en-US"/>
              <a:pPr/>
              <a:t>‹#›</a:t>
            </a:fld>
            <a:endParaRPr lang="en-US" altLang="en-US"/>
          </a:p>
        </p:txBody>
      </p:sp>
    </p:spTree>
    <p:extLst>
      <p:ext uri="{BB962C8B-B14F-4D97-AF65-F5344CB8AC3E}">
        <p14:creationId xmlns:p14="http://schemas.microsoft.com/office/powerpoint/2010/main" val="3770261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91400" cy="838200"/>
          </a:xfrm>
        </p:spPr>
        <p:txBody>
          <a:bodyPr/>
          <a:lstStyle>
            <a:lvl1pPr>
              <a:defRPr>
                <a:solidFill>
                  <a:srgbClr val="FFFFFF"/>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Clr>
                <a:srgbClr val="BE6011"/>
              </a:buClr>
              <a:buFont typeface="Wingdings" charset="2"/>
              <a:buChar char="§"/>
              <a:defRPr sz="2800">
                <a:solidFill>
                  <a:srgbClr val="000000"/>
                </a:solidFill>
                <a:latin typeface="Tw Cen MT"/>
                <a:cs typeface="Tw Cen MT"/>
              </a:defRPr>
            </a:lvl1pPr>
            <a:lvl2pPr>
              <a:defRPr sz="2400">
                <a:solidFill>
                  <a:srgbClr val="000000"/>
                </a:solidFill>
                <a:latin typeface="Tw Cen MT"/>
                <a:cs typeface="Tw Cen MT"/>
              </a:defRPr>
            </a:lvl2pPr>
            <a:lvl3pPr marL="1143000" indent="-228600">
              <a:buClr>
                <a:srgbClr val="BE6011"/>
              </a:buClr>
              <a:buFont typeface="Wingdings" charset="2"/>
              <a:buChar char="§"/>
              <a:defRPr sz="2000">
                <a:solidFill>
                  <a:srgbClr val="000000"/>
                </a:solidFill>
                <a:latin typeface="Tw Cen MT"/>
                <a:cs typeface="Tw Cen MT"/>
              </a:defRPr>
            </a:lvl3pPr>
            <a:lvl4pPr>
              <a:defRPr sz="1800">
                <a:solidFill>
                  <a:srgbClr val="000000"/>
                </a:solidFill>
                <a:latin typeface="Tw Cen MT"/>
                <a:cs typeface="Tw Cen MT"/>
              </a:defRPr>
            </a:lvl4pPr>
            <a:lvl5pPr>
              <a:defRPr sz="1800">
                <a:solidFill>
                  <a:srgbClr val="000000"/>
                </a:solidFill>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solidFill>
                  <a:srgbClr val="00000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sp>
        <p:nvSpPr>
          <p:cNvPr id="6" name="Rectangle 7"/>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F0ED215E-7CA0-4614-A730-030B8D4E6757}" type="slidenum">
              <a:rPr lang="en-US" altLang="en-US"/>
              <a:pPr/>
              <a:t>‹#›</a:t>
            </a:fld>
            <a:endParaRPr lang="en-US" altLang="en-US"/>
          </a:p>
        </p:txBody>
      </p:sp>
    </p:spTree>
    <p:extLst>
      <p:ext uri="{BB962C8B-B14F-4D97-AF65-F5344CB8AC3E}">
        <p14:creationId xmlns:p14="http://schemas.microsoft.com/office/powerpoint/2010/main" val="3264273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4.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a:solidFill>
                  <a:schemeClr val="bg2"/>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pic>
        <p:nvPicPr>
          <p:cNvPr id="1029" name="Picture 1" descr="NeedlesPPT_12e_TitleSlide1.jpg"/>
          <p:cNvPicPr>
            <a:picLocks noChangeAspect="1"/>
          </p:cNvPicPr>
          <p:nvPr userDrawn="1"/>
        </p:nvPicPr>
        <p:blipFill>
          <a:blip r:embed="rId12">
            <a:extLst>
              <a:ext uri="{28A0092B-C50C-407E-A947-70E740481C1C}">
                <a14:useLocalDpi xmlns:a14="http://schemas.microsoft.com/office/drawing/2010/main" val="0"/>
              </a:ext>
            </a:extLst>
          </a:blip>
          <a:srcRect b="3813"/>
          <a:stretch>
            <a:fillRect/>
          </a:stretch>
        </p:blipFill>
        <p:spPr bwMode="auto">
          <a:xfrm>
            <a:off x="0" y="0"/>
            <a:ext cx="9144000" cy="6477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ChangeArrowheads="1"/>
          </p:cNvSpPr>
          <p:nvPr userDrawn="1"/>
        </p:nvSpPr>
        <p:spPr bwMode="auto">
          <a:xfrm>
            <a:off x="0" y="-76200"/>
            <a:ext cx="9144000" cy="11430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91947" r:id="rId1"/>
    <p:sldLayoutId id="2147491948" r:id="rId2"/>
    <p:sldLayoutId id="2147491949" r:id="rId3"/>
    <p:sldLayoutId id="2147491950" r:id="rId4"/>
    <p:sldLayoutId id="2147491951" r:id="rId5"/>
    <p:sldLayoutId id="2147491952" r:id="rId6"/>
    <p:sldLayoutId id="2147491953" r:id="rId7"/>
    <p:sldLayoutId id="2147491954" r:id="rId8"/>
    <p:sldLayoutId id="2147491955" r:id="rId9"/>
    <p:sldLayoutId id="2147491956" r:id="rId10"/>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2pPr>
      <a:lvl3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3pPr>
      <a:lvl4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4pPr>
      <a:lvl5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1600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457200" y="2819400"/>
            <a:ext cx="82296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57200" y="6356350"/>
            <a:ext cx="8229600" cy="365125"/>
          </a:xfrm>
          <a:prstGeom prst="rect">
            <a:avLst/>
          </a:prstGeom>
        </p:spPr>
        <p:txBody>
          <a:bodyPr vert="horz" wrap="square" lIns="91440" tIns="45720" rIns="91440" bIns="45720" numCol="1" anchor="b" anchorCtr="0" compatLnSpc="1">
            <a:prstTxWarp prst="textNoShape">
              <a:avLst/>
            </a:prstTxWarp>
          </a:bodyPr>
          <a:lstStyle>
            <a:lvl1pPr algn="ctr">
              <a:defRPr sz="900">
                <a:solidFill>
                  <a:srgbClr val="898989"/>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grpSp>
        <p:nvGrpSpPr>
          <p:cNvPr id="2" name="Group 6"/>
          <p:cNvGrpSpPr/>
          <p:nvPr userDrawn="1"/>
        </p:nvGrpSpPr>
        <p:grpSpPr>
          <a:xfrm>
            <a:off x="0" y="0"/>
            <a:ext cx="5669072" cy="1981200"/>
            <a:chOff x="0" y="0"/>
            <a:chExt cx="7948465" cy="1981200"/>
          </a:xfrm>
          <a:effectLst>
            <a:outerShdw blurRad="50800" dist="38100" dir="2700000" algn="tl" rotWithShape="0">
              <a:schemeClr val="bg1">
                <a:lumMod val="75000"/>
                <a:alpha val="43000"/>
              </a:schemeClr>
            </a:outerShdw>
          </a:effectLst>
        </p:grpSpPr>
        <p:sp>
          <p:nvSpPr>
            <p:cNvPr id="8" name="Right Arrow 7"/>
            <p:cNvSpPr/>
            <p:nvPr/>
          </p:nvSpPr>
          <p:spPr>
            <a:xfrm>
              <a:off x="0" y="0"/>
              <a:ext cx="7696200" cy="1981200"/>
            </a:xfrm>
            <a:prstGeom prst="rightArrow">
              <a:avLst/>
            </a:prstGeom>
            <a:solidFill>
              <a:schemeClr val="tx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9" name="TextBox 8"/>
            <p:cNvSpPr txBox="1"/>
            <p:nvPr/>
          </p:nvSpPr>
          <p:spPr>
            <a:xfrm>
              <a:off x="2496989" y="609600"/>
              <a:ext cx="5451476" cy="707886"/>
            </a:xfrm>
            <a:prstGeom prst="rect">
              <a:avLst/>
            </a:prstGeom>
            <a:noFill/>
          </p:spPr>
          <p:txBody>
            <a:bodyPr>
              <a:spAutoFit/>
            </a:bodyPr>
            <a:lstStyle/>
            <a:p>
              <a:pPr>
                <a:defRPr/>
              </a:pPr>
              <a:r>
                <a:rPr lang="en-US" sz="4000" b="1" dirty="0">
                  <a:solidFill>
                    <a:srgbClr val="BE6011"/>
                  </a:solidFill>
                  <a:latin typeface="Arial Black"/>
                  <a:ea typeface="ＭＳ Ｐゴシック" charset="0"/>
                  <a:cs typeface="ＭＳ Ｐゴシック" charset="0"/>
                </a:rPr>
                <a:t>APPLY IT!</a:t>
              </a:r>
            </a:p>
          </p:txBody>
        </p:sp>
      </p:grpSp>
    </p:spTree>
  </p:cSld>
  <p:clrMap bg1="lt1" tx1="dk1" bg2="lt2" tx2="dk2" accent1="accent1" accent2="accent2" accent3="accent3" accent4="accent4" accent5="accent5" accent6="accent6" hlink="hlink" folHlink="folHlink"/>
  <p:sldLayoutIdLst>
    <p:sldLayoutId id="2147491957" r:id="rId1"/>
    <p:sldLayoutId id="2147491958" r:id="rId2"/>
    <p:sldLayoutId id="2147491959" r:id="rId3"/>
    <p:sldLayoutId id="2147491960" r:id="rId4"/>
    <p:sldLayoutId id="2147491961" r:id="rId5"/>
    <p:sldLayoutId id="2147491962" r:id="rId6"/>
    <p:sldLayoutId id="2147491963" r:id="rId7"/>
    <p:sldLayoutId id="2147491964" r:id="rId8"/>
    <p:sldLayoutId id="2147491965" r:id="rId9"/>
    <p:sldLayoutId id="2147491966" r:id="rId10"/>
    <p:sldLayoutId id="2147491967"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8" name="Picture 2" descr="NeedlesPPT_TitleSlide"/>
          <p:cNvPicPr>
            <a:picLocks noChangeAspect="1" noChangeArrowheads="1"/>
          </p:cNvPicPr>
          <p:nvPr/>
        </p:nvPicPr>
        <p:blipFill>
          <a:blip r:embed="rId12">
            <a:extLst>
              <a:ext uri="{28A0092B-C50C-407E-A947-70E740481C1C}">
                <a14:useLocalDpi xmlns:a14="http://schemas.microsoft.com/office/drawing/2010/main" val="0"/>
              </a:ext>
            </a:extLst>
          </a:blip>
          <a:srcRect b="4022"/>
          <a:stretch>
            <a:fillRect/>
          </a:stretch>
        </p:blipFill>
        <p:spPr bwMode="auto">
          <a:xfrm>
            <a:off x="0" y="0"/>
            <a:ext cx="91455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80"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a:solidFill>
                  <a:srgbClr val="80808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pic>
        <p:nvPicPr>
          <p:cNvPr id="24582" name="Picture 1" descr="NeedlesPPT_12e_TitleSlide1.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 descr="NeedlesPPT_12e_TitleSlide2.jpg"/>
          <p:cNvPicPr>
            <a:picLocks noChangeAspect="1"/>
          </p:cNvPicPr>
          <p:nvPr userDrawn="1"/>
        </p:nvPicPr>
        <p:blipFill>
          <a:blip r:embed="rId14">
            <a:extLst>
              <a:ext uri="{28A0092B-C50C-407E-A947-70E740481C1C}">
                <a14:useLocalDpi xmlns:a14="http://schemas.microsoft.com/office/drawing/2010/main" val="0"/>
              </a:ext>
            </a:extLst>
          </a:blip>
          <a:srcRect b="3998"/>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3"/>
          <p:cNvSpPr>
            <a:spLocks noChangeArrowheads="1"/>
          </p:cNvSpPr>
          <p:nvPr userDrawn="1"/>
        </p:nvSpPr>
        <p:spPr bwMode="auto">
          <a:xfrm>
            <a:off x="0" y="0"/>
            <a:ext cx="9144000" cy="1143000"/>
          </a:xfrm>
          <a:prstGeom prst="rect">
            <a:avLst/>
          </a:prstGeom>
          <a:solidFill>
            <a:srgbClr val="003300"/>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91968" r:id="rId1"/>
    <p:sldLayoutId id="2147491969" r:id="rId2"/>
    <p:sldLayoutId id="2147491970" r:id="rId3"/>
    <p:sldLayoutId id="2147491971" r:id="rId4"/>
    <p:sldLayoutId id="2147491944" r:id="rId5"/>
    <p:sldLayoutId id="2147491972" r:id="rId6"/>
    <p:sldLayoutId id="2147491973" r:id="rId7"/>
    <p:sldLayoutId id="2147491974" r:id="rId8"/>
    <p:sldLayoutId id="2147491975" r:id="rId9"/>
    <p:sldLayoutId id="2147491976" r:id="rId10"/>
  </p:sldLayoutIdLst>
  <p:hf sldNum="0" hdr="0" dt="0"/>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2pPr>
      <a:lvl3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3pPr>
      <a:lvl4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4pPr>
      <a:lvl5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bwMode="auto">
          <a:xfrm>
            <a:off x="457200" y="1524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5843" name="Rectangle 4"/>
          <p:cNvSpPr>
            <a:spLocks noGrp="1" noChangeArrowheads="1"/>
          </p:cNvSpPr>
          <p:nvPr>
            <p:ph type="body" idx="1"/>
          </p:nvPr>
        </p:nvSpPr>
        <p:spPr bwMode="auto">
          <a:xfrm>
            <a:off x="762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3"/>
          </p:nvPr>
        </p:nvSpPr>
        <p:spPr bwMode="auto">
          <a:xfrm>
            <a:off x="304800" y="6248400"/>
            <a:ext cx="8610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900">
                <a:solidFill>
                  <a:srgbClr val="808080"/>
                </a:solidFill>
              </a:defRPr>
            </a:lvl1pPr>
          </a:lstStyle>
          <a:p>
            <a:r>
              <a:rPr lang="en-US" altLang="en-US" dirty="0"/>
              <a:t>©2014 Cengage Learning. All Rights Reserved. May not be scanned, copied </a:t>
            </a:r>
            <a:r>
              <a:rPr lang="en-US" altLang="en-US" dirty="0" smtClean="0"/>
              <a:t>or </a:t>
            </a:r>
            <a:r>
              <a:rPr lang="en-US" altLang="en-US" dirty="0"/>
              <a:t>duplicated, </a:t>
            </a:r>
            <a:r>
              <a:rPr lang="en-US" altLang="en-US" dirty="0" smtClean="0"/>
              <a:t>or </a:t>
            </a:r>
            <a:r>
              <a:rPr lang="en-US" altLang="en-US" dirty="0"/>
              <a:t>posted to </a:t>
            </a:r>
            <a:r>
              <a:rPr lang="el-GR" altLang="en-US" dirty="0" smtClean="0"/>
              <a:t>ένα</a:t>
            </a:r>
            <a:r>
              <a:rPr lang="en-US" altLang="en-US" dirty="0" smtClean="0"/>
              <a:t> </a:t>
            </a:r>
            <a:r>
              <a:rPr lang="en-US" altLang="en-US" dirty="0"/>
              <a:t>publicly accessible website, in whole </a:t>
            </a:r>
            <a:r>
              <a:rPr lang="en-US" altLang="en-US" dirty="0" smtClean="0"/>
              <a:t>or </a:t>
            </a:r>
            <a:r>
              <a:rPr lang="en-US" altLang="en-US" dirty="0"/>
              <a:t>in part. </a:t>
            </a:r>
          </a:p>
        </p:txBody>
      </p:sp>
      <p:pic>
        <p:nvPicPr>
          <p:cNvPr id="35845" name="Picture 3" descr="NeedlesPPT_12e_TitleSlide3.jpg"/>
          <p:cNvPicPr>
            <a:picLocks noChangeAspect="1"/>
          </p:cNvPicPr>
          <p:nvPr userDrawn="1"/>
        </p:nvPicPr>
        <p:blipFill>
          <a:blip r:embed="rId12">
            <a:extLst>
              <a:ext uri="{28A0092B-C50C-407E-A947-70E740481C1C}">
                <a14:useLocalDpi xmlns:a14="http://schemas.microsoft.com/office/drawing/2010/main" val="0"/>
              </a:ext>
            </a:extLst>
          </a:blip>
          <a:srcRect b="4140"/>
          <a:stretch>
            <a:fillRect/>
          </a:stretch>
        </p:blipFill>
        <p:spPr bwMode="auto">
          <a:xfrm>
            <a:off x="0" y="0"/>
            <a:ext cx="9144000" cy="6324600"/>
          </a:xfrm>
          <a:prstGeom prst="rect">
            <a:avLst/>
          </a:prstGeom>
          <a:solidFill>
            <a:srgbClr val="BE601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945" r:id="rId1"/>
    <p:sldLayoutId id="2147491977" r:id="rId2"/>
    <p:sldLayoutId id="2147491978" r:id="rId3"/>
    <p:sldLayoutId id="2147491979" r:id="rId4"/>
    <p:sldLayoutId id="2147491946" r:id="rId5"/>
    <p:sldLayoutId id="2147491980" r:id="rId6"/>
    <p:sldLayoutId id="2147491981" r:id="rId7"/>
    <p:sldLayoutId id="2147491982" r:id="rId8"/>
    <p:sldLayoutId id="2147491983" r:id="rId9"/>
    <p:sldLayoutId id="2147491984" r:id="rId10"/>
  </p:sldLayoutIdLst>
  <p:hf sldNum="0" hdr="0" dt="0"/>
  <p:txStyles>
    <p:titleStyle>
      <a:lvl1pPr algn="l" rtl="0" eaLnBrk="0" fontAlgn="base" hangingPunct="0">
        <a:spcBef>
          <a:spcPct val="0"/>
        </a:spcBef>
        <a:spcAft>
          <a:spcPct val="0"/>
        </a:spcAft>
        <a:defRPr sz="2800" b="1">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2pPr>
      <a:lvl3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3pPr>
      <a:lvl4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4pPr>
      <a:lvl5pPr algn="l" rtl="0" eaLnBrk="0" fontAlgn="base" hangingPunct="0">
        <a:spcBef>
          <a:spcPct val="0"/>
        </a:spcBef>
        <a:spcAft>
          <a:spcPct val="0"/>
        </a:spcAft>
        <a:defRPr sz="2800" b="1">
          <a:solidFill>
            <a:schemeClr val="bg1"/>
          </a:solidFill>
          <a:latin typeface="Arial" charset="0"/>
          <a:ea typeface="MS PGothic" panose="020B0600070205080204" pitchFamily="34" charset="-128"/>
          <a:cs typeface="Times New Roman" charset="0"/>
        </a:defRPr>
      </a:lvl5pPr>
      <a:lvl6pPr marL="457200" algn="l" rtl="0" fontAlgn="base">
        <a:spcBef>
          <a:spcPct val="0"/>
        </a:spcBef>
        <a:spcAft>
          <a:spcPct val="0"/>
        </a:spcAft>
        <a:defRPr sz="2800" b="1">
          <a:solidFill>
            <a:schemeClr val="bg1"/>
          </a:solidFill>
          <a:latin typeface="Arial" charset="0"/>
          <a:ea typeface="ＭＳ Ｐゴシック" charset="0"/>
          <a:cs typeface="Times New Roman" charset="0"/>
        </a:defRPr>
      </a:lvl6pPr>
      <a:lvl7pPr marL="914400" algn="l" rtl="0" fontAlgn="base">
        <a:spcBef>
          <a:spcPct val="0"/>
        </a:spcBef>
        <a:spcAft>
          <a:spcPct val="0"/>
        </a:spcAft>
        <a:defRPr sz="2800" b="1">
          <a:solidFill>
            <a:schemeClr val="bg1"/>
          </a:solidFill>
          <a:latin typeface="Arial" charset="0"/>
          <a:ea typeface="ＭＳ Ｐゴシック" charset="0"/>
          <a:cs typeface="Times New Roman" charset="0"/>
        </a:defRPr>
      </a:lvl7pPr>
      <a:lvl8pPr marL="1371600" algn="l" rtl="0" fontAlgn="base">
        <a:spcBef>
          <a:spcPct val="0"/>
        </a:spcBef>
        <a:spcAft>
          <a:spcPct val="0"/>
        </a:spcAft>
        <a:defRPr sz="2800" b="1">
          <a:solidFill>
            <a:schemeClr val="bg1"/>
          </a:solidFill>
          <a:latin typeface="Arial" charset="0"/>
          <a:ea typeface="ＭＳ Ｐゴシック" charset="0"/>
          <a:cs typeface="Times New Roman" charset="0"/>
        </a:defRPr>
      </a:lvl8pPr>
      <a:lvl9pPr marL="1828800" algn="l" rtl="0" fontAlgn="base">
        <a:spcBef>
          <a:spcPct val="0"/>
        </a:spcBef>
        <a:spcAft>
          <a:spcPct val="0"/>
        </a:spcAft>
        <a:defRPr sz="2800" b="1">
          <a:solidFill>
            <a:schemeClr val="bg1"/>
          </a:solidFill>
          <a:latin typeface="Arial"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rgbClr val="1257AA"/>
        </a:buClr>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6"/>
          <p:cNvSpPr>
            <a:spLocks noChangeArrowheads="1"/>
          </p:cNvSpPr>
          <p:nvPr/>
        </p:nvSpPr>
        <p:spPr bwMode="auto">
          <a:xfrm>
            <a:off x="0" y="0"/>
            <a:ext cx="2209800" cy="68580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
        <p:nvSpPr>
          <p:cNvPr id="49154" name="Rectangle 15"/>
          <p:cNvSpPr>
            <a:spLocks noChangeArrowheads="1"/>
          </p:cNvSpPr>
          <p:nvPr/>
        </p:nvSpPr>
        <p:spPr bwMode="auto">
          <a:xfrm>
            <a:off x="0" y="-152400"/>
            <a:ext cx="9144000" cy="1574800"/>
          </a:xfrm>
          <a:prstGeom prst="rect">
            <a:avLst/>
          </a:prstGeom>
          <a:solidFill>
            <a:srgbClr val="275CAE"/>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pic>
        <p:nvPicPr>
          <p:cNvPr id="49155" name="Picture 3" descr="iStock_000014898327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14600"/>
            <a:ext cx="6934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14"/>
          <p:cNvSpPr txBox="1">
            <a:spLocks noChangeArrowheads="1"/>
          </p:cNvSpPr>
          <p:nvPr/>
        </p:nvSpPr>
        <p:spPr bwMode="auto">
          <a:xfrm>
            <a:off x="228600" y="541020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a:solidFill>
                  <a:srgbClr val="BE6011"/>
                </a:solidFill>
              </a:rPr>
              <a:t>Needles</a:t>
            </a:r>
          </a:p>
          <a:p>
            <a:pPr eaLnBrk="1" hangingPunct="1"/>
            <a:r>
              <a:rPr lang="en-US" altLang="en-US" sz="1600" b="1">
                <a:solidFill>
                  <a:srgbClr val="BE6011"/>
                </a:solidFill>
              </a:rPr>
              <a:t>Powers</a:t>
            </a:r>
          </a:p>
          <a:p>
            <a:pPr eaLnBrk="1" hangingPunct="1"/>
            <a:r>
              <a:rPr lang="en-US" altLang="en-US" sz="1600" b="1">
                <a:solidFill>
                  <a:srgbClr val="BE6011"/>
                </a:solidFill>
              </a:rPr>
              <a:t>Crosson</a:t>
            </a:r>
          </a:p>
        </p:txBody>
      </p:sp>
      <p:sp>
        <p:nvSpPr>
          <p:cNvPr id="49157" name="TextBox 13"/>
          <p:cNvSpPr txBox="1">
            <a:spLocks noChangeArrowheads="1"/>
          </p:cNvSpPr>
          <p:nvPr/>
        </p:nvSpPr>
        <p:spPr bwMode="auto">
          <a:xfrm>
            <a:off x="152400" y="3657600"/>
            <a:ext cx="1905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altLang="en-US" sz="2000" b="1" dirty="0" smtClean="0">
                <a:solidFill>
                  <a:schemeClr val="bg1"/>
                </a:solidFill>
              </a:rPr>
              <a:t>Χρηματοοικονομική και Διοικητική Λογιστική</a:t>
            </a:r>
            <a:endParaRPr lang="en-US" altLang="en-US" sz="2000" b="1" dirty="0">
              <a:solidFill>
                <a:schemeClr val="bg1"/>
              </a:solidFill>
            </a:endParaRPr>
          </a:p>
          <a:p>
            <a:pPr eaLnBrk="1" hangingPunct="1"/>
            <a:endParaRPr lang="en-US" altLang="en-US" sz="2000" b="1" dirty="0">
              <a:solidFill>
                <a:schemeClr val="bg1"/>
              </a:solidFill>
            </a:endParaRPr>
          </a:p>
          <a:p>
            <a:pPr eaLnBrk="1" hangingPunct="1"/>
            <a:r>
              <a:rPr lang="en-US" altLang="en-US" sz="2000" b="1" dirty="0">
                <a:solidFill>
                  <a:schemeClr val="bg1"/>
                </a:solidFill>
              </a:rPr>
              <a:t>10e</a:t>
            </a:r>
          </a:p>
          <a:p>
            <a:pPr eaLnBrk="1" hangingPunct="1"/>
            <a:endParaRPr lang="en-US" altLang="en-US" dirty="0">
              <a:solidFill>
                <a:schemeClr val="bg1"/>
              </a:solidFill>
            </a:endParaRPr>
          </a:p>
        </p:txBody>
      </p:sp>
      <p:sp>
        <p:nvSpPr>
          <p:cNvPr id="49158" name="Rectangle 5"/>
          <p:cNvSpPr>
            <a:spLocks noChangeArrowheads="1"/>
          </p:cNvSpPr>
          <p:nvPr/>
        </p:nvSpPr>
        <p:spPr bwMode="auto">
          <a:xfrm>
            <a:off x="0" y="838200"/>
            <a:ext cx="9144000" cy="1905000"/>
          </a:xfrm>
          <a:prstGeom prst="rect">
            <a:avLst/>
          </a:prstGeom>
          <a:solidFill>
            <a:schemeClr val="bg1"/>
          </a:solidFill>
          <a:ln w="9525">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sp>
        <p:nvSpPr>
          <p:cNvPr id="49159" name="TextBox 11"/>
          <p:cNvSpPr txBox="1">
            <a:spLocks noChangeArrowheads="1"/>
          </p:cNvSpPr>
          <p:nvPr/>
        </p:nvSpPr>
        <p:spPr bwMode="auto">
          <a:xfrm>
            <a:off x="2286000" y="1143536"/>
            <a:ext cx="6858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l-GR" sz="4000" dirty="0">
                <a:solidFill>
                  <a:schemeClr val="tx2"/>
                </a:solidFill>
              </a:rPr>
              <a:t>Πρότυπη Κοστολόγηση και Ανάλυση </a:t>
            </a:r>
            <a:r>
              <a:rPr lang="el-GR" sz="4000" dirty="0" smtClean="0">
                <a:solidFill>
                  <a:schemeClr val="tx2"/>
                </a:solidFill>
              </a:rPr>
              <a:t>Αποκλίσεων</a:t>
            </a:r>
            <a:endParaRPr lang="en-US" altLang="en-US" sz="4000" dirty="0">
              <a:solidFill>
                <a:schemeClr val="tx2"/>
              </a:solidFill>
            </a:endParaRPr>
          </a:p>
        </p:txBody>
      </p:sp>
      <p:sp>
        <p:nvSpPr>
          <p:cNvPr id="8" name="TextBox 7"/>
          <p:cNvSpPr txBox="1"/>
          <p:nvPr/>
        </p:nvSpPr>
        <p:spPr>
          <a:xfrm>
            <a:off x="228600" y="914400"/>
            <a:ext cx="1828800" cy="17843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11000" noProof="1">
                <a:solidFill>
                  <a:schemeClr val="tx2"/>
                </a:solidFill>
                <a:latin typeface="+mj-lt"/>
              </a:rPr>
              <a:t>8</a:t>
            </a:r>
            <a:endParaRPr lang="en-US" sz="11000" noProof="1">
              <a:solidFill>
                <a:schemeClr val="tx2"/>
              </a:solidFill>
              <a:latin typeface="+mj-lt"/>
            </a:endParaRPr>
          </a:p>
        </p:txBody>
      </p:sp>
      <p:sp>
        <p:nvSpPr>
          <p:cNvPr id="49161" name="TextBox 8"/>
          <p:cNvSpPr txBox="1">
            <a:spLocks noChangeArrowheads="1"/>
          </p:cNvSpPr>
          <p:nvPr/>
        </p:nvSpPr>
        <p:spPr bwMode="auto">
          <a:xfrm>
            <a:off x="228600" y="990600"/>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l-GR" altLang="en-US" sz="1600" dirty="0" smtClean="0">
                <a:solidFill>
                  <a:srgbClr val="275CAE"/>
                </a:solidFill>
              </a:rPr>
              <a:t>ΚΕΦΑΛΑΙΟ</a:t>
            </a:r>
            <a:endParaRPr lang="en-US" altLang="en-US" sz="1600" dirty="0">
              <a:solidFill>
                <a:srgbClr val="275CAE"/>
              </a:solidFill>
            </a:endParaRPr>
          </a:p>
        </p:txBody>
      </p:sp>
      <p:sp>
        <p:nvSpPr>
          <p:cNvPr id="49162" name="TextBox 10"/>
          <p:cNvSpPr txBox="1">
            <a:spLocks noChangeArrowheads="1"/>
          </p:cNvSpPr>
          <p:nvPr/>
        </p:nvSpPr>
        <p:spPr bwMode="auto">
          <a:xfrm>
            <a:off x="7696200" y="6550025"/>
            <a:ext cx="1447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a:solidFill>
                  <a:srgbClr val="000000"/>
                </a:solidFill>
              </a:rPr>
              <a:t>© human/iStockphoto</a:t>
            </a:r>
          </a:p>
          <a:p>
            <a:pPr eaLnBrk="1" hangingPunct="1"/>
            <a:endParaRPr lang="en-US" altLang="en-US"/>
          </a:p>
        </p:txBody>
      </p:sp>
      <p:sp>
        <p:nvSpPr>
          <p:cNvPr id="49163" name="Footer Placeholder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000000"/>
                </a:solidFill>
              </a:rPr>
              <a:t>©2014 Cengage Learning. All Rights Reserved. May not be scanned, copied </a:t>
            </a:r>
            <a:r>
              <a:rPr lang="en-US" altLang="en-US" sz="900" dirty="0" smtClean="0">
                <a:solidFill>
                  <a:srgbClr val="000000"/>
                </a:solidFill>
              </a:rPr>
              <a:t>or </a:t>
            </a:r>
            <a:r>
              <a:rPr lang="en-US" altLang="en-US" sz="900" dirty="0">
                <a:solidFill>
                  <a:srgbClr val="000000"/>
                </a:solidFill>
              </a:rPr>
              <a:t>duplicated, </a:t>
            </a:r>
            <a:r>
              <a:rPr lang="en-US" altLang="en-US" sz="900" dirty="0" smtClean="0">
                <a:solidFill>
                  <a:srgbClr val="000000"/>
                </a:solidFill>
              </a:rPr>
              <a:t>or </a:t>
            </a:r>
            <a:r>
              <a:rPr lang="en-US" altLang="en-US" sz="900" dirty="0">
                <a:solidFill>
                  <a:srgbClr val="000000"/>
                </a:solidFill>
              </a:rPr>
              <a:t>posted to </a:t>
            </a:r>
            <a:r>
              <a:rPr lang="el-GR" altLang="en-US" sz="900" dirty="0" smtClean="0">
                <a:solidFill>
                  <a:srgbClr val="000000"/>
                </a:solidFill>
              </a:rPr>
              <a:t>ένα</a:t>
            </a:r>
            <a:r>
              <a:rPr lang="en-US" altLang="en-US" sz="900" dirty="0" smtClean="0">
                <a:solidFill>
                  <a:srgbClr val="000000"/>
                </a:solidFill>
              </a:rPr>
              <a:t> </a:t>
            </a:r>
            <a:r>
              <a:rPr lang="en-US" altLang="en-US" sz="900" dirty="0">
                <a:solidFill>
                  <a:srgbClr val="000000"/>
                </a:solidFill>
              </a:rPr>
              <a:t>publicly accessible website, in whole </a:t>
            </a:r>
            <a:r>
              <a:rPr lang="en-US" altLang="en-US" sz="900" dirty="0" smtClean="0">
                <a:solidFill>
                  <a:srgbClr val="000000"/>
                </a:solidFill>
              </a:rPr>
              <a:t>or </a:t>
            </a:r>
            <a:r>
              <a:rPr lang="en-US" altLang="en-US" sz="900" dirty="0">
                <a:solidFill>
                  <a:srgbClr val="000000"/>
                </a:solidFill>
              </a:rPr>
              <a:t>in part.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l-GR" dirty="0"/>
              <a:t>Υπολογισμός Πρότυπου Κόστους</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από 2</a:t>
            </a:r>
            <a:r>
              <a:rPr lang="en-US" altLang="en-US" sz="1800" dirty="0" smtClean="0"/>
              <a:t>)</a:t>
            </a:r>
          </a:p>
        </p:txBody>
      </p:sp>
      <p:sp>
        <p:nvSpPr>
          <p:cNvPr id="3" name="Content Placeholder 2"/>
          <p:cNvSpPr>
            <a:spLocks noGrp="1"/>
          </p:cNvSpPr>
          <p:nvPr>
            <p:ph idx="1"/>
          </p:nvPr>
        </p:nvSpPr>
        <p:spPr/>
        <p:txBody>
          <a:bodyPr/>
          <a:lstStyle/>
          <a:p>
            <a:pPr lvl="1"/>
            <a:r>
              <a:rPr lang="el-GR" dirty="0"/>
              <a:t>Ένα πρότυπο κόστους μονάδας για ένα προϊόν παραγωγής, έχει τα ακόλουθα έξι </a:t>
            </a:r>
            <a:r>
              <a:rPr lang="el-GR" dirty="0" smtClean="0"/>
              <a:t>στοιχεία</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dirty="0"/>
              <a:t>Πρότυπη τιμή άμεσων </a:t>
            </a:r>
            <a:r>
              <a:rPr lang="el-GR" dirty="0" smtClean="0"/>
              <a:t>υλικών</a:t>
            </a:r>
          </a:p>
          <a:p>
            <a:pPr lvl="2">
              <a:buFont typeface="Wingdings" panose="05000000000000000000" pitchFamily="2" charset="2"/>
              <a:buChar char="§"/>
            </a:pPr>
            <a:r>
              <a:rPr lang="el-GR" dirty="0"/>
              <a:t>Πρότυπος συντελεστής άμεσης εργασίας </a:t>
            </a: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l-GR" dirty="0"/>
              <a:t>Μεταβλητός συντελεστής γενικών </a:t>
            </a:r>
            <a:r>
              <a:rPr lang="el-GR" dirty="0" smtClean="0"/>
              <a:t>βιομηχανικών εξόδων</a:t>
            </a:r>
          </a:p>
          <a:p>
            <a:pPr lvl="2">
              <a:buFont typeface="Wingdings" panose="05000000000000000000" pitchFamily="2" charset="2"/>
              <a:buChar char="§"/>
            </a:pPr>
            <a:r>
              <a:rPr lang="el-GR" dirty="0"/>
              <a:t>πρότυπη ποσότητα άμεσων υλικών</a:t>
            </a:r>
            <a:endParaRPr lang="el-GR" dirty="0" smtClean="0"/>
          </a:p>
          <a:p>
            <a:pPr lvl="2">
              <a:buFont typeface="Wingdings" panose="05000000000000000000" pitchFamily="2" charset="2"/>
              <a:buChar char="§"/>
            </a:pPr>
            <a:r>
              <a:rPr lang="el-GR" dirty="0"/>
              <a:t>προτυπος </a:t>
            </a:r>
            <a:r>
              <a:rPr lang="el-GR" dirty="0" smtClean="0"/>
              <a:t>χρονος </a:t>
            </a:r>
            <a:r>
              <a:rPr lang="el-GR" dirty="0"/>
              <a:t>άμεσης εργασίας</a:t>
            </a:r>
            <a:r>
              <a:rPr lang="el-GR" dirty="0" smtClean="0"/>
              <a:t> </a:t>
            </a:r>
          </a:p>
          <a:p>
            <a:pPr lvl="2">
              <a:buFont typeface="Wingdings" panose="05000000000000000000" pitchFamily="2" charset="2"/>
              <a:buChar char="§"/>
            </a:pPr>
            <a:r>
              <a:rPr lang="el-GR" dirty="0"/>
              <a:t>πρότυπος συντελεστής σταθερών γενικών βιομηχανικών </a:t>
            </a:r>
            <a:r>
              <a:rPr lang="el-GR" dirty="0" smtClean="0"/>
              <a:t>εξόδων</a:t>
            </a: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dirty="0" smtClean="0"/>
              <a:t>Να σημειωθεί </a:t>
            </a:r>
            <a:r>
              <a:rPr lang="el-GR" dirty="0"/>
              <a:t>ότι ένα πρότυπο κόστος ανά μονάδα για μια υπηρεσία περιλαμβάνει μόνο τα στοιχεία που σχετίζονται με την άμεση εργασία και </a:t>
            </a:r>
            <a:r>
              <a:rPr lang="el-GR"/>
              <a:t>τα </a:t>
            </a:r>
            <a:r>
              <a:rPr lang="el-GR" smtClean="0"/>
              <a:t>γενικά βιομηχανικά έξοδα</a:t>
            </a:r>
            <a:r>
              <a:rPr lang="en-US" altLang="en-US" smtClean="0">
                <a:latin typeface="Tw Cen MT" panose="020B0602020104020603" pitchFamily="34" charset="0"/>
                <a:ea typeface="Times New Roman" panose="02020603050405020304" pitchFamily="18" charset="0"/>
                <a:cs typeface="Times New Roman" panose="02020603050405020304" pitchFamily="18" charset="0"/>
              </a:rPr>
              <a:t>.</a:t>
            </a:r>
            <a:endParaRPr lang="en-US" altLang="en-US"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5837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l-GR" dirty="0"/>
              <a:t>Πρότυπο Κόστος Άμεσων Υλικών</a:t>
            </a:r>
            <a:endParaRPr lang="en-US" altLang="en-US" dirty="0" smtClean="0"/>
          </a:p>
        </p:txBody>
      </p:sp>
      <p:sp>
        <p:nvSpPr>
          <p:cNvPr id="3" name="Content Placeholder 2"/>
          <p:cNvSpPr>
            <a:spLocks noGrp="1"/>
          </p:cNvSpPr>
          <p:nvPr>
            <p:ph idx="1"/>
          </p:nvPr>
        </p:nvSpPr>
        <p:spPr>
          <a:extLst/>
        </p:spPr>
        <p:txBody>
          <a:bodyPr/>
          <a:lstStyle/>
          <a:p>
            <a:pPr>
              <a:defRPr/>
            </a:pPr>
            <a:r>
              <a:rPr lang="el-GR" sz="2400" dirty="0" smtClean="0">
                <a:ea typeface="+mn-ea"/>
              </a:rPr>
              <a:t>Το </a:t>
            </a:r>
            <a:r>
              <a:rPr lang="el-GR" sz="2400" b="1" dirty="0" smtClean="0">
                <a:solidFill>
                  <a:srgbClr val="275CAE"/>
                </a:solidFill>
                <a:ea typeface="+mn-ea"/>
              </a:rPr>
              <a:t>πρότυπο κόστος άμεσων υλικών</a:t>
            </a:r>
            <a:r>
              <a:rPr lang="en-US" sz="2400" b="1" dirty="0" smtClean="0">
                <a:solidFill>
                  <a:srgbClr val="275CAE"/>
                </a:solidFill>
                <a:ea typeface="+mn-ea"/>
              </a:rPr>
              <a:t> </a:t>
            </a:r>
            <a:r>
              <a:rPr lang="el-GR" sz="2400" dirty="0"/>
              <a:t>είναι το τίμημα που πρέπει να καταβληθεί για τα υλικά και υπολογίζεται ως εξής</a:t>
            </a:r>
            <a:r>
              <a:rPr lang="en-US" sz="2400" dirty="0" smtClean="0">
                <a:ea typeface="+mn-ea"/>
              </a:rPr>
              <a:t>.</a:t>
            </a:r>
          </a:p>
          <a:p>
            <a:pPr>
              <a:defRPr/>
            </a:pPr>
            <a:endParaRPr lang="en-US" sz="2400" dirty="0">
              <a:ea typeface="+mn-ea"/>
            </a:endParaRPr>
          </a:p>
          <a:p>
            <a:pPr lvl="1">
              <a:defRPr/>
            </a:pPr>
            <a:endParaRPr lang="en-US" sz="2000" dirty="0" smtClean="0"/>
          </a:p>
          <a:p>
            <a:pPr lvl="1">
              <a:defRPr/>
            </a:pPr>
            <a:r>
              <a:rPr lang="el-GR" sz="2000" dirty="0"/>
              <a:t>Σε αυτή την εξίσωση, η </a:t>
            </a:r>
            <a:r>
              <a:rPr lang="el-GR" sz="2000" b="1" dirty="0" smtClean="0">
                <a:solidFill>
                  <a:srgbClr val="275CAE"/>
                </a:solidFill>
              </a:rPr>
              <a:t>πρότυπη τιμή άμεσων υλικών </a:t>
            </a:r>
            <a:r>
              <a:rPr lang="el-GR" sz="2000" dirty="0"/>
              <a:t>είναι μια προσεκτική εκτίμηση του κόστους ενός συγκεκριμένου άμεσου υλικού για την επόμενη περίοδο</a:t>
            </a:r>
            <a:r>
              <a:rPr lang="en-US" sz="2000" dirty="0" smtClean="0"/>
              <a:t>.</a:t>
            </a:r>
          </a:p>
          <a:p>
            <a:pPr lvl="1">
              <a:defRPr/>
            </a:pPr>
            <a:r>
              <a:rPr lang="en-US" sz="2000" dirty="0" smtClean="0"/>
              <a:t>The </a:t>
            </a:r>
            <a:r>
              <a:rPr lang="el-GR" sz="2000" b="1" dirty="0" smtClean="0">
                <a:solidFill>
                  <a:srgbClr val="275CAE"/>
                </a:solidFill>
              </a:rPr>
              <a:t>πρότυπη ποσότητα άμεσων υλικών </a:t>
            </a:r>
            <a:r>
              <a:rPr lang="el-GR" sz="2000" dirty="0"/>
              <a:t>είναι μια εκτίμηση της ποσότητας των άμεσων υλικών, συμπεριλαμβανομένων των υπολειμμάτων και των αποβλήτων, που θα χρησιμοποιηθούν σε μια περίοδο</a:t>
            </a:r>
            <a:r>
              <a:rPr lang="en-US" sz="2000" dirty="0" smtClean="0"/>
              <a:t>.</a:t>
            </a:r>
          </a:p>
          <a:p>
            <a:pPr>
              <a:defRPr/>
            </a:pPr>
            <a:endParaRPr lang="en-US" sz="2400" dirty="0">
              <a:ea typeface="+mn-ea"/>
            </a:endParaRPr>
          </a:p>
          <a:p>
            <a:pPr lvl="1">
              <a:defRPr/>
            </a:pPr>
            <a:endParaRPr lang="en-US" sz="2000" dirty="0" smtClean="0"/>
          </a:p>
          <a:p>
            <a:pPr marL="0" indent="0">
              <a:buFont typeface="Wingdings" charset="2"/>
              <a:buNone/>
              <a:defRPr/>
            </a:pPr>
            <a:endParaRPr lang="en-US" sz="2400" dirty="0">
              <a:ea typeface="+mn-ea"/>
            </a:endParaRPr>
          </a:p>
        </p:txBody>
      </p:sp>
      <p:sp>
        <p:nvSpPr>
          <p:cNvPr id="5939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1008572185"/>
              </p:ext>
            </p:extLst>
          </p:nvPr>
        </p:nvGraphicFramePr>
        <p:xfrm>
          <a:off x="685800" y="2743200"/>
          <a:ext cx="7772401" cy="609600"/>
        </p:xfrm>
        <a:graphic>
          <a:graphicData uri="http://schemas.openxmlformats.org/drawingml/2006/table">
            <a:tbl>
              <a:tblPr firstRow="1" firstCol="1" bandRow="1">
                <a:tableStyleId>{5C22544A-7EE6-4342-B048-85BDC9FD1C3A}</a:tableStyleId>
              </a:tblPr>
              <a:tblGrid>
                <a:gridCol w="2068088"/>
                <a:gridCol w="385328"/>
                <a:gridCol w="1862010"/>
                <a:gridCol w="369476"/>
                <a:gridCol w="3087499"/>
              </a:tblGrid>
              <a:tr h="533400">
                <a:tc>
                  <a:txBody>
                    <a:bodyPr/>
                    <a:lstStyle/>
                    <a:p>
                      <a:r>
                        <a:rPr lang="el-GR" sz="1600" b="0" dirty="0">
                          <a:solidFill>
                            <a:schemeClr val="tx2"/>
                          </a:solidFill>
                          <a:effectLst/>
                        </a:rPr>
                        <a:t>Πρότυπο Κόστος Άμεσων Υλικών</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600" b="0">
                          <a:solidFill>
                            <a:schemeClr val="tx2"/>
                          </a:solidFill>
                          <a:effectLst/>
                        </a:rPr>
                        <a:t>=</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600" b="0" dirty="0">
                          <a:solidFill>
                            <a:schemeClr val="tx2"/>
                          </a:solidFill>
                          <a:effectLst/>
                        </a:rPr>
                        <a:t>Πρότυπη Τιμή Άμεσων Υλικών</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n-US" sz="1600" b="0">
                          <a:solidFill>
                            <a:schemeClr val="tx2"/>
                          </a:solidFill>
                          <a:effectLst/>
                        </a:rPr>
                        <a:t>x</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2000" b="0" dirty="0">
                          <a:solidFill>
                            <a:schemeClr val="tx2"/>
                          </a:solidFill>
                          <a:effectLst/>
                        </a:rPr>
                        <a:t>Πρότυπη Ποσότητα Άμεσων Υλικών</a:t>
                      </a:r>
                      <a:r>
                        <a:rPr lang="el-GR" sz="1600" b="0" dirty="0">
                          <a:solidFill>
                            <a:schemeClr val="tx2"/>
                          </a:solidFill>
                          <a:effectLst/>
                        </a:rPr>
                        <a:t> </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l-GR" dirty="0"/>
              <a:t>Πρότυπο Κόστος Άμεσων </a:t>
            </a:r>
            <a:r>
              <a:rPr lang="el-GR" dirty="0" smtClean="0"/>
              <a:t>Υλικών: Παράδειγμα</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Η </a:t>
            </a:r>
            <a:r>
              <a:rPr lang="en-US" altLang="en-US" sz="2400" dirty="0" smtClean="0">
                <a:latin typeface="Tw Cen MT" panose="020B0602020104020603" pitchFamily="34" charset="0"/>
                <a:cs typeface="Times New Roman" panose="02020603050405020304" pitchFamily="18" charset="0"/>
              </a:rPr>
              <a:t>ICU, </a:t>
            </a:r>
            <a:r>
              <a:rPr lang="el-GR" sz="2400" dirty="0"/>
              <a:t>, η οποία παράγει ρομπότ </a:t>
            </a:r>
            <a:r>
              <a:rPr lang="el-GR" sz="2400" dirty="0" smtClean="0"/>
              <a:t>παρακολούθησης?</a:t>
            </a:r>
            <a:r>
              <a:rPr lang="en-US" altLang="en-US" sz="2400" dirty="0" smtClean="0">
                <a:latin typeface="Tw Cen MT" panose="020B0602020104020603" pitchFamily="34" charset="0"/>
                <a:cs typeface="Times New Roman" panose="02020603050405020304" pitchFamily="18" charset="0"/>
              </a:rPr>
              <a:t>, </a:t>
            </a:r>
            <a:r>
              <a:rPr lang="el-GR" sz="2400" dirty="0"/>
              <a:t>αναβάθμισε πρόσφατα  τις προδιαγραφές του προϊόντος της, Watch Dog</a:t>
            </a:r>
            <a:r>
              <a:rPr lang="en-US" altLang="en-US" sz="2400" dirty="0" smtClean="0">
                <a:latin typeface="Tw Cen MT" panose="020B0602020104020603" pitchFamily="34" charset="0"/>
                <a:cs typeface="Times New Roman" panose="02020603050405020304" pitchFamily="18" charset="0"/>
              </a:rPr>
              <a:t>.</a:t>
            </a:r>
          </a:p>
          <a:p>
            <a:pPr lvl="1">
              <a:spcBef>
                <a:spcPts val="1200"/>
              </a:spcBef>
            </a:pPr>
            <a:r>
              <a:rPr lang="el-GR" sz="2000" dirty="0"/>
              <a:t>Η πρότυπη τιμή άμεσων υλικών είναι τώρα 9.20$ ανά τετραγωνικό μέτρο για τα υλικά του κιβωτίου και 20.17$ για κάθε μηχανισμό</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spcBef>
                <a:spcPts val="1200"/>
              </a:spcBef>
            </a:pPr>
            <a:r>
              <a:rPr lang="el-GR" sz="2000" dirty="0"/>
              <a:t>Η </a:t>
            </a:r>
            <a:r>
              <a:rPr lang="el-GR" sz="2000" b="1" dirty="0"/>
              <a:t>πρότυπη </a:t>
            </a:r>
            <a:r>
              <a:rPr lang="el-GR" sz="2000" dirty="0"/>
              <a:t>ποσότητα άμεσων υλικών είναι 0.025 τετραγωνικά μέτρα κιβωτίου ανά ρομπότ και ένας μηχανισμός ανά ρομπότ</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spcBef>
                <a:spcPts val="1200"/>
              </a:spcBef>
            </a:pPr>
            <a:r>
              <a:rPr lang="el-GR" sz="2000" dirty="0"/>
              <a:t>Έτσι, τα κόστη άμεσων υλικών κατασκευής ενός ρομπότ είναι τα εξής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6144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3568612967"/>
              </p:ext>
            </p:extLst>
          </p:nvPr>
        </p:nvGraphicFramePr>
        <p:xfrm>
          <a:off x="838200" y="5410200"/>
          <a:ext cx="7696200" cy="765684"/>
        </p:xfrm>
        <a:graphic>
          <a:graphicData uri="http://schemas.openxmlformats.org/drawingml/2006/table">
            <a:tbl>
              <a:tblPr firstRow="1" firstCol="1" bandRow="1">
                <a:tableStyleId>{5C22544A-7EE6-4342-B048-85BDC9FD1C3A}</a:tableStyleId>
              </a:tblPr>
              <a:tblGrid>
                <a:gridCol w="754929"/>
                <a:gridCol w="5594640"/>
                <a:gridCol w="1346631"/>
              </a:tblGrid>
              <a:tr h="225975">
                <a:tc gridSpan="2">
                  <a:txBody>
                    <a:bodyPr/>
                    <a:lstStyle/>
                    <a:p>
                      <a:r>
                        <a:rPr lang="el-GR" sz="1600" b="0">
                          <a:solidFill>
                            <a:schemeClr val="tx2"/>
                          </a:solidFill>
                          <a:effectLst/>
                        </a:rPr>
                        <a:t>Κόστη άμεσων υλικών:</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n-US"/>
                    </a:p>
                  </a:txBody>
                  <a:tcPr/>
                </a:tc>
                <a:tc>
                  <a:txBody>
                    <a:bodyPr/>
                    <a:lstStyle/>
                    <a:p>
                      <a:r>
                        <a:rPr lang="el-GR" sz="1600" b="0">
                          <a:solidFill>
                            <a:schemeClr val="tx2"/>
                          </a:solidFill>
                          <a:effectLst/>
                        </a:rPr>
                        <a:t> </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229912">
                <a:tc>
                  <a:txBody>
                    <a:bodyPr/>
                    <a:lstStyle/>
                    <a:p>
                      <a:pPr>
                        <a:lnSpc>
                          <a:spcPct val="107000"/>
                        </a:lnSpc>
                        <a:spcAft>
                          <a:spcPts val="800"/>
                        </a:spcAft>
                      </a:pPr>
                      <a:r>
                        <a:rPr lang="en-US" sz="1600" b="0">
                          <a:solidFill>
                            <a:schemeClr val="tx2"/>
                          </a:solidFill>
                          <a:effectLst/>
                        </a:rPr>
                        <a:t> </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r>
                        <a:rPr lang="el-GR" sz="1600" b="0">
                          <a:solidFill>
                            <a:schemeClr val="tx2"/>
                          </a:solidFill>
                          <a:effectLst/>
                        </a:rPr>
                        <a:t>Κιβώτιο (9.20$ ανά τ.μ. </a:t>
                      </a:r>
                      <a:r>
                        <a:rPr lang="en-US" sz="1600" b="0">
                          <a:solidFill>
                            <a:schemeClr val="tx2"/>
                          </a:solidFill>
                          <a:effectLst/>
                        </a:rPr>
                        <a:t>x </a:t>
                      </a:r>
                      <a:r>
                        <a:rPr lang="el-GR" sz="1600" b="0">
                          <a:solidFill>
                            <a:schemeClr val="tx2"/>
                          </a:solidFill>
                          <a:effectLst/>
                        </a:rPr>
                        <a:t>0.025 τ.μ.)</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600" b="0">
                          <a:solidFill>
                            <a:schemeClr val="tx2"/>
                          </a:solidFill>
                          <a:effectLst/>
                        </a:rPr>
                        <a:t>0.23$</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229912">
                <a:tc>
                  <a:txBody>
                    <a:bodyPr/>
                    <a:lstStyle/>
                    <a:p>
                      <a:pPr>
                        <a:lnSpc>
                          <a:spcPct val="107000"/>
                        </a:lnSpc>
                        <a:spcAft>
                          <a:spcPts val="800"/>
                        </a:spcAft>
                      </a:pPr>
                      <a:r>
                        <a:rPr lang="en-US" sz="1600" b="0">
                          <a:solidFill>
                            <a:schemeClr val="tx2"/>
                          </a:solidFill>
                          <a:effectLst/>
                        </a:rPr>
                        <a:t> </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r>
                        <a:rPr lang="el-GR" sz="1600" b="0">
                          <a:solidFill>
                            <a:schemeClr val="tx2"/>
                          </a:solidFill>
                          <a:effectLst/>
                        </a:rPr>
                        <a:t>Ένας μηχανισμός</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600" b="0" dirty="0">
                          <a:solidFill>
                            <a:schemeClr val="tx2"/>
                          </a:solidFill>
                          <a:effectLst/>
                        </a:rPr>
                        <a:t>20.17</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l-GR" dirty="0"/>
              <a:t>Πρότυπο Κόστος Άμεσης Εργασίας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Το </a:t>
            </a:r>
            <a:r>
              <a:rPr lang="el-GR" altLang="en-US" sz="2400" b="1" dirty="0" smtClean="0">
                <a:solidFill>
                  <a:srgbClr val="275CAE"/>
                </a:solidFill>
                <a:latin typeface="Tw Cen MT" panose="020B0602020104020603" pitchFamily="34" charset="0"/>
                <a:cs typeface="Times New Roman" panose="02020603050405020304" pitchFamily="18" charset="0"/>
              </a:rPr>
              <a:t>πρότυπο κόστος άμεσης εργασίας </a:t>
            </a:r>
            <a:r>
              <a:rPr lang="el-GR" sz="2400" dirty="0"/>
              <a:t>είναι το αναγκαίο κόστος για να παραχθεί το προϊόν, η εργασία ή η παραγγελία και υπολογίζεται ως εξής</a:t>
            </a:r>
            <a:r>
              <a:rPr lang="en-US" altLang="en-US" sz="24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endParaRPr lang="en-US" altLang="en-US" dirty="0"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endParaRPr lang="en-US" altLang="en-US" dirty="0" smtClean="0">
              <a:latin typeface="Tw Cen MT" panose="020B0602020104020603" pitchFamily="34" charset="0"/>
              <a:cs typeface="Times New Roman" panose="02020603050405020304" pitchFamily="18" charset="0"/>
            </a:endParaRP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 </a:t>
            </a:r>
            <a:r>
              <a:rPr lang="el-GR" altLang="en-US" sz="20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πρότυπος συντελεστής καταλογισμού άμεσης εργασίας </a:t>
            </a:r>
            <a:r>
              <a:rPr lang="el-GR" sz="2000" dirty="0"/>
              <a:t>είναι ο ωριαίος συντελεστής καταλογισμού άμεσης εργασίας που αναμένεται να επικρατήσει/ισχύσει για κάθε λειτουργία </a:t>
            </a:r>
            <a:r>
              <a:rPr lang="el-GR" sz="2000" dirty="0" smtClean="0"/>
              <a:t>κατά </a:t>
            </a:r>
            <a:r>
              <a:rPr lang="el-GR" sz="2000" dirty="0"/>
              <a:t>τη διάρκεια της επόμενης περιόδου</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Ο </a:t>
            </a:r>
            <a:r>
              <a:rPr lang="el-GR" altLang="en-US" sz="20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προτυπος χρονος άμεσης εργασίας </a:t>
            </a:r>
            <a:r>
              <a:rPr lang="el-GR" sz="2000" dirty="0"/>
              <a:t>είναι ο αναμενόμενος χρόνος εργασίας που απαιτείται για κάθε τμήμα, μηχανή, ή διαδικασία για την ολοκλήρωση της παραγωγής μιας μονάδας ή μιας παρτίδας παραγωγής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6246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3106963686"/>
              </p:ext>
            </p:extLst>
          </p:nvPr>
        </p:nvGraphicFramePr>
        <p:xfrm>
          <a:off x="914400" y="2743200"/>
          <a:ext cx="7620000" cy="822960"/>
        </p:xfrm>
        <a:graphic>
          <a:graphicData uri="http://schemas.openxmlformats.org/drawingml/2006/table">
            <a:tbl>
              <a:tblPr firstRow="1" firstCol="1" bandRow="1">
                <a:tableStyleId>{5C22544A-7EE6-4342-B048-85BDC9FD1C3A}</a:tableStyleId>
              </a:tblPr>
              <a:tblGrid>
                <a:gridCol w="2026261"/>
                <a:gridCol w="348972"/>
                <a:gridCol w="3139825"/>
                <a:gridCol w="280474"/>
                <a:gridCol w="1824468"/>
              </a:tblGrid>
              <a:tr h="650875">
                <a:tc>
                  <a:txBody>
                    <a:bodyPr/>
                    <a:lstStyle/>
                    <a:p>
                      <a:r>
                        <a:rPr lang="el-GR" sz="1800" b="0" dirty="0">
                          <a:solidFill>
                            <a:schemeClr val="tx2"/>
                          </a:solidFill>
                          <a:effectLst/>
                        </a:rPr>
                        <a:t>Πρότυπο Κόστος Άμεσης Εργασίας</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800" b="0">
                          <a:solidFill>
                            <a:schemeClr val="tx2"/>
                          </a:solidFill>
                          <a:effectLst/>
                        </a:rPr>
                        <a:t>=</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800" b="0">
                          <a:solidFill>
                            <a:schemeClr val="tx2"/>
                          </a:solidFill>
                          <a:effectLst/>
                        </a:rPr>
                        <a:t>Πρότυπος Συντελεστής Καταλογισμού Άμεσης Εργασίας</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n-US" sz="1800" b="0">
                          <a:solidFill>
                            <a:schemeClr val="tx2"/>
                          </a:solidFill>
                          <a:effectLst/>
                        </a:rPr>
                        <a:t>x </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800" b="0" dirty="0">
                          <a:solidFill>
                            <a:schemeClr val="tx2"/>
                          </a:solidFill>
                          <a:effectLst/>
                        </a:rPr>
                        <a:t>Προτυπος </a:t>
                      </a:r>
                      <a:r>
                        <a:rPr lang="en-US" sz="1800" b="0" dirty="0">
                          <a:solidFill>
                            <a:schemeClr val="tx2"/>
                          </a:solidFill>
                          <a:effectLst/>
                        </a:rPr>
                        <a:t>Χ</a:t>
                      </a:r>
                      <a:r>
                        <a:rPr lang="el-GR" sz="1800" b="0" dirty="0">
                          <a:solidFill>
                            <a:schemeClr val="tx2"/>
                          </a:solidFill>
                          <a:effectLst/>
                        </a:rPr>
                        <a:t>ρονος Άμεσης Εργασίας</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l-GR" dirty="0"/>
              <a:t>Πρότυπο Κόστος Άμεσων Υλικών: Παράδειγμα</a:t>
            </a:r>
            <a:endParaRPr lang="en-US" altLang="en-US" dirty="0" smtClean="0"/>
          </a:p>
        </p:txBody>
      </p:sp>
      <p:sp>
        <p:nvSpPr>
          <p:cNvPr id="3" name="Content Placeholder 2"/>
          <p:cNvSpPr>
            <a:spLocks noGrp="1"/>
          </p:cNvSpPr>
          <p:nvPr>
            <p:ph idx="1"/>
          </p:nvPr>
        </p:nvSpPr>
        <p:spPr/>
        <p:txBody>
          <a:bodyPr/>
          <a:lstStyle/>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Για την </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ICU, </a:t>
            </a:r>
            <a:r>
              <a:rPr lang="el-GR" sz="2000" dirty="0"/>
              <a:t>τα προτυπα χρόνου άμεσης εργασίας της </a:t>
            </a:r>
            <a:r>
              <a:rPr lang="en-US" sz="2000" dirty="0"/>
              <a:t>ICU </a:t>
            </a:r>
            <a:r>
              <a:rPr lang="el-GR" sz="2000" dirty="0"/>
              <a:t>είναι 0.01 ώρες ανά ρομπότ για το Τμήμα Σφράγισης Κιβωτίων και ο.05 ώρες ανά ρομπότ για το Τμήμα Συναρμολόγησης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Τα πρότυπα συντελεστή καταλογισμού άμεσης εργασίας είναι 8.00$ ανά ώρα για το Τμήμα Σφράγισης Κιβωτίων και 10.20$ ανά ώρα για το Τμήμα Συναρμολόγησης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Επομένως, τα κόστη άμεσης εργασίας για την παραγωγή ενός ρομπότ σε κάθε τμήμα έχουν ως εξής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6349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6" name="Table 5"/>
          <p:cNvGraphicFramePr>
            <a:graphicFrameLocks noGrp="1"/>
          </p:cNvGraphicFramePr>
          <p:nvPr>
            <p:extLst>
              <p:ext uri="{D42A27DB-BD31-4B8C-83A1-F6EECF244321}">
                <p14:modId xmlns:p14="http://schemas.microsoft.com/office/powerpoint/2010/main" val="2151049147"/>
              </p:ext>
            </p:extLst>
          </p:nvPr>
        </p:nvGraphicFramePr>
        <p:xfrm>
          <a:off x="1066800" y="4648200"/>
          <a:ext cx="7696200" cy="1219200"/>
        </p:xfrm>
        <a:graphic>
          <a:graphicData uri="http://schemas.openxmlformats.org/drawingml/2006/table">
            <a:tbl>
              <a:tblPr firstRow="1" firstCol="1" bandRow="1">
                <a:tableStyleId>{5C22544A-7EE6-4342-B048-85BDC9FD1C3A}</a:tableStyleId>
              </a:tblPr>
              <a:tblGrid>
                <a:gridCol w="754929"/>
                <a:gridCol w="5594640"/>
                <a:gridCol w="1346631"/>
              </a:tblGrid>
              <a:tr h="225975">
                <a:tc gridSpan="2">
                  <a:txBody>
                    <a:bodyPr/>
                    <a:lstStyle/>
                    <a:p>
                      <a:r>
                        <a:rPr lang="el-GR" sz="1600" b="0" dirty="0">
                          <a:solidFill>
                            <a:schemeClr val="tx2"/>
                          </a:solidFill>
                          <a:effectLst/>
                        </a:rPr>
                        <a:t>Κόστη άμεσων υλικών:</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n-US"/>
                    </a:p>
                  </a:txBody>
                  <a:tcPr/>
                </a:tc>
                <a:tc>
                  <a:txBody>
                    <a:bodyPr/>
                    <a:lstStyle/>
                    <a:p>
                      <a:r>
                        <a:rPr lang="el-GR" sz="1600" b="0">
                          <a:solidFill>
                            <a:schemeClr val="tx2"/>
                          </a:solidFill>
                          <a:effectLst/>
                        </a:rPr>
                        <a:t> </a:t>
                      </a:r>
                      <a:endParaRPr lang="en-US" sz="16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229912">
                <a:tc>
                  <a:txBody>
                    <a:bodyPr/>
                    <a:lstStyle/>
                    <a:p>
                      <a:pPr>
                        <a:lnSpc>
                          <a:spcPct val="107000"/>
                        </a:lnSpc>
                        <a:spcAft>
                          <a:spcPts val="800"/>
                        </a:spcAft>
                      </a:pPr>
                      <a:r>
                        <a:rPr lang="en-US" sz="1600" b="0">
                          <a:solidFill>
                            <a:schemeClr val="tx2"/>
                          </a:solidFill>
                          <a:effectLst/>
                        </a:rPr>
                        <a:t> </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r>
                        <a:rPr lang="el-GR" sz="1600" dirty="0">
                          <a:solidFill>
                            <a:srgbClr val="212121"/>
                          </a:solidFill>
                          <a:effectLst/>
                          <a:latin typeface="Calibri" panose="020F0502020204030204" pitchFamily="34" charset="0"/>
                          <a:cs typeface="Calibri" panose="020F0502020204030204" pitchFamily="34" charset="0"/>
                        </a:rPr>
                        <a:t>Τμήμα Σφράγισης Κιβωτίων </a:t>
                      </a:r>
                      <a:r>
                        <a:rPr lang="el-GR" sz="1600" dirty="0">
                          <a:solidFill>
                            <a:srgbClr val="212121"/>
                          </a:solidFill>
                          <a:effectLst/>
                          <a:latin typeface="Calibri" panose="020F0502020204030204" pitchFamily="34" charset="0"/>
                          <a:cs typeface="Courier New" panose="02070309020205020404" pitchFamily="49" charset="0"/>
                        </a:rPr>
                        <a:t>(8.00$ ανά ώρα </a:t>
                      </a:r>
                      <a:r>
                        <a:rPr lang="en-US" sz="1600" dirty="0">
                          <a:solidFill>
                            <a:srgbClr val="212121"/>
                          </a:solidFill>
                          <a:effectLst/>
                          <a:latin typeface="Calibri" panose="020F0502020204030204" pitchFamily="34" charset="0"/>
                          <a:cs typeface="Courier New" panose="02070309020205020404" pitchFamily="49" charset="0"/>
                        </a:rPr>
                        <a:t>x </a:t>
                      </a:r>
                      <a:r>
                        <a:rPr lang="el-GR" sz="1600" dirty="0">
                          <a:solidFill>
                            <a:srgbClr val="212121"/>
                          </a:solidFill>
                          <a:effectLst/>
                          <a:latin typeface="Calibri" panose="020F0502020204030204" pitchFamily="34" charset="0"/>
                          <a:cs typeface="Courier New" panose="02070309020205020404" pitchFamily="49" charset="0"/>
                        </a:rPr>
                        <a:t>0.01 ώρα ανά ρομπότ)</a:t>
                      </a:r>
                      <a:endParaRPr lang="en-US" sz="1600" dirty="0">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600" dirty="0">
                          <a:solidFill>
                            <a:srgbClr val="212121"/>
                          </a:solidFill>
                          <a:effectLst/>
                          <a:latin typeface="Calibri" panose="020F0502020204030204" pitchFamily="34" charset="0"/>
                          <a:cs typeface="Courier New" panose="02070309020205020404" pitchFamily="49" charset="0"/>
                        </a:rPr>
                        <a:t>0.08$</a:t>
                      </a:r>
                      <a:endParaRPr lang="en-US" sz="1600" dirty="0">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229912">
                <a:tc>
                  <a:txBody>
                    <a:bodyPr/>
                    <a:lstStyle/>
                    <a:p>
                      <a:pPr>
                        <a:lnSpc>
                          <a:spcPct val="107000"/>
                        </a:lnSpc>
                        <a:spcAft>
                          <a:spcPts val="800"/>
                        </a:spcAft>
                      </a:pPr>
                      <a:r>
                        <a:rPr lang="en-US" sz="1600" b="0">
                          <a:solidFill>
                            <a:schemeClr val="tx2"/>
                          </a:solidFill>
                          <a:effectLst/>
                        </a:rPr>
                        <a:t> </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bg1"/>
                    </a:solidFill>
                  </a:tcPr>
                </a:tc>
                <a:tc>
                  <a:txBody>
                    <a:bodyPr/>
                    <a:lstStyle/>
                    <a:p>
                      <a:r>
                        <a:rPr lang="el-GR" sz="1600" dirty="0">
                          <a:solidFill>
                            <a:srgbClr val="212121"/>
                          </a:solidFill>
                          <a:effectLst/>
                          <a:latin typeface="Calibri" panose="020F0502020204030204" pitchFamily="34" charset="0"/>
                          <a:cs typeface="Calibri" panose="020F0502020204030204" pitchFamily="34" charset="0"/>
                        </a:rPr>
                        <a:t>Τμήμα Συναρμολόγησης</a:t>
                      </a:r>
                      <a:r>
                        <a:rPr lang="el-GR" sz="1600" dirty="0">
                          <a:solidFill>
                            <a:srgbClr val="212121"/>
                          </a:solidFill>
                          <a:effectLst/>
                          <a:latin typeface="Calibri" panose="020F0502020204030204" pitchFamily="34" charset="0"/>
                          <a:cs typeface="Courier New" panose="02070309020205020404" pitchFamily="49" charset="0"/>
                        </a:rPr>
                        <a:t> (10.20$ ανά ώρα </a:t>
                      </a:r>
                      <a:r>
                        <a:rPr lang="en-US" sz="1600" dirty="0">
                          <a:solidFill>
                            <a:srgbClr val="212121"/>
                          </a:solidFill>
                          <a:effectLst/>
                          <a:latin typeface="Calibri" panose="020F0502020204030204" pitchFamily="34" charset="0"/>
                          <a:cs typeface="Courier New" panose="02070309020205020404" pitchFamily="49" charset="0"/>
                        </a:rPr>
                        <a:t>x </a:t>
                      </a:r>
                      <a:r>
                        <a:rPr lang="el-GR" sz="1600" dirty="0">
                          <a:solidFill>
                            <a:srgbClr val="212121"/>
                          </a:solidFill>
                          <a:effectLst/>
                          <a:latin typeface="Calibri" panose="020F0502020204030204" pitchFamily="34" charset="0"/>
                          <a:cs typeface="Courier New" panose="02070309020205020404" pitchFamily="49" charset="0"/>
                        </a:rPr>
                        <a:t>0.05 ώρα ανά ρομπότ)</a:t>
                      </a:r>
                      <a:endParaRPr lang="en-US" sz="1600" dirty="0">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600" b="0" dirty="0" smtClean="0">
                          <a:solidFill>
                            <a:schemeClr val="tx2"/>
                          </a:solidFill>
                          <a:effectLst/>
                        </a:rPr>
                        <a:t>0.51</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l-GR" altLang="en-US" dirty="0">
                <a:ea typeface="Arial Unicode MS" panose="020B0604020202020204" pitchFamily="34" charset="-128"/>
              </a:rPr>
              <a:t>Πρότυπο Κόστος Γενικών Βιομηχανικών Εξόδων </a:t>
            </a:r>
            <a:r>
              <a:rPr lang="el-GR" altLang="en-US" sz="1800" dirty="0">
                <a:ea typeface="Arial Unicode MS" panose="020B0604020202020204" pitchFamily="34" charset="-128"/>
              </a:rPr>
              <a:t>(διαφάνεια 1 έως 2)</a:t>
            </a:r>
            <a:endParaRPr lang="en-US" altLang="en-US" sz="1800"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000" dirty="0" smtClean="0">
                <a:latin typeface="Tw Cen MT" panose="020B0602020104020603" pitchFamily="34" charset="0"/>
                <a:cs typeface="Times New Roman" panose="02020603050405020304" pitchFamily="18" charset="0"/>
              </a:rPr>
              <a:t>Το </a:t>
            </a:r>
            <a:r>
              <a:rPr lang="el-GR" altLang="en-US" sz="2000" b="1" dirty="0" smtClean="0">
                <a:solidFill>
                  <a:srgbClr val="275CAE"/>
                </a:solidFill>
                <a:latin typeface="Tw Cen MT" panose="020B0602020104020603" pitchFamily="34" charset="0"/>
                <a:cs typeface="Times New Roman" panose="02020603050405020304" pitchFamily="18" charset="0"/>
              </a:rPr>
              <a:t>πρότυπο κόστος γενικών βιομηχανικών εξόδων </a:t>
            </a:r>
            <a:r>
              <a:rPr lang="el-GR" sz="2000" dirty="0"/>
              <a:t>είναι το άθροισμα των εκτιμήσεων των μεταβλητών και των σταθερών γενικών εξόδων </a:t>
            </a:r>
            <a:r>
              <a:rPr lang="el-GR" sz="2000" dirty="0" smtClean="0"/>
              <a:t>της </a:t>
            </a:r>
            <a:r>
              <a:rPr lang="el-GR" sz="2000" dirty="0"/>
              <a:t>επόμενης περιόδου</a:t>
            </a:r>
            <a:r>
              <a:rPr lang="en-US" altLang="en-US" sz="2000" dirty="0" smtClean="0">
                <a:latin typeface="Tw Cen MT" panose="020B0602020104020603" pitchFamily="34" charset="0"/>
                <a:cs typeface="Times New Roman" panose="02020603050405020304" pitchFamily="18" charset="0"/>
              </a:rPr>
              <a:t>. </a:t>
            </a:r>
            <a:r>
              <a:rPr lang="el-GR" sz="2000" dirty="0" smtClean="0"/>
              <a:t>Αποτελείται από δύο μέρη</a:t>
            </a:r>
            <a:r>
              <a:rPr lang="en-US" altLang="en-US" sz="2000" dirty="0" smtClean="0">
                <a:latin typeface="Tw Cen MT" panose="020B0602020104020603" pitchFamily="34" charset="0"/>
                <a:cs typeface="Times New Roman" panose="02020603050405020304" pitchFamily="18" charset="0"/>
              </a:rPr>
              <a:t>: </a:t>
            </a:r>
            <a:r>
              <a:rPr lang="el-GR" altLang="en-US" sz="2000" dirty="0" smtClean="0">
                <a:latin typeface="Tw Cen MT" panose="020B0602020104020603" pitchFamily="34" charset="0"/>
                <a:cs typeface="Times New Roman" panose="02020603050405020304" pitchFamily="18" charset="0"/>
              </a:rPr>
              <a:t>τα μεταβλητά κόστη και τα σταθερά κόστη</a:t>
            </a:r>
            <a:r>
              <a:rPr lang="en-US" altLang="en-US" sz="2000" dirty="0" smtClean="0">
                <a:latin typeface="Tw Cen MT" panose="020B0602020104020603" pitchFamily="34" charset="0"/>
                <a:cs typeface="Times New Roman" panose="02020603050405020304" pitchFamily="18" charset="0"/>
              </a:rPr>
              <a:t>.</a:t>
            </a: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Ο </a:t>
            </a:r>
            <a:r>
              <a:rPr lang="el-GR" altLang="en-US" sz="1800" b="1" dirty="0" smtClean="0">
                <a:solidFill>
                  <a:srgbClr val="275CAE"/>
                </a:solidFill>
                <a:latin typeface="Tw Cen MT" panose="020B0602020104020603" pitchFamily="34" charset="0"/>
                <a:ea typeface="Times New Roman" panose="02020603050405020304" pitchFamily="18" charset="0"/>
                <a:cs typeface="Times New Roman" panose="02020603050405020304" pitchFamily="18" charset="0"/>
              </a:rPr>
              <a:t>πρότυπος συντελεστής μεταβλητών γενικών βιομηχανικών εξόδων </a:t>
            </a:r>
            <a:r>
              <a:rPr lang="el-GR" sz="1800" dirty="0"/>
              <a:t>υπολογίζεται διαιρώντας το συνολικό προϋπολογισμό </a:t>
            </a:r>
            <a:r>
              <a:rPr lang="el-GR" sz="1800" dirty="0" smtClean="0"/>
              <a:t>μεταβλητών γενικών βιομηχανικών εξόδων με μια έκφανση δυναμικότητας, </a:t>
            </a:r>
            <a:r>
              <a:rPr lang="el-GR" sz="1800" dirty="0"/>
              <a:t>όπως ο προϋπολογισμένος αριθμός </a:t>
            </a:r>
            <a:r>
              <a:rPr lang="el-GR" sz="1800" dirty="0" smtClean="0"/>
              <a:t>των πρότυπων ωρών </a:t>
            </a:r>
            <a:r>
              <a:rPr lang="el-GR" sz="1800" dirty="0"/>
              <a:t>μηχανής ή του πρότυπων ωρών </a:t>
            </a:r>
            <a:r>
              <a:rPr lang="el-GR" sz="1800" dirty="0" smtClean="0"/>
              <a:t>άμεσης εργασίας, όπως φαίνεται και στον ακόλουθο τύπο</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6451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6" name="Table 5"/>
          <p:cNvGraphicFramePr>
            <a:graphicFrameLocks noGrp="1"/>
          </p:cNvGraphicFramePr>
          <p:nvPr>
            <p:extLst>
              <p:ext uri="{D42A27DB-BD31-4B8C-83A1-F6EECF244321}">
                <p14:modId xmlns:p14="http://schemas.microsoft.com/office/powerpoint/2010/main" val="3286925775"/>
              </p:ext>
            </p:extLst>
          </p:nvPr>
        </p:nvGraphicFramePr>
        <p:xfrm>
          <a:off x="533400" y="4648200"/>
          <a:ext cx="8229599" cy="1066800"/>
        </p:xfrm>
        <a:graphic>
          <a:graphicData uri="http://schemas.openxmlformats.org/drawingml/2006/table">
            <a:tbl>
              <a:tblPr firstRow="1" firstCol="1" bandRow="1">
                <a:tableStyleId>{5C22544A-7EE6-4342-B048-85BDC9FD1C3A}</a:tableStyleId>
              </a:tblPr>
              <a:tblGrid>
                <a:gridCol w="3993856"/>
                <a:gridCol w="241887"/>
                <a:gridCol w="3993856"/>
              </a:tblGrid>
              <a:tr h="533400">
                <a:tc rowSpan="2">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600" b="0" dirty="0">
                          <a:solidFill>
                            <a:schemeClr val="tx2"/>
                          </a:solidFill>
                          <a:effectLst/>
                        </a:rPr>
                        <a:t>Πρότυπος Μεταβλητός Συντελεστής Γενικών </a:t>
                      </a:r>
                      <a:r>
                        <a:rPr lang="el-GR" sz="1600" b="0" dirty="0" smtClean="0">
                          <a:solidFill>
                            <a:schemeClr val="tx2"/>
                          </a:solidFill>
                          <a:effectLst/>
                        </a:rPr>
                        <a:t>Βιομηχανικών Εξόδων</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rowSpan="2">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600" b="0">
                          <a:solidFill>
                            <a:schemeClr val="tx2"/>
                          </a:solidFill>
                          <a:effectLst/>
                        </a:rPr>
                        <a:t>=</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600" b="0" dirty="0">
                          <a:solidFill>
                            <a:schemeClr val="tx2"/>
                          </a:solidFill>
                          <a:effectLst/>
                        </a:rPr>
                        <a:t>Συνολικός Προϋπολογισμός Μεταβλητού Κόστους Γενικών </a:t>
                      </a:r>
                      <a:r>
                        <a:rPr lang="el-GR" sz="1600" b="0" dirty="0" smtClean="0">
                          <a:solidFill>
                            <a:schemeClr val="tx2"/>
                          </a:solidFill>
                          <a:effectLst/>
                        </a:rPr>
                        <a:t>Βιομηχανικών Εξόδων</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2"/>
                      </a:solidFill>
                      <a:prstDash val="solid"/>
                      <a:round/>
                      <a:headEnd type="none" w="med" len="med"/>
                      <a:tailEnd type="none" w="med" len="med"/>
                    </a:lnB>
                    <a:solidFill>
                      <a:schemeClr val="bg1"/>
                    </a:solidFill>
                  </a:tcPr>
                </a:tc>
              </a:tr>
              <a:tr h="533400">
                <a:tc vMerge="1">
                  <a:txBody>
                    <a:bodyPr/>
                    <a:lstStyle/>
                    <a:p>
                      <a:endParaRPr lang="en-US"/>
                    </a:p>
                  </a:txBody>
                  <a:tcPr/>
                </a:tc>
                <a:tc vMerge="1">
                  <a:txBody>
                    <a:bodyPr/>
                    <a:lstStyle/>
                    <a:p>
                      <a:endParaRPr lang="en-US"/>
                    </a:p>
                  </a:txBody>
                  <a:tcPr/>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600" b="0" dirty="0">
                          <a:solidFill>
                            <a:schemeClr val="tx2"/>
                          </a:solidFill>
                          <a:effectLst/>
                        </a:rPr>
                        <a:t>Προϋπολογισμένος Αριθμός Προτύπου Ωρών Άμεσης Εργασίας</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2"/>
                      </a:solidFill>
                      <a:prstDash val="solid"/>
                      <a:round/>
                      <a:headEnd type="none" w="med" len="med"/>
                      <a:tailEnd type="none" w="med" len="med"/>
                    </a:lnT>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l-GR" altLang="en-US" dirty="0">
                <a:ea typeface="Arial Unicode MS" panose="020B0604020202020204" pitchFamily="34" charset="-128"/>
              </a:rPr>
              <a:t>Πρότυπο Κόστος Γενικών Βιομηχανικών Εξόδων</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από 2</a:t>
            </a:r>
            <a:r>
              <a:rPr lang="en-US" altLang="en-US" sz="1800" dirty="0" smtClean="0"/>
              <a:t>)</a:t>
            </a:r>
          </a:p>
        </p:txBody>
      </p:sp>
      <p:sp>
        <p:nvSpPr>
          <p:cNvPr id="3" name="Content Placeholder 2"/>
          <p:cNvSpPr>
            <a:spLocks noGrp="1"/>
          </p:cNvSpPr>
          <p:nvPr>
            <p:ph idx="1"/>
          </p:nvPr>
        </p:nvSpPr>
        <p:spPr>
          <a:extLst/>
        </p:spPr>
        <p:txBody>
          <a:bodyPr/>
          <a:lstStyle/>
          <a:p>
            <a:pPr lvl="1">
              <a:buClr>
                <a:schemeClr val="accent4"/>
              </a:buClr>
              <a:buFont typeface="Lucida Grande"/>
              <a:buChar char="-"/>
              <a:defRPr/>
            </a:pPr>
            <a:r>
              <a:rPr lang="el-GR" sz="2000" dirty="0" smtClean="0"/>
              <a:t>Ο </a:t>
            </a:r>
            <a:r>
              <a:rPr lang="el-GR" sz="2000" b="1" dirty="0" smtClean="0">
                <a:solidFill>
                  <a:srgbClr val="275CAE"/>
                </a:solidFill>
              </a:rPr>
              <a:t>πρότυπος συντελεστής σταθερών γενικών βιομηχανικών εξόδων </a:t>
            </a:r>
            <a:r>
              <a:rPr lang="el-GR" sz="2000" dirty="0"/>
              <a:t>υπολογίζεται διαιρώντας τα συνολικά προϋπολογισμένα </a:t>
            </a:r>
            <a:r>
              <a:rPr lang="el-GR" sz="2000"/>
              <a:t>σταθερά </a:t>
            </a:r>
            <a:r>
              <a:rPr lang="el-GR" sz="2000" smtClean="0"/>
              <a:t>γενικά βιομηχανικά έξοδα </a:t>
            </a:r>
            <a:r>
              <a:rPr lang="el-GR" sz="2000" dirty="0" smtClean="0"/>
              <a:t>με μια έκφανση δυναμικότητας, </a:t>
            </a:r>
            <a:r>
              <a:rPr lang="el-GR" sz="2000" dirty="0"/>
              <a:t>συνήθως με την κανονική </a:t>
            </a:r>
            <a:r>
              <a:rPr lang="el-GR" sz="2000" dirty="0" smtClean="0"/>
              <a:t>δυναμικότητα </a:t>
            </a:r>
            <a:r>
              <a:rPr lang="el-GR" sz="2000" dirty="0"/>
              <a:t>σε όρους προτύπων ωρών ή μονάδων</a:t>
            </a:r>
            <a:r>
              <a:rPr lang="en-US" sz="2000" dirty="0" smtClean="0"/>
              <a:t>. </a:t>
            </a:r>
          </a:p>
          <a:p>
            <a:pPr lvl="2">
              <a:defRPr/>
            </a:pPr>
            <a:r>
              <a:rPr lang="el-GR" sz="1800" dirty="0"/>
              <a:t>Ο παρονομαστής εκφράζεται με τους ίδιους όρους όπως και ο μεταβλητός συντελεστής γενικών </a:t>
            </a:r>
            <a:r>
              <a:rPr lang="el-GR" sz="1800" dirty="0" smtClean="0"/>
              <a:t>βιομηχανικών εξόδων.</a:t>
            </a:r>
          </a:p>
          <a:p>
            <a:pPr lvl="2">
              <a:defRPr/>
            </a:pPr>
            <a:r>
              <a:rPr lang="el-GR" sz="1800" dirty="0" smtClean="0"/>
              <a:t>Χρησιμοποιώντας </a:t>
            </a:r>
            <a:r>
              <a:rPr lang="el-GR" sz="1800" dirty="0"/>
              <a:t>την κανονική δυναμικότητα σε όρους </a:t>
            </a:r>
            <a:r>
              <a:rPr lang="el-GR" sz="1800" dirty="0" smtClean="0"/>
              <a:t>πρότυπων </a:t>
            </a:r>
            <a:r>
              <a:rPr lang="el-GR" sz="1800" dirty="0"/>
              <a:t>ωρών άμεσης εργασίας ως παρονομαστή, ο τύπος είναι ως εξής </a:t>
            </a:r>
            <a:r>
              <a:rPr lang="en-US" sz="1800" dirty="0" smtClean="0"/>
              <a:t>:</a:t>
            </a:r>
            <a:endParaRPr lang="en-US" sz="1800" dirty="0"/>
          </a:p>
        </p:txBody>
      </p:sp>
      <p:sp>
        <p:nvSpPr>
          <p:cNvPr id="6553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933341735"/>
              </p:ext>
            </p:extLst>
          </p:nvPr>
        </p:nvGraphicFramePr>
        <p:xfrm>
          <a:off x="762000" y="4572000"/>
          <a:ext cx="7924800" cy="1043686"/>
        </p:xfrm>
        <a:graphic>
          <a:graphicData uri="http://schemas.openxmlformats.org/drawingml/2006/table">
            <a:tbl>
              <a:tblPr firstRow="1" firstCol="1" bandRow="1">
                <a:tableStyleId>{5C22544A-7EE6-4342-B048-85BDC9FD1C3A}</a:tableStyleId>
              </a:tblPr>
              <a:tblGrid>
                <a:gridCol w="3845936"/>
                <a:gridCol w="232928"/>
                <a:gridCol w="3845936"/>
              </a:tblGrid>
              <a:tr h="0">
                <a:tc rowSpan="2">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600" b="0">
                          <a:solidFill>
                            <a:schemeClr val="tx2"/>
                          </a:solidFill>
                          <a:effectLst/>
                        </a:rPr>
                        <a:t>Πρότυπος Σταθερός Συντελεστής Γενικών βιομηχανικών εξόδων</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rowSpan="2">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600" b="0">
                          <a:solidFill>
                            <a:schemeClr val="tx2"/>
                          </a:solidFill>
                          <a:effectLst/>
                        </a:rPr>
                        <a:t>=</a:t>
                      </a:r>
                      <a:endParaRPr lang="en-US"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600" b="0" dirty="0">
                          <a:solidFill>
                            <a:schemeClr val="tx2"/>
                          </a:solidFill>
                          <a:effectLst/>
                        </a:rPr>
                        <a:t>Συνολικός Προϋπολογισμός Σταθερού Κόστους Γενικών βιομηχανικών εξόδων</a:t>
                      </a:r>
                      <a:endParaRPr lang="en-US" sz="1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r>
              <a:tr h="0">
                <a:tc vMerge="1">
                  <a:txBody>
                    <a:bodyPr/>
                    <a:lstStyle/>
                    <a:p>
                      <a:endParaRPr lang="en-US"/>
                    </a:p>
                  </a:txBody>
                  <a:tcPr/>
                </a:tc>
                <a:tc vMerge="1">
                  <a:txBody>
                    <a:bodyPr/>
                    <a:lstStyle/>
                    <a:p>
                      <a:endParaRPr lang="en-US"/>
                    </a:p>
                  </a:txBody>
                  <a:tcPr/>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600" b="0" dirty="0">
                          <a:solidFill>
                            <a:schemeClr val="tx2"/>
                          </a:solidFill>
                          <a:effectLst/>
                        </a:rPr>
                        <a:t>Κανονική Δυναμικότητα σε Όρους Προτύπου Ωρών Άμεσης Εργασίας</a:t>
                      </a:r>
                      <a:endParaRPr lang="en-US" sz="1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l-GR" altLang="en-US" dirty="0">
                <a:ea typeface="Arial Unicode MS" panose="020B0604020202020204" pitchFamily="34" charset="-128"/>
              </a:rPr>
              <a:t>Πρότυπο Κόστος Γενικών Βιομηχανικών Εξόδων : Παράδειγμα</a:t>
            </a:r>
            <a:endParaRPr lang="en-US" altLang="en-US" dirty="0" smtClean="0"/>
          </a:p>
        </p:txBody>
      </p:sp>
      <p:sp>
        <p:nvSpPr>
          <p:cNvPr id="3" name="Content Placeholder 2"/>
          <p:cNvSpPr>
            <a:spLocks noGrp="1"/>
          </p:cNvSpPr>
          <p:nvPr>
            <p:ph idx="1"/>
          </p:nvPr>
        </p:nvSpPr>
        <p:spPr>
          <a:extLst/>
        </p:spPr>
        <p:txBody>
          <a:bodyPr/>
          <a:lstStyle/>
          <a:p>
            <a:pPr marL="342900" lvl="1" indent="-342900">
              <a:buClr>
                <a:srgbClr val="BE6011"/>
              </a:buClr>
              <a:buFont typeface="Wingdings" charset="2"/>
              <a:buChar char="§"/>
              <a:defRPr/>
            </a:pPr>
            <a:r>
              <a:rPr lang="el-GR" sz="2000" dirty="0" smtClean="0"/>
              <a:t>Για την </a:t>
            </a:r>
            <a:r>
              <a:rPr lang="en-US" sz="2000" dirty="0" smtClean="0"/>
              <a:t>ICU</a:t>
            </a:r>
            <a:r>
              <a:rPr lang="en-US" sz="2000" dirty="0"/>
              <a:t>, </a:t>
            </a:r>
            <a:r>
              <a:rPr lang="el-GR" sz="2000" dirty="0"/>
              <a:t>ο πρότυπος συντελεστής </a:t>
            </a:r>
            <a:r>
              <a:rPr lang="el-GR" sz="2000" dirty="0" smtClean="0"/>
              <a:t>μεταβλητών γενικών </a:t>
            </a:r>
            <a:r>
              <a:rPr lang="el-GR" sz="2000" dirty="0"/>
              <a:t>βιομηχανικών εξόδων </a:t>
            </a:r>
            <a:r>
              <a:rPr lang="el-GR" sz="2000" dirty="0" smtClean="0"/>
              <a:t>είναι 12.00</a:t>
            </a:r>
            <a:r>
              <a:rPr lang="el-GR" sz="2000" dirty="0"/>
              <a:t>$ ανά ώρα άμεσης εργασίας. Επομένως, το </a:t>
            </a:r>
            <a:r>
              <a:rPr lang="el-GR" sz="2000" dirty="0" smtClean="0"/>
              <a:t>μεταβλητό κόστος γενικών </a:t>
            </a:r>
            <a:r>
              <a:rPr lang="el-GR" sz="2000" dirty="0"/>
              <a:t>βιομηχανικών εξόδων για την κατασκευή ενός ρομπότ είναι</a:t>
            </a:r>
            <a:r>
              <a:rPr lang="en-US" sz="2000" dirty="0" smtClean="0"/>
              <a:t>:</a:t>
            </a:r>
          </a:p>
          <a:p>
            <a:pPr marL="342900" lvl="1" indent="-342900">
              <a:buClr>
                <a:srgbClr val="BE6011"/>
              </a:buClr>
              <a:buFont typeface="Wingdings" charset="2"/>
              <a:buChar char="§"/>
              <a:defRPr/>
            </a:pPr>
            <a:endParaRPr lang="en-US" sz="1600" dirty="0"/>
          </a:p>
          <a:p>
            <a:pPr marL="342900" lvl="1" indent="-342900">
              <a:buClr>
                <a:srgbClr val="BE6011"/>
              </a:buClr>
              <a:buFont typeface="Wingdings" charset="2"/>
              <a:buChar char="§"/>
              <a:defRPr/>
            </a:pPr>
            <a:endParaRPr lang="en-US" sz="2000" dirty="0" smtClean="0"/>
          </a:p>
          <a:p>
            <a:pPr marL="342900" lvl="1" indent="-342900">
              <a:buClr>
                <a:srgbClr val="BE6011"/>
              </a:buClr>
              <a:buFont typeface="Wingdings" charset="2"/>
              <a:buChar char="§"/>
              <a:defRPr/>
            </a:pPr>
            <a:r>
              <a:rPr lang="en-US" sz="2000" dirty="0" smtClean="0"/>
              <a:t>The </a:t>
            </a:r>
            <a:r>
              <a:rPr lang="el-GR" sz="2000" dirty="0" smtClean="0"/>
              <a:t>πρότυπος συντελεστής σταθερών γενικών βιομηχανικών εξόδων είναι </a:t>
            </a:r>
            <a:r>
              <a:rPr lang="en-US" sz="2000" dirty="0" smtClean="0"/>
              <a:t>9.00</a:t>
            </a:r>
            <a:r>
              <a:rPr lang="el-GR" sz="2000" dirty="0" smtClean="0"/>
              <a:t>$</a:t>
            </a:r>
            <a:r>
              <a:rPr lang="en-US" sz="2000" dirty="0" smtClean="0"/>
              <a:t> </a:t>
            </a:r>
            <a:r>
              <a:rPr lang="el-GR" sz="2000" dirty="0" smtClean="0"/>
              <a:t>ανά </a:t>
            </a:r>
            <a:r>
              <a:rPr lang="el-GR" sz="2000" dirty="0"/>
              <a:t>ώρα άμεσης εργασίας. Επομένως, το </a:t>
            </a:r>
            <a:r>
              <a:rPr lang="el-GR" sz="2000" dirty="0" smtClean="0"/>
              <a:t>σταθερό κόστος </a:t>
            </a:r>
            <a:r>
              <a:rPr lang="el-GR" sz="2000" dirty="0"/>
              <a:t>γενικών βιομηχανικών εξόδων για την κατασκευή ενός ρομπότ είναι </a:t>
            </a:r>
            <a:r>
              <a:rPr lang="en-US" sz="2000" dirty="0" smtClean="0"/>
              <a:t>:</a:t>
            </a:r>
          </a:p>
          <a:p>
            <a:pPr marL="0" lvl="1" indent="0">
              <a:buClr>
                <a:srgbClr val="BE6011"/>
              </a:buClr>
              <a:buFontTx/>
              <a:buNone/>
              <a:defRPr/>
            </a:pPr>
            <a:endParaRPr lang="en-US" sz="2000" dirty="0"/>
          </a:p>
          <a:p>
            <a:pPr marL="342900" lvl="1" indent="-342900">
              <a:buClr>
                <a:srgbClr val="BE6011"/>
              </a:buClr>
              <a:buFont typeface="Wingdings" charset="2"/>
              <a:buChar char="§"/>
              <a:defRPr/>
            </a:pPr>
            <a:endParaRPr lang="en-US" sz="2000" dirty="0"/>
          </a:p>
          <a:p>
            <a:pPr>
              <a:defRPr/>
            </a:pPr>
            <a:endParaRPr lang="en-US" sz="2400" dirty="0">
              <a:ea typeface="+mn-ea"/>
            </a:endParaRPr>
          </a:p>
        </p:txBody>
      </p:sp>
      <p:sp>
        <p:nvSpPr>
          <p:cNvPr id="6656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2178975139"/>
              </p:ext>
            </p:extLst>
          </p:nvPr>
        </p:nvGraphicFramePr>
        <p:xfrm>
          <a:off x="838200" y="2819400"/>
          <a:ext cx="7620000" cy="508953"/>
        </p:xfrm>
        <a:graphic>
          <a:graphicData uri="http://schemas.openxmlformats.org/drawingml/2006/table">
            <a:tbl>
              <a:tblPr firstRow="1" firstCol="1" bandRow="1">
                <a:tableStyleId>{5C22544A-7EE6-4342-B048-85BDC9FD1C3A}</a:tableStyleId>
              </a:tblPr>
              <a:tblGrid>
                <a:gridCol w="6350272"/>
                <a:gridCol w="1269728"/>
              </a:tblGrid>
              <a:tr h="0">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600" b="0" dirty="0">
                          <a:solidFill>
                            <a:schemeClr val="tx2"/>
                          </a:solidFill>
                          <a:effectLst/>
                        </a:rPr>
                        <a:t>Σταθερό κόστος γενικών βιομηχανικών εξόδων </a:t>
                      </a:r>
                      <a:r>
                        <a:rPr lang="el-GR" sz="1600" b="0" dirty="0" smtClean="0">
                          <a:solidFill>
                            <a:schemeClr val="tx2"/>
                          </a:solidFill>
                          <a:effectLst/>
                        </a:rPr>
                        <a:t>(12.00</a:t>
                      </a:r>
                      <a:r>
                        <a:rPr lang="el-GR" sz="1600" b="0" dirty="0">
                          <a:solidFill>
                            <a:schemeClr val="tx2"/>
                          </a:solidFill>
                          <a:effectLst/>
                        </a:rPr>
                        <a:t>$ ανά ώρα </a:t>
                      </a:r>
                      <a:r>
                        <a:rPr lang="en-US" sz="1600" b="0" dirty="0">
                          <a:solidFill>
                            <a:schemeClr val="tx2"/>
                          </a:solidFill>
                          <a:effectLst/>
                        </a:rPr>
                        <a:t>x </a:t>
                      </a:r>
                      <a:r>
                        <a:rPr lang="el-GR" sz="1600" b="0" dirty="0">
                          <a:solidFill>
                            <a:schemeClr val="tx2"/>
                          </a:solidFill>
                          <a:effectLst/>
                        </a:rPr>
                        <a:t>0.06 ώρες ανά ρομπότ)</a:t>
                      </a:r>
                      <a:endParaRPr lang="en-US" sz="1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600" b="0" dirty="0" smtClean="0">
                          <a:solidFill>
                            <a:schemeClr val="tx2"/>
                          </a:solidFill>
                          <a:effectLst/>
                        </a:rPr>
                        <a:t>0.72$</a:t>
                      </a:r>
                      <a:endParaRPr lang="en-US" sz="1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83978326"/>
              </p:ext>
            </p:extLst>
          </p:nvPr>
        </p:nvGraphicFramePr>
        <p:xfrm>
          <a:off x="990600" y="4953000"/>
          <a:ext cx="7620000" cy="508953"/>
        </p:xfrm>
        <a:graphic>
          <a:graphicData uri="http://schemas.openxmlformats.org/drawingml/2006/table">
            <a:tbl>
              <a:tblPr firstRow="1" firstCol="1" bandRow="1">
                <a:tableStyleId>{5C22544A-7EE6-4342-B048-85BDC9FD1C3A}</a:tableStyleId>
              </a:tblPr>
              <a:tblGrid>
                <a:gridCol w="6350272"/>
                <a:gridCol w="1269728"/>
              </a:tblGrid>
              <a:tr h="0">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600" b="0" dirty="0">
                          <a:solidFill>
                            <a:schemeClr val="tx2"/>
                          </a:solidFill>
                          <a:effectLst/>
                        </a:rPr>
                        <a:t>Σταθερό κόστος γενικών βιομηχανικών εξόδων </a:t>
                      </a:r>
                      <a:r>
                        <a:rPr lang="el-GR" sz="1600" b="0" dirty="0" smtClean="0">
                          <a:solidFill>
                            <a:schemeClr val="tx2"/>
                          </a:solidFill>
                          <a:effectLst/>
                        </a:rPr>
                        <a:t>(9.00</a:t>
                      </a:r>
                      <a:r>
                        <a:rPr lang="el-GR" sz="1600" b="0" dirty="0">
                          <a:solidFill>
                            <a:schemeClr val="tx2"/>
                          </a:solidFill>
                          <a:effectLst/>
                        </a:rPr>
                        <a:t>$ ανά ώρα </a:t>
                      </a:r>
                      <a:r>
                        <a:rPr lang="en-US" sz="1600" b="0" dirty="0">
                          <a:solidFill>
                            <a:schemeClr val="tx2"/>
                          </a:solidFill>
                          <a:effectLst/>
                        </a:rPr>
                        <a:t>x </a:t>
                      </a:r>
                      <a:r>
                        <a:rPr lang="el-GR" sz="1600" b="0" dirty="0">
                          <a:solidFill>
                            <a:schemeClr val="tx2"/>
                          </a:solidFill>
                          <a:effectLst/>
                        </a:rPr>
                        <a:t>0.06 ώρες ανά ρομπότ)</a:t>
                      </a:r>
                      <a:endParaRPr lang="en-US" sz="1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600" b="0" dirty="0" smtClean="0">
                          <a:solidFill>
                            <a:schemeClr val="tx2"/>
                          </a:solidFill>
                          <a:effectLst/>
                        </a:rPr>
                        <a:t>0.54$</a:t>
                      </a:r>
                      <a:endParaRPr lang="en-US" sz="1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l-GR" dirty="0"/>
              <a:t>Συνολικό Πρότυπο Κόστος Μονάδας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000" dirty="0"/>
              <a:t>Μόλις τα πρότυπα κόστη για τα άμεσα υλικά, την άμεση εργασία και τα μεταβλητά και </a:t>
            </a:r>
            <a:r>
              <a:rPr lang="el-GR" sz="2000"/>
              <a:t>σταθερά </a:t>
            </a:r>
            <a:r>
              <a:rPr lang="el-GR" sz="2000" smtClean="0"/>
              <a:t>γενικά βιομηχανικά έξοδα </a:t>
            </a:r>
            <a:r>
              <a:rPr lang="el-GR" sz="2000" dirty="0" smtClean="0"/>
              <a:t>έχουν </a:t>
            </a:r>
            <a:r>
              <a:rPr lang="el-GR" sz="2000" dirty="0"/>
              <a:t>αναπτυχθεί, ένα συνολικό πρότυπο κόστος μονάδας μπορεί να υπολογιστεί ανά πάσα στιγμή</a:t>
            </a:r>
            <a:r>
              <a:rPr lang="en-US" altLang="en-US" sz="2000" dirty="0" smtClean="0">
                <a:latin typeface="Tw Cen MT" panose="020B0602020104020603" pitchFamily="34" charset="0"/>
                <a:cs typeface="Times New Roman" panose="02020603050405020304" pitchFamily="18" charset="0"/>
              </a:rPr>
              <a:t>.</a:t>
            </a: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Για την </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ICU,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τ</a:t>
            </a:r>
            <a:r>
              <a:rPr lang="el-GR" sz="1800" dirty="0" smtClean="0"/>
              <a:t>ο </a:t>
            </a:r>
            <a:r>
              <a:rPr lang="el-GR" sz="1800" dirty="0"/>
              <a:t>πρότυπο κόστος της κατασκευής ενός ρομπότ θα υπολογίζεται ως </a:t>
            </a:r>
            <a:r>
              <a:rPr lang="el-GR" sz="1800" dirty="0" smtClean="0"/>
              <a:t>εξής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6758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609168242"/>
              </p:ext>
            </p:extLst>
          </p:nvPr>
        </p:nvGraphicFramePr>
        <p:xfrm>
          <a:off x="990600" y="3352800"/>
          <a:ext cx="7467600" cy="2664779"/>
        </p:xfrm>
        <a:graphic>
          <a:graphicData uri="http://schemas.openxmlformats.org/drawingml/2006/table">
            <a:tbl>
              <a:tblPr firstRow="1" firstCol="1" bandRow="1">
                <a:tableStyleId>{5C22544A-7EE6-4342-B048-85BDC9FD1C3A}</a:tableStyleId>
              </a:tblPr>
              <a:tblGrid>
                <a:gridCol w="5657007"/>
                <a:gridCol w="1810593"/>
              </a:tblGrid>
              <a:tr h="0">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400" b="0">
                          <a:solidFill>
                            <a:schemeClr val="tx2"/>
                          </a:solidFill>
                          <a:effectLst/>
                        </a:rPr>
                        <a:t>Κόστη άμεσων υλικών:</a:t>
                      </a:r>
                      <a:endParaRPr lang="en-US" sz="12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400" b="0">
                          <a:solidFill>
                            <a:schemeClr val="tx2"/>
                          </a:solidFill>
                          <a:effectLst/>
                        </a:rPr>
                        <a:t> </a:t>
                      </a:r>
                      <a:endParaRPr lang="en-US" sz="12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400" b="0">
                          <a:solidFill>
                            <a:schemeClr val="tx2"/>
                          </a:solidFill>
                          <a:effectLst/>
                        </a:rPr>
                        <a:t>Κιβώτιο (9.20$ ανά τ.μ. </a:t>
                      </a:r>
                      <a:r>
                        <a:rPr lang="en-US" sz="1400" b="0">
                          <a:solidFill>
                            <a:schemeClr val="tx2"/>
                          </a:solidFill>
                          <a:effectLst/>
                        </a:rPr>
                        <a:t>x </a:t>
                      </a:r>
                      <a:r>
                        <a:rPr lang="el-GR" sz="1400" b="0">
                          <a:solidFill>
                            <a:schemeClr val="tx2"/>
                          </a:solidFill>
                          <a:effectLst/>
                        </a:rPr>
                        <a:t>0.025 τ.μ.)</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400" b="0">
                          <a:solidFill>
                            <a:schemeClr val="tx2"/>
                          </a:solidFill>
                          <a:effectLst/>
                        </a:rPr>
                        <a:t>0.23$</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400" b="0">
                          <a:solidFill>
                            <a:schemeClr val="tx2"/>
                          </a:solidFill>
                          <a:effectLst/>
                        </a:rPr>
                        <a:t>Ένας μηχανισμός</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400" b="0">
                          <a:solidFill>
                            <a:schemeClr val="tx2"/>
                          </a:solidFill>
                          <a:effectLst/>
                        </a:rPr>
                        <a:t>20.17</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400" b="0">
                          <a:solidFill>
                            <a:schemeClr val="tx2"/>
                          </a:solidFill>
                          <a:effectLst/>
                        </a:rPr>
                        <a:t>Κόστη άμεσων υλικών:</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400" b="0">
                          <a:solidFill>
                            <a:schemeClr val="tx2"/>
                          </a:solidFill>
                          <a:effectLst/>
                        </a:rPr>
                        <a:t> </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400" b="0">
                          <a:solidFill>
                            <a:schemeClr val="tx2"/>
                          </a:solidFill>
                          <a:effectLst/>
                        </a:rPr>
                        <a:t>Τμήμα Σφράγισης Κιβωτίων (8.00$ ανά ώρα </a:t>
                      </a:r>
                      <a:r>
                        <a:rPr lang="en-US" sz="1400" b="0">
                          <a:solidFill>
                            <a:schemeClr val="tx2"/>
                          </a:solidFill>
                          <a:effectLst/>
                        </a:rPr>
                        <a:t>x </a:t>
                      </a:r>
                      <a:r>
                        <a:rPr lang="el-GR" sz="1400" b="0">
                          <a:solidFill>
                            <a:schemeClr val="tx2"/>
                          </a:solidFill>
                          <a:effectLst/>
                        </a:rPr>
                        <a:t>0.01 ώρα ανά ρομπότ)</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400" b="0">
                          <a:solidFill>
                            <a:schemeClr val="tx2"/>
                          </a:solidFill>
                          <a:effectLst/>
                        </a:rPr>
                        <a:t>0.08$</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400" b="0">
                          <a:solidFill>
                            <a:schemeClr val="tx2"/>
                          </a:solidFill>
                          <a:effectLst/>
                        </a:rPr>
                        <a:t>Τμήμα Συναρμολόγησης (10.20$ ανά ώρα </a:t>
                      </a:r>
                      <a:r>
                        <a:rPr lang="en-US" sz="1400" b="0">
                          <a:solidFill>
                            <a:schemeClr val="tx2"/>
                          </a:solidFill>
                          <a:effectLst/>
                        </a:rPr>
                        <a:t>x </a:t>
                      </a:r>
                      <a:r>
                        <a:rPr lang="el-GR" sz="1400" b="0">
                          <a:solidFill>
                            <a:schemeClr val="tx2"/>
                          </a:solidFill>
                          <a:effectLst/>
                        </a:rPr>
                        <a:t>0.05 ώρα ανά ρομπότ)</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400" b="0">
                          <a:solidFill>
                            <a:schemeClr val="tx2"/>
                          </a:solidFill>
                          <a:effectLst/>
                        </a:rPr>
                        <a:t>0.51</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400" b="0">
                          <a:solidFill>
                            <a:schemeClr val="tx2"/>
                          </a:solidFill>
                          <a:effectLst/>
                        </a:rPr>
                        <a:t>Μεταβλητό κόστος γενικών βιομηχανικών εξόδων (12.00$ ανά ώρα </a:t>
                      </a:r>
                      <a:r>
                        <a:rPr lang="en-US" sz="1400" b="0">
                          <a:solidFill>
                            <a:schemeClr val="tx2"/>
                          </a:solidFill>
                          <a:effectLst/>
                        </a:rPr>
                        <a:t>x </a:t>
                      </a:r>
                      <a:r>
                        <a:rPr lang="el-GR" sz="1400" b="0">
                          <a:solidFill>
                            <a:schemeClr val="tx2"/>
                          </a:solidFill>
                          <a:effectLst/>
                        </a:rPr>
                        <a:t>0.06 ώρες ανά ρομπότ)</a:t>
                      </a:r>
                      <a:endParaRPr lang="en-US" sz="12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400" b="0" u="sng">
                          <a:solidFill>
                            <a:schemeClr val="tx2"/>
                          </a:solidFill>
                          <a:effectLst/>
                        </a:rPr>
                        <a:t>0.72$</a:t>
                      </a:r>
                      <a:endParaRPr lang="en-US" sz="12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400" b="0">
                          <a:solidFill>
                            <a:schemeClr val="tx2"/>
                          </a:solidFill>
                          <a:effectLst/>
                        </a:rPr>
                        <a:t>Σύνολο πρότυπου μεταβλητού κόστους για ένα ρομπότ</a:t>
                      </a:r>
                      <a:endParaRPr lang="en-US" sz="12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400" b="0">
                          <a:solidFill>
                            <a:schemeClr val="tx2"/>
                          </a:solidFill>
                          <a:effectLst/>
                        </a:rPr>
                        <a:t>21.74$</a:t>
                      </a:r>
                      <a:endParaRPr lang="en-US" sz="12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400" b="0">
                          <a:solidFill>
                            <a:schemeClr val="tx2"/>
                          </a:solidFill>
                          <a:effectLst/>
                        </a:rPr>
                        <a:t>Σταθερό κόστος γενικών βιομηχανικών εξόδων (9.00$ ανά ώρα </a:t>
                      </a:r>
                      <a:r>
                        <a:rPr lang="en-US" sz="1400" b="0">
                          <a:solidFill>
                            <a:schemeClr val="tx2"/>
                          </a:solidFill>
                          <a:effectLst/>
                        </a:rPr>
                        <a:t>x </a:t>
                      </a:r>
                      <a:r>
                        <a:rPr lang="el-GR" sz="1400" b="0">
                          <a:solidFill>
                            <a:schemeClr val="tx2"/>
                          </a:solidFill>
                          <a:effectLst/>
                        </a:rPr>
                        <a:t>0.06 ώρες ανά ρομπότ)</a:t>
                      </a:r>
                      <a:endParaRPr lang="en-US" sz="12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400" b="0" u="sng">
                          <a:solidFill>
                            <a:schemeClr val="tx2"/>
                          </a:solidFill>
                          <a:effectLst/>
                        </a:rPr>
                        <a:t>0.54$</a:t>
                      </a:r>
                      <a:endParaRPr lang="en-US" sz="12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400" b="0">
                          <a:solidFill>
                            <a:schemeClr val="tx2"/>
                          </a:solidFill>
                          <a:effectLst/>
                        </a:rPr>
                        <a:t>Σύνολο πρότυπου κόστους μονάδας</a:t>
                      </a:r>
                      <a:endParaRPr lang="en-US" sz="12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400" b="0" u="sng" dirty="0">
                          <a:solidFill>
                            <a:schemeClr val="tx2"/>
                          </a:solidFill>
                          <a:effectLst/>
                        </a:rPr>
                        <a:t>22.25$</a:t>
                      </a:r>
                      <a:endParaRPr lang="en-US" sz="12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152400"/>
            <a:ext cx="8382000" cy="914400"/>
          </a:xfrm>
        </p:spPr>
        <p:txBody>
          <a:bodyPr/>
          <a:lstStyle/>
          <a:p>
            <a:r>
              <a:rPr lang="el-GR" dirty="0"/>
              <a:t>Ο Ρόλος των Ελαστικών Προϋπολογισμών στην Ανάλυση </a:t>
            </a:r>
            <a:r>
              <a:rPr lang="el-GR" dirty="0" smtClean="0"/>
              <a:t>Απόκλισης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a:t>Η ακρίβεια της ανάλυσης απόκλισης εξαρτάται σε μεγάλο βαθμό από τον τύπο του προϋπολογισμού που οι μάνατζερ χρησιμοποιούν κατά τη σύγκριση των διακυμάνσεων</a:t>
            </a:r>
            <a:r>
              <a:rPr lang="en-US" altLang="en-US" sz="2400" dirty="0" smtClean="0">
                <a:latin typeface="Tw Cen MT" panose="020B0602020104020603" pitchFamily="34" charset="0"/>
                <a:cs typeface="Times New Roman" panose="02020603050405020304" pitchFamily="18" charset="0"/>
              </a:rPr>
              <a:t>.</a:t>
            </a:r>
          </a:p>
          <a:p>
            <a:pPr lvl="1"/>
            <a:r>
              <a:rPr lang="el-GR" sz="2000" dirty="0"/>
              <a:t>Στατικοί ή σταθεροί, οι προϋπολογισμοί προβλέπουν τα έσοδα και τα έξοδα για ένα μόνο επίπεδο πωλήσεων και για ένα μόνο ένα επίπεδο παραγωγής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Αν μια εταιρεία παράγει περισσότερα προϊόντα από ό, τι αναμενόταν, </a:t>
            </a:r>
            <a:r>
              <a:rPr lang="el-GR" sz="2000" dirty="0" smtClean="0"/>
              <a:t>τα συνολικά κόστη </a:t>
            </a:r>
            <a:r>
              <a:rPr lang="el-GR" sz="2000" dirty="0"/>
              <a:t>παραγωγής θα είναι σχεδόν πάντα μεγαλύτερο από την προβλεπόμενο</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p>
          <a:p>
            <a:pPr lvl="2">
              <a:buFont typeface="Wingdings" panose="05000000000000000000" pitchFamily="2" charset="2"/>
              <a:buChar char="§"/>
            </a:pPr>
            <a:r>
              <a:rPr lang="el-GR" sz="1800" dirty="0"/>
              <a:t>Η αναφορά απόδοσης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της επόμενης διαφάνειας δείχνει ότι </a:t>
            </a:r>
            <a:r>
              <a:rPr lang="el-GR" sz="1800" dirty="0" smtClean="0"/>
              <a:t>τα </a:t>
            </a:r>
            <a:r>
              <a:rPr lang="el-GR" sz="1800" dirty="0"/>
              <a:t>πραγματικά κόστη υπερέβησαν τα προϋπολογισμένα κόστη</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ωστόσο πρέπει να σημειωθεί πως τα </a:t>
            </a:r>
            <a:r>
              <a:rPr lang="el-GR" sz="1800" dirty="0" smtClean="0"/>
              <a:t>προϋπολογισμένα </a:t>
            </a:r>
            <a:r>
              <a:rPr lang="el-GR" sz="1800" dirty="0"/>
              <a:t>ποσά βασίζονται σε μια παραγωγή 17.500 μονάδων, όταν η πραγματική παραγωγή ήταν 19.100 μονάδες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6861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l-GR" altLang="en-US" dirty="0" smtClean="0"/>
              <a:t>ΜΑΘΗΣΙΑΚΟΙ ΣΤΟΧΟΙ</a:t>
            </a:r>
            <a:endParaRPr lang="en-US" altLang="en-US" dirty="0" smtClean="0"/>
          </a:p>
        </p:txBody>
      </p:sp>
      <p:sp>
        <p:nvSpPr>
          <p:cNvPr id="50178" name="Footer Placeholder 4"/>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
        <p:nvSpPr>
          <p:cNvPr id="4" name="Content Placeholder 3"/>
          <p:cNvSpPr>
            <a:spLocks noGrp="1"/>
          </p:cNvSpPr>
          <p:nvPr>
            <p:ph idx="1"/>
          </p:nvPr>
        </p:nvSpPr>
        <p:spPr>
          <a:xfrm>
            <a:off x="838200" y="1143000"/>
            <a:ext cx="7696200" cy="4800600"/>
          </a:xfrm>
        </p:spPr>
        <p:txBody>
          <a:bodyPr/>
          <a:lstStyle/>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1</a:t>
            </a:r>
            <a:r>
              <a:rPr lang="en-US" altLang="en-US" sz="2000" dirty="0" smtClean="0">
                <a:latin typeface="Tw Cen MT" panose="020B0602020104020603" pitchFamily="34" charset="0"/>
                <a:cs typeface="Times New Roman" panose="02020603050405020304" pitchFamily="18" charset="0"/>
              </a:rPr>
              <a:t>: </a:t>
            </a:r>
            <a:r>
              <a:rPr lang="el-GR" sz="2000" dirty="0"/>
              <a:t>Προσδιορίστε τα πρότυπα </a:t>
            </a:r>
            <a:r>
              <a:rPr lang="el-GR" sz="2000" dirty="0" smtClean="0"/>
              <a:t>κόστους </a:t>
            </a:r>
            <a:r>
              <a:rPr lang="el-GR" sz="2000" dirty="0"/>
              <a:t>και εξηγήστε γιατί είναι </a:t>
            </a:r>
            <a:r>
              <a:rPr lang="el-GR" sz="2000" dirty="0" smtClean="0"/>
              <a:t>χρήσιμη η </a:t>
            </a:r>
            <a:r>
              <a:rPr lang="el-GR" sz="2000" dirty="0"/>
              <a:t>πρότυπη </a:t>
            </a:r>
            <a:r>
              <a:rPr lang="el-GR" sz="2000" dirty="0" smtClean="0"/>
              <a:t>κοστολόγηση</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2</a:t>
            </a:r>
            <a:r>
              <a:rPr lang="en-US" altLang="en-US" sz="2000" dirty="0" smtClean="0">
                <a:latin typeface="Tw Cen MT" panose="020B0602020104020603" pitchFamily="34" charset="0"/>
                <a:cs typeface="Times New Roman" panose="02020603050405020304" pitchFamily="18" charset="0"/>
              </a:rPr>
              <a:t>: </a:t>
            </a:r>
            <a:r>
              <a:rPr lang="el-GR" sz="2000" dirty="0"/>
              <a:t>Υπολογίστε τα πρότυπα κόστη μονάδας, και περιγράψτε το ρόλο των ελαστικών προϋπολογισμών στην ανάλυση της απόκλισης για τον έλεγχο του κόστους</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3</a:t>
            </a:r>
            <a:r>
              <a:rPr lang="en-US" altLang="en-US" sz="2000" dirty="0" smtClean="0">
                <a:latin typeface="Tw Cen MT" panose="020B0602020104020603" pitchFamily="34" charset="0"/>
                <a:cs typeface="Times New Roman" panose="02020603050405020304" pitchFamily="18" charset="0"/>
              </a:rPr>
              <a:t>: </a:t>
            </a:r>
            <a:r>
              <a:rPr lang="el-GR" sz="2000" dirty="0"/>
              <a:t>Υπολογίστε και αναλύστε τις διακυμάνσεις άμεσων υλικών</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4</a:t>
            </a:r>
            <a:r>
              <a:rPr lang="en-US" altLang="en-US" sz="2000" dirty="0" smtClean="0">
                <a:latin typeface="Tw Cen MT" panose="020B0602020104020603" pitchFamily="34" charset="0"/>
                <a:cs typeface="Times New Roman" panose="02020603050405020304" pitchFamily="18" charset="0"/>
              </a:rPr>
              <a:t>: </a:t>
            </a:r>
            <a:r>
              <a:rPr lang="el-GR" sz="2000" dirty="0"/>
              <a:t>Υπολογίστε και αναλύστε τις διακυμάνσεις άμεσης εργασίας</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5</a:t>
            </a:r>
            <a:r>
              <a:rPr lang="en-US" altLang="en-US" sz="2000" dirty="0" smtClean="0">
                <a:latin typeface="Tw Cen MT" panose="020B0602020104020603" pitchFamily="34" charset="0"/>
                <a:cs typeface="Times New Roman" panose="02020603050405020304" pitchFamily="18" charset="0"/>
              </a:rPr>
              <a:t>: </a:t>
            </a:r>
            <a:r>
              <a:rPr lang="el-GR" sz="2000" dirty="0"/>
              <a:t>Υπολογίστε και αναλύστε τις διακυμάνσεις των γενικών </a:t>
            </a:r>
            <a:r>
              <a:rPr lang="el-GR" sz="2000" dirty="0" smtClean="0"/>
              <a:t>βιομηχανικών εξόδων</a:t>
            </a:r>
            <a:r>
              <a:rPr lang="en-US" altLang="en-US" sz="2000" dirty="0"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n-US" sz="2000" b="1" dirty="0">
                <a:solidFill>
                  <a:srgbClr val="275CAE"/>
                </a:solidFill>
                <a:latin typeface="Tw Cen MT" panose="020B0602020104020603" pitchFamily="34" charset="0"/>
                <a:cs typeface="Times New Roman" panose="02020603050405020304" pitchFamily="18" charset="0"/>
              </a:rPr>
              <a:t>ΜΣ</a:t>
            </a:r>
            <a:r>
              <a:rPr lang="en-US" altLang="en-US" sz="2000" b="1" dirty="0" smtClean="0">
                <a:solidFill>
                  <a:srgbClr val="275CAE"/>
                </a:solidFill>
                <a:latin typeface="Tw Cen MT" panose="020B0602020104020603" pitchFamily="34" charset="0"/>
                <a:cs typeface="Times New Roman" panose="02020603050405020304" pitchFamily="18" charset="0"/>
              </a:rPr>
              <a:t>6</a:t>
            </a:r>
            <a:r>
              <a:rPr lang="en-US" altLang="en-US" sz="2000" dirty="0" smtClean="0">
                <a:latin typeface="Tw Cen MT" panose="020B0602020104020603" pitchFamily="34" charset="0"/>
                <a:cs typeface="Times New Roman" panose="02020603050405020304" pitchFamily="18" charset="0"/>
              </a:rPr>
              <a:t>: </a:t>
            </a:r>
            <a:r>
              <a:rPr lang="el-GR" sz="2000" dirty="0"/>
              <a:t>Εξηγήστε πώς χρησιμοποιούνται οι αποκλίσεις για την αξιολόγηση της απόδοσης μιας επιχείρησης</a:t>
            </a:r>
            <a:r>
              <a:rPr lang="en-US" altLang="en-US" sz="2000" dirty="0" smtClean="0">
                <a:latin typeface="Tw Cen MT" panose="020B0602020104020603"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152400"/>
            <a:ext cx="8382000" cy="914400"/>
          </a:xfrm>
        </p:spPr>
        <p:txBody>
          <a:bodyPr/>
          <a:lstStyle/>
          <a:p>
            <a:r>
              <a:rPr lang="el-GR" altLang="en-US" dirty="0" smtClean="0">
                <a:ea typeface="Arial Unicode MS" panose="020B0604020202020204" pitchFamily="34" charset="-128"/>
              </a:rPr>
              <a:t>Αναφορά Απόδοσης Χρησιμοποιώντας Δεδομένα ενός </a:t>
            </a:r>
            <a:r>
              <a:rPr lang="el-GR" altLang="en-US" dirty="0">
                <a:ea typeface="Arial Unicode MS" panose="020B0604020202020204" pitchFamily="34" charset="-128"/>
              </a:rPr>
              <a:t>Στατικού Προϋπολογισμού</a:t>
            </a:r>
            <a:endParaRPr lang="en-US" altLang="en-US" dirty="0" smtClean="0"/>
          </a:p>
        </p:txBody>
      </p:sp>
      <p:sp>
        <p:nvSpPr>
          <p:cNvPr id="6963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1751620891"/>
              </p:ext>
            </p:extLst>
          </p:nvPr>
        </p:nvGraphicFramePr>
        <p:xfrm>
          <a:off x="609600" y="1295400"/>
          <a:ext cx="7924800" cy="4685030"/>
        </p:xfrm>
        <a:graphic>
          <a:graphicData uri="http://schemas.openxmlformats.org/drawingml/2006/table">
            <a:tbl>
              <a:tblPr firstRow="1" bandRow="1">
                <a:tableStyleId>{5C22544A-7EE6-4342-B048-85BDC9FD1C3A}</a:tableStyleId>
              </a:tblPr>
              <a:tblGrid>
                <a:gridCol w="3352800"/>
                <a:gridCol w="1600200"/>
                <a:gridCol w="1600200"/>
                <a:gridCol w="1371600"/>
              </a:tblGrid>
              <a:tr h="370840">
                <a:tc gridSpan="4">
                  <a:txBody>
                    <a:bodyPr/>
                    <a:lstStyle/>
                    <a:p>
                      <a:pPr algn="ctr"/>
                      <a:r>
                        <a:rPr lang="en-US" sz="1050" b="0" dirty="0" smtClean="0">
                          <a:solidFill>
                            <a:schemeClr val="tx2"/>
                          </a:solidFill>
                        </a:rPr>
                        <a:t>ICU, Inc.</a:t>
                      </a:r>
                    </a:p>
                    <a:p>
                      <a:pPr algn="ctr"/>
                      <a:r>
                        <a:rPr lang="el-GR" sz="1050" b="0" dirty="0" smtClean="0">
                          <a:solidFill>
                            <a:schemeClr val="tx2"/>
                          </a:solidFill>
                        </a:rPr>
                        <a:t>Αναφορά Απόδοσης – Τμήμα Παρακολούθησης</a:t>
                      </a:r>
                    </a:p>
                    <a:p>
                      <a:pPr algn="ctr"/>
                      <a:r>
                        <a:rPr lang="el-GR" sz="1050" b="0" dirty="0" smtClean="0">
                          <a:solidFill>
                            <a:schemeClr val="tx2"/>
                          </a:solidFill>
                        </a:rPr>
                        <a:t>Για το Έτος που Έληξε στις 31 Δεκεμβρίου</a:t>
                      </a:r>
                      <a:endParaRPr lang="en-US" sz="1050" b="0" dirty="0">
                        <a:solidFill>
                          <a:schemeClr val="tx2"/>
                        </a:solidFill>
                      </a:endParaRPr>
                    </a:p>
                  </a:txBody>
                  <a:tcP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l"/>
                      <a:r>
                        <a:rPr lang="el-GR" sz="1050" b="0" dirty="0" smtClean="0">
                          <a:solidFill>
                            <a:schemeClr val="tx2"/>
                          </a:solidFill>
                        </a:rPr>
                        <a:t>Κατηγορία Κόστους</a:t>
                      </a:r>
                      <a:endParaRPr lang="en-US" sz="1050" b="0" dirty="0">
                        <a:solidFill>
                          <a:schemeClr val="tx2"/>
                        </a:solidFill>
                      </a:endParaRPr>
                    </a:p>
                  </a:txBody>
                  <a:tcPr>
                    <a:noFill/>
                  </a:tcPr>
                </a:tc>
                <a:tc>
                  <a:txBody>
                    <a:bodyPr/>
                    <a:lstStyle/>
                    <a:p>
                      <a:pPr algn="ctr"/>
                      <a:r>
                        <a:rPr lang="el-GR" sz="1050" b="0" dirty="0" smtClean="0">
                          <a:solidFill>
                            <a:schemeClr val="tx2"/>
                          </a:solidFill>
                        </a:rPr>
                        <a:t>Κόστη</a:t>
                      </a:r>
                      <a:r>
                        <a:rPr lang="el-GR" sz="1050" b="0" baseline="0" dirty="0" smtClean="0">
                          <a:solidFill>
                            <a:schemeClr val="tx2"/>
                          </a:solidFill>
                        </a:rPr>
                        <a:t> Συγκεντρωτικού Προϋπολογισμού*</a:t>
                      </a:r>
                      <a:endParaRPr lang="en-US" sz="1050" b="0" dirty="0">
                        <a:solidFill>
                          <a:schemeClr val="tx2"/>
                        </a:solidFill>
                      </a:endParaRPr>
                    </a:p>
                  </a:txBody>
                  <a:tcPr>
                    <a:noFill/>
                  </a:tcPr>
                </a:tc>
                <a:tc>
                  <a:txBody>
                    <a:bodyPr/>
                    <a:lstStyle/>
                    <a:p>
                      <a:pPr algn="ctr"/>
                      <a:r>
                        <a:rPr lang="el-GR" sz="1050" b="0" dirty="0" smtClean="0">
                          <a:solidFill>
                            <a:schemeClr val="tx2"/>
                          </a:solidFill>
                        </a:rPr>
                        <a:t>Πραγματικά Κόστη**</a:t>
                      </a:r>
                      <a:endParaRPr lang="en-US" sz="1050" b="0" dirty="0">
                        <a:solidFill>
                          <a:schemeClr val="tx2"/>
                        </a:solidFill>
                      </a:endParaRPr>
                    </a:p>
                  </a:txBody>
                  <a:tcPr>
                    <a:noFill/>
                  </a:tcPr>
                </a:tc>
                <a:tc>
                  <a:txBody>
                    <a:bodyPr/>
                    <a:lstStyle/>
                    <a:p>
                      <a:pPr algn="ctr"/>
                      <a:r>
                        <a:rPr lang="el-GR" sz="1050" b="0" dirty="0" smtClean="0">
                          <a:solidFill>
                            <a:schemeClr val="tx2"/>
                          </a:solidFill>
                        </a:rPr>
                        <a:t>Διαφορά Κάτω/(Άνω) του Προϋπολογισμού</a:t>
                      </a:r>
                      <a:endParaRPr lang="en-US" sz="1050" b="0" dirty="0">
                        <a:solidFill>
                          <a:schemeClr val="tx2"/>
                        </a:solidFill>
                      </a:endParaRPr>
                    </a:p>
                  </a:txBody>
                  <a:tcPr>
                    <a:noFill/>
                  </a:tcPr>
                </a:tc>
              </a:tr>
              <a:tr h="0">
                <a:tc>
                  <a:txBody>
                    <a:bodyPr/>
                    <a:lstStyle/>
                    <a:p>
                      <a:pPr algn="l"/>
                      <a:r>
                        <a:rPr lang="el-GR" sz="1050" b="0" dirty="0" smtClean="0">
                          <a:solidFill>
                            <a:schemeClr val="tx2"/>
                          </a:solidFill>
                        </a:rPr>
                        <a:t>Άμεσα υλικά</a:t>
                      </a:r>
                      <a:endParaRPr lang="en-US" sz="1050" b="0" dirty="0">
                        <a:solidFill>
                          <a:schemeClr val="tx2"/>
                        </a:solidFill>
                      </a:endParaRPr>
                    </a:p>
                  </a:txBody>
                  <a:tcPr>
                    <a:noFill/>
                  </a:tcPr>
                </a:tc>
                <a:tc>
                  <a:txBody>
                    <a:bodyPr/>
                    <a:lstStyle/>
                    <a:p>
                      <a:pPr algn="ctr"/>
                      <a:r>
                        <a:rPr lang="el-GR" sz="1050" b="0" dirty="0" smtClean="0">
                          <a:solidFill>
                            <a:schemeClr val="tx2"/>
                          </a:solidFill>
                        </a:rPr>
                        <a:t>357.000$</a:t>
                      </a:r>
                      <a:endParaRPr lang="en-US" sz="1050" b="0" dirty="0">
                        <a:solidFill>
                          <a:schemeClr val="tx2"/>
                        </a:solidFill>
                      </a:endParaRPr>
                    </a:p>
                  </a:txBody>
                  <a:tcPr>
                    <a:noFill/>
                  </a:tcPr>
                </a:tc>
                <a:tc>
                  <a:txBody>
                    <a:bodyPr/>
                    <a:lstStyle/>
                    <a:p>
                      <a:pPr algn="ctr"/>
                      <a:r>
                        <a:rPr lang="el-GR" sz="1050" b="0" dirty="0" smtClean="0">
                          <a:solidFill>
                            <a:schemeClr val="tx2"/>
                          </a:solidFill>
                        </a:rPr>
                        <a:t>361.000$</a:t>
                      </a:r>
                      <a:endParaRPr lang="en-US" sz="1050" b="0" dirty="0">
                        <a:solidFill>
                          <a:schemeClr val="tx2"/>
                        </a:solidFill>
                      </a:endParaRPr>
                    </a:p>
                  </a:txBody>
                  <a:tcPr>
                    <a:noFill/>
                  </a:tcPr>
                </a:tc>
                <a:tc>
                  <a:txBody>
                    <a:bodyPr/>
                    <a:lstStyle/>
                    <a:p>
                      <a:pPr algn="ctr"/>
                      <a:r>
                        <a:rPr lang="el-GR" sz="1050" b="0" dirty="0" smtClean="0">
                          <a:solidFill>
                            <a:schemeClr val="tx2"/>
                          </a:solidFill>
                        </a:rPr>
                        <a:t>(4.000$)</a:t>
                      </a:r>
                      <a:endParaRPr lang="en-US" sz="1050" b="0" dirty="0">
                        <a:solidFill>
                          <a:schemeClr val="tx2"/>
                        </a:solidFill>
                      </a:endParaRPr>
                    </a:p>
                  </a:txBody>
                  <a:tcPr>
                    <a:noFill/>
                  </a:tcPr>
                </a:tc>
              </a:tr>
              <a:tr h="137160">
                <a:tc>
                  <a:txBody>
                    <a:bodyPr/>
                    <a:lstStyle/>
                    <a:p>
                      <a:pPr algn="l"/>
                      <a:r>
                        <a:rPr lang="el-GR" sz="1050" b="0" dirty="0" smtClean="0">
                          <a:solidFill>
                            <a:schemeClr val="tx2"/>
                          </a:solidFill>
                        </a:rPr>
                        <a:t>Άμεση εργασία</a:t>
                      </a:r>
                      <a:endParaRPr lang="en-US" sz="1050" b="0" dirty="0">
                        <a:solidFill>
                          <a:schemeClr val="tx2"/>
                        </a:solidFill>
                      </a:endParaRPr>
                    </a:p>
                  </a:txBody>
                  <a:tcPr>
                    <a:noFill/>
                  </a:tcPr>
                </a:tc>
                <a:tc>
                  <a:txBody>
                    <a:bodyPr/>
                    <a:lstStyle/>
                    <a:p>
                      <a:pPr algn="ctr"/>
                      <a:r>
                        <a:rPr lang="el-GR" sz="1050" b="0" dirty="0" smtClean="0">
                          <a:solidFill>
                            <a:schemeClr val="tx2"/>
                          </a:solidFill>
                        </a:rPr>
                        <a:t>10.325</a:t>
                      </a:r>
                      <a:endParaRPr lang="en-US" sz="1050" b="0" dirty="0">
                        <a:solidFill>
                          <a:schemeClr val="tx2"/>
                        </a:solidFill>
                      </a:endParaRPr>
                    </a:p>
                  </a:txBody>
                  <a:tcPr>
                    <a:noFill/>
                  </a:tcPr>
                </a:tc>
                <a:tc>
                  <a:txBody>
                    <a:bodyPr/>
                    <a:lstStyle/>
                    <a:p>
                      <a:pPr algn="ctr"/>
                      <a:r>
                        <a:rPr lang="el-GR" sz="1050" b="0" dirty="0" smtClean="0">
                          <a:solidFill>
                            <a:schemeClr val="tx2"/>
                          </a:solidFill>
                        </a:rPr>
                        <a:t>11.779</a:t>
                      </a:r>
                      <a:endParaRPr lang="en-US" sz="1050" b="0" dirty="0">
                        <a:solidFill>
                          <a:schemeClr val="tx2"/>
                        </a:solidFill>
                      </a:endParaRPr>
                    </a:p>
                  </a:txBody>
                  <a:tcPr>
                    <a:noFill/>
                  </a:tcPr>
                </a:tc>
                <a:tc>
                  <a:txBody>
                    <a:bodyPr/>
                    <a:lstStyle/>
                    <a:p>
                      <a:pPr algn="ctr"/>
                      <a:r>
                        <a:rPr lang="el-GR" sz="1050" b="0" dirty="0" smtClean="0">
                          <a:solidFill>
                            <a:schemeClr val="tx2"/>
                          </a:solidFill>
                        </a:rPr>
                        <a:t>(1.454)</a:t>
                      </a:r>
                      <a:endParaRPr lang="en-US" sz="1050" b="0" dirty="0">
                        <a:solidFill>
                          <a:schemeClr val="tx2"/>
                        </a:solidFill>
                      </a:endParaRPr>
                    </a:p>
                  </a:txBody>
                  <a:tcPr>
                    <a:noFill/>
                  </a:tcPr>
                </a:tc>
              </a:tr>
              <a:tr h="0">
                <a:tc>
                  <a:txBody>
                    <a:bodyPr/>
                    <a:lstStyle/>
                    <a:p>
                      <a:pPr algn="l"/>
                      <a:r>
                        <a:rPr lang="el-GR" sz="1050" b="0" smtClean="0">
                          <a:solidFill>
                            <a:schemeClr val="tx2"/>
                          </a:solidFill>
                        </a:rPr>
                        <a:t>Μεταβλητά γενικά βιομηχανικά έξοδα</a:t>
                      </a:r>
                      <a:endParaRPr lang="en-US" sz="1050" b="0" dirty="0">
                        <a:solidFill>
                          <a:schemeClr val="tx2"/>
                        </a:solidFill>
                      </a:endParaRPr>
                    </a:p>
                  </a:txBody>
                  <a:tcPr>
                    <a:noFill/>
                  </a:tcPr>
                </a:tc>
                <a:tc>
                  <a:txBody>
                    <a:bodyPr/>
                    <a:lstStyle/>
                    <a:p>
                      <a:pPr algn="ctr"/>
                      <a:endParaRPr lang="en-US" sz="1050" b="0">
                        <a:solidFill>
                          <a:schemeClr val="tx2"/>
                        </a:solidFill>
                      </a:endParaRPr>
                    </a:p>
                  </a:txBody>
                  <a:tcPr>
                    <a:noFill/>
                  </a:tcPr>
                </a:tc>
                <a:tc>
                  <a:txBody>
                    <a:bodyPr/>
                    <a:lstStyle/>
                    <a:p>
                      <a:pPr algn="ctr"/>
                      <a:endParaRPr lang="en-US" sz="1050" b="0">
                        <a:solidFill>
                          <a:schemeClr val="tx2"/>
                        </a:solidFill>
                      </a:endParaRPr>
                    </a:p>
                  </a:txBody>
                  <a:tcPr>
                    <a:noFill/>
                  </a:tcPr>
                </a:tc>
                <a:tc>
                  <a:txBody>
                    <a:bodyPr/>
                    <a:lstStyle/>
                    <a:p>
                      <a:pPr algn="ctr"/>
                      <a:endParaRPr lang="en-US" sz="1050" b="0" dirty="0">
                        <a:solidFill>
                          <a:schemeClr val="tx2"/>
                        </a:solidFill>
                      </a:endParaRPr>
                    </a:p>
                  </a:txBody>
                  <a:tcPr>
                    <a:noFill/>
                  </a:tcPr>
                </a:tc>
              </a:tr>
              <a:tr h="0">
                <a:tc>
                  <a:txBody>
                    <a:bodyPr/>
                    <a:lstStyle/>
                    <a:p>
                      <a:pPr algn="l"/>
                      <a:r>
                        <a:rPr lang="el-GR" sz="1050" b="0" dirty="0" smtClean="0">
                          <a:solidFill>
                            <a:schemeClr val="tx2"/>
                          </a:solidFill>
                        </a:rPr>
                        <a:t>Έμμεσα υλικά</a:t>
                      </a:r>
                      <a:endParaRPr lang="en-US" sz="1050" b="0" dirty="0">
                        <a:solidFill>
                          <a:schemeClr val="tx2"/>
                        </a:solidFill>
                      </a:endParaRPr>
                    </a:p>
                  </a:txBody>
                  <a:tcPr>
                    <a:noFill/>
                  </a:tcPr>
                </a:tc>
                <a:tc>
                  <a:txBody>
                    <a:bodyPr/>
                    <a:lstStyle/>
                    <a:p>
                      <a:pPr algn="ctr"/>
                      <a:r>
                        <a:rPr lang="el-GR" sz="1050" b="0" dirty="0" smtClean="0">
                          <a:solidFill>
                            <a:schemeClr val="tx2"/>
                          </a:solidFill>
                        </a:rPr>
                        <a:t>3.500</a:t>
                      </a:r>
                      <a:endParaRPr lang="en-US" sz="1050" b="0" dirty="0">
                        <a:solidFill>
                          <a:schemeClr val="tx2"/>
                        </a:solidFill>
                      </a:endParaRPr>
                    </a:p>
                  </a:txBody>
                  <a:tcPr>
                    <a:noFill/>
                  </a:tcPr>
                </a:tc>
                <a:tc>
                  <a:txBody>
                    <a:bodyPr/>
                    <a:lstStyle/>
                    <a:p>
                      <a:pPr algn="ctr"/>
                      <a:r>
                        <a:rPr lang="el-GR" sz="1050" b="0" dirty="0" smtClean="0">
                          <a:solidFill>
                            <a:schemeClr val="tx2"/>
                          </a:solidFill>
                        </a:rPr>
                        <a:t>3.600</a:t>
                      </a:r>
                      <a:endParaRPr lang="en-US" sz="1050" b="0" dirty="0">
                        <a:solidFill>
                          <a:schemeClr val="tx2"/>
                        </a:solidFill>
                      </a:endParaRPr>
                    </a:p>
                  </a:txBody>
                  <a:tcPr>
                    <a:noFill/>
                  </a:tcPr>
                </a:tc>
                <a:tc>
                  <a:txBody>
                    <a:bodyPr/>
                    <a:lstStyle/>
                    <a:p>
                      <a:pPr algn="ctr"/>
                      <a:r>
                        <a:rPr lang="el-GR" sz="1050" b="0" dirty="0" smtClean="0">
                          <a:solidFill>
                            <a:schemeClr val="tx2"/>
                          </a:solidFill>
                        </a:rPr>
                        <a:t>(100)</a:t>
                      </a:r>
                      <a:endParaRPr lang="en-US" sz="1050" b="0" dirty="0">
                        <a:solidFill>
                          <a:schemeClr val="tx2"/>
                        </a:solidFill>
                      </a:endParaRPr>
                    </a:p>
                  </a:txBody>
                  <a:tcPr>
                    <a:noFill/>
                  </a:tcPr>
                </a:tc>
              </a:tr>
              <a:tr h="144780">
                <a:tc>
                  <a:txBody>
                    <a:bodyPr/>
                    <a:lstStyle/>
                    <a:p>
                      <a:pPr algn="l"/>
                      <a:r>
                        <a:rPr lang="el-GR" sz="1050" b="0" dirty="0" smtClean="0">
                          <a:solidFill>
                            <a:schemeClr val="tx2"/>
                          </a:solidFill>
                        </a:rPr>
                        <a:t>Έμμεση εργασία</a:t>
                      </a:r>
                      <a:endParaRPr lang="en-US" sz="1050" b="0" dirty="0">
                        <a:solidFill>
                          <a:schemeClr val="tx2"/>
                        </a:solidFill>
                      </a:endParaRPr>
                    </a:p>
                  </a:txBody>
                  <a:tcPr>
                    <a:noFill/>
                  </a:tcPr>
                </a:tc>
                <a:tc>
                  <a:txBody>
                    <a:bodyPr/>
                    <a:lstStyle/>
                    <a:p>
                      <a:pPr algn="ctr"/>
                      <a:r>
                        <a:rPr lang="el-GR" sz="1050" b="0" dirty="0" smtClean="0">
                          <a:solidFill>
                            <a:schemeClr val="tx2"/>
                          </a:solidFill>
                        </a:rPr>
                        <a:t>5.250</a:t>
                      </a:r>
                      <a:endParaRPr lang="en-US" sz="1050" b="0" dirty="0">
                        <a:solidFill>
                          <a:schemeClr val="tx2"/>
                        </a:solidFill>
                      </a:endParaRPr>
                    </a:p>
                  </a:txBody>
                  <a:tcPr>
                    <a:noFill/>
                  </a:tcPr>
                </a:tc>
                <a:tc>
                  <a:txBody>
                    <a:bodyPr/>
                    <a:lstStyle/>
                    <a:p>
                      <a:pPr algn="ctr"/>
                      <a:r>
                        <a:rPr lang="el-GR" sz="1050" b="0" dirty="0" smtClean="0">
                          <a:solidFill>
                            <a:schemeClr val="tx2"/>
                          </a:solidFill>
                        </a:rPr>
                        <a:t>5.375</a:t>
                      </a:r>
                      <a:endParaRPr lang="en-US" sz="1050" b="0" dirty="0">
                        <a:solidFill>
                          <a:schemeClr val="tx2"/>
                        </a:solidFill>
                      </a:endParaRPr>
                    </a:p>
                  </a:txBody>
                  <a:tcPr>
                    <a:noFill/>
                  </a:tcPr>
                </a:tc>
                <a:tc>
                  <a:txBody>
                    <a:bodyPr/>
                    <a:lstStyle/>
                    <a:p>
                      <a:pPr algn="ctr"/>
                      <a:r>
                        <a:rPr lang="el-GR" sz="1050" b="0" dirty="0" smtClean="0">
                          <a:solidFill>
                            <a:schemeClr val="tx2"/>
                          </a:solidFill>
                        </a:rPr>
                        <a:t>(125)</a:t>
                      </a:r>
                      <a:endParaRPr lang="en-US" sz="1050" b="0" dirty="0">
                        <a:solidFill>
                          <a:schemeClr val="tx2"/>
                        </a:solidFill>
                      </a:endParaRPr>
                    </a:p>
                  </a:txBody>
                  <a:tcPr>
                    <a:noFill/>
                  </a:tcPr>
                </a:tc>
              </a:tr>
              <a:tr h="121920">
                <a:tc>
                  <a:txBody>
                    <a:bodyPr/>
                    <a:lstStyle/>
                    <a:p>
                      <a:pPr algn="l"/>
                      <a:r>
                        <a:rPr lang="el-GR" sz="1050" b="0" dirty="0" smtClean="0">
                          <a:solidFill>
                            <a:schemeClr val="tx2"/>
                          </a:solidFill>
                        </a:rPr>
                        <a:t>Υπηρεσίες κοινής ωφέλειας</a:t>
                      </a:r>
                      <a:endParaRPr lang="en-US" sz="1050" b="0" dirty="0">
                        <a:solidFill>
                          <a:schemeClr val="tx2"/>
                        </a:solidFill>
                      </a:endParaRPr>
                    </a:p>
                  </a:txBody>
                  <a:tcPr>
                    <a:noFill/>
                  </a:tcPr>
                </a:tc>
                <a:tc>
                  <a:txBody>
                    <a:bodyPr/>
                    <a:lstStyle/>
                    <a:p>
                      <a:pPr algn="ctr"/>
                      <a:r>
                        <a:rPr lang="el-GR" sz="1050" b="0" dirty="0" smtClean="0">
                          <a:solidFill>
                            <a:schemeClr val="tx2"/>
                          </a:solidFill>
                        </a:rPr>
                        <a:t>1.750</a:t>
                      </a:r>
                      <a:endParaRPr lang="en-US" sz="1050" b="0" dirty="0">
                        <a:solidFill>
                          <a:schemeClr val="tx2"/>
                        </a:solidFill>
                      </a:endParaRPr>
                    </a:p>
                  </a:txBody>
                  <a:tcPr>
                    <a:noFill/>
                  </a:tcPr>
                </a:tc>
                <a:tc>
                  <a:txBody>
                    <a:bodyPr/>
                    <a:lstStyle/>
                    <a:p>
                      <a:pPr algn="ctr"/>
                      <a:r>
                        <a:rPr lang="el-GR" sz="1050" b="0" dirty="0" smtClean="0">
                          <a:solidFill>
                            <a:schemeClr val="tx2"/>
                          </a:solidFill>
                        </a:rPr>
                        <a:t>1.810</a:t>
                      </a:r>
                      <a:endParaRPr lang="en-US" sz="1050" b="0" dirty="0">
                        <a:solidFill>
                          <a:schemeClr val="tx2"/>
                        </a:solidFill>
                      </a:endParaRPr>
                    </a:p>
                  </a:txBody>
                  <a:tcPr>
                    <a:noFill/>
                  </a:tcPr>
                </a:tc>
                <a:tc>
                  <a:txBody>
                    <a:bodyPr/>
                    <a:lstStyle/>
                    <a:p>
                      <a:pPr algn="ctr"/>
                      <a:r>
                        <a:rPr lang="el-GR" sz="1050" b="0" dirty="0" smtClean="0">
                          <a:solidFill>
                            <a:schemeClr val="tx2"/>
                          </a:solidFill>
                        </a:rPr>
                        <a:t>(60)</a:t>
                      </a:r>
                      <a:endParaRPr lang="en-US" sz="1050" b="0" dirty="0">
                        <a:solidFill>
                          <a:schemeClr val="tx2"/>
                        </a:solidFill>
                      </a:endParaRPr>
                    </a:p>
                  </a:txBody>
                  <a:tcPr>
                    <a:noFill/>
                  </a:tcPr>
                </a:tc>
              </a:tr>
              <a:tr h="0">
                <a:tc>
                  <a:txBody>
                    <a:bodyPr/>
                    <a:lstStyle/>
                    <a:p>
                      <a:pPr algn="l"/>
                      <a:r>
                        <a:rPr lang="el-GR" sz="1050" b="0" dirty="0" smtClean="0">
                          <a:solidFill>
                            <a:schemeClr val="tx2"/>
                          </a:solidFill>
                        </a:rPr>
                        <a:t>Λοιπά</a:t>
                      </a:r>
                      <a:endParaRPr lang="en-US" sz="1050" b="0" dirty="0">
                        <a:solidFill>
                          <a:schemeClr val="tx2"/>
                        </a:solidFill>
                      </a:endParaRPr>
                    </a:p>
                  </a:txBody>
                  <a:tcPr>
                    <a:noFill/>
                  </a:tcPr>
                </a:tc>
                <a:tc>
                  <a:txBody>
                    <a:bodyPr/>
                    <a:lstStyle/>
                    <a:p>
                      <a:pPr algn="ctr"/>
                      <a:r>
                        <a:rPr lang="el-GR" sz="1050" b="0" dirty="0" smtClean="0">
                          <a:solidFill>
                            <a:schemeClr val="tx2"/>
                          </a:solidFill>
                        </a:rPr>
                        <a:t>2.100</a:t>
                      </a:r>
                      <a:endParaRPr lang="en-US" sz="1050" b="0" dirty="0">
                        <a:solidFill>
                          <a:schemeClr val="tx2"/>
                        </a:solidFill>
                      </a:endParaRPr>
                    </a:p>
                  </a:txBody>
                  <a:tcPr>
                    <a:noFill/>
                  </a:tcPr>
                </a:tc>
                <a:tc>
                  <a:txBody>
                    <a:bodyPr/>
                    <a:lstStyle/>
                    <a:p>
                      <a:pPr algn="ctr"/>
                      <a:r>
                        <a:rPr lang="el-GR" sz="1050" b="0" dirty="0" smtClean="0">
                          <a:solidFill>
                            <a:schemeClr val="tx2"/>
                          </a:solidFill>
                        </a:rPr>
                        <a:t>2.200</a:t>
                      </a:r>
                      <a:endParaRPr lang="en-US" sz="1050" b="0" dirty="0">
                        <a:solidFill>
                          <a:schemeClr val="tx2"/>
                        </a:solidFill>
                      </a:endParaRPr>
                    </a:p>
                  </a:txBody>
                  <a:tcPr>
                    <a:noFill/>
                  </a:tcPr>
                </a:tc>
                <a:tc>
                  <a:txBody>
                    <a:bodyPr/>
                    <a:lstStyle/>
                    <a:p>
                      <a:pPr algn="ctr"/>
                      <a:r>
                        <a:rPr lang="el-GR" sz="1050" b="0" dirty="0" smtClean="0">
                          <a:solidFill>
                            <a:schemeClr val="tx2"/>
                          </a:solidFill>
                        </a:rPr>
                        <a:t>(100)</a:t>
                      </a:r>
                      <a:endParaRPr lang="en-US" sz="1050" b="0" dirty="0">
                        <a:solidFill>
                          <a:schemeClr val="tx2"/>
                        </a:solidFill>
                      </a:endParaRPr>
                    </a:p>
                  </a:txBody>
                  <a:tcPr>
                    <a:no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0" smtClean="0">
                          <a:solidFill>
                            <a:schemeClr val="tx2"/>
                          </a:solidFill>
                        </a:rPr>
                        <a:t>Σταθερά</a:t>
                      </a:r>
                      <a:r>
                        <a:rPr lang="el-GR" sz="1050" b="0" baseline="0" smtClean="0">
                          <a:solidFill>
                            <a:schemeClr val="tx2"/>
                          </a:solidFill>
                        </a:rPr>
                        <a:t> </a:t>
                      </a:r>
                      <a:r>
                        <a:rPr lang="el-GR" sz="1050" b="0" smtClean="0">
                          <a:solidFill>
                            <a:schemeClr val="tx2"/>
                          </a:solidFill>
                        </a:rPr>
                        <a:t>γενικά βιομηχανικά έξοδα</a:t>
                      </a:r>
                      <a:endParaRPr lang="en-US" sz="1050" b="0" dirty="0" smtClean="0">
                        <a:solidFill>
                          <a:schemeClr val="tx2"/>
                        </a:solidFill>
                      </a:endParaRPr>
                    </a:p>
                  </a:txBody>
                  <a:tcPr>
                    <a:noFill/>
                  </a:tcPr>
                </a:tc>
                <a:tc>
                  <a:txBody>
                    <a:bodyPr/>
                    <a:lstStyle/>
                    <a:p>
                      <a:pPr algn="ctr"/>
                      <a:endParaRPr lang="en-US" sz="1050" b="0" dirty="0">
                        <a:solidFill>
                          <a:schemeClr val="tx2"/>
                        </a:solidFill>
                      </a:endParaRPr>
                    </a:p>
                  </a:txBody>
                  <a:tcPr>
                    <a:noFill/>
                  </a:tcPr>
                </a:tc>
                <a:tc>
                  <a:txBody>
                    <a:bodyPr/>
                    <a:lstStyle/>
                    <a:p>
                      <a:pPr algn="ctr"/>
                      <a:endParaRPr lang="en-US" sz="1050" b="0" dirty="0">
                        <a:solidFill>
                          <a:schemeClr val="tx2"/>
                        </a:solidFill>
                      </a:endParaRPr>
                    </a:p>
                  </a:txBody>
                  <a:tcPr>
                    <a:noFill/>
                  </a:tcPr>
                </a:tc>
                <a:tc>
                  <a:txBody>
                    <a:bodyPr/>
                    <a:lstStyle/>
                    <a:p>
                      <a:pPr algn="ctr"/>
                      <a:endParaRPr lang="en-US" sz="1050" b="0" dirty="0">
                        <a:solidFill>
                          <a:schemeClr val="tx2"/>
                        </a:solidFill>
                      </a:endParaRPr>
                    </a:p>
                  </a:txBody>
                  <a:tcPr>
                    <a:noFill/>
                  </a:tcPr>
                </a:tc>
              </a:tr>
              <a:tr h="129540">
                <a:tc>
                  <a:txBody>
                    <a:bodyPr/>
                    <a:lstStyle/>
                    <a:p>
                      <a:pPr algn="l"/>
                      <a:r>
                        <a:rPr lang="el-GR" sz="1050" b="0" dirty="0" smtClean="0">
                          <a:solidFill>
                            <a:schemeClr val="tx2"/>
                          </a:solidFill>
                        </a:rPr>
                        <a:t>Μισθοί</a:t>
                      </a:r>
                      <a:r>
                        <a:rPr lang="el-GR" sz="1050" b="0" baseline="0" dirty="0" smtClean="0">
                          <a:solidFill>
                            <a:schemeClr val="tx2"/>
                          </a:solidFill>
                        </a:rPr>
                        <a:t> προϊσταμένων</a:t>
                      </a:r>
                      <a:endParaRPr lang="en-US" sz="1050" b="0" dirty="0">
                        <a:solidFill>
                          <a:schemeClr val="tx2"/>
                        </a:solidFill>
                      </a:endParaRPr>
                    </a:p>
                  </a:txBody>
                  <a:tcPr>
                    <a:noFill/>
                  </a:tcPr>
                </a:tc>
                <a:tc>
                  <a:txBody>
                    <a:bodyPr/>
                    <a:lstStyle/>
                    <a:p>
                      <a:pPr algn="ctr"/>
                      <a:r>
                        <a:rPr lang="el-GR" sz="1050" b="0" dirty="0" smtClean="0">
                          <a:solidFill>
                            <a:schemeClr val="tx2"/>
                          </a:solidFill>
                        </a:rPr>
                        <a:t>4.000</a:t>
                      </a:r>
                      <a:endParaRPr lang="en-US" sz="1050" b="0" dirty="0">
                        <a:solidFill>
                          <a:schemeClr val="tx2"/>
                        </a:solidFill>
                      </a:endParaRPr>
                    </a:p>
                  </a:txBody>
                  <a:tcPr>
                    <a:noFill/>
                  </a:tcPr>
                </a:tc>
                <a:tc>
                  <a:txBody>
                    <a:bodyPr/>
                    <a:lstStyle/>
                    <a:p>
                      <a:pPr algn="ctr"/>
                      <a:r>
                        <a:rPr lang="el-GR" sz="1050" b="0" dirty="0" smtClean="0">
                          <a:solidFill>
                            <a:schemeClr val="tx2"/>
                          </a:solidFill>
                        </a:rPr>
                        <a:t>3.500</a:t>
                      </a:r>
                      <a:endParaRPr lang="en-US" sz="1050" b="0" dirty="0">
                        <a:solidFill>
                          <a:schemeClr val="tx2"/>
                        </a:solidFill>
                      </a:endParaRPr>
                    </a:p>
                  </a:txBody>
                  <a:tcPr>
                    <a:noFill/>
                  </a:tcPr>
                </a:tc>
                <a:tc>
                  <a:txBody>
                    <a:bodyPr/>
                    <a:lstStyle/>
                    <a:p>
                      <a:pPr algn="ctr"/>
                      <a:r>
                        <a:rPr lang="el-GR" sz="1050" b="0" dirty="0" smtClean="0">
                          <a:solidFill>
                            <a:schemeClr val="tx2"/>
                          </a:solidFill>
                        </a:rPr>
                        <a:t>500</a:t>
                      </a:r>
                      <a:endParaRPr lang="en-US" sz="1050" b="0" dirty="0">
                        <a:solidFill>
                          <a:schemeClr val="tx2"/>
                        </a:solidFill>
                      </a:endParaRPr>
                    </a:p>
                  </a:txBody>
                  <a:tcPr>
                    <a:noFill/>
                  </a:tcPr>
                </a:tc>
              </a:tr>
              <a:tr h="273050">
                <a:tc>
                  <a:txBody>
                    <a:bodyPr/>
                    <a:lstStyle/>
                    <a:p>
                      <a:pPr algn="l"/>
                      <a:r>
                        <a:rPr lang="el-GR" sz="1050" b="0" dirty="0" smtClean="0">
                          <a:solidFill>
                            <a:schemeClr val="tx2"/>
                          </a:solidFill>
                        </a:rPr>
                        <a:t>Αποσβέσεις</a:t>
                      </a:r>
                      <a:endParaRPr lang="en-US" sz="1050" b="0" dirty="0">
                        <a:solidFill>
                          <a:schemeClr val="tx2"/>
                        </a:solidFill>
                      </a:endParaRPr>
                    </a:p>
                  </a:txBody>
                  <a:tcPr>
                    <a:noFill/>
                  </a:tcPr>
                </a:tc>
                <a:tc>
                  <a:txBody>
                    <a:bodyPr/>
                    <a:lstStyle/>
                    <a:p>
                      <a:pPr algn="ctr"/>
                      <a:r>
                        <a:rPr lang="el-GR" sz="1050" b="0" dirty="0" smtClean="0">
                          <a:solidFill>
                            <a:schemeClr val="tx2"/>
                          </a:solidFill>
                        </a:rPr>
                        <a:t>2.000</a:t>
                      </a:r>
                      <a:endParaRPr lang="en-US" sz="1050" b="0" dirty="0">
                        <a:solidFill>
                          <a:schemeClr val="tx2"/>
                        </a:solidFill>
                      </a:endParaRPr>
                    </a:p>
                  </a:txBody>
                  <a:tcPr>
                    <a:noFill/>
                  </a:tcPr>
                </a:tc>
                <a:tc>
                  <a:txBody>
                    <a:bodyPr/>
                    <a:lstStyle/>
                    <a:p>
                      <a:pPr algn="ctr"/>
                      <a:r>
                        <a:rPr lang="el-GR" sz="1050" b="0" dirty="0" smtClean="0">
                          <a:solidFill>
                            <a:schemeClr val="tx2"/>
                          </a:solidFill>
                        </a:rPr>
                        <a:t>2.000</a:t>
                      </a:r>
                      <a:endParaRPr lang="en-US" sz="1050" b="0" dirty="0">
                        <a:solidFill>
                          <a:schemeClr val="tx2"/>
                        </a:solidFill>
                      </a:endParaRPr>
                    </a:p>
                  </a:txBody>
                  <a:tcPr>
                    <a:noFill/>
                  </a:tcPr>
                </a:tc>
                <a:tc>
                  <a:txBody>
                    <a:bodyPr/>
                    <a:lstStyle/>
                    <a:p>
                      <a:pPr algn="ctr"/>
                      <a:r>
                        <a:rPr lang="el-GR" sz="1050" b="0" dirty="0" smtClean="0">
                          <a:solidFill>
                            <a:schemeClr val="tx2"/>
                          </a:solidFill>
                        </a:rPr>
                        <a:t>-</a:t>
                      </a:r>
                      <a:endParaRPr lang="en-US" sz="1050" b="0" dirty="0">
                        <a:solidFill>
                          <a:schemeClr val="tx2"/>
                        </a:solidFill>
                      </a:endParaRPr>
                    </a:p>
                  </a:txBody>
                  <a:tcPr>
                    <a:noFill/>
                  </a:tcPr>
                </a:tc>
              </a:tr>
              <a:tr h="1803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b="0" dirty="0" smtClean="0">
                          <a:solidFill>
                            <a:schemeClr val="tx2"/>
                          </a:solidFill>
                        </a:rPr>
                        <a:t>Υπηρεσίες κοινής ωφέλειας</a:t>
                      </a:r>
                      <a:endParaRPr lang="en-US" sz="1050" b="0" dirty="0" smtClean="0">
                        <a:solidFill>
                          <a:schemeClr val="tx2"/>
                        </a:solidFill>
                      </a:endParaRPr>
                    </a:p>
                  </a:txBody>
                  <a:tcPr>
                    <a:noFill/>
                  </a:tcPr>
                </a:tc>
                <a:tc>
                  <a:txBody>
                    <a:bodyPr/>
                    <a:lstStyle/>
                    <a:p>
                      <a:pPr algn="ctr"/>
                      <a:r>
                        <a:rPr lang="el-GR" sz="1050" b="0" dirty="0" smtClean="0">
                          <a:solidFill>
                            <a:schemeClr val="tx2"/>
                          </a:solidFill>
                        </a:rPr>
                        <a:t>450</a:t>
                      </a:r>
                      <a:endParaRPr lang="en-US" sz="1050" b="0" dirty="0">
                        <a:solidFill>
                          <a:schemeClr val="tx2"/>
                        </a:solidFill>
                      </a:endParaRPr>
                    </a:p>
                  </a:txBody>
                  <a:tcPr>
                    <a:noFill/>
                  </a:tcPr>
                </a:tc>
                <a:tc>
                  <a:txBody>
                    <a:bodyPr/>
                    <a:lstStyle/>
                    <a:p>
                      <a:pPr algn="ctr"/>
                      <a:r>
                        <a:rPr lang="el-GR" sz="1050" b="0" dirty="0" smtClean="0">
                          <a:solidFill>
                            <a:schemeClr val="tx2"/>
                          </a:solidFill>
                        </a:rPr>
                        <a:t>450</a:t>
                      </a:r>
                      <a:endParaRPr lang="en-US" sz="1050" b="0" dirty="0">
                        <a:solidFill>
                          <a:schemeClr val="tx2"/>
                        </a:solidFill>
                      </a:endParaRPr>
                    </a:p>
                  </a:txBody>
                  <a:tcPr>
                    <a:noFill/>
                  </a:tcPr>
                </a:tc>
                <a:tc>
                  <a:txBody>
                    <a:bodyPr/>
                    <a:lstStyle/>
                    <a:p>
                      <a:pPr algn="ctr"/>
                      <a:r>
                        <a:rPr lang="el-GR" sz="1050" b="0" dirty="0" smtClean="0">
                          <a:solidFill>
                            <a:schemeClr val="tx2"/>
                          </a:solidFill>
                        </a:rPr>
                        <a:t>-</a:t>
                      </a:r>
                      <a:endParaRPr lang="en-US" sz="1050" b="0" dirty="0">
                        <a:solidFill>
                          <a:schemeClr val="tx2"/>
                        </a:solidFill>
                      </a:endParaRPr>
                    </a:p>
                  </a:txBody>
                  <a:tcPr>
                    <a:noFill/>
                  </a:tcPr>
                </a:tc>
              </a:tr>
              <a:tr h="0">
                <a:tc>
                  <a:txBody>
                    <a:bodyPr/>
                    <a:lstStyle/>
                    <a:p>
                      <a:pPr algn="l"/>
                      <a:r>
                        <a:rPr lang="el-GR" sz="1050" b="0" dirty="0" smtClean="0">
                          <a:solidFill>
                            <a:schemeClr val="tx2"/>
                          </a:solidFill>
                        </a:rPr>
                        <a:t>Λοιπά</a:t>
                      </a:r>
                      <a:endParaRPr lang="en-US" sz="1050" b="0" dirty="0">
                        <a:solidFill>
                          <a:schemeClr val="tx2"/>
                        </a:solidFill>
                      </a:endParaRPr>
                    </a:p>
                  </a:txBody>
                  <a:tcPr>
                    <a:noFill/>
                  </a:tcPr>
                </a:tc>
                <a:tc>
                  <a:txBody>
                    <a:bodyPr/>
                    <a:lstStyle/>
                    <a:p>
                      <a:pPr algn="ctr"/>
                      <a:r>
                        <a:rPr lang="el-GR" sz="1050" b="0" dirty="0" smtClean="0">
                          <a:solidFill>
                            <a:schemeClr val="tx2"/>
                          </a:solidFill>
                        </a:rPr>
                        <a:t>3.000</a:t>
                      </a:r>
                      <a:endParaRPr lang="en-US" sz="1050" b="0" dirty="0">
                        <a:solidFill>
                          <a:schemeClr val="tx2"/>
                        </a:solidFill>
                      </a:endParaRPr>
                    </a:p>
                  </a:txBody>
                  <a:tcPr>
                    <a:noFill/>
                  </a:tcPr>
                </a:tc>
                <a:tc>
                  <a:txBody>
                    <a:bodyPr/>
                    <a:lstStyle/>
                    <a:p>
                      <a:pPr algn="ctr"/>
                      <a:r>
                        <a:rPr lang="el-GR" sz="1050" b="0" dirty="0" smtClean="0">
                          <a:solidFill>
                            <a:schemeClr val="tx2"/>
                          </a:solidFill>
                        </a:rPr>
                        <a:t>3.200</a:t>
                      </a:r>
                      <a:endParaRPr lang="en-US" sz="1050" b="0" dirty="0">
                        <a:solidFill>
                          <a:schemeClr val="tx2"/>
                        </a:solidFill>
                      </a:endParaRPr>
                    </a:p>
                  </a:txBody>
                  <a:tcPr>
                    <a:noFill/>
                  </a:tcPr>
                </a:tc>
                <a:tc>
                  <a:txBody>
                    <a:bodyPr/>
                    <a:lstStyle/>
                    <a:p>
                      <a:pPr algn="ctr"/>
                      <a:r>
                        <a:rPr lang="el-GR" sz="1050" b="0" dirty="0" smtClean="0">
                          <a:solidFill>
                            <a:schemeClr val="tx2"/>
                          </a:solidFill>
                        </a:rPr>
                        <a:t>(200)</a:t>
                      </a:r>
                      <a:endParaRPr lang="en-US" sz="1050" b="0" dirty="0">
                        <a:solidFill>
                          <a:schemeClr val="tx2"/>
                        </a:solidFill>
                      </a:endParaRPr>
                    </a:p>
                  </a:txBody>
                  <a:tcPr>
                    <a:noFill/>
                  </a:tcPr>
                </a:tc>
              </a:tr>
              <a:tr h="182880">
                <a:tc>
                  <a:txBody>
                    <a:bodyPr/>
                    <a:lstStyle/>
                    <a:p>
                      <a:pPr algn="l"/>
                      <a:r>
                        <a:rPr lang="el-GR" sz="1050" b="0" dirty="0" smtClean="0">
                          <a:solidFill>
                            <a:schemeClr val="tx2"/>
                          </a:solidFill>
                        </a:rPr>
                        <a:t>Σύνολο</a:t>
                      </a:r>
                      <a:endParaRPr lang="en-US" sz="1050" b="0" dirty="0">
                        <a:solidFill>
                          <a:schemeClr val="tx2"/>
                        </a:solidFill>
                      </a:endParaRPr>
                    </a:p>
                  </a:txBody>
                  <a:tcPr>
                    <a:noFill/>
                  </a:tcPr>
                </a:tc>
                <a:tc>
                  <a:txBody>
                    <a:bodyPr/>
                    <a:lstStyle/>
                    <a:p>
                      <a:pPr algn="ctr"/>
                      <a:r>
                        <a:rPr lang="el-GR" sz="1050" b="0" dirty="0" smtClean="0">
                          <a:solidFill>
                            <a:schemeClr val="tx2"/>
                          </a:solidFill>
                        </a:rPr>
                        <a:t>389.375$</a:t>
                      </a:r>
                      <a:endParaRPr lang="en-US" sz="1050" b="0" dirty="0">
                        <a:solidFill>
                          <a:schemeClr val="tx2"/>
                        </a:solidFill>
                      </a:endParaRPr>
                    </a:p>
                  </a:txBody>
                  <a:tcPr>
                    <a:noFill/>
                  </a:tcPr>
                </a:tc>
                <a:tc>
                  <a:txBody>
                    <a:bodyPr/>
                    <a:lstStyle/>
                    <a:p>
                      <a:pPr algn="ctr"/>
                      <a:r>
                        <a:rPr lang="el-GR" sz="1050" b="0" dirty="0" smtClean="0">
                          <a:solidFill>
                            <a:schemeClr val="tx2"/>
                          </a:solidFill>
                        </a:rPr>
                        <a:t>394.914$</a:t>
                      </a:r>
                      <a:endParaRPr lang="en-US" sz="1050" b="0" dirty="0">
                        <a:solidFill>
                          <a:schemeClr val="tx2"/>
                        </a:solidFill>
                      </a:endParaRPr>
                    </a:p>
                  </a:txBody>
                  <a:tcPr>
                    <a:noFill/>
                  </a:tcPr>
                </a:tc>
                <a:tc>
                  <a:txBody>
                    <a:bodyPr/>
                    <a:lstStyle/>
                    <a:p>
                      <a:pPr algn="ctr"/>
                      <a:r>
                        <a:rPr lang="el-GR" sz="1050" b="0" dirty="0" smtClean="0">
                          <a:solidFill>
                            <a:schemeClr val="tx2"/>
                          </a:solidFill>
                        </a:rPr>
                        <a:t>(5.539$)</a:t>
                      </a:r>
                      <a:endParaRPr lang="en-US" sz="1050" b="0" dirty="0">
                        <a:solidFill>
                          <a:schemeClr val="tx2"/>
                        </a:solidFill>
                      </a:endParaRPr>
                    </a:p>
                  </a:txBody>
                  <a:tcPr>
                    <a:noFill/>
                  </a:tcPr>
                </a:tc>
              </a:tr>
              <a:tr h="0">
                <a:tc gridSpan="4">
                  <a:txBody>
                    <a:bodyPr/>
                    <a:lstStyle/>
                    <a:p>
                      <a:pPr algn="l"/>
                      <a:r>
                        <a:rPr lang="el-GR" sz="1050" b="0" dirty="0" smtClean="0">
                          <a:solidFill>
                            <a:schemeClr val="tx2"/>
                          </a:solidFill>
                        </a:rPr>
                        <a:t>*Τα προϋπολογισμένα κόστη βασίζονται</a:t>
                      </a:r>
                      <a:r>
                        <a:rPr lang="el-GR" sz="1050" b="0" baseline="0" dirty="0" smtClean="0">
                          <a:solidFill>
                            <a:schemeClr val="tx2"/>
                          </a:solidFill>
                        </a:rPr>
                        <a:t> σε μια παραγωγή 17.500 μονάδων.</a:t>
                      </a:r>
                    </a:p>
                    <a:p>
                      <a:pPr algn="l"/>
                      <a:r>
                        <a:rPr lang="el-GR" sz="1050" b="0" baseline="0" dirty="0" smtClean="0">
                          <a:solidFill>
                            <a:schemeClr val="tx2"/>
                          </a:solidFill>
                        </a:rPr>
                        <a:t>**Τα πραγματικά κόστη ήταν 19.100 μονάδες.</a:t>
                      </a:r>
                      <a:endParaRPr lang="en-US" sz="1050" b="0" dirty="0">
                        <a:solidFill>
                          <a:schemeClr val="tx2"/>
                        </a:solidFill>
                      </a:endParaRPr>
                    </a:p>
                  </a:txBody>
                  <a:tcPr>
                    <a:noFill/>
                  </a:tcPr>
                </a:tc>
                <a:tc hMerge="1">
                  <a:txBody>
                    <a:bodyPr/>
                    <a:lstStyle/>
                    <a:p>
                      <a:pPr algn="ctr"/>
                      <a:endParaRPr lang="en-US" sz="1050" dirty="0"/>
                    </a:p>
                  </a:txBody>
                  <a:tcPr/>
                </a:tc>
                <a:tc hMerge="1">
                  <a:txBody>
                    <a:bodyPr/>
                    <a:lstStyle/>
                    <a:p>
                      <a:pPr algn="ctr"/>
                      <a:endParaRPr lang="en-US" sz="1050" dirty="0"/>
                    </a:p>
                  </a:txBody>
                  <a:tcPr/>
                </a:tc>
                <a:tc hMerge="1">
                  <a:txBody>
                    <a:bodyPr/>
                    <a:lstStyle/>
                    <a:p>
                      <a:pPr algn="ctr"/>
                      <a:endParaRPr lang="en-US" sz="1050"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152400"/>
            <a:ext cx="8382000" cy="914400"/>
          </a:xfrm>
        </p:spPr>
        <p:txBody>
          <a:bodyPr/>
          <a:lstStyle/>
          <a:p>
            <a:r>
              <a:rPr lang="el-GR" altLang="en-US" dirty="0">
                <a:ea typeface="Arial Unicode MS" panose="020B0604020202020204" pitchFamily="34" charset="-128"/>
              </a:rPr>
              <a:t>Αναφορά Απόδοσης Χρησιμοποιώντας Δεδομένα ενός </a:t>
            </a:r>
            <a:r>
              <a:rPr lang="el-GR" altLang="en-US" dirty="0" smtClean="0">
                <a:ea typeface="Arial Unicode MS" panose="020B0604020202020204" pitchFamily="34" charset="-128"/>
              </a:rPr>
              <a:t>Ελαστικού Προϋπολογισμού</a:t>
            </a:r>
            <a:endParaRPr lang="en-US" altLang="en-US" dirty="0" smtClean="0"/>
          </a:p>
        </p:txBody>
      </p:sp>
      <p:sp>
        <p:nvSpPr>
          <p:cNvPr id="70658" name="Content Placeholder 2"/>
          <p:cNvSpPr>
            <a:spLocks noGrp="1"/>
          </p:cNvSpPr>
          <p:nvPr>
            <p:ph idx="1"/>
          </p:nvPr>
        </p:nvSpPr>
        <p:spPr/>
        <p:txBody>
          <a:bodyPr/>
          <a:lstStyle/>
          <a:p>
            <a:pPr lvl="2">
              <a:buFont typeface="Wingdings" panose="05000000000000000000" pitchFamily="2" charset="2"/>
              <a:buChar char="§"/>
            </a:pPr>
            <a:r>
              <a:rPr lang="el-GR" altLang="en-US" sz="1400" dirty="0" smtClean="0">
                <a:latin typeface="Tw Cen MT" panose="020B0602020104020603" pitchFamily="34" charset="0"/>
                <a:ea typeface="Times New Roman" panose="02020603050405020304" pitchFamily="18" charset="0"/>
                <a:cs typeface="Times New Roman" panose="02020603050405020304" pitchFamily="18" charset="0"/>
              </a:rPr>
              <a:t>Για να είναι σε θέση να κρίνουν</a:t>
            </a:r>
            <a:r>
              <a:rPr lang="en-US" altLang="en-US" sz="14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1400" dirty="0">
                <a:latin typeface="Tw Cen MT" panose="020B0602020104020603" pitchFamily="34" charset="0"/>
                <a:ea typeface="Times New Roman" panose="02020603050405020304" pitchFamily="18" charset="0"/>
                <a:cs typeface="Times New Roman" panose="02020603050405020304" pitchFamily="18" charset="0"/>
              </a:rPr>
              <a:t>με ακρίβεια την απόδοση του τμήματος, οι </a:t>
            </a:r>
            <a:r>
              <a:rPr lang="el-GR" altLang="en-US" sz="1400" dirty="0" smtClean="0">
                <a:latin typeface="Tw Cen MT" panose="020B0602020104020603" pitchFamily="34" charset="0"/>
                <a:ea typeface="Times New Roman" panose="02020603050405020304" pitchFamily="18" charset="0"/>
                <a:cs typeface="Times New Roman" panose="02020603050405020304" pitchFamily="18" charset="0"/>
              </a:rPr>
              <a:t>μάνατζερ της </a:t>
            </a:r>
            <a:r>
              <a:rPr lang="el-GR" altLang="en-US" sz="1400" dirty="0">
                <a:latin typeface="Tw Cen MT" panose="020B0602020104020603" pitchFamily="34" charset="0"/>
                <a:ea typeface="Times New Roman" panose="02020603050405020304" pitchFamily="18" charset="0"/>
                <a:cs typeface="Times New Roman" panose="02020603050405020304" pitchFamily="18" charset="0"/>
              </a:rPr>
              <a:t>ICU μπορούν να χρησιμοποιήσουν έναν </a:t>
            </a:r>
            <a:r>
              <a:rPr lang="el-GR" altLang="en-US" sz="1400" dirty="0" smtClean="0">
                <a:latin typeface="Tw Cen MT" panose="020B0602020104020603" pitchFamily="34" charset="0"/>
                <a:ea typeface="Times New Roman" panose="02020603050405020304" pitchFamily="18" charset="0"/>
                <a:cs typeface="Times New Roman" panose="02020603050405020304" pitchFamily="18" charset="0"/>
              </a:rPr>
              <a:t>ελαστικό προϋπολογισμό</a:t>
            </a:r>
            <a:r>
              <a:rPr lang="el-GR" altLang="en-US" sz="1400" dirty="0">
                <a:latin typeface="Tw Cen MT" panose="020B0602020104020603" pitchFamily="34" charset="0"/>
                <a:ea typeface="Times New Roman" panose="02020603050405020304" pitchFamily="18" charset="0"/>
                <a:cs typeface="Times New Roman" panose="02020603050405020304" pitchFamily="18" charset="0"/>
              </a:rPr>
              <a:t>, προσαρμοσμένο </a:t>
            </a:r>
            <a:r>
              <a:rPr lang="el-GR" altLang="en-US" sz="1400" dirty="0" smtClean="0">
                <a:latin typeface="Tw Cen MT" panose="020B0602020104020603" pitchFamily="34" charset="0"/>
                <a:ea typeface="Times New Roman" panose="02020603050405020304" pitchFamily="18" charset="0"/>
                <a:cs typeface="Times New Roman" panose="02020603050405020304" pitchFamily="18" charset="0"/>
              </a:rPr>
              <a:t>σε μια πραγματική </a:t>
            </a:r>
            <a:r>
              <a:rPr lang="el-GR" altLang="en-US" sz="1400" dirty="0">
                <a:latin typeface="Tw Cen MT" panose="020B0602020104020603" pitchFamily="34" charset="0"/>
                <a:ea typeface="Times New Roman" panose="02020603050405020304" pitchFamily="18" charset="0"/>
                <a:cs typeface="Times New Roman" panose="02020603050405020304" pitchFamily="18" charset="0"/>
              </a:rPr>
              <a:t>απόδοση 19.100 μονάδων, </a:t>
            </a:r>
            <a:r>
              <a:rPr lang="el-GR" altLang="en-US" sz="1400" dirty="0" smtClean="0">
                <a:latin typeface="Tw Cen MT" panose="020B0602020104020603" pitchFamily="34" charset="0"/>
                <a:ea typeface="Times New Roman" panose="02020603050405020304" pitchFamily="18" charset="0"/>
                <a:cs typeface="Times New Roman" panose="02020603050405020304" pitchFamily="18" charset="0"/>
              </a:rPr>
              <a:t>γεγονός που </a:t>
            </a:r>
            <a:r>
              <a:rPr lang="el-GR" altLang="en-US" sz="1400" dirty="0">
                <a:latin typeface="Tw Cen MT" panose="020B0602020104020603" pitchFamily="34" charset="0"/>
                <a:ea typeface="Times New Roman" panose="02020603050405020304" pitchFamily="18" charset="0"/>
                <a:cs typeface="Times New Roman" panose="02020603050405020304" pitchFamily="18" charset="0"/>
              </a:rPr>
              <a:t>δείχνει ότι </a:t>
            </a:r>
            <a:r>
              <a:rPr lang="el-GR" altLang="en-US" sz="1400" dirty="0" smtClean="0">
                <a:latin typeface="Tw Cen MT" panose="020B0602020104020603" pitchFamily="34" charset="0"/>
                <a:ea typeface="Times New Roman" panose="02020603050405020304" pitchFamily="18" charset="0"/>
                <a:cs typeface="Times New Roman" panose="02020603050405020304" pitchFamily="18" charset="0"/>
              </a:rPr>
              <a:t>τα πραγματικά κόστη </a:t>
            </a:r>
            <a:r>
              <a:rPr lang="el-GR" altLang="en-US" sz="1400" dirty="0">
                <a:latin typeface="Tw Cen MT" panose="020B0602020104020603" pitchFamily="34" charset="0"/>
                <a:ea typeface="Times New Roman" panose="02020603050405020304" pitchFamily="18" charset="0"/>
                <a:cs typeface="Times New Roman" panose="02020603050405020304" pitchFamily="18" charset="0"/>
              </a:rPr>
              <a:t>είναι </a:t>
            </a:r>
            <a:r>
              <a:rPr lang="el-GR" altLang="en-US" sz="1400" dirty="0" smtClean="0">
                <a:latin typeface="Tw Cen MT" panose="020B0602020104020603" pitchFamily="34" charset="0"/>
                <a:ea typeface="Times New Roman" panose="02020603050405020304" pitchFamily="18" charset="0"/>
                <a:cs typeface="Times New Roman" panose="02020603050405020304" pitchFamily="18" charset="0"/>
              </a:rPr>
              <a:t>κατά 29.197$ λιγότερά </a:t>
            </a:r>
            <a:r>
              <a:rPr lang="el-GR" altLang="en-US" sz="1400" dirty="0">
                <a:latin typeface="Tw Cen MT" panose="020B0602020104020603" pitchFamily="34" charset="0"/>
                <a:ea typeface="Times New Roman" panose="02020603050405020304" pitchFamily="18" charset="0"/>
                <a:cs typeface="Times New Roman" panose="02020603050405020304" pitchFamily="18" charset="0"/>
              </a:rPr>
              <a:t>από το </a:t>
            </a:r>
            <a:r>
              <a:rPr lang="el-GR" altLang="en-US" sz="1400" dirty="0" smtClean="0">
                <a:latin typeface="Tw Cen MT" panose="020B0602020104020603" pitchFamily="34" charset="0"/>
                <a:ea typeface="Times New Roman" panose="02020603050405020304" pitchFamily="18" charset="0"/>
                <a:cs typeface="Times New Roman" panose="02020603050405020304" pitchFamily="18" charset="0"/>
              </a:rPr>
              <a:t>προϋπολογισθέν ποσό.</a:t>
            </a:r>
            <a:endParaRPr lang="en-US" altLang="en-US" sz="14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065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6" name="Table 5"/>
          <p:cNvGraphicFramePr>
            <a:graphicFrameLocks noGrp="1"/>
          </p:cNvGraphicFramePr>
          <p:nvPr>
            <p:extLst>
              <p:ext uri="{D42A27DB-BD31-4B8C-83A1-F6EECF244321}">
                <p14:modId xmlns:p14="http://schemas.microsoft.com/office/powerpoint/2010/main" val="1004681167"/>
              </p:ext>
            </p:extLst>
          </p:nvPr>
        </p:nvGraphicFramePr>
        <p:xfrm>
          <a:off x="1143000" y="2514600"/>
          <a:ext cx="6934200" cy="3901440"/>
        </p:xfrm>
        <a:graphic>
          <a:graphicData uri="http://schemas.openxmlformats.org/drawingml/2006/table">
            <a:tbl>
              <a:tblPr firstRow="1" bandRow="1">
                <a:tableStyleId>{5C22544A-7EE6-4342-B048-85BDC9FD1C3A}</a:tableStyleId>
              </a:tblPr>
              <a:tblGrid>
                <a:gridCol w="2933700"/>
                <a:gridCol w="1400175"/>
                <a:gridCol w="1400175"/>
                <a:gridCol w="1200150"/>
              </a:tblGrid>
              <a:tr h="218282">
                <a:tc gridSpan="4">
                  <a:txBody>
                    <a:bodyPr/>
                    <a:lstStyle/>
                    <a:p>
                      <a:pPr algn="ctr"/>
                      <a:r>
                        <a:rPr lang="en-US" sz="800" b="0" dirty="0" smtClean="0">
                          <a:solidFill>
                            <a:schemeClr val="tx2"/>
                          </a:solidFill>
                        </a:rPr>
                        <a:t>ICU, Inc.</a:t>
                      </a:r>
                    </a:p>
                    <a:p>
                      <a:pPr algn="ctr"/>
                      <a:r>
                        <a:rPr lang="el-GR" sz="800" b="0" dirty="0" smtClean="0">
                          <a:solidFill>
                            <a:schemeClr val="tx2"/>
                          </a:solidFill>
                        </a:rPr>
                        <a:t>Αναφορά Απόδοσης – Τμήμα Παρακολούθησης</a:t>
                      </a:r>
                    </a:p>
                    <a:p>
                      <a:pPr algn="ctr"/>
                      <a:r>
                        <a:rPr lang="el-GR" sz="800" b="0" dirty="0" smtClean="0">
                          <a:solidFill>
                            <a:schemeClr val="tx2"/>
                          </a:solidFill>
                        </a:rPr>
                        <a:t>Για το Έτος που Έληξε στις 31 Δεκεμβρίου</a:t>
                      </a:r>
                      <a:endParaRPr lang="en-US" sz="800" b="0" dirty="0">
                        <a:solidFill>
                          <a:schemeClr val="tx2"/>
                        </a:solidFill>
                      </a:endParaRPr>
                    </a:p>
                  </a:txBody>
                  <a:tcP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57163">
                <a:tc>
                  <a:txBody>
                    <a:bodyPr/>
                    <a:lstStyle/>
                    <a:p>
                      <a:pPr algn="l"/>
                      <a:r>
                        <a:rPr lang="el-GR" sz="800" b="0" dirty="0" smtClean="0">
                          <a:solidFill>
                            <a:schemeClr val="tx2"/>
                          </a:solidFill>
                        </a:rPr>
                        <a:t>Κατηγορία Κόστους</a:t>
                      </a:r>
                      <a:endParaRPr lang="en-US" sz="800" b="0" dirty="0">
                        <a:solidFill>
                          <a:schemeClr val="tx2"/>
                        </a:solidFill>
                      </a:endParaRPr>
                    </a:p>
                  </a:txBody>
                  <a:tcPr>
                    <a:noFill/>
                  </a:tcPr>
                </a:tc>
                <a:tc>
                  <a:txBody>
                    <a:bodyPr/>
                    <a:lstStyle/>
                    <a:p>
                      <a:pPr algn="ctr"/>
                      <a:r>
                        <a:rPr lang="el-GR" sz="800" b="0" dirty="0" smtClean="0">
                          <a:solidFill>
                            <a:schemeClr val="tx2"/>
                          </a:solidFill>
                        </a:rPr>
                        <a:t>Κόστη</a:t>
                      </a:r>
                      <a:r>
                        <a:rPr lang="el-GR" sz="800" b="0" baseline="0" dirty="0" smtClean="0">
                          <a:solidFill>
                            <a:schemeClr val="tx2"/>
                          </a:solidFill>
                        </a:rPr>
                        <a:t> Συγκεντρωτικού Προϋπολογισμού*</a:t>
                      </a:r>
                      <a:endParaRPr lang="en-US" sz="800" b="0" dirty="0">
                        <a:solidFill>
                          <a:schemeClr val="tx2"/>
                        </a:solidFill>
                      </a:endParaRPr>
                    </a:p>
                  </a:txBody>
                  <a:tcPr>
                    <a:noFill/>
                  </a:tcPr>
                </a:tc>
                <a:tc>
                  <a:txBody>
                    <a:bodyPr/>
                    <a:lstStyle/>
                    <a:p>
                      <a:pPr algn="ctr"/>
                      <a:r>
                        <a:rPr lang="el-GR" sz="800" b="0" dirty="0" smtClean="0">
                          <a:solidFill>
                            <a:schemeClr val="tx2"/>
                          </a:solidFill>
                        </a:rPr>
                        <a:t>Πραγματικά Κόστη**</a:t>
                      </a:r>
                      <a:endParaRPr lang="en-US" sz="800" b="0" dirty="0">
                        <a:solidFill>
                          <a:schemeClr val="tx2"/>
                        </a:solidFill>
                      </a:endParaRPr>
                    </a:p>
                  </a:txBody>
                  <a:tcPr>
                    <a:noFill/>
                  </a:tcPr>
                </a:tc>
                <a:tc>
                  <a:txBody>
                    <a:bodyPr/>
                    <a:lstStyle/>
                    <a:p>
                      <a:pPr algn="ctr"/>
                      <a:r>
                        <a:rPr lang="el-GR" sz="800" b="0" dirty="0" smtClean="0">
                          <a:solidFill>
                            <a:schemeClr val="tx2"/>
                          </a:solidFill>
                        </a:rPr>
                        <a:t>Διαφορά Κάτω/(Άνω) του Προϋπολογισμού</a:t>
                      </a:r>
                      <a:endParaRPr lang="en-US" sz="800" b="0" dirty="0">
                        <a:solidFill>
                          <a:schemeClr val="tx2"/>
                        </a:solidFill>
                      </a:endParaRPr>
                    </a:p>
                  </a:txBody>
                  <a:tcPr>
                    <a:noFill/>
                  </a:tcPr>
                </a:tc>
              </a:tr>
              <a:tr h="0">
                <a:tc>
                  <a:txBody>
                    <a:bodyPr/>
                    <a:lstStyle/>
                    <a:p>
                      <a:pPr algn="l"/>
                      <a:r>
                        <a:rPr lang="el-GR" sz="800" b="0" dirty="0" smtClean="0">
                          <a:solidFill>
                            <a:schemeClr val="tx2"/>
                          </a:solidFill>
                        </a:rPr>
                        <a:t>Άμεσα υλικά (20.40$)**</a:t>
                      </a:r>
                      <a:endParaRPr lang="en-US" sz="800" b="0" dirty="0">
                        <a:solidFill>
                          <a:schemeClr val="tx2"/>
                        </a:solidFill>
                      </a:endParaRPr>
                    </a:p>
                  </a:txBody>
                  <a:tcPr>
                    <a:noFill/>
                  </a:tcPr>
                </a:tc>
                <a:tc>
                  <a:txBody>
                    <a:bodyPr/>
                    <a:lstStyle/>
                    <a:p>
                      <a:pPr algn="ctr"/>
                      <a:r>
                        <a:rPr lang="el-GR" sz="800" b="0" dirty="0" smtClean="0">
                          <a:solidFill>
                            <a:schemeClr val="tx2"/>
                          </a:solidFill>
                        </a:rPr>
                        <a:t>389.640$</a:t>
                      </a:r>
                      <a:endParaRPr lang="en-US" sz="800" b="0" dirty="0">
                        <a:solidFill>
                          <a:schemeClr val="tx2"/>
                        </a:solidFill>
                      </a:endParaRPr>
                    </a:p>
                  </a:txBody>
                  <a:tcPr>
                    <a:noFill/>
                  </a:tcPr>
                </a:tc>
                <a:tc>
                  <a:txBody>
                    <a:bodyPr/>
                    <a:lstStyle/>
                    <a:p>
                      <a:pPr algn="ctr"/>
                      <a:r>
                        <a:rPr lang="el-GR" sz="800" b="0" dirty="0" smtClean="0">
                          <a:solidFill>
                            <a:schemeClr val="tx2"/>
                          </a:solidFill>
                        </a:rPr>
                        <a:t>361.000$</a:t>
                      </a:r>
                      <a:endParaRPr lang="en-US" sz="800" b="0" dirty="0">
                        <a:solidFill>
                          <a:schemeClr val="tx2"/>
                        </a:solidFill>
                      </a:endParaRPr>
                    </a:p>
                  </a:txBody>
                  <a:tcPr>
                    <a:noFill/>
                  </a:tcPr>
                </a:tc>
                <a:tc>
                  <a:txBody>
                    <a:bodyPr/>
                    <a:lstStyle/>
                    <a:p>
                      <a:pPr algn="ctr"/>
                      <a:r>
                        <a:rPr lang="el-GR" sz="800" b="0" dirty="0" smtClean="0">
                          <a:solidFill>
                            <a:schemeClr val="tx2"/>
                          </a:solidFill>
                        </a:rPr>
                        <a:t>28.640$</a:t>
                      </a:r>
                      <a:endParaRPr lang="en-US" sz="800" b="0" dirty="0">
                        <a:solidFill>
                          <a:schemeClr val="tx2"/>
                        </a:solidFill>
                      </a:endParaRPr>
                    </a:p>
                  </a:txBody>
                  <a:tcPr>
                    <a:noFill/>
                  </a:tcPr>
                </a:tc>
              </a:tr>
              <a:tr h="0">
                <a:tc>
                  <a:txBody>
                    <a:bodyPr/>
                    <a:lstStyle/>
                    <a:p>
                      <a:pPr algn="l"/>
                      <a:r>
                        <a:rPr lang="el-GR" sz="800" b="0" dirty="0" smtClean="0">
                          <a:solidFill>
                            <a:schemeClr val="tx2"/>
                          </a:solidFill>
                        </a:rPr>
                        <a:t>Άμεση εργασία (0.59$)</a:t>
                      </a:r>
                      <a:endParaRPr lang="en-US" sz="800" b="0" dirty="0">
                        <a:solidFill>
                          <a:schemeClr val="tx2"/>
                        </a:solidFill>
                      </a:endParaRPr>
                    </a:p>
                  </a:txBody>
                  <a:tcPr>
                    <a:noFill/>
                  </a:tcPr>
                </a:tc>
                <a:tc>
                  <a:txBody>
                    <a:bodyPr/>
                    <a:lstStyle/>
                    <a:p>
                      <a:pPr algn="ctr"/>
                      <a:r>
                        <a:rPr lang="el-GR" sz="800" b="0" dirty="0" smtClean="0">
                          <a:solidFill>
                            <a:schemeClr val="tx2"/>
                          </a:solidFill>
                        </a:rPr>
                        <a:t>11.269</a:t>
                      </a:r>
                      <a:endParaRPr lang="en-US" sz="800" b="0" dirty="0">
                        <a:solidFill>
                          <a:schemeClr val="tx2"/>
                        </a:solidFill>
                      </a:endParaRPr>
                    </a:p>
                  </a:txBody>
                  <a:tcPr>
                    <a:noFill/>
                  </a:tcPr>
                </a:tc>
                <a:tc>
                  <a:txBody>
                    <a:bodyPr/>
                    <a:lstStyle/>
                    <a:p>
                      <a:pPr algn="ctr"/>
                      <a:r>
                        <a:rPr lang="el-GR" sz="800" b="0" dirty="0" smtClean="0">
                          <a:solidFill>
                            <a:schemeClr val="tx2"/>
                          </a:solidFill>
                        </a:rPr>
                        <a:t>11.779</a:t>
                      </a:r>
                      <a:endParaRPr lang="en-US" sz="800" b="0" dirty="0">
                        <a:solidFill>
                          <a:schemeClr val="tx2"/>
                        </a:solidFill>
                      </a:endParaRPr>
                    </a:p>
                  </a:txBody>
                  <a:tcPr>
                    <a:noFill/>
                  </a:tcPr>
                </a:tc>
                <a:tc>
                  <a:txBody>
                    <a:bodyPr/>
                    <a:lstStyle/>
                    <a:p>
                      <a:pPr algn="ctr"/>
                      <a:r>
                        <a:rPr lang="el-GR" sz="800" b="0" dirty="0" smtClean="0">
                          <a:solidFill>
                            <a:schemeClr val="tx2"/>
                          </a:solidFill>
                        </a:rPr>
                        <a:t>(510)</a:t>
                      </a:r>
                      <a:endParaRPr lang="en-US" sz="800" b="0" dirty="0">
                        <a:solidFill>
                          <a:schemeClr val="tx2"/>
                        </a:solidFill>
                      </a:endParaRPr>
                    </a:p>
                  </a:txBody>
                  <a:tcPr>
                    <a:noFill/>
                  </a:tcPr>
                </a:tc>
              </a:tr>
              <a:tr h="0">
                <a:tc>
                  <a:txBody>
                    <a:bodyPr/>
                    <a:lstStyle/>
                    <a:p>
                      <a:pPr algn="l"/>
                      <a:r>
                        <a:rPr lang="el-GR" sz="800" b="0" smtClean="0">
                          <a:solidFill>
                            <a:schemeClr val="tx2"/>
                          </a:solidFill>
                        </a:rPr>
                        <a:t>Μεταβλητά γενικά βιομηχανικά έξοδα</a:t>
                      </a:r>
                      <a:endParaRPr lang="en-US" sz="800" b="0" dirty="0">
                        <a:solidFill>
                          <a:schemeClr val="tx2"/>
                        </a:solidFill>
                      </a:endParaRPr>
                    </a:p>
                  </a:txBody>
                  <a:tcPr>
                    <a:noFill/>
                  </a:tcPr>
                </a:tc>
                <a:tc>
                  <a:txBody>
                    <a:bodyPr/>
                    <a:lstStyle/>
                    <a:p>
                      <a:pPr algn="ctr"/>
                      <a:endParaRPr lang="en-US" sz="800" b="0" dirty="0">
                        <a:solidFill>
                          <a:schemeClr val="tx2"/>
                        </a:solidFill>
                      </a:endParaRPr>
                    </a:p>
                  </a:txBody>
                  <a:tcPr>
                    <a:noFill/>
                  </a:tcPr>
                </a:tc>
                <a:tc>
                  <a:txBody>
                    <a:bodyPr/>
                    <a:lstStyle/>
                    <a:p>
                      <a:pPr algn="ctr"/>
                      <a:endParaRPr lang="en-US" sz="800" b="0" dirty="0">
                        <a:solidFill>
                          <a:schemeClr val="tx2"/>
                        </a:solidFill>
                      </a:endParaRPr>
                    </a:p>
                  </a:txBody>
                  <a:tcPr>
                    <a:noFill/>
                  </a:tcPr>
                </a:tc>
                <a:tc>
                  <a:txBody>
                    <a:bodyPr/>
                    <a:lstStyle/>
                    <a:p>
                      <a:pPr algn="ctr"/>
                      <a:endParaRPr lang="en-US" sz="800" b="0" dirty="0">
                        <a:solidFill>
                          <a:schemeClr val="tx2"/>
                        </a:solidFill>
                      </a:endParaRPr>
                    </a:p>
                  </a:txBody>
                  <a:tcPr>
                    <a:noFill/>
                  </a:tcPr>
                </a:tc>
              </a:tr>
              <a:tr h="0">
                <a:tc>
                  <a:txBody>
                    <a:bodyPr/>
                    <a:lstStyle/>
                    <a:p>
                      <a:pPr algn="l"/>
                      <a:r>
                        <a:rPr lang="el-GR" sz="800" b="0" dirty="0" smtClean="0">
                          <a:solidFill>
                            <a:schemeClr val="tx2"/>
                          </a:solidFill>
                        </a:rPr>
                        <a:t>Έμμεσα υλικά (0.20$)</a:t>
                      </a:r>
                      <a:endParaRPr lang="en-US" sz="800" b="0" dirty="0">
                        <a:solidFill>
                          <a:schemeClr val="tx2"/>
                        </a:solidFill>
                      </a:endParaRPr>
                    </a:p>
                  </a:txBody>
                  <a:tcPr>
                    <a:noFill/>
                  </a:tcPr>
                </a:tc>
                <a:tc>
                  <a:txBody>
                    <a:bodyPr/>
                    <a:lstStyle/>
                    <a:p>
                      <a:pPr algn="ctr"/>
                      <a:r>
                        <a:rPr lang="el-GR" sz="800" b="0" dirty="0" smtClean="0">
                          <a:solidFill>
                            <a:schemeClr val="tx2"/>
                          </a:solidFill>
                        </a:rPr>
                        <a:t>3.820</a:t>
                      </a:r>
                      <a:endParaRPr lang="en-US" sz="800" b="0" dirty="0">
                        <a:solidFill>
                          <a:schemeClr val="tx2"/>
                        </a:solidFill>
                      </a:endParaRPr>
                    </a:p>
                  </a:txBody>
                  <a:tcPr>
                    <a:noFill/>
                  </a:tcPr>
                </a:tc>
                <a:tc>
                  <a:txBody>
                    <a:bodyPr/>
                    <a:lstStyle/>
                    <a:p>
                      <a:pPr algn="ctr"/>
                      <a:r>
                        <a:rPr lang="el-GR" sz="800" b="0" dirty="0" smtClean="0">
                          <a:solidFill>
                            <a:schemeClr val="tx2"/>
                          </a:solidFill>
                        </a:rPr>
                        <a:t>3.600</a:t>
                      </a:r>
                      <a:endParaRPr lang="en-US" sz="800" b="0" dirty="0">
                        <a:solidFill>
                          <a:schemeClr val="tx2"/>
                        </a:solidFill>
                      </a:endParaRPr>
                    </a:p>
                  </a:txBody>
                  <a:tcPr>
                    <a:noFill/>
                  </a:tcPr>
                </a:tc>
                <a:tc>
                  <a:txBody>
                    <a:bodyPr/>
                    <a:lstStyle/>
                    <a:p>
                      <a:pPr algn="ctr"/>
                      <a:r>
                        <a:rPr lang="el-GR" sz="800" b="0" dirty="0" smtClean="0">
                          <a:solidFill>
                            <a:schemeClr val="tx2"/>
                          </a:solidFill>
                        </a:rPr>
                        <a:t>220</a:t>
                      </a:r>
                      <a:endParaRPr lang="en-US" sz="800" b="0" dirty="0">
                        <a:solidFill>
                          <a:schemeClr val="tx2"/>
                        </a:solidFill>
                      </a:endParaRPr>
                    </a:p>
                  </a:txBody>
                  <a:tcPr>
                    <a:noFill/>
                  </a:tcPr>
                </a:tc>
              </a:tr>
              <a:tr h="0">
                <a:tc>
                  <a:txBody>
                    <a:bodyPr/>
                    <a:lstStyle/>
                    <a:p>
                      <a:pPr algn="l"/>
                      <a:r>
                        <a:rPr lang="el-GR" sz="800" b="0" dirty="0" smtClean="0">
                          <a:solidFill>
                            <a:schemeClr val="tx2"/>
                          </a:solidFill>
                        </a:rPr>
                        <a:t>Έμμεση εργασία (0.30$)</a:t>
                      </a:r>
                      <a:endParaRPr lang="en-US" sz="800" b="0" dirty="0">
                        <a:solidFill>
                          <a:schemeClr val="tx2"/>
                        </a:solidFill>
                      </a:endParaRPr>
                    </a:p>
                  </a:txBody>
                  <a:tcPr>
                    <a:noFill/>
                  </a:tcPr>
                </a:tc>
                <a:tc>
                  <a:txBody>
                    <a:bodyPr/>
                    <a:lstStyle/>
                    <a:p>
                      <a:pPr algn="ctr"/>
                      <a:r>
                        <a:rPr lang="el-GR" sz="800" b="0" dirty="0" smtClean="0">
                          <a:solidFill>
                            <a:schemeClr val="tx2"/>
                          </a:solidFill>
                        </a:rPr>
                        <a:t>5.730</a:t>
                      </a:r>
                      <a:endParaRPr lang="en-US" sz="800" b="0" dirty="0">
                        <a:solidFill>
                          <a:schemeClr val="tx2"/>
                        </a:solidFill>
                      </a:endParaRPr>
                    </a:p>
                  </a:txBody>
                  <a:tcPr>
                    <a:noFill/>
                  </a:tcPr>
                </a:tc>
                <a:tc>
                  <a:txBody>
                    <a:bodyPr/>
                    <a:lstStyle/>
                    <a:p>
                      <a:pPr algn="ctr"/>
                      <a:r>
                        <a:rPr lang="el-GR" sz="800" b="0" dirty="0" smtClean="0">
                          <a:solidFill>
                            <a:schemeClr val="tx2"/>
                          </a:solidFill>
                        </a:rPr>
                        <a:t>5.375</a:t>
                      </a:r>
                      <a:endParaRPr lang="en-US" sz="800" b="0" dirty="0">
                        <a:solidFill>
                          <a:schemeClr val="tx2"/>
                        </a:solidFill>
                      </a:endParaRPr>
                    </a:p>
                  </a:txBody>
                  <a:tcPr>
                    <a:noFill/>
                  </a:tcPr>
                </a:tc>
                <a:tc>
                  <a:txBody>
                    <a:bodyPr/>
                    <a:lstStyle/>
                    <a:p>
                      <a:pPr algn="ctr"/>
                      <a:r>
                        <a:rPr lang="el-GR" sz="800" b="0" dirty="0" smtClean="0">
                          <a:solidFill>
                            <a:schemeClr val="tx2"/>
                          </a:solidFill>
                        </a:rPr>
                        <a:t>355</a:t>
                      </a:r>
                      <a:endParaRPr lang="en-US" sz="800" b="0" dirty="0">
                        <a:solidFill>
                          <a:schemeClr val="tx2"/>
                        </a:solidFill>
                      </a:endParaRPr>
                    </a:p>
                  </a:txBody>
                  <a:tcPr>
                    <a:noFill/>
                  </a:tcPr>
                </a:tc>
              </a:tr>
              <a:tr h="0">
                <a:tc>
                  <a:txBody>
                    <a:bodyPr/>
                    <a:lstStyle/>
                    <a:p>
                      <a:pPr algn="l"/>
                      <a:r>
                        <a:rPr lang="el-GR" sz="800" b="0" dirty="0" smtClean="0">
                          <a:solidFill>
                            <a:schemeClr val="tx2"/>
                          </a:solidFill>
                        </a:rPr>
                        <a:t>Υπηρεσίες κοινής ωφέλειας (0.10$)</a:t>
                      </a:r>
                      <a:endParaRPr lang="en-US" sz="800" b="0" dirty="0">
                        <a:solidFill>
                          <a:schemeClr val="tx2"/>
                        </a:solidFill>
                      </a:endParaRPr>
                    </a:p>
                  </a:txBody>
                  <a:tcPr>
                    <a:noFill/>
                  </a:tcPr>
                </a:tc>
                <a:tc>
                  <a:txBody>
                    <a:bodyPr/>
                    <a:lstStyle/>
                    <a:p>
                      <a:pPr algn="ctr"/>
                      <a:r>
                        <a:rPr lang="el-GR" sz="800" b="0" dirty="0" smtClean="0">
                          <a:solidFill>
                            <a:schemeClr val="tx2"/>
                          </a:solidFill>
                        </a:rPr>
                        <a:t>1.910</a:t>
                      </a:r>
                      <a:endParaRPr lang="en-US" sz="800" b="0" dirty="0">
                        <a:solidFill>
                          <a:schemeClr val="tx2"/>
                        </a:solidFill>
                      </a:endParaRPr>
                    </a:p>
                  </a:txBody>
                  <a:tcPr>
                    <a:noFill/>
                  </a:tcPr>
                </a:tc>
                <a:tc>
                  <a:txBody>
                    <a:bodyPr/>
                    <a:lstStyle/>
                    <a:p>
                      <a:pPr algn="ctr"/>
                      <a:r>
                        <a:rPr lang="el-GR" sz="800" b="0" dirty="0" smtClean="0">
                          <a:solidFill>
                            <a:schemeClr val="tx2"/>
                          </a:solidFill>
                        </a:rPr>
                        <a:t>1.810</a:t>
                      </a:r>
                      <a:endParaRPr lang="en-US" sz="800" b="0" dirty="0">
                        <a:solidFill>
                          <a:schemeClr val="tx2"/>
                        </a:solidFill>
                      </a:endParaRPr>
                    </a:p>
                  </a:txBody>
                  <a:tcPr>
                    <a:noFill/>
                  </a:tcPr>
                </a:tc>
                <a:tc>
                  <a:txBody>
                    <a:bodyPr/>
                    <a:lstStyle/>
                    <a:p>
                      <a:pPr algn="ctr"/>
                      <a:r>
                        <a:rPr lang="el-GR" sz="800" b="0" dirty="0" smtClean="0">
                          <a:solidFill>
                            <a:schemeClr val="tx2"/>
                          </a:solidFill>
                        </a:rPr>
                        <a:t>100</a:t>
                      </a:r>
                      <a:endParaRPr lang="en-US" sz="800" b="0" dirty="0">
                        <a:solidFill>
                          <a:schemeClr val="tx2"/>
                        </a:solidFill>
                      </a:endParaRPr>
                    </a:p>
                  </a:txBody>
                  <a:tcPr>
                    <a:noFill/>
                  </a:tcPr>
                </a:tc>
              </a:tr>
              <a:tr h="0">
                <a:tc>
                  <a:txBody>
                    <a:bodyPr/>
                    <a:lstStyle/>
                    <a:p>
                      <a:pPr algn="l"/>
                      <a:r>
                        <a:rPr lang="el-GR" sz="800" b="0" dirty="0" smtClean="0">
                          <a:solidFill>
                            <a:schemeClr val="tx2"/>
                          </a:solidFill>
                        </a:rPr>
                        <a:t>Λοιπά (0.12$)</a:t>
                      </a:r>
                      <a:endParaRPr lang="en-US" sz="800" b="0" dirty="0">
                        <a:solidFill>
                          <a:schemeClr val="tx2"/>
                        </a:solidFill>
                      </a:endParaRPr>
                    </a:p>
                  </a:txBody>
                  <a:tcPr>
                    <a:noFill/>
                  </a:tcPr>
                </a:tc>
                <a:tc>
                  <a:txBody>
                    <a:bodyPr/>
                    <a:lstStyle/>
                    <a:p>
                      <a:pPr algn="ctr"/>
                      <a:r>
                        <a:rPr lang="el-GR" sz="800" b="0" dirty="0" smtClean="0">
                          <a:solidFill>
                            <a:schemeClr val="tx2"/>
                          </a:solidFill>
                        </a:rPr>
                        <a:t>2.292</a:t>
                      </a:r>
                      <a:endParaRPr lang="en-US" sz="800" b="0" dirty="0">
                        <a:solidFill>
                          <a:schemeClr val="tx2"/>
                        </a:solidFill>
                      </a:endParaRPr>
                    </a:p>
                  </a:txBody>
                  <a:tcPr>
                    <a:noFill/>
                  </a:tcPr>
                </a:tc>
                <a:tc>
                  <a:txBody>
                    <a:bodyPr/>
                    <a:lstStyle/>
                    <a:p>
                      <a:pPr algn="ctr"/>
                      <a:r>
                        <a:rPr lang="el-GR" sz="800" b="0" dirty="0" smtClean="0">
                          <a:solidFill>
                            <a:schemeClr val="tx2"/>
                          </a:solidFill>
                        </a:rPr>
                        <a:t>2.200</a:t>
                      </a:r>
                      <a:endParaRPr lang="en-US" sz="800" b="0" dirty="0">
                        <a:solidFill>
                          <a:schemeClr val="tx2"/>
                        </a:solidFill>
                      </a:endParaRPr>
                    </a:p>
                  </a:txBody>
                  <a:tcPr>
                    <a:noFill/>
                  </a:tcPr>
                </a:tc>
                <a:tc>
                  <a:txBody>
                    <a:bodyPr/>
                    <a:lstStyle/>
                    <a:p>
                      <a:pPr algn="ctr"/>
                      <a:r>
                        <a:rPr lang="el-GR" sz="800" b="0" dirty="0" smtClean="0">
                          <a:solidFill>
                            <a:schemeClr val="tx2"/>
                          </a:solidFill>
                        </a:rPr>
                        <a:t>92</a:t>
                      </a:r>
                      <a:endParaRPr lang="en-US" sz="800" b="0" dirty="0">
                        <a:solidFill>
                          <a:schemeClr val="tx2"/>
                        </a:solidFill>
                      </a:endParaRPr>
                    </a:p>
                  </a:txBody>
                  <a:tcPr>
                    <a:no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800" b="0" smtClean="0">
                          <a:solidFill>
                            <a:schemeClr val="tx2"/>
                          </a:solidFill>
                        </a:rPr>
                        <a:t>Σταθερά</a:t>
                      </a:r>
                      <a:r>
                        <a:rPr lang="el-GR" sz="800" b="0" baseline="0" smtClean="0">
                          <a:solidFill>
                            <a:schemeClr val="tx2"/>
                          </a:solidFill>
                        </a:rPr>
                        <a:t> </a:t>
                      </a:r>
                      <a:r>
                        <a:rPr lang="el-GR" sz="800" b="0" smtClean="0">
                          <a:solidFill>
                            <a:schemeClr val="tx2"/>
                          </a:solidFill>
                        </a:rPr>
                        <a:t>γενικά βιομηχανικά έξοδα</a:t>
                      </a:r>
                      <a:endParaRPr lang="en-US" sz="800" b="0" dirty="0" smtClean="0">
                        <a:solidFill>
                          <a:schemeClr val="tx2"/>
                        </a:solidFill>
                      </a:endParaRPr>
                    </a:p>
                  </a:txBody>
                  <a:tcPr>
                    <a:noFill/>
                  </a:tcPr>
                </a:tc>
                <a:tc>
                  <a:txBody>
                    <a:bodyPr/>
                    <a:lstStyle/>
                    <a:p>
                      <a:pPr algn="ctr"/>
                      <a:endParaRPr lang="en-US" sz="800" b="0" dirty="0">
                        <a:solidFill>
                          <a:schemeClr val="tx2"/>
                        </a:solidFill>
                      </a:endParaRPr>
                    </a:p>
                  </a:txBody>
                  <a:tcPr>
                    <a:noFill/>
                  </a:tcPr>
                </a:tc>
                <a:tc>
                  <a:txBody>
                    <a:bodyPr/>
                    <a:lstStyle/>
                    <a:p>
                      <a:pPr algn="ctr"/>
                      <a:endParaRPr lang="en-US" sz="800" b="0" dirty="0">
                        <a:solidFill>
                          <a:schemeClr val="tx2"/>
                        </a:solidFill>
                      </a:endParaRPr>
                    </a:p>
                  </a:txBody>
                  <a:tcPr>
                    <a:noFill/>
                  </a:tcPr>
                </a:tc>
                <a:tc>
                  <a:txBody>
                    <a:bodyPr/>
                    <a:lstStyle/>
                    <a:p>
                      <a:pPr algn="ctr"/>
                      <a:endParaRPr lang="en-US" sz="800" b="0" dirty="0">
                        <a:solidFill>
                          <a:schemeClr val="tx2"/>
                        </a:solidFill>
                      </a:endParaRPr>
                    </a:p>
                  </a:txBody>
                  <a:tcPr>
                    <a:noFill/>
                  </a:tcPr>
                </a:tc>
              </a:tr>
              <a:tr h="0">
                <a:tc>
                  <a:txBody>
                    <a:bodyPr/>
                    <a:lstStyle/>
                    <a:p>
                      <a:pPr algn="l"/>
                      <a:r>
                        <a:rPr lang="el-GR" sz="800" b="0" dirty="0" smtClean="0">
                          <a:solidFill>
                            <a:schemeClr val="tx2"/>
                          </a:solidFill>
                        </a:rPr>
                        <a:t>Μισθοί</a:t>
                      </a:r>
                      <a:r>
                        <a:rPr lang="el-GR" sz="800" b="0" baseline="0" dirty="0" smtClean="0">
                          <a:solidFill>
                            <a:schemeClr val="tx2"/>
                          </a:solidFill>
                        </a:rPr>
                        <a:t> προϊσταμένων</a:t>
                      </a:r>
                      <a:endParaRPr lang="en-US" sz="800" b="0" dirty="0">
                        <a:solidFill>
                          <a:schemeClr val="tx2"/>
                        </a:solidFill>
                      </a:endParaRPr>
                    </a:p>
                  </a:txBody>
                  <a:tcPr>
                    <a:noFill/>
                  </a:tcPr>
                </a:tc>
                <a:tc>
                  <a:txBody>
                    <a:bodyPr/>
                    <a:lstStyle/>
                    <a:p>
                      <a:pPr algn="ctr"/>
                      <a:r>
                        <a:rPr lang="el-GR" sz="800" b="0" dirty="0" smtClean="0">
                          <a:solidFill>
                            <a:schemeClr val="tx2"/>
                          </a:solidFill>
                        </a:rPr>
                        <a:t>4.000</a:t>
                      </a:r>
                      <a:endParaRPr lang="en-US" sz="800" b="0" dirty="0">
                        <a:solidFill>
                          <a:schemeClr val="tx2"/>
                        </a:solidFill>
                      </a:endParaRPr>
                    </a:p>
                  </a:txBody>
                  <a:tcPr>
                    <a:noFill/>
                  </a:tcPr>
                </a:tc>
                <a:tc>
                  <a:txBody>
                    <a:bodyPr/>
                    <a:lstStyle/>
                    <a:p>
                      <a:pPr algn="ctr"/>
                      <a:r>
                        <a:rPr lang="el-GR" sz="800" b="0" dirty="0" smtClean="0">
                          <a:solidFill>
                            <a:schemeClr val="tx2"/>
                          </a:solidFill>
                        </a:rPr>
                        <a:t>3.500</a:t>
                      </a:r>
                      <a:endParaRPr lang="en-US" sz="800" b="0" dirty="0">
                        <a:solidFill>
                          <a:schemeClr val="tx2"/>
                        </a:solidFill>
                      </a:endParaRPr>
                    </a:p>
                  </a:txBody>
                  <a:tcPr>
                    <a:noFill/>
                  </a:tcPr>
                </a:tc>
                <a:tc>
                  <a:txBody>
                    <a:bodyPr/>
                    <a:lstStyle/>
                    <a:p>
                      <a:pPr algn="ctr"/>
                      <a:r>
                        <a:rPr lang="el-GR" sz="800" b="0" dirty="0" smtClean="0">
                          <a:solidFill>
                            <a:schemeClr val="tx2"/>
                          </a:solidFill>
                        </a:rPr>
                        <a:t>500</a:t>
                      </a:r>
                      <a:endParaRPr lang="en-US" sz="800" b="0" dirty="0">
                        <a:solidFill>
                          <a:schemeClr val="tx2"/>
                        </a:solidFill>
                      </a:endParaRPr>
                    </a:p>
                  </a:txBody>
                  <a:tcPr>
                    <a:noFill/>
                  </a:tcPr>
                </a:tc>
              </a:tr>
              <a:tr h="0">
                <a:tc>
                  <a:txBody>
                    <a:bodyPr/>
                    <a:lstStyle/>
                    <a:p>
                      <a:pPr algn="l"/>
                      <a:r>
                        <a:rPr lang="el-GR" sz="800" b="0" dirty="0" smtClean="0">
                          <a:solidFill>
                            <a:schemeClr val="tx2"/>
                          </a:solidFill>
                        </a:rPr>
                        <a:t>Αποσβέσεις</a:t>
                      </a:r>
                      <a:endParaRPr lang="en-US" sz="800" b="0" dirty="0">
                        <a:solidFill>
                          <a:schemeClr val="tx2"/>
                        </a:solidFill>
                      </a:endParaRPr>
                    </a:p>
                  </a:txBody>
                  <a:tcPr>
                    <a:noFill/>
                  </a:tcPr>
                </a:tc>
                <a:tc>
                  <a:txBody>
                    <a:bodyPr/>
                    <a:lstStyle/>
                    <a:p>
                      <a:pPr algn="ctr"/>
                      <a:r>
                        <a:rPr lang="el-GR" sz="800" b="0" dirty="0" smtClean="0">
                          <a:solidFill>
                            <a:schemeClr val="tx2"/>
                          </a:solidFill>
                        </a:rPr>
                        <a:t>2.000</a:t>
                      </a:r>
                      <a:endParaRPr lang="en-US" sz="800" b="0" dirty="0">
                        <a:solidFill>
                          <a:schemeClr val="tx2"/>
                        </a:solidFill>
                      </a:endParaRPr>
                    </a:p>
                  </a:txBody>
                  <a:tcPr>
                    <a:noFill/>
                  </a:tcPr>
                </a:tc>
                <a:tc>
                  <a:txBody>
                    <a:bodyPr/>
                    <a:lstStyle/>
                    <a:p>
                      <a:pPr algn="ctr"/>
                      <a:r>
                        <a:rPr lang="el-GR" sz="800" b="0" dirty="0" smtClean="0">
                          <a:solidFill>
                            <a:schemeClr val="tx2"/>
                          </a:solidFill>
                        </a:rPr>
                        <a:t>2.000</a:t>
                      </a:r>
                      <a:endParaRPr lang="en-US" sz="800" b="0" dirty="0">
                        <a:solidFill>
                          <a:schemeClr val="tx2"/>
                        </a:solidFill>
                      </a:endParaRPr>
                    </a:p>
                  </a:txBody>
                  <a:tcPr>
                    <a:noFill/>
                  </a:tcPr>
                </a:tc>
                <a:tc>
                  <a:txBody>
                    <a:bodyPr/>
                    <a:lstStyle/>
                    <a:p>
                      <a:pPr algn="ctr"/>
                      <a:r>
                        <a:rPr lang="el-GR" sz="800" b="0" dirty="0" smtClean="0">
                          <a:solidFill>
                            <a:schemeClr val="tx2"/>
                          </a:solidFill>
                        </a:rPr>
                        <a:t>-</a:t>
                      </a:r>
                      <a:endParaRPr lang="en-US" sz="800" b="0" dirty="0">
                        <a:solidFill>
                          <a:schemeClr val="tx2"/>
                        </a:solidFill>
                      </a:endParaRPr>
                    </a:p>
                  </a:txBody>
                  <a:tcPr>
                    <a:no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800" b="0" dirty="0" smtClean="0">
                          <a:solidFill>
                            <a:schemeClr val="tx2"/>
                          </a:solidFill>
                        </a:rPr>
                        <a:t>Υπηρεσίες κοινής ωφέλειας</a:t>
                      </a:r>
                      <a:endParaRPr lang="en-US" sz="800" b="0" dirty="0" smtClean="0">
                        <a:solidFill>
                          <a:schemeClr val="tx2"/>
                        </a:solidFill>
                      </a:endParaRPr>
                    </a:p>
                  </a:txBody>
                  <a:tcPr>
                    <a:noFill/>
                  </a:tcPr>
                </a:tc>
                <a:tc>
                  <a:txBody>
                    <a:bodyPr/>
                    <a:lstStyle/>
                    <a:p>
                      <a:pPr algn="ctr"/>
                      <a:r>
                        <a:rPr lang="el-GR" sz="800" b="0" dirty="0" smtClean="0">
                          <a:solidFill>
                            <a:schemeClr val="tx2"/>
                          </a:solidFill>
                        </a:rPr>
                        <a:t>450</a:t>
                      </a:r>
                      <a:endParaRPr lang="en-US" sz="800" b="0" dirty="0">
                        <a:solidFill>
                          <a:schemeClr val="tx2"/>
                        </a:solidFill>
                      </a:endParaRPr>
                    </a:p>
                  </a:txBody>
                  <a:tcPr>
                    <a:noFill/>
                  </a:tcPr>
                </a:tc>
                <a:tc>
                  <a:txBody>
                    <a:bodyPr/>
                    <a:lstStyle/>
                    <a:p>
                      <a:pPr algn="ctr"/>
                      <a:r>
                        <a:rPr lang="el-GR" sz="800" b="0" dirty="0" smtClean="0">
                          <a:solidFill>
                            <a:schemeClr val="tx2"/>
                          </a:solidFill>
                        </a:rPr>
                        <a:t>450</a:t>
                      </a:r>
                      <a:endParaRPr lang="en-US" sz="800" b="0" dirty="0">
                        <a:solidFill>
                          <a:schemeClr val="tx2"/>
                        </a:solidFill>
                      </a:endParaRPr>
                    </a:p>
                  </a:txBody>
                  <a:tcPr>
                    <a:noFill/>
                  </a:tcPr>
                </a:tc>
                <a:tc>
                  <a:txBody>
                    <a:bodyPr/>
                    <a:lstStyle/>
                    <a:p>
                      <a:pPr algn="ctr"/>
                      <a:r>
                        <a:rPr lang="el-GR" sz="800" b="0" dirty="0" smtClean="0">
                          <a:solidFill>
                            <a:schemeClr val="tx2"/>
                          </a:solidFill>
                        </a:rPr>
                        <a:t>-</a:t>
                      </a:r>
                      <a:endParaRPr lang="en-US" sz="800" b="0" dirty="0">
                        <a:solidFill>
                          <a:schemeClr val="tx2"/>
                        </a:solidFill>
                      </a:endParaRPr>
                    </a:p>
                  </a:txBody>
                  <a:tcPr>
                    <a:noFill/>
                  </a:tcPr>
                </a:tc>
              </a:tr>
              <a:tr h="0">
                <a:tc>
                  <a:txBody>
                    <a:bodyPr/>
                    <a:lstStyle/>
                    <a:p>
                      <a:pPr algn="l"/>
                      <a:r>
                        <a:rPr lang="el-GR" sz="800" b="0" dirty="0" smtClean="0">
                          <a:solidFill>
                            <a:schemeClr val="tx2"/>
                          </a:solidFill>
                        </a:rPr>
                        <a:t>Λοιπά</a:t>
                      </a:r>
                      <a:endParaRPr lang="en-US" sz="800" b="0" dirty="0">
                        <a:solidFill>
                          <a:schemeClr val="tx2"/>
                        </a:solidFill>
                      </a:endParaRPr>
                    </a:p>
                  </a:txBody>
                  <a:tcPr>
                    <a:noFill/>
                  </a:tcPr>
                </a:tc>
                <a:tc>
                  <a:txBody>
                    <a:bodyPr/>
                    <a:lstStyle/>
                    <a:p>
                      <a:pPr algn="ctr"/>
                      <a:r>
                        <a:rPr lang="el-GR" sz="800" b="0" dirty="0" smtClean="0">
                          <a:solidFill>
                            <a:schemeClr val="tx2"/>
                          </a:solidFill>
                        </a:rPr>
                        <a:t>3.000</a:t>
                      </a:r>
                      <a:endParaRPr lang="en-US" sz="800" b="0" dirty="0">
                        <a:solidFill>
                          <a:schemeClr val="tx2"/>
                        </a:solidFill>
                      </a:endParaRPr>
                    </a:p>
                  </a:txBody>
                  <a:tcPr>
                    <a:noFill/>
                  </a:tcPr>
                </a:tc>
                <a:tc>
                  <a:txBody>
                    <a:bodyPr/>
                    <a:lstStyle/>
                    <a:p>
                      <a:pPr algn="ctr"/>
                      <a:r>
                        <a:rPr lang="el-GR" sz="800" b="0" dirty="0" smtClean="0">
                          <a:solidFill>
                            <a:schemeClr val="tx2"/>
                          </a:solidFill>
                        </a:rPr>
                        <a:t>3.200</a:t>
                      </a:r>
                      <a:endParaRPr lang="en-US" sz="800" b="0" dirty="0">
                        <a:solidFill>
                          <a:schemeClr val="tx2"/>
                        </a:solidFill>
                      </a:endParaRPr>
                    </a:p>
                  </a:txBody>
                  <a:tcPr>
                    <a:noFill/>
                  </a:tcPr>
                </a:tc>
                <a:tc>
                  <a:txBody>
                    <a:bodyPr/>
                    <a:lstStyle/>
                    <a:p>
                      <a:pPr algn="ctr"/>
                      <a:r>
                        <a:rPr lang="el-GR" sz="800" b="0" dirty="0" smtClean="0">
                          <a:solidFill>
                            <a:schemeClr val="tx2"/>
                          </a:solidFill>
                        </a:rPr>
                        <a:t>(200)</a:t>
                      </a:r>
                      <a:endParaRPr lang="en-US" sz="800" b="0" dirty="0">
                        <a:solidFill>
                          <a:schemeClr val="tx2"/>
                        </a:solidFill>
                      </a:endParaRPr>
                    </a:p>
                  </a:txBody>
                  <a:tcPr>
                    <a:noFill/>
                  </a:tcPr>
                </a:tc>
              </a:tr>
              <a:tr h="0">
                <a:tc>
                  <a:txBody>
                    <a:bodyPr/>
                    <a:lstStyle/>
                    <a:p>
                      <a:pPr algn="l"/>
                      <a:r>
                        <a:rPr lang="el-GR" sz="800" b="0" dirty="0" smtClean="0">
                          <a:solidFill>
                            <a:schemeClr val="tx2"/>
                          </a:solidFill>
                        </a:rPr>
                        <a:t>Σύνολο</a:t>
                      </a:r>
                      <a:endParaRPr lang="en-US" sz="800" b="0" dirty="0">
                        <a:solidFill>
                          <a:schemeClr val="tx2"/>
                        </a:solidFill>
                      </a:endParaRPr>
                    </a:p>
                  </a:txBody>
                  <a:tcPr>
                    <a:noFill/>
                  </a:tcPr>
                </a:tc>
                <a:tc>
                  <a:txBody>
                    <a:bodyPr/>
                    <a:lstStyle/>
                    <a:p>
                      <a:pPr algn="ctr"/>
                      <a:r>
                        <a:rPr lang="el-GR" sz="800" b="0" dirty="0" smtClean="0">
                          <a:solidFill>
                            <a:schemeClr val="tx2"/>
                          </a:solidFill>
                        </a:rPr>
                        <a:t>424.111$</a:t>
                      </a:r>
                      <a:endParaRPr lang="en-US" sz="800" b="0" dirty="0">
                        <a:solidFill>
                          <a:schemeClr val="tx2"/>
                        </a:solidFill>
                      </a:endParaRPr>
                    </a:p>
                  </a:txBody>
                  <a:tcPr>
                    <a:noFill/>
                  </a:tcPr>
                </a:tc>
                <a:tc>
                  <a:txBody>
                    <a:bodyPr/>
                    <a:lstStyle/>
                    <a:p>
                      <a:pPr algn="ctr"/>
                      <a:r>
                        <a:rPr lang="el-GR" sz="800" b="0" dirty="0" smtClean="0">
                          <a:solidFill>
                            <a:schemeClr val="tx2"/>
                          </a:solidFill>
                        </a:rPr>
                        <a:t>394.914$</a:t>
                      </a:r>
                      <a:endParaRPr lang="en-US" sz="800" b="0" dirty="0">
                        <a:solidFill>
                          <a:schemeClr val="tx2"/>
                        </a:solidFill>
                      </a:endParaRPr>
                    </a:p>
                  </a:txBody>
                  <a:tcPr>
                    <a:noFill/>
                  </a:tcPr>
                </a:tc>
                <a:tc>
                  <a:txBody>
                    <a:bodyPr/>
                    <a:lstStyle/>
                    <a:p>
                      <a:pPr algn="ctr"/>
                      <a:r>
                        <a:rPr lang="el-GR" sz="800" b="0" dirty="0" smtClean="0">
                          <a:solidFill>
                            <a:schemeClr val="tx2"/>
                          </a:solidFill>
                        </a:rPr>
                        <a:t>29.197$</a:t>
                      </a:r>
                      <a:endParaRPr lang="en-US" sz="800" b="0" dirty="0">
                        <a:solidFill>
                          <a:schemeClr val="tx2"/>
                        </a:solidFill>
                      </a:endParaRPr>
                    </a:p>
                  </a:txBody>
                  <a:tcPr>
                    <a:noFill/>
                  </a:tcPr>
                </a:tc>
              </a:tr>
              <a:tr h="157163">
                <a:tc gridSpan="4">
                  <a:txBody>
                    <a:bodyPr/>
                    <a:lstStyle/>
                    <a:p>
                      <a:pPr algn="l"/>
                      <a:r>
                        <a:rPr lang="el-GR" sz="800" b="0" dirty="0" smtClean="0">
                          <a:solidFill>
                            <a:schemeClr val="tx2"/>
                          </a:solidFill>
                        </a:rPr>
                        <a:t>*Τα προϋπολογισμένα κόστη βασίζονται</a:t>
                      </a:r>
                      <a:r>
                        <a:rPr lang="el-GR" sz="800" b="0" baseline="0" dirty="0" smtClean="0">
                          <a:solidFill>
                            <a:schemeClr val="tx2"/>
                          </a:solidFill>
                        </a:rPr>
                        <a:t> σε μια παραγωγή 19.100 μονάδων.</a:t>
                      </a:r>
                    </a:p>
                    <a:p>
                      <a:pPr algn="l"/>
                      <a:r>
                        <a:rPr lang="el-GR" sz="800" b="0" baseline="0" dirty="0" smtClean="0">
                          <a:solidFill>
                            <a:schemeClr val="tx2"/>
                          </a:solidFill>
                        </a:rPr>
                        <a:t>**Τα ποσά των παρενθέσεων στη στήλη Κατηγορία Κόστους, είναι μεταβλητά κόστη μονάδας</a:t>
                      </a:r>
                      <a:endParaRPr lang="en-US" sz="800" b="0" dirty="0">
                        <a:solidFill>
                          <a:schemeClr val="tx2"/>
                        </a:solidFill>
                      </a:endParaRPr>
                    </a:p>
                  </a:txBody>
                  <a:tcPr>
                    <a:noFill/>
                  </a:tcPr>
                </a:tc>
                <a:tc hMerge="1">
                  <a:txBody>
                    <a:bodyPr/>
                    <a:lstStyle/>
                    <a:p>
                      <a:pPr algn="ctr"/>
                      <a:endParaRPr lang="en-US" sz="1050" dirty="0"/>
                    </a:p>
                  </a:txBody>
                  <a:tcPr/>
                </a:tc>
                <a:tc hMerge="1">
                  <a:txBody>
                    <a:bodyPr/>
                    <a:lstStyle/>
                    <a:p>
                      <a:pPr algn="ctr"/>
                      <a:endParaRPr lang="en-US" sz="1050" dirty="0"/>
                    </a:p>
                  </a:txBody>
                  <a:tcPr/>
                </a:tc>
                <a:tc hMerge="1">
                  <a:txBody>
                    <a:bodyPr/>
                    <a:lstStyle/>
                    <a:p>
                      <a:pPr algn="ctr"/>
                      <a:endParaRPr lang="en-US" sz="1050"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l-GR" dirty="0"/>
              <a:t>ήση της Ανάλυσης Απόκλισης για τον Έλεγχο του Κόστους</a:t>
            </a:r>
            <a:endParaRPr lang="en-US" altLang="en-US" dirty="0" smtClean="0"/>
          </a:p>
        </p:txBody>
      </p:sp>
      <p:sp>
        <p:nvSpPr>
          <p:cNvPr id="3" name="Content Placeholder 2"/>
          <p:cNvSpPr>
            <a:spLocks noGrp="1"/>
          </p:cNvSpPr>
          <p:nvPr>
            <p:ph idx="1"/>
          </p:nvPr>
        </p:nvSpPr>
        <p:spPr>
          <a:xfrm>
            <a:off x="838200" y="1447800"/>
            <a:ext cx="7696200" cy="4648200"/>
          </a:xfrm>
        </p:spPr>
        <p:txBody>
          <a:bodyPr/>
          <a:lstStyle/>
          <a:p>
            <a:pPr>
              <a:buFont typeface="Wingdings" panose="05000000000000000000" pitchFamily="2" charset="2"/>
              <a:buChar char="§"/>
            </a:pPr>
            <a:r>
              <a:rPr lang="el-GR" sz="2000" dirty="0"/>
              <a:t>Όπως παρουσιάζεται και </a:t>
            </a:r>
            <a:r>
              <a:rPr lang="el-GR" sz="2000" dirty="0" smtClean="0"/>
              <a:t>στην επόμενη διαφάνεια, </a:t>
            </a:r>
            <a:r>
              <a:rPr lang="el-GR" sz="2000" dirty="0"/>
              <a:t>η χρήση της ανάλυσης απόκλισης για τον έλεγχο του κόστους είναι μια διαδικασία τεσσάρων βημάτων</a:t>
            </a:r>
            <a:r>
              <a:rPr lang="en-US" altLang="en-US" sz="2000" dirty="0" smtClean="0">
                <a:latin typeface="Tw Cen MT" panose="020B0602020104020603" pitchFamily="34" charset="0"/>
                <a:cs typeface="Times New Roman" panose="02020603050405020304" pitchFamily="18" charset="0"/>
              </a:rPr>
              <a:t>:</a:t>
            </a:r>
          </a:p>
          <a:p>
            <a:pPr marL="914400" lvl="1" indent="-457200">
              <a:spcBef>
                <a:spcPts val="1200"/>
              </a:spcBef>
              <a:buFontTx/>
              <a:buAutoNum type="arabicPeriod"/>
            </a:pPr>
            <a:r>
              <a:rPr lang="el-GR" sz="1800" dirty="0"/>
              <a:t>Οι μάνατζερ υπολογίζουν το ποσό της απόκλισης. Αν το ποσό είναι ασήμαντο -  τα πραγματικά λειτουργικά αποτελέσματα είναι πολύ κοντά με τα προσδοκώμενα – τότε τα διορθωτικά μέτρα δεν είναι αναγκαία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marL="914400" lvl="1" indent="-457200">
              <a:spcBef>
                <a:spcPts val="1200"/>
              </a:spcBef>
              <a:buFontTx/>
              <a:buAutoNum type="arabicPeriod"/>
            </a:pPr>
            <a:r>
              <a:rPr lang="el-GR" sz="1800" dirty="0"/>
              <a:t>Αν η απόκλιση είναι σημαντική, οι μάνατζερ αναλύουν τη απόκλιση προκειμένου να προσδιορίσουν την αιτία της</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marL="914400" lvl="1" indent="-457200">
              <a:spcBef>
                <a:spcPts val="1200"/>
              </a:spcBef>
              <a:buFontTx/>
              <a:buAutoNum type="arabicPeriod"/>
            </a:pPr>
            <a:r>
              <a:rPr lang="el-GR" sz="1800" dirty="0"/>
              <a:t>Κατά τον προσδιορισμό της αιτίας, επιλέγουν στη συνέχεια τα μέτρα απόδοσης που θα τους δώσουν τη δυνατότητα να παρακολουθούν τις δραστηριότητες που χρήζουν ελέγχου, να αναλύουν τα αποτελεσμάτα, και να καθορίζουν τα αναγκαία μέτρα προκειμένου να διορθώσουν το πρόβλημα</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marL="914400" lvl="1" indent="-457200">
              <a:spcBef>
                <a:spcPts val="1200"/>
              </a:spcBef>
              <a:buFontTx/>
              <a:buAutoNum type="arabicPeriod"/>
            </a:pPr>
            <a:r>
              <a:rPr lang="el-GR" sz="1800" dirty="0"/>
              <a:t>Το τελικό βήμα είναι να λάβει τα κατάλληλα διορθωτικά </a:t>
            </a:r>
            <a:r>
              <a:rPr lang="el-GR" sz="1800" dirty="0" smtClean="0"/>
              <a:t>μέτρα.</a:t>
            </a:r>
            <a:endPar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7168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152400"/>
            <a:ext cx="8229600" cy="1066800"/>
          </a:xfrm>
        </p:spPr>
        <p:txBody>
          <a:bodyPr/>
          <a:lstStyle/>
          <a:p>
            <a:r>
              <a:rPr lang="el-GR" altLang="en-US" dirty="0">
                <a:ea typeface="Arial Unicode MS" panose="020B0604020202020204" pitchFamily="34" charset="-128"/>
              </a:rPr>
              <a:t>Ανάλυση Απόκλισης: Μια Προσέγγιση Τεσσάρων Βημάτων για τον Έλεγχο του Κόστους</a:t>
            </a:r>
            <a:endParaRPr altLang="en-US" dirty="0"/>
          </a:p>
        </p:txBody>
      </p:sp>
      <p:sp>
        <p:nvSpPr>
          <p:cNvPr id="72706"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1784429737"/>
              </p:ext>
            </p:extLst>
          </p:nvPr>
        </p:nvGraphicFramePr>
        <p:xfrm>
          <a:off x="457200" y="1524000"/>
          <a:ext cx="8305800" cy="2621280"/>
        </p:xfrm>
        <a:graphic>
          <a:graphicData uri="http://schemas.openxmlformats.org/drawingml/2006/table">
            <a:tbl>
              <a:tblPr firstRow="1" bandRow="1">
                <a:tableStyleId>{5C22544A-7EE6-4342-B048-85BDC9FD1C3A}</a:tableStyleId>
              </a:tblPr>
              <a:tblGrid>
                <a:gridCol w="1384300"/>
                <a:gridCol w="1384300"/>
                <a:gridCol w="1384300"/>
                <a:gridCol w="1384300"/>
                <a:gridCol w="1384300"/>
                <a:gridCol w="1384300"/>
              </a:tblGrid>
              <a:tr h="749300">
                <a:tc>
                  <a:txBody>
                    <a:bodyPr/>
                    <a:lstStyle/>
                    <a:p>
                      <a:r>
                        <a:rPr lang="el-GR" sz="1600" b="0" dirty="0" smtClean="0">
                          <a:solidFill>
                            <a:schemeClr val="tx2"/>
                          </a:solidFill>
                        </a:rPr>
                        <a:t>Υπολογισμός</a:t>
                      </a:r>
                      <a:r>
                        <a:rPr lang="el-GR" sz="1600" b="0" baseline="0" dirty="0" smtClean="0">
                          <a:solidFill>
                            <a:schemeClr val="tx2"/>
                          </a:solidFill>
                        </a:rPr>
                        <a:t> Απόκλισης (Βήμα 1)</a:t>
                      </a:r>
                      <a:endParaRPr lang="en-US" sz="1600" b="0" dirty="0">
                        <a:solidFill>
                          <a:schemeClr val="tx2"/>
                        </a:solidFill>
                      </a:endParaRPr>
                    </a:p>
                  </a:txBody>
                  <a:tcPr>
                    <a:noFill/>
                  </a:tcPr>
                </a:tc>
                <a:tc>
                  <a:txBody>
                    <a:bodyPr/>
                    <a:lstStyle/>
                    <a:p>
                      <a:r>
                        <a:rPr lang="el-GR" sz="1600" b="0" dirty="0" smtClean="0">
                          <a:solidFill>
                            <a:schemeClr val="tx2"/>
                          </a:solidFill>
                        </a:rPr>
                        <a:t>Είναι σημαντική</a:t>
                      </a:r>
                      <a:r>
                        <a:rPr lang="el-GR" sz="1600" b="0" baseline="0" dirty="0" smtClean="0">
                          <a:solidFill>
                            <a:schemeClr val="tx2"/>
                          </a:solidFill>
                        </a:rPr>
                        <a:t> η απόκλιση;</a:t>
                      </a:r>
                      <a:endParaRPr lang="en-US" sz="1600" b="0" dirty="0">
                        <a:solidFill>
                          <a:schemeClr val="tx2"/>
                        </a:solidFill>
                      </a:endParaRPr>
                    </a:p>
                  </a:txBody>
                  <a:tcPr>
                    <a:noFill/>
                  </a:tcPr>
                </a:tc>
                <a:tc>
                  <a:txBody>
                    <a:bodyPr/>
                    <a:lstStyle/>
                    <a:p>
                      <a:r>
                        <a:rPr lang="el-GR" sz="1600" b="1" dirty="0" smtClean="0">
                          <a:solidFill>
                            <a:schemeClr val="tx2"/>
                          </a:solidFill>
                        </a:rPr>
                        <a:t>Όχι</a:t>
                      </a:r>
                      <a:endParaRPr lang="en-US" sz="1600" b="1" dirty="0">
                        <a:solidFill>
                          <a:schemeClr val="tx2"/>
                        </a:solidFill>
                      </a:endParaRPr>
                    </a:p>
                  </a:txBody>
                  <a:tcPr>
                    <a:noFill/>
                  </a:tcPr>
                </a:tc>
                <a:tc>
                  <a:txBody>
                    <a:bodyPr/>
                    <a:lstStyle/>
                    <a:p>
                      <a:r>
                        <a:rPr lang="el-GR" sz="1600" b="0" dirty="0" smtClean="0">
                          <a:solidFill>
                            <a:schemeClr val="tx2"/>
                          </a:solidFill>
                        </a:rPr>
                        <a:t>Δε Χρειάζεται Καμία Διορθωτική Κίνηση</a:t>
                      </a:r>
                      <a:endParaRPr lang="en-US" sz="1600" b="0" dirty="0">
                        <a:solidFill>
                          <a:schemeClr val="tx2"/>
                        </a:solidFill>
                      </a:endParaRPr>
                    </a:p>
                  </a:txBody>
                  <a:tcPr>
                    <a:noFill/>
                  </a:tcPr>
                </a:tc>
                <a:tc>
                  <a:txBody>
                    <a:bodyPr/>
                    <a:lstStyle/>
                    <a:p>
                      <a:endParaRPr lang="en-US" sz="1600" b="0" dirty="0">
                        <a:solidFill>
                          <a:schemeClr val="tx2"/>
                        </a:solidFill>
                      </a:endParaRPr>
                    </a:p>
                  </a:txBody>
                  <a:tcPr>
                    <a:noFill/>
                  </a:tcPr>
                </a:tc>
                <a:tc>
                  <a:txBody>
                    <a:bodyPr/>
                    <a:lstStyle/>
                    <a:p>
                      <a:endParaRPr lang="en-US" sz="1600" b="0">
                        <a:solidFill>
                          <a:schemeClr val="tx2"/>
                        </a:solidFill>
                      </a:endParaRPr>
                    </a:p>
                  </a:txBody>
                  <a:tcPr>
                    <a:noFill/>
                  </a:tcPr>
                </a:tc>
              </a:tr>
              <a:tr h="749300">
                <a:tc>
                  <a:txBody>
                    <a:bodyPr/>
                    <a:lstStyle/>
                    <a:p>
                      <a:endParaRPr lang="en-US" sz="1600" b="0">
                        <a:solidFill>
                          <a:schemeClr val="tx2"/>
                        </a:solidFill>
                      </a:endParaRPr>
                    </a:p>
                  </a:txBody>
                  <a:tcPr>
                    <a:noFill/>
                  </a:tcPr>
                </a:tc>
                <a:tc>
                  <a:txBody>
                    <a:bodyPr/>
                    <a:lstStyle/>
                    <a:p>
                      <a:endParaRPr lang="en-US" sz="1600" b="0">
                        <a:solidFill>
                          <a:schemeClr val="tx2"/>
                        </a:solidFill>
                      </a:endParaRPr>
                    </a:p>
                  </a:txBody>
                  <a:tcPr>
                    <a:noFill/>
                  </a:tcPr>
                </a:tc>
                <a:tc>
                  <a:txBody>
                    <a:bodyPr/>
                    <a:lstStyle/>
                    <a:p>
                      <a:r>
                        <a:rPr lang="el-GR" sz="1600" b="1" dirty="0" smtClean="0">
                          <a:solidFill>
                            <a:schemeClr val="tx2"/>
                          </a:solidFill>
                        </a:rPr>
                        <a:t>Ναι</a:t>
                      </a:r>
                      <a:endParaRPr lang="en-US" sz="1600" b="1" dirty="0">
                        <a:solidFill>
                          <a:schemeClr val="tx2"/>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b="0" dirty="0" smtClean="0">
                          <a:solidFill>
                            <a:schemeClr val="tx2"/>
                          </a:solidFill>
                        </a:rPr>
                        <a:t>Ανάλυση</a:t>
                      </a:r>
                      <a:r>
                        <a:rPr lang="el-GR" sz="1600" b="0" baseline="0" dirty="0" smtClean="0">
                          <a:solidFill>
                            <a:schemeClr val="tx2"/>
                          </a:solidFill>
                        </a:rPr>
                        <a:t> Απόκλισης για τον Προσδιορισμό των Αιτιών  (Βήμα 2)</a:t>
                      </a:r>
                      <a:endParaRPr lang="en-US" sz="1600" b="0" dirty="0" smtClean="0">
                        <a:solidFill>
                          <a:schemeClr val="tx2"/>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b="0" dirty="0" smtClean="0">
                          <a:solidFill>
                            <a:schemeClr val="tx2"/>
                          </a:solidFill>
                        </a:rPr>
                        <a:t>Επιλογή Μέτρων Απόδοσης για τη</a:t>
                      </a:r>
                      <a:r>
                        <a:rPr lang="el-GR" sz="1600" b="0" baseline="0" dirty="0" smtClean="0">
                          <a:solidFill>
                            <a:schemeClr val="tx2"/>
                          </a:solidFill>
                        </a:rPr>
                        <a:t> Διόρθωση Προβλημάτων  (Βήμα 3)</a:t>
                      </a:r>
                      <a:endParaRPr lang="en-US" sz="1600" b="0" dirty="0" smtClean="0">
                        <a:solidFill>
                          <a:schemeClr val="tx2"/>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b="0" dirty="0" smtClean="0">
                          <a:solidFill>
                            <a:schemeClr val="tx2"/>
                          </a:solidFill>
                        </a:rPr>
                        <a:t>Λήψη Διορθωτικών Ενεργειών</a:t>
                      </a:r>
                      <a:r>
                        <a:rPr lang="el-GR" sz="1600" b="0" baseline="0" dirty="0" smtClean="0">
                          <a:solidFill>
                            <a:schemeClr val="tx2"/>
                          </a:solidFill>
                        </a:rPr>
                        <a:t>  (Βήμα 4)</a:t>
                      </a:r>
                      <a:endParaRPr lang="en-US" sz="1600" b="0" dirty="0" smtClean="0">
                        <a:solidFill>
                          <a:schemeClr val="tx2"/>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t>
            </a:r>
            <a:r>
              <a:rPr lang="el-GR" altLang="en-US" sz="900" dirty="0" smtClean="0">
                <a:solidFill>
                  <a:srgbClr val="898989"/>
                </a:solidFill>
              </a:rPr>
              <a:t>όλα</a:t>
            </a:r>
            <a:r>
              <a:rPr lang="en-US" altLang="en-US" sz="900" dirty="0" smtClean="0">
                <a:solidFill>
                  <a:srgbClr val="898989"/>
                </a:solidFill>
              </a:rPr>
              <a:t>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2762940718"/>
              </p:ext>
            </p:extLst>
          </p:nvPr>
        </p:nvGraphicFramePr>
        <p:xfrm>
          <a:off x="0" y="1879292"/>
          <a:ext cx="9184640" cy="4464269"/>
        </p:xfrm>
        <a:graphic>
          <a:graphicData uri="http://schemas.openxmlformats.org/drawingml/2006/table">
            <a:tbl>
              <a:tblPr firstRow="1" bandRow="1">
                <a:tableStyleId>{2D5ABB26-0587-4C30-8999-92F81FD0307C}</a:tableStyleId>
              </a:tblPr>
              <a:tblGrid>
                <a:gridCol w="3429000"/>
                <a:gridCol w="2819400"/>
                <a:gridCol w="2057400"/>
                <a:gridCol w="878840"/>
              </a:tblGrid>
              <a:tr h="402706">
                <a:tc rowSpan="2" gridSpan="2">
                  <a:txBody>
                    <a:bodyPr/>
                    <a:lstStyle/>
                    <a:p>
                      <a:r>
                        <a:rPr lang="el-GR" sz="1400" baseline="0" dirty="0" smtClean="0">
                          <a:solidFill>
                            <a:schemeClr val="tx2"/>
                          </a:solidFill>
                        </a:rPr>
                        <a:t>Χρησιμοποιώντας τις πληροφορίες που ακολουθούν, υπολογίστε το συνολικό πρότυπο κόστος μονάδας ενός σάκου ζάχαρης 5 κιλών.</a:t>
                      </a:r>
                    </a:p>
                  </a:txBody>
                  <a:tcPr>
                    <a:lnR w="12700" cap="flat" cmpd="sng" algn="ctr">
                      <a:solidFill>
                        <a:srgbClr val="C00000"/>
                      </a:solidFill>
                      <a:prstDash val="solid"/>
                      <a:round/>
                      <a:headEnd type="none" w="med" len="med"/>
                      <a:tailEnd type="none" w="med" len="med"/>
                    </a:lnR>
                    <a:lnB>
                      <a:noFill/>
                    </a:lnB>
                    <a:solidFill>
                      <a:srgbClr val="C7C4B5"/>
                    </a:solidFill>
                  </a:tcPr>
                </a:tc>
                <a:tc rowSpan="2" hMerge="1">
                  <a:txBody>
                    <a:bodyPr/>
                    <a:lstStyle/>
                    <a:p>
                      <a:endParaRPr lang="en-US"/>
                    </a:p>
                  </a:txBody>
                  <a:tcPr/>
                </a:tc>
                <a:tc gridSpan="2">
                  <a:txBody>
                    <a:bodyPr/>
                    <a:lstStyle/>
                    <a:p>
                      <a:r>
                        <a:rPr lang="el-GR" sz="14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rgbClr val="C7C4B5"/>
                    </a:solidFill>
                  </a:tcPr>
                </a:tc>
                <a:tc hMerge="1">
                  <a:txBody>
                    <a:bodyPr/>
                    <a:lstStyle/>
                    <a:p>
                      <a:endParaRPr lang="en-US"/>
                    </a:p>
                  </a:txBody>
                  <a:tcPr/>
                </a:tc>
              </a:tr>
              <a:tr h="308802">
                <a:tc gridSpan="2" vMerge="1">
                  <a:txBody>
                    <a:bodyPr/>
                    <a:lstStyle/>
                    <a:p>
                      <a:endParaRPr lang="en-US"/>
                    </a:p>
                  </a:txBody>
                  <a:tcPr/>
                </a:tc>
                <a:tc hMerge="1" vMerge="1">
                  <a:txBody>
                    <a:bodyPr/>
                    <a:lstStyle/>
                    <a:p>
                      <a:endParaRPr lang="en-US"/>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400" dirty="0" smtClean="0">
                          <a:solidFill>
                            <a:schemeClr val="tx2"/>
                          </a:solidFill>
                          <a:latin typeface="Tw Cen MT" panose="020B0602020104020603" pitchFamily="34" charset="0"/>
                        </a:rPr>
                        <a:t>Κόστος άμεσων υλικών (0.05$</a:t>
                      </a:r>
                      <a:r>
                        <a:rPr lang="el-GR" sz="1400" baseline="0" dirty="0" smtClean="0">
                          <a:solidFill>
                            <a:schemeClr val="tx2"/>
                          </a:solidFill>
                          <a:latin typeface="Tw Cen MT" panose="020B0602020104020603" pitchFamily="34" charset="0"/>
                        </a:rPr>
                        <a:t> </a:t>
                      </a:r>
                      <a:r>
                        <a:rPr lang="en-US" sz="1400" baseline="0" dirty="0" smtClean="0">
                          <a:solidFill>
                            <a:schemeClr val="tx2"/>
                          </a:solidFill>
                          <a:latin typeface="Tw Cen MT" panose="020B0602020104020603" pitchFamily="34" charset="0"/>
                        </a:rPr>
                        <a:t>x 5 </a:t>
                      </a:r>
                      <a:r>
                        <a:rPr lang="el-GR" sz="1400" baseline="0" dirty="0" smtClean="0">
                          <a:solidFill>
                            <a:schemeClr val="tx2"/>
                          </a:solidFill>
                          <a:latin typeface="Tw Cen MT" panose="020B0602020104020603" pitchFamily="34" charset="0"/>
                        </a:rPr>
                        <a:t>κιλά)</a:t>
                      </a:r>
                      <a:endParaRPr lang="el-GR" sz="1400" dirty="0" smtClean="0">
                        <a:solidFill>
                          <a:schemeClr val="tx2"/>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rowSpan="2">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400" dirty="0" smtClean="0">
                          <a:solidFill>
                            <a:schemeClr val="tx2"/>
                          </a:solidFill>
                          <a:latin typeface="Tw Cen MT" panose="020B0602020104020603" pitchFamily="34" charset="0"/>
                        </a:rPr>
                        <a:t>0.25$</a:t>
                      </a:r>
                    </a:p>
                  </a:txBody>
                  <a:tcPr>
                    <a:solidFill>
                      <a:srgbClr val="C7C4B5"/>
                    </a:solidFill>
                  </a:tcPr>
                </a:tc>
              </a:tr>
              <a:tr h="233971">
                <a:tc rowSpan="2">
                  <a:txBody>
                    <a:bodyPr/>
                    <a:lstStyle/>
                    <a:p>
                      <a:r>
                        <a:rPr lang="el-GR" sz="1400" baseline="0" dirty="0" smtClean="0">
                          <a:solidFill>
                            <a:schemeClr val="tx2"/>
                          </a:solidFill>
                        </a:rPr>
                        <a:t>Πρότυπη ποσότητα άμεσων υλικών</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rowSpan="2">
                  <a:txBody>
                    <a:bodyPr/>
                    <a:lstStyle/>
                    <a:p>
                      <a:r>
                        <a:rPr lang="el-GR" sz="1400" baseline="0" dirty="0" smtClean="0">
                          <a:solidFill>
                            <a:schemeClr val="tx2"/>
                          </a:solidFill>
                        </a:rPr>
                        <a:t>5 κιλά ανά μονάδα</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vMerge="1">
                  <a:txBody>
                    <a:bodyPr/>
                    <a:lstStyle/>
                    <a:p>
                      <a:endParaRPr lang="en-US"/>
                    </a:p>
                  </a:txBody>
                  <a:tcPr/>
                </a:tc>
                <a:tc vMerge="1">
                  <a:txBody>
                    <a:bodyPr/>
                    <a:lstStyle/>
                    <a:p>
                      <a:endParaRPr lang="en-US"/>
                    </a:p>
                  </a:txBody>
                  <a:tcPr/>
                </a:tc>
              </a:tr>
              <a:tr h="131217">
                <a:tc vMerge="1">
                  <a:txBody>
                    <a:bodyPr/>
                    <a:lstStyle/>
                    <a:p>
                      <a:endParaRPr lang="en-US"/>
                    </a:p>
                  </a:txBody>
                  <a:tcPr/>
                </a:tc>
                <a:tc vMerge="1">
                  <a:txBody>
                    <a:bodyPr/>
                    <a:lstStyle/>
                    <a:p>
                      <a:endParaRPr lang="en-US"/>
                    </a:p>
                  </a:txBody>
                  <a:tcPr/>
                </a:tc>
                <a:tc rowSpan="3">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400" dirty="0" smtClean="0">
                          <a:solidFill>
                            <a:schemeClr val="tx2"/>
                          </a:solidFill>
                          <a:latin typeface="Tw Cen MT" panose="020B0602020104020603" pitchFamily="34" charset="0"/>
                        </a:rPr>
                        <a:t>Κόστος άμεσων υλικών (10.00$</a:t>
                      </a:r>
                      <a:r>
                        <a:rPr lang="el-GR" sz="1400" baseline="0" dirty="0" smtClean="0">
                          <a:solidFill>
                            <a:schemeClr val="tx2"/>
                          </a:solidFill>
                          <a:latin typeface="Tw Cen MT" panose="020B0602020104020603" pitchFamily="34" charset="0"/>
                        </a:rPr>
                        <a:t> </a:t>
                      </a:r>
                      <a:r>
                        <a:rPr lang="en-US" sz="1400" baseline="0" dirty="0" smtClean="0">
                          <a:solidFill>
                            <a:schemeClr val="tx2"/>
                          </a:solidFill>
                          <a:latin typeface="Tw Cen MT" panose="020B0602020104020603" pitchFamily="34" charset="0"/>
                        </a:rPr>
                        <a:t>x </a:t>
                      </a:r>
                      <a:r>
                        <a:rPr lang="el-GR" sz="1400" baseline="0" dirty="0" smtClean="0">
                          <a:solidFill>
                            <a:schemeClr val="tx2"/>
                          </a:solidFill>
                          <a:latin typeface="Tw Cen MT" panose="020B0602020104020603" pitchFamily="34" charset="0"/>
                        </a:rPr>
                        <a:t>0.01</a:t>
                      </a:r>
                      <a:r>
                        <a:rPr lang="en-US" sz="1400" baseline="0" dirty="0" smtClean="0">
                          <a:solidFill>
                            <a:schemeClr val="tx2"/>
                          </a:solidFill>
                          <a:latin typeface="Tw Cen MT" panose="020B0602020104020603" pitchFamily="34" charset="0"/>
                        </a:rPr>
                        <a:t> </a:t>
                      </a:r>
                      <a:r>
                        <a:rPr lang="el-GR" sz="1400" baseline="0" dirty="0" smtClean="0">
                          <a:solidFill>
                            <a:schemeClr val="tx2"/>
                          </a:solidFill>
                          <a:latin typeface="Tw Cen MT" panose="020B0602020104020603" pitchFamily="34" charset="0"/>
                        </a:rPr>
                        <a:t>ώρα)</a:t>
                      </a:r>
                      <a:endParaRPr lang="el-GR" sz="1400" dirty="0" smtClean="0">
                        <a:solidFill>
                          <a:schemeClr val="tx2"/>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rowSpan="3">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400" dirty="0" smtClean="0">
                          <a:solidFill>
                            <a:schemeClr val="tx2"/>
                          </a:solidFill>
                          <a:latin typeface="Tw Cen MT" panose="020B0602020104020603" pitchFamily="34" charset="0"/>
                        </a:rPr>
                        <a:t>0.10</a:t>
                      </a:r>
                    </a:p>
                  </a:txBody>
                  <a:tcPr>
                    <a:solidFill>
                      <a:srgbClr val="C7C4B5"/>
                    </a:solidFill>
                  </a:tcPr>
                </a:tc>
              </a:tr>
              <a:tr h="3651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Πρότυπη τιμή άμεσων υλικών</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r>
                        <a:rPr lang="el-GR" sz="1400" baseline="0" dirty="0" smtClean="0">
                          <a:solidFill>
                            <a:schemeClr val="tx2"/>
                          </a:solidFill>
                        </a:rPr>
                        <a:t>0.05$ ανά κιλό</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vMerge="1">
                  <a:txBody>
                    <a:bodyPr/>
                    <a:lstStyle/>
                    <a:p>
                      <a:endParaRPr lang="en-US"/>
                    </a:p>
                  </a:txBody>
                  <a:tcPr/>
                </a:tc>
                <a:tc vMerge="1">
                  <a:txBody>
                    <a:bodyPr/>
                    <a:lstStyle/>
                    <a:p>
                      <a:endParaRPr lang="en-US"/>
                    </a:p>
                  </a:txBody>
                  <a:tcPr/>
                </a:tc>
              </a:tr>
              <a:tr h="0">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Πρότυπος χρόνος άμεσης εργασίας</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rowSpan="2">
                  <a:txBody>
                    <a:bodyPr/>
                    <a:lstStyle/>
                    <a:p>
                      <a:r>
                        <a:rPr lang="el-GR" sz="1400" baseline="0" dirty="0" smtClean="0">
                          <a:solidFill>
                            <a:schemeClr val="tx2"/>
                          </a:solidFill>
                        </a:rPr>
                        <a:t>0.01 ώρα ανά μονάδα</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vMerge="1">
                  <a:txBody>
                    <a:bodyPr/>
                    <a:lstStyle/>
                    <a:p>
                      <a:endParaRPr lang="en-US"/>
                    </a:p>
                  </a:txBody>
                  <a:tcPr/>
                </a:tc>
                <a:tc vMerge="1">
                  <a:txBody>
                    <a:bodyPr/>
                    <a:lstStyle/>
                    <a:p>
                      <a:endParaRPr lang="en-US"/>
                    </a:p>
                  </a:txBody>
                  <a:tcPr/>
                </a:tc>
              </a:tr>
              <a:tr h="318821">
                <a:tc vMerge="1">
                  <a:txBody>
                    <a:bodyPr/>
                    <a:lstStyle/>
                    <a:p>
                      <a:endParaRPr lang="en-US"/>
                    </a:p>
                  </a:txBody>
                  <a:tcPr/>
                </a:tc>
                <a:tc vMerge="1">
                  <a:txBody>
                    <a:bodyPr/>
                    <a:lstStyle/>
                    <a:p>
                      <a:endParaRPr lang="en-US"/>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400" baseline="0" smtClean="0">
                          <a:solidFill>
                            <a:schemeClr val="tx2"/>
                          </a:solidFill>
                        </a:rPr>
                        <a:t>Μεταβλητά γενικά βιομηχανικά έξοδα </a:t>
                      </a:r>
                      <a:r>
                        <a:rPr lang="el-GR" sz="1400" baseline="0" dirty="0" smtClean="0">
                          <a:solidFill>
                            <a:schemeClr val="tx2"/>
                          </a:solidFill>
                        </a:rPr>
                        <a:t>(0.15$ </a:t>
                      </a:r>
                      <a:r>
                        <a:rPr lang="en-US" sz="1400" baseline="0" dirty="0" smtClean="0">
                          <a:solidFill>
                            <a:schemeClr val="tx2"/>
                          </a:solidFill>
                          <a:latin typeface="Tw Cen MT" panose="020B0602020104020603" pitchFamily="34" charset="0"/>
                        </a:rPr>
                        <a:t>x </a:t>
                      </a:r>
                      <a:r>
                        <a:rPr lang="el-GR" sz="1400" baseline="0" dirty="0" smtClean="0">
                          <a:solidFill>
                            <a:schemeClr val="tx2"/>
                          </a:solidFill>
                          <a:latin typeface="Tw Cen MT" panose="020B0602020104020603" pitchFamily="34" charset="0"/>
                        </a:rPr>
                        <a:t>0.5 ώρα μηχανής)</a:t>
                      </a:r>
                      <a:endParaRPr lang="el-GR" sz="1400" dirty="0" smtClean="0">
                        <a:solidFill>
                          <a:schemeClr val="tx2"/>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rowSpan="2">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400" dirty="0" smtClean="0">
                          <a:solidFill>
                            <a:schemeClr val="tx2"/>
                          </a:solidFill>
                          <a:latin typeface="Tw Cen MT" panose="020B0602020104020603" pitchFamily="34" charset="0"/>
                        </a:rPr>
                        <a:t>0.08*</a:t>
                      </a:r>
                    </a:p>
                  </a:txBody>
                  <a:tcPr>
                    <a:solidFill>
                      <a:srgbClr val="C7C4B5"/>
                    </a:solidFill>
                  </a:tcPr>
                </a:tc>
              </a:tr>
              <a:tr h="223951">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Πρότυπος συντελεστής άμεσης εργασίας</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rowSpan="2">
                  <a:txBody>
                    <a:bodyPr/>
                    <a:lstStyle/>
                    <a:p>
                      <a:r>
                        <a:rPr lang="el-GR" sz="1400" baseline="0" dirty="0" smtClean="0">
                          <a:solidFill>
                            <a:schemeClr val="tx2"/>
                          </a:solidFill>
                        </a:rPr>
                        <a:t>10.00$ ανά ώρα</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vMerge="1">
                  <a:txBody>
                    <a:bodyPr/>
                    <a:lstStyle/>
                    <a:p>
                      <a:endParaRPr lang="en-US"/>
                    </a:p>
                  </a:txBody>
                  <a:tcPr/>
                </a:tc>
                <a:tc vMerge="1">
                  <a:txBody>
                    <a:bodyPr/>
                    <a:lstStyle/>
                    <a:p>
                      <a:endParaRPr lang="en-US"/>
                    </a:p>
                  </a:txBody>
                  <a:tcPr/>
                </a:tc>
              </a:tr>
              <a:tr h="355169">
                <a:tc vMerge="1">
                  <a:txBody>
                    <a:bodyPr/>
                    <a:lstStyle/>
                    <a:p>
                      <a:endParaRPr lang="en-US"/>
                    </a:p>
                  </a:txBody>
                  <a:tcPr/>
                </a:tc>
                <a:tc vMerge="1">
                  <a:txBody>
                    <a:bodyPr/>
                    <a:lstStyle/>
                    <a:p>
                      <a:endParaRPr lang="en-US"/>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400" smtClean="0">
                          <a:solidFill>
                            <a:schemeClr val="tx2"/>
                          </a:solidFill>
                          <a:latin typeface="Tw Cen MT" panose="020B0602020104020603" pitchFamily="34" charset="0"/>
                        </a:rPr>
                        <a:t>Σταθερά </a:t>
                      </a:r>
                      <a:r>
                        <a:rPr lang="el-GR" sz="1400" baseline="0" smtClean="0">
                          <a:solidFill>
                            <a:schemeClr val="tx2"/>
                          </a:solidFill>
                        </a:rPr>
                        <a:t>γενικά βιομηχανικά έξοδα </a:t>
                      </a:r>
                      <a:r>
                        <a:rPr lang="el-GR" sz="1400" baseline="0" dirty="0" smtClean="0">
                          <a:solidFill>
                            <a:schemeClr val="tx2"/>
                          </a:solidFill>
                        </a:rPr>
                        <a:t>(0.10$ </a:t>
                      </a:r>
                      <a:r>
                        <a:rPr lang="en-US" sz="1400" baseline="0" dirty="0" smtClean="0">
                          <a:solidFill>
                            <a:schemeClr val="tx2"/>
                          </a:solidFill>
                          <a:latin typeface="Tw Cen MT" panose="020B0602020104020603" pitchFamily="34" charset="0"/>
                        </a:rPr>
                        <a:t>x </a:t>
                      </a:r>
                      <a:r>
                        <a:rPr lang="el-GR" sz="1400" baseline="0" dirty="0" smtClean="0">
                          <a:solidFill>
                            <a:schemeClr val="tx2"/>
                          </a:solidFill>
                          <a:latin typeface="Tw Cen MT" panose="020B0602020104020603" pitchFamily="34" charset="0"/>
                        </a:rPr>
                        <a:t>0.5 ώρα μηχανής)</a:t>
                      </a:r>
                      <a:endParaRPr lang="el-GR" sz="1400" dirty="0" smtClean="0">
                        <a:solidFill>
                          <a:schemeClr val="tx2"/>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c rowSpan="2">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400" dirty="0" smtClean="0">
                          <a:solidFill>
                            <a:schemeClr val="tx2"/>
                          </a:solidFill>
                          <a:latin typeface="Tw Cen MT" panose="020B0602020104020603" pitchFamily="34" charset="0"/>
                        </a:rPr>
                        <a:t>0.05</a:t>
                      </a:r>
                    </a:p>
                  </a:txBody>
                  <a:tcPr>
                    <a:solidFill>
                      <a:srgbClr val="C7C4B5"/>
                    </a:solidFill>
                  </a:tcPr>
                </a:tc>
              </a:tr>
              <a:tr h="187604">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Πρότυπος συντελεστής μεταβλητών γενικών βιομηχανικών εξόδων</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rowSpan="2">
                  <a:txBody>
                    <a:bodyPr/>
                    <a:lstStyle/>
                    <a:p>
                      <a:r>
                        <a:rPr lang="el-GR" sz="1400" baseline="0" dirty="0" smtClean="0">
                          <a:solidFill>
                            <a:schemeClr val="tx2"/>
                          </a:solidFill>
                        </a:rPr>
                        <a:t>0.15$ ανά ώρα μηχανήματος</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vMerge="1">
                  <a:txBody>
                    <a:bodyPr/>
                    <a:lstStyle/>
                    <a:p>
                      <a:endParaRPr lang="en-US"/>
                    </a:p>
                  </a:txBody>
                  <a:tcPr/>
                </a:tc>
                <a:tc vMerge="1">
                  <a:txBody>
                    <a:bodyPr/>
                    <a:lstStyle/>
                    <a:p>
                      <a:endParaRPr lang="en-US"/>
                    </a:p>
                  </a:txBody>
                  <a:tcPr/>
                </a:tc>
              </a:tr>
              <a:tr h="391516">
                <a:tc vMerge="1">
                  <a:txBody>
                    <a:bodyPr/>
                    <a:lstStyle/>
                    <a:p>
                      <a:endParaRPr lang="en-US"/>
                    </a:p>
                  </a:txBody>
                  <a:tcPr/>
                </a:tc>
                <a:tc vMerge="1">
                  <a:txBody>
                    <a:bodyPr/>
                    <a:lstStyle/>
                    <a:p>
                      <a:endParaRPr lang="en-US"/>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400" dirty="0" smtClean="0">
                          <a:solidFill>
                            <a:schemeClr val="tx2"/>
                          </a:solidFill>
                          <a:latin typeface="Tw Cen MT" panose="020B0602020104020603" pitchFamily="34" charset="0"/>
                        </a:rPr>
                        <a:t>Συνολικό πρότυπο κόστος μονάδας</a:t>
                      </a:r>
                    </a:p>
                  </a:txBody>
                  <a:tcPr>
                    <a:lnL w="12700" cap="flat" cmpd="sng" algn="ctr">
                      <a:solidFill>
                        <a:srgbClr val="C00000"/>
                      </a:solidFill>
                      <a:prstDash val="solid"/>
                      <a:round/>
                      <a:headEnd type="none" w="med" len="med"/>
                      <a:tailEnd type="none" w="med" len="med"/>
                    </a:lnL>
                    <a:solidFill>
                      <a:srgbClr val="C7C4B5"/>
                    </a:solidFill>
                  </a:tcPr>
                </a:tc>
                <a:tc rowSpan="2">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400" dirty="0" smtClean="0">
                          <a:solidFill>
                            <a:schemeClr val="tx2"/>
                          </a:solidFill>
                          <a:latin typeface="Tw Cen MT" panose="020B0602020104020603" pitchFamily="34" charset="0"/>
                        </a:rPr>
                        <a:t>0.48$</a:t>
                      </a:r>
                    </a:p>
                  </a:txBody>
                  <a:tcPr>
                    <a:solidFill>
                      <a:srgbClr val="C7C4B5"/>
                    </a:solidFill>
                  </a:tcPr>
                </a:tc>
              </a:tr>
              <a:tr h="151257">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Πρότυπος συντελεστής σταθερώνγενικών βιομηχανικών εξόδων</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rowSpan="2">
                  <a:txBody>
                    <a:bodyPr/>
                    <a:lstStyle/>
                    <a:p>
                      <a:r>
                        <a:rPr lang="el-GR" sz="1400" baseline="0" dirty="0" smtClean="0">
                          <a:solidFill>
                            <a:schemeClr val="tx2"/>
                          </a:solidFill>
                        </a:rPr>
                        <a:t>0.10$ ανά ώρα μηχανήματος</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vMerge="1">
                  <a:txBody>
                    <a:bodyPr/>
                    <a:lstStyle/>
                    <a:p>
                      <a:endParaRPr lang="en-US"/>
                    </a:p>
                  </a:txBody>
                  <a:tcPr/>
                </a:tc>
                <a:tc vMerge="1">
                  <a:txBody>
                    <a:bodyPr/>
                    <a:lstStyle/>
                    <a:p>
                      <a:endParaRPr lang="en-US"/>
                    </a:p>
                  </a:txBody>
                  <a:tcPr/>
                </a:tc>
              </a:tr>
              <a:tr h="213932">
                <a:tc vMerge="1">
                  <a:txBody>
                    <a:bodyPr/>
                    <a:lstStyle/>
                    <a:p>
                      <a:endParaRPr lang="en-US"/>
                    </a:p>
                  </a:txBody>
                  <a:tcPr/>
                </a:tc>
                <a:tc vMerge="1">
                  <a:txBody>
                    <a:bodyPr/>
                    <a:lstStyle/>
                    <a:p>
                      <a:endParaRPr lang="en-US"/>
                    </a:p>
                  </a:txBody>
                  <a:tcPr/>
                </a:tc>
                <a:tc rowSpan="2" gridSpan="2">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400" b="1" baseline="0" dirty="0" smtClean="0">
                          <a:solidFill>
                            <a:srgbClr val="C00000"/>
                          </a:solidFill>
                        </a:rPr>
                        <a:t>ΔΟΚΙΜΑΣΤΕ ΤΟ! ΣΑ3, ΣΑ4, Α2Α, Α3Α, Α2Β, Α3Β</a:t>
                      </a:r>
                    </a:p>
                  </a:txBody>
                  <a:tcPr>
                    <a:lnL w="12700" cap="flat" cmpd="sng" algn="ctr">
                      <a:solidFill>
                        <a:srgbClr val="C00000"/>
                      </a:solidFill>
                      <a:prstDash val="solid"/>
                      <a:round/>
                      <a:headEnd type="none" w="med" len="med"/>
                      <a:tailEnd type="none" w="med" len="med"/>
                    </a:lnL>
                    <a:solidFill>
                      <a:srgbClr val="C7C4B5"/>
                    </a:solidFill>
                  </a:tcPr>
                </a:tc>
                <a:tc rowSpan="2" hMerge="1">
                  <a:txBody>
                    <a:bodyPr/>
                    <a:lstStyle/>
                    <a:p>
                      <a:endParaRPr lang="en-US"/>
                    </a:p>
                  </a:txBody>
                  <a:tcPr/>
                </a:tc>
              </a:tr>
              <a:tr h="365188">
                <a:tc>
                  <a:txBody>
                    <a:bodyPr/>
                    <a:lstStyle/>
                    <a:p>
                      <a:r>
                        <a:rPr lang="el-GR" sz="1400" baseline="0" dirty="0" smtClean="0">
                          <a:solidFill>
                            <a:schemeClr val="tx2"/>
                          </a:solidFill>
                        </a:rPr>
                        <a:t>Πρότυπο ώρας λειτουργίας μηχανήματος</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r>
                        <a:rPr lang="el-GR" sz="1400" baseline="0" dirty="0" smtClean="0">
                          <a:solidFill>
                            <a:schemeClr val="tx2"/>
                          </a:solidFill>
                        </a:rPr>
                        <a:t>0.5 ώρα ανά μονάδα</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solidFill>
                      <a:srgbClr val="C7C4B5"/>
                    </a:solidFill>
                  </a:tcPr>
                </a:tc>
                <a:tc gridSpan="2" vMerge="1">
                  <a:txBody>
                    <a:bodyPr/>
                    <a:lstStyle/>
                    <a:p>
                      <a:endParaRPr lang="en-US"/>
                    </a:p>
                  </a:txBody>
                  <a:tcPr/>
                </a:tc>
                <a:tc hMerge="1" vMerge="1">
                  <a:txBody>
                    <a:bodyPr/>
                    <a:lstStyle/>
                    <a:p>
                      <a:endParaRPr lang="en-US"/>
                    </a:p>
                  </a:txBody>
                  <a:tcPr/>
                </a:tc>
              </a:tr>
            </a:tbl>
          </a:graphicData>
        </a:graphic>
      </p:graphicFrame>
      <p:sp>
        <p:nvSpPr>
          <p:cNvPr id="9" name="Δεξιό βέλος 4"/>
          <p:cNvSpPr/>
          <p:nvPr/>
        </p:nvSpPr>
        <p:spPr>
          <a:xfrm>
            <a:off x="0" y="55563"/>
            <a:ext cx="5486400" cy="1841500"/>
          </a:xfrm>
          <a:prstGeom prst="rightArrow">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330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152400"/>
            <a:ext cx="8153400" cy="914400"/>
          </a:xfrm>
        </p:spPr>
        <p:txBody>
          <a:bodyPr/>
          <a:lstStyle/>
          <a:p>
            <a:r>
              <a:rPr lang="el-GR" altLang="en-US" dirty="0">
                <a:ea typeface="Arial Unicode MS" panose="020B0604020202020204" pitchFamily="34" charset="-128"/>
              </a:rPr>
              <a:t>Υπολογισμός και Ανάλυση </a:t>
            </a:r>
            <a:r>
              <a:rPr lang="el-GR" altLang="en-US" dirty="0" smtClean="0">
                <a:ea typeface="Arial Unicode MS" panose="020B0604020202020204" pitchFamily="34" charset="-128"/>
              </a:rPr>
              <a:t>Αποκλίσεων Άμεσων Υλικών</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dirty="0"/>
              <a:t>Προκειμένου να ελέγξουν τις λειτουργίες των κέντρων κόστους, οι μάνατζερ υπολογίζουν και αναλύουν τις αποκλίσεις για όλες τις κατηγορίες του κόστους, όπως τα συνολικά κόστη άμεσων υλικών, καθώς επίσης και τις αποκλίσεις των στοιχείων εκείνων των κατηγοριών, όπως η τιμή και η ποσότητα κάθε άμεσου υλικού</a:t>
            </a:r>
            <a:r>
              <a:rPr lang="en-US" altLang="en-US" dirty="0" smtClean="0">
                <a:latin typeface="Tw Cen MT" panose="020B0602020104020603" pitchFamily="34" charset="0"/>
                <a:cs typeface="Times New Roman" panose="02020603050405020304" pitchFamily="18" charset="0"/>
              </a:rPr>
              <a:t>.</a:t>
            </a:r>
          </a:p>
          <a:p>
            <a:pPr lvl="1"/>
            <a:r>
              <a:rPr lang="el-GR" dirty="0"/>
              <a:t>Όσο πιο περιεκτική είναι η ανάλυση των αποκίσεων των άμεσων υλικών, τόσο πιο  αποτελεσματικοί θα είναι οι μάνατζερ στον έλεγχο του κόστους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7475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152400"/>
            <a:ext cx="8229600" cy="914400"/>
          </a:xfrm>
        </p:spPr>
        <p:txBody>
          <a:bodyPr/>
          <a:lstStyle/>
          <a:p>
            <a:r>
              <a:rPr lang="el-GR" dirty="0"/>
              <a:t>Υπολογισμός Συνολικής Απόκλισης Κόστους Άμεσων Υλικών</a:t>
            </a:r>
            <a:endParaRPr lang="en-US" altLang="en-US" dirty="0" smtClean="0"/>
          </a:p>
        </p:txBody>
      </p:sp>
      <p:sp>
        <p:nvSpPr>
          <p:cNvPr id="7577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2382146941"/>
              </p:ext>
            </p:extLst>
          </p:nvPr>
        </p:nvGraphicFramePr>
        <p:xfrm>
          <a:off x="990600" y="2286000"/>
          <a:ext cx="6172200" cy="838200"/>
        </p:xfrm>
        <a:graphic>
          <a:graphicData uri="http://schemas.openxmlformats.org/drawingml/2006/table">
            <a:tbl>
              <a:tblPr firstRow="1" firstCol="1" bandRow="1">
                <a:tableStyleId>{5C22544A-7EE6-4342-B048-85BDC9FD1C3A}</a:tableStyleId>
              </a:tblPr>
              <a:tblGrid>
                <a:gridCol w="6172200"/>
              </a:tblGrid>
              <a:tr h="419100">
                <a:tc>
                  <a:txBody>
                    <a:bodyPr/>
                    <a:lstStyle/>
                    <a:p>
                      <a:r>
                        <a:rPr lang="el-GR" sz="1200" b="0" dirty="0">
                          <a:solidFill>
                            <a:schemeClr val="tx2"/>
                          </a:solidFill>
                          <a:effectLst/>
                        </a:rPr>
                        <a:t>Συνολική Απόκλιση Κόστους Άμεσων Υλικών = Πρότυπο Κόστος* – Πραγματικό Κόστος**</a:t>
                      </a:r>
                      <a:endParaRPr lang="en-US" sz="11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209550">
                <a:tc>
                  <a:txBody>
                    <a:bodyPr/>
                    <a:lstStyle/>
                    <a:p>
                      <a:r>
                        <a:rPr lang="el-GR" sz="1200" b="0">
                          <a:solidFill>
                            <a:schemeClr val="tx2"/>
                          </a:solidFill>
                          <a:effectLst/>
                        </a:rPr>
                        <a:t>* Πρότυπο Κόστος = Πρότυπη Τιμή </a:t>
                      </a:r>
                      <a:r>
                        <a:rPr lang="en-US" sz="1200" b="0">
                          <a:solidFill>
                            <a:schemeClr val="tx2"/>
                          </a:solidFill>
                          <a:effectLst/>
                        </a:rPr>
                        <a:t>x</a:t>
                      </a:r>
                      <a:r>
                        <a:rPr lang="el-GR" sz="1200" b="0">
                          <a:solidFill>
                            <a:schemeClr val="tx2"/>
                          </a:solidFill>
                          <a:effectLst/>
                        </a:rPr>
                        <a:t> Πρότυπη Ποσότητα</a:t>
                      </a:r>
                      <a:endParaRPr lang="en-US" sz="11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209550">
                <a:tc>
                  <a:txBody>
                    <a:bodyPr/>
                    <a:lstStyle/>
                    <a:p>
                      <a:r>
                        <a:rPr lang="el-GR" sz="1200" b="0" dirty="0">
                          <a:solidFill>
                            <a:schemeClr val="tx2"/>
                          </a:solidFill>
                          <a:effectLst/>
                        </a:rPr>
                        <a:t>**Πραγματικό Κόστος = Πραγματική Τιμή </a:t>
                      </a:r>
                      <a:r>
                        <a:rPr lang="en-US" sz="1200" b="0" dirty="0">
                          <a:solidFill>
                            <a:schemeClr val="tx2"/>
                          </a:solidFill>
                          <a:effectLst/>
                        </a:rPr>
                        <a:t>x</a:t>
                      </a:r>
                      <a:r>
                        <a:rPr lang="el-GR" sz="1200" b="0" dirty="0">
                          <a:solidFill>
                            <a:schemeClr val="tx2"/>
                          </a:solidFill>
                          <a:effectLst/>
                        </a:rPr>
                        <a:t> Πραγματική Ποσότητα</a:t>
                      </a:r>
                      <a:endParaRPr lang="en-US" sz="11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866376419"/>
              </p:ext>
            </p:extLst>
          </p:nvPr>
        </p:nvGraphicFramePr>
        <p:xfrm>
          <a:off x="228600" y="4191000"/>
          <a:ext cx="8534400" cy="990600"/>
        </p:xfrm>
        <a:graphic>
          <a:graphicData uri="http://schemas.openxmlformats.org/drawingml/2006/table">
            <a:tbl>
              <a:tblPr firstRow="1" firstCol="1" bandRow="1">
                <a:tableStyleId>{5C22544A-7EE6-4342-B048-85BDC9FD1C3A}</a:tableStyleId>
              </a:tblPr>
              <a:tblGrid>
                <a:gridCol w="8534400"/>
              </a:tblGrid>
              <a:tr h="495300">
                <a:tc>
                  <a:txBody>
                    <a:bodyPr/>
                    <a:lstStyle/>
                    <a:p>
                      <a:r>
                        <a:rPr lang="el-GR" sz="1200" b="0" dirty="0">
                          <a:solidFill>
                            <a:schemeClr val="tx2"/>
                          </a:solidFill>
                          <a:effectLst/>
                        </a:rPr>
                        <a:t>Πρότυπο Κόστος: 6.00$ το μέτρο </a:t>
                      </a:r>
                      <a:r>
                        <a:rPr lang="en-US" sz="1200" b="0" dirty="0">
                          <a:solidFill>
                            <a:schemeClr val="tx2"/>
                          </a:solidFill>
                          <a:effectLst/>
                        </a:rPr>
                        <a:t>x</a:t>
                      </a:r>
                      <a:r>
                        <a:rPr lang="el-GR" sz="1200" b="0" dirty="0">
                          <a:solidFill>
                            <a:schemeClr val="tx2"/>
                          </a:solidFill>
                          <a:effectLst/>
                        </a:rPr>
                        <a:t> (180 τσάντες </a:t>
                      </a:r>
                      <a:r>
                        <a:rPr lang="en-US" sz="1200" b="0" dirty="0">
                          <a:solidFill>
                            <a:schemeClr val="tx2"/>
                          </a:solidFill>
                          <a:effectLst/>
                        </a:rPr>
                        <a:t>x</a:t>
                      </a:r>
                      <a:r>
                        <a:rPr lang="el-GR" sz="1200" b="0" dirty="0">
                          <a:solidFill>
                            <a:schemeClr val="tx2"/>
                          </a:solidFill>
                          <a:effectLst/>
                        </a:rPr>
                        <a:t> 4 μέτρα ανά τσάντα) = 4.320$</a:t>
                      </a:r>
                      <a:endParaRPr lang="en-US" sz="11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247650">
                <a:tc>
                  <a:txBody>
                    <a:bodyPr/>
                    <a:lstStyle/>
                    <a:p>
                      <a:r>
                        <a:rPr lang="el-GR" sz="1200" b="0" dirty="0" smtClean="0">
                          <a:solidFill>
                            <a:schemeClr val="tx2"/>
                          </a:solidFill>
                          <a:effectLst/>
                        </a:rPr>
                        <a:t>Πραγματικό </a:t>
                      </a:r>
                      <a:r>
                        <a:rPr lang="el-GR" sz="1200" b="0" dirty="0">
                          <a:solidFill>
                            <a:schemeClr val="tx2"/>
                          </a:solidFill>
                          <a:effectLst/>
                        </a:rPr>
                        <a:t>Κόστος: 5.90$ το μέτρο </a:t>
                      </a:r>
                      <a:r>
                        <a:rPr lang="en-US" sz="1200" b="0" dirty="0">
                          <a:solidFill>
                            <a:schemeClr val="tx2"/>
                          </a:solidFill>
                          <a:effectLst/>
                        </a:rPr>
                        <a:t>x </a:t>
                      </a:r>
                      <a:r>
                        <a:rPr lang="el-GR" sz="1200" b="0" dirty="0">
                          <a:solidFill>
                            <a:schemeClr val="tx2"/>
                          </a:solidFill>
                          <a:effectLst/>
                        </a:rPr>
                        <a:t>760 μέτρα = 4.484$ </a:t>
                      </a:r>
                      <a:endParaRPr lang="en-US" sz="11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247650">
                <a:tc>
                  <a:txBody>
                    <a:bodyPr/>
                    <a:lstStyle/>
                    <a:p>
                      <a:r>
                        <a:rPr lang="el-GR" sz="1200" b="0" dirty="0" smtClean="0">
                          <a:solidFill>
                            <a:schemeClr val="tx2"/>
                          </a:solidFill>
                          <a:effectLst/>
                        </a:rPr>
                        <a:t>Συνολική </a:t>
                      </a:r>
                      <a:r>
                        <a:rPr lang="el-GR" sz="1200" b="0" dirty="0">
                          <a:solidFill>
                            <a:schemeClr val="tx2"/>
                          </a:solidFill>
                          <a:effectLst/>
                        </a:rPr>
                        <a:t>απόκλιση κόστους άμεσων υλικών: 4.320$ - 4.484$ = 164$ </a:t>
                      </a:r>
                      <a:r>
                        <a:rPr lang="el-GR" sz="1200" b="0" dirty="0" smtClean="0">
                          <a:solidFill>
                            <a:schemeClr val="tx2"/>
                          </a:solidFill>
                          <a:effectLst/>
                        </a:rPr>
                        <a:t>(Δ)</a:t>
                      </a:r>
                      <a:endParaRPr lang="en-US" sz="11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
        <p:nvSpPr>
          <p:cNvPr id="4" name="Rectangle 1"/>
          <p:cNvSpPr>
            <a:spLocks noChangeArrowheads="1"/>
          </p:cNvSpPr>
          <p:nvPr/>
        </p:nvSpPr>
        <p:spPr bwMode="auto">
          <a:xfrm flipH="1">
            <a:off x="152400" y="3124200"/>
            <a:ext cx="8686800" cy="10464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300" b="1" i="0" u="none" strike="noStrike" cap="none" normalizeH="0" baseline="0" dirty="0" smtClean="0">
                <a:ln>
                  <a:noFill/>
                </a:ln>
                <a:solidFill>
                  <a:srgbClr val="275CAE"/>
                </a:solidFill>
                <a:effectLst/>
                <a:latin typeface="Calibri" panose="020F0502020204030204" pitchFamily="34" charset="0"/>
                <a:ea typeface="Times New Roman" panose="02020603050405020304" pitchFamily="18" charset="0"/>
                <a:cs typeface="Calibri" panose="020F0502020204030204" pitchFamily="34" charset="0"/>
              </a:rPr>
              <a:t>Παράδειγμα</a:t>
            </a:r>
            <a:r>
              <a:rPr kumimoji="0" lang="el-GR" altLang="en-US" sz="1300" b="1"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l-GR" altLang="en-US" sz="13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Η Cambria Company </a:t>
            </a:r>
            <a:r>
              <a:rPr kumimoji="0" lang="el-GR" altLang="en-US" sz="1300" b="0" i="0" u="none" strike="noStrike" cap="none" normalizeH="0" baseline="0" dirty="0" smtClean="0">
                <a:ln>
                  <a:noFill/>
                </a:ln>
                <a:solidFill>
                  <a:schemeClr val="tx1"/>
                </a:solidFill>
                <a:effectLst/>
                <a:latin typeface="Arial Unicode MS" panose="020B0604020202020204" pitchFamily="34" charset="-128"/>
                <a:ea typeface="Times New Roman" panose="02020603050405020304" pitchFamily="18" charset="0"/>
                <a:cs typeface="Courier New" panose="02070309020205020404" pitchFamily="49" charset="0"/>
              </a:rPr>
              <a:t>ε</a:t>
            </a:r>
            <a:r>
              <a:rPr kumimoji="0" lang="el-GR" altLang="en-US" sz="1300" b="0" i="0" u="none" strike="noStrike" cap="none" normalizeH="0" baseline="0" dirty="0" smtClean="0">
                <a:ln>
                  <a:noFill/>
                </a:ln>
                <a:solidFill>
                  <a:srgbClr val="212121"/>
                </a:solidFill>
                <a:effectLst/>
                <a:ea typeface="Times New Roman" panose="02020603050405020304" pitchFamily="18" charset="0"/>
                <a:cs typeface="Arial" panose="020B0604020202020204" pitchFamily="34" charset="0"/>
              </a:rPr>
              <a:t>ίναι ένας κατασκευαστής που παράγει δερμάτινες τσάντες για τη μεταφορά των ρομπότ </a:t>
            </a:r>
            <a:r>
              <a:rPr kumimoji="0" lang="en-US" altLang="en-US" sz="1300" b="0" i="0" u="none" strike="noStrike" cap="none" normalizeH="0" baseline="0" dirty="0" smtClean="0">
                <a:ln>
                  <a:noFill/>
                </a:ln>
                <a:solidFill>
                  <a:srgbClr val="212121"/>
                </a:solidFill>
                <a:effectLst/>
                <a:ea typeface="Times New Roman" panose="02020603050405020304" pitchFamily="18" charset="0"/>
                <a:cs typeface="Arial" panose="020B0604020202020204" pitchFamily="34" charset="0"/>
              </a:rPr>
              <a:t>Watch</a:t>
            </a:r>
            <a:r>
              <a:rPr kumimoji="0" lang="el-GR" altLang="en-US" sz="1300" b="0" i="0" u="none" strike="noStrike" cap="none" normalizeH="0" baseline="0" dirty="0" smtClean="0">
                <a:ln>
                  <a:noFill/>
                </a:ln>
                <a:solidFill>
                  <a:srgbClr val="212121"/>
                </a:solidFill>
                <a:effectLst/>
                <a:ea typeface="Times New Roman" panose="02020603050405020304" pitchFamily="18" charset="0"/>
                <a:cs typeface="Arial" panose="020B0604020202020204" pitchFamily="34" charset="0"/>
              </a:rPr>
              <a:t> </a:t>
            </a:r>
            <a:r>
              <a:rPr kumimoji="0" lang="en-US" altLang="en-US" sz="1300" b="0" i="0" u="none" strike="noStrike" cap="none" normalizeH="0" baseline="0" dirty="0" smtClean="0">
                <a:ln>
                  <a:noFill/>
                </a:ln>
                <a:solidFill>
                  <a:srgbClr val="212121"/>
                </a:solidFill>
                <a:effectLst/>
                <a:ea typeface="Times New Roman" panose="02020603050405020304" pitchFamily="18" charset="0"/>
                <a:cs typeface="Arial" panose="020B0604020202020204" pitchFamily="34" charset="0"/>
              </a:rPr>
              <a:t>Dog</a:t>
            </a:r>
            <a:r>
              <a:rPr kumimoji="0" lang="el-GR" altLang="en-US" sz="1300" b="0" i="0" u="none" strike="noStrike" cap="none" normalizeH="0" baseline="0" dirty="0" smtClean="0">
                <a:ln>
                  <a:noFill/>
                </a:ln>
                <a:solidFill>
                  <a:srgbClr val="212121"/>
                </a:solidFill>
                <a:effectLst/>
                <a:ea typeface="Times New Roman" panose="02020603050405020304" pitchFamily="18" charset="0"/>
                <a:cs typeface="Arial" panose="020B0604020202020204" pitchFamily="34" charset="0"/>
              </a:rPr>
              <a:t>. Για κάθε τσάντα χρησιμοποιούνται 4 μέτρα δέρματος (πρότυπη ποσότητα), και η πρότυπη τιμή του δέρματος είναι 6.00$ το μέτρο. Κατά τη διάρκεια του Αυγούστου η </a:t>
            </a:r>
            <a:r>
              <a:rPr kumimoji="0" lang="en-US" altLang="en-US" sz="1300" b="0" i="0" u="none" strike="noStrike" cap="none" normalizeH="0" baseline="0" dirty="0" smtClean="0">
                <a:ln>
                  <a:noFill/>
                </a:ln>
                <a:solidFill>
                  <a:srgbClr val="212121"/>
                </a:solidFill>
                <a:effectLst/>
                <a:ea typeface="Times New Roman" panose="02020603050405020304" pitchFamily="18" charset="0"/>
                <a:cs typeface="Arial" panose="020B0604020202020204" pitchFamily="34" charset="0"/>
              </a:rPr>
              <a:t>Cambria</a:t>
            </a:r>
            <a:r>
              <a:rPr kumimoji="0" lang="el-GR" altLang="en-US" sz="1300" b="0" i="0" u="none" strike="noStrike" cap="none" normalizeH="0" baseline="0" dirty="0" smtClean="0">
                <a:ln>
                  <a:noFill/>
                </a:ln>
                <a:solidFill>
                  <a:srgbClr val="212121"/>
                </a:solidFill>
                <a:effectLst/>
                <a:ea typeface="Times New Roman" panose="02020603050405020304" pitchFamily="18" charset="0"/>
                <a:cs typeface="Arial" panose="020B0604020202020204" pitchFamily="34" charset="0"/>
              </a:rPr>
              <a:t> αγόρασε 760 μέτρα δέρματος με 5.90$ το μέτρο και χρησιμοποίησε το δέρμα για να παράξει 180 τσάντες. Η σ</a:t>
            </a:r>
            <a:r>
              <a:rPr kumimoji="0" lang="el-GR" altLang="en-US" sz="13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υνολική</a:t>
            </a:r>
            <a:r>
              <a:rPr kumimoji="0" lang="el-GR" altLang="en-US" sz="1300" b="0" i="0" u="none" strike="noStrike" cap="none" normalizeH="0" baseline="0" dirty="0" smtClean="0">
                <a:ln>
                  <a:noFill/>
                </a:ln>
                <a:solidFill>
                  <a:srgbClr val="212121"/>
                </a:solidFill>
                <a:effectLst/>
                <a:ea typeface="Times New Roman" panose="02020603050405020304" pitchFamily="18" charset="0"/>
                <a:cs typeface="Arial" panose="020B0604020202020204" pitchFamily="34" charset="0"/>
              </a:rPr>
              <a:t> α</a:t>
            </a:r>
            <a:r>
              <a:rPr kumimoji="0" lang="el-GR" altLang="en-US" sz="13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πόκλιση</a:t>
            </a:r>
            <a:r>
              <a:rPr kumimoji="0" lang="el-GR" altLang="en-US" sz="1300" b="0" i="0" u="none" strike="noStrike" cap="none" normalizeH="0" baseline="0" dirty="0" smtClean="0">
                <a:ln>
                  <a:noFill/>
                </a:ln>
                <a:solidFill>
                  <a:srgbClr val="212121"/>
                </a:solidFill>
                <a:effectLst/>
                <a:ea typeface="Times New Roman" panose="02020603050405020304" pitchFamily="18" charset="0"/>
                <a:cs typeface="Arial" panose="020B0604020202020204" pitchFamily="34" charset="0"/>
              </a:rPr>
              <a:t> κόστους</a:t>
            </a:r>
            <a:r>
              <a:rPr kumimoji="0" lang="el-GR" altLang="en-US" sz="13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άμεσων</a:t>
            </a:r>
            <a:r>
              <a:rPr kumimoji="0" lang="el-GR" altLang="en-US" sz="1300" b="0" i="0" u="none" strike="noStrike" cap="none" normalizeH="0" baseline="0" dirty="0" smtClean="0">
                <a:ln>
                  <a:noFill/>
                </a:ln>
                <a:solidFill>
                  <a:srgbClr val="212121"/>
                </a:solidFill>
                <a:effectLst/>
                <a:ea typeface="Times New Roman" panose="02020603050405020304" pitchFamily="18" charset="0"/>
                <a:cs typeface="Arial" panose="020B0604020202020204" pitchFamily="34" charset="0"/>
              </a:rPr>
              <a:t> υλικών της </a:t>
            </a:r>
            <a:r>
              <a:rPr kumimoji="0" lang="en-US" altLang="en-US" sz="1300" b="0" i="0" u="none" strike="noStrike" cap="none" normalizeH="0" baseline="0" dirty="0" smtClean="0">
                <a:ln>
                  <a:noFill/>
                </a:ln>
                <a:solidFill>
                  <a:srgbClr val="212121"/>
                </a:solidFill>
                <a:effectLst/>
                <a:ea typeface="Times New Roman" panose="02020603050405020304" pitchFamily="18" charset="0"/>
                <a:cs typeface="Arial" panose="020B0604020202020204" pitchFamily="34" charset="0"/>
              </a:rPr>
              <a:t>Cambria</a:t>
            </a:r>
            <a:r>
              <a:rPr kumimoji="0" lang="el-GR" altLang="en-US" sz="1300" b="0" i="0" u="none" strike="noStrike" cap="none" normalizeH="0" baseline="0" dirty="0" smtClean="0">
                <a:ln>
                  <a:noFill/>
                </a:ln>
                <a:solidFill>
                  <a:srgbClr val="212121"/>
                </a:solidFill>
                <a:effectLst/>
                <a:ea typeface="Times New Roman" panose="02020603050405020304" pitchFamily="18" charset="0"/>
                <a:cs typeface="Arial" panose="020B0604020202020204" pitchFamily="34" charset="0"/>
              </a:rPr>
              <a:t> υπολογίζεται ως εξής.</a:t>
            </a:r>
            <a:r>
              <a:rPr kumimoji="0" lang="en-US" altLang="en-US" sz="1300" b="0" i="0" u="none" strike="noStrike" cap="none" normalizeH="0" baseline="0" dirty="0" smtClean="0">
                <a:ln>
                  <a:noFill/>
                </a:ln>
                <a:solidFill>
                  <a:schemeClr val="tx1"/>
                </a:solidFill>
                <a:effectLst/>
              </a:rPr>
              <a:t> </a:t>
            </a:r>
          </a:p>
        </p:txBody>
      </p:sp>
      <p:sp>
        <p:nvSpPr>
          <p:cNvPr id="5" name="Rectangle 4"/>
          <p:cNvSpPr/>
          <p:nvPr/>
        </p:nvSpPr>
        <p:spPr>
          <a:xfrm>
            <a:off x="304800" y="1219200"/>
            <a:ext cx="8534400" cy="1092607"/>
          </a:xfrm>
          <a:prstGeom prst="rect">
            <a:avLst/>
          </a:prstGeom>
          <a:solidFill>
            <a:schemeClr val="bg1"/>
          </a:solidFill>
        </p:spPr>
        <p:txBody>
          <a:bodyPr wrap="square">
            <a:spAutoFit/>
          </a:bodyPr>
          <a:lstStyle/>
          <a:p>
            <a:pPr lvl="0" eaLnBrk="0" hangingPunct="0"/>
            <a:r>
              <a:rPr lang="el-GR" altLang="en-US" sz="1300" b="1" dirty="0">
                <a:solidFill>
                  <a:srgbClr val="275CAE"/>
                </a:solidFill>
                <a:latin typeface="Calibri" panose="020F0502020204030204" pitchFamily="34" charset="0"/>
                <a:ea typeface="Times New Roman" panose="02020603050405020304" pitchFamily="18" charset="0"/>
                <a:cs typeface="Calibri" panose="020F0502020204030204" pitchFamily="34" charset="0"/>
              </a:rPr>
              <a:t>Μέτρηση της απόδοσης </a:t>
            </a:r>
            <a:r>
              <a:rPr lang="el-GR" altLang="en-US" sz="1300" dirty="0">
                <a:solidFill>
                  <a:schemeClr val="tx2"/>
                </a:solidFill>
                <a:latin typeface="Calibri" panose="020F0502020204030204" pitchFamily="34" charset="0"/>
                <a:ea typeface="Times New Roman" panose="02020603050405020304" pitchFamily="18" charset="0"/>
                <a:cs typeface="Calibri" panose="020F0502020204030204" pitchFamily="34" charset="0"/>
              </a:rPr>
              <a:t>Η</a:t>
            </a:r>
            <a:r>
              <a:rPr lang="el-GR" altLang="en-US" sz="1300" b="1" dirty="0">
                <a:solidFill>
                  <a:schemeClr val="tx2"/>
                </a:solidFill>
                <a:latin typeface="Calibri" panose="020F0502020204030204" pitchFamily="34" charset="0"/>
                <a:ea typeface="Times New Roman" panose="02020603050405020304" pitchFamily="18" charset="0"/>
                <a:cs typeface="Calibri" panose="020F0502020204030204" pitchFamily="34" charset="0"/>
              </a:rPr>
              <a:t> </a:t>
            </a:r>
            <a:r>
              <a:rPr lang="el-GR" altLang="en-US" sz="1300" b="1" dirty="0">
                <a:solidFill>
                  <a:srgbClr val="275CAE"/>
                </a:solidFill>
                <a:latin typeface="Calibri" panose="020F0502020204030204" pitchFamily="34" charset="0"/>
                <a:ea typeface="Times New Roman" panose="02020603050405020304" pitchFamily="18" charset="0"/>
                <a:cs typeface="Calibri" panose="020F0502020204030204" pitchFamily="34" charset="0"/>
              </a:rPr>
              <a:t>συνολική απόκλιση κόστους άμεσων υλικών </a:t>
            </a:r>
            <a:r>
              <a:rPr lang="el-GR" altLang="en-US" sz="1300" dirty="0">
                <a:solidFill>
                  <a:schemeClr val="tx2"/>
                </a:solidFill>
                <a:latin typeface="Calibri" panose="020F0502020204030204" pitchFamily="34" charset="0"/>
                <a:ea typeface="Times New Roman" panose="02020603050405020304" pitchFamily="18" charset="0"/>
                <a:cs typeface="Calibri" panose="020F0502020204030204" pitchFamily="34" charset="0"/>
              </a:rPr>
              <a:t>μετρά τη </a:t>
            </a:r>
            <a:r>
              <a:rPr lang="el-GR" altLang="en-US" sz="1300" dirty="0">
                <a:solidFill>
                  <a:schemeClr val="tx2"/>
                </a:solidFill>
                <a:latin typeface="inherit"/>
                <a:ea typeface="Times New Roman" panose="02020603050405020304" pitchFamily="18" charset="0"/>
                <a:cs typeface="Courier New" panose="02070309020205020404" pitchFamily="49" charset="0"/>
              </a:rPr>
              <a:t>διαφορά μεταξύ του τι κοστίζουν πραγματικά </a:t>
            </a:r>
            <a:r>
              <a:rPr lang="el-GR" altLang="en-US" sz="1300" dirty="0">
                <a:solidFill>
                  <a:schemeClr val="tx2"/>
                </a:solidFill>
                <a:latin typeface="Calibri" panose="020F0502020204030204" pitchFamily="34" charset="0"/>
                <a:ea typeface="Times New Roman" panose="02020603050405020304" pitchFamily="18" charset="0"/>
                <a:cs typeface="Calibri" panose="020F0502020204030204" pitchFamily="34" charset="0"/>
              </a:rPr>
              <a:t>τα </a:t>
            </a:r>
            <a:r>
              <a:rPr lang="el-GR" altLang="en-US" sz="1300" dirty="0">
                <a:solidFill>
                  <a:schemeClr val="tx2"/>
                </a:solidFill>
                <a:latin typeface="inherit"/>
                <a:ea typeface="Times New Roman" panose="02020603050405020304" pitchFamily="18" charset="0"/>
                <a:cs typeface="Courier New" panose="02070309020205020404" pitchFamily="49" charset="0"/>
              </a:rPr>
              <a:t>συνολικά υλικά και του τι θα έπρεπε να κοστίζουν ανάλογα με το</a:t>
            </a:r>
            <a:r>
              <a:rPr lang="el-GR" altLang="en-US" sz="1300" dirty="0">
                <a:solidFill>
                  <a:schemeClr val="tx2"/>
                </a:solidFill>
                <a:latin typeface="Calibri" panose="020F0502020204030204" pitchFamily="34" charset="0"/>
                <a:ea typeface="Times New Roman" panose="02020603050405020304" pitchFamily="18" charset="0"/>
                <a:cs typeface="Calibri" panose="020F0502020204030204" pitchFamily="34" charset="0"/>
              </a:rPr>
              <a:t>ν</a:t>
            </a:r>
            <a:r>
              <a:rPr lang="el-GR" altLang="en-US" sz="1300" dirty="0">
                <a:solidFill>
                  <a:schemeClr val="tx2"/>
                </a:solidFill>
                <a:latin typeface="inherit"/>
                <a:ea typeface="Times New Roman" panose="02020603050405020304" pitchFamily="18" charset="0"/>
                <a:cs typeface="Courier New" panose="02070309020205020404" pitchFamily="49" charset="0"/>
              </a:rPr>
              <a:t> </a:t>
            </a:r>
            <a:r>
              <a:rPr lang="el-GR" altLang="en-US" sz="1300" dirty="0">
                <a:solidFill>
                  <a:schemeClr val="tx2"/>
                </a:solidFill>
                <a:latin typeface="Calibri" panose="020F0502020204030204" pitchFamily="34" charset="0"/>
                <a:ea typeface="Times New Roman" panose="02020603050405020304" pitchFamily="18" charset="0"/>
                <a:cs typeface="Calibri" panose="020F0502020204030204" pitchFamily="34" charset="0"/>
              </a:rPr>
              <a:t>ελαστικό</a:t>
            </a:r>
            <a:r>
              <a:rPr lang="el-GR" altLang="en-US" sz="1300" dirty="0">
                <a:solidFill>
                  <a:schemeClr val="tx2"/>
                </a:solidFill>
                <a:latin typeface="inherit"/>
                <a:ea typeface="Times New Roman" panose="02020603050405020304" pitchFamily="18" charset="0"/>
                <a:cs typeface="Courier New" panose="02070309020205020404" pitchFamily="49" charset="0"/>
              </a:rPr>
              <a:t> προϋπολογισμό </a:t>
            </a:r>
            <a:r>
              <a:rPr lang="el-GR" altLang="en-US" sz="1300" dirty="0">
                <a:solidFill>
                  <a:schemeClr val="tx2"/>
                </a:solidFill>
                <a:latin typeface="Calibri" panose="020F0502020204030204" pitchFamily="34" charset="0"/>
                <a:ea typeface="Times New Roman" panose="02020603050405020304" pitchFamily="18" charset="0"/>
                <a:cs typeface="Calibri" panose="020F0502020204030204" pitchFamily="34" charset="0"/>
              </a:rPr>
              <a:t>των</a:t>
            </a:r>
            <a:r>
              <a:rPr lang="el-GR" altLang="en-US" sz="1300" dirty="0">
                <a:solidFill>
                  <a:schemeClr val="tx2"/>
                </a:solidFill>
                <a:latin typeface="inherit"/>
                <a:ea typeface="Times New Roman" panose="02020603050405020304" pitchFamily="18" charset="0"/>
                <a:cs typeface="Courier New" panose="02070309020205020404" pitchFamily="49" charset="0"/>
              </a:rPr>
              <a:t> </a:t>
            </a:r>
            <a:r>
              <a:rPr lang="el-GR" altLang="en-US" sz="1300" dirty="0">
                <a:solidFill>
                  <a:schemeClr val="tx2"/>
                </a:solidFill>
                <a:latin typeface="Calibri" panose="020F0502020204030204" pitchFamily="34" charset="0"/>
                <a:ea typeface="Times New Roman" panose="02020603050405020304" pitchFamily="18" charset="0"/>
                <a:cs typeface="Calibri" panose="020F0502020204030204" pitchFamily="34" charset="0"/>
              </a:rPr>
              <a:t>παραχθέντων καλών</a:t>
            </a:r>
            <a:r>
              <a:rPr lang="el-GR" altLang="en-US" sz="1300" dirty="0">
                <a:solidFill>
                  <a:schemeClr val="tx2"/>
                </a:solidFill>
                <a:latin typeface="inherit"/>
                <a:ea typeface="Times New Roman" panose="02020603050405020304" pitchFamily="18" charset="0"/>
                <a:cs typeface="Courier New" panose="02070309020205020404" pitchFamily="49" charset="0"/>
              </a:rPr>
              <a:t> </a:t>
            </a:r>
            <a:r>
              <a:rPr lang="el-GR" altLang="en-US" sz="1300" dirty="0">
                <a:solidFill>
                  <a:schemeClr val="tx2"/>
                </a:solidFill>
                <a:latin typeface="Calibri" panose="020F0502020204030204" pitchFamily="34" charset="0"/>
                <a:ea typeface="Times New Roman" panose="02020603050405020304" pitchFamily="18" charset="0"/>
                <a:cs typeface="Calibri" panose="020F0502020204030204" pitchFamily="34" charset="0"/>
              </a:rPr>
              <a:t>μονάδων</a:t>
            </a:r>
            <a:r>
              <a:rPr lang="el-GR" altLang="en-US" sz="1300" dirty="0">
                <a:solidFill>
                  <a:schemeClr val="tx2"/>
                </a:solidFill>
                <a:latin typeface="inherit"/>
                <a:ea typeface="Times New Roman" panose="02020603050405020304" pitchFamily="18" charset="0"/>
                <a:cs typeface="Courier New" panose="02070309020205020404" pitchFamily="49" charset="0"/>
              </a:rPr>
              <a:t>. </a:t>
            </a:r>
            <a:r>
              <a:rPr lang="el-GR" altLang="en-US" sz="1300" dirty="0">
                <a:solidFill>
                  <a:schemeClr val="tx2"/>
                </a:solidFill>
                <a:latin typeface="Calibri" panose="020F0502020204030204" pitchFamily="34" charset="0"/>
                <a:ea typeface="Times New Roman" panose="02020603050405020304" pitchFamily="18" charset="0"/>
                <a:cs typeface="Calibri" panose="020F0502020204030204" pitchFamily="34" charset="0"/>
              </a:rPr>
              <a:t>Οι </a:t>
            </a:r>
            <a:r>
              <a:rPr lang="el-GR" altLang="en-US" sz="1300" i="1" dirty="0">
                <a:solidFill>
                  <a:schemeClr val="tx2"/>
                </a:solidFill>
                <a:latin typeface="Calibri" panose="020F0502020204030204" pitchFamily="34" charset="0"/>
                <a:ea typeface="Times New Roman" panose="02020603050405020304" pitchFamily="18" charset="0"/>
                <a:cs typeface="Calibri" panose="020F0502020204030204" pitchFamily="34" charset="0"/>
              </a:rPr>
              <a:t>καλές</a:t>
            </a:r>
            <a:r>
              <a:rPr lang="el-GR" altLang="en-US" sz="1300" i="1" dirty="0">
                <a:solidFill>
                  <a:schemeClr val="tx2"/>
                </a:solidFill>
                <a:latin typeface="inherit"/>
                <a:ea typeface="Times New Roman" panose="02020603050405020304" pitchFamily="18" charset="0"/>
                <a:cs typeface="Courier New" panose="02070309020205020404" pitchFamily="49" charset="0"/>
              </a:rPr>
              <a:t> μονάδες</a:t>
            </a:r>
            <a:r>
              <a:rPr lang="el-GR" altLang="en-US" sz="1300" dirty="0">
                <a:solidFill>
                  <a:schemeClr val="tx2"/>
                </a:solidFill>
                <a:latin typeface="inherit"/>
                <a:ea typeface="Times New Roman" panose="02020603050405020304" pitchFamily="18" charset="0"/>
                <a:cs typeface="Courier New" panose="02070309020205020404" pitchFamily="49" charset="0"/>
              </a:rPr>
              <a:t> </a:t>
            </a:r>
            <a:r>
              <a:rPr lang="el-GR" altLang="en-US" sz="1300" dirty="0">
                <a:solidFill>
                  <a:schemeClr val="tx2"/>
                </a:solidFill>
                <a:latin typeface="Calibri" panose="020F0502020204030204" pitchFamily="34" charset="0"/>
                <a:ea typeface="Times New Roman" panose="02020603050405020304" pitchFamily="18" charset="0"/>
                <a:cs typeface="Calibri" panose="020F0502020204030204" pitchFamily="34" charset="0"/>
              </a:rPr>
              <a:t>είναι </a:t>
            </a:r>
            <a:r>
              <a:rPr lang="el-GR" altLang="en-US" sz="1300" dirty="0">
                <a:solidFill>
                  <a:schemeClr val="tx2"/>
                </a:solidFill>
                <a:latin typeface="inherit"/>
                <a:ea typeface="Times New Roman" panose="02020603050405020304" pitchFamily="18" charset="0"/>
                <a:cs typeface="Courier New" panose="02070309020205020404" pitchFamily="49" charset="0"/>
              </a:rPr>
              <a:t>οι συνολικές </a:t>
            </a:r>
            <a:r>
              <a:rPr lang="el-GR" altLang="en-US" sz="1300" dirty="0">
                <a:solidFill>
                  <a:schemeClr val="tx2"/>
                </a:solidFill>
                <a:latin typeface="Calibri" panose="020F0502020204030204" pitchFamily="34" charset="0"/>
                <a:ea typeface="Times New Roman" panose="02020603050405020304" pitchFamily="18" charset="0"/>
                <a:cs typeface="Calibri" panose="020F0502020204030204" pitchFamily="34" charset="0"/>
              </a:rPr>
              <a:t>παραχθείσες </a:t>
            </a:r>
            <a:r>
              <a:rPr lang="el-GR" altLang="en-US" sz="1300" dirty="0">
                <a:solidFill>
                  <a:schemeClr val="tx2"/>
                </a:solidFill>
                <a:latin typeface="inherit"/>
                <a:ea typeface="Times New Roman" panose="02020603050405020304" pitchFamily="18" charset="0"/>
                <a:cs typeface="Courier New" panose="02070309020205020404" pitchFamily="49" charset="0"/>
              </a:rPr>
              <a:t>μονάδες </a:t>
            </a:r>
            <a:r>
              <a:rPr lang="el-GR" altLang="en-US" sz="1300" dirty="0">
                <a:solidFill>
                  <a:schemeClr val="tx2"/>
                </a:solidFill>
                <a:latin typeface="Calibri" panose="020F0502020204030204" pitchFamily="34" charset="0"/>
                <a:ea typeface="Times New Roman" panose="02020603050405020304" pitchFamily="18" charset="0"/>
                <a:cs typeface="Calibri" panose="020F0502020204030204" pitchFamily="34" charset="0"/>
              </a:rPr>
              <a:t>μείον τις</a:t>
            </a:r>
            <a:r>
              <a:rPr lang="el-GR" altLang="en-US" sz="1300" dirty="0">
                <a:solidFill>
                  <a:schemeClr val="tx2"/>
                </a:solidFill>
                <a:latin typeface="inherit"/>
                <a:ea typeface="Times New Roman" panose="02020603050405020304" pitchFamily="18" charset="0"/>
                <a:cs typeface="Courier New" panose="02070309020205020404" pitchFamily="49" charset="0"/>
              </a:rPr>
              <a:t> μονάδες που έχουν </a:t>
            </a:r>
            <a:r>
              <a:rPr lang="el-GR" altLang="en-US" sz="1300" dirty="0">
                <a:solidFill>
                  <a:schemeClr val="tx2"/>
                </a:solidFill>
                <a:latin typeface="Calibri" panose="020F0502020204030204" pitchFamily="34" charset="0"/>
                <a:ea typeface="Times New Roman" panose="02020603050405020304" pitchFamily="18" charset="0"/>
                <a:cs typeface="Calibri" panose="020F0502020204030204" pitchFamily="34" charset="0"/>
              </a:rPr>
              <a:t>αχρηστευτεί </a:t>
            </a:r>
            <a:r>
              <a:rPr lang="el-GR" altLang="en-US" sz="1300" dirty="0">
                <a:solidFill>
                  <a:schemeClr val="tx2"/>
                </a:solidFill>
                <a:latin typeface="inherit"/>
                <a:ea typeface="Times New Roman" panose="02020603050405020304" pitchFamily="18" charset="0"/>
                <a:cs typeface="Courier New" panose="02070309020205020404" pitchFamily="49" charset="0"/>
              </a:rPr>
              <a:t>ή </a:t>
            </a:r>
            <a:r>
              <a:rPr lang="el-GR" altLang="en-US" sz="1300" dirty="0">
                <a:solidFill>
                  <a:schemeClr val="tx2"/>
                </a:solidFill>
                <a:latin typeface="Calibri" panose="020F0502020204030204" pitchFamily="34" charset="0"/>
                <a:ea typeface="Times New Roman" panose="02020603050405020304" pitchFamily="18" charset="0"/>
                <a:cs typeface="Calibri" panose="020F0502020204030204" pitchFamily="34" charset="0"/>
              </a:rPr>
              <a:t>αυτές που</a:t>
            </a:r>
            <a:r>
              <a:rPr lang="el-GR" altLang="en-US" sz="1300" dirty="0">
                <a:solidFill>
                  <a:schemeClr val="tx2"/>
                </a:solidFill>
                <a:latin typeface="inherit"/>
                <a:ea typeface="Times New Roman" panose="02020603050405020304" pitchFamily="18" charset="0"/>
                <a:cs typeface="Courier New" panose="02070309020205020404" pitchFamily="49" charset="0"/>
              </a:rPr>
              <a:t> πρέπει να </a:t>
            </a:r>
            <a:r>
              <a:rPr lang="el-GR" altLang="en-US" sz="1300" dirty="0">
                <a:solidFill>
                  <a:schemeClr val="tx2"/>
                </a:solidFill>
                <a:latin typeface="Calibri" panose="020F0502020204030204" pitchFamily="34" charset="0"/>
                <a:ea typeface="Times New Roman" panose="02020603050405020304" pitchFamily="18" charset="0"/>
                <a:cs typeface="Calibri" panose="020F0502020204030204" pitchFamily="34" charset="0"/>
              </a:rPr>
              <a:t>επεξεργαστούν ξανά</a:t>
            </a:r>
            <a:r>
              <a:rPr lang="el-GR" altLang="en-US" sz="1300" dirty="0">
                <a:solidFill>
                  <a:schemeClr val="tx2"/>
                </a:solidFill>
                <a:latin typeface="inherit"/>
                <a:ea typeface="Times New Roman" panose="02020603050405020304" pitchFamily="18" charset="0"/>
                <a:cs typeface="Courier New" panose="02070309020205020404" pitchFamily="49" charset="0"/>
              </a:rPr>
              <a:t> - με άλλα λόγια, οι </a:t>
            </a:r>
            <a:r>
              <a:rPr lang="el-GR" altLang="en-US" sz="1300" dirty="0">
                <a:solidFill>
                  <a:schemeClr val="tx2"/>
                </a:solidFill>
                <a:latin typeface="Calibri" panose="020F0502020204030204" pitchFamily="34" charset="0"/>
                <a:ea typeface="Times New Roman" panose="02020603050405020304" pitchFamily="18" charset="0"/>
                <a:cs typeface="Calibri" panose="020F0502020204030204" pitchFamily="34" charset="0"/>
              </a:rPr>
              <a:t>πωληθείσες</a:t>
            </a:r>
            <a:r>
              <a:rPr lang="el-GR" altLang="en-US" sz="1300" dirty="0">
                <a:solidFill>
                  <a:schemeClr val="tx2"/>
                </a:solidFill>
                <a:latin typeface="inherit"/>
                <a:ea typeface="Times New Roman" panose="02020603050405020304" pitchFamily="18" charset="0"/>
                <a:cs typeface="Courier New" panose="02070309020205020404" pitchFamily="49" charset="0"/>
              </a:rPr>
              <a:t> μονάδες</a:t>
            </a:r>
            <a:r>
              <a:rPr lang="el-GR" altLang="en-US" sz="1300" dirty="0">
                <a:solidFill>
                  <a:schemeClr val="tx2"/>
                </a:solidFill>
                <a:latin typeface="Calibri" panose="020F0502020204030204" pitchFamily="34" charset="0"/>
                <a:ea typeface="Times New Roman" panose="02020603050405020304" pitchFamily="18" charset="0"/>
                <a:cs typeface="Calibri" panose="020F0502020204030204" pitchFamily="34" charset="0"/>
              </a:rPr>
              <a:t>.</a:t>
            </a:r>
          </a:p>
          <a:p>
            <a:pPr lvl="0" eaLnBrk="0" hangingPunct="0"/>
            <a:r>
              <a:rPr lang="el-GR" altLang="en-US" sz="1300" b="1" dirty="0">
                <a:solidFill>
                  <a:srgbClr val="275CAE"/>
                </a:solidFill>
                <a:latin typeface="Calibri" panose="020F0502020204030204" pitchFamily="34" charset="0"/>
                <a:ea typeface="Times New Roman" panose="02020603050405020304" pitchFamily="18" charset="0"/>
                <a:cs typeface="Calibri" panose="020F0502020204030204" pitchFamily="34" charset="0"/>
              </a:rPr>
              <a:t>Τύπος</a:t>
            </a:r>
            <a:r>
              <a:rPr lang="en-US" altLang="en-US" sz="1300" dirty="0">
                <a:solidFill>
                  <a:srgbClr val="275CAE"/>
                </a:solidFill>
              </a:rPr>
              <a:t> </a:t>
            </a:r>
          </a:p>
        </p:txBody>
      </p:sp>
      <p:sp>
        <p:nvSpPr>
          <p:cNvPr id="6" name="Rectangle 5"/>
          <p:cNvSpPr/>
          <p:nvPr/>
        </p:nvSpPr>
        <p:spPr>
          <a:xfrm>
            <a:off x="228600" y="5181600"/>
            <a:ext cx="8534400" cy="692497"/>
          </a:xfrm>
          <a:prstGeom prst="rect">
            <a:avLst/>
          </a:prstGeom>
          <a:solidFill>
            <a:schemeClr val="bg1"/>
          </a:solidFill>
        </p:spPr>
        <p:txBody>
          <a:bodyPr wrap="square">
            <a:spAutoFit/>
          </a:bodyPr>
          <a:lstStyle/>
          <a:p>
            <a:pPr lvl="0" eaLnBrk="0" hangingPunct="0"/>
            <a:r>
              <a:rPr lang="el-GR" altLang="en-US" sz="1300" dirty="0">
                <a:solidFill>
                  <a:srgbClr val="212121"/>
                </a:solidFill>
                <a:ea typeface="Calibri" panose="020F0502020204030204" pitchFamily="34" charset="0"/>
                <a:cs typeface="Times New Roman" panose="02020603050405020304" pitchFamily="18" charset="0"/>
              </a:rPr>
              <a:t>Στην προκειμένη περίπτωση το πραγματικό κόστος </a:t>
            </a:r>
            <a:r>
              <a:rPr lang="el-GR" altLang="en-US" sz="1300" dirty="0">
                <a:solidFill>
                  <a:srgbClr val="212121"/>
                </a:solidFill>
                <a:latin typeface="inherit"/>
                <a:ea typeface="Calibri" panose="020F0502020204030204" pitchFamily="34" charset="0"/>
                <a:cs typeface="Times New Roman" panose="02020603050405020304" pitchFamily="18" charset="0"/>
              </a:rPr>
              <a:t>υπερβαίνει το πρότυπο κόστος. Η κατάσταση είναι δυσμενής, όπως υποδεικνύεται από το Δ σε παρένθεση μετά το ποσό </a:t>
            </a:r>
            <a:r>
              <a:rPr lang="el-GR" altLang="en-US" sz="1300" dirty="0">
                <a:solidFill>
                  <a:srgbClr val="212121"/>
                </a:solidFill>
                <a:ea typeface="Calibri" panose="020F0502020204030204" pitchFamily="34" charset="0"/>
                <a:cs typeface="Times New Roman" panose="02020603050405020304" pitchFamily="18" charset="0"/>
              </a:rPr>
              <a:t>των</a:t>
            </a:r>
            <a:r>
              <a:rPr lang="el-GR" altLang="en-US" sz="1300" dirty="0">
                <a:solidFill>
                  <a:srgbClr val="212121"/>
                </a:solidFill>
                <a:latin typeface="inherit"/>
                <a:ea typeface="Calibri" panose="020F0502020204030204" pitchFamily="34" charset="0"/>
                <a:cs typeface="Times New Roman" panose="02020603050405020304" pitchFamily="18" charset="0"/>
              </a:rPr>
              <a:t> δολαρ</a:t>
            </a:r>
            <a:r>
              <a:rPr lang="el-GR" altLang="en-US" sz="1300" dirty="0">
                <a:solidFill>
                  <a:srgbClr val="212121"/>
                </a:solidFill>
                <a:ea typeface="Calibri" panose="020F0502020204030204" pitchFamily="34" charset="0"/>
                <a:cs typeface="Times New Roman" panose="02020603050405020304" pitchFamily="18" charset="0"/>
              </a:rPr>
              <a:t>ίων</a:t>
            </a:r>
            <a:r>
              <a:rPr lang="el-GR" altLang="en-US" sz="1300" dirty="0">
                <a:solidFill>
                  <a:srgbClr val="212121"/>
                </a:solidFill>
                <a:latin typeface="inherit"/>
                <a:ea typeface="Calibri" panose="020F0502020204030204" pitchFamily="34" charset="0"/>
                <a:cs typeface="Times New Roman" panose="02020603050405020304" pitchFamily="18" charset="0"/>
              </a:rPr>
              <a:t>. </a:t>
            </a:r>
            <a:r>
              <a:rPr lang="el-GR" altLang="en-US" sz="1300" dirty="0">
                <a:solidFill>
                  <a:srgbClr val="212121"/>
                </a:solidFill>
                <a:ea typeface="Calibri" panose="020F0502020204030204" pitchFamily="34" charset="0"/>
                <a:cs typeface="Times New Roman" panose="02020603050405020304" pitchFamily="18" charset="0"/>
              </a:rPr>
              <a:t>Ενώ ένα</a:t>
            </a:r>
            <a:r>
              <a:rPr lang="el-GR" altLang="en-US" sz="1300" dirty="0">
                <a:solidFill>
                  <a:srgbClr val="212121"/>
                </a:solidFill>
                <a:latin typeface="inherit"/>
                <a:ea typeface="Calibri" panose="020F0502020204030204" pitchFamily="34" charset="0"/>
                <a:cs typeface="Times New Roman" panose="02020603050405020304" pitchFamily="18" charset="0"/>
              </a:rPr>
              <a:t> </a:t>
            </a:r>
            <a:r>
              <a:rPr lang="el-GR" altLang="en-US" sz="1300" dirty="0" smtClean="0">
                <a:solidFill>
                  <a:srgbClr val="212121"/>
                </a:solidFill>
                <a:latin typeface="inherit"/>
                <a:ea typeface="Calibri" panose="020F0502020204030204" pitchFamily="34" charset="0"/>
                <a:cs typeface="Times New Roman" panose="02020603050405020304" pitchFamily="18" charset="0"/>
              </a:rPr>
              <a:t>Θ </a:t>
            </a:r>
            <a:r>
              <a:rPr lang="el-GR" altLang="en-US" sz="1300" dirty="0">
                <a:solidFill>
                  <a:srgbClr val="212121"/>
                </a:solidFill>
                <a:ea typeface="Calibri" panose="020F0502020204030204" pitchFamily="34" charset="0"/>
                <a:cs typeface="Times New Roman" panose="02020603050405020304" pitchFamily="18" charset="0"/>
              </a:rPr>
              <a:t>θα σήμαινε</a:t>
            </a:r>
            <a:r>
              <a:rPr lang="el-GR" altLang="en-US" sz="1300" dirty="0">
                <a:solidFill>
                  <a:srgbClr val="212121"/>
                </a:solidFill>
                <a:latin typeface="inherit"/>
                <a:ea typeface="Calibri" panose="020F0502020204030204" pitchFamily="34" charset="0"/>
                <a:cs typeface="Times New Roman" panose="02020603050405020304" pitchFamily="18" charset="0"/>
              </a:rPr>
              <a:t> μια </a:t>
            </a:r>
            <a:r>
              <a:rPr lang="el-GR" altLang="en-US" sz="1300" dirty="0" smtClean="0">
                <a:solidFill>
                  <a:srgbClr val="212121"/>
                </a:solidFill>
                <a:latin typeface="inherit"/>
                <a:ea typeface="Calibri" panose="020F0502020204030204" pitchFamily="34" charset="0"/>
                <a:cs typeface="Times New Roman" panose="02020603050405020304" pitchFamily="18" charset="0"/>
              </a:rPr>
              <a:t>ευνοϊκή κατάσταση</a:t>
            </a:r>
            <a:r>
              <a:rPr lang="en-US" altLang="en-US" sz="1300" dirty="0" smtClean="0"/>
              <a:t> </a:t>
            </a:r>
            <a:endParaRPr lang="en-US" altLang="en-US" sz="13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152400"/>
            <a:ext cx="8305800" cy="914400"/>
          </a:xfrm>
        </p:spPr>
        <p:txBody>
          <a:bodyPr/>
          <a:lstStyle/>
          <a:p>
            <a:r>
              <a:rPr lang="el-GR" dirty="0"/>
              <a:t>Υπολογισμός Συνολικής Απόκλισης </a:t>
            </a:r>
            <a:r>
              <a:rPr lang="el-GR" dirty="0" smtClean="0"/>
              <a:t>Τιμής Άμεσων </a:t>
            </a:r>
            <a:r>
              <a:rPr lang="el-GR" dirty="0"/>
              <a:t>Υλικών</a:t>
            </a:r>
            <a:endParaRPr lang="en-US" altLang="en-US" dirty="0" smtClean="0"/>
          </a:p>
        </p:txBody>
      </p:sp>
      <p:sp>
        <p:nvSpPr>
          <p:cNvPr id="76802" name="Content Placeholder 2"/>
          <p:cNvSpPr>
            <a:spLocks noGrp="1"/>
          </p:cNvSpPr>
          <p:nvPr>
            <p:ph idx="1"/>
          </p:nvPr>
        </p:nvSpPr>
        <p:spPr/>
        <p:txBody>
          <a:bodyPr/>
          <a:lstStyle/>
          <a:p>
            <a:pPr>
              <a:buFont typeface="Wingdings" panose="05000000000000000000" pitchFamily="2" charset="2"/>
              <a:buChar char="§"/>
            </a:pPr>
            <a:r>
              <a:rPr lang="el-GR" sz="2000" dirty="0"/>
              <a:t>Για να </a:t>
            </a:r>
            <a:r>
              <a:rPr lang="el-GR" sz="2000" dirty="0" smtClean="0"/>
              <a:t>βρεθεί ο τομέας </a:t>
            </a:r>
            <a:r>
              <a:rPr lang="el-GR" sz="2000" dirty="0"/>
              <a:t>ή τα άτομα που είναι υπεύθυνα για τη απόκλιση, η συνολική απόκλιση τιμής άμεσων υλικών πρέπει να αναλυθεί σε δύο μέρη: την απόκλιση τιμής άμεσων υλικών και την απόκλιση ποσότητας άμεσων </a:t>
            </a:r>
            <a:r>
              <a:rPr lang="el-GR" sz="2000" dirty="0" smtClean="0"/>
              <a:t>υλικών.</a:t>
            </a:r>
            <a:endParaRPr lang="en-US" altLang="en-US" sz="2000" dirty="0" smtClean="0">
              <a:latin typeface="Tw Cen MT" panose="020B0602020104020603" pitchFamily="34" charset="0"/>
              <a:cs typeface="Times New Roman" panose="02020603050405020304" pitchFamily="18" charset="0"/>
            </a:endParaRPr>
          </a:p>
        </p:txBody>
      </p:sp>
      <p:sp>
        <p:nvSpPr>
          <p:cNvPr id="7680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1807083172"/>
              </p:ext>
            </p:extLst>
          </p:nvPr>
        </p:nvGraphicFramePr>
        <p:xfrm>
          <a:off x="381000" y="3810000"/>
          <a:ext cx="8458200" cy="487680"/>
        </p:xfrm>
        <a:graphic>
          <a:graphicData uri="http://schemas.openxmlformats.org/drawingml/2006/table">
            <a:tbl>
              <a:tblPr firstRow="1" firstCol="1" bandRow="1">
                <a:tableStyleId>{5C22544A-7EE6-4342-B048-85BDC9FD1C3A}</a:tableStyleId>
              </a:tblPr>
              <a:tblGrid>
                <a:gridCol w="8458200"/>
              </a:tblGrid>
              <a:tr h="381000">
                <a:tc>
                  <a:txBody>
                    <a:bodyPr/>
                    <a:lstStyle/>
                    <a:p>
                      <a:r>
                        <a:rPr lang="el-GR" sz="1600" b="0" dirty="0">
                          <a:solidFill>
                            <a:schemeClr val="tx2"/>
                          </a:solidFill>
                          <a:effectLst/>
                          <a:latin typeface="+mj-lt"/>
                        </a:rPr>
                        <a:t>Απόκλιση τιμής άμεσων υλικών = (Πρότυπη Τιμή – Πραγματική Τιμή) </a:t>
                      </a:r>
                      <a:r>
                        <a:rPr lang="en-US" sz="1600" b="0" dirty="0">
                          <a:solidFill>
                            <a:schemeClr val="tx2"/>
                          </a:solidFill>
                          <a:effectLst/>
                          <a:latin typeface="+mj-lt"/>
                        </a:rPr>
                        <a:t>x </a:t>
                      </a:r>
                      <a:r>
                        <a:rPr lang="el-GR" sz="1600" b="0" dirty="0">
                          <a:solidFill>
                            <a:schemeClr val="tx2"/>
                          </a:solidFill>
                          <a:effectLst/>
                          <a:latin typeface="+mj-lt"/>
                        </a:rPr>
                        <a:t>Πραγματική Ποσότητα</a:t>
                      </a:r>
                      <a:endParaRPr lang="en-US" sz="1400" b="0" dirty="0">
                        <a:solidFill>
                          <a:schemeClr val="tx2"/>
                        </a:solidFill>
                        <a:effectLst/>
                        <a:latin typeface="+mj-lt"/>
                        <a:cs typeface="Times New Roman" panose="02020603050405020304" pitchFamily="18" charset="0"/>
                      </a:endParaRPr>
                    </a:p>
                  </a:txBody>
                  <a:tcPr marL="68580" marR="68580" marT="0" marB="0">
                    <a:solidFill>
                      <a:schemeClr val="bg1"/>
                    </a:solidFill>
                  </a:tcPr>
                </a:tc>
              </a:tr>
            </a:tbl>
          </a:graphicData>
        </a:graphic>
      </p:graphicFrame>
      <p:sp>
        <p:nvSpPr>
          <p:cNvPr id="3" name="Rectangle 1"/>
          <p:cNvSpPr>
            <a:spLocks noChangeArrowheads="1"/>
          </p:cNvSpPr>
          <p:nvPr/>
        </p:nvSpPr>
        <p:spPr bwMode="auto">
          <a:xfrm>
            <a:off x="381000" y="2799175"/>
            <a:ext cx="8458200" cy="10310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dirty="0" smtClean="0">
                <a:ln>
                  <a:noFill/>
                </a:ln>
                <a:solidFill>
                  <a:srgbClr val="275CAE"/>
                </a:solidFill>
                <a:effectLst/>
                <a:latin typeface="+mj-lt"/>
                <a:ea typeface="Times New Roman" panose="02020603050405020304" pitchFamily="18" charset="0"/>
                <a:cs typeface="Arial" panose="020B0604020202020204" pitchFamily="34" charset="0"/>
              </a:rPr>
              <a:t>Μέτρηση απόδοσης</a:t>
            </a:r>
            <a:r>
              <a:rPr kumimoji="0" lang="el-GR" altLang="en-US" sz="1600" b="0" i="0" u="none" strike="noStrike" cap="none" normalizeH="0" baseline="0" dirty="0" smtClean="0">
                <a:ln>
                  <a:noFill/>
                </a:ln>
                <a:solidFill>
                  <a:srgbClr val="275CAE"/>
                </a:solidFill>
                <a:effectLst/>
                <a:latin typeface="+mj-lt"/>
                <a:ea typeface="Times New Roman" panose="02020603050405020304" pitchFamily="18" charset="0"/>
                <a:cs typeface="Arial" panose="020B0604020202020204" pitchFamily="34" charset="0"/>
              </a:rPr>
              <a:t> </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Arial" panose="020B0604020202020204" pitchFamily="34" charset="0"/>
              </a:rPr>
              <a:t>Η  </a:t>
            </a:r>
            <a:r>
              <a:rPr kumimoji="0" lang="el-GR" altLang="en-US" sz="1600" b="1" i="0" u="none" strike="noStrike" cap="none" normalizeH="0" baseline="0" dirty="0" smtClean="0">
                <a:ln>
                  <a:noFill/>
                </a:ln>
                <a:solidFill>
                  <a:srgbClr val="275CAE"/>
                </a:solidFill>
                <a:effectLst/>
                <a:latin typeface="+mj-lt"/>
                <a:ea typeface="Times New Roman" panose="02020603050405020304" pitchFamily="18" charset="0"/>
                <a:cs typeface="Arial" panose="020B0604020202020204" pitchFamily="34" charset="0"/>
              </a:rPr>
              <a:t>απόκλιση τιμής</a:t>
            </a:r>
            <a:r>
              <a:rPr kumimoji="0" lang="el-GR" altLang="en-US" sz="1600" b="1" i="0" u="none" strike="noStrike" cap="none" normalizeH="0" baseline="0" dirty="0" smtClean="0">
                <a:ln>
                  <a:noFill/>
                </a:ln>
                <a:solidFill>
                  <a:srgbClr val="275CAE"/>
                </a:solidFill>
                <a:effectLst/>
                <a:latin typeface="+mj-lt"/>
                <a:ea typeface="Times New Roman" panose="02020603050405020304" pitchFamily="18" charset="0"/>
                <a:cs typeface="Calibri" panose="020F0502020204030204" pitchFamily="34" charset="0"/>
              </a:rPr>
              <a:t> άμεσων υλικών</a:t>
            </a:r>
            <a:r>
              <a:rPr kumimoji="0" lang="el-GR" altLang="en-US" sz="1600" b="1" i="0" u="none" strike="noStrike" cap="none" normalizeH="0" baseline="0" dirty="0" smtClean="0">
                <a:ln>
                  <a:noFill/>
                </a:ln>
                <a:solidFill>
                  <a:srgbClr val="212121"/>
                </a:solidFill>
                <a:effectLst/>
                <a:latin typeface="+mj-lt"/>
                <a:ea typeface="Times New Roman" panose="02020603050405020304" pitchFamily="18" charset="0"/>
                <a:cs typeface="Calibri" panose="020F0502020204030204" pitchFamily="34" charset="0"/>
              </a:rPr>
              <a:t> </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Calibri" panose="020F0502020204030204" pitchFamily="34" charset="0"/>
              </a:rPr>
              <a:t>(ή δαπάνη άμεσων υλικών ή απόκλιση τιμής) </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Courier New" panose="02070309020205020404" pitchFamily="49" charset="0"/>
              </a:rPr>
              <a:t>μέτρα η διαφορά ανάμεσα στο πραγματικ</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Calibri" panose="020F0502020204030204" pitchFamily="34" charset="0"/>
              </a:rPr>
              <a:t>ό κόστος αγοράς των υλικών </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Courier New" panose="02070309020205020404" pitchFamily="49" charset="0"/>
              </a:rPr>
              <a:t>και </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Calibri" panose="020F0502020204030204" pitchFamily="34" charset="0"/>
              </a:rPr>
              <a:t>στο πόσο</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Courier New" panose="02070309020205020404" pitchFamily="49" charset="0"/>
              </a:rPr>
              <a:t> θα έπρεπε να κοστίζουν ανάλογα με το</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Calibri" panose="020F0502020204030204" pitchFamily="34" charset="0"/>
              </a:rPr>
              <a:t>ν</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Courier New" panose="02070309020205020404" pitchFamily="49" charset="0"/>
              </a:rPr>
              <a:t> πρότυπο </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Calibri" panose="020F0502020204030204" pitchFamily="34" charset="0"/>
              </a:rPr>
              <a:t>ελαστικό</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Courier New" panose="02070309020205020404" pitchFamily="49" charset="0"/>
              </a:rPr>
              <a:t> προϋπολογισμ</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Calibri" panose="020F0502020204030204" pitchFamily="34" charset="0"/>
              </a:rPr>
              <a:t>ό</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Courier New" panose="02070309020205020404" pitchFamily="49"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dirty="0" smtClean="0">
                <a:ln>
                  <a:noFill/>
                </a:ln>
                <a:solidFill>
                  <a:srgbClr val="275CAE"/>
                </a:solidFill>
                <a:effectLst/>
                <a:latin typeface="+mj-lt"/>
                <a:ea typeface="Times New Roman" panose="02020603050405020304" pitchFamily="18" charset="0"/>
                <a:cs typeface="Calibri" panose="020F0502020204030204" pitchFamily="34" charset="0"/>
              </a:rPr>
              <a:t>Τύπος</a:t>
            </a:r>
            <a:r>
              <a:rPr kumimoji="0" lang="en-US" altLang="en-US" sz="1600" b="0" i="0" u="none" strike="noStrike" cap="none" normalizeH="0" baseline="0" dirty="0" smtClean="0">
                <a:ln>
                  <a:noFill/>
                </a:ln>
                <a:solidFill>
                  <a:srgbClr val="275CAE"/>
                </a:solidFill>
                <a:effectLst/>
                <a:latin typeface="+mj-lt"/>
              </a:rPr>
              <a:t> </a:t>
            </a:r>
          </a:p>
        </p:txBody>
      </p:sp>
      <p:sp>
        <p:nvSpPr>
          <p:cNvPr id="4" name="Rectangle 3"/>
          <p:cNvSpPr/>
          <p:nvPr/>
        </p:nvSpPr>
        <p:spPr>
          <a:xfrm>
            <a:off x="381000" y="4267200"/>
            <a:ext cx="8458200" cy="1077218"/>
          </a:xfrm>
          <a:prstGeom prst="rect">
            <a:avLst/>
          </a:prstGeom>
          <a:solidFill>
            <a:schemeClr val="bg1"/>
          </a:solidFill>
        </p:spPr>
        <p:txBody>
          <a:bodyPr wrap="square">
            <a:spAutoFit/>
          </a:bodyPr>
          <a:lstStyle/>
          <a:p>
            <a:pPr lvl="0" eaLnBrk="0" hangingPunct="0"/>
            <a:r>
              <a:rPr lang="el-GR" altLang="en-US" sz="1600" b="1" dirty="0">
                <a:solidFill>
                  <a:srgbClr val="275CAE"/>
                </a:solidFill>
                <a:latin typeface="+mj-lt"/>
                <a:ea typeface="Times New Roman" panose="02020603050405020304" pitchFamily="18" charset="0"/>
                <a:cs typeface="Arial" panose="020B0604020202020204" pitchFamily="34" charset="0"/>
              </a:rPr>
              <a:t>Παράδειγμα</a:t>
            </a:r>
            <a:r>
              <a:rPr lang="el-GR" altLang="en-US" sz="1600" b="1" dirty="0">
                <a:solidFill>
                  <a:schemeClr val="tx2"/>
                </a:solidFill>
                <a:latin typeface="+mj-lt"/>
                <a:ea typeface="Times New Roman" panose="02020603050405020304" pitchFamily="18" charset="0"/>
                <a:cs typeface="Arial" panose="020B0604020202020204" pitchFamily="34" charset="0"/>
              </a:rPr>
              <a:t> </a:t>
            </a:r>
            <a:r>
              <a:rPr lang="el-GR" altLang="en-US" sz="1600" dirty="0">
                <a:solidFill>
                  <a:schemeClr val="tx2"/>
                </a:solidFill>
                <a:latin typeface="+mj-lt"/>
                <a:ea typeface="Times New Roman" panose="02020603050405020304" pitchFamily="18" charset="0"/>
                <a:cs typeface="Arial" panose="020B0604020202020204" pitchFamily="34" charset="0"/>
              </a:rPr>
              <a:t>Για την Cambria, η απόκλιση τιμής</a:t>
            </a:r>
            <a:r>
              <a:rPr lang="el-GR" altLang="en-US" sz="1600" dirty="0">
                <a:solidFill>
                  <a:schemeClr val="tx2"/>
                </a:solidFill>
                <a:latin typeface="+mj-lt"/>
                <a:ea typeface="Times New Roman" panose="02020603050405020304" pitchFamily="18" charset="0"/>
                <a:cs typeface="Calibri" panose="020F0502020204030204" pitchFamily="34" charset="0"/>
              </a:rPr>
              <a:t> άμεσων υλικών υπολογίζεται ως εξής.Απόκλιση τιμής άμεσων υλικών = (6.00$ – 5.90$) </a:t>
            </a:r>
            <a:r>
              <a:rPr lang="en-US" altLang="en-US" sz="1600" dirty="0">
                <a:solidFill>
                  <a:schemeClr val="tx2"/>
                </a:solidFill>
                <a:latin typeface="+mj-lt"/>
                <a:ea typeface="Times New Roman" panose="02020603050405020304" pitchFamily="18" charset="0"/>
                <a:cs typeface="Calibri" panose="020F0502020204030204" pitchFamily="34" charset="0"/>
              </a:rPr>
              <a:t>x</a:t>
            </a:r>
            <a:r>
              <a:rPr lang="el-GR" altLang="en-US" sz="1600" dirty="0">
                <a:solidFill>
                  <a:schemeClr val="tx2"/>
                </a:solidFill>
                <a:latin typeface="+mj-lt"/>
                <a:ea typeface="Times New Roman" panose="02020603050405020304" pitchFamily="18" charset="0"/>
                <a:cs typeface="Calibri" panose="020F0502020204030204" pitchFamily="34" charset="0"/>
              </a:rPr>
              <a:t> 760 μέτρα = 76$ </a:t>
            </a:r>
            <a:r>
              <a:rPr lang="el-GR" altLang="en-US" sz="1600" dirty="0" smtClean="0">
                <a:solidFill>
                  <a:schemeClr val="tx2"/>
                </a:solidFill>
                <a:latin typeface="+mj-lt"/>
                <a:ea typeface="Times New Roman" panose="02020603050405020304" pitchFamily="18" charset="0"/>
                <a:cs typeface="Calibri" panose="020F0502020204030204" pitchFamily="34" charset="0"/>
              </a:rPr>
              <a:t>(Ε)</a:t>
            </a:r>
            <a:r>
              <a:rPr lang="el-GR" altLang="en-US" sz="1600" dirty="0" smtClean="0">
                <a:solidFill>
                  <a:schemeClr val="tx2"/>
                </a:solidFill>
                <a:latin typeface="+mj-lt"/>
                <a:ea typeface="Times New Roman" panose="02020603050405020304" pitchFamily="18" charset="0"/>
                <a:cs typeface="Courier New" panose="02070309020205020404" pitchFamily="49" charset="0"/>
              </a:rPr>
              <a:t>Επειδή </a:t>
            </a:r>
            <a:r>
              <a:rPr lang="el-GR" altLang="en-US" sz="1600" dirty="0">
                <a:solidFill>
                  <a:schemeClr val="tx2"/>
                </a:solidFill>
                <a:latin typeface="+mj-lt"/>
                <a:ea typeface="Times New Roman" panose="02020603050405020304" pitchFamily="18" charset="0"/>
                <a:cs typeface="Courier New" panose="02070309020205020404" pitchFamily="49" charset="0"/>
              </a:rPr>
              <a:t>η τιμή που κατέβαλε η εταιρεία για </a:t>
            </a:r>
            <a:r>
              <a:rPr lang="el-GR" altLang="en-US" sz="1600" dirty="0">
                <a:solidFill>
                  <a:schemeClr val="tx2"/>
                </a:solidFill>
                <a:latin typeface="+mj-lt"/>
                <a:ea typeface="Times New Roman" panose="02020603050405020304" pitchFamily="18" charset="0"/>
                <a:cs typeface="Calibri" panose="020F0502020204030204" pitchFamily="34" charset="0"/>
              </a:rPr>
              <a:t>τα</a:t>
            </a:r>
            <a:r>
              <a:rPr lang="el-GR" altLang="en-US" sz="1600" dirty="0">
                <a:solidFill>
                  <a:schemeClr val="tx2"/>
                </a:solidFill>
                <a:latin typeface="+mj-lt"/>
                <a:ea typeface="Times New Roman" panose="02020603050405020304" pitchFamily="18" charset="0"/>
                <a:cs typeface="Courier New" panose="02070309020205020404" pitchFamily="49" charset="0"/>
              </a:rPr>
              <a:t> άμεσα υλικά ήταν μικρότερη από την </a:t>
            </a:r>
            <a:r>
              <a:rPr lang="el-GR" altLang="en-US" sz="1600" dirty="0">
                <a:solidFill>
                  <a:schemeClr val="tx2"/>
                </a:solidFill>
                <a:latin typeface="+mj-lt"/>
                <a:ea typeface="Times New Roman" panose="02020603050405020304" pitchFamily="18" charset="0"/>
                <a:cs typeface="Calibri" panose="020F0502020204030204" pitchFamily="34" charset="0"/>
              </a:rPr>
              <a:t>πρότυπη</a:t>
            </a:r>
            <a:r>
              <a:rPr lang="el-GR" altLang="en-US" sz="1600" dirty="0">
                <a:solidFill>
                  <a:schemeClr val="tx2"/>
                </a:solidFill>
                <a:latin typeface="+mj-lt"/>
                <a:ea typeface="Times New Roman" panose="02020603050405020304" pitchFamily="18" charset="0"/>
                <a:cs typeface="Courier New" panose="02070309020205020404" pitchFamily="49" charset="0"/>
              </a:rPr>
              <a:t> τιμή, η </a:t>
            </a:r>
            <a:r>
              <a:rPr lang="el-GR" altLang="en-US" sz="1600" dirty="0">
                <a:solidFill>
                  <a:schemeClr val="tx2"/>
                </a:solidFill>
                <a:latin typeface="+mj-lt"/>
                <a:ea typeface="Times New Roman" panose="02020603050405020304" pitchFamily="18" charset="0"/>
                <a:cs typeface="Arial" panose="020B0604020202020204" pitchFamily="34" charset="0"/>
              </a:rPr>
              <a:t>απόκλιση</a:t>
            </a:r>
            <a:r>
              <a:rPr lang="el-GR" altLang="en-US" sz="1600" dirty="0">
                <a:solidFill>
                  <a:schemeClr val="tx2"/>
                </a:solidFill>
                <a:latin typeface="+mj-lt"/>
                <a:ea typeface="Times New Roman" panose="02020603050405020304" pitchFamily="18" charset="0"/>
                <a:cs typeface="Calibri" panose="020F0502020204030204" pitchFamily="34" charset="0"/>
              </a:rPr>
              <a:t> </a:t>
            </a:r>
            <a:r>
              <a:rPr lang="el-GR" altLang="en-US" sz="1600" dirty="0">
                <a:solidFill>
                  <a:schemeClr val="tx2"/>
                </a:solidFill>
                <a:latin typeface="+mj-lt"/>
                <a:ea typeface="Times New Roman" panose="02020603050405020304" pitchFamily="18" charset="0"/>
                <a:cs typeface="Courier New" panose="02070309020205020404" pitchFamily="49" charset="0"/>
              </a:rPr>
              <a:t>είναι θετική.</a:t>
            </a:r>
            <a:r>
              <a:rPr lang="en-US" altLang="en-US" sz="1600" dirty="0">
                <a:solidFill>
                  <a:schemeClr val="tx2"/>
                </a:solidFill>
                <a:latin typeface="+mj-lt"/>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152400"/>
            <a:ext cx="8305800" cy="914400"/>
          </a:xfrm>
        </p:spPr>
        <p:txBody>
          <a:bodyPr/>
          <a:lstStyle/>
          <a:p>
            <a:r>
              <a:rPr lang="el-GR" dirty="0" smtClean="0"/>
              <a:t>Υπολογισμός </a:t>
            </a:r>
            <a:r>
              <a:rPr lang="el-GR" dirty="0"/>
              <a:t>Συνολικής Απόκλιση Τιμής Άμεσων Υλικών</a:t>
            </a:r>
            <a:endParaRPr lang="en-US" altLang="en-US" dirty="0" smtClean="0"/>
          </a:p>
        </p:txBody>
      </p:sp>
      <p:sp>
        <p:nvSpPr>
          <p:cNvPr id="7782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3604475237"/>
              </p:ext>
            </p:extLst>
          </p:nvPr>
        </p:nvGraphicFramePr>
        <p:xfrm>
          <a:off x="381000" y="2667000"/>
          <a:ext cx="8305800" cy="381000"/>
        </p:xfrm>
        <a:graphic>
          <a:graphicData uri="http://schemas.openxmlformats.org/drawingml/2006/table">
            <a:tbl>
              <a:tblPr firstRow="1" firstCol="1" bandRow="1">
                <a:tableStyleId>{5C22544A-7EE6-4342-B048-85BDC9FD1C3A}</a:tableStyleId>
              </a:tblPr>
              <a:tblGrid>
                <a:gridCol w="8305800"/>
              </a:tblGrid>
              <a:tr h="381000">
                <a:tc>
                  <a:txBody>
                    <a:bodyPr/>
                    <a:lstStyle/>
                    <a:p>
                      <a:r>
                        <a:rPr lang="el-GR" sz="1400" b="0" dirty="0">
                          <a:solidFill>
                            <a:schemeClr val="tx2"/>
                          </a:solidFill>
                          <a:effectLst/>
                        </a:rPr>
                        <a:t>Απόκλιση Ποσότητας Άμεσων Υλικών = Πρότυπη Τιμή </a:t>
                      </a:r>
                      <a:r>
                        <a:rPr lang="en-US" sz="1400" b="0" dirty="0">
                          <a:solidFill>
                            <a:schemeClr val="tx2"/>
                          </a:solidFill>
                          <a:effectLst/>
                        </a:rPr>
                        <a:t>x</a:t>
                      </a:r>
                      <a:r>
                        <a:rPr lang="el-GR" sz="1400" b="0" dirty="0">
                          <a:solidFill>
                            <a:schemeClr val="tx2"/>
                          </a:solidFill>
                          <a:effectLst/>
                        </a:rPr>
                        <a:t> (Πρότυπη Ποσότητα - Πραγματική Ποσότητα)</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
        <p:nvSpPr>
          <p:cNvPr id="3" name="Rectangle 1"/>
          <p:cNvSpPr>
            <a:spLocks noChangeArrowheads="1"/>
          </p:cNvSpPr>
          <p:nvPr/>
        </p:nvSpPr>
        <p:spPr bwMode="auto">
          <a:xfrm>
            <a:off x="381000" y="1371600"/>
            <a:ext cx="8382000" cy="12772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dirty="0" smtClean="0">
                <a:ln>
                  <a:noFill/>
                </a:ln>
                <a:solidFill>
                  <a:srgbClr val="275CAE"/>
                </a:solidFill>
                <a:effectLst/>
                <a:latin typeface="+mj-lt"/>
                <a:ea typeface="Times New Roman" panose="02020603050405020304" pitchFamily="18" charset="0"/>
                <a:cs typeface="Arial" panose="020B0604020202020204" pitchFamily="34" charset="0"/>
              </a:rPr>
              <a:t>Μέτρηση απόδοσης</a:t>
            </a:r>
            <a:r>
              <a:rPr kumimoji="0" lang="el-GR" altLang="en-US" sz="1600" b="0" i="0" u="none" strike="noStrike" cap="none" normalizeH="0" baseline="0" dirty="0" smtClean="0">
                <a:ln>
                  <a:noFill/>
                </a:ln>
                <a:solidFill>
                  <a:srgbClr val="275CAE"/>
                </a:solidFill>
                <a:effectLst/>
                <a:latin typeface="+mj-lt"/>
                <a:ea typeface="Times New Roman" panose="02020603050405020304" pitchFamily="18" charset="0"/>
                <a:cs typeface="Arial" panose="020B0604020202020204" pitchFamily="34" charset="0"/>
              </a:rPr>
              <a:t> </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Arial" panose="020B0604020202020204" pitchFamily="34" charset="0"/>
              </a:rPr>
              <a:t>Η  </a:t>
            </a:r>
            <a:r>
              <a:rPr kumimoji="0" lang="el-GR" altLang="en-US" sz="1600" b="1" i="0" u="none" strike="noStrike" cap="none" normalizeH="0" baseline="0" dirty="0" smtClean="0">
                <a:ln>
                  <a:noFill/>
                </a:ln>
                <a:solidFill>
                  <a:srgbClr val="275CAE"/>
                </a:solidFill>
                <a:effectLst/>
                <a:latin typeface="+mj-lt"/>
                <a:ea typeface="Times New Roman" panose="02020603050405020304" pitchFamily="18" charset="0"/>
                <a:cs typeface="Arial" panose="020B0604020202020204" pitchFamily="34" charset="0"/>
              </a:rPr>
              <a:t>απόκλιση ποσότητας</a:t>
            </a:r>
            <a:r>
              <a:rPr kumimoji="0" lang="el-GR" altLang="en-US" sz="1600" b="1" i="0" u="none" strike="noStrike" cap="none" normalizeH="0" baseline="0" dirty="0" smtClean="0">
                <a:ln>
                  <a:noFill/>
                </a:ln>
                <a:solidFill>
                  <a:srgbClr val="275CAE"/>
                </a:solidFill>
                <a:effectLst/>
                <a:latin typeface="+mj-lt"/>
                <a:ea typeface="Times New Roman" panose="02020603050405020304" pitchFamily="18" charset="0"/>
                <a:cs typeface="Calibri" panose="020F0502020204030204" pitchFamily="34" charset="0"/>
              </a:rPr>
              <a:t> άμεσων υλικών</a:t>
            </a:r>
            <a:r>
              <a:rPr kumimoji="0" lang="el-GR" altLang="en-US" sz="1600" b="1" i="0" u="none" strike="noStrike" cap="none" normalizeH="0" baseline="0" dirty="0" smtClean="0">
                <a:ln>
                  <a:noFill/>
                </a:ln>
                <a:solidFill>
                  <a:srgbClr val="212121"/>
                </a:solidFill>
                <a:effectLst/>
                <a:latin typeface="+mj-lt"/>
                <a:ea typeface="Times New Roman" panose="02020603050405020304" pitchFamily="18" charset="0"/>
                <a:cs typeface="Calibri" panose="020F0502020204030204" pitchFamily="34" charset="0"/>
              </a:rPr>
              <a:t> </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Calibri" panose="020F0502020204030204" pitchFamily="34" charset="0"/>
              </a:rPr>
              <a:t>(ή αποδοτικότητα άμεσων υλικών ή χρήση απόκλιση) </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Courier New" panose="02070309020205020404" pitchFamily="49" charset="0"/>
              </a:rPr>
              <a:t>μέτρα </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Calibri" panose="020F0502020204030204" pitchFamily="34" charset="0"/>
              </a:rPr>
              <a:t>τ</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Courier New" panose="02070309020205020404" pitchFamily="49" charset="0"/>
              </a:rPr>
              <a:t>η διαφορά ανάμεσα στην πραγματικ</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Calibri" panose="020F0502020204030204" pitchFamily="34" charset="0"/>
              </a:rPr>
              <a:t>ή ποσότητα των υλικών που χρησιμοποιήθηκαν για να παράξουν το προϊόν </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Courier New" panose="02070309020205020404" pitchFamily="49" charset="0"/>
              </a:rPr>
              <a:t>και </a:t>
            </a:r>
            <a:r>
              <a:rPr kumimoji="0" lang="el-GR" altLang="en-US" sz="1600" b="0" i="0" u="none" strike="noStrike" cap="none" normalizeH="0" baseline="0" dirty="0" smtClean="0">
                <a:ln>
                  <a:noFill/>
                </a:ln>
                <a:solidFill>
                  <a:srgbClr val="212121"/>
                </a:solidFill>
                <a:effectLst/>
                <a:latin typeface="+mj-lt"/>
                <a:ea typeface="Times New Roman" panose="02020603050405020304" pitchFamily="18" charset="0"/>
                <a:cs typeface="Calibri" panose="020F0502020204030204" pitchFamily="34" charset="0"/>
              </a:rPr>
              <a:t>στο ποιο ήταν το πρότυπο σχεδιασμού.</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dirty="0" smtClean="0">
                <a:ln>
                  <a:noFill/>
                </a:ln>
                <a:solidFill>
                  <a:srgbClr val="275CAE"/>
                </a:solidFill>
                <a:effectLst/>
                <a:latin typeface="+mj-lt"/>
                <a:ea typeface="Times New Roman" panose="02020603050405020304" pitchFamily="18" charset="0"/>
                <a:cs typeface="Calibri" panose="020F0502020204030204" pitchFamily="34" charset="0"/>
              </a:rPr>
              <a:t>Τύπος</a:t>
            </a:r>
            <a:r>
              <a:rPr kumimoji="0" lang="en-US" altLang="en-US" sz="1600" b="0" i="0" u="none" strike="noStrike" cap="none" normalizeH="0" baseline="0" dirty="0" smtClean="0">
                <a:ln>
                  <a:noFill/>
                </a:ln>
                <a:solidFill>
                  <a:srgbClr val="275CAE"/>
                </a:solidFill>
                <a:effectLst/>
                <a:latin typeface="+mj-lt"/>
              </a:rPr>
              <a:t> </a:t>
            </a:r>
          </a:p>
        </p:txBody>
      </p:sp>
      <p:sp>
        <p:nvSpPr>
          <p:cNvPr id="4" name="Rectangle 3"/>
          <p:cNvSpPr/>
          <p:nvPr/>
        </p:nvSpPr>
        <p:spPr>
          <a:xfrm>
            <a:off x="381000" y="3276600"/>
            <a:ext cx="8001000" cy="1077218"/>
          </a:xfrm>
          <a:prstGeom prst="rect">
            <a:avLst/>
          </a:prstGeom>
          <a:solidFill>
            <a:schemeClr val="bg1"/>
          </a:solidFill>
        </p:spPr>
        <p:txBody>
          <a:bodyPr wrap="square">
            <a:spAutoFit/>
          </a:bodyPr>
          <a:lstStyle/>
          <a:p>
            <a:pPr lvl="0" eaLnBrk="0" hangingPunct="0"/>
            <a:r>
              <a:rPr lang="el-GR" altLang="en-US" sz="1600" b="1" dirty="0">
                <a:solidFill>
                  <a:srgbClr val="275CAE"/>
                </a:solidFill>
                <a:latin typeface="+mj-lt"/>
                <a:ea typeface="Times New Roman" panose="02020603050405020304" pitchFamily="18" charset="0"/>
                <a:cs typeface="Arial" panose="020B0604020202020204" pitchFamily="34" charset="0"/>
              </a:rPr>
              <a:t>Παράδειγμα</a:t>
            </a:r>
            <a:r>
              <a:rPr lang="el-GR" altLang="en-US" sz="1600" b="1" dirty="0">
                <a:solidFill>
                  <a:schemeClr val="tx2"/>
                </a:solidFill>
                <a:latin typeface="+mj-lt"/>
                <a:ea typeface="Times New Roman" panose="02020603050405020304" pitchFamily="18" charset="0"/>
                <a:cs typeface="Arial" panose="020B0604020202020204" pitchFamily="34" charset="0"/>
              </a:rPr>
              <a:t> </a:t>
            </a:r>
            <a:r>
              <a:rPr lang="el-GR" altLang="en-US" sz="1600" dirty="0">
                <a:solidFill>
                  <a:schemeClr val="tx2"/>
                </a:solidFill>
                <a:latin typeface="+mj-lt"/>
                <a:ea typeface="Times New Roman" panose="02020603050405020304" pitchFamily="18" charset="0"/>
                <a:cs typeface="Arial" panose="020B0604020202020204" pitchFamily="34" charset="0"/>
              </a:rPr>
              <a:t>Για την Cambria, </a:t>
            </a:r>
            <a:r>
              <a:rPr lang="el-GR" altLang="en-US" sz="1600" dirty="0">
                <a:solidFill>
                  <a:schemeClr val="tx2"/>
                </a:solidFill>
                <a:latin typeface="+mj-lt"/>
                <a:ea typeface="Times New Roman" panose="02020603050405020304" pitchFamily="18" charset="0"/>
                <a:cs typeface="Calibri" panose="020F0502020204030204" pitchFamily="34" charset="0"/>
              </a:rPr>
              <a:t>υπολογίζεται ως εξής.</a:t>
            </a:r>
            <a:r>
              <a:rPr lang="el-GR" altLang="en-US" sz="1600" dirty="0">
                <a:solidFill>
                  <a:schemeClr val="tx2"/>
                </a:solidFill>
                <a:latin typeface="+mj-lt"/>
                <a:ea typeface="Times New Roman" panose="02020603050405020304" pitchFamily="18" charset="0"/>
                <a:cs typeface="Arial" panose="020B0604020202020204" pitchFamily="34" charset="0"/>
              </a:rPr>
              <a:t>Απόκλιση Ποσότητας Άμεσων Υλικών</a:t>
            </a:r>
            <a:r>
              <a:rPr lang="el-GR" altLang="en-US" sz="1600" dirty="0">
                <a:solidFill>
                  <a:schemeClr val="tx2"/>
                </a:solidFill>
                <a:latin typeface="+mj-lt"/>
                <a:ea typeface="Times New Roman" panose="02020603050405020304" pitchFamily="18" charset="0"/>
                <a:cs typeface="Calibri" panose="020F0502020204030204" pitchFamily="34" charset="0"/>
              </a:rPr>
              <a:t> = 6$ </a:t>
            </a:r>
            <a:r>
              <a:rPr lang="en-US" altLang="en-US" sz="1600" dirty="0">
                <a:solidFill>
                  <a:schemeClr val="tx2"/>
                </a:solidFill>
                <a:latin typeface="+mj-lt"/>
                <a:ea typeface="Times New Roman" panose="02020603050405020304" pitchFamily="18" charset="0"/>
                <a:cs typeface="Calibri" panose="020F0502020204030204" pitchFamily="34" charset="0"/>
              </a:rPr>
              <a:t>x</a:t>
            </a:r>
            <a:r>
              <a:rPr lang="el-GR" altLang="en-US" sz="1600" dirty="0">
                <a:solidFill>
                  <a:schemeClr val="tx2"/>
                </a:solidFill>
                <a:latin typeface="+mj-lt"/>
                <a:ea typeface="Times New Roman" panose="02020603050405020304" pitchFamily="18" charset="0"/>
                <a:cs typeface="Calibri" panose="020F0502020204030204" pitchFamily="34" charset="0"/>
              </a:rPr>
              <a:t> [(180 τσάντες </a:t>
            </a:r>
            <a:r>
              <a:rPr lang="en-US" altLang="en-US" sz="1600" dirty="0">
                <a:solidFill>
                  <a:schemeClr val="tx2"/>
                </a:solidFill>
                <a:latin typeface="+mj-lt"/>
                <a:ea typeface="Times New Roman" panose="02020603050405020304" pitchFamily="18" charset="0"/>
                <a:cs typeface="Calibri" panose="020F0502020204030204" pitchFamily="34" charset="0"/>
              </a:rPr>
              <a:t>x</a:t>
            </a:r>
            <a:r>
              <a:rPr lang="el-GR" altLang="en-US" sz="1600" dirty="0">
                <a:solidFill>
                  <a:schemeClr val="tx2"/>
                </a:solidFill>
                <a:latin typeface="+mj-lt"/>
                <a:ea typeface="Times New Roman" panose="02020603050405020304" pitchFamily="18" charset="0"/>
                <a:cs typeface="Calibri" panose="020F0502020204030204" pitchFamily="34" charset="0"/>
              </a:rPr>
              <a:t> 4 μέτρα) – 760 μέτρα] = 240$ </a:t>
            </a:r>
            <a:r>
              <a:rPr lang="el-GR" altLang="en-US" sz="1600" dirty="0" smtClean="0">
                <a:solidFill>
                  <a:schemeClr val="tx2"/>
                </a:solidFill>
                <a:latin typeface="+mj-lt"/>
                <a:ea typeface="Times New Roman" panose="02020603050405020304" pitchFamily="18" charset="0"/>
                <a:cs typeface="Calibri" panose="020F0502020204030204" pitchFamily="34" charset="0"/>
              </a:rPr>
              <a:t>(Δ)</a:t>
            </a:r>
            <a:r>
              <a:rPr lang="el-GR" altLang="en-US" sz="1600" dirty="0">
                <a:solidFill>
                  <a:schemeClr val="tx2"/>
                </a:solidFill>
                <a:latin typeface="+mj-lt"/>
                <a:ea typeface="Calibri" panose="020F0502020204030204" pitchFamily="34" charset="0"/>
                <a:cs typeface="Times New Roman" panose="02020603050405020304" pitchFamily="18" charset="0"/>
              </a:rPr>
              <a:t/>
            </a:r>
            <a:br>
              <a:rPr lang="el-GR" altLang="en-US" sz="1600" dirty="0">
                <a:solidFill>
                  <a:schemeClr val="tx2"/>
                </a:solidFill>
                <a:latin typeface="+mj-lt"/>
                <a:ea typeface="Calibri" panose="020F0502020204030204" pitchFamily="34" charset="0"/>
                <a:cs typeface="Times New Roman" panose="02020603050405020304" pitchFamily="18" charset="0"/>
              </a:rPr>
            </a:br>
            <a:r>
              <a:rPr lang="el-GR" altLang="en-US" sz="1600" dirty="0">
                <a:solidFill>
                  <a:schemeClr val="tx2"/>
                </a:solidFill>
                <a:latin typeface="+mj-lt"/>
                <a:ea typeface="Calibri" panose="020F0502020204030204" pitchFamily="34" charset="0"/>
                <a:cs typeface="Arial" panose="020B0604020202020204" pitchFamily="34" charset="0"/>
              </a:rPr>
              <a:t>Επειδή χρησιμοποιήθηκε περισσότερο δέρμα από την </a:t>
            </a:r>
            <a:r>
              <a:rPr lang="el-GR" altLang="en-US" sz="1600" dirty="0">
                <a:solidFill>
                  <a:schemeClr val="tx2"/>
                </a:solidFill>
                <a:latin typeface="+mj-lt"/>
                <a:ea typeface="Calibri" panose="020F0502020204030204" pitchFamily="34" charset="0"/>
                <a:cs typeface="Times New Roman" panose="02020603050405020304" pitchFamily="18" charset="0"/>
              </a:rPr>
              <a:t>πρότυπη </a:t>
            </a:r>
            <a:r>
              <a:rPr lang="el-GR" altLang="en-US" sz="1600" dirty="0">
                <a:solidFill>
                  <a:schemeClr val="tx2"/>
                </a:solidFill>
                <a:latin typeface="+mj-lt"/>
                <a:ea typeface="Calibri" panose="020F0502020204030204" pitchFamily="34" charset="0"/>
                <a:cs typeface="Arial" panose="020B0604020202020204" pitchFamily="34" charset="0"/>
              </a:rPr>
              <a:t>ποσότητα στην παραγωγική διαδικασία, η απόκλιση ποσότητας άμεσων υλικών</a:t>
            </a:r>
            <a:r>
              <a:rPr lang="el-GR" altLang="en-US" sz="1600" dirty="0">
                <a:solidFill>
                  <a:schemeClr val="tx2"/>
                </a:solidFill>
                <a:latin typeface="+mj-lt"/>
                <a:ea typeface="Calibri" panose="020F0502020204030204" pitchFamily="34" charset="0"/>
                <a:cs typeface="Times New Roman" panose="02020603050405020304" pitchFamily="18" charset="0"/>
              </a:rPr>
              <a:t> </a:t>
            </a:r>
            <a:r>
              <a:rPr lang="el-GR" altLang="en-US" sz="1600" dirty="0">
                <a:solidFill>
                  <a:schemeClr val="tx2"/>
                </a:solidFill>
                <a:latin typeface="+mj-lt"/>
                <a:ea typeface="Calibri" panose="020F0502020204030204" pitchFamily="34" charset="0"/>
                <a:cs typeface="Arial" panose="020B0604020202020204" pitchFamily="34" charset="0"/>
              </a:rPr>
              <a:t>είναι δυσμενής</a:t>
            </a:r>
            <a:r>
              <a:rPr lang="en-US" altLang="en-US" sz="1600" dirty="0">
                <a:solidFill>
                  <a:schemeClr val="tx2"/>
                </a:solidFill>
                <a:latin typeface="+mj-lt"/>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l-GR" dirty="0"/>
              <a:t>Σύνοψη Αποκλίσεων Άμεσων Υλικών</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a:t>Η καθαρή </a:t>
            </a:r>
            <a:r>
              <a:rPr lang="el-GR" sz="2400" dirty="0" smtClean="0"/>
              <a:t>απόκλισης </a:t>
            </a:r>
            <a:r>
              <a:rPr lang="el-GR" sz="2400" dirty="0"/>
              <a:t>της τιμής των άμεσων υλικών και η απόκλισης της ποσότητας των άμεσων υλικών πρέπει να είναι ίση με τη συνολική απόκλιση του κόστους των άμεσων υλικών</a:t>
            </a:r>
            <a:r>
              <a:rPr lang="en-US" altLang="en-US" sz="2400" dirty="0" smtClean="0">
                <a:latin typeface="Tw Cen MT" panose="020B0602020104020603" pitchFamily="34" charset="0"/>
                <a:cs typeface="Times New Roman" panose="02020603050405020304" pitchFamily="18" charset="0"/>
              </a:rPr>
              <a:t>. </a:t>
            </a:r>
          </a:p>
          <a:p>
            <a:pPr lvl="1"/>
            <a:r>
              <a:rPr lang="el-GR" sz="2000" dirty="0"/>
              <a:t>Ο παρακάτω έλεγχος δείχνει ότι οι αποκλίσεις για την </a:t>
            </a:r>
            <a:r>
              <a:rPr lang="en-US" sz="2000" dirty="0"/>
              <a:t>Cambria</a:t>
            </a:r>
            <a:r>
              <a:rPr lang="el-GR" sz="2000" dirty="0"/>
              <a:t> υπολογίστηκαν σωστά</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sz="2000" dirty="0"/>
              <a:t>Οι αναλύσεις απόκλισης είναι μερικές φορές πιο εύκολο να ερμηνευτούν σε μορφή </a:t>
            </a:r>
            <a:r>
              <a:rPr lang="el-GR" sz="2000" dirty="0" smtClean="0"/>
              <a:t>διαγράμματος, όπως φαίνεται και στην επόμενη διαφάνεια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7885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41728899"/>
              </p:ext>
            </p:extLst>
          </p:nvPr>
        </p:nvGraphicFramePr>
        <p:xfrm>
          <a:off x="914400" y="3810000"/>
          <a:ext cx="7772400" cy="967740"/>
        </p:xfrm>
        <a:graphic>
          <a:graphicData uri="http://schemas.openxmlformats.org/drawingml/2006/table">
            <a:tbl>
              <a:tblPr firstRow="1" firstCol="1" bandRow="1">
                <a:tableStyleId>{5C22544A-7EE6-4342-B048-85BDC9FD1C3A}</a:tableStyleId>
              </a:tblPr>
              <a:tblGrid>
                <a:gridCol w="6102783"/>
                <a:gridCol w="1669617"/>
              </a:tblGrid>
              <a:tr h="209550">
                <a:tc>
                  <a:txBody>
                    <a:bodyPr/>
                    <a:lstStyle/>
                    <a:p>
                      <a:r>
                        <a:rPr lang="el-GR" sz="1800" b="0" dirty="0">
                          <a:solidFill>
                            <a:schemeClr val="tx2"/>
                          </a:solidFill>
                          <a:effectLst/>
                        </a:rPr>
                        <a:t>Απόκλιση τιμής άμεσων υλικών</a:t>
                      </a:r>
                      <a:endParaRPr lang="en-US" sz="18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800" b="0" dirty="0">
                          <a:solidFill>
                            <a:schemeClr val="tx2"/>
                          </a:solidFill>
                          <a:effectLst/>
                        </a:rPr>
                        <a:t>76$ </a:t>
                      </a:r>
                      <a:r>
                        <a:rPr lang="el-GR" sz="1800" b="0" dirty="0" smtClean="0">
                          <a:solidFill>
                            <a:schemeClr val="tx2"/>
                          </a:solidFill>
                          <a:effectLst/>
                        </a:rPr>
                        <a:t>(Ε)</a:t>
                      </a:r>
                      <a:endParaRPr lang="en-US" sz="18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209550">
                <a:tc>
                  <a:txBody>
                    <a:bodyPr/>
                    <a:lstStyle/>
                    <a:p>
                      <a:r>
                        <a:rPr lang="el-GR" sz="1800" b="0" dirty="0">
                          <a:solidFill>
                            <a:schemeClr val="tx2"/>
                          </a:solidFill>
                          <a:effectLst/>
                        </a:rPr>
                        <a:t>Απόκλισης ποσότητας άμεσων υλικών</a:t>
                      </a:r>
                      <a:endParaRPr lang="en-US" sz="18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800" b="0" dirty="0">
                          <a:solidFill>
                            <a:schemeClr val="tx2"/>
                          </a:solidFill>
                          <a:effectLst/>
                        </a:rPr>
                        <a:t>240 </a:t>
                      </a:r>
                      <a:r>
                        <a:rPr lang="el-GR" sz="1800" b="0" dirty="0" smtClean="0">
                          <a:solidFill>
                            <a:schemeClr val="tx2"/>
                          </a:solidFill>
                          <a:effectLst/>
                        </a:rPr>
                        <a:t>(Δ)</a:t>
                      </a:r>
                      <a:endParaRPr lang="en-US" sz="18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419100">
                <a:tc>
                  <a:txBody>
                    <a:bodyPr/>
                    <a:lstStyle/>
                    <a:p>
                      <a:r>
                        <a:rPr lang="el-GR" sz="1800" b="0" dirty="0">
                          <a:solidFill>
                            <a:schemeClr val="tx2"/>
                          </a:solidFill>
                          <a:effectLst/>
                        </a:rPr>
                        <a:t>Συνολική απόκλιση κόστους άμεσων υλικών</a:t>
                      </a:r>
                      <a:endParaRPr lang="en-US" sz="18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800" b="0" dirty="0">
                          <a:solidFill>
                            <a:schemeClr val="tx2"/>
                          </a:solidFill>
                          <a:effectLst/>
                        </a:rPr>
                        <a:t>164$ </a:t>
                      </a:r>
                      <a:r>
                        <a:rPr lang="el-GR" sz="1800" b="0" dirty="0" smtClean="0">
                          <a:solidFill>
                            <a:schemeClr val="tx2"/>
                          </a:solidFill>
                          <a:effectLst/>
                        </a:rPr>
                        <a:t>(Δ)</a:t>
                      </a:r>
                      <a:endParaRPr lang="en-US" sz="18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152400"/>
            <a:ext cx="7391400" cy="914400"/>
          </a:xfrm>
        </p:spPr>
        <p:txBody>
          <a:bodyPr/>
          <a:lstStyle/>
          <a:p>
            <a:r>
              <a:rPr lang="el-GR" altLang="en-US" dirty="0" smtClean="0"/>
              <a:t>ΕΝΟΤΗΤΑ 1: ΕΝΝΟΙΕΣ</a:t>
            </a:r>
            <a:endParaRPr lang="en-US" altLang="en-US" sz="1800" dirty="0" smtClean="0"/>
          </a:p>
        </p:txBody>
      </p:sp>
      <p:sp>
        <p:nvSpPr>
          <p:cNvPr id="51202" name="Footer Placeholder 4"/>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
        <p:nvSpPr>
          <p:cNvPr id="4" name="Content Placeholder 3"/>
          <p:cNvSpPr>
            <a:spLocks noGrp="1"/>
          </p:cNvSpPr>
          <p:nvPr>
            <p:ph idx="1"/>
          </p:nvPr>
        </p:nvSpPr>
        <p:spPr/>
        <p:txBody>
          <a:bodyPr/>
          <a:lstStyle/>
          <a:p>
            <a:pPr>
              <a:buFont typeface="Wingdings" panose="05000000000000000000" pitchFamily="2" charset="2"/>
              <a:buChar char="§"/>
            </a:pPr>
            <a:r>
              <a:rPr lang="el-GR" altLang="en-US" b="1" dirty="0" smtClean="0">
                <a:solidFill>
                  <a:srgbClr val="275CAE"/>
                </a:solidFill>
                <a:latin typeface="Tw Cen MT" panose="020B0602020104020603" pitchFamily="34" charset="0"/>
                <a:cs typeface="Times New Roman" panose="02020603050405020304" pitchFamily="18" charset="0"/>
              </a:rPr>
              <a:t>Συγκρισιμότητα</a:t>
            </a:r>
            <a:r>
              <a:rPr lang="en-US" altLang="en-US" dirty="0" smtClean="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η σύμβαση της παρουσίασης πληροφοριών κατά τρόπο που επιτρέπει στους υπεύθυνους λήψης αποφάσεων να αναγνωρίζουν ομοιότητες, διαφορές και τάσεις σε διαφορετικές περιόδους </a:t>
            </a:r>
            <a:r>
              <a:rPr lang="el-GR" altLang="en-US" dirty="0" smtClean="0">
                <a:latin typeface="Tw Cen MT" panose="020B0602020104020603" pitchFamily="34" charset="0"/>
                <a:cs typeface="Times New Roman" panose="02020603050405020304" pitchFamily="18" charset="0"/>
              </a:rPr>
              <a:t>της ίδιας εταιρείας, αλλά και </a:t>
            </a:r>
            <a:r>
              <a:rPr lang="el-GR" altLang="en-US" dirty="0">
                <a:latin typeface="Tw Cen MT" panose="020B0602020104020603" pitchFamily="34" charset="0"/>
                <a:cs typeface="Times New Roman" panose="02020603050405020304" pitchFamily="18" charset="0"/>
              </a:rPr>
              <a:t>μεταξύ διαφορετικών εταιρειών</a:t>
            </a:r>
          </a:p>
          <a:p>
            <a:pPr>
              <a:buFont typeface="Wingdings" panose="05000000000000000000" pitchFamily="2" charset="2"/>
              <a:buChar char="§"/>
            </a:pPr>
            <a:r>
              <a:rPr lang="el-GR" altLang="en-US" b="1" dirty="0" smtClean="0">
                <a:solidFill>
                  <a:srgbClr val="275CAE"/>
                </a:solidFill>
                <a:latin typeface="Tw Cen MT" panose="020B0602020104020603" pitchFamily="34" charset="0"/>
                <a:cs typeface="Times New Roman" panose="02020603050405020304" pitchFamily="18" charset="0"/>
              </a:rPr>
              <a:t>Κατανόηση</a:t>
            </a:r>
            <a:r>
              <a:rPr lang="en-US" altLang="en-US" dirty="0" smtClean="0">
                <a:latin typeface="Tw Cen MT" panose="020B0602020104020603" pitchFamily="34" charset="0"/>
                <a:cs typeface="Times New Roman" panose="02020603050405020304" pitchFamily="18" charset="0"/>
              </a:rPr>
              <a:t>: </a:t>
            </a:r>
            <a:r>
              <a:rPr lang="el-GR" altLang="en-US" dirty="0" smtClean="0">
                <a:latin typeface="Tw Cen MT" panose="020B0602020104020603" pitchFamily="34" charset="0"/>
                <a:cs typeface="Times New Roman" panose="02020603050405020304" pitchFamily="18" charset="0"/>
              </a:rPr>
              <a:t>τα ποιοτικά χαρακτηριστικά</a:t>
            </a:r>
            <a:r>
              <a:rPr lang="en-US" altLang="en-US" dirty="0" smtClean="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των πληροφοριών </a:t>
            </a:r>
            <a:r>
              <a:rPr lang="el-GR" altLang="en-US" dirty="0" smtClean="0">
                <a:latin typeface="Tw Cen MT" panose="020B0602020104020603" pitchFamily="34" charset="0"/>
                <a:cs typeface="Times New Roman" panose="02020603050405020304" pitchFamily="18" charset="0"/>
              </a:rPr>
              <a:t>που διευκολύνουν τους χρήστες</a:t>
            </a:r>
            <a:r>
              <a:rPr lang="en-US" altLang="en-US" dirty="0" smtClean="0">
                <a:latin typeface="Tw Cen MT" panose="020B0602020104020603" pitchFamily="34" charset="0"/>
                <a:cs typeface="Times New Roman" panose="02020603050405020304" pitchFamily="18" charset="0"/>
              </a:rPr>
              <a:t> </a:t>
            </a:r>
            <a:r>
              <a:rPr lang="el-GR" altLang="en-US" dirty="0">
                <a:latin typeface="Tw Cen MT" panose="020B0602020104020603" pitchFamily="34" charset="0"/>
                <a:cs typeface="Times New Roman" panose="02020603050405020304" pitchFamily="18" charset="0"/>
              </a:rPr>
              <a:t>να κατανοήσουν την έννοια των πληροφοριών που λαμβάνουν</a:t>
            </a:r>
          </a:p>
          <a:p>
            <a:pPr>
              <a:buFont typeface="Wingdings" panose="05000000000000000000" pitchFamily="2" charset="2"/>
              <a:buChar char="§"/>
            </a:pPr>
            <a:endParaRPr lang="en-US" altLang="en-US" dirty="0" smtClean="0">
              <a:latin typeface="Tw Cen MT" panose="020B0602020104020603"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152400"/>
            <a:ext cx="8305800" cy="1066800"/>
          </a:xfrm>
        </p:spPr>
        <p:txBody>
          <a:bodyPr/>
          <a:lstStyle/>
          <a:p>
            <a:r>
              <a:rPr lang="el-GR" altLang="en-US" dirty="0" smtClean="0"/>
              <a:t>Διάγραμμα Ανάλυσης Απόκλισης </a:t>
            </a:r>
            <a:r>
              <a:rPr lang="el-GR" dirty="0"/>
              <a:t>Άμεσων Υλικών</a:t>
            </a:r>
            <a:endParaRPr altLang="en-US" dirty="0"/>
          </a:p>
        </p:txBody>
      </p:sp>
      <p:sp>
        <p:nvSpPr>
          <p:cNvPr id="79874"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2178595207"/>
              </p:ext>
            </p:extLst>
          </p:nvPr>
        </p:nvGraphicFramePr>
        <p:xfrm>
          <a:off x="533400" y="1397000"/>
          <a:ext cx="8153400" cy="4871720"/>
        </p:xfrm>
        <a:graphic>
          <a:graphicData uri="http://schemas.openxmlformats.org/drawingml/2006/table">
            <a:tbl>
              <a:tblPr firstRow="1" bandRow="1">
                <a:tableStyleId>{5C22544A-7EE6-4342-B048-85BDC9FD1C3A}</a:tableStyleId>
              </a:tblPr>
              <a:tblGrid>
                <a:gridCol w="1630680"/>
                <a:gridCol w="1630680"/>
                <a:gridCol w="1630680"/>
                <a:gridCol w="1630680"/>
                <a:gridCol w="1630680"/>
              </a:tblGrid>
              <a:tr h="370840">
                <a:tc>
                  <a:txBody>
                    <a:bodyPr/>
                    <a:lstStyle/>
                    <a:p>
                      <a:pPr algn="ctr"/>
                      <a:r>
                        <a:rPr lang="el-GR" sz="1100" b="1" dirty="0" smtClean="0">
                          <a:solidFill>
                            <a:schemeClr val="tx2"/>
                          </a:solidFill>
                        </a:rPr>
                        <a:t>Πραγματικά Αγορασμένα</a:t>
                      </a:r>
                      <a:r>
                        <a:rPr lang="el-GR" sz="1100" b="1" baseline="0" dirty="0" smtClean="0">
                          <a:solidFill>
                            <a:schemeClr val="tx2"/>
                          </a:solidFill>
                        </a:rPr>
                        <a:t> Άμεσα Υλικά</a:t>
                      </a:r>
                    </a:p>
                    <a:p>
                      <a:pPr algn="ctr"/>
                      <a:r>
                        <a:rPr lang="el-GR" sz="1100" b="0" baseline="0" dirty="0" smtClean="0">
                          <a:solidFill>
                            <a:schemeClr val="tx2"/>
                          </a:solidFill>
                        </a:rPr>
                        <a:t>(Πραγματική Τιμή </a:t>
                      </a:r>
                      <a:r>
                        <a:rPr lang="en-US" sz="1100" b="0" baseline="0" dirty="0" smtClean="0">
                          <a:solidFill>
                            <a:schemeClr val="tx2"/>
                          </a:solidFill>
                        </a:rPr>
                        <a:t>x </a:t>
                      </a:r>
                      <a:r>
                        <a:rPr lang="el-GR" sz="1100" b="0" baseline="0" dirty="0" smtClean="0">
                          <a:solidFill>
                            <a:schemeClr val="tx2"/>
                          </a:solidFill>
                        </a:rPr>
                        <a:t>Πραγματική Ποσότητα)</a:t>
                      </a:r>
                    </a:p>
                    <a:p>
                      <a:pPr algn="ctr"/>
                      <a:r>
                        <a:rPr lang="el-GR" sz="1100" b="0" baseline="0" dirty="0" smtClean="0">
                          <a:solidFill>
                            <a:schemeClr val="tx2"/>
                          </a:solidFill>
                        </a:rPr>
                        <a:t>5.90$ ανά μέτρο </a:t>
                      </a:r>
                      <a:r>
                        <a:rPr lang="en-US" sz="1100" b="0" baseline="0" dirty="0" smtClean="0">
                          <a:solidFill>
                            <a:schemeClr val="tx2"/>
                          </a:solidFill>
                        </a:rPr>
                        <a:t>x 760 </a:t>
                      </a:r>
                      <a:r>
                        <a:rPr lang="el-GR" sz="1100" b="0" baseline="0" dirty="0" smtClean="0">
                          <a:solidFill>
                            <a:schemeClr val="tx2"/>
                          </a:solidFill>
                        </a:rPr>
                        <a:t>μέτρα = 4.484$</a:t>
                      </a:r>
                      <a:endParaRPr lang="en-US" sz="1100" b="0" dirty="0">
                        <a:solidFill>
                          <a:schemeClr val="tx2"/>
                        </a:solidFill>
                      </a:endParaRPr>
                    </a:p>
                  </a:txBody>
                  <a:tcPr>
                    <a:noFill/>
                  </a:tcPr>
                </a:tc>
                <a:tc>
                  <a:txBody>
                    <a:bodyPr/>
                    <a:lstStyle/>
                    <a:p>
                      <a:pPr algn="ctr"/>
                      <a:endParaRPr lang="en-US" sz="1100" b="0" dirty="0">
                        <a:solidFill>
                          <a:schemeClr val="tx2"/>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100" b="1" dirty="0" smtClean="0">
                          <a:solidFill>
                            <a:schemeClr val="tx2"/>
                          </a:solidFill>
                        </a:rPr>
                        <a:t>Αποθέματα Υλικών</a:t>
                      </a:r>
                      <a:endParaRPr lang="en-US" sz="1100" b="1" dirty="0" smtClean="0">
                        <a:solidFill>
                          <a:schemeClr val="tx2"/>
                        </a:solidFill>
                      </a:endParaRPr>
                    </a:p>
                    <a:p>
                      <a:pPr algn="ctr"/>
                      <a:r>
                        <a:rPr lang="el-GR" sz="1100" b="0" dirty="0" smtClean="0">
                          <a:solidFill>
                            <a:schemeClr val="tx2"/>
                          </a:solidFill>
                        </a:rPr>
                        <a:t>(Πρότυπη Τιμή </a:t>
                      </a:r>
                      <a:r>
                        <a:rPr lang="en-US" sz="1100" b="0" dirty="0" smtClean="0">
                          <a:solidFill>
                            <a:schemeClr val="tx2"/>
                          </a:solidFill>
                        </a:rPr>
                        <a:t>x </a:t>
                      </a:r>
                      <a:r>
                        <a:rPr lang="el-GR" sz="1100" b="0" baseline="0" dirty="0" smtClean="0">
                          <a:solidFill>
                            <a:schemeClr val="tx2"/>
                          </a:solidFill>
                        </a:rPr>
                        <a:t>Πραγματική Ποσότητα)</a:t>
                      </a:r>
                    </a:p>
                    <a:p>
                      <a:pPr algn="ctr"/>
                      <a:r>
                        <a:rPr lang="el-GR" sz="1100" b="0" baseline="0" dirty="0" smtClean="0">
                          <a:solidFill>
                            <a:schemeClr val="tx2"/>
                          </a:solidFill>
                        </a:rPr>
                        <a:t>6.00$ ανά μέτρο </a:t>
                      </a:r>
                      <a:r>
                        <a:rPr lang="en-US" sz="1100" b="0" baseline="0" dirty="0" smtClean="0">
                          <a:solidFill>
                            <a:schemeClr val="tx2"/>
                          </a:solidFill>
                        </a:rPr>
                        <a:t>x </a:t>
                      </a:r>
                      <a:r>
                        <a:rPr lang="el-GR" sz="1100" b="0" baseline="0" dirty="0" smtClean="0">
                          <a:solidFill>
                            <a:schemeClr val="tx2"/>
                          </a:solidFill>
                        </a:rPr>
                        <a:t>760 μέτρα = 4.560$</a:t>
                      </a:r>
                      <a:endParaRPr lang="en-US" sz="1100" b="0" dirty="0">
                        <a:solidFill>
                          <a:schemeClr val="tx2"/>
                        </a:solidFill>
                      </a:endParaRPr>
                    </a:p>
                  </a:txBody>
                  <a:tcPr>
                    <a:noFill/>
                  </a:tcPr>
                </a:tc>
                <a:tc>
                  <a:txBody>
                    <a:bodyPr/>
                    <a:lstStyle/>
                    <a:p>
                      <a:pPr algn="ctr"/>
                      <a:endParaRPr lang="en-US" sz="1100" b="0" dirty="0">
                        <a:solidFill>
                          <a:schemeClr val="tx2"/>
                        </a:solidFill>
                      </a:endParaRPr>
                    </a:p>
                  </a:txBody>
                  <a:tcPr>
                    <a:noFill/>
                  </a:tcPr>
                </a:tc>
                <a:tc>
                  <a:txBody>
                    <a:bodyPr/>
                    <a:lstStyle/>
                    <a:p>
                      <a:pPr algn="ctr"/>
                      <a:r>
                        <a:rPr lang="el-GR" sz="1100" b="1" dirty="0" smtClean="0">
                          <a:solidFill>
                            <a:schemeClr val="tx2"/>
                          </a:solidFill>
                        </a:rPr>
                        <a:t>Αποθέματα Ημικατεργασμένων</a:t>
                      </a:r>
                      <a:r>
                        <a:rPr lang="el-GR" sz="1100" b="1" baseline="0" dirty="0" smtClean="0">
                          <a:solidFill>
                            <a:schemeClr val="tx2"/>
                          </a:solidFill>
                        </a:rPr>
                        <a:t> </a:t>
                      </a:r>
                    </a:p>
                    <a:p>
                      <a:pPr algn="ctr"/>
                      <a:r>
                        <a:rPr lang="el-GR" sz="1100" b="0" dirty="0" smtClean="0">
                          <a:solidFill>
                            <a:schemeClr val="tx2"/>
                          </a:solidFill>
                        </a:rPr>
                        <a:t>(Πρότυπη Τιμή </a:t>
                      </a:r>
                      <a:r>
                        <a:rPr lang="en-US" sz="1100" b="0" dirty="0" smtClean="0">
                          <a:solidFill>
                            <a:schemeClr val="tx2"/>
                          </a:solidFill>
                        </a:rPr>
                        <a:t>x </a:t>
                      </a:r>
                      <a:r>
                        <a:rPr lang="el-GR" sz="1100" b="0" dirty="0" smtClean="0">
                          <a:solidFill>
                            <a:schemeClr val="tx2"/>
                          </a:solidFill>
                        </a:rPr>
                        <a:t>Πρότυπη </a:t>
                      </a:r>
                      <a:r>
                        <a:rPr lang="el-GR" sz="1100" b="0" baseline="0" dirty="0" smtClean="0">
                          <a:solidFill>
                            <a:schemeClr val="tx2"/>
                          </a:solidFill>
                        </a:rPr>
                        <a:t>Ποσότητα)</a:t>
                      </a:r>
                    </a:p>
                    <a:p>
                      <a:pPr algn="ctr"/>
                      <a:r>
                        <a:rPr lang="el-GR" sz="1100" b="0" baseline="0" dirty="0" smtClean="0">
                          <a:solidFill>
                            <a:schemeClr val="tx2"/>
                          </a:solidFill>
                        </a:rPr>
                        <a:t>6.00$ ανά μέτρο </a:t>
                      </a:r>
                      <a:r>
                        <a:rPr lang="en-US" sz="1100" b="0" baseline="0" dirty="0" smtClean="0">
                          <a:solidFill>
                            <a:schemeClr val="tx2"/>
                          </a:solidFill>
                        </a:rPr>
                        <a:t>x </a:t>
                      </a:r>
                      <a:r>
                        <a:rPr lang="el-GR" sz="1100" b="0" baseline="0" dirty="0" smtClean="0">
                          <a:solidFill>
                            <a:schemeClr val="tx2"/>
                          </a:solidFill>
                        </a:rPr>
                        <a:t>720 μέτρα = 4.320$</a:t>
                      </a:r>
                      <a:endParaRPr lang="en-US" sz="1100" b="0" dirty="0" smtClean="0">
                        <a:solidFill>
                          <a:schemeClr val="tx2"/>
                        </a:solidFill>
                      </a:endParaRPr>
                    </a:p>
                  </a:txBody>
                  <a:tcPr>
                    <a:noFill/>
                  </a:tcPr>
                </a:tc>
              </a:tr>
              <a:tr h="370840">
                <a:tc>
                  <a:txBody>
                    <a:bodyPr/>
                    <a:lstStyle/>
                    <a:p>
                      <a:pPr algn="ctr"/>
                      <a:endParaRPr lang="en-US" sz="1100" b="0">
                        <a:solidFill>
                          <a:schemeClr val="tx2"/>
                        </a:solidFill>
                      </a:endParaRPr>
                    </a:p>
                  </a:txBody>
                  <a:tcPr>
                    <a:noFill/>
                  </a:tcPr>
                </a:tc>
                <a:tc>
                  <a:txBody>
                    <a:bodyPr/>
                    <a:lstStyle/>
                    <a:p>
                      <a:pPr algn="ctr"/>
                      <a:r>
                        <a:rPr lang="el-GR" sz="1100" b="0" dirty="0" smtClean="0">
                          <a:solidFill>
                            <a:schemeClr val="tx2"/>
                          </a:solidFill>
                        </a:rPr>
                        <a:t>Η διαφορά ισούται με</a:t>
                      </a:r>
                      <a:endParaRPr lang="en-US" sz="1100" b="0" dirty="0">
                        <a:solidFill>
                          <a:schemeClr val="tx2"/>
                        </a:solidFill>
                      </a:endParaRPr>
                    </a:p>
                  </a:txBody>
                  <a:tcPr>
                    <a:noFill/>
                  </a:tcPr>
                </a:tc>
                <a:tc>
                  <a:txBody>
                    <a:bodyPr/>
                    <a:lstStyle/>
                    <a:p>
                      <a:pPr algn="ctr"/>
                      <a:endParaRPr lang="en-US" sz="1100" b="0">
                        <a:solidFill>
                          <a:schemeClr val="tx2"/>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100" b="0" dirty="0" smtClean="0">
                          <a:solidFill>
                            <a:schemeClr val="tx2"/>
                          </a:solidFill>
                        </a:rPr>
                        <a:t>Η διαφορά ισούται με</a:t>
                      </a:r>
                      <a:endParaRPr lang="en-US" sz="1100" b="0" dirty="0" smtClean="0">
                        <a:solidFill>
                          <a:schemeClr val="tx2"/>
                        </a:solidFill>
                      </a:endParaRPr>
                    </a:p>
                  </a:txBody>
                  <a:tcPr>
                    <a:noFill/>
                  </a:tcPr>
                </a:tc>
                <a:tc>
                  <a:txBody>
                    <a:bodyPr/>
                    <a:lstStyle/>
                    <a:p>
                      <a:pPr algn="ctr"/>
                      <a:endParaRPr lang="en-US" sz="1100" b="0">
                        <a:solidFill>
                          <a:schemeClr val="tx2"/>
                        </a:solidFill>
                      </a:endParaRPr>
                    </a:p>
                  </a:txBody>
                  <a:tcPr>
                    <a:noFill/>
                  </a:tcPr>
                </a:tc>
              </a:tr>
              <a:tr h="370840">
                <a:tc>
                  <a:txBody>
                    <a:bodyPr/>
                    <a:lstStyle/>
                    <a:p>
                      <a:pPr algn="ctr"/>
                      <a:endParaRPr lang="en-US" sz="1100" b="0" dirty="0">
                        <a:solidFill>
                          <a:schemeClr val="tx2"/>
                        </a:solidFill>
                      </a:endParaRPr>
                    </a:p>
                  </a:txBody>
                  <a:tcPr>
                    <a:noFill/>
                  </a:tcPr>
                </a:tc>
                <a:tc>
                  <a:txBody>
                    <a:bodyPr/>
                    <a:lstStyle/>
                    <a:p>
                      <a:pPr algn="ctr"/>
                      <a:r>
                        <a:rPr lang="el-GR" sz="1100" b="1" dirty="0" smtClean="0">
                          <a:solidFill>
                            <a:schemeClr val="tx2"/>
                          </a:solidFill>
                        </a:rPr>
                        <a:t>Απόκλιση</a:t>
                      </a:r>
                      <a:r>
                        <a:rPr lang="el-GR" sz="1100" b="1" baseline="0" dirty="0" smtClean="0">
                          <a:solidFill>
                            <a:schemeClr val="tx2"/>
                          </a:solidFill>
                        </a:rPr>
                        <a:t> Τιμής Άμεσων Υλικών</a:t>
                      </a:r>
                    </a:p>
                    <a:p>
                      <a:pPr algn="ctr"/>
                      <a:r>
                        <a:rPr lang="el-GR" sz="1100" b="0" baseline="0" dirty="0" smtClean="0">
                          <a:solidFill>
                            <a:schemeClr val="tx2"/>
                          </a:solidFill>
                        </a:rPr>
                        <a:t>[(Πραγματική Τιμή -</a:t>
                      </a:r>
                      <a:r>
                        <a:rPr lang="en-US" sz="1100" b="0" baseline="0" dirty="0" smtClean="0">
                          <a:solidFill>
                            <a:schemeClr val="tx2"/>
                          </a:solidFill>
                        </a:rPr>
                        <a:t> </a:t>
                      </a:r>
                      <a:r>
                        <a:rPr lang="el-GR" sz="1100" b="0" baseline="0" dirty="0" smtClean="0">
                          <a:solidFill>
                            <a:schemeClr val="tx2"/>
                          </a:solidFill>
                        </a:rPr>
                        <a:t>Πραγματική Τιμή) </a:t>
                      </a:r>
                      <a:r>
                        <a:rPr lang="en-US" sz="1100" b="0" baseline="0" dirty="0" smtClean="0">
                          <a:solidFill>
                            <a:schemeClr val="tx2"/>
                          </a:solidFill>
                        </a:rPr>
                        <a:t>x </a:t>
                      </a:r>
                      <a:r>
                        <a:rPr lang="el-GR" sz="1100" b="0" baseline="0" dirty="0" smtClean="0">
                          <a:solidFill>
                            <a:schemeClr val="tx2"/>
                          </a:solidFill>
                        </a:rPr>
                        <a:t>Πραγματική Ποσότητα]</a:t>
                      </a:r>
                    </a:p>
                    <a:p>
                      <a:pPr algn="ctr"/>
                      <a:r>
                        <a:rPr lang="el-GR" sz="1100" b="0" dirty="0" smtClean="0">
                          <a:solidFill>
                            <a:schemeClr val="tx2"/>
                          </a:solidFill>
                        </a:rPr>
                        <a:t>0.10$ </a:t>
                      </a:r>
                      <a:r>
                        <a:rPr lang="en-US" sz="1100" b="0" dirty="0" smtClean="0">
                          <a:solidFill>
                            <a:schemeClr val="tx2"/>
                          </a:solidFill>
                        </a:rPr>
                        <a:t>x 760 </a:t>
                      </a:r>
                      <a:r>
                        <a:rPr lang="el-GR" sz="1100" b="0" dirty="0" smtClean="0">
                          <a:solidFill>
                            <a:schemeClr val="tx2"/>
                          </a:solidFill>
                        </a:rPr>
                        <a:t>μέτρα =</a:t>
                      </a:r>
                      <a:r>
                        <a:rPr lang="el-GR" sz="1100" b="0" baseline="0" dirty="0" smtClean="0">
                          <a:solidFill>
                            <a:schemeClr val="tx2"/>
                          </a:solidFill>
                        </a:rPr>
                        <a:t> 76$ (Ε)</a:t>
                      </a:r>
                      <a:endParaRPr lang="en-US" sz="1100" b="0" dirty="0">
                        <a:solidFill>
                          <a:schemeClr val="tx2"/>
                        </a:solidFill>
                      </a:endParaRPr>
                    </a:p>
                  </a:txBody>
                  <a:tcPr>
                    <a:noFill/>
                  </a:tcPr>
                </a:tc>
                <a:tc>
                  <a:txBody>
                    <a:bodyPr/>
                    <a:lstStyle/>
                    <a:p>
                      <a:pPr algn="ctr"/>
                      <a:endParaRPr lang="en-US" sz="1100" b="0">
                        <a:solidFill>
                          <a:schemeClr val="tx2"/>
                        </a:solidFill>
                      </a:endParaRPr>
                    </a:p>
                  </a:txBody>
                  <a:tcPr>
                    <a:noFill/>
                  </a:tcPr>
                </a:tc>
                <a:tc>
                  <a:txBody>
                    <a:bodyPr/>
                    <a:lstStyle/>
                    <a:p>
                      <a:pPr algn="ctr"/>
                      <a:r>
                        <a:rPr lang="el-GR" sz="1100" b="1" dirty="0" smtClean="0">
                          <a:solidFill>
                            <a:schemeClr val="tx2"/>
                          </a:solidFill>
                        </a:rPr>
                        <a:t>Απόκλιση</a:t>
                      </a:r>
                      <a:r>
                        <a:rPr lang="el-GR" sz="1100" b="1" baseline="0" dirty="0" smtClean="0">
                          <a:solidFill>
                            <a:schemeClr val="tx2"/>
                          </a:solidFill>
                        </a:rPr>
                        <a:t> Ποσότητας Άμεσων Υλικών</a:t>
                      </a:r>
                    </a:p>
                    <a:p>
                      <a:pPr algn="ctr"/>
                      <a:r>
                        <a:rPr lang="el-GR" sz="1100" b="0" baseline="0" dirty="0" smtClean="0">
                          <a:solidFill>
                            <a:schemeClr val="tx2"/>
                          </a:solidFill>
                        </a:rPr>
                        <a:t>(</a:t>
                      </a:r>
                      <a:r>
                        <a:rPr lang="el-GR" sz="1100" b="0" dirty="0" smtClean="0">
                          <a:solidFill>
                            <a:schemeClr val="tx2"/>
                          </a:solidFill>
                        </a:rPr>
                        <a:t>Πρότυπη </a:t>
                      </a:r>
                      <a:r>
                        <a:rPr lang="el-GR" sz="1100" b="0" baseline="0" dirty="0" smtClean="0">
                          <a:solidFill>
                            <a:schemeClr val="tx2"/>
                          </a:solidFill>
                        </a:rPr>
                        <a:t>Τιμή </a:t>
                      </a:r>
                      <a:r>
                        <a:rPr lang="en-US" sz="1100" b="0" baseline="0" dirty="0" smtClean="0">
                          <a:solidFill>
                            <a:schemeClr val="tx2"/>
                          </a:solidFill>
                        </a:rPr>
                        <a:t>x </a:t>
                      </a:r>
                      <a:r>
                        <a:rPr lang="el-GR" sz="1100" b="0" dirty="0" smtClean="0">
                          <a:solidFill>
                            <a:schemeClr val="tx2"/>
                          </a:solidFill>
                        </a:rPr>
                        <a:t>Πρότυπη </a:t>
                      </a:r>
                      <a:r>
                        <a:rPr lang="el-GR" sz="1100" b="0" baseline="0" dirty="0" smtClean="0">
                          <a:solidFill>
                            <a:schemeClr val="tx2"/>
                          </a:solidFill>
                        </a:rPr>
                        <a:t>Ποσότητα) - Πραγματική Ποσότητα</a:t>
                      </a:r>
                    </a:p>
                    <a:p>
                      <a:pPr algn="ctr"/>
                      <a:r>
                        <a:rPr lang="el-GR" sz="1100" b="0" dirty="0" smtClean="0">
                          <a:solidFill>
                            <a:schemeClr val="tx2"/>
                          </a:solidFill>
                        </a:rPr>
                        <a:t>6.00$ ανά μέτρο </a:t>
                      </a:r>
                      <a:r>
                        <a:rPr lang="en-US" sz="1100" b="0" dirty="0" smtClean="0">
                          <a:solidFill>
                            <a:schemeClr val="tx2"/>
                          </a:solidFill>
                        </a:rPr>
                        <a:t>x </a:t>
                      </a:r>
                      <a:r>
                        <a:rPr lang="el-GR" sz="1100" b="0" dirty="0" smtClean="0">
                          <a:solidFill>
                            <a:schemeClr val="tx2"/>
                          </a:solidFill>
                        </a:rPr>
                        <a:t>40 μέτρα =</a:t>
                      </a:r>
                      <a:r>
                        <a:rPr lang="el-GR" sz="1100" b="0" baseline="0" dirty="0" smtClean="0">
                          <a:solidFill>
                            <a:schemeClr val="tx2"/>
                          </a:solidFill>
                        </a:rPr>
                        <a:t> 240$ (Δ)</a:t>
                      </a:r>
                      <a:endParaRPr lang="en-US" sz="1100" b="0" dirty="0" smtClean="0">
                        <a:solidFill>
                          <a:schemeClr val="tx2"/>
                        </a:solidFill>
                      </a:endParaRPr>
                    </a:p>
                  </a:txBody>
                  <a:tcPr>
                    <a:noFill/>
                  </a:tcPr>
                </a:tc>
                <a:tc>
                  <a:txBody>
                    <a:bodyPr/>
                    <a:lstStyle/>
                    <a:p>
                      <a:pPr algn="ctr"/>
                      <a:endParaRPr lang="en-US" sz="1100" b="0">
                        <a:solidFill>
                          <a:schemeClr val="tx2"/>
                        </a:solidFill>
                      </a:endParaRPr>
                    </a:p>
                  </a:txBody>
                  <a:tcPr>
                    <a:noFill/>
                  </a:tcPr>
                </a:tc>
              </a:tr>
              <a:tr h="370840">
                <a:tc>
                  <a:txBody>
                    <a:bodyPr/>
                    <a:lstStyle/>
                    <a:p>
                      <a:pPr algn="ctr"/>
                      <a:endParaRPr lang="en-US" sz="1100" b="0" dirty="0">
                        <a:solidFill>
                          <a:schemeClr val="tx2"/>
                        </a:solidFill>
                      </a:endParaRPr>
                    </a:p>
                  </a:txBody>
                  <a:tcPr>
                    <a:noFill/>
                  </a:tcPr>
                </a:tc>
                <a:tc>
                  <a:txBody>
                    <a:bodyPr/>
                    <a:lstStyle/>
                    <a:p>
                      <a:pPr algn="ctr"/>
                      <a:endParaRPr lang="en-US" sz="1100" b="0">
                        <a:solidFill>
                          <a:schemeClr val="tx2"/>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100" b="0" dirty="0" smtClean="0">
                          <a:solidFill>
                            <a:schemeClr val="tx2"/>
                          </a:solidFill>
                        </a:rPr>
                        <a:t>Η διαφορά ισούται με</a:t>
                      </a:r>
                      <a:endParaRPr lang="en-US" sz="1100" b="0" dirty="0" smtClean="0">
                        <a:solidFill>
                          <a:schemeClr val="tx2"/>
                        </a:solidFill>
                      </a:endParaRPr>
                    </a:p>
                  </a:txBody>
                  <a:tcPr>
                    <a:noFill/>
                  </a:tcPr>
                </a:tc>
                <a:tc>
                  <a:txBody>
                    <a:bodyPr/>
                    <a:lstStyle/>
                    <a:p>
                      <a:pPr algn="ctr"/>
                      <a:endParaRPr lang="en-US" sz="1100" b="0">
                        <a:solidFill>
                          <a:schemeClr val="tx2"/>
                        </a:solidFill>
                      </a:endParaRPr>
                    </a:p>
                  </a:txBody>
                  <a:tcPr>
                    <a:noFill/>
                  </a:tcPr>
                </a:tc>
                <a:tc>
                  <a:txBody>
                    <a:bodyPr/>
                    <a:lstStyle/>
                    <a:p>
                      <a:pPr algn="ctr"/>
                      <a:endParaRPr lang="en-US" sz="1100" b="0">
                        <a:solidFill>
                          <a:schemeClr val="tx2"/>
                        </a:solidFill>
                      </a:endParaRPr>
                    </a:p>
                  </a:txBody>
                  <a:tcPr>
                    <a:noFill/>
                  </a:tcPr>
                </a:tc>
              </a:tr>
              <a:tr h="370840">
                <a:tc>
                  <a:txBody>
                    <a:bodyPr/>
                    <a:lstStyle/>
                    <a:p>
                      <a:pPr algn="ctr"/>
                      <a:endParaRPr lang="en-US" sz="1100" b="0">
                        <a:solidFill>
                          <a:schemeClr val="tx2"/>
                        </a:solidFill>
                      </a:endParaRPr>
                    </a:p>
                  </a:txBody>
                  <a:tcPr>
                    <a:noFill/>
                  </a:tcPr>
                </a:tc>
                <a:tc>
                  <a:txBody>
                    <a:bodyPr/>
                    <a:lstStyle/>
                    <a:p>
                      <a:pPr algn="ctr"/>
                      <a:endParaRPr lang="en-US" sz="1100" b="0" dirty="0">
                        <a:solidFill>
                          <a:schemeClr val="tx2"/>
                        </a:solidFill>
                      </a:endParaRPr>
                    </a:p>
                  </a:txBody>
                  <a:tcPr>
                    <a:noFill/>
                  </a:tcPr>
                </a:tc>
                <a:tc>
                  <a:txBody>
                    <a:bodyPr/>
                    <a:lstStyle/>
                    <a:p>
                      <a:pPr algn="ctr"/>
                      <a:r>
                        <a:rPr lang="el-GR" sz="1100" b="1" dirty="0" smtClean="0">
                          <a:solidFill>
                            <a:schemeClr val="tx2"/>
                          </a:solidFill>
                        </a:rPr>
                        <a:t>Απόκλιση Συνολικού Κόστους </a:t>
                      </a:r>
                      <a:r>
                        <a:rPr lang="el-GR" sz="1100" b="1" baseline="0" dirty="0" smtClean="0">
                          <a:solidFill>
                            <a:schemeClr val="tx2"/>
                          </a:solidFill>
                        </a:rPr>
                        <a:t>Άμεσων </a:t>
                      </a:r>
                      <a:r>
                        <a:rPr lang="el-GR" sz="1100" b="0" baseline="0" dirty="0" smtClean="0">
                          <a:solidFill>
                            <a:schemeClr val="tx2"/>
                          </a:solidFill>
                        </a:rPr>
                        <a:t>Υλικών</a:t>
                      </a:r>
                    </a:p>
                    <a:p>
                      <a:pPr algn="ctr"/>
                      <a:r>
                        <a:rPr lang="el-GR" sz="1100" b="0" baseline="0" dirty="0" smtClean="0">
                          <a:solidFill>
                            <a:schemeClr val="tx2"/>
                          </a:solidFill>
                        </a:rPr>
                        <a:t>(Άθροισμα απόκλισης τιμής άμεσων υλικών και απόκλισης ποσότητας άμεσων υλικών)</a:t>
                      </a:r>
                    </a:p>
                    <a:p>
                      <a:pPr algn="ctr"/>
                      <a:r>
                        <a:rPr lang="el-GR" sz="1100" b="0" baseline="0" dirty="0" smtClean="0">
                          <a:solidFill>
                            <a:schemeClr val="tx2"/>
                          </a:solidFill>
                        </a:rPr>
                        <a:t>76$ (Ε) – 240$ (Δ) = 164$ (Δ)</a:t>
                      </a:r>
                      <a:endParaRPr lang="en-US" sz="1100" b="0" dirty="0">
                        <a:solidFill>
                          <a:schemeClr val="tx2"/>
                        </a:solidFill>
                      </a:endParaRPr>
                    </a:p>
                  </a:txBody>
                  <a:tcPr>
                    <a:noFill/>
                  </a:tcPr>
                </a:tc>
                <a:tc>
                  <a:txBody>
                    <a:bodyPr/>
                    <a:lstStyle/>
                    <a:p>
                      <a:pPr algn="ctr"/>
                      <a:endParaRPr lang="en-US" sz="1100" b="0">
                        <a:solidFill>
                          <a:schemeClr val="tx2"/>
                        </a:solidFill>
                      </a:endParaRPr>
                    </a:p>
                  </a:txBody>
                  <a:tcPr>
                    <a:noFill/>
                  </a:tcPr>
                </a:tc>
                <a:tc>
                  <a:txBody>
                    <a:bodyPr/>
                    <a:lstStyle/>
                    <a:p>
                      <a:pPr algn="ctr"/>
                      <a:endParaRPr lang="en-US" sz="1100" b="0" dirty="0">
                        <a:solidFill>
                          <a:schemeClr val="tx2"/>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l-GR" altLang="en-US" dirty="0">
                <a:ea typeface="Arial Unicode MS" panose="020B0604020202020204" pitchFamily="34" charset="-128"/>
              </a:rPr>
              <a:t>Επιχειρηματική Εφαρμογή</a:t>
            </a:r>
            <a:endParaRPr lang="en-US" altLang="en-US" dirty="0" smtClean="0"/>
          </a:p>
        </p:txBody>
      </p:sp>
      <p:sp>
        <p:nvSpPr>
          <p:cNvPr id="3" name="Content Placeholder 2"/>
          <p:cNvSpPr>
            <a:spLocks noGrp="1"/>
          </p:cNvSpPr>
          <p:nvPr>
            <p:ph idx="1"/>
          </p:nvPr>
        </p:nvSpPr>
        <p:spPr>
          <a:xfrm>
            <a:off x="838200" y="1295400"/>
            <a:ext cx="7696200" cy="4343400"/>
          </a:xfrm>
        </p:spPr>
        <p:txBody>
          <a:bodyPr/>
          <a:lstStyle/>
          <a:p>
            <a:pPr>
              <a:buFont typeface="Wingdings" panose="05000000000000000000" pitchFamily="2" charset="2"/>
              <a:buChar char="§"/>
            </a:pPr>
            <a:r>
              <a:rPr lang="el-GR" sz="2400" dirty="0"/>
              <a:t>Οι μάνατζερ της Cambria ανησυχούσαν επειδή η εταιρεία βιώνε αποκλίσεις τιμών και ποσοτήτων άμεσων υλικών για κάποιο χρονικό διάστημα</a:t>
            </a:r>
            <a:r>
              <a:rPr lang="en-US" altLang="en-US" sz="2400" dirty="0" smtClean="0">
                <a:latin typeface="Tw Cen MT" panose="020B0602020104020603" pitchFamily="34" charset="0"/>
                <a:cs typeface="Times New Roman" panose="02020603050405020304" pitchFamily="18" charset="0"/>
              </a:rPr>
              <a:t>.</a:t>
            </a:r>
          </a:p>
          <a:p>
            <a:pPr lvl="1"/>
            <a:r>
              <a:rPr lang="el-GR" sz="2000" dirty="0" smtClean="0"/>
              <a:t>Οι αποκλίσεις </a:t>
            </a:r>
            <a:r>
              <a:rPr lang="el-GR" sz="2000" dirty="0"/>
              <a:t>των τιμών ήταν πάντα θετικές και οι αποκλίσεις ποσοτήτων ήταν πάντα αρνητικές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οι μάνατζερ ανακάλυψαν ότι ο υπεύθυνος αγορών της </a:t>
            </a:r>
            <a:r>
              <a:rPr lang="el-GR" sz="2000" dirty="0" smtClean="0"/>
              <a:t>εταιρείας, </a:t>
            </a:r>
            <a:r>
              <a:rPr lang="el-GR" sz="2000" dirty="0"/>
              <a:t>αγόραζε ένα χαμηλότερης ποιότητας δέρμα σε μειωμένη </a:t>
            </a:r>
            <a:r>
              <a:rPr lang="el-GR" sz="2000" dirty="0" smtClean="0"/>
              <a:t>τιμή</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p>
          <a:p>
            <a:pPr lvl="1"/>
            <a:r>
              <a:rPr lang="el-GR" sz="2000" dirty="0" smtClean="0"/>
              <a:t>Η ανάλυση </a:t>
            </a:r>
            <a:r>
              <a:rPr lang="el-GR" sz="2000" dirty="0"/>
              <a:t>των αχρηστευμένων και αυτών που χρειάζονται επανεπεξεργασία, αποκάλυψε πως η κατώτερη ποιότητα του υποκατάστατου δέρματος προκαλούσε τη δυσμενή απόκλιση ποσότητας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8089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t>
            </a:r>
            <a:r>
              <a:rPr lang="el-GR" altLang="en-US" sz="900" dirty="0" smtClean="0">
                <a:solidFill>
                  <a:srgbClr val="898989"/>
                </a:solidFill>
              </a:rPr>
              <a:t>όλα</a:t>
            </a:r>
            <a:r>
              <a:rPr lang="en-US" altLang="en-US" sz="900" dirty="0" smtClean="0">
                <a:solidFill>
                  <a:srgbClr val="898989"/>
                </a:solidFill>
              </a:rPr>
              <a:t> Rights Reserved. May not be scanned, copied or duplicated, or posted to a publicly accessible website, in whole or in part. </a:t>
            </a:r>
          </a:p>
        </p:txBody>
      </p:sp>
      <p:graphicFrame>
        <p:nvGraphicFramePr>
          <p:cNvPr id="6" name="Table 5"/>
          <p:cNvGraphicFramePr>
            <a:graphicFrameLocks noGrp="1"/>
          </p:cNvGraphicFramePr>
          <p:nvPr>
            <p:extLst/>
          </p:nvPr>
        </p:nvGraphicFramePr>
        <p:xfrm>
          <a:off x="152400" y="1905000"/>
          <a:ext cx="8915400" cy="2499360"/>
        </p:xfrm>
        <a:graphic>
          <a:graphicData uri="http://schemas.openxmlformats.org/drawingml/2006/table">
            <a:tbl>
              <a:tblPr firstRow="1" bandRow="1">
                <a:tableStyleId>{2D5ABB26-0587-4C30-8999-92F81FD0307C}</a:tableStyleId>
              </a:tblPr>
              <a:tblGrid>
                <a:gridCol w="4892598"/>
                <a:gridCol w="4022802"/>
              </a:tblGrid>
              <a:tr h="711508">
                <a:tc gridSpan="2">
                  <a:txBody>
                    <a:bodyPr/>
                    <a:lstStyle/>
                    <a:p>
                      <a:r>
                        <a:rPr lang="el-GR" sz="1600" baseline="0" dirty="0" smtClean="0">
                          <a:solidFill>
                            <a:schemeClr val="tx2"/>
                          </a:solidFill>
                        </a:rPr>
                        <a:t>Χρησιμοποιώντας τις πληροφορίες που ακολουθούν, συγκρίνεται τα πραγματικά και πρότυπα δεδομένα κόστους και χρήσης για την παραγωγή σάκων ζάχαρης βάρους 5 κιλών, και υπολογίστε τις αποκλίσεις τιμής και ποσότητας άμεσων υλικών μέσω της χρήσης τύπων ή διαγραμμάτων.</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208588">
                <a:tc>
                  <a:txBody>
                    <a:bodyPr/>
                    <a:lstStyle/>
                    <a:p>
                      <a:r>
                        <a:rPr lang="el-GR" sz="1600" baseline="0" smtClean="0">
                          <a:solidFill>
                            <a:schemeClr val="tx2"/>
                          </a:solidFill>
                        </a:rPr>
                        <a:t>Πρότυπη ποσότητα άμεσων υλικών</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r>
                        <a:rPr lang="el-GR" sz="1600" baseline="0" smtClean="0">
                          <a:solidFill>
                            <a:schemeClr val="tx2"/>
                          </a:solidFill>
                        </a:rPr>
                        <a:t>5 κιλά ανά μονάδα</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r>
              <a:tr h="1323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baseline="0" smtClean="0">
                          <a:solidFill>
                            <a:schemeClr val="tx2"/>
                          </a:solidFill>
                        </a:rPr>
                        <a:t>Πρότυπη τιμή άμεσων υλικών</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r>
                        <a:rPr lang="el-GR" sz="1600" baseline="0" smtClean="0">
                          <a:solidFill>
                            <a:schemeClr val="tx2"/>
                          </a:solidFill>
                        </a:rPr>
                        <a:t>0.05$ ανά κιλό</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r>
              <a:tr h="1323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baseline="0" dirty="0" smtClean="0">
                          <a:solidFill>
                            <a:schemeClr val="tx2"/>
                          </a:solidFill>
                        </a:rPr>
                        <a:t>Αγορασμένα και χρησιμοποιημένα άμεσα υλικά</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r>
                        <a:rPr lang="el-GR" sz="1600" baseline="0" dirty="0" smtClean="0">
                          <a:solidFill>
                            <a:schemeClr val="tx2"/>
                          </a:solidFill>
                        </a:rPr>
                        <a:t>55.100 κιλά</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r>
              <a:tr h="1323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baseline="0" dirty="0" smtClean="0">
                          <a:solidFill>
                            <a:schemeClr val="tx2"/>
                          </a:solidFill>
                        </a:rPr>
                        <a:t>Πληρωθείσα τιμή για τα άμεσα υλικά</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r>
                        <a:rPr lang="el-GR" sz="1600" baseline="0" dirty="0" smtClean="0">
                          <a:solidFill>
                            <a:schemeClr val="tx2"/>
                          </a:solidFill>
                        </a:rPr>
                        <a:t>0.04$ ανά κίλο</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r>
              <a:tr h="1323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baseline="0" dirty="0" smtClean="0">
                          <a:solidFill>
                            <a:schemeClr val="tx2"/>
                          </a:solidFill>
                        </a:rPr>
                        <a:t>Αριθμός παραχθέντων μονάδων αγαθών</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r>
                        <a:rPr lang="el-GR" sz="1600" baseline="0" dirty="0" smtClean="0">
                          <a:solidFill>
                            <a:schemeClr val="tx2"/>
                          </a:solidFill>
                        </a:rPr>
                        <a:t>11.000 μονάδες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
        <p:nvSpPr>
          <p:cNvPr id="5" name="TextBox 3"/>
          <p:cNvSpPr txBox="1">
            <a:spLocks noChangeArrowheads="1"/>
          </p:cNvSpPr>
          <p:nvPr/>
        </p:nvSpPr>
        <p:spPr bwMode="auto">
          <a:xfrm>
            <a:off x="5791200" y="838200"/>
            <a:ext cx="198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smtClean="0">
                <a:solidFill>
                  <a:schemeClr val="tx2"/>
                </a:solidFill>
              </a:rPr>
              <a:t>(</a:t>
            </a:r>
            <a:r>
              <a:rPr lang="el-GR" altLang="en-US" sz="1800" b="1" dirty="0" smtClean="0">
                <a:solidFill>
                  <a:schemeClr val="tx2"/>
                </a:solidFill>
              </a:rPr>
              <a:t>διαφάνεια </a:t>
            </a:r>
            <a:r>
              <a:rPr lang="el-GR" altLang="en-US" sz="1800" b="1" dirty="0">
                <a:solidFill>
                  <a:schemeClr val="tx2"/>
                </a:solidFill>
              </a:rPr>
              <a:t>1</a:t>
            </a:r>
            <a:r>
              <a:rPr lang="en-US" altLang="en-US" sz="1800" b="1" dirty="0" smtClean="0">
                <a:solidFill>
                  <a:schemeClr val="tx2"/>
                </a:solidFill>
              </a:rPr>
              <a:t> </a:t>
            </a:r>
            <a:r>
              <a:rPr lang="el-GR" altLang="en-US" sz="1800" b="1" dirty="0" smtClean="0">
                <a:solidFill>
                  <a:schemeClr val="tx2"/>
                </a:solidFill>
              </a:rPr>
              <a:t>από 2</a:t>
            </a:r>
            <a:r>
              <a:rPr lang="en-US" altLang="en-US" sz="1800" b="1" dirty="0" smtClean="0">
                <a:solidFill>
                  <a:schemeClr val="tx2"/>
                </a:solidFill>
              </a:rPr>
              <a:t>)</a:t>
            </a:r>
            <a:endParaRPr lang="en-US" altLang="en-US" sz="1800" b="1" dirty="0">
              <a:solidFill>
                <a:schemeClr val="tx2"/>
              </a:solidFill>
            </a:endParaRPr>
          </a:p>
        </p:txBody>
      </p:sp>
    </p:spTree>
    <p:extLst>
      <p:ext uri="{BB962C8B-B14F-4D97-AF65-F5344CB8AC3E}">
        <p14:creationId xmlns:p14="http://schemas.microsoft.com/office/powerpoint/2010/main" val="4150599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t>
            </a:r>
            <a:r>
              <a:rPr lang="el-GR" altLang="en-US" sz="900" dirty="0" smtClean="0">
                <a:solidFill>
                  <a:srgbClr val="898989"/>
                </a:solidFill>
              </a:rPr>
              <a:t>όλα</a:t>
            </a:r>
            <a:r>
              <a:rPr lang="en-US" altLang="en-US" sz="900" dirty="0" smtClean="0">
                <a:solidFill>
                  <a:srgbClr val="898989"/>
                </a:solidFill>
              </a:rPr>
              <a:t>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140841808"/>
              </p:ext>
            </p:extLst>
          </p:nvPr>
        </p:nvGraphicFramePr>
        <p:xfrm>
          <a:off x="152400" y="1905000"/>
          <a:ext cx="8915400" cy="4328160"/>
        </p:xfrm>
        <a:graphic>
          <a:graphicData uri="http://schemas.openxmlformats.org/drawingml/2006/table">
            <a:tbl>
              <a:tblPr firstRow="1" bandRow="1">
                <a:tableStyleId>{2D5ABB26-0587-4C30-8999-92F81FD0307C}</a:tableStyleId>
              </a:tblPr>
              <a:tblGrid>
                <a:gridCol w="2971800"/>
                <a:gridCol w="304800"/>
                <a:gridCol w="1181100"/>
                <a:gridCol w="1485900"/>
                <a:gridCol w="2971800"/>
              </a:tblGrid>
              <a:tr h="152400">
                <a:tc gridSpan="5">
                  <a:txBody>
                    <a:bodyPr/>
                    <a:lstStyle/>
                    <a:p>
                      <a:r>
                        <a:rPr lang="el-GR" sz="1400" b="1" baseline="0" dirty="0" smtClean="0">
                          <a:solidFill>
                            <a:srgbClr val="C00000"/>
                          </a:solidFill>
                        </a:rPr>
                        <a:t>ΛΥΣΗ</a:t>
                      </a:r>
                    </a:p>
                    <a:p>
                      <a:r>
                        <a:rPr lang="el-GR" sz="1400" b="0" baseline="0" dirty="0" smtClean="0">
                          <a:solidFill>
                            <a:schemeClr val="tx2"/>
                          </a:solidFill>
                        </a:rPr>
                        <a:t>Χρήση τύπων:</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Απόκλιση</a:t>
                      </a:r>
                      <a:r>
                        <a:rPr lang="el-GR" sz="1400" b="0" baseline="0" dirty="0" smtClean="0">
                          <a:solidFill>
                            <a:schemeClr val="tx2"/>
                          </a:solidFill>
                        </a:rPr>
                        <a:t> Τιμής Άμεσων Υλικών</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r>
                        <a:rPr lang="el-GR" sz="1400" b="0" baseline="0" dirty="0" smtClean="0">
                          <a:solidFill>
                            <a:schemeClr val="tx2"/>
                          </a:solidFill>
                        </a:rPr>
                        <a:t>=</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gridSpan="3">
                  <a:txBody>
                    <a:bodyPr/>
                    <a:lstStyle/>
                    <a:p>
                      <a:r>
                        <a:rPr lang="el-GR" sz="1400" b="0" baseline="0" dirty="0" smtClean="0">
                          <a:solidFill>
                            <a:schemeClr val="tx2"/>
                          </a:solidFill>
                        </a:rPr>
                        <a:t>(Πραγματική Τιμή -</a:t>
                      </a:r>
                      <a:r>
                        <a:rPr lang="en-US" sz="1400" b="0" baseline="0" dirty="0" smtClean="0">
                          <a:solidFill>
                            <a:schemeClr val="tx2"/>
                          </a:solidFill>
                        </a:rPr>
                        <a:t> </a:t>
                      </a:r>
                      <a:r>
                        <a:rPr lang="el-GR" sz="1400" b="0" baseline="0" dirty="0" smtClean="0">
                          <a:solidFill>
                            <a:schemeClr val="tx2"/>
                          </a:solidFill>
                        </a:rPr>
                        <a:t>Πραγματική Τιμή) </a:t>
                      </a:r>
                      <a:r>
                        <a:rPr lang="en-US" sz="1400" b="0" baseline="0" dirty="0" smtClean="0">
                          <a:solidFill>
                            <a:schemeClr val="tx2"/>
                          </a:solidFill>
                        </a:rPr>
                        <a:t>x </a:t>
                      </a:r>
                      <a:r>
                        <a:rPr lang="el-GR" sz="1400" b="0" baseline="0" dirty="0" smtClean="0">
                          <a:solidFill>
                            <a:schemeClr val="tx2"/>
                          </a:solidFill>
                        </a:rPr>
                        <a:t>Πραγματική Ποσότητα</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r>
              <a:tr h="264160">
                <a:tc>
                  <a:txBody>
                    <a:bodyPr/>
                    <a:lstStyle/>
                    <a:p>
                      <a:endParaRPr lang="el-GR" sz="1400" b="0" baseline="0" dirty="0" smtClean="0">
                        <a:solidFill>
                          <a:schemeClr val="tx2"/>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r>
                        <a:rPr lang="el-GR" sz="1400" b="0" baseline="0" dirty="0" smtClean="0">
                          <a:solidFill>
                            <a:schemeClr val="tx2"/>
                          </a:solidFill>
                        </a:rPr>
                        <a:t>=</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gridSpan="3">
                  <a:txBody>
                    <a:bodyPr/>
                    <a:lstStyle/>
                    <a:p>
                      <a:r>
                        <a:rPr lang="el-GR" sz="1400" b="0" baseline="0" dirty="0" smtClean="0">
                          <a:solidFill>
                            <a:schemeClr val="tx2"/>
                          </a:solidFill>
                        </a:rPr>
                        <a:t>(0.05$ - 0.04$) </a:t>
                      </a:r>
                      <a:r>
                        <a:rPr lang="en-US" sz="1400" b="0" baseline="0" dirty="0" smtClean="0">
                          <a:solidFill>
                            <a:schemeClr val="tx2"/>
                          </a:solidFill>
                        </a:rPr>
                        <a:t>x 55.100 </a:t>
                      </a:r>
                      <a:r>
                        <a:rPr lang="el-GR" sz="1400" b="0" baseline="0" dirty="0" smtClean="0">
                          <a:solidFill>
                            <a:schemeClr val="tx2"/>
                          </a:solidFill>
                        </a:rPr>
                        <a:t>κιλά</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r>
              <a:tr h="193040">
                <a:tc>
                  <a:txBody>
                    <a:bodyPr/>
                    <a:lstStyle/>
                    <a:p>
                      <a:endParaRPr lang="el-GR" sz="1400" b="0" baseline="0" dirty="0" smtClean="0">
                        <a:solidFill>
                          <a:schemeClr val="tx2"/>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r>
                        <a:rPr lang="el-GR" sz="1400" b="0" baseline="0" dirty="0" smtClean="0">
                          <a:solidFill>
                            <a:schemeClr val="tx2"/>
                          </a:solidFill>
                        </a:rPr>
                        <a:t>=</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gridSpan="3">
                  <a:txBody>
                    <a:bodyPr/>
                    <a:lstStyle/>
                    <a:p>
                      <a:r>
                        <a:rPr lang="el-GR" sz="1400" b="0" baseline="0" dirty="0" smtClean="0">
                          <a:solidFill>
                            <a:schemeClr val="tx2"/>
                          </a:solidFill>
                        </a:rPr>
                        <a:t>551$ (Ε)</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r>
              <a:tr h="1219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0" dirty="0" smtClean="0">
                          <a:solidFill>
                            <a:schemeClr val="tx2"/>
                          </a:solidFill>
                        </a:rPr>
                        <a:t>Απόκλιση</a:t>
                      </a:r>
                      <a:r>
                        <a:rPr lang="el-GR" sz="1400" b="0" baseline="0" dirty="0" smtClean="0">
                          <a:solidFill>
                            <a:schemeClr val="tx2"/>
                          </a:solidFill>
                        </a:rPr>
                        <a:t> Ποσότητας Άμεσων Υλικών</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r>
                        <a:rPr lang="el-GR" sz="1400" b="0" baseline="0" dirty="0" smtClean="0">
                          <a:solidFill>
                            <a:schemeClr val="tx2"/>
                          </a:solidFill>
                        </a:rPr>
                        <a:t>=</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gridSpan="3">
                  <a:txBody>
                    <a:bodyPr/>
                    <a:lstStyle/>
                    <a:p>
                      <a:r>
                        <a:rPr lang="el-GR" sz="1400" b="0" baseline="0" dirty="0" smtClean="0">
                          <a:solidFill>
                            <a:schemeClr val="tx2"/>
                          </a:solidFill>
                        </a:rPr>
                        <a:t>(</a:t>
                      </a:r>
                      <a:r>
                        <a:rPr lang="el-GR" sz="1400" b="0" dirty="0" smtClean="0">
                          <a:solidFill>
                            <a:schemeClr val="tx2"/>
                          </a:solidFill>
                        </a:rPr>
                        <a:t>Πρότυπη </a:t>
                      </a:r>
                      <a:r>
                        <a:rPr lang="el-GR" sz="1400" b="0" baseline="0" dirty="0" smtClean="0">
                          <a:solidFill>
                            <a:schemeClr val="tx2"/>
                          </a:solidFill>
                        </a:rPr>
                        <a:t>Τιμή </a:t>
                      </a:r>
                      <a:r>
                        <a:rPr lang="en-US" sz="1400" b="0" baseline="0" dirty="0" smtClean="0">
                          <a:solidFill>
                            <a:schemeClr val="tx2"/>
                          </a:solidFill>
                        </a:rPr>
                        <a:t>x </a:t>
                      </a:r>
                      <a:r>
                        <a:rPr lang="el-GR" sz="1400" b="0" dirty="0" smtClean="0">
                          <a:solidFill>
                            <a:schemeClr val="tx2"/>
                          </a:solidFill>
                        </a:rPr>
                        <a:t>Πρότυπη </a:t>
                      </a:r>
                      <a:r>
                        <a:rPr lang="el-GR" sz="1400" b="0" baseline="0" dirty="0" smtClean="0">
                          <a:solidFill>
                            <a:schemeClr val="tx2"/>
                          </a:solidFill>
                        </a:rPr>
                        <a:t>Ποσότητα) - Πραγματική Ποσότητα</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r>
              <a:tr h="0">
                <a:tc>
                  <a:txBody>
                    <a:bodyPr/>
                    <a:lstStyle/>
                    <a:p>
                      <a:endParaRPr lang="el-GR" sz="1400" b="0" baseline="0" dirty="0" smtClean="0">
                        <a:solidFill>
                          <a:schemeClr val="tx2"/>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r>
                        <a:rPr lang="el-GR" sz="1400" b="0" baseline="0" dirty="0" smtClean="0">
                          <a:solidFill>
                            <a:schemeClr val="tx2"/>
                          </a:solidFill>
                        </a:rPr>
                        <a:t>=</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gridSpan="3">
                  <a:txBody>
                    <a:bodyPr/>
                    <a:lstStyle/>
                    <a:p>
                      <a:r>
                        <a:rPr lang="el-GR" sz="1400" b="0" baseline="0" dirty="0" smtClean="0">
                          <a:solidFill>
                            <a:schemeClr val="tx2"/>
                          </a:solidFill>
                        </a:rPr>
                        <a:t>0.05$ </a:t>
                      </a:r>
                      <a:r>
                        <a:rPr lang="en-US" sz="1400" b="0" baseline="0" dirty="0" smtClean="0">
                          <a:solidFill>
                            <a:schemeClr val="tx2"/>
                          </a:solidFill>
                        </a:rPr>
                        <a:t>x [(11.000 x 5 </a:t>
                      </a:r>
                      <a:r>
                        <a:rPr lang="el-GR" sz="1400" b="0" baseline="0" dirty="0" smtClean="0">
                          <a:solidFill>
                            <a:schemeClr val="tx2"/>
                          </a:solidFill>
                        </a:rPr>
                        <a:t>κιλά) – 55.100 κιλά]</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r>
              <a:tr h="0">
                <a:tc>
                  <a:txBody>
                    <a:bodyPr/>
                    <a:lstStyle/>
                    <a:p>
                      <a:endParaRPr lang="el-GR" sz="1400" b="0" baseline="0" dirty="0" smtClean="0">
                        <a:solidFill>
                          <a:schemeClr val="tx2"/>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a:txBody>
                    <a:bodyPr/>
                    <a:lstStyle/>
                    <a:p>
                      <a:r>
                        <a:rPr lang="el-GR" sz="1400" b="0" baseline="0" dirty="0" smtClean="0">
                          <a:solidFill>
                            <a:schemeClr val="tx2"/>
                          </a:solidFill>
                        </a:rPr>
                        <a:t>=</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gridSpan="3">
                  <a:txBody>
                    <a:bodyPr/>
                    <a:lstStyle/>
                    <a:p>
                      <a:r>
                        <a:rPr lang="el-GR" sz="1400" b="0" baseline="0" dirty="0" smtClean="0">
                          <a:solidFill>
                            <a:schemeClr val="tx2"/>
                          </a:solidFill>
                        </a:rPr>
                        <a:t>5$ (Δ)</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r>
              <a:tr h="274320">
                <a:tc gridSpan="5">
                  <a:txBody>
                    <a:bodyPr/>
                    <a:lstStyle/>
                    <a:p>
                      <a:r>
                        <a:rPr lang="el-GR" sz="1400" b="0" baseline="0" dirty="0" smtClean="0">
                          <a:solidFill>
                            <a:schemeClr val="tx2"/>
                          </a:solidFill>
                        </a:rPr>
                        <a:t>Σε μορφή διαγράμματος:</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7640">
                <a:tc>
                  <a:txBody>
                    <a:bodyPr/>
                    <a:lstStyle/>
                    <a:p>
                      <a:pPr algn="ctr"/>
                      <a:r>
                        <a:rPr lang="el-GR" sz="1400" b="1" dirty="0" smtClean="0">
                          <a:solidFill>
                            <a:schemeClr val="tx2"/>
                          </a:solidFill>
                        </a:rPr>
                        <a:t>Πραγματικά Αγορασμένα</a:t>
                      </a:r>
                      <a:r>
                        <a:rPr lang="el-GR" sz="1400" b="1" baseline="0" dirty="0" smtClean="0">
                          <a:solidFill>
                            <a:schemeClr val="tx2"/>
                          </a:solidFill>
                        </a:rPr>
                        <a:t> Άμεσα Υλικά</a:t>
                      </a:r>
                    </a:p>
                    <a:p>
                      <a:pPr algn="ctr"/>
                      <a:r>
                        <a:rPr lang="el-GR" sz="1400" b="0" baseline="0" dirty="0" smtClean="0">
                          <a:solidFill>
                            <a:schemeClr val="tx2"/>
                          </a:solidFill>
                        </a:rPr>
                        <a:t>(Πραγματική Τιμή </a:t>
                      </a:r>
                      <a:r>
                        <a:rPr lang="en-US" sz="1400" b="0" baseline="0" dirty="0" smtClean="0">
                          <a:solidFill>
                            <a:schemeClr val="tx2"/>
                          </a:solidFill>
                        </a:rPr>
                        <a:t>x </a:t>
                      </a:r>
                      <a:r>
                        <a:rPr lang="el-GR" sz="1400" b="0" baseline="0" dirty="0" smtClean="0">
                          <a:solidFill>
                            <a:schemeClr val="tx2"/>
                          </a:solidFill>
                        </a:rPr>
                        <a:t>Πραγματική Ποσότητα)</a:t>
                      </a:r>
                    </a:p>
                    <a:p>
                      <a:pPr algn="ctr"/>
                      <a:r>
                        <a:rPr lang="el-GR" sz="1400" b="0" baseline="0" dirty="0" smtClean="0">
                          <a:solidFill>
                            <a:schemeClr val="tx2"/>
                          </a:solidFill>
                        </a:rPr>
                        <a:t>0.40$ </a:t>
                      </a:r>
                      <a:r>
                        <a:rPr lang="en-US" sz="1400" b="0" baseline="0" dirty="0" smtClean="0">
                          <a:solidFill>
                            <a:schemeClr val="tx2"/>
                          </a:solidFill>
                        </a:rPr>
                        <a:t>x </a:t>
                      </a:r>
                      <a:r>
                        <a:rPr lang="el-GR" sz="1400" b="0" baseline="0" dirty="0" smtClean="0">
                          <a:solidFill>
                            <a:schemeClr val="tx2"/>
                          </a:solidFill>
                        </a:rPr>
                        <a:t>55.100 μέτρα = 2.204$</a:t>
                      </a:r>
                      <a:endParaRPr lang="en-US" sz="1400" b="0" dirty="0" smtClean="0">
                        <a:solidFill>
                          <a:schemeClr val="tx2"/>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1" dirty="0" smtClean="0">
                          <a:solidFill>
                            <a:schemeClr val="tx2"/>
                          </a:solidFill>
                        </a:rPr>
                        <a:t>Αποθέματα Υλικών</a:t>
                      </a:r>
                      <a:endParaRPr lang="en-US" sz="1400" b="1" dirty="0" smtClean="0">
                        <a:solidFill>
                          <a:schemeClr val="tx2"/>
                        </a:solidFill>
                      </a:endParaRPr>
                    </a:p>
                    <a:p>
                      <a:pPr algn="ctr"/>
                      <a:r>
                        <a:rPr lang="el-GR" sz="1400" b="0" dirty="0" smtClean="0">
                          <a:solidFill>
                            <a:schemeClr val="tx2"/>
                          </a:solidFill>
                        </a:rPr>
                        <a:t>(Πρότυπη Τιμή </a:t>
                      </a:r>
                      <a:r>
                        <a:rPr lang="en-US" sz="1400" b="0" dirty="0" smtClean="0">
                          <a:solidFill>
                            <a:schemeClr val="tx2"/>
                          </a:solidFill>
                        </a:rPr>
                        <a:t>x </a:t>
                      </a:r>
                      <a:r>
                        <a:rPr lang="el-GR" sz="1400" b="0" baseline="0" dirty="0" smtClean="0">
                          <a:solidFill>
                            <a:schemeClr val="tx2"/>
                          </a:solidFill>
                        </a:rPr>
                        <a:t>Πραγματική Ποσότητα)</a:t>
                      </a:r>
                    </a:p>
                    <a:p>
                      <a:pPr algn="ctr"/>
                      <a:r>
                        <a:rPr lang="el-GR" sz="1400" b="0" baseline="0" dirty="0" smtClean="0">
                          <a:solidFill>
                            <a:schemeClr val="tx2"/>
                          </a:solidFill>
                        </a:rPr>
                        <a:t>0.50$ </a:t>
                      </a:r>
                      <a:r>
                        <a:rPr lang="en-US" sz="1400" b="0" baseline="0" dirty="0" smtClean="0">
                          <a:solidFill>
                            <a:schemeClr val="tx2"/>
                          </a:solidFill>
                        </a:rPr>
                        <a:t>x </a:t>
                      </a:r>
                      <a:r>
                        <a:rPr lang="el-GR" sz="1400" b="0" baseline="0" dirty="0" smtClean="0">
                          <a:solidFill>
                            <a:schemeClr val="tx2"/>
                          </a:solidFill>
                        </a:rPr>
                        <a:t>55.100 = 2.755$</a:t>
                      </a:r>
                      <a:endParaRPr lang="en-US" sz="1400" b="0" dirty="0" smtClean="0">
                        <a:solidFill>
                          <a:schemeClr val="tx2"/>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a:txBody>
                    <a:bodyPr/>
                    <a:lstStyle/>
                    <a:p>
                      <a:pPr algn="ctr"/>
                      <a:r>
                        <a:rPr lang="el-GR" sz="1400" b="1" dirty="0" smtClean="0">
                          <a:solidFill>
                            <a:schemeClr val="tx2"/>
                          </a:solidFill>
                        </a:rPr>
                        <a:t>Αποθέματα Ημικατεργασμένων</a:t>
                      </a:r>
                      <a:r>
                        <a:rPr lang="el-GR" sz="1400" b="1" baseline="0" dirty="0" smtClean="0">
                          <a:solidFill>
                            <a:schemeClr val="tx2"/>
                          </a:solidFill>
                        </a:rPr>
                        <a:t> </a:t>
                      </a:r>
                    </a:p>
                    <a:p>
                      <a:pPr algn="ctr"/>
                      <a:r>
                        <a:rPr lang="el-GR" sz="1400" b="0" dirty="0" smtClean="0">
                          <a:solidFill>
                            <a:schemeClr val="tx2"/>
                          </a:solidFill>
                        </a:rPr>
                        <a:t>(Πρότυπη Τιμή </a:t>
                      </a:r>
                      <a:r>
                        <a:rPr lang="en-US" sz="1400" b="0" dirty="0" smtClean="0">
                          <a:solidFill>
                            <a:schemeClr val="tx2"/>
                          </a:solidFill>
                        </a:rPr>
                        <a:t>x </a:t>
                      </a:r>
                      <a:r>
                        <a:rPr lang="el-GR" sz="1400" b="0" dirty="0" smtClean="0">
                          <a:solidFill>
                            <a:schemeClr val="tx2"/>
                          </a:solidFill>
                        </a:rPr>
                        <a:t>Πρότυπη </a:t>
                      </a:r>
                      <a:r>
                        <a:rPr lang="el-GR" sz="1400" b="0" baseline="0" dirty="0" smtClean="0">
                          <a:solidFill>
                            <a:schemeClr val="tx2"/>
                          </a:solidFill>
                        </a:rPr>
                        <a:t>Ποσότητα)</a:t>
                      </a:r>
                    </a:p>
                    <a:p>
                      <a:pPr algn="ctr"/>
                      <a:r>
                        <a:rPr lang="el-GR" sz="1400" b="0" baseline="0" dirty="0" smtClean="0">
                          <a:solidFill>
                            <a:schemeClr val="tx2"/>
                          </a:solidFill>
                        </a:rPr>
                        <a:t>0.50$ </a:t>
                      </a:r>
                      <a:r>
                        <a:rPr lang="en-US" sz="1400" b="0" baseline="0" dirty="0" smtClean="0">
                          <a:solidFill>
                            <a:schemeClr val="tx2"/>
                          </a:solidFill>
                        </a:rPr>
                        <a:t>x </a:t>
                      </a:r>
                      <a:r>
                        <a:rPr lang="el-GR" sz="1400" b="0" baseline="0" dirty="0" smtClean="0">
                          <a:solidFill>
                            <a:schemeClr val="tx2"/>
                          </a:solidFill>
                        </a:rPr>
                        <a:t>(11.000 </a:t>
                      </a:r>
                      <a:r>
                        <a:rPr lang="en-US" sz="1400" b="0" baseline="0" dirty="0" smtClean="0">
                          <a:solidFill>
                            <a:schemeClr val="tx2"/>
                          </a:solidFill>
                        </a:rPr>
                        <a:t>x </a:t>
                      </a:r>
                      <a:r>
                        <a:rPr lang="el-GR" sz="1400" b="0" baseline="0" dirty="0" smtClean="0">
                          <a:solidFill>
                            <a:schemeClr val="tx2"/>
                          </a:solidFill>
                        </a:rPr>
                        <a:t>5) = 2.750$</a:t>
                      </a:r>
                      <a:endParaRPr lang="en-US" sz="1400" b="0" dirty="0" smtClean="0">
                        <a:solidFill>
                          <a:schemeClr val="tx2"/>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r>
              <a:tr h="167640">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1" dirty="0" smtClean="0">
                          <a:solidFill>
                            <a:schemeClr val="tx2"/>
                          </a:solidFill>
                        </a:rPr>
                        <a:t>Απόκλιση</a:t>
                      </a:r>
                      <a:r>
                        <a:rPr lang="el-GR" sz="1400" b="1" baseline="0" dirty="0" smtClean="0">
                          <a:solidFill>
                            <a:schemeClr val="tx2"/>
                          </a:solidFill>
                        </a:rPr>
                        <a:t> Τιμής Άμεσων Υλικών</a:t>
                      </a:r>
                      <a:endParaRPr lang="el-GR" sz="1400" b="0" baseline="0" dirty="0" smtClean="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0" baseline="0" dirty="0" smtClean="0">
                          <a:solidFill>
                            <a:schemeClr val="tx2"/>
                          </a:solidFill>
                        </a:rPr>
                        <a:t>551$ (Ε)</a:t>
                      </a:r>
                      <a:endParaRPr lang="el-GR" sz="1400" b="1" baseline="0" dirty="0" smtClean="0">
                        <a:solidFill>
                          <a:schemeClr val="tx2"/>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hMerge="1">
                  <a:txBody>
                    <a:bodyPr/>
                    <a:lstStyle/>
                    <a:p>
                      <a:endParaRPr lang="el-GR" sz="1600" b="0" baseline="0" dirty="0" smtClean="0">
                        <a:solidFill>
                          <a:schemeClr val="tx2"/>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1" dirty="0" smtClean="0">
                          <a:solidFill>
                            <a:schemeClr val="tx2"/>
                          </a:solidFill>
                        </a:rPr>
                        <a:t>Απόκλιση</a:t>
                      </a:r>
                      <a:r>
                        <a:rPr lang="el-GR" sz="1400" b="1" baseline="0" dirty="0" smtClean="0">
                          <a:solidFill>
                            <a:schemeClr val="tx2"/>
                          </a:solidFill>
                        </a:rPr>
                        <a:t> Ποσότητας Άμεσων Υλικών</a:t>
                      </a:r>
                    </a:p>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0" baseline="0" dirty="0" smtClean="0">
                          <a:solidFill>
                            <a:schemeClr val="tx2"/>
                          </a:solidFill>
                        </a:rPr>
                        <a:t>5$ (Δ)</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c hMerge="1">
                  <a:txBody>
                    <a:bodyPr/>
                    <a:lstStyle/>
                    <a:p>
                      <a:endParaRPr lang="el-GR" sz="1600" b="0" baseline="0" dirty="0" smtClean="0">
                        <a:solidFill>
                          <a:schemeClr val="tx2"/>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
        <p:nvSpPr>
          <p:cNvPr id="5" name="TextBox 3"/>
          <p:cNvSpPr txBox="1">
            <a:spLocks noChangeArrowheads="1"/>
          </p:cNvSpPr>
          <p:nvPr/>
        </p:nvSpPr>
        <p:spPr bwMode="auto">
          <a:xfrm>
            <a:off x="5791200" y="838200"/>
            <a:ext cx="198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smtClean="0">
                <a:solidFill>
                  <a:schemeClr val="tx2"/>
                </a:solidFill>
              </a:rPr>
              <a:t>(</a:t>
            </a:r>
            <a:r>
              <a:rPr lang="el-GR" altLang="en-US" sz="1800" b="1" dirty="0" smtClean="0">
                <a:solidFill>
                  <a:schemeClr val="tx2"/>
                </a:solidFill>
              </a:rPr>
              <a:t>διαφάνεια 2</a:t>
            </a:r>
            <a:r>
              <a:rPr lang="en-US" altLang="en-US" sz="1800" b="1" dirty="0" smtClean="0">
                <a:solidFill>
                  <a:schemeClr val="tx2"/>
                </a:solidFill>
              </a:rPr>
              <a:t> </a:t>
            </a:r>
            <a:r>
              <a:rPr lang="el-GR" altLang="en-US" sz="1800" b="1" dirty="0" smtClean="0">
                <a:solidFill>
                  <a:schemeClr val="tx2"/>
                </a:solidFill>
              </a:rPr>
              <a:t>από 2</a:t>
            </a:r>
            <a:r>
              <a:rPr lang="en-US" altLang="en-US" sz="1800" b="1" dirty="0" smtClean="0">
                <a:solidFill>
                  <a:schemeClr val="tx2"/>
                </a:solidFill>
              </a:rPr>
              <a:t>)</a:t>
            </a:r>
            <a:endParaRPr lang="en-US" altLang="en-US" sz="1800" b="1" dirty="0">
              <a:solidFill>
                <a:schemeClr val="tx2"/>
              </a:solidFill>
            </a:endParaRPr>
          </a:p>
        </p:txBody>
      </p:sp>
    </p:spTree>
    <p:extLst>
      <p:ext uri="{BB962C8B-B14F-4D97-AF65-F5344CB8AC3E}">
        <p14:creationId xmlns:p14="http://schemas.microsoft.com/office/powerpoint/2010/main" val="355051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152400"/>
            <a:ext cx="8229600" cy="914400"/>
          </a:xfrm>
        </p:spPr>
        <p:txBody>
          <a:bodyPr/>
          <a:lstStyle/>
          <a:p>
            <a:r>
              <a:rPr lang="el-GR" dirty="0"/>
              <a:t>Υπολογισμός Συνολικής Απόκλισης Κόστους Άμεσης </a:t>
            </a:r>
            <a:r>
              <a:rPr lang="el-GR" dirty="0" smtClean="0"/>
              <a:t>Εργασίας</a:t>
            </a:r>
            <a:endParaRPr lang="en-US" altLang="en-US" dirty="0" smtClean="0"/>
          </a:p>
        </p:txBody>
      </p:sp>
      <p:sp>
        <p:nvSpPr>
          <p:cNvPr id="83970"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553285809"/>
              </p:ext>
            </p:extLst>
          </p:nvPr>
        </p:nvGraphicFramePr>
        <p:xfrm>
          <a:off x="685800" y="2133600"/>
          <a:ext cx="7620000" cy="762000"/>
        </p:xfrm>
        <a:graphic>
          <a:graphicData uri="http://schemas.openxmlformats.org/drawingml/2006/table">
            <a:tbl>
              <a:tblPr firstRow="1" firstCol="1" bandRow="1">
                <a:tableStyleId>{5C22544A-7EE6-4342-B048-85BDC9FD1C3A}</a:tableStyleId>
              </a:tblPr>
              <a:tblGrid>
                <a:gridCol w="7620000"/>
              </a:tblGrid>
              <a:tr h="381000">
                <a:tc>
                  <a:txBody>
                    <a:bodyPr/>
                    <a:lstStyle/>
                    <a:p>
                      <a:r>
                        <a:rPr lang="el-GR" sz="1200" b="0" dirty="0">
                          <a:solidFill>
                            <a:schemeClr val="tx2"/>
                          </a:solidFill>
                          <a:effectLst/>
                          <a:latin typeface="+mj-lt"/>
                        </a:rPr>
                        <a:t>Συνολική Απόκλιση Κόστους Άμεσης Εργασίας = Πρότυπο Κόστος* – Πραγματικό Κόστος**</a:t>
                      </a:r>
                      <a:endParaRPr lang="en-US" sz="1100" b="0" dirty="0">
                        <a:solidFill>
                          <a:schemeClr val="tx2"/>
                        </a:solidFill>
                        <a:effectLst/>
                        <a:latin typeface="+mj-lt"/>
                        <a:cs typeface="Times New Roman" panose="02020603050405020304" pitchFamily="18" charset="0"/>
                      </a:endParaRPr>
                    </a:p>
                  </a:txBody>
                  <a:tcPr marL="68580" marR="68580" marT="0" marB="0">
                    <a:solidFill>
                      <a:schemeClr val="bg1"/>
                    </a:solidFill>
                  </a:tcPr>
                </a:tc>
              </a:tr>
              <a:tr h="190500">
                <a:tc>
                  <a:txBody>
                    <a:bodyPr/>
                    <a:lstStyle/>
                    <a:p>
                      <a:r>
                        <a:rPr lang="el-GR" sz="1200" b="0" dirty="0">
                          <a:solidFill>
                            <a:schemeClr val="tx2"/>
                          </a:solidFill>
                          <a:effectLst/>
                          <a:latin typeface="+mj-lt"/>
                        </a:rPr>
                        <a:t>* Πρότυπο Κόστος = Πρότυπη Τιμή </a:t>
                      </a:r>
                      <a:r>
                        <a:rPr lang="en-US" sz="1200" b="0" dirty="0">
                          <a:solidFill>
                            <a:schemeClr val="tx2"/>
                          </a:solidFill>
                          <a:effectLst/>
                          <a:latin typeface="+mj-lt"/>
                        </a:rPr>
                        <a:t>x</a:t>
                      </a:r>
                      <a:r>
                        <a:rPr lang="el-GR" sz="1200" b="0" dirty="0">
                          <a:solidFill>
                            <a:schemeClr val="tx2"/>
                          </a:solidFill>
                          <a:effectLst/>
                          <a:latin typeface="+mj-lt"/>
                        </a:rPr>
                        <a:t> Πρότυπη Ποσότητα</a:t>
                      </a:r>
                      <a:endParaRPr lang="en-US" sz="1100" b="0" dirty="0">
                        <a:solidFill>
                          <a:schemeClr val="tx2"/>
                        </a:solidFill>
                        <a:effectLst/>
                        <a:latin typeface="+mj-lt"/>
                        <a:cs typeface="Times New Roman" panose="02020603050405020304" pitchFamily="18" charset="0"/>
                      </a:endParaRPr>
                    </a:p>
                  </a:txBody>
                  <a:tcPr marL="68580" marR="68580" marT="0" marB="0">
                    <a:solidFill>
                      <a:schemeClr val="bg1"/>
                    </a:solidFill>
                  </a:tcPr>
                </a:tc>
              </a:tr>
              <a:tr h="190500">
                <a:tc>
                  <a:txBody>
                    <a:bodyPr/>
                    <a:lstStyle/>
                    <a:p>
                      <a:r>
                        <a:rPr lang="el-GR" sz="1200" b="0" dirty="0">
                          <a:solidFill>
                            <a:schemeClr val="tx2"/>
                          </a:solidFill>
                          <a:effectLst/>
                          <a:latin typeface="+mj-lt"/>
                        </a:rPr>
                        <a:t>**Πραγματικό Κόστος = Πραγματική Τιμή </a:t>
                      </a:r>
                      <a:r>
                        <a:rPr lang="en-US" sz="1200" b="0" dirty="0">
                          <a:solidFill>
                            <a:schemeClr val="tx2"/>
                          </a:solidFill>
                          <a:effectLst/>
                          <a:latin typeface="+mj-lt"/>
                        </a:rPr>
                        <a:t>x</a:t>
                      </a:r>
                      <a:r>
                        <a:rPr lang="el-GR" sz="1200" b="0" dirty="0">
                          <a:solidFill>
                            <a:schemeClr val="tx2"/>
                          </a:solidFill>
                          <a:effectLst/>
                          <a:latin typeface="+mj-lt"/>
                        </a:rPr>
                        <a:t> Πραγματική Ποσότητα</a:t>
                      </a:r>
                      <a:endParaRPr lang="en-US" sz="1100" b="0" dirty="0">
                        <a:solidFill>
                          <a:schemeClr val="tx2"/>
                        </a:solidFill>
                        <a:effectLst/>
                        <a:latin typeface="+mj-lt"/>
                        <a:cs typeface="Times New Roman" panose="02020603050405020304" pitchFamily="18" charset="0"/>
                      </a:endParaRPr>
                    </a:p>
                  </a:txBody>
                  <a:tcPr marL="68580" marR="68580" marT="0" marB="0">
                    <a:solidFill>
                      <a:schemeClr val="bg1"/>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09366944"/>
              </p:ext>
            </p:extLst>
          </p:nvPr>
        </p:nvGraphicFramePr>
        <p:xfrm>
          <a:off x="304800" y="3962400"/>
          <a:ext cx="8458200" cy="914400"/>
        </p:xfrm>
        <a:graphic>
          <a:graphicData uri="http://schemas.openxmlformats.org/drawingml/2006/table">
            <a:tbl>
              <a:tblPr firstRow="1" firstCol="1" bandRow="1">
                <a:tableStyleId>{5C22544A-7EE6-4342-B048-85BDC9FD1C3A}</a:tableStyleId>
              </a:tblPr>
              <a:tblGrid>
                <a:gridCol w="8458200"/>
              </a:tblGrid>
              <a:tr h="457200">
                <a:tc>
                  <a:txBody>
                    <a:bodyPr/>
                    <a:lstStyle/>
                    <a:p>
                      <a:r>
                        <a:rPr lang="el-GR" sz="1200" b="0" dirty="0">
                          <a:solidFill>
                            <a:schemeClr val="tx2"/>
                          </a:solidFill>
                          <a:effectLst/>
                          <a:latin typeface="+mj-lt"/>
                        </a:rPr>
                        <a:t>Πρότυπο Κόστος: 8.50$ ανά ώρα </a:t>
                      </a:r>
                      <a:r>
                        <a:rPr lang="en-US" sz="1200" b="0" dirty="0">
                          <a:solidFill>
                            <a:schemeClr val="tx2"/>
                          </a:solidFill>
                          <a:effectLst/>
                          <a:latin typeface="+mj-lt"/>
                        </a:rPr>
                        <a:t>x</a:t>
                      </a:r>
                      <a:r>
                        <a:rPr lang="el-GR" sz="1200" b="0" dirty="0">
                          <a:solidFill>
                            <a:schemeClr val="tx2"/>
                          </a:solidFill>
                          <a:effectLst/>
                          <a:latin typeface="+mj-lt"/>
                        </a:rPr>
                        <a:t> (180 τσάντες </a:t>
                      </a:r>
                      <a:r>
                        <a:rPr lang="en-US" sz="1200" b="0" dirty="0">
                          <a:solidFill>
                            <a:schemeClr val="tx2"/>
                          </a:solidFill>
                          <a:effectLst/>
                          <a:latin typeface="+mj-lt"/>
                        </a:rPr>
                        <a:t>x </a:t>
                      </a:r>
                      <a:r>
                        <a:rPr lang="el-GR" sz="1200" b="0" dirty="0">
                          <a:solidFill>
                            <a:schemeClr val="tx2"/>
                          </a:solidFill>
                          <a:effectLst/>
                          <a:latin typeface="+mj-lt"/>
                        </a:rPr>
                        <a:t>2.4 ώρες ανά τσάντα) = 3.672$</a:t>
                      </a:r>
                      <a:endParaRPr lang="en-US" sz="1100" b="0" dirty="0">
                        <a:solidFill>
                          <a:schemeClr val="tx2"/>
                        </a:solidFill>
                        <a:effectLst/>
                        <a:latin typeface="+mj-lt"/>
                        <a:cs typeface="Times New Roman" panose="02020603050405020304" pitchFamily="18" charset="0"/>
                      </a:endParaRPr>
                    </a:p>
                  </a:txBody>
                  <a:tcPr marL="68580" marR="68580" marT="0" marB="0">
                    <a:solidFill>
                      <a:schemeClr val="bg1"/>
                    </a:solidFill>
                  </a:tcPr>
                </a:tc>
              </a:tr>
              <a:tr h="228600">
                <a:tc>
                  <a:txBody>
                    <a:bodyPr/>
                    <a:lstStyle/>
                    <a:p>
                      <a:r>
                        <a:rPr lang="el-GR" sz="1200" b="0" dirty="0">
                          <a:solidFill>
                            <a:schemeClr val="tx2"/>
                          </a:solidFill>
                          <a:effectLst/>
                          <a:latin typeface="+mj-lt"/>
                        </a:rPr>
                        <a:t>Πραγματικό Κόστος: 9.20$ ανά ώρα </a:t>
                      </a:r>
                      <a:r>
                        <a:rPr lang="en-US" sz="1200" b="0" dirty="0">
                          <a:solidFill>
                            <a:schemeClr val="tx2"/>
                          </a:solidFill>
                          <a:effectLst/>
                          <a:latin typeface="+mj-lt"/>
                        </a:rPr>
                        <a:t>x </a:t>
                      </a:r>
                      <a:r>
                        <a:rPr lang="el-GR" sz="1200" b="0" dirty="0">
                          <a:solidFill>
                            <a:schemeClr val="tx2"/>
                          </a:solidFill>
                          <a:effectLst/>
                          <a:latin typeface="+mj-lt"/>
                        </a:rPr>
                        <a:t>450 ώρες = 4.140$ </a:t>
                      </a:r>
                      <a:endParaRPr lang="en-US" sz="1100" b="0" dirty="0">
                        <a:solidFill>
                          <a:schemeClr val="tx2"/>
                        </a:solidFill>
                        <a:effectLst/>
                        <a:latin typeface="+mj-lt"/>
                        <a:cs typeface="Times New Roman" panose="02020603050405020304" pitchFamily="18" charset="0"/>
                      </a:endParaRPr>
                    </a:p>
                  </a:txBody>
                  <a:tcPr marL="68580" marR="68580" marT="0" marB="0">
                    <a:solidFill>
                      <a:schemeClr val="bg1"/>
                    </a:solidFill>
                  </a:tcPr>
                </a:tc>
              </a:tr>
              <a:tr h="228600">
                <a:tc>
                  <a:txBody>
                    <a:bodyPr/>
                    <a:lstStyle/>
                    <a:p>
                      <a:r>
                        <a:rPr lang="el-GR" sz="1200" b="0" dirty="0">
                          <a:solidFill>
                            <a:schemeClr val="tx2"/>
                          </a:solidFill>
                          <a:effectLst/>
                          <a:latin typeface="+mj-lt"/>
                        </a:rPr>
                        <a:t>Συνολική απόκλιση κόστους άμεσης εργασίας: 3.672$ - 4.140$ = 468$ </a:t>
                      </a:r>
                      <a:r>
                        <a:rPr lang="el-GR" sz="1200" b="0" dirty="0" smtClean="0">
                          <a:solidFill>
                            <a:schemeClr val="tx2"/>
                          </a:solidFill>
                          <a:effectLst/>
                          <a:latin typeface="+mj-lt"/>
                        </a:rPr>
                        <a:t>(Δ)</a:t>
                      </a:r>
                      <a:endParaRPr lang="en-US" sz="1100" b="0" dirty="0">
                        <a:solidFill>
                          <a:schemeClr val="tx2"/>
                        </a:solidFill>
                        <a:effectLst/>
                        <a:latin typeface="+mj-lt"/>
                        <a:cs typeface="Times New Roman" panose="02020603050405020304" pitchFamily="18" charset="0"/>
                      </a:endParaRPr>
                    </a:p>
                  </a:txBody>
                  <a:tcPr marL="68580" marR="68580" marT="0" marB="0">
                    <a:solidFill>
                      <a:schemeClr val="bg1"/>
                    </a:solidFill>
                  </a:tcPr>
                </a:tc>
              </a:tr>
            </a:tbl>
          </a:graphicData>
        </a:graphic>
      </p:graphicFrame>
      <p:sp>
        <p:nvSpPr>
          <p:cNvPr id="4" name="Rectangle 1"/>
          <p:cNvSpPr>
            <a:spLocks noChangeArrowheads="1"/>
          </p:cNvSpPr>
          <p:nvPr/>
        </p:nvSpPr>
        <p:spPr bwMode="auto">
          <a:xfrm>
            <a:off x="304800" y="1203811"/>
            <a:ext cx="8534400" cy="9079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altLang="en-US" sz="1400" b="1" i="0" u="none" strike="noStrike" cap="none" normalizeH="0" baseline="0" dirty="0" smtClean="0">
                <a:ln>
                  <a:noFill/>
                </a:ln>
                <a:solidFill>
                  <a:srgbClr val="275CAE"/>
                </a:solidFill>
                <a:effectLst/>
                <a:latin typeface="Calibri" panose="020F0502020204030204" pitchFamily="34" charset="0"/>
                <a:ea typeface="Times New Roman" panose="02020603050405020304" pitchFamily="18" charset="0"/>
                <a:cs typeface="Calibri" panose="020F0502020204030204" pitchFamily="34" charset="0"/>
              </a:rPr>
              <a:t>Μέτρηση απόδοσης</a:t>
            </a:r>
            <a:r>
              <a:rPr kumimoji="0" lang="el-GR" altLang="en-US" sz="1400" b="0" i="0" u="none" strike="noStrike" cap="none" normalizeH="0" baseline="0" dirty="0" smtClean="0">
                <a:ln>
                  <a:noFill/>
                </a:ln>
                <a:solidFill>
                  <a:srgbClr val="275CA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l-GR" altLang="en-US" sz="14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Η </a:t>
            </a:r>
            <a:r>
              <a:rPr kumimoji="0" lang="el-GR" altLang="en-US" sz="1400" b="1" i="0" u="none" strike="noStrike" cap="none" normalizeH="0" baseline="0" dirty="0" smtClean="0">
                <a:ln>
                  <a:noFill/>
                </a:ln>
                <a:solidFill>
                  <a:srgbClr val="275CAE"/>
                </a:solidFill>
                <a:effectLst/>
                <a:latin typeface="Calibri" panose="020F0502020204030204" pitchFamily="34" charset="0"/>
                <a:ea typeface="Times New Roman" panose="02020603050405020304" pitchFamily="18" charset="0"/>
                <a:cs typeface="Calibri" panose="020F0502020204030204" pitchFamily="34" charset="0"/>
              </a:rPr>
              <a:t>συνολική απόκλιση κόστους άμεσης εργασίας</a:t>
            </a:r>
            <a:r>
              <a:rPr kumimoji="0" lang="el-GR" altLang="en-US" sz="1400" b="1"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l-GR" altLang="en-US" sz="14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μετρά τη </a:t>
            </a:r>
            <a:r>
              <a:rPr kumimoji="0" lang="el-GR" altLang="en-US" sz="14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διαφορά μεταξύ του πραγματικο</a:t>
            </a:r>
            <a:r>
              <a:rPr kumimoji="0" lang="el-GR" altLang="en-US" sz="14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ύ</a:t>
            </a:r>
            <a:r>
              <a:rPr kumimoji="0" lang="el-GR" altLang="en-US" sz="14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 συνολικο</a:t>
            </a:r>
            <a:r>
              <a:rPr kumimoji="0" lang="el-GR" altLang="en-US" sz="14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ύ κόστους</a:t>
            </a:r>
            <a:r>
              <a:rPr kumimoji="0" lang="el-GR" altLang="en-US" sz="14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 </a:t>
            </a:r>
            <a:r>
              <a:rPr kumimoji="0" lang="el-GR" altLang="en-US" sz="14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εργασίας</a:t>
            </a:r>
            <a:r>
              <a:rPr kumimoji="0" lang="el-GR" altLang="en-US" sz="14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 και του τι θα έπρεπε να κοστίζει ανάλογα με το</a:t>
            </a:r>
            <a:r>
              <a:rPr kumimoji="0" lang="el-GR" altLang="en-US" sz="14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ν</a:t>
            </a:r>
            <a:r>
              <a:rPr kumimoji="0" lang="el-GR" altLang="en-US" sz="14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 </a:t>
            </a:r>
            <a:r>
              <a:rPr kumimoji="0" lang="el-GR" altLang="en-US" sz="14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ελαστικό</a:t>
            </a:r>
            <a:r>
              <a:rPr kumimoji="0" lang="el-GR" altLang="en-US" sz="14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 προϋπολογισμό </a:t>
            </a:r>
            <a:r>
              <a:rPr kumimoji="0" lang="el-GR" altLang="en-US" sz="14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των</a:t>
            </a:r>
            <a:r>
              <a:rPr kumimoji="0" lang="el-GR" altLang="en-US" sz="14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 </a:t>
            </a:r>
            <a:r>
              <a:rPr kumimoji="0" lang="el-GR" altLang="en-US" sz="14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παραχθέντων καλών</a:t>
            </a:r>
            <a:r>
              <a:rPr kumimoji="0" lang="el-GR" altLang="en-US" sz="14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 </a:t>
            </a:r>
            <a:r>
              <a:rPr kumimoji="0" lang="el-GR" altLang="en-US" sz="14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μονάδων</a:t>
            </a:r>
            <a:r>
              <a:rPr kumimoji="0" lang="el-GR" altLang="en-US" sz="1400" b="0" i="0" u="none" strike="noStrike" cap="none" normalizeH="0" baseline="0" dirty="0" smtClean="0">
                <a:ln>
                  <a:noFill/>
                </a:ln>
                <a:solidFill>
                  <a:srgbClr val="212121"/>
                </a:solidFill>
                <a:effectLst/>
                <a:latin typeface="inherit"/>
                <a:ea typeface="Times New Roman" panose="02020603050405020304" pitchFamily="18"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altLang="en-US" sz="1400" b="1" i="0" u="none" strike="noStrike" cap="none" normalizeH="0" baseline="0" dirty="0" smtClean="0">
                <a:ln>
                  <a:noFill/>
                </a:ln>
                <a:solidFill>
                  <a:srgbClr val="275CAE"/>
                </a:solidFill>
                <a:effectLst/>
                <a:latin typeface="Calibri" panose="020F0502020204030204" pitchFamily="34" charset="0"/>
                <a:ea typeface="Times New Roman" panose="02020603050405020304" pitchFamily="18" charset="0"/>
                <a:cs typeface="Calibri" panose="020F0502020204030204" pitchFamily="34" charset="0"/>
              </a:rPr>
              <a:t>Τύπος</a:t>
            </a:r>
            <a:r>
              <a:rPr kumimoji="0" lang="en-US" altLang="en-US" sz="1400" b="0" i="0" u="none" strike="noStrike" cap="none" normalizeH="0" baseline="0" dirty="0" smtClean="0">
                <a:ln>
                  <a:noFill/>
                </a:ln>
                <a:solidFill>
                  <a:srgbClr val="275CAE"/>
                </a:solidFill>
                <a:effectLst/>
              </a:rPr>
              <a:t> </a:t>
            </a:r>
          </a:p>
        </p:txBody>
      </p:sp>
      <p:sp>
        <p:nvSpPr>
          <p:cNvPr id="5" name="Rectangle 4"/>
          <p:cNvSpPr/>
          <p:nvPr/>
        </p:nvSpPr>
        <p:spPr>
          <a:xfrm>
            <a:off x="304800" y="2971800"/>
            <a:ext cx="8534400" cy="954107"/>
          </a:xfrm>
          <a:prstGeom prst="rect">
            <a:avLst/>
          </a:prstGeom>
          <a:solidFill>
            <a:schemeClr val="bg1"/>
          </a:solidFill>
        </p:spPr>
        <p:txBody>
          <a:bodyPr wrap="square">
            <a:spAutoFit/>
          </a:bodyPr>
          <a:lstStyle/>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n-US" sz="1400" b="1" dirty="0">
                <a:solidFill>
                  <a:srgbClr val="275CAE"/>
                </a:solidFill>
                <a:latin typeface="+mj-lt"/>
                <a:ea typeface="Times New Roman" panose="02020603050405020304" pitchFamily="18" charset="0"/>
                <a:cs typeface="Calibri" panose="020F0502020204030204" pitchFamily="34" charset="0"/>
              </a:rPr>
              <a:t>Παράδειγμα</a:t>
            </a:r>
            <a:r>
              <a:rPr lang="el-GR" altLang="en-US" sz="1400" b="1" dirty="0">
                <a:solidFill>
                  <a:srgbClr val="212121"/>
                </a:solidFill>
                <a:latin typeface="+mj-lt"/>
                <a:ea typeface="Times New Roman" panose="02020603050405020304" pitchFamily="18" charset="0"/>
                <a:cs typeface="Calibri" panose="020F0502020204030204" pitchFamily="34" charset="0"/>
              </a:rPr>
              <a:t> </a:t>
            </a:r>
            <a:r>
              <a:rPr lang="el-GR" altLang="en-US" sz="1400" dirty="0">
                <a:solidFill>
                  <a:srgbClr val="212121"/>
                </a:solidFill>
                <a:latin typeface="+mj-lt"/>
                <a:ea typeface="Times New Roman" panose="02020603050405020304" pitchFamily="18" charset="0"/>
                <a:cs typeface="Calibri" panose="020F0502020204030204" pitchFamily="34" charset="0"/>
              </a:rPr>
              <a:t>Στην Cambria, για </a:t>
            </a:r>
            <a:r>
              <a:rPr lang="el-GR" altLang="en-US" sz="1400" dirty="0">
                <a:solidFill>
                  <a:srgbClr val="212121"/>
                </a:solidFill>
                <a:latin typeface="+mj-lt"/>
                <a:ea typeface="Times New Roman" panose="02020603050405020304" pitchFamily="18" charset="0"/>
                <a:cs typeface="Arial" panose="020B0604020202020204" pitchFamily="34" charset="0"/>
              </a:rPr>
              <a:t>κάθε τσάντα απαιτούνται 2.4 ώρες πρότυπης άμεσης εργασίας, και η πρότυπη τιμή άμεσης εργασίας είναι 8.50$ ανά ώρα. Κατά τη διάρκεια του Αυγούστου, πραγματοποιήθηκαν 450 ώρες άμεσης εργασίας για τη δημιουργία 180 τσαντών με μέσο ποσό αμοιβής 9.20$ ανά ώρα. Η σ</a:t>
            </a:r>
            <a:r>
              <a:rPr lang="el-GR" altLang="en-US" sz="1400" dirty="0">
                <a:solidFill>
                  <a:srgbClr val="212121"/>
                </a:solidFill>
                <a:latin typeface="+mj-lt"/>
                <a:ea typeface="Times New Roman" panose="02020603050405020304" pitchFamily="18" charset="0"/>
                <a:cs typeface="Calibri" panose="020F0502020204030204" pitchFamily="34" charset="0"/>
              </a:rPr>
              <a:t>υνολική</a:t>
            </a:r>
            <a:r>
              <a:rPr lang="el-GR" altLang="en-US" sz="1400" dirty="0">
                <a:solidFill>
                  <a:srgbClr val="212121"/>
                </a:solidFill>
                <a:latin typeface="+mj-lt"/>
                <a:ea typeface="Times New Roman" panose="02020603050405020304" pitchFamily="18" charset="0"/>
                <a:cs typeface="Arial" panose="020B0604020202020204" pitchFamily="34" charset="0"/>
              </a:rPr>
              <a:t> α</a:t>
            </a:r>
            <a:r>
              <a:rPr lang="el-GR" altLang="en-US" sz="1400" dirty="0">
                <a:solidFill>
                  <a:srgbClr val="212121"/>
                </a:solidFill>
                <a:latin typeface="+mj-lt"/>
                <a:ea typeface="Times New Roman" panose="02020603050405020304" pitchFamily="18" charset="0"/>
                <a:cs typeface="Calibri" panose="020F0502020204030204" pitchFamily="34" charset="0"/>
              </a:rPr>
              <a:t>πόκλιση</a:t>
            </a:r>
            <a:r>
              <a:rPr lang="el-GR" altLang="en-US" sz="1400" dirty="0">
                <a:solidFill>
                  <a:srgbClr val="212121"/>
                </a:solidFill>
                <a:latin typeface="+mj-lt"/>
                <a:ea typeface="Times New Roman" panose="02020603050405020304" pitchFamily="18" charset="0"/>
                <a:cs typeface="Arial" panose="020B0604020202020204" pitchFamily="34" charset="0"/>
              </a:rPr>
              <a:t> κόστους</a:t>
            </a:r>
            <a:r>
              <a:rPr lang="el-GR" altLang="en-US" sz="1400" dirty="0">
                <a:solidFill>
                  <a:srgbClr val="212121"/>
                </a:solidFill>
                <a:latin typeface="+mj-lt"/>
                <a:ea typeface="Times New Roman" panose="02020603050405020304" pitchFamily="18" charset="0"/>
                <a:cs typeface="Calibri" panose="020F0502020204030204" pitchFamily="34" charset="0"/>
              </a:rPr>
              <a:t> </a:t>
            </a:r>
            <a:r>
              <a:rPr lang="el-GR" altLang="en-US" sz="1400" dirty="0">
                <a:solidFill>
                  <a:srgbClr val="212121"/>
                </a:solidFill>
                <a:latin typeface="+mj-lt"/>
                <a:ea typeface="Times New Roman" panose="02020603050405020304" pitchFamily="18" charset="0"/>
                <a:cs typeface="Arial" panose="020B0604020202020204" pitchFamily="34" charset="0"/>
              </a:rPr>
              <a:t>άμεσης εργασίας της </a:t>
            </a:r>
            <a:r>
              <a:rPr lang="en-US" altLang="en-US" sz="1400" dirty="0">
                <a:solidFill>
                  <a:srgbClr val="212121"/>
                </a:solidFill>
                <a:latin typeface="+mj-lt"/>
                <a:ea typeface="Times New Roman" panose="02020603050405020304" pitchFamily="18" charset="0"/>
                <a:cs typeface="Arial" panose="020B0604020202020204" pitchFamily="34" charset="0"/>
              </a:rPr>
              <a:t>Cambria</a:t>
            </a:r>
            <a:r>
              <a:rPr lang="el-GR" altLang="en-US" sz="1400" dirty="0">
                <a:solidFill>
                  <a:srgbClr val="212121"/>
                </a:solidFill>
                <a:latin typeface="+mj-lt"/>
                <a:ea typeface="Times New Roman" panose="02020603050405020304" pitchFamily="18" charset="0"/>
                <a:cs typeface="Arial" panose="020B0604020202020204" pitchFamily="34" charset="0"/>
              </a:rPr>
              <a:t> υπολογίζεται ως εξής.</a:t>
            </a:r>
            <a:r>
              <a:rPr lang="en-US" altLang="en-US" sz="1400" dirty="0">
                <a:latin typeface="+mj-lt"/>
              </a:rPr>
              <a:t> </a:t>
            </a:r>
          </a:p>
        </p:txBody>
      </p:sp>
      <p:sp>
        <p:nvSpPr>
          <p:cNvPr id="8" name="Rectangle 7"/>
          <p:cNvSpPr/>
          <p:nvPr/>
        </p:nvSpPr>
        <p:spPr>
          <a:xfrm>
            <a:off x="304800" y="4953000"/>
            <a:ext cx="8534400" cy="523220"/>
          </a:xfrm>
          <a:prstGeom prst="rect">
            <a:avLst/>
          </a:prstGeom>
          <a:solidFill>
            <a:schemeClr val="bg1"/>
          </a:solidFill>
        </p:spPr>
        <p:txBody>
          <a:bodyPr wrap="square">
            <a:spAutoFit/>
          </a:bodyPr>
          <a:lstStyle/>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n-US" sz="1400" dirty="0">
                <a:solidFill>
                  <a:srgbClr val="212121"/>
                </a:solidFill>
                <a:latin typeface="inherit"/>
                <a:ea typeface="Times New Roman" panose="02020603050405020304" pitchFamily="18" charset="0"/>
                <a:cs typeface="Courier New" panose="02070309020205020404" pitchFamily="49" charset="0"/>
              </a:rPr>
              <a:t>Τόσο οι πραγματικές ώρες άμεση</a:t>
            </a:r>
            <a:r>
              <a:rPr lang="el-GR" altLang="en-US" sz="1400" dirty="0">
                <a:solidFill>
                  <a:srgbClr val="212121"/>
                </a:solidFill>
                <a:latin typeface="Calibri" panose="020F0502020204030204" pitchFamily="34" charset="0"/>
                <a:ea typeface="Times New Roman" panose="02020603050405020304" pitchFamily="18" charset="0"/>
                <a:cs typeface="Courier New" panose="02070309020205020404" pitchFamily="49" charset="0"/>
              </a:rPr>
              <a:t>ς</a:t>
            </a:r>
            <a:r>
              <a:rPr lang="el-GR" altLang="en-US" sz="1400" dirty="0">
                <a:solidFill>
                  <a:srgbClr val="212121"/>
                </a:solidFill>
                <a:latin typeface="inherit"/>
                <a:ea typeface="Times New Roman" panose="02020603050405020304" pitchFamily="18" charset="0"/>
                <a:cs typeface="Courier New" panose="02070309020205020404" pitchFamily="49" charset="0"/>
              </a:rPr>
              <a:t> εργασίας ανά τσάντα </a:t>
            </a:r>
            <a:r>
              <a:rPr lang="el-GR" altLang="en-US" sz="1400" dirty="0">
                <a:solidFill>
                  <a:srgbClr val="212121"/>
                </a:solidFill>
                <a:latin typeface="Calibri" panose="020F0502020204030204" pitchFamily="34" charset="0"/>
                <a:ea typeface="Times New Roman" panose="02020603050405020304" pitchFamily="18" charset="0"/>
                <a:cs typeface="Courier New" panose="02070309020205020404" pitchFamily="49" charset="0"/>
              </a:rPr>
              <a:t>όσο </a:t>
            </a:r>
            <a:r>
              <a:rPr lang="el-GR" altLang="en-US" sz="1400" dirty="0">
                <a:solidFill>
                  <a:srgbClr val="212121"/>
                </a:solidFill>
                <a:latin typeface="inherit"/>
                <a:ea typeface="Times New Roman" panose="02020603050405020304" pitchFamily="18" charset="0"/>
                <a:cs typeface="Courier New" panose="02070309020205020404" pitchFamily="49" charset="0"/>
              </a:rPr>
              <a:t>και </a:t>
            </a:r>
            <a:r>
              <a:rPr lang="el-GR" altLang="en-US" sz="1400" dirty="0">
                <a:solidFill>
                  <a:srgbClr val="212121"/>
                </a:solidFill>
                <a:latin typeface="Calibri" panose="020F0502020204030204" pitchFamily="34" charset="0"/>
                <a:ea typeface="Times New Roman" panose="02020603050405020304" pitchFamily="18" charset="0"/>
                <a:cs typeface="Courier New" panose="02070309020205020404" pitchFamily="49" charset="0"/>
              </a:rPr>
              <a:t>η</a:t>
            </a:r>
            <a:r>
              <a:rPr lang="el-GR" altLang="en-US" sz="1400" dirty="0">
                <a:solidFill>
                  <a:srgbClr val="212121"/>
                </a:solidFill>
                <a:latin typeface="inherit"/>
                <a:ea typeface="Times New Roman" panose="02020603050405020304" pitchFamily="18" charset="0"/>
                <a:cs typeface="Courier New" panose="02070309020205020404" pitchFamily="49" charset="0"/>
              </a:rPr>
              <a:t> πραγματικ</a:t>
            </a:r>
            <a:r>
              <a:rPr lang="el-GR" altLang="en-US" sz="1400" dirty="0">
                <a:solidFill>
                  <a:srgbClr val="212121"/>
                </a:solidFill>
                <a:latin typeface="Calibri" panose="020F0502020204030204" pitchFamily="34" charset="0"/>
                <a:ea typeface="Times New Roman" panose="02020603050405020304" pitchFamily="18" charset="0"/>
                <a:cs typeface="Courier New" panose="02070309020205020404" pitchFamily="49" charset="0"/>
              </a:rPr>
              <a:t>ή</a:t>
            </a:r>
            <a:r>
              <a:rPr lang="el-GR" altLang="en-US" sz="1400" dirty="0">
                <a:solidFill>
                  <a:srgbClr val="212121"/>
                </a:solidFill>
                <a:latin typeface="inherit"/>
                <a:ea typeface="Times New Roman" panose="02020603050405020304" pitchFamily="18" charset="0"/>
                <a:cs typeface="Courier New" panose="02070309020205020404" pitchFamily="49" charset="0"/>
              </a:rPr>
              <a:t> </a:t>
            </a:r>
            <a:r>
              <a:rPr lang="el-GR" altLang="en-US" sz="1400" dirty="0">
                <a:solidFill>
                  <a:srgbClr val="212121"/>
                </a:solidFill>
                <a:latin typeface="Calibri" panose="020F0502020204030204" pitchFamily="34" charset="0"/>
                <a:ea typeface="Times New Roman" panose="02020603050405020304" pitchFamily="18" charset="0"/>
                <a:cs typeface="Courier New" panose="02070309020205020404" pitchFamily="49" charset="0"/>
              </a:rPr>
              <a:t>τιμή</a:t>
            </a:r>
            <a:r>
              <a:rPr lang="el-GR" altLang="en-US" sz="1400" dirty="0">
                <a:solidFill>
                  <a:srgbClr val="212121"/>
                </a:solidFill>
                <a:latin typeface="inherit"/>
                <a:ea typeface="Times New Roman" panose="02020603050405020304" pitchFamily="18" charset="0"/>
                <a:cs typeface="Courier New" panose="02070309020205020404" pitchFamily="49" charset="0"/>
              </a:rPr>
              <a:t> άμεσης εργασίας ποικίλλουν από τα πρότυπα.</a:t>
            </a:r>
            <a:endParaRPr lang="en-US" altLang="en-US" sz="1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l-GR" dirty="0"/>
              <a:t>Υπολογισμός </a:t>
            </a:r>
            <a:r>
              <a:rPr lang="el-GR" dirty="0" smtClean="0"/>
              <a:t>Απόκλισης Συντελεστή Άμεσης </a:t>
            </a:r>
            <a:r>
              <a:rPr lang="el-GR" dirty="0"/>
              <a:t>Εργασίας</a:t>
            </a:r>
            <a:endParaRPr lang="en-US" altLang="en-US" dirty="0" smtClean="0"/>
          </a:p>
        </p:txBody>
      </p:sp>
      <p:sp>
        <p:nvSpPr>
          <p:cNvPr id="84994" name="Content Placeholder 2"/>
          <p:cNvSpPr>
            <a:spLocks noGrp="1"/>
          </p:cNvSpPr>
          <p:nvPr>
            <p:ph idx="1"/>
          </p:nvPr>
        </p:nvSpPr>
        <p:spPr/>
        <p:txBody>
          <a:bodyPr/>
          <a:lstStyle/>
          <a:p>
            <a:pPr>
              <a:buFont typeface="Wingdings" panose="05000000000000000000" pitchFamily="2" charset="2"/>
              <a:buChar char="§"/>
            </a:pPr>
            <a:r>
              <a:rPr lang="el-GR" sz="2000" dirty="0"/>
              <a:t>Για την αποτελεσματική αξιολόγηση της απόδοσης, η διοίκηση πρέπει να γνωρίζει ποιο ποσό του συνολικού κόστους προέκυψε από τις διαφορετικές τιμές άμεσης εργασίας και ποιο από τους διαφορετικούς αριθμούς των ωρών άμεσης εργασίας. Αυτή η πληροφορία βρίσκεται υπολογίζοντας την απόκλιση τιμής άμεσης εργασίας και την απόκλιση απόδοσης άμεση εργασίας</a:t>
            </a:r>
            <a:r>
              <a:rPr lang="en-US" altLang="en-US" sz="2000" dirty="0" smtClean="0">
                <a:latin typeface="Tw Cen MT" panose="020B0602020104020603" pitchFamily="34" charset="0"/>
                <a:cs typeface="Times New Roman" panose="02020603050405020304" pitchFamily="18" charset="0"/>
              </a:rPr>
              <a:t>.</a:t>
            </a:r>
          </a:p>
        </p:txBody>
      </p:sp>
      <p:sp>
        <p:nvSpPr>
          <p:cNvPr id="8499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
        <p:nvSpPr>
          <p:cNvPr id="8" name="Rectangle 1"/>
          <p:cNvSpPr>
            <a:spLocks noChangeArrowheads="1"/>
          </p:cNvSpPr>
          <p:nvPr/>
        </p:nvSpPr>
        <p:spPr bwMode="auto">
          <a:xfrm>
            <a:off x="304800" y="3429000"/>
            <a:ext cx="8534400" cy="9079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lvl="0"/>
            <a:r>
              <a:rPr kumimoji="0" lang="el-GR" altLang="en-US" sz="1400" b="1" i="0" u="none" strike="noStrike" cap="none" normalizeH="0" baseline="0" dirty="0" smtClean="0">
                <a:ln>
                  <a:noFill/>
                </a:ln>
                <a:solidFill>
                  <a:srgbClr val="275CAE"/>
                </a:solidFill>
                <a:effectLst/>
                <a:latin typeface="+mj-lt"/>
                <a:ea typeface="Times New Roman" panose="02020603050405020304" pitchFamily="18" charset="0"/>
                <a:cs typeface="Calibri" panose="020F0502020204030204" pitchFamily="34" charset="0"/>
              </a:rPr>
              <a:t>Μέτρηση απόδοσης</a:t>
            </a:r>
            <a:r>
              <a:rPr kumimoji="0" lang="el-GR" altLang="en-US" sz="1400" b="0" i="0" u="none" strike="noStrike" cap="none" normalizeH="0" baseline="0" dirty="0" smtClean="0">
                <a:ln>
                  <a:noFill/>
                </a:ln>
                <a:solidFill>
                  <a:srgbClr val="275CAE"/>
                </a:solidFill>
                <a:effectLst/>
                <a:latin typeface="+mj-lt"/>
                <a:ea typeface="Times New Roman" panose="02020603050405020304" pitchFamily="18" charset="0"/>
                <a:cs typeface="Calibri" panose="020F0502020204030204" pitchFamily="34" charset="0"/>
              </a:rPr>
              <a:t> </a:t>
            </a:r>
            <a:r>
              <a:rPr kumimoji="0" lang="el-GR" altLang="en-US" sz="1400" b="0" i="0" u="none" strike="noStrike" cap="none" normalizeH="0" baseline="0" dirty="0" smtClean="0">
                <a:ln>
                  <a:noFill/>
                </a:ln>
                <a:solidFill>
                  <a:schemeClr val="tx2"/>
                </a:solidFill>
                <a:effectLst/>
                <a:latin typeface="+mj-lt"/>
                <a:ea typeface="Times New Roman" panose="02020603050405020304" pitchFamily="18" charset="0"/>
                <a:cs typeface="Calibri" panose="020F0502020204030204" pitchFamily="34" charset="0"/>
              </a:rPr>
              <a:t>Η </a:t>
            </a:r>
            <a:r>
              <a:rPr lang="el-GR" sz="1400" b="1" dirty="0">
                <a:solidFill>
                  <a:srgbClr val="275CAE"/>
                </a:solidFill>
              </a:rPr>
              <a:t>απόκλιση τιμής άμεσης εργασίας </a:t>
            </a:r>
            <a:r>
              <a:rPr lang="el-GR" sz="1400" dirty="0">
                <a:solidFill>
                  <a:schemeClr val="tx2"/>
                </a:solidFill>
              </a:rPr>
              <a:t>(ή </a:t>
            </a:r>
            <a:r>
              <a:rPr lang="el-GR" sz="1400" i="1" dirty="0">
                <a:solidFill>
                  <a:schemeClr val="tx2"/>
                </a:solidFill>
              </a:rPr>
              <a:t>απόκλιση δαπάνης άμεσης εργασίας</a:t>
            </a:r>
            <a:r>
              <a:rPr lang="el-GR" sz="1400" dirty="0">
                <a:solidFill>
                  <a:schemeClr val="tx2"/>
                </a:solidFill>
              </a:rPr>
              <a:t>) μέτρα τη διαφορά ανάμεσα στο πραγματικό κόστος άμεσης εργασίας και στο πόσο θα έπρεπε να κοστίζει ανάλογα με τον πρότυπο ελαστικό προϋπολογισμό</a:t>
            </a:r>
            <a:r>
              <a:rPr kumimoji="0" lang="el-GR" altLang="en-US" sz="1400" b="0" i="0" u="none" strike="noStrike" cap="none" normalizeH="0" baseline="0" dirty="0" smtClean="0">
                <a:ln>
                  <a:noFill/>
                </a:ln>
                <a:solidFill>
                  <a:srgbClr val="212121"/>
                </a:solidFill>
                <a:effectLst/>
                <a:latin typeface="+mj-lt"/>
                <a:ea typeface="Times New Roman" panose="02020603050405020304" pitchFamily="18"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altLang="en-US" sz="1400" b="1" i="0" u="none" strike="noStrike" cap="none" normalizeH="0" baseline="0" dirty="0" smtClean="0">
                <a:ln>
                  <a:noFill/>
                </a:ln>
                <a:solidFill>
                  <a:srgbClr val="275CAE"/>
                </a:solidFill>
                <a:effectLst/>
                <a:latin typeface="+mj-lt"/>
                <a:ea typeface="Times New Roman" panose="02020603050405020304" pitchFamily="18" charset="0"/>
                <a:cs typeface="Calibri" panose="020F0502020204030204" pitchFamily="34" charset="0"/>
              </a:rPr>
              <a:t>Τύπος</a:t>
            </a:r>
            <a:r>
              <a:rPr kumimoji="0" lang="en-US" altLang="en-US" sz="1400" b="0" i="0" u="none" strike="noStrike" cap="none" normalizeH="0" baseline="0" dirty="0" smtClean="0">
                <a:ln>
                  <a:noFill/>
                </a:ln>
                <a:solidFill>
                  <a:srgbClr val="275CAE"/>
                </a:solidFill>
                <a:effectLst/>
                <a:latin typeface="+mj-lt"/>
              </a:rPr>
              <a:t> </a:t>
            </a:r>
          </a:p>
        </p:txBody>
      </p:sp>
      <p:graphicFrame>
        <p:nvGraphicFramePr>
          <p:cNvPr id="9" name="Table 8"/>
          <p:cNvGraphicFramePr>
            <a:graphicFrameLocks noGrp="1"/>
          </p:cNvGraphicFramePr>
          <p:nvPr>
            <p:extLst>
              <p:ext uri="{D42A27DB-BD31-4B8C-83A1-F6EECF244321}">
                <p14:modId xmlns:p14="http://schemas.microsoft.com/office/powerpoint/2010/main" val="2669467800"/>
              </p:ext>
            </p:extLst>
          </p:nvPr>
        </p:nvGraphicFramePr>
        <p:xfrm>
          <a:off x="609600" y="4343400"/>
          <a:ext cx="7620000" cy="359764"/>
        </p:xfrm>
        <a:graphic>
          <a:graphicData uri="http://schemas.openxmlformats.org/drawingml/2006/table">
            <a:tbl>
              <a:tblPr firstRow="1" firstCol="1" bandRow="1">
                <a:tableStyleId>{5C22544A-7EE6-4342-B048-85BDC9FD1C3A}</a:tableStyleId>
              </a:tblPr>
              <a:tblGrid>
                <a:gridCol w="7620000"/>
              </a:tblGrid>
              <a:tr h="359764">
                <a:tc>
                  <a:txBody>
                    <a:bodyPr/>
                    <a:lstStyle/>
                    <a:p>
                      <a:r>
                        <a:rPr lang="el-GR" sz="1400" b="0" kern="1200" dirty="0" smtClean="0">
                          <a:solidFill>
                            <a:schemeClr val="tx2"/>
                          </a:solidFill>
                          <a:effectLst/>
                          <a:latin typeface="+mj-lt"/>
                          <a:ea typeface="+mn-ea"/>
                          <a:cs typeface="+mn-cs"/>
                        </a:rPr>
                        <a:t>Απόκλιση τιμής άμεσης εργασίας = (Πρότυπη Τιμή – Πραγματική Τιμή) </a:t>
                      </a:r>
                      <a:r>
                        <a:rPr lang="en-US" sz="1400" b="0" kern="1200" dirty="0" smtClean="0">
                          <a:solidFill>
                            <a:schemeClr val="tx2"/>
                          </a:solidFill>
                          <a:effectLst/>
                          <a:latin typeface="+mj-lt"/>
                          <a:ea typeface="+mn-ea"/>
                          <a:cs typeface="+mn-cs"/>
                        </a:rPr>
                        <a:t>x </a:t>
                      </a:r>
                      <a:r>
                        <a:rPr lang="el-GR" sz="1400" b="0" kern="1200" dirty="0" smtClean="0">
                          <a:solidFill>
                            <a:schemeClr val="tx2"/>
                          </a:solidFill>
                          <a:effectLst/>
                          <a:latin typeface="+mj-lt"/>
                          <a:ea typeface="+mn-ea"/>
                          <a:cs typeface="+mn-cs"/>
                        </a:rPr>
                        <a:t>Πραγματικές Ώρες</a:t>
                      </a:r>
                      <a:endParaRPr lang="en-US" sz="1000" b="0" dirty="0">
                        <a:solidFill>
                          <a:schemeClr val="tx2"/>
                        </a:solidFill>
                        <a:effectLst/>
                        <a:latin typeface="+mj-lt"/>
                        <a:cs typeface="Times New Roman" panose="02020603050405020304" pitchFamily="18" charset="0"/>
                      </a:endParaRPr>
                    </a:p>
                  </a:txBody>
                  <a:tcPr marL="68580" marR="68580" marT="0" marB="0">
                    <a:solidFill>
                      <a:schemeClr val="bg1"/>
                    </a:solidFill>
                  </a:tcPr>
                </a:tc>
              </a:tr>
            </a:tbl>
          </a:graphicData>
        </a:graphic>
      </p:graphicFrame>
      <p:sp>
        <p:nvSpPr>
          <p:cNvPr id="10" name="Rectangle 9"/>
          <p:cNvSpPr/>
          <p:nvPr/>
        </p:nvSpPr>
        <p:spPr>
          <a:xfrm>
            <a:off x="304800" y="4724400"/>
            <a:ext cx="8534400" cy="738664"/>
          </a:xfrm>
          <a:prstGeom prst="rect">
            <a:avLst/>
          </a:prstGeom>
          <a:solidFill>
            <a:schemeClr val="bg1"/>
          </a:solidFill>
        </p:spPr>
        <p:txBody>
          <a:bodyPr wrap="square">
            <a:spAutoFit/>
          </a:bodyPr>
          <a:lstStyle/>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n-US" sz="1400" b="1" dirty="0">
                <a:solidFill>
                  <a:srgbClr val="275CAE"/>
                </a:solidFill>
                <a:latin typeface="+mj-lt"/>
                <a:ea typeface="Times New Roman" panose="02020603050405020304" pitchFamily="18" charset="0"/>
                <a:cs typeface="Calibri" panose="020F0502020204030204" pitchFamily="34" charset="0"/>
              </a:rPr>
              <a:t>Παράδειγμα</a:t>
            </a:r>
            <a:r>
              <a:rPr lang="el-GR" altLang="en-US" sz="1400" b="1" dirty="0">
                <a:solidFill>
                  <a:schemeClr val="tx2"/>
                </a:solidFill>
                <a:latin typeface="+mj-lt"/>
                <a:ea typeface="Times New Roman" panose="02020603050405020304" pitchFamily="18" charset="0"/>
                <a:cs typeface="Calibri" panose="020F0502020204030204" pitchFamily="34" charset="0"/>
              </a:rPr>
              <a:t> </a:t>
            </a:r>
            <a:r>
              <a:rPr lang="el-GR" sz="1400" dirty="0">
                <a:solidFill>
                  <a:schemeClr val="tx2"/>
                </a:solidFill>
              </a:rPr>
              <a:t>Για την Cambria, υπολογίζεται ως </a:t>
            </a:r>
            <a:r>
              <a:rPr lang="el-GR" sz="1400" dirty="0" smtClean="0">
                <a:solidFill>
                  <a:schemeClr val="tx2"/>
                </a:solidFill>
              </a:rPr>
              <a:t>εξής</a:t>
            </a:r>
            <a:r>
              <a:rPr lang="el-GR" altLang="en-US" sz="1400" dirty="0" smtClean="0">
                <a:solidFill>
                  <a:schemeClr val="tx2"/>
                </a:solidFill>
                <a:latin typeface="+mj-lt"/>
                <a:ea typeface="Times New Roman" panose="02020603050405020304" pitchFamily="18" charset="0"/>
                <a:cs typeface="Arial" panose="020B0604020202020204" pitchFamily="34" charset="0"/>
              </a:rPr>
              <a:t>.</a:t>
            </a:r>
          </a:p>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l-GR" altLang="en-US" sz="1400" dirty="0">
              <a:solidFill>
                <a:schemeClr val="tx2"/>
              </a:solidFill>
              <a:latin typeface="+mj-lt"/>
              <a:cs typeface="Arial" panose="020B0604020202020204" pitchFamily="34" charset="0"/>
            </a:endParaRPr>
          </a:p>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1400" dirty="0">
                <a:solidFill>
                  <a:schemeClr val="tx2"/>
                </a:solidFill>
              </a:rPr>
              <a:t>Απόκλιση τιμής άμεσης εργασίας = (8.50$ – 9.20$) </a:t>
            </a:r>
            <a:r>
              <a:rPr lang="en-US" sz="1400" dirty="0">
                <a:solidFill>
                  <a:schemeClr val="tx2"/>
                </a:solidFill>
              </a:rPr>
              <a:t>x </a:t>
            </a:r>
            <a:r>
              <a:rPr lang="el-GR" sz="1400" dirty="0">
                <a:solidFill>
                  <a:schemeClr val="tx2"/>
                </a:solidFill>
              </a:rPr>
              <a:t>450 ώρες = </a:t>
            </a:r>
            <a:r>
              <a:rPr lang="el-GR" sz="1400" u="sng" dirty="0">
                <a:solidFill>
                  <a:schemeClr val="tx2"/>
                </a:solidFill>
              </a:rPr>
              <a:t>315$</a:t>
            </a:r>
            <a:r>
              <a:rPr lang="el-GR" sz="1400" dirty="0">
                <a:solidFill>
                  <a:schemeClr val="tx2"/>
                </a:solidFill>
              </a:rPr>
              <a:t> </a:t>
            </a:r>
            <a:r>
              <a:rPr lang="el-GR" sz="1400" dirty="0" smtClean="0">
                <a:solidFill>
                  <a:schemeClr val="tx2"/>
                </a:solidFill>
              </a:rPr>
              <a:t>(Δ)</a:t>
            </a:r>
            <a:r>
              <a:rPr lang="en-US" altLang="en-US" sz="1400" dirty="0" smtClean="0">
                <a:solidFill>
                  <a:schemeClr val="tx2"/>
                </a:solidFill>
                <a:latin typeface="+mj-lt"/>
              </a:rPr>
              <a:t> </a:t>
            </a:r>
            <a:endParaRPr lang="en-US" altLang="en-US" sz="1400" dirty="0">
              <a:solidFill>
                <a:schemeClr val="tx2"/>
              </a:solidFill>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152400"/>
            <a:ext cx="8153400" cy="914400"/>
          </a:xfrm>
        </p:spPr>
        <p:txBody>
          <a:bodyPr/>
          <a:lstStyle/>
          <a:p>
            <a:r>
              <a:rPr lang="el-GR" dirty="0"/>
              <a:t>Υπολογισμός </a:t>
            </a:r>
            <a:r>
              <a:rPr lang="el-GR" dirty="0" smtClean="0"/>
              <a:t>Απόκλισης Απόδοσης Άμεσης </a:t>
            </a:r>
            <a:r>
              <a:rPr lang="el-GR" dirty="0"/>
              <a:t>Εργασίας</a:t>
            </a:r>
            <a:endParaRPr lang="en-US" altLang="en-US" dirty="0" smtClean="0"/>
          </a:p>
        </p:txBody>
      </p:sp>
      <p:sp>
        <p:nvSpPr>
          <p:cNvPr id="8601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
        <p:nvSpPr>
          <p:cNvPr id="8" name="Rectangle 1"/>
          <p:cNvSpPr>
            <a:spLocks noChangeArrowheads="1"/>
          </p:cNvSpPr>
          <p:nvPr/>
        </p:nvSpPr>
        <p:spPr bwMode="auto">
          <a:xfrm>
            <a:off x="304800" y="1524000"/>
            <a:ext cx="8534400" cy="9079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lvl="0"/>
            <a:r>
              <a:rPr kumimoji="0" lang="el-GR" altLang="en-US" sz="1400" b="1" i="0" u="none" strike="noStrike" cap="none" normalizeH="0" baseline="0" dirty="0" smtClean="0">
                <a:ln>
                  <a:noFill/>
                </a:ln>
                <a:solidFill>
                  <a:srgbClr val="275CAE"/>
                </a:solidFill>
                <a:effectLst/>
                <a:latin typeface="+mj-lt"/>
                <a:ea typeface="Times New Roman" panose="02020603050405020304" pitchFamily="18" charset="0"/>
                <a:cs typeface="Calibri" panose="020F0502020204030204" pitchFamily="34" charset="0"/>
              </a:rPr>
              <a:t>Μέτρηση απόδοσης</a:t>
            </a:r>
            <a:r>
              <a:rPr kumimoji="0" lang="el-GR" altLang="en-US" sz="1400" b="0" i="0" u="none" strike="noStrike" cap="none" normalizeH="0" baseline="0" dirty="0" smtClean="0">
                <a:ln>
                  <a:noFill/>
                </a:ln>
                <a:solidFill>
                  <a:srgbClr val="275CAE"/>
                </a:solidFill>
                <a:effectLst/>
                <a:latin typeface="+mj-lt"/>
                <a:ea typeface="Times New Roman" panose="02020603050405020304" pitchFamily="18" charset="0"/>
                <a:cs typeface="Calibri" panose="020F0502020204030204" pitchFamily="34" charset="0"/>
              </a:rPr>
              <a:t> </a:t>
            </a:r>
            <a:r>
              <a:rPr kumimoji="0" lang="el-GR" altLang="en-US" sz="1400" b="0" i="0" u="none" strike="noStrike" cap="none" normalizeH="0" baseline="0" dirty="0" smtClean="0">
                <a:ln>
                  <a:noFill/>
                </a:ln>
                <a:solidFill>
                  <a:schemeClr val="tx2"/>
                </a:solidFill>
                <a:effectLst/>
                <a:latin typeface="+mj-lt"/>
                <a:ea typeface="Times New Roman" panose="02020603050405020304" pitchFamily="18" charset="0"/>
                <a:cs typeface="Calibri" panose="020F0502020204030204" pitchFamily="34" charset="0"/>
              </a:rPr>
              <a:t>Η </a:t>
            </a:r>
            <a:r>
              <a:rPr lang="el-GR" sz="1400" b="1" dirty="0">
                <a:solidFill>
                  <a:srgbClr val="275CAE"/>
                </a:solidFill>
              </a:rPr>
              <a:t>απόκλιση </a:t>
            </a:r>
            <a:r>
              <a:rPr lang="el-GR" sz="1400" b="1" dirty="0" smtClean="0">
                <a:solidFill>
                  <a:srgbClr val="275CAE"/>
                </a:solidFill>
              </a:rPr>
              <a:t>απόδοσης άμεσης </a:t>
            </a:r>
            <a:r>
              <a:rPr lang="el-GR" sz="1400" b="1" dirty="0">
                <a:solidFill>
                  <a:srgbClr val="275CAE"/>
                </a:solidFill>
              </a:rPr>
              <a:t>εργασίας </a:t>
            </a:r>
            <a:r>
              <a:rPr lang="el-GR" sz="1400" dirty="0">
                <a:solidFill>
                  <a:schemeClr val="tx2"/>
                </a:solidFill>
              </a:rPr>
              <a:t>(ή </a:t>
            </a:r>
            <a:r>
              <a:rPr lang="el-GR" sz="1400" i="1" dirty="0">
                <a:solidFill>
                  <a:schemeClr val="tx2"/>
                </a:solidFill>
              </a:rPr>
              <a:t>ποσότητα άμεσης εργασίας ή απόκλιση χρήση</a:t>
            </a:r>
            <a:r>
              <a:rPr lang="el-GR" sz="1400" dirty="0">
                <a:solidFill>
                  <a:schemeClr val="tx2"/>
                </a:solidFill>
              </a:rPr>
              <a:t>ς) μέτρα τη διαφορά ανάμεσα στην πραγματική ποσότητα εργασίας που χρησιμοποιήθηκε και στο πόσο θα έπρεπε να κοστίζει ανάλογα με τον πρότυπο ελαστικό προϋπολογισμό</a:t>
            </a:r>
            <a:r>
              <a:rPr kumimoji="0" lang="el-GR" altLang="en-US" sz="1400" b="0" i="0" u="none" strike="noStrike" cap="none" normalizeH="0" baseline="0" dirty="0" smtClean="0">
                <a:ln>
                  <a:noFill/>
                </a:ln>
                <a:solidFill>
                  <a:srgbClr val="212121"/>
                </a:solidFill>
                <a:effectLst/>
                <a:latin typeface="+mj-lt"/>
                <a:ea typeface="Times New Roman" panose="02020603050405020304" pitchFamily="18"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altLang="en-US" sz="1400" b="1" i="0" u="none" strike="noStrike" cap="none" normalizeH="0" baseline="0" dirty="0" smtClean="0">
                <a:ln>
                  <a:noFill/>
                </a:ln>
                <a:solidFill>
                  <a:srgbClr val="275CAE"/>
                </a:solidFill>
                <a:effectLst/>
                <a:latin typeface="+mj-lt"/>
                <a:ea typeface="Times New Roman" panose="02020603050405020304" pitchFamily="18" charset="0"/>
                <a:cs typeface="Calibri" panose="020F0502020204030204" pitchFamily="34" charset="0"/>
              </a:rPr>
              <a:t>Τύπος</a:t>
            </a:r>
            <a:r>
              <a:rPr kumimoji="0" lang="en-US" altLang="en-US" sz="1400" b="0" i="0" u="none" strike="noStrike" cap="none" normalizeH="0" baseline="0" dirty="0" smtClean="0">
                <a:ln>
                  <a:noFill/>
                </a:ln>
                <a:solidFill>
                  <a:srgbClr val="275CAE"/>
                </a:solidFill>
                <a:effectLst/>
                <a:latin typeface="+mj-lt"/>
              </a:rPr>
              <a:t> </a:t>
            </a:r>
          </a:p>
        </p:txBody>
      </p:sp>
      <p:graphicFrame>
        <p:nvGraphicFramePr>
          <p:cNvPr id="9" name="Table 8"/>
          <p:cNvGraphicFramePr>
            <a:graphicFrameLocks noGrp="1"/>
          </p:cNvGraphicFramePr>
          <p:nvPr>
            <p:extLst>
              <p:ext uri="{D42A27DB-BD31-4B8C-83A1-F6EECF244321}">
                <p14:modId xmlns:p14="http://schemas.microsoft.com/office/powerpoint/2010/main" val="2778094054"/>
              </p:ext>
            </p:extLst>
          </p:nvPr>
        </p:nvGraphicFramePr>
        <p:xfrm>
          <a:off x="609600" y="2438400"/>
          <a:ext cx="7620000" cy="426720"/>
        </p:xfrm>
        <a:graphic>
          <a:graphicData uri="http://schemas.openxmlformats.org/drawingml/2006/table">
            <a:tbl>
              <a:tblPr firstRow="1" firstCol="1" bandRow="1">
                <a:tableStyleId>{5C22544A-7EE6-4342-B048-85BDC9FD1C3A}</a:tableStyleId>
              </a:tblPr>
              <a:tblGrid>
                <a:gridCol w="7620000"/>
              </a:tblGrid>
              <a:tr h="359764">
                <a:tc>
                  <a:txBody>
                    <a:bodyPr/>
                    <a:lstStyle/>
                    <a:p>
                      <a:r>
                        <a:rPr lang="el-GR" sz="1400" b="0" kern="1200" dirty="0" smtClean="0">
                          <a:solidFill>
                            <a:schemeClr val="tx2"/>
                          </a:solidFill>
                          <a:effectLst/>
                          <a:latin typeface="+mn-lt"/>
                          <a:ea typeface="+mn-ea"/>
                          <a:cs typeface="+mn-cs"/>
                        </a:rPr>
                        <a:t>Απόκλιση Απόδοσης Άμεσης Εργασίας = Πρότυπη Τιμή </a:t>
                      </a:r>
                      <a:r>
                        <a:rPr lang="en-US" sz="1400" b="0" kern="1200" dirty="0" smtClean="0">
                          <a:solidFill>
                            <a:schemeClr val="tx2"/>
                          </a:solidFill>
                          <a:effectLst/>
                          <a:latin typeface="+mn-lt"/>
                          <a:ea typeface="+mn-ea"/>
                          <a:cs typeface="+mn-cs"/>
                        </a:rPr>
                        <a:t>x</a:t>
                      </a:r>
                      <a:r>
                        <a:rPr lang="el-GR" sz="1400" b="0" kern="1200" dirty="0" smtClean="0">
                          <a:solidFill>
                            <a:schemeClr val="tx2"/>
                          </a:solidFill>
                          <a:effectLst/>
                          <a:latin typeface="+mn-lt"/>
                          <a:ea typeface="+mn-ea"/>
                          <a:cs typeface="+mn-cs"/>
                        </a:rPr>
                        <a:t> (Πρότυπες Επιτρεπόμενες Ώρες - Πραγματικές Ώρες)</a:t>
                      </a:r>
                      <a:endParaRPr lang="en-US" sz="1400" b="0" dirty="0">
                        <a:solidFill>
                          <a:schemeClr val="tx2"/>
                        </a:solidFill>
                        <a:effectLst/>
                        <a:latin typeface="+mj-lt"/>
                        <a:cs typeface="Times New Roman" panose="02020603050405020304" pitchFamily="18" charset="0"/>
                      </a:endParaRPr>
                    </a:p>
                  </a:txBody>
                  <a:tcPr marL="68580" marR="68580" marT="0" marB="0">
                    <a:solidFill>
                      <a:schemeClr val="bg1"/>
                    </a:solidFill>
                  </a:tcPr>
                </a:tc>
              </a:tr>
            </a:tbl>
          </a:graphicData>
        </a:graphic>
      </p:graphicFrame>
      <p:sp>
        <p:nvSpPr>
          <p:cNvPr id="10" name="Rectangle 9"/>
          <p:cNvSpPr/>
          <p:nvPr/>
        </p:nvSpPr>
        <p:spPr>
          <a:xfrm>
            <a:off x="304800" y="2895600"/>
            <a:ext cx="8534400" cy="738664"/>
          </a:xfrm>
          <a:prstGeom prst="rect">
            <a:avLst/>
          </a:prstGeom>
          <a:solidFill>
            <a:schemeClr val="bg1"/>
          </a:solidFill>
        </p:spPr>
        <p:txBody>
          <a:bodyPr wrap="square">
            <a:spAutoFit/>
          </a:bodyPr>
          <a:lstStyle/>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altLang="en-US" sz="1400" b="1" dirty="0">
                <a:solidFill>
                  <a:srgbClr val="275CAE"/>
                </a:solidFill>
                <a:latin typeface="+mj-lt"/>
                <a:ea typeface="Times New Roman" panose="02020603050405020304" pitchFamily="18" charset="0"/>
                <a:cs typeface="Calibri" panose="020F0502020204030204" pitchFamily="34" charset="0"/>
              </a:rPr>
              <a:t>Παράδειγμα</a:t>
            </a:r>
            <a:r>
              <a:rPr lang="el-GR" altLang="en-US" sz="1400" b="1" dirty="0">
                <a:solidFill>
                  <a:schemeClr val="tx2"/>
                </a:solidFill>
                <a:latin typeface="+mj-lt"/>
                <a:ea typeface="Times New Roman" panose="02020603050405020304" pitchFamily="18" charset="0"/>
                <a:cs typeface="Calibri" panose="020F0502020204030204" pitchFamily="34" charset="0"/>
              </a:rPr>
              <a:t> </a:t>
            </a:r>
            <a:r>
              <a:rPr lang="el-GR" sz="1400" dirty="0">
                <a:solidFill>
                  <a:schemeClr val="tx2"/>
                </a:solidFill>
              </a:rPr>
              <a:t>Για την Cambria, υπολογίζεται ως </a:t>
            </a:r>
            <a:r>
              <a:rPr lang="el-GR" sz="1400" dirty="0" smtClean="0">
                <a:solidFill>
                  <a:schemeClr val="tx2"/>
                </a:solidFill>
              </a:rPr>
              <a:t>εξής</a:t>
            </a:r>
            <a:r>
              <a:rPr lang="el-GR" altLang="en-US" sz="1400" dirty="0" smtClean="0">
                <a:solidFill>
                  <a:schemeClr val="tx2"/>
                </a:solidFill>
                <a:latin typeface="+mj-lt"/>
                <a:ea typeface="Times New Roman" panose="02020603050405020304" pitchFamily="18" charset="0"/>
                <a:cs typeface="Arial" panose="020B0604020202020204" pitchFamily="34" charset="0"/>
              </a:rPr>
              <a:t>.</a:t>
            </a:r>
          </a:p>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l-GR" altLang="en-US" sz="1400" dirty="0">
              <a:solidFill>
                <a:schemeClr val="tx2"/>
              </a:solidFill>
              <a:latin typeface="+mj-lt"/>
              <a:cs typeface="Arial" panose="020B0604020202020204" pitchFamily="34" charset="0"/>
            </a:endParaRPr>
          </a:p>
          <a:p>
            <a:pPr lvl="0"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l-GR" sz="1400" dirty="0">
                <a:solidFill>
                  <a:schemeClr val="tx2"/>
                </a:solidFill>
              </a:rPr>
              <a:t>Απόκλιση Απόδοσης Άμεσης Εργασίας = 8.50$ </a:t>
            </a:r>
            <a:r>
              <a:rPr lang="en-US" sz="1400" dirty="0">
                <a:solidFill>
                  <a:schemeClr val="tx2"/>
                </a:solidFill>
              </a:rPr>
              <a:t>x</a:t>
            </a:r>
            <a:r>
              <a:rPr lang="el-GR" sz="1400" dirty="0">
                <a:solidFill>
                  <a:schemeClr val="tx2"/>
                </a:solidFill>
              </a:rPr>
              <a:t> [(180 τσάντες </a:t>
            </a:r>
            <a:r>
              <a:rPr lang="en-US" sz="1400" dirty="0">
                <a:solidFill>
                  <a:schemeClr val="tx2"/>
                </a:solidFill>
              </a:rPr>
              <a:t>x </a:t>
            </a:r>
            <a:r>
              <a:rPr lang="el-GR" sz="1400" dirty="0">
                <a:solidFill>
                  <a:schemeClr val="tx2"/>
                </a:solidFill>
              </a:rPr>
              <a:t>2.4 ώρες) – 450 μέτρα] = 153$ </a:t>
            </a:r>
            <a:r>
              <a:rPr lang="el-GR" sz="1400" dirty="0" smtClean="0">
                <a:solidFill>
                  <a:schemeClr val="tx2"/>
                </a:solidFill>
              </a:rPr>
              <a:t>(Δ)</a:t>
            </a:r>
            <a:r>
              <a:rPr lang="en-US" altLang="en-US" sz="1400" dirty="0" smtClean="0">
                <a:solidFill>
                  <a:schemeClr val="tx2"/>
                </a:solidFill>
                <a:latin typeface="+mj-lt"/>
              </a:rPr>
              <a:t> </a:t>
            </a:r>
            <a:endParaRPr lang="en-US" altLang="en-US" sz="1400" dirty="0">
              <a:solidFill>
                <a:schemeClr val="tx2"/>
              </a:solidFill>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l-GR" dirty="0"/>
              <a:t>Σύνοψη Αποκλίσεων Άμεσων Υλικών </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400" dirty="0"/>
              <a:t>Η καθαρή </a:t>
            </a:r>
            <a:r>
              <a:rPr lang="el-GR" sz="2400" dirty="0" smtClean="0"/>
              <a:t>απόκλιση </a:t>
            </a:r>
            <a:r>
              <a:rPr lang="el-GR" sz="2400" dirty="0"/>
              <a:t>της τιμής της άμεσης εργασίας</a:t>
            </a:r>
            <a:r>
              <a:rPr lang="el-GR" sz="2400" b="1" dirty="0"/>
              <a:t> </a:t>
            </a:r>
            <a:r>
              <a:rPr lang="el-GR" sz="2400" dirty="0"/>
              <a:t>και της απόκλισης της απόδοσης των άμεσων υλικών πρέπει να είναι ίση με τη συνολική απόκλιση του κόστους των άμεσων υλικών</a:t>
            </a:r>
            <a:r>
              <a:rPr lang="en-US" altLang="en-US" sz="2400" dirty="0" smtClean="0">
                <a:latin typeface="Tw Cen MT" panose="020B0602020104020603" pitchFamily="34" charset="0"/>
                <a:cs typeface="Times New Roman" panose="02020603050405020304" pitchFamily="18" charset="0"/>
              </a:rPr>
              <a:t>.</a:t>
            </a:r>
          </a:p>
          <a:p>
            <a:pPr lvl="1"/>
            <a:r>
              <a:rPr lang="el-GR" sz="2000" dirty="0"/>
              <a:t>Ο παρακάτω έλεγχος δείχνει ότι οι αποκλίσεις για την </a:t>
            </a:r>
            <a:r>
              <a:rPr lang="en-US" sz="2000" dirty="0"/>
              <a:t>Cambria</a:t>
            </a:r>
            <a:r>
              <a:rPr lang="el-GR" sz="2000" dirty="0"/>
              <a:t> υπολογίστηκαν σωστά</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Η επόμενη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διαφάνεια συνοψίζει</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sz="2000" dirty="0"/>
              <a:t>τις αποκλίσεις άμεσης εργασίας της </a:t>
            </a:r>
            <a:r>
              <a:rPr lang="en-US" sz="2000" dirty="0"/>
              <a:t>Cambria</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8704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351660803"/>
              </p:ext>
            </p:extLst>
          </p:nvPr>
        </p:nvGraphicFramePr>
        <p:xfrm>
          <a:off x="914400" y="3733800"/>
          <a:ext cx="7543800" cy="975360"/>
        </p:xfrm>
        <a:graphic>
          <a:graphicData uri="http://schemas.openxmlformats.org/drawingml/2006/table">
            <a:tbl>
              <a:tblPr firstRow="1" firstCol="1" bandRow="1">
                <a:tableStyleId>{5C22544A-7EE6-4342-B048-85BDC9FD1C3A}</a:tableStyleId>
              </a:tblPr>
              <a:tblGrid>
                <a:gridCol w="3771900"/>
                <a:gridCol w="3771900"/>
              </a:tblGrid>
              <a:tr h="0">
                <a:tc>
                  <a:txBody>
                    <a:bodyPr/>
                    <a:lstStyle/>
                    <a:p>
                      <a:r>
                        <a:rPr lang="el-GR" sz="1600" b="0" dirty="0">
                          <a:solidFill>
                            <a:schemeClr val="tx2"/>
                          </a:solidFill>
                          <a:effectLst/>
                        </a:rPr>
                        <a:t>Απόκλιση τιμής άμεσης εργασίας</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600" b="0" dirty="0">
                          <a:solidFill>
                            <a:schemeClr val="tx2"/>
                          </a:solidFill>
                          <a:effectLst/>
                        </a:rPr>
                        <a:t>315$ </a:t>
                      </a:r>
                      <a:r>
                        <a:rPr lang="el-GR" sz="1600" b="0" dirty="0" smtClean="0">
                          <a:solidFill>
                            <a:schemeClr val="tx2"/>
                          </a:solidFill>
                          <a:effectLst/>
                        </a:rPr>
                        <a:t>(Δ)</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600" b="0">
                          <a:solidFill>
                            <a:schemeClr val="tx2"/>
                          </a:solidFill>
                          <a:effectLst/>
                        </a:rPr>
                        <a:t>Απόκλισης απόδοσης άμεσης εργασίας</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600" b="0" dirty="0">
                          <a:solidFill>
                            <a:schemeClr val="tx2"/>
                          </a:solidFill>
                          <a:effectLst/>
                        </a:rPr>
                        <a:t>153 </a:t>
                      </a:r>
                      <a:r>
                        <a:rPr lang="el-GR" sz="1600" b="0" dirty="0" smtClean="0">
                          <a:solidFill>
                            <a:schemeClr val="tx2"/>
                          </a:solidFill>
                          <a:effectLst/>
                        </a:rPr>
                        <a:t>(Δ)</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600" b="0">
                          <a:solidFill>
                            <a:schemeClr val="tx2"/>
                          </a:solidFill>
                          <a:effectLst/>
                        </a:rPr>
                        <a:t>Συνολική απόκλιση κόστους άμεσης εργασίας</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600" b="0" dirty="0">
                          <a:solidFill>
                            <a:schemeClr val="tx2"/>
                          </a:solidFill>
                          <a:effectLst/>
                        </a:rPr>
                        <a:t>468$ </a:t>
                      </a:r>
                      <a:r>
                        <a:rPr lang="el-GR" sz="1600" b="0" dirty="0" smtClean="0">
                          <a:solidFill>
                            <a:schemeClr val="tx2"/>
                          </a:solidFill>
                          <a:effectLst/>
                        </a:rPr>
                        <a:t>(Δ)</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l-GR" altLang="en-US" dirty="0">
                <a:ea typeface="Arial Unicode MS" panose="020B0604020202020204" pitchFamily="34" charset="-128"/>
              </a:rPr>
              <a:t>Διάγραμμα Ανάλυσης Απόκλισης </a:t>
            </a:r>
            <a:r>
              <a:rPr lang="el-GR" dirty="0"/>
              <a:t>Άμεσων Υλικών </a:t>
            </a:r>
            <a:endParaRPr altLang="en-US" dirty="0"/>
          </a:p>
        </p:txBody>
      </p:sp>
      <p:sp>
        <p:nvSpPr>
          <p:cNvPr id="88066"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5" name="Table 4"/>
          <p:cNvGraphicFramePr>
            <a:graphicFrameLocks noGrp="1"/>
          </p:cNvGraphicFramePr>
          <p:nvPr>
            <p:extLst>
              <p:ext uri="{D42A27DB-BD31-4B8C-83A1-F6EECF244321}">
                <p14:modId xmlns:p14="http://schemas.microsoft.com/office/powerpoint/2010/main" val="4025437836"/>
              </p:ext>
            </p:extLst>
          </p:nvPr>
        </p:nvGraphicFramePr>
        <p:xfrm>
          <a:off x="533400" y="1397000"/>
          <a:ext cx="8153400" cy="5176520"/>
        </p:xfrm>
        <a:graphic>
          <a:graphicData uri="http://schemas.openxmlformats.org/drawingml/2006/table">
            <a:tbl>
              <a:tblPr firstRow="1" bandRow="1">
                <a:tableStyleId>{5C22544A-7EE6-4342-B048-85BDC9FD1C3A}</a:tableStyleId>
              </a:tblPr>
              <a:tblGrid>
                <a:gridCol w="1630680"/>
                <a:gridCol w="1630680"/>
                <a:gridCol w="1630680"/>
                <a:gridCol w="1630680"/>
                <a:gridCol w="1630680"/>
              </a:tblGrid>
              <a:tr h="370840">
                <a:tc>
                  <a:txBody>
                    <a:bodyPr/>
                    <a:lstStyle/>
                    <a:p>
                      <a:pPr algn="ctr"/>
                      <a:r>
                        <a:rPr lang="el-GR" sz="1050" b="1" dirty="0" smtClean="0">
                          <a:solidFill>
                            <a:schemeClr val="tx2"/>
                          </a:solidFill>
                        </a:rPr>
                        <a:t>Πραγματική</a:t>
                      </a:r>
                      <a:r>
                        <a:rPr lang="el-GR" sz="1050" b="1" baseline="0" dirty="0" smtClean="0">
                          <a:solidFill>
                            <a:schemeClr val="tx2"/>
                          </a:solidFill>
                        </a:rPr>
                        <a:t> Καταβολή Μισθών στους Εργαζόμενους</a:t>
                      </a:r>
                    </a:p>
                    <a:p>
                      <a:pPr algn="ctr"/>
                      <a:r>
                        <a:rPr lang="el-GR" sz="1050" b="0" baseline="0" dirty="0" smtClean="0">
                          <a:solidFill>
                            <a:schemeClr val="tx2"/>
                          </a:solidFill>
                        </a:rPr>
                        <a:t>(Πραγματικός Συντελεστής </a:t>
                      </a:r>
                      <a:r>
                        <a:rPr lang="en-US" sz="1050" b="0" baseline="0" dirty="0" smtClean="0">
                          <a:solidFill>
                            <a:schemeClr val="tx2"/>
                          </a:solidFill>
                        </a:rPr>
                        <a:t>x </a:t>
                      </a:r>
                      <a:r>
                        <a:rPr lang="el-GR" sz="1050" b="0" baseline="0" dirty="0" smtClean="0">
                          <a:solidFill>
                            <a:schemeClr val="tx2"/>
                          </a:solidFill>
                        </a:rPr>
                        <a:t>Πραγματικές Ώρες)</a:t>
                      </a:r>
                    </a:p>
                    <a:p>
                      <a:pPr algn="ctr"/>
                      <a:r>
                        <a:rPr lang="el-GR" sz="1050" b="0" baseline="0" dirty="0" smtClean="0">
                          <a:solidFill>
                            <a:schemeClr val="tx2"/>
                          </a:solidFill>
                        </a:rPr>
                        <a:t>9.20$ ανά ώρα </a:t>
                      </a:r>
                      <a:r>
                        <a:rPr lang="en-US" sz="1050" b="0" baseline="0" dirty="0" smtClean="0">
                          <a:solidFill>
                            <a:schemeClr val="tx2"/>
                          </a:solidFill>
                        </a:rPr>
                        <a:t>x </a:t>
                      </a:r>
                      <a:r>
                        <a:rPr lang="el-GR" sz="1050" b="0" baseline="0" dirty="0" smtClean="0">
                          <a:solidFill>
                            <a:schemeClr val="tx2"/>
                          </a:solidFill>
                        </a:rPr>
                        <a:t>450 ώρες = 4.140$</a:t>
                      </a:r>
                      <a:endParaRPr lang="en-US" sz="1050" b="0" dirty="0">
                        <a:solidFill>
                          <a:schemeClr val="tx2"/>
                        </a:solidFill>
                      </a:endParaRPr>
                    </a:p>
                  </a:txBody>
                  <a:tcPr>
                    <a:noFill/>
                  </a:tcPr>
                </a:tc>
                <a:tc>
                  <a:txBody>
                    <a:bodyPr/>
                    <a:lstStyle/>
                    <a:p>
                      <a:pPr algn="ctr"/>
                      <a:endParaRPr lang="en-US" sz="1050" b="0" dirty="0">
                        <a:solidFill>
                          <a:schemeClr val="tx2"/>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050" b="1" dirty="0" smtClean="0">
                          <a:solidFill>
                            <a:schemeClr val="tx2"/>
                          </a:solidFill>
                        </a:rPr>
                        <a:t>Προϋπολογισμός Εργασίας Βάσει Πραγματικών Ωρών Άμεσης Εργασίας</a:t>
                      </a:r>
                      <a:endParaRPr lang="en-US" sz="1050" b="1" dirty="0" smtClean="0">
                        <a:solidFill>
                          <a:schemeClr val="tx2"/>
                        </a:solidFill>
                      </a:endParaRPr>
                    </a:p>
                    <a:p>
                      <a:pPr algn="ctr"/>
                      <a:r>
                        <a:rPr lang="el-GR" sz="1050" b="0" dirty="0" smtClean="0">
                          <a:solidFill>
                            <a:schemeClr val="tx2"/>
                          </a:solidFill>
                        </a:rPr>
                        <a:t>(Πρότυπος</a:t>
                      </a:r>
                      <a:r>
                        <a:rPr lang="el-GR" sz="1050" b="0" baseline="0" dirty="0" smtClean="0">
                          <a:solidFill>
                            <a:schemeClr val="tx2"/>
                          </a:solidFill>
                        </a:rPr>
                        <a:t> Συντελεστής</a:t>
                      </a:r>
                      <a:r>
                        <a:rPr lang="el-GR" sz="1050" b="0" dirty="0" smtClean="0">
                          <a:solidFill>
                            <a:schemeClr val="tx2"/>
                          </a:solidFill>
                        </a:rPr>
                        <a:t> </a:t>
                      </a:r>
                      <a:r>
                        <a:rPr lang="en-US" sz="1050" b="0" dirty="0" smtClean="0">
                          <a:solidFill>
                            <a:schemeClr val="tx2"/>
                          </a:solidFill>
                        </a:rPr>
                        <a:t>x </a:t>
                      </a:r>
                      <a:r>
                        <a:rPr lang="el-GR" sz="1050" b="0" baseline="0" dirty="0" smtClean="0">
                          <a:solidFill>
                            <a:schemeClr val="tx2"/>
                          </a:solidFill>
                        </a:rPr>
                        <a:t>Πραγματικές Ώρες)</a:t>
                      </a:r>
                    </a:p>
                    <a:p>
                      <a:pPr algn="ctr"/>
                      <a:r>
                        <a:rPr lang="el-GR" sz="1050" b="0" baseline="0" dirty="0" smtClean="0">
                          <a:solidFill>
                            <a:schemeClr val="tx2"/>
                          </a:solidFill>
                        </a:rPr>
                        <a:t>8.50$ ανά ώρα </a:t>
                      </a:r>
                      <a:r>
                        <a:rPr lang="en-US" sz="1050" b="0" baseline="0" dirty="0" smtClean="0">
                          <a:solidFill>
                            <a:schemeClr val="tx2"/>
                          </a:solidFill>
                        </a:rPr>
                        <a:t>x </a:t>
                      </a:r>
                      <a:r>
                        <a:rPr lang="el-GR" sz="1050" b="0" baseline="0" dirty="0" smtClean="0">
                          <a:solidFill>
                            <a:schemeClr val="tx2"/>
                          </a:solidFill>
                        </a:rPr>
                        <a:t>450 ώρες = 3.825$</a:t>
                      </a:r>
                      <a:endParaRPr lang="en-US" sz="1050" b="0" dirty="0">
                        <a:solidFill>
                          <a:schemeClr val="tx2"/>
                        </a:solidFill>
                      </a:endParaRPr>
                    </a:p>
                  </a:txBody>
                  <a:tcPr>
                    <a:noFill/>
                  </a:tcPr>
                </a:tc>
                <a:tc>
                  <a:txBody>
                    <a:bodyPr/>
                    <a:lstStyle/>
                    <a:p>
                      <a:pPr algn="ctr"/>
                      <a:endParaRPr lang="en-US" sz="1050" b="0" dirty="0">
                        <a:solidFill>
                          <a:schemeClr val="tx2"/>
                        </a:solidFill>
                      </a:endParaRPr>
                    </a:p>
                  </a:txBody>
                  <a:tcPr>
                    <a:noFill/>
                  </a:tcPr>
                </a:tc>
                <a:tc>
                  <a:txBody>
                    <a:bodyPr/>
                    <a:lstStyle/>
                    <a:p>
                      <a:pPr algn="ctr"/>
                      <a:r>
                        <a:rPr lang="el-GR" sz="1050" b="1" dirty="0" smtClean="0">
                          <a:solidFill>
                            <a:schemeClr val="tx2"/>
                          </a:solidFill>
                        </a:rPr>
                        <a:t>Αποθέματα Ημικατεργασμένων</a:t>
                      </a:r>
                      <a:r>
                        <a:rPr lang="el-GR" sz="1050" b="1" baseline="0" dirty="0" smtClean="0">
                          <a:solidFill>
                            <a:schemeClr val="tx2"/>
                          </a:solidFill>
                        </a:rPr>
                        <a:t> </a:t>
                      </a:r>
                    </a:p>
                    <a:p>
                      <a:pPr algn="ctr"/>
                      <a:r>
                        <a:rPr lang="el-GR" sz="1050" b="0" dirty="0" smtClean="0">
                          <a:solidFill>
                            <a:schemeClr val="tx2"/>
                          </a:solidFill>
                        </a:rPr>
                        <a:t>(Πρότυπος</a:t>
                      </a:r>
                      <a:r>
                        <a:rPr lang="el-GR" sz="1050" b="0" baseline="0" dirty="0" smtClean="0">
                          <a:solidFill>
                            <a:schemeClr val="tx2"/>
                          </a:solidFill>
                        </a:rPr>
                        <a:t> Συντελεστής</a:t>
                      </a:r>
                      <a:r>
                        <a:rPr lang="el-GR" sz="1050" b="0" dirty="0" smtClean="0">
                          <a:solidFill>
                            <a:schemeClr val="tx2"/>
                          </a:solidFill>
                        </a:rPr>
                        <a:t> </a:t>
                      </a:r>
                      <a:r>
                        <a:rPr lang="en-US" sz="1050" b="0" dirty="0" smtClean="0">
                          <a:solidFill>
                            <a:schemeClr val="tx2"/>
                          </a:solidFill>
                        </a:rPr>
                        <a:t>x </a:t>
                      </a:r>
                      <a:r>
                        <a:rPr lang="el-GR" sz="1050" b="0" dirty="0" smtClean="0">
                          <a:solidFill>
                            <a:schemeClr val="tx2"/>
                          </a:solidFill>
                        </a:rPr>
                        <a:t>Πρότυπες </a:t>
                      </a:r>
                      <a:r>
                        <a:rPr lang="el-GR" sz="1050" b="0" baseline="0" dirty="0" smtClean="0">
                          <a:solidFill>
                            <a:schemeClr val="tx2"/>
                          </a:solidFill>
                        </a:rPr>
                        <a:t>Επιτρεπόμενες Ώρες)</a:t>
                      </a:r>
                    </a:p>
                    <a:p>
                      <a:pPr algn="ctr"/>
                      <a:r>
                        <a:rPr lang="el-GR" sz="1050" b="0" baseline="0" dirty="0" smtClean="0">
                          <a:solidFill>
                            <a:schemeClr val="tx2"/>
                          </a:solidFill>
                        </a:rPr>
                        <a:t>8.50$ ανά ώρα </a:t>
                      </a:r>
                      <a:r>
                        <a:rPr lang="en-US" sz="1050" b="0" baseline="0" dirty="0" smtClean="0">
                          <a:solidFill>
                            <a:schemeClr val="tx2"/>
                          </a:solidFill>
                        </a:rPr>
                        <a:t>x </a:t>
                      </a:r>
                      <a:r>
                        <a:rPr lang="el-GR" sz="1050" b="0" baseline="0" dirty="0" smtClean="0">
                          <a:solidFill>
                            <a:schemeClr val="tx2"/>
                          </a:solidFill>
                        </a:rPr>
                        <a:t>432 ώρες = 3.672$</a:t>
                      </a:r>
                      <a:endParaRPr lang="en-US" sz="1050" b="0" dirty="0" smtClean="0">
                        <a:solidFill>
                          <a:schemeClr val="tx2"/>
                        </a:solidFill>
                      </a:endParaRPr>
                    </a:p>
                  </a:txBody>
                  <a:tcPr>
                    <a:noFill/>
                  </a:tcPr>
                </a:tc>
              </a:tr>
              <a:tr h="370840">
                <a:tc>
                  <a:txBody>
                    <a:bodyPr/>
                    <a:lstStyle/>
                    <a:p>
                      <a:pPr algn="ctr"/>
                      <a:endParaRPr lang="en-US" sz="1050" b="0">
                        <a:solidFill>
                          <a:schemeClr val="tx2"/>
                        </a:solidFill>
                      </a:endParaRPr>
                    </a:p>
                  </a:txBody>
                  <a:tcPr>
                    <a:noFill/>
                  </a:tcPr>
                </a:tc>
                <a:tc>
                  <a:txBody>
                    <a:bodyPr/>
                    <a:lstStyle/>
                    <a:p>
                      <a:pPr algn="ctr"/>
                      <a:r>
                        <a:rPr lang="el-GR" sz="1050" b="0" dirty="0" smtClean="0">
                          <a:solidFill>
                            <a:schemeClr val="tx2"/>
                          </a:solidFill>
                        </a:rPr>
                        <a:t>Η διαφορά ισούται με</a:t>
                      </a:r>
                      <a:endParaRPr lang="en-US" sz="1050" b="0" dirty="0">
                        <a:solidFill>
                          <a:schemeClr val="tx2"/>
                        </a:solidFill>
                      </a:endParaRPr>
                    </a:p>
                  </a:txBody>
                  <a:tcPr>
                    <a:noFill/>
                  </a:tcPr>
                </a:tc>
                <a:tc>
                  <a:txBody>
                    <a:bodyPr/>
                    <a:lstStyle/>
                    <a:p>
                      <a:pPr algn="ctr"/>
                      <a:endParaRPr lang="en-US" sz="1050" b="0">
                        <a:solidFill>
                          <a:schemeClr val="tx2"/>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050" b="0" dirty="0" smtClean="0">
                          <a:solidFill>
                            <a:schemeClr val="tx2"/>
                          </a:solidFill>
                        </a:rPr>
                        <a:t>Η διαφορά ισούται με</a:t>
                      </a:r>
                      <a:endParaRPr lang="en-US" sz="1050" b="0" dirty="0" smtClean="0">
                        <a:solidFill>
                          <a:schemeClr val="tx2"/>
                        </a:solidFill>
                      </a:endParaRPr>
                    </a:p>
                  </a:txBody>
                  <a:tcPr>
                    <a:noFill/>
                  </a:tcPr>
                </a:tc>
                <a:tc>
                  <a:txBody>
                    <a:bodyPr/>
                    <a:lstStyle/>
                    <a:p>
                      <a:pPr algn="ctr"/>
                      <a:endParaRPr lang="en-US" sz="1050" b="0">
                        <a:solidFill>
                          <a:schemeClr val="tx2"/>
                        </a:solidFill>
                      </a:endParaRPr>
                    </a:p>
                  </a:txBody>
                  <a:tcPr>
                    <a:noFill/>
                  </a:tcPr>
                </a:tc>
              </a:tr>
              <a:tr h="370840">
                <a:tc>
                  <a:txBody>
                    <a:bodyPr/>
                    <a:lstStyle/>
                    <a:p>
                      <a:pPr algn="ctr"/>
                      <a:endParaRPr lang="en-US" sz="1050" b="0" dirty="0">
                        <a:solidFill>
                          <a:schemeClr val="tx2"/>
                        </a:solidFill>
                      </a:endParaRPr>
                    </a:p>
                  </a:txBody>
                  <a:tcPr>
                    <a:noFill/>
                  </a:tcPr>
                </a:tc>
                <a:tc>
                  <a:txBody>
                    <a:bodyPr/>
                    <a:lstStyle/>
                    <a:p>
                      <a:pPr algn="ctr"/>
                      <a:r>
                        <a:rPr lang="el-GR" sz="1050" b="1" dirty="0" smtClean="0">
                          <a:solidFill>
                            <a:schemeClr val="tx2"/>
                          </a:solidFill>
                        </a:rPr>
                        <a:t>Απόκλιση</a:t>
                      </a:r>
                      <a:r>
                        <a:rPr lang="el-GR" sz="1050" b="1" baseline="0" dirty="0" smtClean="0">
                          <a:solidFill>
                            <a:schemeClr val="tx2"/>
                          </a:solidFill>
                        </a:rPr>
                        <a:t> Συντελεστή Άμεσης Εργασίας</a:t>
                      </a:r>
                    </a:p>
                    <a:p>
                      <a:pPr algn="ctr"/>
                      <a:r>
                        <a:rPr lang="el-GR" sz="1050" b="0" baseline="0" dirty="0" smtClean="0">
                          <a:solidFill>
                            <a:schemeClr val="tx2"/>
                          </a:solidFill>
                        </a:rPr>
                        <a:t>[(</a:t>
                      </a:r>
                      <a:r>
                        <a:rPr lang="el-GR" sz="1050" b="0" dirty="0" smtClean="0">
                          <a:solidFill>
                            <a:schemeClr val="tx2"/>
                          </a:solidFill>
                        </a:rPr>
                        <a:t>Πρότυπος</a:t>
                      </a:r>
                      <a:r>
                        <a:rPr lang="el-GR" sz="1050" b="0" baseline="0" dirty="0" smtClean="0">
                          <a:solidFill>
                            <a:schemeClr val="tx2"/>
                          </a:solidFill>
                        </a:rPr>
                        <a:t> Συντελεστής</a:t>
                      </a:r>
                      <a:r>
                        <a:rPr lang="el-GR" sz="1050" b="0" dirty="0" smtClean="0">
                          <a:solidFill>
                            <a:schemeClr val="tx2"/>
                          </a:solidFill>
                        </a:rPr>
                        <a:t> </a:t>
                      </a:r>
                      <a:r>
                        <a:rPr lang="el-GR" sz="1050" b="0" baseline="0" dirty="0" smtClean="0">
                          <a:solidFill>
                            <a:schemeClr val="tx2"/>
                          </a:solidFill>
                        </a:rPr>
                        <a:t>-</a:t>
                      </a:r>
                      <a:r>
                        <a:rPr lang="en-US" sz="1050" b="0" baseline="0" dirty="0" smtClean="0">
                          <a:solidFill>
                            <a:schemeClr val="tx2"/>
                          </a:solidFill>
                        </a:rPr>
                        <a:t> </a:t>
                      </a:r>
                      <a:r>
                        <a:rPr lang="el-GR" sz="1050" b="0" baseline="0" dirty="0" smtClean="0">
                          <a:solidFill>
                            <a:schemeClr val="tx2"/>
                          </a:solidFill>
                        </a:rPr>
                        <a:t>Πραγματικός Συντελεστής) </a:t>
                      </a:r>
                      <a:r>
                        <a:rPr lang="en-US" sz="1050" b="0" baseline="0" dirty="0" smtClean="0">
                          <a:solidFill>
                            <a:schemeClr val="tx2"/>
                          </a:solidFill>
                        </a:rPr>
                        <a:t>x </a:t>
                      </a:r>
                      <a:r>
                        <a:rPr lang="el-GR" sz="1050" b="0" baseline="0" dirty="0" smtClean="0">
                          <a:solidFill>
                            <a:schemeClr val="tx2"/>
                          </a:solidFill>
                        </a:rPr>
                        <a:t>Πραγματικές Ώρες]</a:t>
                      </a:r>
                    </a:p>
                    <a:p>
                      <a:pPr algn="ctr"/>
                      <a:r>
                        <a:rPr lang="el-GR" sz="1050" b="0" dirty="0" smtClean="0">
                          <a:solidFill>
                            <a:schemeClr val="tx2"/>
                          </a:solidFill>
                        </a:rPr>
                        <a:t>0.70$ </a:t>
                      </a:r>
                      <a:r>
                        <a:rPr lang="en-US" sz="1050" b="0" dirty="0" smtClean="0">
                          <a:solidFill>
                            <a:schemeClr val="tx2"/>
                          </a:solidFill>
                        </a:rPr>
                        <a:t>x </a:t>
                      </a:r>
                      <a:r>
                        <a:rPr lang="el-GR" sz="1050" b="0" dirty="0" smtClean="0">
                          <a:solidFill>
                            <a:schemeClr val="tx2"/>
                          </a:solidFill>
                        </a:rPr>
                        <a:t>450 ώρες =</a:t>
                      </a:r>
                      <a:r>
                        <a:rPr lang="el-GR" sz="1050" b="0" baseline="0" dirty="0" smtClean="0">
                          <a:solidFill>
                            <a:schemeClr val="tx2"/>
                          </a:solidFill>
                        </a:rPr>
                        <a:t> 316$ (Ε)</a:t>
                      </a:r>
                      <a:endParaRPr lang="en-US" sz="1050" b="0" dirty="0">
                        <a:solidFill>
                          <a:schemeClr val="tx2"/>
                        </a:solidFill>
                      </a:endParaRPr>
                    </a:p>
                  </a:txBody>
                  <a:tcPr>
                    <a:noFill/>
                  </a:tcPr>
                </a:tc>
                <a:tc>
                  <a:txBody>
                    <a:bodyPr/>
                    <a:lstStyle/>
                    <a:p>
                      <a:pPr algn="ctr"/>
                      <a:endParaRPr lang="en-US" sz="1050" b="0">
                        <a:solidFill>
                          <a:schemeClr val="tx2"/>
                        </a:solidFill>
                      </a:endParaRPr>
                    </a:p>
                  </a:txBody>
                  <a:tcPr>
                    <a:noFill/>
                  </a:tcPr>
                </a:tc>
                <a:tc>
                  <a:txBody>
                    <a:bodyPr/>
                    <a:lstStyle/>
                    <a:p>
                      <a:pPr algn="ctr"/>
                      <a:r>
                        <a:rPr lang="el-GR" sz="1050" b="1" dirty="0" smtClean="0">
                          <a:solidFill>
                            <a:schemeClr val="tx2"/>
                          </a:solidFill>
                        </a:rPr>
                        <a:t>Απόκλιση</a:t>
                      </a:r>
                      <a:r>
                        <a:rPr lang="el-GR" sz="1050" b="1" baseline="0" dirty="0" smtClean="0">
                          <a:solidFill>
                            <a:schemeClr val="tx2"/>
                          </a:solidFill>
                        </a:rPr>
                        <a:t> Απόδοσης Άμεσης Εργασίας</a:t>
                      </a:r>
                    </a:p>
                    <a:p>
                      <a:pPr algn="ctr"/>
                      <a:r>
                        <a:rPr lang="el-GR" sz="1050" b="0" baseline="0" dirty="0" smtClean="0">
                          <a:solidFill>
                            <a:schemeClr val="tx2"/>
                          </a:solidFill>
                        </a:rPr>
                        <a:t>[(</a:t>
                      </a:r>
                      <a:r>
                        <a:rPr lang="el-GR" sz="1050" b="0" dirty="0" smtClean="0">
                          <a:solidFill>
                            <a:schemeClr val="tx2"/>
                          </a:solidFill>
                        </a:rPr>
                        <a:t>Πρότυπος</a:t>
                      </a:r>
                      <a:r>
                        <a:rPr lang="el-GR" sz="1050" b="0" baseline="0" dirty="0" smtClean="0">
                          <a:solidFill>
                            <a:schemeClr val="tx2"/>
                          </a:solidFill>
                        </a:rPr>
                        <a:t> Συντελεστής</a:t>
                      </a:r>
                      <a:r>
                        <a:rPr lang="el-GR" sz="1050" b="0" dirty="0" smtClean="0">
                          <a:solidFill>
                            <a:schemeClr val="tx2"/>
                          </a:solidFill>
                        </a:rPr>
                        <a:t> </a:t>
                      </a:r>
                      <a:r>
                        <a:rPr lang="en-US" sz="1050" b="0" baseline="0" dirty="0" smtClean="0">
                          <a:solidFill>
                            <a:schemeClr val="tx2"/>
                          </a:solidFill>
                        </a:rPr>
                        <a:t>x </a:t>
                      </a:r>
                      <a:r>
                        <a:rPr lang="el-GR" sz="1050" b="0" dirty="0" smtClean="0">
                          <a:solidFill>
                            <a:schemeClr val="tx2"/>
                          </a:solidFill>
                        </a:rPr>
                        <a:t>Πρότυπες</a:t>
                      </a:r>
                      <a:r>
                        <a:rPr lang="el-GR" sz="1050" b="0" baseline="0" dirty="0" smtClean="0">
                          <a:solidFill>
                            <a:schemeClr val="tx2"/>
                          </a:solidFill>
                        </a:rPr>
                        <a:t> Επιτρεπόμενες Ώρες) - Πραγματικές Ώρες]</a:t>
                      </a:r>
                    </a:p>
                    <a:p>
                      <a:pPr algn="ctr"/>
                      <a:r>
                        <a:rPr lang="el-GR" sz="1050" b="0" dirty="0" smtClean="0">
                          <a:solidFill>
                            <a:schemeClr val="tx2"/>
                          </a:solidFill>
                        </a:rPr>
                        <a:t>8.50$ ανά ώρα </a:t>
                      </a:r>
                      <a:r>
                        <a:rPr lang="en-US" sz="1050" b="0" dirty="0" smtClean="0">
                          <a:solidFill>
                            <a:schemeClr val="tx2"/>
                          </a:solidFill>
                        </a:rPr>
                        <a:t>x </a:t>
                      </a:r>
                      <a:r>
                        <a:rPr lang="el-GR" sz="1050" b="0" dirty="0" smtClean="0">
                          <a:solidFill>
                            <a:schemeClr val="tx2"/>
                          </a:solidFill>
                        </a:rPr>
                        <a:t>18 ώρες =</a:t>
                      </a:r>
                      <a:r>
                        <a:rPr lang="el-GR" sz="1050" b="0" baseline="0" dirty="0" smtClean="0">
                          <a:solidFill>
                            <a:schemeClr val="tx2"/>
                          </a:solidFill>
                        </a:rPr>
                        <a:t> 153$ (Δ)</a:t>
                      </a:r>
                      <a:endParaRPr lang="en-US" sz="1050" b="0" dirty="0" smtClean="0">
                        <a:solidFill>
                          <a:schemeClr val="tx2"/>
                        </a:solidFill>
                      </a:endParaRPr>
                    </a:p>
                  </a:txBody>
                  <a:tcPr>
                    <a:noFill/>
                  </a:tcPr>
                </a:tc>
                <a:tc>
                  <a:txBody>
                    <a:bodyPr/>
                    <a:lstStyle/>
                    <a:p>
                      <a:pPr algn="ctr"/>
                      <a:endParaRPr lang="en-US" sz="1050" b="0">
                        <a:solidFill>
                          <a:schemeClr val="tx2"/>
                        </a:solidFill>
                      </a:endParaRPr>
                    </a:p>
                  </a:txBody>
                  <a:tcPr>
                    <a:noFill/>
                  </a:tcPr>
                </a:tc>
              </a:tr>
              <a:tr h="370840">
                <a:tc>
                  <a:txBody>
                    <a:bodyPr/>
                    <a:lstStyle/>
                    <a:p>
                      <a:pPr algn="ctr"/>
                      <a:endParaRPr lang="en-US" sz="1050" b="0" dirty="0">
                        <a:solidFill>
                          <a:schemeClr val="tx2"/>
                        </a:solidFill>
                      </a:endParaRPr>
                    </a:p>
                  </a:txBody>
                  <a:tcPr>
                    <a:noFill/>
                  </a:tcPr>
                </a:tc>
                <a:tc>
                  <a:txBody>
                    <a:bodyPr/>
                    <a:lstStyle/>
                    <a:p>
                      <a:pPr algn="ctr"/>
                      <a:endParaRPr lang="en-US" sz="1050" b="0">
                        <a:solidFill>
                          <a:schemeClr val="tx2"/>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050" b="0" dirty="0" smtClean="0">
                          <a:solidFill>
                            <a:schemeClr val="tx2"/>
                          </a:solidFill>
                        </a:rPr>
                        <a:t>Η διαφορά ισούται με</a:t>
                      </a:r>
                      <a:endParaRPr lang="en-US" sz="1050" b="0" dirty="0" smtClean="0">
                        <a:solidFill>
                          <a:schemeClr val="tx2"/>
                        </a:solidFill>
                      </a:endParaRPr>
                    </a:p>
                  </a:txBody>
                  <a:tcPr>
                    <a:noFill/>
                  </a:tcPr>
                </a:tc>
                <a:tc>
                  <a:txBody>
                    <a:bodyPr/>
                    <a:lstStyle/>
                    <a:p>
                      <a:pPr algn="ctr"/>
                      <a:endParaRPr lang="en-US" sz="1050" b="0">
                        <a:solidFill>
                          <a:schemeClr val="tx2"/>
                        </a:solidFill>
                      </a:endParaRPr>
                    </a:p>
                  </a:txBody>
                  <a:tcPr>
                    <a:noFill/>
                  </a:tcPr>
                </a:tc>
                <a:tc>
                  <a:txBody>
                    <a:bodyPr/>
                    <a:lstStyle/>
                    <a:p>
                      <a:pPr algn="ctr"/>
                      <a:endParaRPr lang="en-US" sz="1050" b="0">
                        <a:solidFill>
                          <a:schemeClr val="tx2"/>
                        </a:solidFill>
                      </a:endParaRPr>
                    </a:p>
                  </a:txBody>
                  <a:tcPr>
                    <a:noFill/>
                  </a:tcPr>
                </a:tc>
              </a:tr>
              <a:tr h="370840">
                <a:tc>
                  <a:txBody>
                    <a:bodyPr/>
                    <a:lstStyle/>
                    <a:p>
                      <a:pPr algn="ctr"/>
                      <a:endParaRPr lang="en-US" sz="1050" b="0">
                        <a:solidFill>
                          <a:schemeClr val="tx2"/>
                        </a:solidFill>
                      </a:endParaRPr>
                    </a:p>
                  </a:txBody>
                  <a:tcPr>
                    <a:noFill/>
                  </a:tcPr>
                </a:tc>
                <a:tc>
                  <a:txBody>
                    <a:bodyPr/>
                    <a:lstStyle/>
                    <a:p>
                      <a:pPr algn="ctr"/>
                      <a:endParaRPr lang="en-US" sz="1050" b="0" dirty="0">
                        <a:solidFill>
                          <a:schemeClr val="tx2"/>
                        </a:solidFill>
                      </a:endParaRPr>
                    </a:p>
                  </a:txBody>
                  <a:tcPr>
                    <a:noFill/>
                  </a:tcPr>
                </a:tc>
                <a:tc>
                  <a:txBody>
                    <a:bodyPr/>
                    <a:lstStyle/>
                    <a:p>
                      <a:pPr algn="ctr"/>
                      <a:r>
                        <a:rPr lang="el-GR" sz="1050" b="1" dirty="0" smtClean="0">
                          <a:solidFill>
                            <a:schemeClr val="tx2"/>
                          </a:solidFill>
                        </a:rPr>
                        <a:t>Απόκλιση Συνολικού Κόστους </a:t>
                      </a:r>
                      <a:r>
                        <a:rPr lang="el-GR" sz="1050" b="1" baseline="0" dirty="0" smtClean="0">
                          <a:solidFill>
                            <a:schemeClr val="tx2"/>
                          </a:solidFill>
                        </a:rPr>
                        <a:t>Άμεσης Εργασίας</a:t>
                      </a:r>
                      <a:endParaRPr lang="el-GR" sz="1050" b="0" baseline="0" dirty="0" smtClean="0">
                        <a:solidFill>
                          <a:schemeClr val="tx2"/>
                        </a:solidFill>
                      </a:endParaRPr>
                    </a:p>
                    <a:p>
                      <a:pPr algn="ctr"/>
                      <a:r>
                        <a:rPr lang="el-GR" sz="1050" b="0" baseline="0" dirty="0" smtClean="0">
                          <a:solidFill>
                            <a:schemeClr val="tx2"/>
                          </a:solidFill>
                        </a:rPr>
                        <a:t>(Άθροισμα απόκλισης συντελεστή άμεσης εργασίας και απόκλισης απόδοσης άμεσης εργασίας )</a:t>
                      </a:r>
                    </a:p>
                    <a:p>
                      <a:pPr algn="ctr"/>
                      <a:r>
                        <a:rPr lang="el-GR" sz="1050" b="0" baseline="0" dirty="0" smtClean="0">
                          <a:solidFill>
                            <a:schemeClr val="tx2"/>
                          </a:solidFill>
                        </a:rPr>
                        <a:t>315$ (Δ) + 153$ (Δ) = 468$ (Δ)</a:t>
                      </a:r>
                      <a:endParaRPr lang="en-US" sz="1050" b="0" dirty="0">
                        <a:solidFill>
                          <a:schemeClr val="tx2"/>
                        </a:solidFill>
                      </a:endParaRPr>
                    </a:p>
                  </a:txBody>
                  <a:tcPr>
                    <a:noFill/>
                  </a:tcPr>
                </a:tc>
                <a:tc>
                  <a:txBody>
                    <a:bodyPr/>
                    <a:lstStyle/>
                    <a:p>
                      <a:pPr algn="ctr"/>
                      <a:endParaRPr lang="en-US" sz="1050" b="0">
                        <a:solidFill>
                          <a:schemeClr val="tx2"/>
                        </a:solidFill>
                      </a:endParaRPr>
                    </a:p>
                  </a:txBody>
                  <a:tcPr>
                    <a:noFill/>
                  </a:tcPr>
                </a:tc>
                <a:tc>
                  <a:txBody>
                    <a:bodyPr/>
                    <a:lstStyle/>
                    <a:p>
                      <a:pPr algn="ctr"/>
                      <a:endParaRPr lang="en-US" sz="1050" b="0" dirty="0">
                        <a:solidFill>
                          <a:schemeClr val="tx2"/>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l-GR" altLang="en-US" dirty="0">
                <a:ea typeface="Arial Unicode MS" panose="020B0604020202020204" pitchFamily="34" charset="-128"/>
              </a:rPr>
              <a:t>Επιχειρηματική Εφαρμογή</a:t>
            </a:r>
            <a:endParaRPr lang="en-US" altLang="en-US" dirty="0" smtClean="0"/>
          </a:p>
        </p:txBody>
      </p:sp>
      <p:sp>
        <p:nvSpPr>
          <p:cNvPr id="3" name="Content Placeholder 2"/>
          <p:cNvSpPr>
            <a:spLocks noGrp="1"/>
          </p:cNvSpPr>
          <p:nvPr>
            <p:ph idx="1"/>
          </p:nvPr>
        </p:nvSpPr>
        <p:spPr>
          <a:xfrm>
            <a:off x="838200" y="1371600"/>
            <a:ext cx="7696200" cy="4648200"/>
          </a:xfrm>
        </p:spPr>
        <p:txBody>
          <a:bodyPr/>
          <a:lstStyle/>
          <a:p>
            <a:pPr>
              <a:buFont typeface="Wingdings" panose="05000000000000000000" pitchFamily="2" charset="2"/>
              <a:buChar char="§"/>
            </a:pPr>
            <a:r>
              <a:rPr lang="el-GR" sz="2400" dirty="0"/>
              <a:t>Επειδή η απόκλιση τιμής άμεσης εργασίας και η απόκλιση απόδοσης άμεση εργασίας της Cambria ήταν δυσμενείς, οι μάνατζέρ της ερευνούν τις αιτίες αυτών των αποκλίσεων</a:t>
            </a:r>
            <a:r>
              <a:rPr lang="en-US" altLang="en-US" sz="2400" dirty="0" smtClean="0">
                <a:latin typeface="Tw Cen MT" panose="020B0602020104020603" pitchFamily="34" charset="0"/>
                <a:cs typeface="Times New Roman" panose="02020603050405020304" pitchFamily="18" charset="0"/>
              </a:rPr>
              <a:t>.</a:t>
            </a:r>
          </a:p>
          <a:p>
            <a:pPr lvl="1"/>
            <a:r>
              <a:rPr lang="el-GR" sz="2000" dirty="0" smtClean="0"/>
              <a:t>Η ανάλυσή τους αποκάλυψε </a:t>
            </a:r>
            <a:r>
              <a:rPr lang="el-GR" sz="2000" dirty="0"/>
              <a:t>ότι το Τμήμα Συναρμολόγησης Τσαντών είχε αντικαταστήσει έναν εργαζόμενο συναρμολόγησης που ήταν άρρωστος με ένα χειριστή μηχανήματος από άλλο </a:t>
            </a:r>
            <a:r>
              <a:rPr lang="el-GR" sz="2000" dirty="0" smtClean="0"/>
              <a:t>τμήμα, ο οποίος αμοιβόταν </a:t>
            </a:r>
            <a:r>
              <a:rPr lang="el-GR" sz="2000" dirty="0"/>
              <a:t>με 9.20$ ανά </a:t>
            </a:r>
            <a:r>
              <a:rPr lang="el-GR" sz="2000" dirty="0" smtClean="0"/>
              <a:t>ώρα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Η δυσμενής διακύμανση της απόδοσης ήταν το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αποτέλεσμα τόσο του γεγονότος πως ο </a:t>
            </a:r>
            <a:r>
              <a:rPr lang="el-GR" sz="2000" dirty="0" smtClean="0"/>
              <a:t>χειριστής </a:t>
            </a:r>
            <a:r>
              <a:rPr lang="el-GR" sz="2000" dirty="0"/>
              <a:t>του μηχανήματος έπρεπε να μάθει τις δεξιότητες της </a:t>
            </a:r>
            <a:r>
              <a:rPr lang="el-GR" sz="2000" dirty="0" smtClean="0"/>
              <a:t>συναρμολόγησης</a:t>
            </a:r>
            <a:r>
              <a:rPr lang="el-GR" sz="2000" dirty="0" smtClean="0">
                <a:cs typeface="Times New Roman" panose="02020603050405020304" pitchFamily="18" charset="0"/>
              </a:rPr>
              <a:t>, όσο και της καθυστερημένης παράδοσης των εξαρτημάτων σε πέντε διαφορετικές περιπτώσεις.</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8909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a:t>
            </a:r>
            <a:r>
              <a:rPr lang="en-US" altLang="en-US" sz="900" dirty="0" smtClean="0">
                <a:solidFill>
                  <a:srgbClr val="808080"/>
                </a:solidFill>
              </a:rPr>
              <a:t>scanned</a:t>
            </a:r>
            <a:r>
              <a:rPr lang="en-US" altLang="en-US" sz="900" dirty="0">
                <a:solidFill>
                  <a:srgbClr val="808080"/>
                </a:solidFill>
              </a:rPr>
              <a:t>,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0"/>
            <a:ext cx="8305800" cy="914400"/>
          </a:xfrm>
        </p:spPr>
        <p:txBody>
          <a:bodyPr/>
          <a:lstStyle/>
          <a:p>
            <a:r>
              <a:rPr lang="el-GR" altLang="en-US" dirty="0" smtClean="0"/>
              <a:t>Έννοιες που Διέπουν</a:t>
            </a:r>
            <a:r>
              <a:rPr lang="en-US" altLang="en-US" dirty="0" smtClean="0"/>
              <a:t> </a:t>
            </a:r>
            <a:r>
              <a:rPr lang="el-GR" altLang="en-US" dirty="0" smtClean="0"/>
              <a:t>την </a:t>
            </a:r>
            <a:r>
              <a:rPr lang="el-GR" dirty="0" smtClean="0"/>
              <a:t>Πρότυπη Κοστολόγηση </a:t>
            </a:r>
            <a:r>
              <a:rPr lang="en-US" altLang="en-US" sz="1800" dirty="0" smtClean="0"/>
              <a:t>(</a:t>
            </a:r>
            <a:r>
              <a:rPr lang="el-GR" altLang="en-US" sz="1800" dirty="0" smtClean="0"/>
              <a:t>διαφάνεια 1 από </a:t>
            </a:r>
            <a:r>
              <a:rPr lang="en-US" altLang="en-US" sz="1800" dirty="0" smtClean="0"/>
              <a:t>2)</a:t>
            </a:r>
          </a:p>
        </p:txBody>
      </p:sp>
      <p:sp>
        <p:nvSpPr>
          <p:cNvPr id="3" name="Content Placeholder 2"/>
          <p:cNvSpPr>
            <a:spLocks noGrp="1"/>
          </p:cNvSpPr>
          <p:nvPr>
            <p:ph idx="1"/>
          </p:nvPr>
        </p:nvSpPr>
        <p:spPr>
          <a:extLst/>
        </p:spPr>
        <p:txBody>
          <a:bodyPr/>
          <a:lstStyle/>
          <a:p>
            <a:pPr>
              <a:defRPr/>
            </a:pPr>
            <a:r>
              <a:rPr lang="el-GR" sz="2400" dirty="0" smtClean="0">
                <a:ea typeface="+mn-ea"/>
              </a:rPr>
              <a:t>Τα</a:t>
            </a:r>
            <a:r>
              <a:rPr lang="el-GR" sz="2400" b="1" dirty="0" smtClean="0">
                <a:solidFill>
                  <a:srgbClr val="275CAE"/>
                </a:solidFill>
                <a:ea typeface="+mn-ea"/>
              </a:rPr>
              <a:t> πρότυπα κόστη </a:t>
            </a:r>
            <a:r>
              <a:rPr lang="el-GR" sz="2400" dirty="0"/>
              <a:t>είναι ρεαλιστικές εκτιμήσεις του κόστους βάσει των αναλύσεων τόσο του παρελθόντος όσο και του προβλεπόμενου κόστους και των συνθηκών λειτουργίας</a:t>
            </a:r>
            <a:r>
              <a:rPr lang="en-US" sz="2400" dirty="0" smtClean="0">
                <a:solidFill>
                  <a:schemeClr val="accent4"/>
                </a:solidFill>
                <a:ea typeface="+mn-ea"/>
              </a:rPr>
              <a:t>.</a:t>
            </a:r>
          </a:p>
          <a:p>
            <a:pPr lvl="1">
              <a:defRPr/>
            </a:pPr>
            <a:r>
              <a:rPr lang="el-GR" sz="2000" dirty="0"/>
              <a:t>Παρέχουν ένα πρότυπο ή προκαθορισμένο επίπεδο απόδοσης για τη χρήση της πρότυπης κοστολόγησης</a:t>
            </a:r>
            <a:r>
              <a:rPr lang="en-US" sz="2000" dirty="0" smtClean="0">
                <a:solidFill>
                  <a:schemeClr val="accent4"/>
                </a:solidFill>
              </a:rPr>
              <a:t>.</a:t>
            </a:r>
          </a:p>
          <a:p>
            <a:pPr>
              <a:defRPr/>
            </a:pPr>
            <a:r>
              <a:rPr lang="el-GR" sz="2400" dirty="0" smtClean="0"/>
              <a:t>Η </a:t>
            </a:r>
            <a:r>
              <a:rPr lang="el-GR" sz="2400" b="1" dirty="0" smtClean="0">
                <a:solidFill>
                  <a:srgbClr val="275CAE"/>
                </a:solidFill>
                <a:ea typeface="+mn-ea"/>
              </a:rPr>
              <a:t>πρότυπη κοστολόγηση </a:t>
            </a:r>
            <a:r>
              <a:rPr lang="el-GR" sz="2400" dirty="0"/>
              <a:t>είναι μια μέθοδος ελέγχου του κόστους που χρησιμοποιείται για να συγκρίνει τη διαφορά ή </a:t>
            </a:r>
            <a:r>
              <a:rPr lang="el-GR" sz="2400" dirty="0" smtClean="0"/>
              <a:t>την </a:t>
            </a:r>
            <a:r>
              <a:rPr lang="el-GR" sz="2400" b="1" dirty="0" smtClean="0">
                <a:solidFill>
                  <a:srgbClr val="275CAE"/>
                </a:solidFill>
                <a:ea typeface="+mn-ea"/>
              </a:rPr>
              <a:t>απόκλιση</a:t>
            </a:r>
            <a:r>
              <a:rPr lang="en-US" sz="2400" dirty="0" smtClean="0">
                <a:solidFill>
                  <a:schemeClr val="accent4"/>
                </a:solidFill>
                <a:ea typeface="+mn-ea"/>
              </a:rPr>
              <a:t>, </a:t>
            </a:r>
            <a:r>
              <a:rPr lang="el-GR" sz="2400" dirty="0"/>
              <a:t>μεταξύ της πρότυπης και της πραγματικής απόδοσης</a:t>
            </a:r>
            <a:r>
              <a:rPr lang="en-US" sz="2400" dirty="0" smtClean="0">
                <a:solidFill>
                  <a:schemeClr val="accent4"/>
                </a:solidFill>
                <a:ea typeface="+mn-ea"/>
              </a:rPr>
              <a:t>.</a:t>
            </a:r>
          </a:p>
          <a:p>
            <a:pPr lvl="1">
              <a:defRPr/>
            </a:pPr>
            <a:r>
              <a:rPr lang="el-GR" sz="2000" dirty="0"/>
              <a:t>Η μέθοδος αυτή διαφέρει από τις πραγματικές και κανονικές/παραδοσιακές μεθόδους κοστολόγησης στο ότι χρησιμοποιεί τα εκτιμώμενα/προσδοκώμενα κόστη αποκλειστικά για να υπολογίσει τα τρία στοιχεία του κόστους </a:t>
            </a:r>
            <a:r>
              <a:rPr lang="el-GR" sz="2000" dirty="0" smtClean="0"/>
              <a:t>προϊόντος</a:t>
            </a:r>
            <a:r>
              <a:rPr lang="en-US" sz="2000" dirty="0" smtClean="0">
                <a:solidFill>
                  <a:schemeClr val="accent4"/>
                </a:solidFill>
              </a:rPr>
              <a:t>.</a:t>
            </a:r>
          </a:p>
        </p:txBody>
      </p:sp>
      <p:sp>
        <p:nvSpPr>
          <p:cNvPr id="5222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927226039"/>
              </p:ext>
            </p:extLst>
          </p:nvPr>
        </p:nvGraphicFramePr>
        <p:xfrm>
          <a:off x="1044" y="1981200"/>
          <a:ext cx="9144000" cy="4023360"/>
        </p:xfrm>
        <a:graphic>
          <a:graphicData uri="http://schemas.openxmlformats.org/drawingml/2006/table">
            <a:tbl>
              <a:tblPr firstRow="1" bandRow="1">
                <a:tableStyleId>{2D5ABB26-0587-4C30-8999-92F81FD0307C}</a:tableStyleId>
              </a:tblPr>
              <a:tblGrid>
                <a:gridCol w="3351756"/>
                <a:gridCol w="1220244"/>
                <a:gridCol w="4572000"/>
              </a:tblGrid>
              <a:tr h="423051">
                <a:tc gridSpan="3">
                  <a:txBody>
                    <a:bodyPr/>
                    <a:lstStyle/>
                    <a:p>
                      <a:r>
                        <a:rPr lang="el-GR" sz="1200" baseline="0" dirty="0" smtClean="0">
                          <a:solidFill>
                            <a:schemeClr val="tx1"/>
                          </a:solidFill>
                        </a:rPr>
                        <a:t>Χρησιμοποιώντας τις πληροφορίες που ακολουθούν, συγκρίνετε τα δεδομένα πρότυπου κόστους και χρήσης για την παραγωγή των σάκων με ζάχαρη βάρους 5 κιλών, και υπολογίστε τις αποκλίσεις συντελεστή και απόδοσης άμεσης εργασίας μέσω της χρήσης τύπων ή διαγραμμάτων.</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r>
              <a:tr h="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baseline="0" dirty="0" smtClean="0">
                          <a:solidFill>
                            <a:schemeClr val="tx1"/>
                          </a:solidFill>
                        </a:rPr>
                        <a:t>Πρότυπος χρόνος άμεσης εργασίας</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r>
                        <a:rPr lang="el-GR" sz="1200" baseline="0" dirty="0" smtClean="0">
                          <a:solidFill>
                            <a:schemeClr val="tx1"/>
                          </a:solidFill>
                        </a:rPr>
                        <a:t>0.01 ώρα ανά μονάδα</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25067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baseline="0" dirty="0" smtClean="0">
                          <a:solidFill>
                            <a:schemeClr val="tx1"/>
                          </a:solidFill>
                        </a:rPr>
                        <a:t>Πρότυπος συντελεστής άμεσης εργασίας</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r>
                        <a:rPr lang="el-GR" sz="1200" baseline="0" dirty="0" smtClean="0">
                          <a:solidFill>
                            <a:schemeClr val="tx1"/>
                          </a:solidFill>
                        </a:rPr>
                        <a:t>10.00$ ανά ώρα</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16606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baseline="0" dirty="0" smtClean="0">
                          <a:solidFill>
                            <a:schemeClr val="tx1"/>
                          </a:solidFill>
                        </a:rPr>
                        <a:t>Χρησιμοποιημένες ώρες άμεσης εργασίας</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r>
                        <a:rPr lang="el-GR" sz="1200" baseline="0" dirty="0" smtClean="0">
                          <a:solidFill>
                            <a:schemeClr val="tx1"/>
                          </a:solidFill>
                        </a:rPr>
                        <a:t>100 ώρες</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0">
                <a:tc gridSpan="2">
                  <a:txBody>
                    <a:bodyPr/>
                    <a:lstStyle/>
                    <a:p>
                      <a:r>
                        <a:rPr lang="el-GR" sz="1200" baseline="0" dirty="0" smtClean="0">
                          <a:solidFill>
                            <a:schemeClr val="tx1"/>
                          </a:solidFill>
                        </a:rPr>
                        <a:t>Συνολικό κόστος άμεσης εργασίας</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a:txBody>
                    <a:bodyPr/>
                    <a:lstStyle/>
                    <a:p>
                      <a:r>
                        <a:rPr lang="el-GR" sz="1200" baseline="0" dirty="0" smtClean="0">
                          <a:solidFill>
                            <a:schemeClr val="tx1"/>
                          </a:solidFill>
                        </a:rPr>
                        <a:t>1.010$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0">
                <a:tc gridSpan="2">
                  <a:txBody>
                    <a:bodyPr/>
                    <a:lstStyle/>
                    <a:p>
                      <a:r>
                        <a:rPr lang="el-GR" sz="1200" baseline="0" dirty="0" smtClean="0">
                          <a:solidFill>
                            <a:schemeClr val="tx1"/>
                          </a:solidFill>
                        </a:rPr>
                        <a:t>Αριθμός παραχθέντων μονάδων αγαθών</a:t>
                      </a:r>
                    </a:p>
                  </a:txBody>
                  <a:tcPr>
                    <a:lnL>
                      <a:noFill/>
                    </a:lnL>
                    <a:lnR>
                      <a:noFill/>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dirty="0"/>
                    </a:p>
                  </a:txBody>
                  <a:tcPr/>
                </a:tc>
                <a:tc>
                  <a:txBody>
                    <a:bodyPr/>
                    <a:lstStyle/>
                    <a:p>
                      <a:r>
                        <a:rPr lang="el-GR" sz="1200" baseline="0" dirty="0" smtClean="0">
                          <a:solidFill>
                            <a:schemeClr val="tx1"/>
                          </a:solidFill>
                        </a:rPr>
                        <a:t>11.000 μονάδες</a:t>
                      </a:r>
                    </a:p>
                  </a:txBody>
                  <a:tcPr>
                    <a:lnL>
                      <a:noFill/>
                    </a:lnL>
                    <a:lnR>
                      <a:noFill/>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152400">
                <a:tc gridSpan="3">
                  <a:txBody>
                    <a:bodyPr/>
                    <a:lstStyle/>
                    <a:p>
                      <a:r>
                        <a:rPr lang="el-GR" sz="1200" b="1" baseline="0" dirty="0" smtClean="0">
                          <a:solidFill>
                            <a:srgbClr val="C00000"/>
                          </a:solidFill>
                        </a:rPr>
                        <a:t>ΛΥΣΗ</a:t>
                      </a:r>
                    </a:p>
                  </a:txBody>
                  <a:tcPr>
                    <a:lnL>
                      <a:noFill/>
                    </a:lnL>
                    <a:lnR>
                      <a:noFill/>
                    </a:lnR>
                    <a:lnT w="12700" cap="flat" cmpd="sng" algn="ctr">
                      <a:solidFill>
                        <a:srgbClr val="C00000"/>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r>
              <a:tr h="167640">
                <a:tc gridSpan="3">
                  <a:txBody>
                    <a:bodyPr/>
                    <a:lstStyle/>
                    <a:p>
                      <a:r>
                        <a:rPr lang="el-GR" sz="1200" b="0" baseline="0" dirty="0" smtClean="0">
                          <a:solidFill>
                            <a:schemeClr val="tx1"/>
                          </a:solidFill>
                        </a:rPr>
                        <a:t>Χρησιμοποιώντας τύπους:</a:t>
                      </a:r>
                      <a:endParaRPr lang="el-GR" sz="1200" b="1" baseline="0" dirty="0" smtClean="0">
                        <a:solidFill>
                          <a:srgbClr val="C00000"/>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l"/>
                      <a:endParaRPr lang="el-GR" sz="120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167640">
                <a:tc>
                  <a:txBody>
                    <a:bodyPr/>
                    <a:lstStyle/>
                    <a:p>
                      <a:pPr algn="l"/>
                      <a:r>
                        <a:rPr lang="el-GR" sz="1200" b="0" baseline="0" dirty="0" smtClean="0">
                          <a:solidFill>
                            <a:schemeClr val="tx1"/>
                          </a:solidFill>
                        </a:rPr>
                        <a:t>Απόκλιση Συντελεστή Άμεσης Εργασίας </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dirty="0" smtClean="0"/>
                        <a:t>= </a:t>
                      </a:r>
                      <a:r>
                        <a:rPr lang="el-GR" sz="1200" b="0" baseline="0" dirty="0" smtClean="0">
                          <a:solidFill>
                            <a:schemeClr val="tx1"/>
                          </a:solidFill>
                        </a:rPr>
                        <a:t>(</a:t>
                      </a:r>
                      <a:r>
                        <a:rPr lang="el-GR" sz="1200" b="0" dirty="0" smtClean="0">
                          <a:solidFill>
                            <a:schemeClr val="tx1"/>
                          </a:solidFill>
                        </a:rPr>
                        <a:t>Πρότυπος</a:t>
                      </a:r>
                      <a:r>
                        <a:rPr lang="el-GR" sz="1200" b="0" baseline="0" dirty="0" smtClean="0">
                          <a:solidFill>
                            <a:schemeClr val="tx1"/>
                          </a:solidFill>
                        </a:rPr>
                        <a:t> Συντελεστής</a:t>
                      </a:r>
                      <a:r>
                        <a:rPr lang="el-GR" sz="1200" b="0" dirty="0" smtClean="0">
                          <a:solidFill>
                            <a:schemeClr val="tx1"/>
                          </a:solidFill>
                        </a:rPr>
                        <a:t> </a:t>
                      </a:r>
                      <a:r>
                        <a:rPr lang="el-GR" sz="1200" b="0" baseline="0" dirty="0" smtClean="0">
                          <a:solidFill>
                            <a:schemeClr val="tx1"/>
                          </a:solidFill>
                        </a:rPr>
                        <a:t>-</a:t>
                      </a:r>
                      <a:r>
                        <a:rPr lang="en-US" sz="1200" b="0" baseline="0" dirty="0" smtClean="0">
                          <a:solidFill>
                            <a:schemeClr val="tx1"/>
                          </a:solidFill>
                        </a:rPr>
                        <a:t> </a:t>
                      </a:r>
                      <a:r>
                        <a:rPr lang="el-GR" sz="1200" b="0" baseline="0" dirty="0" smtClean="0">
                          <a:solidFill>
                            <a:schemeClr val="tx1"/>
                          </a:solidFill>
                        </a:rPr>
                        <a:t>Πραγματικός Συντελεστής) </a:t>
                      </a:r>
                      <a:r>
                        <a:rPr lang="en-US" sz="1200" b="0" baseline="0" dirty="0" smtClean="0">
                          <a:solidFill>
                            <a:schemeClr val="tx1"/>
                          </a:solidFill>
                        </a:rPr>
                        <a:t>x </a:t>
                      </a:r>
                      <a:r>
                        <a:rPr lang="el-GR" sz="1200" b="0" baseline="0" dirty="0" smtClean="0">
                          <a:solidFill>
                            <a:schemeClr val="tx1"/>
                          </a:solidFill>
                        </a:rPr>
                        <a:t>Πραγματικές Ώρες</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252391">
                <a:tc>
                  <a:txBody>
                    <a:bodyPr/>
                    <a:lstStyle/>
                    <a:p>
                      <a:pPr algn="l"/>
                      <a:endParaRPr lang="el-GR" sz="120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b="0" baseline="0" dirty="0" smtClean="0">
                          <a:solidFill>
                            <a:schemeClr val="tx1"/>
                          </a:solidFill>
                        </a:rPr>
                        <a:t>=</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[10.</a:t>
                      </a:r>
                      <a:r>
                        <a:rPr lang="en-US" sz="1200" kern="1200" dirty="0" smtClean="0">
                          <a:solidFill>
                            <a:schemeClr val="tx1"/>
                          </a:solidFill>
                          <a:effectLst/>
                          <a:latin typeface="+mn-lt"/>
                          <a:ea typeface="+mn-ea"/>
                          <a:cs typeface="+mn-cs"/>
                        </a:rPr>
                        <a:t>00</a:t>
                      </a:r>
                      <a:r>
                        <a:rPr lang="el-G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(1.010$</a:t>
                      </a:r>
                      <a:r>
                        <a:rPr lang="el-GR" sz="1200" kern="1200" baseline="0" dirty="0" smtClean="0">
                          <a:solidFill>
                            <a:schemeClr val="tx1"/>
                          </a:solidFill>
                          <a:effectLst/>
                          <a:latin typeface="+mn-lt"/>
                          <a:ea typeface="+mn-ea"/>
                          <a:cs typeface="+mn-cs"/>
                        </a:rPr>
                        <a:t> - 100 ώρες</a:t>
                      </a:r>
                      <a:r>
                        <a:rPr lang="en-US" sz="1200" kern="1200" dirty="0" smtClean="0">
                          <a:solidFill>
                            <a:schemeClr val="tx1"/>
                          </a:solidFill>
                          <a:effectLst/>
                          <a:latin typeface="+mn-lt"/>
                          <a:ea typeface="+mn-ea"/>
                          <a:cs typeface="+mn-cs"/>
                        </a:rPr>
                        <a:t>)</a:t>
                      </a:r>
                      <a:r>
                        <a:rPr lang="el-G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x</a:t>
                      </a:r>
                      <a:r>
                        <a:rPr lang="en-US" sz="1200" kern="1200" baseline="0" dirty="0" smtClean="0">
                          <a:solidFill>
                            <a:schemeClr val="tx1"/>
                          </a:solidFill>
                          <a:effectLst/>
                          <a:latin typeface="+mn-lt"/>
                          <a:ea typeface="+mn-ea"/>
                          <a:cs typeface="+mn-cs"/>
                        </a:rPr>
                        <a:t> 100 </a:t>
                      </a:r>
                      <a:r>
                        <a:rPr lang="el-GR" sz="1200" kern="1200" baseline="0" dirty="0" smtClean="0">
                          <a:solidFill>
                            <a:schemeClr val="tx1"/>
                          </a:solidFill>
                          <a:effectLst/>
                          <a:latin typeface="+mn-lt"/>
                          <a:ea typeface="+mn-ea"/>
                          <a:cs typeface="+mn-cs"/>
                        </a:rPr>
                        <a:t>ώρες</a:t>
                      </a:r>
                      <a:endParaRPr lang="en-US" sz="1200" kern="1200" dirty="0" smtClean="0">
                        <a:solidFill>
                          <a:schemeClr val="tx1"/>
                        </a:solidFill>
                        <a:effectLst/>
                        <a:latin typeface="+mn-lt"/>
                        <a:ea typeface="+mn-ea"/>
                        <a:cs typeface="+mn-cs"/>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204809">
                <a:tc>
                  <a:txBody>
                    <a:bodyPr/>
                    <a:lstStyle/>
                    <a:p>
                      <a:pPr algn="l"/>
                      <a:endParaRPr lang="el-GR" sz="120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algn="l"/>
                      <a:r>
                        <a:rPr lang="el-GR" sz="1200" b="0" baseline="0" dirty="0" smtClean="0">
                          <a:solidFill>
                            <a:schemeClr val="tx1"/>
                          </a:solidFill>
                        </a:rPr>
                        <a:t>= 10$ (Δ)</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r>
              <a:tr h="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200" b="0" baseline="0" dirty="0" smtClean="0">
                          <a:solidFill>
                            <a:schemeClr val="tx1"/>
                          </a:solidFill>
                        </a:rPr>
                        <a:t>Απόκλιση Απόδοσης Άμεσης Εργασίας </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dirty="0" smtClean="0"/>
                        <a:t>= </a:t>
                      </a:r>
                      <a:r>
                        <a:rPr lang="el-GR" sz="1200" b="0" dirty="0" smtClean="0">
                          <a:solidFill>
                            <a:schemeClr val="tx1"/>
                          </a:solidFill>
                        </a:rPr>
                        <a:t>Πρότυπος</a:t>
                      </a:r>
                      <a:r>
                        <a:rPr lang="el-GR" sz="1200" b="0" baseline="0" dirty="0" smtClean="0">
                          <a:solidFill>
                            <a:schemeClr val="tx1"/>
                          </a:solidFill>
                        </a:rPr>
                        <a:t> Συντελεστής</a:t>
                      </a:r>
                      <a:r>
                        <a:rPr lang="el-GR" sz="1200" b="0" dirty="0" smtClean="0">
                          <a:solidFill>
                            <a:schemeClr val="tx1"/>
                          </a:solidFill>
                        </a:rPr>
                        <a:t> </a:t>
                      </a:r>
                      <a:r>
                        <a:rPr lang="en-US" sz="1200" b="0" baseline="0" dirty="0" smtClean="0">
                          <a:solidFill>
                            <a:schemeClr val="tx1"/>
                          </a:solidFill>
                        </a:rPr>
                        <a:t>x </a:t>
                      </a:r>
                      <a:r>
                        <a:rPr lang="el-GR" sz="1200" b="0" baseline="0" dirty="0" smtClean="0">
                          <a:solidFill>
                            <a:schemeClr val="tx1"/>
                          </a:solidFill>
                        </a:rPr>
                        <a:t>(Πρότυπες Επιτρεπόμενες Ώρες – Πραγματικές Ώρες)</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223520">
                <a:tc>
                  <a:txBody>
                    <a:bodyPr/>
                    <a:lstStyle/>
                    <a:p>
                      <a:pPr marL="0" indent="0" algn="l">
                        <a:buFont typeface="Arial" panose="020B0604020202020204" pitchFamily="34" charset="0"/>
                        <a:buNone/>
                      </a:pPr>
                      <a:endParaRPr lang="el-GR" sz="1200" b="1" baseline="0" dirty="0" smtClean="0">
                        <a:solidFill>
                          <a:srgbClr val="C00000"/>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b="0" baseline="0" dirty="0" smtClean="0">
                          <a:solidFill>
                            <a:schemeClr val="tx1"/>
                          </a:solidFill>
                        </a:rPr>
                        <a:t>=</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10$</a:t>
                      </a:r>
                      <a:r>
                        <a:rPr lang="en-US" sz="1200" kern="1200" dirty="0" smtClean="0">
                          <a:solidFill>
                            <a:schemeClr val="tx1"/>
                          </a:solidFill>
                          <a:effectLst/>
                          <a:latin typeface="+mn-lt"/>
                          <a:ea typeface="+mn-ea"/>
                          <a:cs typeface="+mn-cs"/>
                        </a:rPr>
                        <a:t> x </a:t>
                      </a:r>
                      <a:r>
                        <a:rPr lang="el-GR" sz="1200" kern="1200" dirty="0" smtClean="0">
                          <a:solidFill>
                            <a:schemeClr val="tx1"/>
                          </a:solidFill>
                          <a:effectLst/>
                          <a:latin typeface="+mn-lt"/>
                          <a:ea typeface="+mn-ea"/>
                          <a:cs typeface="+mn-cs"/>
                        </a:rPr>
                        <a:t>[(11.000</a:t>
                      </a:r>
                      <a:r>
                        <a:rPr lang="el-GR" sz="1200" kern="1200" baseline="0" dirty="0" smtClean="0">
                          <a:solidFill>
                            <a:schemeClr val="tx1"/>
                          </a:solidFill>
                          <a:effectLst/>
                          <a:latin typeface="+mn-lt"/>
                          <a:ea typeface="+mn-ea"/>
                          <a:cs typeface="+mn-cs"/>
                        </a:rPr>
                        <a:t> – 0.01 ώρες</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100 </a:t>
                      </a:r>
                      <a:r>
                        <a:rPr lang="el-GR" sz="1200" kern="1200" baseline="0" dirty="0" smtClean="0">
                          <a:solidFill>
                            <a:schemeClr val="tx1"/>
                          </a:solidFill>
                          <a:effectLst/>
                          <a:latin typeface="+mn-lt"/>
                          <a:ea typeface="+mn-ea"/>
                          <a:cs typeface="+mn-cs"/>
                        </a:rPr>
                        <a:t>ώρες]</a:t>
                      </a:r>
                      <a:endParaRPr lang="en-US" sz="1200" kern="1200" dirty="0" smtClean="0">
                        <a:solidFill>
                          <a:schemeClr val="tx1"/>
                        </a:solidFill>
                        <a:effectLst/>
                        <a:latin typeface="+mn-lt"/>
                        <a:ea typeface="+mn-ea"/>
                        <a:cs typeface="+mn-cs"/>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r h="0">
                <a:tc>
                  <a:txBody>
                    <a:bodyPr/>
                    <a:lstStyle/>
                    <a:p>
                      <a:pPr marL="0" indent="0" algn="l">
                        <a:buFont typeface="Arial" panose="020B0604020202020204" pitchFamily="34" charset="0"/>
                        <a:buNone/>
                      </a:pPr>
                      <a:endParaRPr lang="el-GR" sz="1200" b="1" baseline="0" dirty="0" smtClean="0">
                        <a:solidFill>
                          <a:srgbClr val="C00000"/>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gridSpan="2">
                  <a:txBody>
                    <a:bodyPr/>
                    <a:lstStyle/>
                    <a:p>
                      <a:pPr algn="l"/>
                      <a:r>
                        <a:rPr lang="el-GR" sz="1200" b="0" baseline="0" dirty="0" smtClean="0">
                          <a:solidFill>
                            <a:schemeClr val="tx1"/>
                          </a:solidFill>
                        </a:rPr>
                        <a:t>= 100$ (Ε)</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
        <p:nvSpPr>
          <p:cNvPr id="5" name="TextBox 4"/>
          <p:cNvSpPr txBox="1">
            <a:spLocks noChangeArrowheads="1"/>
          </p:cNvSpPr>
          <p:nvPr/>
        </p:nvSpPr>
        <p:spPr bwMode="auto">
          <a:xfrm>
            <a:off x="5791200" y="838200"/>
            <a:ext cx="198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smtClean="0"/>
              <a:t>(</a:t>
            </a:r>
            <a:r>
              <a:rPr lang="el-GR" altLang="en-US" sz="1800" b="1" dirty="0" smtClean="0"/>
              <a:t>διαφάνεια 1 από </a:t>
            </a:r>
            <a:r>
              <a:rPr lang="en-US" altLang="en-US" sz="1800" b="1" dirty="0" smtClean="0"/>
              <a:t>2</a:t>
            </a:r>
            <a:r>
              <a:rPr lang="en-US" altLang="en-US" sz="1800" b="1" dirty="0"/>
              <a:t>)</a:t>
            </a:r>
          </a:p>
        </p:txBody>
      </p:sp>
    </p:spTree>
    <p:extLst>
      <p:ext uri="{BB962C8B-B14F-4D97-AF65-F5344CB8AC3E}">
        <p14:creationId xmlns:p14="http://schemas.microsoft.com/office/powerpoint/2010/main" val="1101752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1214600132"/>
              </p:ext>
            </p:extLst>
          </p:nvPr>
        </p:nvGraphicFramePr>
        <p:xfrm>
          <a:off x="1044" y="1981200"/>
          <a:ext cx="9144000" cy="3013851"/>
        </p:xfrm>
        <a:graphic>
          <a:graphicData uri="http://schemas.openxmlformats.org/drawingml/2006/table">
            <a:tbl>
              <a:tblPr firstRow="1" bandRow="1">
                <a:tableStyleId>{2D5ABB26-0587-4C30-8999-92F81FD0307C}</a:tableStyleId>
              </a:tblPr>
              <a:tblGrid>
                <a:gridCol w="3048000"/>
                <a:gridCol w="3048000"/>
                <a:gridCol w="3048000"/>
              </a:tblGrid>
              <a:tr h="423051">
                <a:tc gridSpan="3">
                  <a:txBody>
                    <a:bodyPr/>
                    <a:lstStyle/>
                    <a:p>
                      <a:r>
                        <a:rPr lang="el-GR" sz="1600" b="0" baseline="0" dirty="0" smtClean="0">
                          <a:solidFill>
                            <a:schemeClr val="tx1"/>
                          </a:solidFill>
                        </a:rPr>
                        <a:t>Σε μορφή διαγράμματος:</a:t>
                      </a:r>
                      <a:endParaRPr lang="el-GR" sz="1600" baseline="0" dirty="0" smtClean="0">
                        <a:solidFill>
                          <a:schemeClr val="tx1"/>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r>
              <a:tr h="208365">
                <a:tc>
                  <a:txBody>
                    <a:bodyPr/>
                    <a:lstStyle/>
                    <a:p>
                      <a:pPr algn="ctr"/>
                      <a:r>
                        <a:rPr lang="el-GR" sz="1600" b="1" dirty="0" smtClean="0">
                          <a:solidFill>
                            <a:schemeClr val="tx1"/>
                          </a:solidFill>
                        </a:rPr>
                        <a:t>Πραγματική</a:t>
                      </a:r>
                      <a:r>
                        <a:rPr lang="el-GR" sz="1600" b="1" baseline="0" dirty="0" smtClean="0">
                          <a:solidFill>
                            <a:schemeClr val="tx1"/>
                          </a:solidFill>
                        </a:rPr>
                        <a:t> Καταβολή Μισθών στους Εργαζόμενους</a:t>
                      </a:r>
                    </a:p>
                    <a:p>
                      <a:pPr algn="ctr"/>
                      <a:r>
                        <a:rPr lang="el-GR" sz="1600" b="0" baseline="0" dirty="0" smtClean="0">
                          <a:solidFill>
                            <a:schemeClr val="tx1"/>
                          </a:solidFill>
                        </a:rPr>
                        <a:t>(Πραγματική Τιμή </a:t>
                      </a:r>
                      <a:r>
                        <a:rPr lang="en-US" sz="1600" b="0" baseline="0" dirty="0" smtClean="0">
                          <a:solidFill>
                            <a:schemeClr val="tx1"/>
                          </a:solidFill>
                        </a:rPr>
                        <a:t>x </a:t>
                      </a:r>
                      <a:r>
                        <a:rPr lang="el-GR" sz="1600" b="0" baseline="0" dirty="0" smtClean="0">
                          <a:solidFill>
                            <a:schemeClr val="tx1"/>
                          </a:solidFill>
                        </a:rPr>
                        <a:t>Πραγματικές Ώρες)</a:t>
                      </a:r>
                    </a:p>
                    <a:p>
                      <a:pPr algn="ctr"/>
                      <a:r>
                        <a:rPr lang="el-GR" sz="1600" b="0" baseline="0" dirty="0" smtClean="0">
                          <a:solidFill>
                            <a:schemeClr val="tx1"/>
                          </a:solidFill>
                        </a:rPr>
                        <a:t>10.10$ ανά ώρα </a:t>
                      </a:r>
                      <a:r>
                        <a:rPr lang="en-US" sz="1600" b="0" baseline="0" dirty="0" smtClean="0">
                          <a:solidFill>
                            <a:schemeClr val="tx1"/>
                          </a:solidFill>
                        </a:rPr>
                        <a:t>x </a:t>
                      </a:r>
                      <a:r>
                        <a:rPr lang="el-GR" sz="1600" b="0" baseline="0" dirty="0" smtClean="0">
                          <a:solidFill>
                            <a:schemeClr val="tx1"/>
                          </a:solidFill>
                        </a:rPr>
                        <a:t>100 ώρες = 1.010$</a:t>
                      </a:r>
                      <a:endParaRPr lang="en-US" sz="1600" b="0" dirty="0" smtClean="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600" b="1" dirty="0" smtClean="0">
                          <a:solidFill>
                            <a:schemeClr val="tx1"/>
                          </a:solidFill>
                        </a:rPr>
                        <a:t>Προϋπολογισμός Εργασίας Βάσει Πραγματικών Ωρών Άμεσης Εργασίας</a:t>
                      </a:r>
                      <a:endParaRPr lang="en-US" sz="1600" b="1" dirty="0" smtClean="0">
                        <a:solidFill>
                          <a:schemeClr val="tx1"/>
                        </a:solidFill>
                      </a:endParaRPr>
                    </a:p>
                    <a:p>
                      <a:pPr algn="ctr"/>
                      <a:r>
                        <a:rPr lang="el-GR" sz="1600" b="0" dirty="0" smtClean="0">
                          <a:solidFill>
                            <a:schemeClr val="tx1"/>
                          </a:solidFill>
                        </a:rPr>
                        <a:t>(Πρότυπος</a:t>
                      </a:r>
                      <a:r>
                        <a:rPr lang="el-GR" sz="1600" b="0" baseline="0" dirty="0" smtClean="0">
                          <a:solidFill>
                            <a:schemeClr val="tx1"/>
                          </a:solidFill>
                        </a:rPr>
                        <a:t> Συντελεστής</a:t>
                      </a:r>
                      <a:r>
                        <a:rPr lang="el-GR" sz="1600" b="0" dirty="0" smtClean="0">
                          <a:solidFill>
                            <a:schemeClr val="tx1"/>
                          </a:solidFill>
                        </a:rPr>
                        <a:t> </a:t>
                      </a:r>
                      <a:r>
                        <a:rPr lang="en-US" sz="1600" b="0" dirty="0" smtClean="0">
                          <a:solidFill>
                            <a:schemeClr val="tx1"/>
                          </a:solidFill>
                        </a:rPr>
                        <a:t>x </a:t>
                      </a:r>
                      <a:r>
                        <a:rPr lang="el-GR" sz="1600" b="0" baseline="0" dirty="0" smtClean="0">
                          <a:solidFill>
                            <a:schemeClr val="tx1"/>
                          </a:solidFill>
                        </a:rPr>
                        <a:t>Πραγματικές Ώρες)</a:t>
                      </a:r>
                    </a:p>
                    <a:p>
                      <a:pPr algn="ctr"/>
                      <a:r>
                        <a:rPr lang="el-GR" sz="1600" b="0" baseline="0" dirty="0" smtClean="0">
                          <a:solidFill>
                            <a:schemeClr val="tx1"/>
                          </a:solidFill>
                        </a:rPr>
                        <a:t>10.00$ </a:t>
                      </a:r>
                      <a:r>
                        <a:rPr lang="en-US" sz="1600" b="0" baseline="0" dirty="0" smtClean="0">
                          <a:solidFill>
                            <a:schemeClr val="tx1"/>
                          </a:solidFill>
                        </a:rPr>
                        <a:t>x </a:t>
                      </a:r>
                      <a:r>
                        <a:rPr lang="el-GR" sz="1600" b="0" baseline="0" dirty="0" smtClean="0">
                          <a:solidFill>
                            <a:schemeClr val="tx1"/>
                          </a:solidFill>
                        </a:rPr>
                        <a:t>100 ώρες = 1.000$</a:t>
                      </a:r>
                      <a:endParaRPr lang="en-US" sz="1600" b="0" dirty="0" smtClean="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algn="ctr"/>
                      <a:r>
                        <a:rPr lang="el-GR" sz="1600" b="1" dirty="0" smtClean="0">
                          <a:solidFill>
                            <a:schemeClr val="tx1"/>
                          </a:solidFill>
                        </a:rPr>
                        <a:t>Αποθέματα Ημικατεργασμένων</a:t>
                      </a:r>
                      <a:r>
                        <a:rPr lang="el-GR" sz="1600" b="1" baseline="0" dirty="0" smtClean="0">
                          <a:solidFill>
                            <a:schemeClr val="tx1"/>
                          </a:solidFill>
                        </a:rPr>
                        <a:t> </a:t>
                      </a:r>
                    </a:p>
                    <a:p>
                      <a:pPr algn="ctr"/>
                      <a:r>
                        <a:rPr lang="el-GR" sz="1600" b="0" dirty="0" smtClean="0">
                          <a:solidFill>
                            <a:schemeClr val="tx1"/>
                          </a:solidFill>
                        </a:rPr>
                        <a:t>(Πρότυπος</a:t>
                      </a:r>
                      <a:r>
                        <a:rPr lang="el-GR" sz="1600" b="0" baseline="0" dirty="0" smtClean="0">
                          <a:solidFill>
                            <a:schemeClr val="tx1"/>
                          </a:solidFill>
                        </a:rPr>
                        <a:t> Συντελεστής</a:t>
                      </a:r>
                      <a:r>
                        <a:rPr lang="el-GR" sz="1600" b="0" dirty="0" smtClean="0">
                          <a:solidFill>
                            <a:schemeClr val="tx1"/>
                          </a:solidFill>
                        </a:rPr>
                        <a:t> </a:t>
                      </a:r>
                      <a:r>
                        <a:rPr lang="en-US" sz="1600" b="0" dirty="0" smtClean="0">
                          <a:solidFill>
                            <a:schemeClr val="tx1"/>
                          </a:solidFill>
                        </a:rPr>
                        <a:t>x </a:t>
                      </a:r>
                      <a:r>
                        <a:rPr lang="el-GR" sz="1600" b="0" dirty="0" smtClean="0">
                          <a:solidFill>
                            <a:schemeClr val="tx1"/>
                          </a:solidFill>
                        </a:rPr>
                        <a:t>Πρότυπες </a:t>
                      </a:r>
                      <a:r>
                        <a:rPr lang="el-GR" sz="1600" b="0" baseline="0" dirty="0" smtClean="0">
                          <a:solidFill>
                            <a:schemeClr val="tx1"/>
                          </a:solidFill>
                        </a:rPr>
                        <a:t>Ώρες)</a:t>
                      </a:r>
                    </a:p>
                    <a:p>
                      <a:pPr algn="ctr"/>
                      <a:r>
                        <a:rPr lang="el-GR" sz="1600" b="0" baseline="0" dirty="0" smtClean="0">
                          <a:solidFill>
                            <a:schemeClr val="tx1"/>
                          </a:solidFill>
                        </a:rPr>
                        <a:t>10.00$ </a:t>
                      </a:r>
                      <a:r>
                        <a:rPr lang="en-US" sz="1600" b="0" baseline="0" dirty="0" smtClean="0">
                          <a:solidFill>
                            <a:schemeClr val="tx1"/>
                          </a:solidFill>
                        </a:rPr>
                        <a:t>x </a:t>
                      </a:r>
                      <a:r>
                        <a:rPr lang="el-GR" sz="1600" b="0" baseline="0" dirty="0" smtClean="0">
                          <a:solidFill>
                            <a:schemeClr val="tx1"/>
                          </a:solidFill>
                        </a:rPr>
                        <a:t>110* ώρες = 1.100$</a:t>
                      </a:r>
                      <a:endParaRPr lang="en-US" sz="1600" b="0" dirty="0" smtClean="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208365">
                <a:tc>
                  <a:txBody>
                    <a:bodyPr/>
                    <a:lstStyle/>
                    <a:p>
                      <a:pPr algn="ctr"/>
                      <a:r>
                        <a:rPr lang="el-GR" sz="1600" b="1" dirty="0" smtClean="0">
                          <a:solidFill>
                            <a:schemeClr val="tx1"/>
                          </a:solidFill>
                        </a:rPr>
                        <a:t>Απόκλιση</a:t>
                      </a:r>
                      <a:r>
                        <a:rPr lang="el-GR" sz="1600" b="1" baseline="0" dirty="0" smtClean="0">
                          <a:solidFill>
                            <a:schemeClr val="tx1"/>
                          </a:solidFill>
                        </a:rPr>
                        <a:t> Συντελεστή Άμεσης Εργασίας</a:t>
                      </a:r>
                    </a:p>
                    <a:p>
                      <a:pPr algn="ctr"/>
                      <a:r>
                        <a:rPr lang="el-GR" sz="1600" b="0" baseline="0" dirty="0" smtClean="0">
                          <a:solidFill>
                            <a:schemeClr val="tx1"/>
                          </a:solidFill>
                        </a:rPr>
                        <a:t>10$ (Δ)</a:t>
                      </a:r>
                    </a:p>
                    <a:p>
                      <a:pPr algn="l"/>
                      <a:r>
                        <a:rPr lang="el-GR" sz="1400" b="0" baseline="0" dirty="0" smtClean="0">
                          <a:solidFill>
                            <a:schemeClr val="tx1"/>
                          </a:solidFill>
                        </a:rPr>
                        <a:t>*11.000 </a:t>
                      </a:r>
                      <a:r>
                        <a:rPr lang="en-US" sz="1400" b="0" baseline="0" dirty="0" smtClean="0">
                          <a:solidFill>
                            <a:schemeClr val="tx1"/>
                          </a:solidFill>
                        </a:rPr>
                        <a:t>x </a:t>
                      </a:r>
                      <a:r>
                        <a:rPr lang="el-GR" sz="1400" b="0" baseline="0" dirty="0" smtClean="0">
                          <a:solidFill>
                            <a:schemeClr val="tx1"/>
                          </a:solidFill>
                        </a:rPr>
                        <a:t>0.01</a:t>
                      </a:r>
                      <a:endParaRPr lang="en-US" sz="1400" b="0" dirty="0" smtClean="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l-GR" sz="1600" baseline="0" dirty="0" smtClean="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algn="ctr"/>
                      <a:r>
                        <a:rPr lang="el-GR" sz="1600" b="1" dirty="0" smtClean="0">
                          <a:solidFill>
                            <a:schemeClr val="tx1"/>
                          </a:solidFill>
                        </a:rPr>
                        <a:t>Απόκλιση</a:t>
                      </a:r>
                      <a:r>
                        <a:rPr lang="el-GR" sz="1600" b="1" baseline="0" dirty="0" smtClean="0">
                          <a:solidFill>
                            <a:schemeClr val="tx1"/>
                          </a:solidFill>
                        </a:rPr>
                        <a:t> Απόδοσης Άμεσης Εργασίας</a:t>
                      </a:r>
                    </a:p>
                    <a:p>
                      <a:pPr algn="ctr"/>
                      <a:r>
                        <a:rPr lang="el-GR" sz="1600" b="0" baseline="0" dirty="0" smtClean="0">
                          <a:solidFill>
                            <a:schemeClr val="tx1"/>
                          </a:solidFill>
                        </a:rPr>
                        <a:t>100$ (Ε)</a:t>
                      </a:r>
                      <a:endParaRPr lang="en-US" sz="1600" b="0" dirty="0" smtClean="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
        <p:nvSpPr>
          <p:cNvPr id="5" name="TextBox 4"/>
          <p:cNvSpPr txBox="1">
            <a:spLocks noChangeArrowheads="1"/>
          </p:cNvSpPr>
          <p:nvPr/>
        </p:nvSpPr>
        <p:spPr bwMode="auto">
          <a:xfrm>
            <a:off x="5791200" y="838200"/>
            <a:ext cx="198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smtClean="0"/>
              <a:t>(</a:t>
            </a:r>
            <a:r>
              <a:rPr lang="el-GR" altLang="en-US" sz="1800" b="1" dirty="0" smtClean="0"/>
              <a:t>διαφάνεια 2 από </a:t>
            </a:r>
            <a:r>
              <a:rPr lang="en-US" altLang="en-US" sz="1800" b="1" dirty="0" smtClean="0"/>
              <a:t>2</a:t>
            </a:r>
            <a:r>
              <a:rPr lang="en-US" altLang="en-US" sz="1800" b="1" dirty="0"/>
              <a:t>)</a:t>
            </a:r>
          </a:p>
        </p:txBody>
      </p:sp>
    </p:spTree>
    <p:extLst>
      <p:ext uri="{BB962C8B-B14F-4D97-AF65-F5344CB8AC3E}">
        <p14:creationId xmlns:p14="http://schemas.microsoft.com/office/powerpoint/2010/main" val="18157666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152400"/>
            <a:ext cx="8305800" cy="914400"/>
          </a:xfrm>
        </p:spPr>
        <p:txBody>
          <a:bodyPr/>
          <a:lstStyle/>
          <a:p>
            <a:r>
              <a:rPr lang="el-GR" dirty="0"/>
              <a:t>Υπολογισμός και Ανάλυση Αποκλίσεων Γενικών Β</a:t>
            </a:r>
            <a:r>
              <a:rPr lang="el-GR" dirty="0" smtClean="0"/>
              <a:t>ιομηχανικών Εξόδων</a:t>
            </a:r>
            <a:endParaRPr lang="en-US" altLang="en-US" dirty="0" smtClean="0"/>
          </a:p>
        </p:txBody>
      </p:sp>
      <p:sp>
        <p:nvSpPr>
          <p:cNvPr id="3" name="Content Placeholder 2"/>
          <p:cNvSpPr>
            <a:spLocks noGrp="1"/>
          </p:cNvSpPr>
          <p:nvPr>
            <p:ph idx="1"/>
          </p:nvPr>
        </p:nvSpPr>
        <p:spPr>
          <a:xfrm>
            <a:off x="838200" y="1371600"/>
            <a:ext cx="7696200" cy="4343400"/>
          </a:xfrm>
        </p:spPr>
        <p:txBody>
          <a:bodyPr/>
          <a:lstStyle/>
          <a:p>
            <a:pPr>
              <a:buFont typeface="Wingdings" panose="05000000000000000000" pitchFamily="2" charset="2"/>
              <a:buChar char="§"/>
            </a:pPr>
            <a:r>
              <a:rPr lang="el-GR" sz="2400" dirty="0"/>
              <a:t>Ο έλεγχος του κόστους των μεταβλητών και σταθερών γενικών βιομηχανικών εξόδων είναι δυσκολότερος από τον έλεγχο του κόστους των άμεσων υλικών και της άμεσης εργασίας διότι η ευθύνη για </a:t>
            </a:r>
            <a:r>
              <a:rPr lang="el-GR" sz="2400"/>
              <a:t>τα </a:t>
            </a:r>
            <a:r>
              <a:rPr lang="el-GR" sz="2400" smtClean="0"/>
              <a:t>γενικά βιομηχανικά έξοδα </a:t>
            </a:r>
            <a:r>
              <a:rPr lang="el-GR" sz="2400" dirty="0" smtClean="0"/>
              <a:t>είναι </a:t>
            </a:r>
            <a:r>
              <a:rPr lang="el-GR" sz="2400" dirty="0"/>
              <a:t>δύσκολο να αποδωθεί</a:t>
            </a:r>
            <a:r>
              <a:rPr lang="en-US" altLang="en-US" sz="2400" dirty="0" smtClean="0">
                <a:latin typeface="Tw Cen MT" panose="020B0602020104020603" pitchFamily="34" charset="0"/>
                <a:cs typeface="Times New Roman" panose="02020603050405020304" pitchFamily="18" charset="0"/>
              </a:rPr>
              <a:t>.</a:t>
            </a:r>
          </a:p>
          <a:p>
            <a:pPr lvl="1"/>
            <a:r>
              <a:rPr lang="el-GR" sz="2000" dirty="0"/>
              <a:t>Τα </a:t>
            </a:r>
            <a:r>
              <a:rPr lang="el-GR" sz="2000"/>
              <a:t>σταθερά </a:t>
            </a:r>
            <a:r>
              <a:rPr lang="el-GR" sz="2000" smtClean="0"/>
              <a:t>γενικά βιομηχανικά έξοδα </a:t>
            </a:r>
            <a:r>
              <a:rPr lang="el-GR" sz="2000" dirty="0" smtClean="0"/>
              <a:t>μπορεί </a:t>
            </a:r>
            <a:r>
              <a:rPr lang="el-GR" sz="2000" dirty="0"/>
              <a:t>να είναι αναπόφευκτα κόστη του παρελθόντος, όπως τα έξοδα αποσβέσεων και μισθωμάτων, τα οποία δεν βρίσκονται υπό τον έλεγχο κάποιου μάνατζερ τμήματος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Α</a:t>
            </a:r>
            <a:r>
              <a:rPr lang="el-GR" sz="2000" dirty="0" smtClean="0"/>
              <a:t>ν </a:t>
            </a:r>
            <a:r>
              <a:rPr lang="el-GR" sz="2000" dirty="0"/>
              <a:t>τα </a:t>
            </a:r>
            <a:r>
              <a:rPr lang="el-GR" sz="2000"/>
              <a:t>μεταβλητά </a:t>
            </a:r>
            <a:r>
              <a:rPr lang="el-GR" sz="2000" smtClean="0"/>
              <a:t>γενικά βιομηχανικά έξοδα </a:t>
            </a:r>
            <a:r>
              <a:rPr lang="el-GR" sz="2000" dirty="0" smtClean="0"/>
              <a:t>μπορούν </a:t>
            </a:r>
            <a:r>
              <a:rPr lang="el-GR" sz="2000" dirty="0"/>
              <a:t>να συσχετιστούν με τμήματα ή δραστηριότητες, κάποιος έλεγχος είναι </a:t>
            </a:r>
            <a:r>
              <a:rPr lang="el-GR" sz="2000" dirty="0" smtClean="0"/>
              <a:t>εφικτός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9216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l-GR" dirty="0"/>
              <a:t>Υπολογισμός Συνολικών Αποκλίσεων Γενικών Βιομηχανικών Εξόδων</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2)</a:t>
            </a:r>
          </a:p>
        </p:txBody>
      </p:sp>
      <p:sp>
        <p:nvSpPr>
          <p:cNvPr id="9318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
        <p:nvSpPr>
          <p:cNvPr id="8" name="Rectangle 7"/>
          <p:cNvSpPr/>
          <p:nvPr/>
        </p:nvSpPr>
        <p:spPr>
          <a:xfrm>
            <a:off x="381000" y="1219200"/>
            <a:ext cx="8382000" cy="1169551"/>
          </a:xfrm>
          <a:prstGeom prst="rect">
            <a:avLst/>
          </a:prstGeom>
          <a:solidFill>
            <a:schemeClr val="bg1"/>
          </a:solidFill>
        </p:spPr>
        <p:txBody>
          <a:bodyPr wrap="square">
            <a:spAutoFit/>
          </a:bodyPr>
          <a:lstStyle/>
          <a:p>
            <a:r>
              <a:rPr lang="el-GR" sz="1400" b="1" dirty="0">
                <a:solidFill>
                  <a:srgbClr val="275CAE"/>
                </a:solidFill>
                <a:latin typeface="+mn-lt"/>
                <a:ea typeface="Calibri" panose="020F0502020204030204" pitchFamily="34" charset="0"/>
              </a:rPr>
              <a:t>Μέτρηση απόδοσης</a:t>
            </a:r>
            <a:r>
              <a:rPr lang="el-GR" sz="1400" dirty="0">
                <a:solidFill>
                  <a:srgbClr val="275CAE"/>
                </a:solidFill>
                <a:latin typeface="+mn-lt"/>
                <a:ea typeface="Calibri" panose="020F0502020204030204" pitchFamily="34" charset="0"/>
              </a:rPr>
              <a:t> </a:t>
            </a:r>
            <a:r>
              <a:rPr lang="el-GR" sz="1400" dirty="0"/>
              <a:t>Οι αναλύσεις αποκλίσεων γενικών βιομηχανικών εξόδων διαφέρουν ως προς το βαθμό λεπτομέρειας. Η βασική προσέγγιση είναι ο υπολογισμός των συνολικών αποκλίσεων γενικών βιομηχανικών εξόδων, ο οποίος προκείπτει από τη διαφορά μεταξύ των πραγματικών γενικών βιομηχανικών εξόδων και του τι θα έπρεπε να κοστίζει ανάλογα με τον ελαστικό προϋπολογισμό των παραχθέντων καλών </a:t>
            </a:r>
            <a:r>
              <a:rPr lang="el-GR" sz="1400" dirty="0" smtClean="0"/>
              <a:t>μονάδων.</a:t>
            </a:r>
            <a:endParaRPr lang="en-US" sz="1400" dirty="0">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530189143"/>
              </p:ext>
            </p:extLst>
          </p:nvPr>
        </p:nvGraphicFramePr>
        <p:xfrm>
          <a:off x="381000" y="2438400"/>
          <a:ext cx="8305800" cy="1463040"/>
        </p:xfrm>
        <a:graphic>
          <a:graphicData uri="http://schemas.openxmlformats.org/drawingml/2006/table">
            <a:tbl>
              <a:tblPr firstRow="1" firstCol="1" bandRow="1">
                <a:tableStyleId>{5C22544A-7EE6-4342-B048-85BDC9FD1C3A}</a:tableStyleId>
              </a:tblPr>
              <a:tblGrid>
                <a:gridCol w="8305800"/>
              </a:tblGrid>
              <a:tr h="487680">
                <a:tc>
                  <a:txBody>
                    <a:bodyPr/>
                    <a:lstStyle/>
                    <a:p>
                      <a:r>
                        <a:rPr lang="el-GR" sz="1600" b="1" dirty="0" smtClean="0">
                          <a:solidFill>
                            <a:srgbClr val="275CAE"/>
                          </a:solidFill>
                          <a:effectLst/>
                          <a:latin typeface="Calibri" panose="020F0502020204030204" pitchFamily="34" charset="0"/>
                          <a:cs typeface="Times New Roman" panose="02020603050405020304" pitchFamily="18" charset="0"/>
                        </a:rPr>
                        <a:t>Τύπος</a:t>
                      </a:r>
                      <a:endParaRPr lang="en-US" sz="1600" b="1" dirty="0">
                        <a:solidFill>
                          <a:srgbClr val="275CAE"/>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9601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tx2"/>
                          </a:solidFill>
                          <a:effectLst/>
                          <a:latin typeface="+mn-lt"/>
                          <a:ea typeface="+mn-ea"/>
                          <a:cs typeface="+mn-cs"/>
                        </a:rPr>
                        <a:t>Συνολική Απόκλιση Κόστους Γενικών βιομηχανικών εξόδων = Πρότυπο Κόστος* – Πραγματικό Κόστος**</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1600" b="0" dirty="0" smtClean="0">
                          <a:solidFill>
                            <a:schemeClr val="tx2"/>
                          </a:solidFill>
                          <a:effectLst/>
                        </a:rPr>
                        <a:t>*</a:t>
                      </a:r>
                      <a:r>
                        <a:rPr lang="el-GR" sz="1600" b="0" kern="1200" dirty="0" smtClean="0">
                          <a:solidFill>
                            <a:schemeClr val="tx2"/>
                          </a:solidFill>
                          <a:effectLst/>
                          <a:latin typeface="+mn-lt"/>
                          <a:ea typeface="+mn-ea"/>
                          <a:cs typeface="+mn-cs"/>
                        </a:rPr>
                        <a:t>Πρότυπο Κόστος = Πρότυπη Τιμή </a:t>
                      </a:r>
                      <a:r>
                        <a:rPr lang="en-US" sz="1600" b="0" kern="1200" dirty="0" smtClean="0">
                          <a:solidFill>
                            <a:schemeClr val="tx2"/>
                          </a:solidFill>
                          <a:effectLst/>
                          <a:latin typeface="+mn-lt"/>
                          <a:ea typeface="+mn-ea"/>
                          <a:cs typeface="+mn-cs"/>
                        </a:rPr>
                        <a:t>x</a:t>
                      </a:r>
                      <a:r>
                        <a:rPr lang="el-GR" sz="1600" b="0" kern="1200" dirty="0" smtClean="0">
                          <a:solidFill>
                            <a:schemeClr val="tx2"/>
                          </a:solidFill>
                          <a:effectLst/>
                          <a:latin typeface="+mn-lt"/>
                          <a:ea typeface="+mn-ea"/>
                          <a:cs typeface="+mn-cs"/>
                        </a:rPr>
                        <a:t> Πρότυπες Ώρες των Παραχθέντων Καλών Μονάδων</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tx2"/>
                          </a:solidFill>
                          <a:effectLst/>
                          <a:latin typeface="+mn-lt"/>
                          <a:ea typeface="+mn-ea"/>
                          <a:cs typeface="+mn-cs"/>
                        </a:rPr>
                        <a:t>**Το Πραγματικό κόστος δίνεται</a:t>
                      </a:r>
                      <a:endParaRPr lang="el-GR" sz="1600" b="0" dirty="0" smtClean="0">
                        <a:solidFill>
                          <a:schemeClr val="tx2"/>
                        </a:solidFill>
                        <a:effectLst/>
                      </a:endParaRPr>
                    </a:p>
                  </a:txBody>
                  <a:tcPr marL="68580" marR="68580" marT="0" marB="0">
                    <a:solidFill>
                      <a:schemeClr val="bg1"/>
                    </a:solidFill>
                  </a:tcPr>
                </a:tc>
              </a:tr>
            </a:tbl>
          </a:graphicData>
        </a:graphic>
      </p:graphicFrame>
      <p:sp>
        <p:nvSpPr>
          <p:cNvPr id="10" name="Rectangle 9"/>
          <p:cNvSpPr/>
          <p:nvPr/>
        </p:nvSpPr>
        <p:spPr>
          <a:xfrm>
            <a:off x="381000" y="3962400"/>
            <a:ext cx="8305800" cy="954107"/>
          </a:xfrm>
          <a:prstGeom prst="rect">
            <a:avLst/>
          </a:prstGeom>
          <a:solidFill>
            <a:schemeClr val="bg1"/>
          </a:solidFill>
        </p:spPr>
        <p:txBody>
          <a:bodyPr wrap="square">
            <a:spAutoFit/>
          </a:bodyPr>
          <a:lstStyle/>
          <a:p>
            <a:r>
              <a:rPr lang="el-GR" sz="1400" b="1" dirty="0">
                <a:solidFill>
                  <a:srgbClr val="275CAE"/>
                </a:solidFill>
                <a:latin typeface="+mn-lt"/>
                <a:ea typeface="Calibri" panose="020F0502020204030204" pitchFamily="34" charset="0"/>
              </a:rPr>
              <a:t>Παράδειγμα</a:t>
            </a:r>
            <a:r>
              <a:rPr lang="el-GR" sz="1400" b="1" dirty="0">
                <a:solidFill>
                  <a:schemeClr val="tx2"/>
                </a:solidFill>
                <a:latin typeface="+mn-lt"/>
                <a:ea typeface="Calibri" panose="020F0502020204030204" pitchFamily="34" charset="0"/>
              </a:rPr>
              <a:t> </a:t>
            </a:r>
            <a:r>
              <a:rPr lang="el-GR" sz="1400" dirty="0">
                <a:solidFill>
                  <a:schemeClr val="tx2"/>
                </a:solidFill>
              </a:rPr>
              <a:t>Θυμηθείτε πως </a:t>
            </a:r>
            <a:r>
              <a:rPr lang="el-GR" sz="1400">
                <a:solidFill>
                  <a:schemeClr val="tx2"/>
                </a:solidFill>
              </a:rPr>
              <a:t>τα </a:t>
            </a:r>
            <a:r>
              <a:rPr lang="el-GR" sz="1400" smtClean="0">
                <a:solidFill>
                  <a:schemeClr val="tx2"/>
                </a:solidFill>
              </a:rPr>
              <a:t>Γενικά Βιομηχανικά Έξοδα  </a:t>
            </a:r>
            <a:r>
              <a:rPr lang="el-GR" sz="1400" dirty="0">
                <a:solidFill>
                  <a:schemeClr val="tx2"/>
                </a:solidFill>
              </a:rPr>
              <a:t>εφαρμόζονται στην παραγωγή, χρησιμοποιώντας έναν πρότυπο ή προκαθορισμένο συντελεστή γενικών βιομηχανικών εξόδων. Ένας πρότυπος συντελεστής γενικών βιομηχανικών εξόδων έχει δύο μέρη: ένα μεταβλητό και ένα σταθερό συντελεστή. Για την Cambria, οι πρότυποι συντελεστές γενικών βιομηχανικών εξόδων έχουν ως εξής</a:t>
            </a:r>
            <a:r>
              <a:rPr lang="el-GR" sz="1400" dirty="0" smtClean="0">
                <a:solidFill>
                  <a:schemeClr val="tx2"/>
                </a:solidFill>
                <a:latin typeface="+mn-lt"/>
                <a:ea typeface="Calibri" panose="020F0502020204030204" pitchFamily="34" charset="0"/>
                <a:cs typeface="Times New Roman" panose="02020603050405020304" pitchFamily="18" charset="0"/>
              </a:rPr>
              <a:t>.</a:t>
            </a:r>
            <a:endParaRPr lang="en-US" sz="1400" dirty="0">
              <a:solidFill>
                <a:schemeClr val="tx2"/>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3416315109"/>
              </p:ext>
            </p:extLst>
          </p:nvPr>
        </p:nvGraphicFramePr>
        <p:xfrm>
          <a:off x="457200" y="4953000"/>
          <a:ext cx="8229600" cy="1280160"/>
        </p:xfrm>
        <a:graphic>
          <a:graphicData uri="http://schemas.openxmlformats.org/drawingml/2006/table">
            <a:tbl>
              <a:tblPr firstRow="1" firstCol="1" bandRow="1">
                <a:tableStyleId>{5C22544A-7EE6-4342-B048-85BDC9FD1C3A}</a:tableStyleId>
              </a:tblPr>
              <a:tblGrid>
                <a:gridCol w="5359791"/>
                <a:gridCol w="2869809"/>
              </a:tblGrid>
              <a:tr h="0">
                <a:tc>
                  <a:txBody>
                    <a:bodyPr/>
                    <a:lstStyle/>
                    <a:p>
                      <a:r>
                        <a:rPr lang="el-GR" sz="1400" b="0" dirty="0">
                          <a:solidFill>
                            <a:schemeClr val="tx2"/>
                          </a:solidFill>
                          <a:effectLst/>
                        </a:rPr>
                        <a:t>Μεταβλητός συντελεστής γενικών βιομηχανικών εξόδων (από τον ελαστικό προϋπολογισμό)  </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400" b="0">
                          <a:solidFill>
                            <a:schemeClr val="tx2"/>
                          </a:solidFill>
                          <a:effectLst/>
                        </a:rPr>
                        <a:t>5.75$ ανά ώρα άμεσης εργασίας</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400" b="0">
                          <a:solidFill>
                            <a:schemeClr val="tx2"/>
                          </a:solidFill>
                          <a:effectLst/>
                        </a:rPr>
                        <a:t>Πρότυπος συντελεστής σταθερών γενικών βιομηχανικών εξόδων [1.300$ συνολικός συντελεστής γενικών βιομηχανικών εξόδων ÷ 400 ώρες άμεσης εργασίας (κανονική κατανομή)</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n-US" sz="1400" b="0">
                          <a:solidFill>
                            <a:schemeClr val="tx2"/>
                          </a:solidFill>
                          <a:effectLst/>
                        </a:rPr>
                        <a:t>3.25 </a:t>
                      </a:r>
                      <a:r>
                        <a:rPr lang="el-GR" sz="1400" b="0">
                          <a:solidFill>
                            <a:schemeClr val="tx2"/>
                          </a:solidFill>
                          <a:effectLst/>
                        </a:rPr>
                        <a:t>ανά ώρα άμεσης εργασίας</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400" b="0">
                          <a:solidFill>
                            <a:schemeClr val="tx2"/>
                          </a:solidFill>
                          <a:effectLst/>
                        </a:rPr>
                        <a:t>Συνολικός πρότυπος συντελεστής γενικών βιομηχανικών εξόδων</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n-US" sz="1400" b="0" dirty="0">
                          <a:solidFill>
                            <a:schemeClr val="tx2"/>
                          </a:solidFill>
                          <a:effectLst/>
                        </a:rPr>
                        <a:t>9.00$ </a:t>
                      </a:r>
                      <a:r>
                        <a:rPr lang="el-GR" sz="1400" b="0" dirty="0">
                          <a:solidFill>
                            <a:schemeClr val="tx2"/>
                          </a:solidFill>
                          <a:effectLst/>
                        </a:rPr>
                        <a:t>ανά ώρα άμεσης εργασίας</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l-GR" dirty="0"/>
              <a:t>Υπολογισμός Συνολικών Αποκλίσεων Γενικών Βιομηχανικών Εξόδων</a:t>
            </a:r>
            <a:r>
              <a:rPr lang="en-US" altLang="en-US" dirty="0" smtClean="0"/>
              <a:t/>
            </a:r>
            <a:br>
              <a:rPr lang="en-US" altLang="en-US" dirty="0" smtClean="0"/>
            </a:br>
            <a:r>
              <a:rPr lang="en-US" altLang="en-US" sz="1800" dirty="0" smtClean="0"/>
              <a:t>(</a:t>
            </a:r>
            <a:r>
              <a:rPr lang="el-GR" altLang="en-US" sz="1800" dirty="0" smtClean="0"/>
              <a:t>διαφάνεια </a:t>
            </a:r>
            <a:r>
              <a:rPr lang="en-US" altLang="en-US" sz="1800" dirty="0" smtClean="0"/>
              <a:t>2 </a:t>
            </a:r>
            <a:r>
              <a:rPr lang="el-GR" altLang="en-US" sz="1800" dirty="0" smtClean="0"/>
              <a:t>από 2</a:t>
            </a:r>
            <a:r>
              <a:rPr lang="en-US" altLang="en-US" sz="1800" dirty="0" smtClean="0"/>
              <a:t>)</a:t>
            </a:r>
            <a:endParaRPr lang="en-US" altLang="en-US" dirty="0" smtClean="0"/>
          </a:p>
        </p:txBody>
      </p:sp>
      <p:sp>
        <p:nvSpPr>
          <p:cNvPr id="3" name="Content Placeholder 2"/>
          <p:cNvSpPr>
            <a:spLocks noGrp="1"/>
          </p:cNvSpPr>
          <p:nvPr>
            <p:ph idx="1"/>
          </p:nvPr>
        </p:nvSpPr>
        <p:spPr>
          <a:xfrm>
            <a:off x="762000" y="1752600"/>
            <a:ext cx="7696200" cy="4343400"/>
          </a:xfrm>
          <a:extLst/>
        </p:spPr>
        <p:txBody>
          <a:bodyPr/>
          <a:lstStyle/>
          <a:p>
            <a:pPr>
              <a:defRPr/>
            </a:pPr>
            <a:endParaRPr lang="en-US" sz="3200" dirty="0" smtClean="0">
              <a:ea typeface="+mn-ea"/>
            </a:endParaRPr>
          </a:p>
          <a:p>
            <a:pPr>
              <a:defRPr/>
            </a:pPr>
            <a:endParaRPr lang="en-US" sz="3200" dirty="0">
              <a:ea typeface="+mn-ea"/>
            </a:endParaRPr>
          </a:p>
          <a:p>
            <a:pPr marL="0" indent="0">
              <a:buFont typeface="Wingdings" charset="2"/>
              <a:buNone/>
              <a:defRPr/>
            </a:pPr>
            <a:endParaRPr lang="en-US" sz="3200" dirty="0">
              <a:ea typeface="+mn-ea"/>
            </a:endParaRPr>
          </a:p>
          <a:p>
            <a:pPr>
              <a:defRPr/>
            </a:pPr>
            <a:r>
              <a:rPr lang="el-GR" dirty="0"/>
              <a:t>Η ποσότητα αυτή μπορεί να διαιρεθεί σε μια απόκλιση μεταβλητών γενικών βιομηχανικών εξόδων και σε μια απόκλιση σταθερών γενικών βιομηχανικών εξόδων</a:t>
            </a:r>
            <a:r>
              <a:rPr lang="en-US" dirty="0" smtClean="0">
                <a:ea typeface="+mn-ea"/>
              </a:rPr>
              <a:t>.</a:t>
            </a:r>
          </a:p>
          <a:p>
            <a:pPr>
              <a:defRPr/>
            </a:pPr>
            <a:endParaRPr lang="en-US" sz="3200" dirty="0">
              <a:ea typeface="+mn-ea"/>
            </a:endParaRPr>
          </a:p>
          <a:p>
            <a:pPr>
              <a:defRPr/>
            </a:pPr>
            <a:endParaRPr lang="en-US" sz="3200" dirty="0" smtClean="0">
              <a:ea typeface="+mn-ea"/>
            </a:endParaRPr>
          </a:p>
          <a:p>
            <a:pPr>
              <a:defRPr/>
            </a:pPr>
            <a:endParaRPr lang="en-US" sz="3200" dirty="0">
              <a:ea typeface="+mn-ea"/>
            </a:endParaRPr>
          </a:p>
        </p:txBody>
      </p:sp>
      <p:sp>
        <p:nvSpPr>
          <p:cNvPr id="9421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4" name="Table 3"/>
          <p:cNvGraphicFramePr>
            <a:graphicFrameLocks noGrp="1"/>
          </p:cNvGraphicFramePr>
          <p:nvPr>
            <p:extLst>
              <p:ext uri="{D42A27DB-BD31-4B8C-83A1-F6EECF244321}">
                <p14:modId xmlns:p14="http://schemas.microsoft.com/office/powerpoint/2010/main" val="72870956"/>
              </p:ext>
            </p:extLst>
          </p:nvPr>
        </p:nvGraphicFramePr>
        <p:xfrm>
          <a:off x="1066800" y="1828800"/>
          <a:ext cx="6400800" cy="1645920"/>
        </p:xfrm>
        <a:graphic>
          <a:graphicData uri="http://schemas.openxmlformats.org/drawingml/2006/table">
            <a:tbl>
              <a:tblPr firstRow="1" firstCol="1" bandRow="1">
                <a:tableStyleId>{5C22544A-7EE6-4342-B048-85BDC9FD1C3A}</a:tableStyleId>
              </a:tblPr>
              <a:tblGrid>
                <a:gridCol w="6400800"/>
              </a:tblGrid>
              <a:tr h="0">
                <a:tc>
                  <a:txBody>
                    <a:bodyPr/>
                    <a:lstStyle/>
                    <a:p>
                      <a:r>
                        <a:rPr lang="el-GR" sz="1800" b="0" dirty="0">
                          <a:solidFill>
                            <a:schemeClr val="tx2"/>
                          </a:solidFill>
                          <a:effectLst/>
                        </a:rPr>
                        <a:t>Πρότυπο Κόστος: 9.00$ ανά ώρα </a:t>
                      </a:r>
                      <a:r>
                        <a:rPr lang="en-US" sz="1800" b="0" dirty="0">
                          <a:solidFill>
                            <a:schemeClr val="tx2"/>
                          </a:solidFill>
                          <a:effectLst/>
                        </a:rPr>
                        <a:t>x</a:t>
                      </a:r>
                      <a:r>
                        <a:rPr lang="el-GR" sz="1800" b="0" dirty="0">
                          <a:solidFill>
                            <a:schemeClr val="tx2"/>
                          </a:solidFill>
                          <a:effectLst/>
                        </a:rPr>
                        <a:t> (180 τσάντες </a:t>
                      </a:r>
                      <a:r>
                        <a:rPr lang="en-US" sz="1800" b="0" dirty="0">
                          <a:solidFill>
                            <a:schemeClr val="tx2"/>
                          </a:solidFill>
                          <a:effectLst/>
                        </a:rPr>
                        <a:t>x</a:t>
                      </a:r>
                      <a:r>
                        <a:rPr lang="el-GR" sz="1800" b="0" dirty="0">
                          <a:solidFill>
                            <a:schemeClr val="tx2"/>
                          </a:solidFill>
                          <a:effectLst/>
                        </a:rPr>
                        <a:t> 2.4 ώρες ανά τσάντα) = 3.888$</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800" b="0" dirty="0">
                          <a:solidFill>
                            <a:schemeClr val="tx2"/>
                          </a:solidFill>
                          <a:effectLst/>
                        </a:rPr>
                        <a:t>Πραγματικό Κόστος (δοσμένο): Μεταβλητό 2.500$ + Σταθερό 1.600$ = 4.100$ </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800" b="0" dirty="0">
                          <a:solidFill>
                            <a:schemeClr val="tx2"/>
                          </a:solidFill>
                          <a:effectLst/>
                        </a:rPr>
                        <a:t>Συνολική απόκλιση κόστους άμεσων υλικών: 3.888$ - 4.100$ = 212$ </a:t>
                      </a:r>
                      <a:r>
                        <a:rPr lang="el-GR" sz="1800" b="0" dirty="0" smtClean="0">
                          <a:solidFill>
                            <a:schemeClr val="tx2"/>
                          </a:solidFill>
                          <a:effectLst/>
                        </a:rPr>
                        <a:t>(Δ)</a:t>
                      </a:r>
                      <a:endParaRPr lang="en-US" sz="16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
        <p:nvSpPr>
          <p:cNvPr id="5" name="Rectangle 1"/>
          <p:cNvSpPr>
            <a:spLocks noChangeArrowheads="1"/>
          </p:cNvSpPr>
          <p:nvPr/>
        </p:nvSpPr>
        <p:spPr bwMode="auto">
          <a:xfrm>
            <a:off x="457200" y="1249233"/>
            <a:ext cx="8229600" cy="6001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l-GR" altLang="en-US" sz="1800" b="0" i="0" u="none" strike="noStrike" cap="none" normalizeH="0" baseline="0" dirty="0" smtClean="0">
                <a:ln>
                  <a:noFill/>
                </a:ln>
                <a:solidFill>
                  <a:schemeClr val="tx2"/>
                </a:solidFill>
                <a:effectLst/>
                <a:latin typeface="+mn-lt"/>
                <a:ea typeface="Times New Roman" panose="02020603050405020304" pitchFamily="18" charset="0"/>
                <a:cs typeface="Courier New" panose="02070309020205020404" pitchFamily="49" charset="0"/>
              </a:rPr>
              <a:t>Η συνολική απόκλιση του κόστους </a:t>
            </a:r>
            <a:r>
              <a:rPr kumimoji="0" lang="el-GR" altLang="en-US" sz="1800" b="0" i="0" u="none" strike="noStrike" cap="none" normalizeH="0" baseline="0" dirty="0" smtClean="0">
                <a:ln>
                  <a:noFill/>
                </a:ln>
                <a:solidFill>
                  <a:schemeClr val="tx2"/>
                </a:solidFill>
                <a:effectLst/>
                <a:latin typeface="+mn-lt"/>
                <a:ea typeface="Calibri" panose="020F0502020204030204" pitchFamily="34" charset="0"/>
                <a:cs typeface="Times New Roman" panose="02020603050405020304" pitchFamily="18" charset="0"/>
              </a:rPr>
              <a:t>γενικών βιομηχανικών εξόδων θα υπολογιστεί ως εξής:</a:t>
            </a:r>
            <a:endParaRPr kumimoji="0" lang="en-US" altLang="en-US" sz="1000" b="0" i="0" u="none" strike="noStrike" cap="none" normalizeH="0" baseline="0" dirty="0" smtClean="0">
              <a:ln>
                <a:noFill/>
              </a:ln>
              <a:solidFill>
                <a:schemeClr val="tx2"/>
              </a:solidFill>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l-GR" altLang="en-US" dirty="0">
                <a:ea typeface="Arial Unicode MS" panose="020B0604020202020204" pitchFamily="34" charset="-128"/>
              </a:rPr>
              <a:t>Απόκλιση Συνολικών </a:t>
            </a:r>
            <a:r>
              <a:rPr lang="el-GR" altLang="en-US" dirty="0" smtClean="0">
                <a:ea typeface="Arial Unicode MS" panose="020B0604020202020204" pitchFamily="34" charset="-128"/>
              </a:rPr>
              <a:t>Μεταβλητών </a:t>
            </a:r>
            <a:r>
              <a:rPr lang="el-GR" dirty="0"/>
              <a:t>Γενικών Βιομηχανικών Εξόδων</a:t>
            </a:r>
            <a:endParaRPr lang="en-US" altLang="en-US" dirty="0" smtClean="0"/>
          </a:p>
        </p:txBody>
      </p:sp>
      <p:sp>
        <p:nvSpPr>
          <p:cNvPr id="9523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
        <p:nvSpPr>
          <p:cNvPr id="2" name="Rectangle 1"/>
          <p:cNvSpPr/>
          <p:nvPr/>
        </p:nvSpPr>
        <p:spPr>
          <a:xfrm>
            <a:off x="381000" y="1219200"/>
            <a:ext cx="8382000" cy="1077218"/>
          </a:xfrm>
          <a:prstGeom prst="rect">
            <a:avLst/>
          </a:prstGeom>
          <a:solidFill>
            <a:schemeClr val="bg1"/>
          </a:solidFill>
        </p:spPr>
        <p:txBody>
          <a:bodyPr wrap="square">
            <a:spAutoFit/>
          </a:bodyPr>
          <a:lstStyle/>
          <a:p>
            <a:r>
              <a:rPr lang="el-GR" sz="1600" b="1" dirty="0">
                <a:solidFill>
                  <a:srgbClr val="275CAE"/>
                </a:solidFill>
                <a:latin typeface="+mn-lt"/>
                <a:ea typeface="Calibri" panose="020F0502020204030204" pitchFamily="34" charset="0"/>
              </a:rPr>
              <a:t>Μέτρηση απόδοσης</a:t>
            </a:r>
            <a:r>
              <a:rPr lang="el-GR" sz="1600" dirty="0">
                <a:solidFill>
                  <a:srgbClr val="275CAE"/>
                </a:solidFill>
                <a:latin typeface="+mn-lt"/>
                <a:ea typeface="Calibri" panose="020F0502020204030204" pitchFamily="34" charset="0"/>
              </a:rPr>
              <a:t> </a:t>
            </a:r>
            <a:r>
              <a:rPr lang="el-GR" sz="1600" dirty="0">
                <a:solidFill>
                  <a:srgbClr val="212121"/>
                </a:solidFill>
                <a:latin typeface="+mn-lt"/>
                <a:ea typeface="Calibri" panose="020F0502020204030204" pitchFamily="34" charset="0"/>
              </a:rPr>
              <a:t>Η  </a:t>
            </a:r>
            <a:r>
              <a:rPr lang="el-GR" sz="1600" b="1" dirty="0" smtClean="0">
                <a:solidFill>
                  <a:srgbClr val="275CAE"/>
                </a:solidFill>
                <a:latin typeface="+mn-lt"/>
                <a:ea typeface="Calibri" panose="020F0502020204030204" pitchFamily="34" charset="0"/>
              </a:rPr>
              <a:t>απόκλιση δυνολικών μεταβλητών γενικών βιομηχανικών εξόδων </a:t>
            </a:r>
            <a:r>
              <a:rPr lang="el-GR" sz="1600" dirty="0" smtClean="0">
                <a:solidFill>
                  <a:srgbClr val="212121"/>
                </a:solidFill>
                <a:latin typeface="+mn-lt"/>
                <a:ea typeface="Calibri" panose="020F0502020204030204" pitchFamily="34" charset="0"/>
                <a:cs typeface="Times New Roman" panose="02020603050405020304" pitchFamily="18" charset="0"/>
              </a:rPr>
              <a:t>μετρά </a:t>
            </a:r>
            <a:r>
              <a:rPr lang="el-GR" sz="1600" dirty="0">
                <a:solidFill>
                  <a:srgbClr val="212121"/>
                </a:solidFill>
                <a:latin typeface="+mn-lt"/>
                <a:ea typeface="Calibri" panose="020F0502020204030204" pitchFamily="34" charset="0"/>
                <a:cs typeface="Times New Roman" panose="02020603050405020304" pitchFamily="18" charset="0"/>
              </a:rPr>
              <a:t>τη διαφορά ανάμεσα στο πραγματικό μεταβλητό κόστος γενικών βιομηχανικών εξόδων και στο πόσο θα έπρεπε να κοστίζει ανάλογα με τον ελαστικό προϋπολογισμό των παραχθέντων καλών μονάδ</a:t>
            </a:r>
            <a:endParaRPr lang="en-US" sz="1600"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139261950"/>
              </p:ext>
            </p:extLst>
          </p:nvPr>
        </p:nvGraphicFramePr>
        <p:xfrm>
          <a:off x="457200" y="2362200"/>
          <a:ext cx="8305800" cy="1447800"/>
        </p:xfrm>
        <a:graphic>
          <a:graphicData uri="http://schemas.openxmlformats.org/drawingml/2006/table">
            <a:tbl>
              <a:tblPr firstRow="1" firstCol="1" bandRow="1">
                <a:tableStyleId>{5C22544A-7EE6-4342-B048-85BDC9FD1C3A}</a:tableStyleId>
              </a:tblPr>
              <a:tblGrid>
                <a:gridCol w="8305800"/>
              </a:tblGrid>
              <a:tr h="487680">
                <a:tc>
                  <a:txBody>
                    <a:bodyPr/>
                    <a:lstStyle/>
                    <a:p>
                      <a:r>
                        <a:rPr lang="el-GR" sz="1600" b="1" dirty="0" smtClean="0">
                          <a:solidFill>
                            <a:srgbClr val="275CAE"/>
                          </a:solidFill>
                          <a:effectLst/>
                          <a:latin typeface="Calibri" panose="020F0502020204030204" pitchFamily="34" charset="0"/>
                          <a:cs typeface="Times New Roman" panose="02020603050405020304" pitchFamily="18" charset="0"/>
                        </a:rPr>
                        <a:t>Τύπος</a:t>
                      </a:r>
                      <a:endParaRPr lang="en-US" sz="1600" b="1" dirty="0">
                        <a:solidFill>
                          <a:srgbClr val="275CAE"/>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9601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b="0" dirty="0" smtClean="0">
                          <a:solidFill>
                            <a:schemeClr val="tx2"/>
                          </a:solidFill>
                          <a:effectLst/>
                        </a:rPr>
                        <a:t>Συνολική Απόκλιση Μεταβλητών Γενικών Βιομηχανικών Εξόδων = </a:t>
                      </a:r>
                      <a:r>
                        <a:rPr lang="el-GR" sz="1600" b="0" smtClean="0">
                          <a:solidFill>
                            <a:schemeClr val="tx2"/>
                          </a:solidFill>
                          <a:effectLst/>
                        </a:rPr>
                        <a:t>Καταλογισμένα Γενικά Βιομηχανικά Έξοδα* </a:t>
                      </a:r>
                      <a:r>
                        <a:rPr lang="el-GR" sz="1600" b="0" dirty="0" smtClean="0">
                          <a:solidFill>
                            <a:schemeClr val="tx2"/>
                          </a:solidFill>
                          <a:effectLst/>
                        </a:rPr>
                        <a:t>– </a:t>
                      </a:r>
                      <a:r>
                        <a:rPr lang="el-GR" sz="1600" b="0" smtClean="0">
                          <a:solidFill>
                            <a:schemeClr val="tx2"/>
                          </a:solidFill>
                          <a:effectLst/>
                        </a:rPr>
                        <a:t>Πραγματικά Γενικά Βιομηχανικά Έξοδα</a:t>
                      </a:r>
                      <a:endParaRPr lang="el-GR" sz="1600" b="0" dirty="0" smtClean="0">
                        <a:solidFill>
                          <a:schemeClr val="tx2"/>
                        </a:solidFill>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l-GR" sz="1600" b="0" dirty="0" smtClean="0">
                          <a:solidFill>
                            <a:schemeClr val="tx2"/>
                          </a:solidFill>
                          <a:effectLst/>
                        </a:rPr>
                        <a:t>*</a:t>
                      </a:r>
                      <a:r>
                        <a:rPr lang="el-GR" sz="1200" b="0" smtClean="0">
                          <a:solidFill>
                            <a:schemeClr val="tx2"/>
                          </a:solidFill>
                          <a:effectLst/>
                        </a:rPr>
                        <a:t>Καταλογισμένα Γενικά Βιομηχανικά Έξοδα </a:t>
                      </a:r>
                      <a:r>
                        <a:rPr lang="el-GR" sz="1200" b="0" dirty="0" smtClean="0">
                          <a:solidFill>
                            <a:schemeClr val="tx2"/>
                          </a:solidFill>
                          <a:effectLst/>
                        </a:rPr>
                        <a:t>= Πρότυπος Συντελεστής </a:t>
                      </a:r>
                      <a:r>
                        <a:rPr lang="en-US" sz="1200" b="0" dirty="0" smtClean="0">
                          <a:solidFill>
                            <a:schemeClr val="tx2"/>
                          </a:solidFill>
                          <a:effectLst/>
                        </a:rPr>
                        <a:t>x </a:t>
                      </a:r>
                      <a:r>
                        <a:rPr lang="el-GR" sz="1200" b="0" dirty="0" smtClean="0">
                          <a:solidFill>
                            <a:schemeClr val="tx2"/>
                          </a:solidFill>
                          <a:effectLst/>
                        </a:rPr>
                        <a:t>Πρότυπες Ώρες Παραχθέντων Καλών Μονάδων</a:t>
                      </a:r>
                    </a:p>
                  </a:txBody>
                  <a:tcPr marL="68580" marR="68580" marT="0" marB="0">
                    <a:solidFill>
                      <a:schemeClr val="bg1"/>
                    </a:solidFill>
                  </a:tcPr>
                </a:tc>
              </a:tr>
            </a:tbl>
          </a:graphicData>
        </a:graphic>
      </p:graphicFrame>
      <p:sp>
        <p:nvSpPr>
          <p:cNvPr id="5" name="Rectangle 4"/>
          <p:cNvSpPr/>
          <p:nvPr/>
        </p:nvSpPr>
        <p:spPr>
          <a:xfrm>
            <a:off x="457200" y="4180344"/>
            <a:ext cx="8305800" cy="1323439"/>
          </a:xfrm>
          <a:prstGeom prst="rect">
            <a:avLst/>
          </a:prstGeom>
          <a:solidFill>
            <a:schemeClr val="bg1"/>
          </a:solidFill>
        </p:spPr>
        <p:txBody>
          <a:bodyPr wrap="square">
            <a:spAutoFit/>
          </a:bodyPr>
          <a:lstStyle/>
          <a:p>
            <a:r>
              <a:rPr lang="el-GR" sz="1600" b="1" dirty="0">
                <a:solidFill>
                  <a:srgbClr val="275CAE"/>
                </a:solidFill>
                <a:latin typeface="+mn-lt"/>
                <a:ea typeface="Calibri" panose="020F0502020204030204" pitchFamily="34" charset="0"/>
              </a:rPr>
              <a:t>Παράδειγμα</a:t>
            </a:r>
            <a:r>
              <a:rPr lang="el-GR" sz="1600" b="1" dirty="0">
                <a:solidFill>
                  <a:schemeClr val="tx2"/>
                </a:solidFill>
                <a:latin typeface="+mn-lt"/>
                <a:ea typeface="Calibri" panose="020F0502020204030204" pitchFamily="34" charset="0"/>
              </a:rPr>
              <a:t> </a:t>
            </a:r>
            <a:r>
              <a:rPr lang="el-GR" sz="1600" dirty="0">
                <a:solidFill>
                  <a:schemeClr val="tx2"/>
                </a:solidFill>
                <a:latin typeface="+mn-lt"/>
                <a:ea typeface="Calibri" panose="020F0502020204030204" pitchFamily="34" charset="0"/>
              </a:rPr>
              <a:t>Στην Cambria, για </a:t>
            </a:r>
            <a:r>
              <a:rPr lang="el-GR" sz="1600" dirty="0">
                <a:solidFill>
                  <a:schemeClr val="tx2"/>
                </a:solidFill>
                <a:latin typeface="+mn-lt"/>
                <a:ea typeface="Calibri" panose="020F0502020204030204" pitchFamily="34" charset="0"/>
                <a:cs typeface="Times New Roman" panose="02020603050405020304" pitchFamily="18" charset="0"/>
              </a:rPr>
              <a:t>κάθε τσάντα απαιτούνται 2.4 ώρες πρότυπης άμεσης εργασίας, και ο πρότυπος συντελεστής γενικών βιομηχανικών εξόδων είναι 5.75$ ανά ώρα άμεσης εργασίας. Για το μήνα, στην εταιρεία πραγματοποιήθηκαν 2.500$ των πραγματικών μεταβλητών γενικών βιομηχανικών εξόδων. </a:t>
            </a:r>
            <a:r>
              <a:rPr lang="el-GR" sz="1600" dirty="0">
                <a:solidFill>
                  <a:schemeClr val="tx2"/>
                </a:solidFill>
                <a:latin typeface="+mn-lt"/>
                <a:ea typeface="Calibri" panose="020F0502020204030204" pitchFamily="34" charset="0"/>
              </a:rPr>
              <a:t>Η  </a:t>
            </a:r>
            <a:r>
              <a:rPr lang="el-GR" sz="1600" dirty="0" smtClean="0">
                <a:solidFill>
                  <a:schemeClr val="tx2"/>
                </a:solidFill>
                <a:latin typeface="+mn-lt"/>
                <a:ea typeface="Calibri" panose="020F0502020204030204" pitchFamily="34" charset="0"/>
              </a:rPr>
              <a:t>συνολική </a:t>
            </a:r>
            <a:r>
              <a:rPr lang="el-GR" sz="1600" dirty="0">
                <a:solidFill>
                  <a:schemeClr val="tx2"/>
                </a:solidFill>
                <a:ea typeface="Calibri" panose="020F0502020204030204" pitchFamily="34" charset="0"/>
              </a:rPr>
              <a:t>απόκλιση </a:t>
            </a:r>
            <a:r>
              <a:rPr lang="el-GR" sz="1600" dirty="0" smtClean="0">
                <a:solidFill>
                  <a:schemeClr val="tx2"/>
                </a:solidFill>
                <a:latin typeface="+mn-lt"/>
                <a:ea typeface="Calibri" panose="020F0502020204030204" pitchFamily="34" charset="0"/>
              </a:rPr>
              <a:t>μεταβλητών γενικών βιομηχανικών εξόδων </a:t>
            </a:r>
            <a:r>
              <a:rPr lang="el-GR" sz="1600" dirty="0" smtClean="0">
                <a:solidFill>
                  <a:schemeClr val="tx2"/>
                </a:solidFill>
                <a:latin typeface="+mn-lt"/>
                <a:ea typeface="Calibri" panose="020F0502020204030204" pitchFamily="34" charset="0"/>
                <a:cs typeface="Times New Roman" panose="02020603050405020304" pitchFamily="18" charset="0"/>
              </a:rPr>
              <a:t>υπολογίζεται </a:t>
            </a:r>
            <a:r>
              <a:rPr lang="el-GR" sz="1600" dirty="0">
                <a:solidFill>
                  <a:schemeClr val="tx2"/>
                </a:solidFill>
                <a:latin typeface="+mn-lt"/>
                <a:ea typeface="Calibri" panose="020F0502020204030204" pitchFamily="34" charset="0"/>
                <a:cs typeface="Times New Roman" panose="02020603050405020304" pitchFamily="18" charset="0"/>
              </a:rPr>
              <a:t>ως </a:t>
            </a:r>
            <a:r>
              <a:rPr lang="el-GR" sz="1600" dirty="0" smtClean="0">
                <a:solidFill>
                  <a:schemeClr val="tx2"/>
                </a:solidFill>
                <a:latin typeface="+mn-lt"/>
                <a:ea typeface="Calibri" panose="020F0502020204030204" pitchFamily="34" charset="0"/>
                <a:cs typeface="Times New Roman" panose="02020603050405020304" pitchFamily="18" charset="0"/>
              </a:rPr>
              <a:t>εξής.</a:t>
            </a:r>
            <a:endParaRPr lang="en-US" sz="1600" dirty="0">
              <a:solidFill>
                <a:schemeClr val="tx2"/>
              </a:solidFill>
              <a:latin typeface="+mn-lt"/>
            </a:endParaRPr>
          </a:p>
        </p:txBody>
      </p:sp>
      <p:sp>
        <p:nvSpPr>
          <p:cNvPr id="8" name="Rectangle 2"/>
          <p:cNvSpPr>
            <a:spLocks noChangeArrowheads="1"/>
          </p:cNvSpPr>
          <p:nvPr/>
        </p:nvSpPr>
        <p:spPr bwMode="auto">
          <a:xfrm>
            <a:off x="457200" y="5546467"/>
            <a:ext cx="8305800" cy="7848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lvl="0" eaLnBrk="0" hangingPunct="0"/>
            <a:r>
              <a:rPr kumimoji="0" lang="el-GR" altLang="en-US" sz="1600" b="0" i="0" u="none" strike="noStrike" cap="none" normalizeH="0" baseline="0" smtClean="0">
                <a:ln>
                  <a:noFill/>
                </a:ln>
                <a:solidFill>
                  <a:srgbClr val="212121"/>
                </a:solidFill>
                <a:effectLst/>
                <a:latin typeface="+mn-lt"/>
                <a:ea typeface="Times New Roman" panose="02020603050405020304" pitchFamily="18" charset="0"/>
                <a:cs typeface="Calibri" panose="020F0502020204030204" pitchFamily="34" charset="0"/>
              </a:rPr>
              <a:t>Καταλογισμένα Γενικά </a:t>
            </a:r>
            <a:r>
              <a:rPr lang="el-GR" sz="1600" smtClean="0">
                <a:solidFill>
                  <a:schemeClr val="tx2"/>
                </a:solidFill>
              </a:rPr>
              <a:t>Βιομηχανικά Έξοδα </a:t>
            </a:r>
            <a:r>
              <a:rPr kumimoji="0" lang="el-GR" altLang="en-US" sz="1600" b="0" i="0" u="none" strike="noStrike" cap="none" normalizeH="0" baseline="0" dirty="0" smtClean="0">
                <a:ln>
                  <a:noFill/>
                </a:ln>
                <a:solidFill>
                  <a:srgbClr val="212121"/>
                </a:solidFill>
                <a:effectLst/>
                <a:latin typeface="+mn-lt"/>
                <a:ea typeface="Times New Roman" panose="02020603050405020304" pitchFamily="18" charset="0"/>
                <a:cs typeface="Calibri" panose="020F0502020204030204" pitchFamily="34" charset="0"/>
              </a:rPr>
              <a:t>= 5.75$ ανά ώρα </a:t>
            </a:r>
            <a:r>
              <a:rPr kumimoji="0" lang="en-US" altLang="en-US" sz="1600" b="0" i="0" u="none" strike="noStrike" cap="none" normalizeH="0" baseline="0" dirty="0" smtClean="0">
                <a:ln>
                  <a:noFill/>
                </a:ln>
                <a:solidFill>
                  <a:srgbClr val="212121"/>
                </a:solidFill>
                <a:effectLst/>
                <a:latin typeface="+mn-lt"/>
                <a:ea typeface="Times New Roman" panose="02020603050405020304" pitchFamily="18" charset="0"/>
                <a:cs typeface="Calibri" panose="020F0502020204030204" pitchFamily="34" charset="0"/>
              </a:rPr>
              <a:t>x</a:t>
            </a:r>
            <a:r>
              <a:rPr kumimoji="0" lang="el-GR" altLang="en-US" sz="1600" b="0" i="0" u="none" strike="noStrike" cap="none" normalizeH="0" baseline="0" dirty="0" smtClean="0">
                <a:ln>
                  <a:noFill/>
                </a:ln>
                <a:solidFill>
                  <a:srgbClr val="212121"/>
                </a:solidFill>
                <a:effectLst/>
                <a:latin typeface="+mn-lt"/>
                <a:ea typeface="Times New Roman" panose="02020603050405020304" pitchFamily="18" charset="0"/>
                <a:cs typeface="Calibri" panose="020F0502020204030204" pitchFamily="34" charset="0"/>
              </a:rPr>
              <a:t> (180 τσάντες </a:t>
            </a:r>
            <a:r>
              <a:rPr kumimoji="0" lang="en-US" altLang="en-US" sz="1600" b="0" i="0" u="none" strike="noStrike" cap="none" normalizeH="0" baseline="0" dirty="0" smtClean="0">
                <a:ln>
                  <a:noFill/>
                </a:ln>
                <a:solidFill>
                  <a:srgbClr val="212121"/>
                </a:solidFill>
                <a:effectLst/>
                <a:latin typeface="+mn-lt"/>
                <a:ea typeface="Times New Roman" panose="02020603050405020304" pitchFamily="18" charset="0"/>
                <a:cs typeface="Calibri" panose="020F0502020204030204" pitchFamily="34" charset="0"/>
              </a:rPr>
              <a:t>x</a:t>
            </a:r>
            <a:r>
              <a:rPr kumimoji="0" lang="el-GR" altLang="en-US" sz="1600" b="0" i="0" u="none" strike="noStrike" cap="none" normalizeH="0" baseline="0" dirty="0" smtClean="0">
                <a:ln>
                  <a:noFill/>
                </a:ln>
                <a:solidFill>
                  <a:srgbClr val="212121"/>
                </a:solidFill>
                <a:effectLst/>
                <a:latin typeface="+mn-lt"/>
                <a:ea typeface="Times New Roman" panose="02020603050405020304" pitchFamily="18" charset="0"/>
                <a:cs typeface="Calibri" panose="020F0502020204030204" pitchFamily="34" charset="0"/>
              </a:rPr>
              <a:t> 2.4 ώρες ανά τσάντα) = 2.484$</a:t>
            </a:r>
          </a:p>
          <a:p>
            <a:pPr lvl="0" eaLnBrk="0" hangingPunct="0"/>
            <a:r>
              <a:rPr kumimoji="0" lang="el-GR" altLang="en-US" sz="1600" b="0" i="0" u="none" strike="noStrike" cap="none" normalizeH="0" baseline="0" dirty="0" smtClean="0">
                <a:ln>
                  <a:noFill/>
                </a:ln>
                <a:solidFill>
                  <a:srgbClr val="212121"/>
                </a:solidFill>
                <a:effectLst/>
                <a:latin typeface="+mn-lt"/>
                <a:ea typeface="Calibri" panose="020F0502020204030204" pitchFamily="34" charset="0"/>
                <a:cs typeface="Arial" panose="020B0604020202020204" pitchFamily="34" charset="0"/>
              </a:rPr>
              <a:t>Συνολική  </a:t>
            </a:r>
            <a:r>
              <a:rPr kumimoji="0" lang="el-GR" altLang="en-US" sz="1600" b="0" i="0" u="none" strike="noStrike" cap="none" normalizeH="0" baseline="0" dirty="0" smtClean="0">
                <a:ln>
                  <a:noFill/>
                </a:ln>
                <a:solidFill>
                  <a:srgbClr val="212121"/>
                </a:solidFill>
                <a:effectLst/>
                <a:latin typeface="+mn-lt"/>
                <a:ea typeface="Calibri" panose="020F0502020204030204" pitchFamily="34" charset="0"/>
                <a:cs typeface="Times New Roman" panose="02020603050405020304" pitchFamily="18" charset="0"/>
              </a:rPr>
              <a:t>απόκλιση μεταβλητών γενικών βιομηχανικών εξόδων: 2.484$ - 2.500$ = </a:t>
            </a:r>
            <a:r>
              <a:rPr kumimoji="0" lang="el-GR" altLang="en-US" sz="1600" b="0" i="0" u="sng" strike="noStrike" cap="none" normalizeH="0" baseline="0" dirty="0" smtClean="0">
                <a:ln>
                  <a:noFill/>
                </a:ln>
                <a:solidFill>
                  <a:srgbClr val="212121"/>
                </a:solidFill>
                <a:effectLst/>
                <a:latin typeface="+mn-lt"/>
                <a:ea typeface="Calibri" panose="020F0502020204030204" pitchFamily="34" charset="0"/>
                <a:cs typeface="Times New Roman" panose="02020603050405020304" pitchFamily="18" charset="0"/>
              </a:rPr>
              <a:t>16$</a:t>
            </a:r>
            <a:r>
              <a:rPr kumimoji="0" lang="el-GR" altLang="en-US" sz="1600" b="0" i="0" u="none" strike="noStrike" cap="none" normalizeH="0" baseline="0" dirty="0" smtClean="0">
                <a:ln>
                  <a:noFill/>
                </a:ln>
                <a:solidFill>
                  <a:srgbClr val="212121"/>
                </a:solidFill>
                <a:effectLst/>
                <a:latin typeface="+mn-lt"/>
                <a:ea typeface="Calibri" panose="020F0502020204030204" pitchFamily="34" charset="0"/>
                <a:cs typeface="Times New Roman" panose="02020603050405020304" pitchFamily="18" charset="0"/>
              </a:rPr>
              <a:t> (Δ)</a:t>
            </a:r>
            <a:r>
              <a:rPr kumimoji="0" lang="en-US" altLang="en-US" sz="1600" b="0" i="0" u="none" strike="noStrike" cap="none" normalizeH="0" baseline="0" dirty="0" smtClean="0">
                <a:ln>
                  <a:noFill/>
                </a:ln>
                <a:solidFill>
                  <a:schemeClr val="tx1"/>
                </a:solidFill>
                <a:effectLst/>
                <a:latin typeface="+mn-lt"/>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152400"/>
            <a:ext cx="8534400" cy="1066800"/>
          </a:xfrm>
        </p:spPr>
        <p:txBody>
          <a:bodyPr/>
          <a:lstStyle/>
          <a:p>
            <a:r>
              <a:rPr lang="el-GR" altLang="en-US" dirty="0">
                <a:ea typeface="Arial Unicode MS" panose="020B0604020202020204" pitchFamily="34" charset="-128"/>
              </a:rPr>
              <a:t>Διάγραμμα Ανάλυσης Απόκλιση </a:t>
            </a:r>
            <a:r>
              <a:rPr lang="el-GR" altLang="en-US" dirty="0" smtClean="0">
                <a:ea typeface="Arial Unicode MS" panose="020B0604020202020204" pitchFamily="34" charset="-128"/>
              </a:rPr>
              <a:t>Μεταβλητών </a:t>
            </a:r>
            <a:r>
              <a:rPr lang="el-GR" dirty="0"/>
              <a:t>Γενικών Βιομηχανικών Εξόδων</a:t>
            </a:r>
            <a:endParaRPr altLang="en-US" dirty="0"/>
          </a:p>
        </p:txBody>
      </p:sp>
      <p:sp>
        <p:nvSpPr>
          <p:cNvPr id="96258"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5" name="Table 4"/>
          <p:cNvGraphicFramePr>
            <a:graphicFrameLocks noGrp="1"/>
          </p:cNvGraphicFramePr>
          <p:nvPr>
            <p:extLst>
              <p:ext uri="{D42A27DB-BD31-4B8C-83A1-F6EECF244321}">
                <p14:modId xmlns:p14="http://schemas.microsoft.com/office/powerpoint/2010/main" val="1001804718"/>
              </p:ext>
            </p:extLst>
          </p:nvPr>
        </p:nvGraphicFramePr>
        <p:xfrm>
          <a:off x="533400" y="1295400"/>
          <a:ext cx="8153400" cy="4582160"/>
        </p:xfrm>
        <a:graphic>
          <a:graphicData uri="http://schemas.openxmlformats.org/drawingml/2006/table">
            <a:tbl>
              <a:tblPr firstRow="1" bandRow="1">
                <a:tableStyleId>{5C22544A-7EE6-4342-B048-85BDC9FD1C3A}</a:tableStyleId>
              </a:tblPr>
              <a:tblGrid>
                <a:gridCol w="1630680"/>
                <a:gridCol w="1630680"/>
                <a:gridCol w="1630680"/>
                <a:gridCol w="1630680"/>
                <a:gridCol w="1630680"/>
              </a:tblGrid>
              <a:tr h="370840">
                <a:tc>
                  <a:txBody>
                    <a:bodyPr/>
                    <a:lstStyle/>
                    <a:p>
                      <a:pPr algn="ctr"/>
                      <a:r>
                        <a:rPr lang="el-GR" sz="900" b="1" dirty="0" smtClean="0">
                          <a:solidFill>
                            <a:schemeClr val="tx2"/>
                          </a:solidFill>
                        </a:rPr>
                        <a:t>Πραγματικά</a:t>
                      </a:r>
                      <a:r>
                        <a:rPr lang="el-GR" sz="900" b="1" baseline="0" dirty="0" smtClean="0">
                          <a:solidFill>
                            <a:schemeClr val="tx2"/>
                          </a:solidFill>
                        </a:rPr>
                        <a:t> Πραγματοποιηθέντα Μεταβλητά Γενικά Βιομηχανικά Έξοδα </a:t>
                      </a:r>
                      <a:r>
                        <a:rPr lang="el-GR" sz="900" b="0" baseline="0" dirty="0" smtClean="0">
                          <a:solidFill>
                            <a:schemeClr val="tx2"/>
                          </a:solidFill>
                        </a:rPr>
                        <a:t>Δίνεται</a:t>
                      </a:r>
                    </a:p>
                    <a:p>
                      <a:pPr algn="ctr"/>
                      <a:r>
                        <a:rPr lang="el-GR" sz="900" b="0" baseline="0" dirty="0" smtClean="0">
                          <a:solidFill>
                            <a:schemeClr val="tx2"/>
                          </a:solidFill>
                        </a:rPr>
                        <a:t>= 2.500.000$</a:t>
                      </a:r>
                      <a:endParaRPr lang="en-US" sz="900" b="0" dirty="0">
                        <a:solidFill>
                          <a:schemeClr val="tx2"/>
                        </a:solidFill>
                      </a:endParaRPr>
                    </a:p>
                  </a:txBody>
                  <a:tcPr>
                    <a:noFill/>
                  </a:tcPr>
                </a:tc>
                <a:tc>
                  <a:txBody>
                    <a:bodyPr/>
                    <a:lstStyle/>
                    <a:p>
                      <a:pPr algn="ctr"/>
                      <a:endParaRPr lang="en-US" sz="900" b="0" dirty="0">
                        <a:solidFill>
                          <a:schemeClr val="tx2"/>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900" b="1" dirty="0" smtClean="0">
                          <a:solidFill>
                            <a:schemeClr val="tx2"/>
                          </a:solidFill>
                        </a:rPr>
                        <a:t>Προϋπολογισμέντα </a:t>
                      </a:r>
                      <a:r>
                        <a:rPr lang="el-GR" sz="900" b="1" baseline="0" dirty="0" smtClean="0">
                          <a:solidFill>
                            <a:schemeClr val="tx2"/>
                          </a:solidFill>
                        </a:rPr>
                        <a:t>Μεταβλητά Γενικά Βιομηχανικά Έξοδα σε Πραγματικές Ώρες </a:t>
                      </a:r>
                      <a:endParaRPr lang="en-US" sz="900" b="1" dirty="0" smtClean="0">
                        <a:solidFill>
                          <a:schemeClr val="tx2"/>
                        </a:solidFill>
                      </a:endParaRPr>
                    </a:p>
                    <a:p>
                      <a:pPr algn="ctr"/>
                      <a:r>
                        <a:rPr lang="el-GR" sz="900" b="0" dirty="0" smtClean="0">
                          <a:solidFill>
                            <a:schemeClr val="tx2"/>
                          </a:solidFill>
                        </a:rPr>
                        <a:t>(Πρότυπος</a:t>
                      </a:r>
                      <a:r>
                        <a:rPr lang="el-GR" sz="900" b="0" baseline="0" dirty="0" smtClean="0">
                          <a:solidFill>
                            <a:schemeClr val="tx2"/>
                          </a:solidFill>
                        </a:rPr>
                        <a:t> Συντελεστής</a:t>
                      </a:r>
                      <a:r>
                        <a:rPr lang="el-GR" sz="900" b="0" dirty="0" smtClean="0">
                          <a:solidFill>
                            <a:schemeClr val="tx2"/>
                          </a:solidFill>
                        </a:rPr>
                        <a:t> </a:t>
                      </a:r>
                      <a:r>
                        <a:rPr lang="en-US" sz="900" b="0" dirty="0" smtClean="0">
                          <a:solidFill>
                            <a:schemeClr val="tx2"/>
                          </a:solidFill>
                        </a:rPr>
                        <a:t>x </a:t>
                      </a:r>
                      <a:r>
                        <a:rPr lang="el-GR" sz="900" b="0" baseline="0" dirty="0" smtClean="0">
                          <a:solidFill>
                            <a:schemeClr val="tx2"/>
                          </a:solidFill>
                        </a:rPr>
                        <a:t>Πραγματικές Ώρες)</a:t>
                      </a:r>
                    </a:p>
                    <a:p>
                      <a:pPr algn="ctr"/>
                      <a:r>
                        <a:rPr lang="el-GR" sz="900" b="0" baseline="0" dirty="0" smtClean="0">
                          <a:solidFill>
                            <a:schemeClr val="tx2"/>
                          </a:solidFill>
                        </a:rPr>
                        <a:t>5.75$ </a:t>
                      </a:r>
                      <a:r>
                        <a:rPr lang="en-US" sz="900" b="0" baseline="0" dirty="0" smtClean="0">
                          <a:solidFill>
                            <a:schemeClr val="tx2"/>
                          </a:solidFill>
                        </a:rPr>
                        <a:t>x </a:t>
                      </a:r>
                      <a:r>
                        <a:rPr lang="el-GR" sz="900" b="0" baseline="0" dirty="0" smtClean="0">
                          <a:solidFill>
                            <a:schemeClr val="tx2"/>
                          </a:solidFill>
                        </a:rPr>
                        <a:t>450 ώρες = 2.587,50$</a:t>
                      </a:r>
                      <a:endParaRPr lang="en-US" sz="900" b="0" dirty="0">
                        <a:solidFill>
                          <a:schemeClr val="tx2"/>
                        </a:solidFill>
                      </a:endParaRPr>
                    </a:p>
                  </a:txBody>
                  <a:tcPr>
                    <a:noFill/>
                  </a:tcPr>
                </a:tc>
                <a:tc>
                  <a:txBody>
                    <a:bodyPr/>
                    <a:lstStyle/>
                    <a:p>
                      <a:pPr algn="ctr"/>
                      <a:endParaRPr lang="en-US" sz="900" b="0" dirty="0">
                        <a:solidFill>
                          <a:schemeClr val="tx2"/>
                        </a:solidFill>
                      </a:endParaRPr>
                    </a:p>
                  </a:txBody>
                  <a:tcPr>
                    <a:noFill/>
                  </a:tcPr>
                </a:tc>
                <a:tc>
                  <a:txBody>
                    <a:bodyPr/>
                    <a:lstStyle/>
                    <a:p>
                      <a:pPr algn="ctr"/>
                      <a:r>
                        <a:rPr lang="el-GR" sz="900" b="1" dirty="0" smtClean="0">
                          <a:solidFill>
                            <a:schemeClr val="tx2"/>
                          </a:solidFill>
                        </a:rPr>
                        <a:t>Καταλογισμένα </a:t>
                      </a:r>
                      <a:r>
                        <a:rPr lang="el-GR" sz="900" b="1" baseline="0" dirty="0" smtClean="0">
                          <a:solidFill>
                            <a:schemeClr val="tx2"/>
                          </a:solidFill>
                        </a:rPr>
                        <a:t>Μεταβλητά Γενικά Βιομηχανικά Έξοδα στα Προϊόντα</a:t>
                      </a:r>
                    </a:p>
                    <a:p>
                      <a:pPr algn="ctr"/>
                      <a:r>
                        <a:rPr lang="el-GR" sz="900" b="0" dirty="0" smtClean="0">
                          <a:solidFill>
                            <a:schemeClr val="tx2"/>
                          </a:solidFill>
                        </a:rPr>
                        <a:t>(Πρότυπος</a:t>
                      </a:r>
                      <a:r>
                        <a:rPr lang="el-GR" sz="900" b="0" baseline="0" dirty="0" smtClean="0">
                          <a:solidFill>
                            <a:schemeClr val="tx2"/>
                          </a:solidFill>
                        </a:rPr>
                        <a:t> Συντελεστής</a:t>
                      </a:r>
                      <a:r>
                        <a:rPr lang="el-GR" sz="900" b="0" dirty="0" smtClean="0">
                          <a:solidFill>
                            <a:schemeClr val="tx2"/>
                          </a:solidFill>
                        </a:rPr>
                        <a:t> </a:t>
                      </a:r>
                      <a:r>
                        <a:rPr lang="en-US" sz="900" b="0" dirty="0" smtClean="0">
                          <a:solidFill>
                            <a:schemeClr val="tx2"/>
                          </a:solidFill>
                        </a:rPr>
                        <a:t>x </a:t>
                      </a:r>
                      <a:r>
                        <a:rPr lang="el-GR" sz="900" b="0" dirty="0" smtClean="0">
                          <a:solidFill>
                            <a:schemeClr val="tx2"/>
                          </a:solidFill>
                        </a:rPr>
                        <a:t>Πρότυπες </a:t>
                      </a:r>
                      <a:r>
                        <a:rPr lang="el-GR" sz="900" b="0" baseline="0" dirty="0" smtClean="0">
                          <a:solidFill>
                            <a:schemeClr val="tx2"/>
                          </a:solidFill>
                        </a:rPr>
                        <a:t>Επιτρεπόμενες Ώρες)</a:t>
                      </a:r>
                    </a:p>
                    <a:p>
                      <a:pPr algn="ctr"/>
                      <a:r>
                        <a:rPr lang="el-GR" sz="900" b="0" baseline="0" dirty="0" smtClean="0">
                          <a:solidFill>
                            <a:schemeClr val="tx2"/>
                          </a:solidFill>
                        </a:rPr>
                        <a:t>5.75$ </a:t>
                      </a:r>
                      <a:r>
                        <a:rPr lang="en-US" sz="900" b="0" baseline="0" dirty="0" smtClean="0">
                          <a:solidFill>
                            <a:schemeClr val="tx2"/>
                          </a:solidFill>
                        </a:rPr>
                        <a:t>x </a:t>
                      </a:r>
                      <a:r>
                        <a:rPr lang="el-GR" sz="900" b="0" baseline="0" dirty="0" smtClean="0">
                          <a:solidFill>
                            <a:schemeClr val="tx2"/>
                          </a:solidFill>
                        </a:rPr>
                        <a:t>432 ώρες = 2.484,00$</a:t>
                      </a:r>
                      <a:endParaRPr lang="en-US" sz="900" b="0" dirty="0" smtClean="0">
                        <a:solidFill>
                          <a:schemeClr val="tx2"/>
                        </a:solidFill>
                      </a:endParaRPr>
                    </a:p>
                  </a:txBody>
                  <a:tcPr>
                    <a:noFill/>
                  </a:tcPr>
                </a:tc>
              </a:tr>
              <a:tr h="370840">
                <a:tc>
                  <a:txBody>
                    <a:bodyPr/>
                    <a:lstStyle/>
                    <a:p>
                      <a:pPr algn="ctr"/>
                      <a:endParaRPr lang="en-US" sz="900" b="0">
                        <a:solidFill>
                          <a:schemeClr val="tx2"/>
                        </a:solidFill>
                      </a:endParaRPr>
                    </a:p>
                  </a:txBody>
                  <a:tcPr>
                    <a:noFill/>
                  </a:tcPr>
                </a:tc>
                <a:tc>
                  <a:txBody>
                    <a:bodyPr/>
                    <a:lstStyle/>
                    <a:p>
                      <a:pPr algn="ctr"/>
                      <a:r>
                        <a:rPr lang="el-GR" sz="900" b="0" dirty="0" smtClean="0">
                          <a:solidFill>
                            <a:schemeClr val="tx2"/>
                          </a:solidFill>
                        </a:rPr>
                        <a:t>Η διαφορά ισούται με</a:t>
                      </a:r>
                      <a:endParaRPr lang="en-US" sz="900" b="0" dirty="0">
                        <a:solidFill>
                          <a:schemeClr val="tx2"/>
                        </a:solidFill>
                      </a:endParaRPr>
                    </a:p>
                  </a:txBody>
                  <a:tcPr>
                    <a:noFill/>
                  </a:tcPr>
                </a:tc>
                <a:tc>
                  <a:txBody>
                    <a:bodyPr/>
                    <a:lstStyle/>
                    <a:p>
                      <a:pPr algn="ctr"/>
                      <a:endParaRPr lang="en-US" sz="900" b="0">
                        <a:solidFill>
                          <a:schemeClr val="tx2"/>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900" b="0" dirty="0" smtClean="0">
                          <a:solidFill>
                            <a:schemeClr val="tx2"/>
                          </a:solidFill>
                        </a:rPr>
                        <a:t>Η διαφορά ισούται με</a:t>
                      </a:r>
                      <a:endParaRPr lang="en-US" sz="900" b="0" dirty="0" smtClean="0">
                        <a:solidFill>
                          <a:schemeClr val="tx2"/>
                        </a:solidFill>
                      </a:endParaRPr>
                    </a:p>
                  </a:txBody>
                  <a:tcPr>
                    <a:noFill/>
                  </a:tcPr>
                </a:tc>
                <a:tc>
                  <a:txBody>
                    <a:bodyPr/>
                    <a:lstStyle/>
                    <a:p>
                      <a:pPr algn="ctr"/>
                      <a:endParaRPr lang="en-US" sz="900" b="0" dirty="0">
                        <a:solidFill>
                          <a:schemeClr val="tx2"/>
                        </a:solidFill>
                      </a:endParaRPr>
                    </a:p>
                  </a:txBody>
                  <a:tcPr>
                    <a:noFill/>
                  </a:tcPr>
                </a:tc>
              </a:tr>
              <a:tr h="370840">
                <a:tc>
                  <a:txBody>
                    <a:bodyPr/>
                    <a:lstStyle/>
                    <a:p>
                      <a:pPr algn="ctr"/>
                      <a:endParaRPr lang="en-US" sz="900" b="0" dirty="0">
                        <a:solidFill>
                          <a:schemeClr val="tx2"/>
                        </a:solidFill>
                      </a:endParaRPr>
                    </a:p>
                  </a:txBody>
                  <a:tcPr>
                    <a:noFill/>
                  </a:tcPr>
                </a:tc>
                <a:tc>
                  <a:txBody>
                    <a:bodyPr/>
                    <a:lstStyle/>
                    <a:p>
                      <a:pPr algn="ctr"/>
                      <a:r>
                        <a:rPr lang="el-GR" sz="900" b="1" dirty="0" smtClean="0">
                          <a:solidFill>
                            <a:schemeClr val="tx2"/>
                          </a:solidFill>
                        </a:rPr>
                        <a:t>Απόκλιση</a:t>
                      </a:r>
                      <a:r>
                        <a:rPr lang="el-GR" sz="900" b="1" baseline="0" dirty="0" smtClean="0">
                          <a:solidFill>
                            <a:schemeClr val="tx2"/>
                          </a:solidFill>
                        </a:rPr>
                        <a:t> Δαπάνης Μεταβλητών Γενικών Βιομηχανικών Εξόδων</a:t>
                      </a:r>
                    </a:p>
                    <a:p>
                      <a:pPr algn="ctr"/>
                      <a:r>
                        <a:rPr lang="el-GR" sz="900" b="0" baseline="0" dirty="0" smtClean="0">
                          <a:solidFill>
                            <a:schemeClr val="tx2"/>
                          </a:solidFill>
                        </a:rPr>
                        <a:t>[(</a:t>
                      </a:r>
                      <a:r>
                        <a:rPr lang="el-GR" sz="900" b="0" dirty="0" smtClean="0">
                          <a:solidFill>
                            <a:schemeClr val="tx2"/>
                          </a:solidFill>
                        </a:rPr>
                        <a:t>Πρότυπος</a:t>
                      </a:r>
                      <a:r>
                        <a:rPr lang="el-GR" sz="900" b="0" baseline="0" dirty="0" smtClean="0">
                          <a:solidFill>
                            <a:schemeClr val="tx2"/>
                          </a:solidFill>
                        </a:rPr>
                        <a:t> Συντελεστής</a:t>
                      </a:r>
                      <a:r>
                        <a:rPr lang="el-GR" sz="900" b="0" dirty="0" smtClean="0">
                          <a:solidFill>
                            <a:schemeClr val="tx2"/>
                          </a:solidFill>
                        </a:rPr>
                        <a:t> </a:t>
                      </a:r>
                      <a:r>
                        <a:rPr lang="en-US" sz="900" b="0" baseline="0" dirty="0" smtClean="0">
                          <a:solidFill>
                            <a:schemeClr val="tx2"/>
                          </a:solidFill>
                        </a:rPr>
                        <a:t>x </a:t>
                      </a:r>
                      <a:r>
                        <a:rPr lang="el-GR" sz="900" b="0" baseline="0" dirty="0" smtClean="0">
                          <a:solidFill>
                            <a:schemeClr val="tx2"/>
                          </a:solidFill>
                        </a:rPr>
                        <a:t>Πραγματικές Ώρες) –</a:t>
                      </a:r>
                      <a:r>
                        <a:rPr lang="en-US" sz="900" b="0" baseline="0" dirty="0" smtClean="0">
                          <a:solidFill>
                            <a:schemeClr val="tx2"/>
                          </a:solidFill>
                        </a:rPr>
                        <a:t> </a:t>
                      </a:r>
                      <a:r>
                        <a:rPr lang="el-GR" sz="900" b="0" baseline="0" dirty="0" smtClean="0">
                          <a:solidFill>
                            <a:schemeClr val="tx2"/>
                          </a:solidFill>
                        </a:rPr>
                        <a:t>Πραγματικά Μεταβλητά Γενικά Βιομηχανικά Έξοδα]</a:t>
                      </a:r>
                    </a:p>
                    <a:p>
                      <a:pPr algn="ctr"/>
                      <a:r>
                        <a:rPr lang="el-GR" sz="900" b="0" dirty="0" smtClean="0">
                          <a:solidFill>
                            <a:schemeClr val="tx2"/>
                          </a:solidFill>
                        </a:rPr>
                        <a:t>2.587,50$ -</a:t>
                      </a:r>
                      <a:r>
                        <a:rPr lang="en-US" sz="900" b="0" dirty="0" smtClean="0">
                          <a:solidFill>
                            <a:schemeClr val="tx2"/>
                          </a:solidFill>
                        </a:rPr>
                        <a:t> </a:t>
                      </a:r>
                      <a:r>
                        <a:rPr lang="el-GR" sz="900" b="0" dirty="0" smtClean="0">
                          <a:solidFill>
                            <a:schemeClr val="tx2"/>
                          </a:solidFill>
                        </a:rPr>
                        <a:t>2.500,00$ =</a:t>
                      </a:r>
                      <a:r>
                        <a:rPr lang="el-GR" sz="900" b="0" baseline="0" dirty="0" smtClean="0">
                          <a:solidFill>
                            <a:schemeClr val="tx2"/>
                          </a:solidFill>
                        </a:rPr>
                        <a:t> 87.50$ (Ε)</a:t>
                      </a:r>
                      <a:endParaRPr lang="en-US" sz="900" b="0" dirty="0">
                        <a:solidFill>
                          <a:schemeClr val="tx2"/>
                        </a:solidFill>
                      </a:endParaRPr>
                    </a:p>
                  </a:txBody>
                  <a:tcPr>
                    <a:noFill/>
                  </a:tcPr>
                </a:tc>
                <a:tc>
                  <a:txBody>
                    <a:bodyPr/>
                    <a:lstStyle/>
                    <a:p>
                      <a:pPr algn="ctr"/>
                      <a:endParaRPr lang="en-US" sz="900" b="0" dirty="0">
                        <a:solidFill>
                          <a:schemeClr val="tx2"/>
                        </a:solidFill>
                      </a:endParaRPr>
                    </a:p>
                  </a:txBody>
                  <a:tcPr>
                    <a:noFill/>
                  </a:tcPr>
                </a:tc>
                <a:tc>
                  <a:txBody>
                    <a:bodyPr/>
                    <a:lstStyle/>
                    <a:p>
                      <a:pPr algn="ctr"/>
                      <a:r>
                        <a:rPr lang="el-GR" sz="900" b="1" dirty="0" smtClean="0">
                          <a:solidFill>
                            <a:schemeClr val="tx2"/>
                          </a:solidFill>
                        </a:rPr>
                        <a:t>Απόκλιση</a:t>
                      </a:r>
                      <a:r>
                        <a:rPr lang="el-GR" sz="900" b="1" baseline="0" dirty="0" smtClean="0">
                          <a:solidFill>
                            <a:schemeClr val="tx2"/>
                          </a:solidFill>
                        </a:rPr>
                        <a:t> Απόδοσης Μεταβλητών Γενικών Βιομηχανικών Εξόδων</a:t>
                      </a:r>
                    </a:p>
                    <a:p>
                      <a:pPr algn="ctr"/>
                      <a:r>
                        <a:rPr lang="el-GR" sz="900" b="0" baseline="0" dirty="0" smtClean="0">
                          <a:solidFill>
                            <a:schemeClr val="tx2"/>
                          </a:solidFill>
                        </a:rPr>
                        <a:t>(</a:t>
                      </a:r>
                      <a:r>
                        <a:rPr lang="el-GR" sz="900" b="0" dirty="0" smtClean="0">
                          <a:solidFill>
                            <a:schemeClr val="tx2"/>
                          </a:solidFill>
                        </a:rPr>
                        <a:t>Πρότυπος</a:t>
                      </a:r>
                      <a:r>
                        <a:rPr lang="el-GR" sz="900" b="0" baseline="0" dirty="0" smtClean="0">
                          <a:solidFill>
                            <a:schemeClr val="tx2"/>
                          </a:solidFill>
                        </a:rPr>
                        <a:t> Συντελεστής</a:t>
                      </a:r>
                      <a:r>
                        <a:rPr lang="el-GR" sz="900" b="0" dirty="0" smtClean="0">
                          <a:solidFill>
                            <a:schemeClr val="tx2"/>
                          </a:solidFill>
                        </a:rPr>
                        <a:t> </a:t>
                      </a:r>
                      <a:r>
                        <a:rPr lang="en-US" sz="900" b="0" baseline="0" dirty="0" smtClean="0">
                          <a:solidFill>
                            <a:schemeClr val="tx2"/>
                          </a:solidFill>
                        </a:rPr>
                        <a:t>x </a:t>
                      </a:r>
                      <a:r>
                        <a:rPr lang="el-GR" sz="900" b="0" dirty="0" smtClean="0">
                          <a:solidFill>
                            <a:schemeClr val="tx2"/>
                          </a:solidFill>
                        </a:rPr>
                        <a:t>Πρότυπες</a:t>
                      </a:r>
                      <a:r>
                        <a:rPr lang="el-GR" sz="900" b="0" baseline="0" dirty="0" smtClean="0">
                          <a:solidFill>
                            <a:schemeClr val="tx2"/>
                          </a:solidFill>
                        </a:rPr>
                        <a:t> Επιτρεπόμενες Ώρες - Πραγματικές Ώρες)</a:t>
                      </a:r>
                    </a:p>
                    <a:p>
                      <a:pPr algn="ctr"/>
                      <a:r>
                        <a:rPr lang="el-GR" sz="900" b="0" dirty="0" smtClean="0">
                          <a:solidFill>
                            <a:schemeClr val="tx2"/>
                          </a:solidFill>
                        </a:rPr>
                        <a:t>5.75$ </a:t>
                      </a:r>
                      <a:r>
                        <a:rPr lang="en-US" sz="900" b="0" dirty="0" smtClean="0">
                          <a:solidFill>
                            <a:schemeClr val="tx2"/>
                          </a:solidFill>
                        </a:rPr>
                        <a:t>x </a:t>
                      </a:r>
                      <a:r>
                        <a:rPr lang="el-GR" sz="900" b="0" dirty="0" smtClean="0">
                          <a:solidFill>
                            <a:schemeClr val="tx2"/>
                          </a:solidFill>
                        </a:rPr>
                        <a:t>18 ώρες =</a:t>
                      </a:r>
                      <a:r>
                        <a:rPr lang="el-GR" sz="900" b="0" baseline="0" dirty="0" smtClean="0">
                          <a:solidFill>
                            <a:schemeClr val="tx2"/>
                          </a:solidFill>
                        </a:rPr>
                        <a:t> 103.50$  (Δ)</a:t>
                      </a:r>
                      <a:endParaRPr lang="en-US" sz="900" b="0" dirty="0" smtClean="0">
                        <a:solidFill>
                          <a:schemeClr val="tx2"/>
                        </a:solidFill>
                      </a:endParaRPr>
                    </a:p>
                  </a:txBody>
                  <a:tcPr>
                    <a:noFill/>
                  </a:tcPr>
                </a:tc>
                <a:tc>
                  <a:txBody>
                    <a:bodyPr/>
                    <a:lstStyle/>
                    <a:p>
                      <a:pPr algn="ctr"/>
                      <a:endParaRPr lang="en-US" sz="900" b="0" dirty="0">
                        <a:solidFill>
                          <a:schemeClr val="tx2"/>
                        </a:solidFill>
                      </a:endParaRPr>
                    </a:p>
                  </a:txBody>
                  <a:tcPr>
                    <a:noFill/>
                  </a:tcPr>
                </a:tc>
              </a:tr>
              <a:tr h="370840">
                <a:tc>
                  <a:txBody>
                    <a:bodyPr/>
                    <a:lstStyle/>
                    <a:p>
                      <a:pPr algn="ctr"/>
                      <a:endParaRPr lang="en-US" sz="900" b="0" dirty="0">
                        <a:solidFill>
                          <a:schemeClr val="tx2"/>
                        </a:solidFill>
                      </a:endParaRPr>
                    </a:p>
                  </a:txBody>
                  <a:tcPr>
                    <a:noFill/>
                  </a:tcPr>
                </a:tc>
                <a:tc>
                  <a:txBody>
                    <a:bodyPr/>
                    <a:lstStyle/>
                    <a:p>
                      <a:pPr algn="ctr"/>
                      <a:endParaRPr lang="en-US" sz="900" b="0">
                        <a:solidFill>
                          <a:schemeClr val="tx2"/>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900" b="0" dirty="0" smtClean="0">
                          <a:solidFill>
                            <a:schemeClr val="tx2"/>
                          </a:solidFill>
                        </a:rPr>
                        <a:t>Η διαφορά ισούται με</a:t>
                      </a:r>
                      <a:endParaRPr lang="en-US" sz="900" b="0" dirty="0" smtClean="0">
                        <a:solidFill>
                          <a:schemeClr val="tx2"/>
                        </a:solidFill>
                      </a:endParaRPr>
                    </a:p>
                  </a:txBody>
                  <a:tcPr>
                    <a:noFill/>
                  </a:tcPr>
                </a:tc>
                <a:tc>
                  <a:txBody>
                    <a:bodyPr/>
                    <a:lstStyle/>
                    <a:p>
                      <a:pPr algn="ctr"/>
                      <a:endParaRPr lang="en-US" sz="900" b="0">
                        <a:solidFill>
                          <a:schemeClr val="tx2"/>
                        </a:solidFill>
                      </a:endParaRPr>
                    </a:p>
                  </a:txBody>
                  <a:tcPr>
                    <a:noFill/>
                  </a:tcPr>
                </a:tc>
                <a:tc>
                  <a:txBody>
                    <a:bodyPr/>
                    <a:lstStyle/>
                    <a:p>
                      <a:pPr algn="ctr"/>
                      <a:endParaRPr lang="en-US" sz="900" b="0">
                        <a:solidFill>
                          <a:schemeClr val="tx2"/>
                        </a:solidFill>
                      </a:endParaRPr>
                    </a:p>
                  </a:txBody>
                  <a:tcPr>
                    <a:noFill/>
                  </a:tcPr>
                </a:tc>
              </a:tr>
              <a:tr h="370840">
                <a:tc>
                  <a:txBody>
                    <a:bodyPr/>
                    <a:lstStyle/>
                    <a:p>
                      <a:pPr algn="ctr"/>
                      <a:endParaRPr lang="en-US" sz="900" b="0">
                        <a:solidFill>
                          <a:schemeClr val="tx2"/>
                        </a:solidFill>
                      </a:endParaRPr>
                    </a:p>
                  </a:txBody>
                  <a:tcPr>
                    <a:noFill/>
                  </a:tcPr>
                </a:tc>
                <a:tc>
                  <a:txBody>
                    <a:bodyPr/>
                    <a:lstStyle/>
                    <a:p>
                      <a:pPr algn="ctr"/>
                      <a:endParaRPr lang="en-US" sz="900" b="0" dirty="0">
                        <a:solidFill>
                          <a:schemeClr val="tx2"/>
                        </a:solidFill>
                      </a:endParaRPr>
                    </a:p>
                  </a:txBody>
                  <a:tcPr>
                    <a:noFill/>
                  </a:tcPr>
                </a:tc>
                <a:tc>
                  <a:txBody>
                    <a:bodyPr/>
                    <a:lstStyle/>
                    <a:p>
                      <a:pPr algn="ctr"/>
                      <a:r>
                        <a:rPr lang="el-GR" sz="900" b="1" dirty="0" smtClean="0">
                          <a:solidFill>
                            <a:schemeClr val="tx2"/>
                          </a:solidFill>
                        </a:rPr>
                        <a:t>Απόκλιση Συνολικών</a:t>
                      </a:r>
                      <a:r>
                        <a:rPr lang="el-GR" sz="900" b="1" baseline="0" dirty="0" smtClean="0">
                          <a:solidFill>
                            <a:schemeClr val="tx2"/>
                          </a:solidFill>
                        </a:rPr>
                        <a:t> </a:t>
                      </a:r>
                      <a:r>
                        <a:rPr lang="el-GR" sz="900" b="1" dirty="0" smtClean="0">
                          <a:solidFill>
                            <a:schemeClr val="tx2"/>
                          </a:solidFill>
                        </a:rPr>
                        <a:t> </a:t>
                      </a:r>
                      <a:r>
                        <a:rPr lang="el-GR" sz="900" b="1" baseline="0" dirty="0" smtClean="0">
                          <a:solidFill>
                            <a:schemeClr val="tx2"/>
                          </a:solidFill>
                        </a:rPr>
                        <a:t>Μεταβλητών Γενικών Βιομηχανικών Εξόδων</a:t>
                      </a:r>
                      <a:endParaRPr lang="el-GR" sz="900" b="0" baseline="0" dirty="0" smtClean="0">
                        <a:solidFill>
                          <a:schemeClr val="tx2"/>
                        </a:solidFill>
                      </a:endParaRPr>
                    </a:p>
                    <a:p>
                      <a:pPr algn="ctr"/>
                      <a:r>
                        <a:rPr lang="el-GR" sz="900" b="0" baseline="0" dirty="0" smtClean="0">
                          <a:solidFill>
                            <a:schemeClr val="tx2"/>
                          </a:solidFill>
                        </a:rPr>
                        <a:t>(Άθροισμα απόκλισης δαπάνης μεταβλητών γενικών βιομηχανικών και απόκλισης απόδοσηςμεταβλητών γενικών βιομηχανικών)</a:t>
                      </a:r>
                    </a:p>
                    <a:p>
                      <a:pPr algn="ctr"/>
                      <a:r>
                        <a:rPr lang="el-GR" sz="900" b="0" baseline="0" dirty="0" smtClean="0">
                          <a:solidFill>
                            <a:schemeClr val="tx2"/>
                          </a:solidFill>
                        </a:rPr>
                        <a:t>315$ (Δ) + 153$ (Δ) = 468$ (Δ)</a:t>
                      </a:r>
                      <a:endParaRPr lang="en-US" sz="900" b="0" dirty="0">
                        <a:solidFill>
                          <a:schemeClr val="tx2"/>
                        </a:solidFill>
                      </a:endParaRPr>
                    </a:p>
                  </a:txBody>
                  <a:tcPr>
                    <a:noFill/>
                  </a:tcPr>
                </a:tc>
                <a:tc>
                  <a:txBody>
                    <a:bodyPr/>
                    <a:lstStyle/>
                    <a:p>
                      <a:pPr algn="ctr"/>
                      <a:endParaRPr lang="en-US" sz="900" b="0">
                        <a:solidFill>
                          <a:schemeClr val="tx2"/>
                        </a:solidFill>
                      </a:endParaRPr>
                    </a:p>
                  </a:txBody>
                  <a:tcPr>
                    <a:noFill/>
                  </a:tcPr>
                </a:tc>
                <a:tc>
                  <a:txBody>
                    <a:bodyPr/>
                    <a:lstStyle/>
                    <a:p>
                      <a:pPr algn="ctr"/>
                      <a:endParaRPr lang="en-US" sz="900" b="0" dirty="0">
                        <a:solidFill>
                          <a:schemeClr val="tx2"/>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457200" y="152400"/>
            <a:ext cx="8305800" cy="914400"/>
          </a:xfrm>
        </p:spPr>
        <p:txBody>
          <a:bodyPr/>
          <a:lstStyle/>
          <a:p>
            <a:r>
              <a:rPr lang="el-GR" altLang="en-US" dirty="0">
                <a:ea typeface="Arial Unicode MS" panose="020B0604020202020204" pitchFamily="34" charset="-128"/>
              </a:rPr>
              <a:t>Υπολογισμός Απόκλισης Δαπάνης </a:t>
            </a:r>
            <a:r>
              <a:rPr lang="el-GR" altLang="en-US" dirty="0" smtClean="0">
                <a:ea typeface="Arial Unicode MS" panose="020B0604020202020204" pitchFamily="34" charset="-128"/>
              </a:rPr>
              <a:t>Μεταβλητών </a:t>
            </a:r>
            <a:r>
              <a:rPr lang="el-GR" dirty="0"/>
              <a:t>Γενικών Βιομηχανικών Εξόδων</a:t>
            </a:r>
            <a:endParaRPr lang="en-US" altLang="en-US" dirty="0" smtClean="0"/>
          </a:p>
        </p:txBody>
      </p:sp>
      <p:sp>
        <p:nvSpPr>
          <p:cNvPr id="97282" name="Content Placeholder 2"/>
          <p:cNvSpPr>
            <a:spLocks noGrp="1"/>
          </p:cNvSpPr>
          <p:nvPr>
            <p:ph idx="1"/>
          </p:nvPr>
        </p:nvSpPr>
        <p:spPr/>
        <p:txBody>
          <a:bodyPr/>
          <a:lstStyle/>
          <a:p>
            <a:pPr>
              <a:buFont typeface="Wingdings" panose="05000000000000000000" pitchFamily="2" charset="2"/>
              <a:buChar char="§"/>
            </a:pPr>
            <a:r>
              <a:rPr lang="el-GR" sz="1800" dirty="0"/>
              <a:t>Ο</a:t>
            </a:r>
            <a:r>
              <a:rPr lang="el-GR" sz="1800" dirty="0" smtClean="0"/>
              <a:t>ι </a:t>
            </a:r>
            <a:r>
              <a:rPr lang="el-GR" sz="1800" dirty="0"/>
              <a:t>μάνατζερ πρέπει να γνωρίζουν ποιο ποσό του συνολικού κόστους προέκυψε από τις αποκλίσεις δαπάνης  γενικών βιομηχανικών εξόδων και ποιο από τις καταλογισμένες αποκλίσεις μεταβλητών γενικών βιομηχανικών εξόδων (π.χ. </a:t>
            </a:r>
            <a:r>
              <a:rPr lang="el-GR" sz="1800" dirty="0" smtClean="0"/>
              <a:t>Καταλογισμένες και </a:t>
            </a:r>
            <a:r>
              <a:rPr lang="el-GR" sz="1800" dirty="0"/>
              <a:t>πραγματικές ώρες άμεσης εργασίας</a:t>
            </a:r>
            <a:r>
              <a:rPr lang="el-GR" sz="1800" dirty="0" smtClean="0"/>
              <a:t>).</a:t>
            </a:r>
            <a:endParaRPr lang="en-US" altLang="en-US" sz="1800" dirty="0" smtClean="0">
              <a:latin typeface="Tw Cen MT" panose="020B0602020104020603" pitchFamily="34" charset="0"/>
              <a:cs typeface="Times New Roman" panose="02020603050405020304" pitchFamily="18" charset="0"/>
            </a:endParaRPr>
          </a:p>
        </p:txBody>
      </p:sp>
      <p:sp>
        <p:nvSpPr>
          <p:cNvPr id="9728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
        <p:nvSpPr>
          <p:cNvPr id="11" name="Rectangle 10"/>
          <p:cNvSpPr/>
          <p:nvPr/>
        </p:nvSpPr>
        <p:spPr>
          <a:xfrm>
            <a:off x="381000" y="2895600"/>
            <a:ext cx="8382000" cy="954107"/>
          </a:xfrm>
          <a:prstGeom prst="rect">
            <a:avLst/>
          </a:prstGeom>
          <a:solidFill>
            <a:schemeClr val="bg1"/>
          </a:solidFill>
        </p:spPr>
        <p:txBody>
          <a:bodyPr wrap="square">
            <a:spAutoFit/>
          </a:bodyPr>
          <a:lstStyle/>
          <a:p>
            <a:r>
              <a:rPr lang="el-GR" sz="1400" b="1" dirty="0">
                <a:solidFill>
                  <a:srgbClr val="275CAE"/>
                </a:solidFill>
                <a:latin typeface="+mn-lt"/>
                <a:ea typeface="Calibri" panose="020F0502020204030204" pitchFamily="34" charset="0"/>
              </a:rPr>
              <a:t>Μέτρηση απόδοσης</a:t>
            </a:r>
            <a:r>
              <a:rPr lang="el-GR" sz="1400" dirty="0">
                <a:solidFill>
                  <a:srgbClr val="275CAE"/>
                </a:solidFill>
                <a:latin typeface="+mn-lt"/>
                <a:ea typeface="Calibri" panose="020F0502020204030204" pitchFamily="34" charset="0"/>
              </a:rPr>
              <a:t> </a:t>
            </a:r>
            <a:r>
              <a:rPr lang="el-GR" sz="1400" dirty="0" smtClean="0">
                <a:solidFill>
                  <a:schemeClr val="tx2"/>
                </a:solidFill>
                <a:latin typeface="+mn-lt"/>
                <a:ea typeface="Calibri" panose="020F0502020204030204" pitchFamily="34" charset="0"/>
              </a:rPr>
              <a:t>Η </a:t>
            </a:r>
            <a:r>
              <a:rPr lang="el-GR" sz="1400" b="1" dirty="0" smtClean="0">
                <a:solidFill>
                  <a:srgbClr val="275CAE"/>
                </a:solidFill>
              </a:rPr>
              <a:t>απόκλιση </a:t>
            </a:r>
            <a:r>
              <a:rPr lang="el-GR" sz="1400" b="1" dirty="0">
                <a:solidFill>
                  <a:srgbClr val="275CAE"/>
                </a:solidFill>
              </a:rPr>
              <a:t>δαπάνης μεταβλητών γενικών βιομηχανικών εξόδων</a:t>
            </a:r>
            <a:r>
              <a:rPr lang="el-GR" sz="1400" dirty="0">
                <a:solidFill>
                  <a:srgbClr val="275CAE"/>
                </a:solidFill>
              </a:rPr>
              <a:t> </a:t>
            </a:r>
            <a:r>
              <a:rPr lang="el-GR" sz="1400" dirty="0">
                <a:solidFill>
                  <a:schemeClr val="tx2"/>
                </a:solidFill>
              </a:rPr>
              <a:t>(ή </a:t>
            </a:r>
            <a:r>
              <a:rPr lang="el-GR" sz="1400" i="1" dirty="0">
                <a:solidFill>
                  <a:schemeClr val="tx2"/>
                </a:solidFill>
              </a:rPr>
              <a:t>απόκλιση </a:t>
            </a:r>
            <a:r>
              <a:rPr lang="el-GR" sz="1400" dirty="0">
                <a:solidFill>
                  <a:schemeClr val="tx2"/>
                </a:solidFill>
              </a:rPr>
              <a:t>συντελεστή </a:t>
            </a:r>
            <a:r>
              <a:rPr lang="el-GR" sz="1400" i="1" dirty="0">
                <a:solidFill>
                  <a:schemeClr val="tx2"/>
                </a:solidFill>
              </a:rPr>
              <a:t>γενικών βιομηχανικών εξόδων)</a:t>
            </a:r>
            <a:r>
              <a:rPr lang="el-GR" sz="1400" dirty="0">
                <a:solidFill>
                  <a:schemeClr val="tx2"/>
                </a:solidFill>
              </a:rPr>
              <a:t> μετρά τη διαφορά ανάμεσα στο πραγματικό μεταβλητό κόστος γενικών βιομηχανικών εξόδων και στο πόσο θα έπρεπε να κοστίζει ανάλογα με τον πρότυπο ελαστικό προϋπολογισμό.</a:t>
            </a:r>
            <a:endParaRPr lang="en-US" sz="1400" dirty="0">
              <a:solidFill>
                <a:schemeClr val="tx2"/>
              </a:solidFill>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1250566188"/>
              </p:ext>
            </p:extLst>
          </p:nvPr>
        </p:nvGraphicFramePr>
        <p:xfrm>
          <a:off x="457200" y="3886200"/>
          <a:ext cx="8305800" cy="426720"/>
        </p:xfrm>
        <a:graphic>
          <a:graphicData uri="http://schemas.openxmlformats.org/drawingml/2006/table">
            <a:tbl>
              <a:tblPr firstRow="1" firstCol="1" bandRow="1">
                <a:tableStyleId>{5C22544A-7EE6-4342-B048-85BDC9FD1C3A}</a:tableStyleId>
              </a:tblPr>
              <a:tblGrid>
                <a:gridCol w="8305800"/>
              </a:tblGrid>
              <a:tr h="77002">
                <a:tc>
                  <a:txBody>
                    <a:bodyPr/>
                    <a:lstStyle/>
                    <a:p>
                      <a:r>
                        <a:rPr lang="el-GR" sz="1600" b="1" dirty="0" smtClean="0">
                          <a:solidFill>
                            <a:srgbClr val="275CAE"/>
                          </a:solidFill>
                          <a:effectLst/>
                          <a:latin typeface="Calibri" panose="020F0502020204030204" pitchFamily="34" charset="0"/>
                          <a:cs typeface="Times New Roman" panose="02020603050405020304" pitchFamily="18" charset="0"/>
                        </a:rPr>
                        <a:t>Τύπος</a:t>
                      </a:r>
                      <a:endParaRPr lang="en-US" sz="1600" b="1" dirty="0">
                        <a:solidFill>
                          <a:srgbClr val="275CAE"/>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1515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l-GR" sz="1200" b="0" dirty="0" smtClean="0">
                        <a:solidFill>
                          <a:schemeClr val="tx2"/>
                        </a:solidFill>
                        <a:effectLst/>
                      </a:endParaRPr>
                    </a:p>
                  </a:txBody>
                  <a:tcPr marL="68580" marR="68580" marT="0" marB="0">
                    <a:solidFill>
                      <a:schemeClr val="bg1"/>
                    </a:solidFill>
                  </a:tcPr>
                </a:tc>
              </a:tr>
            </a:tbl>
          </a:graphicData>
        </a:graphic>
      </p:graphicFrame>
      <p:sp>
        <p:nvSpPr>
          <p:cNvPr id="13" name="Rectangle 12"/>
          <p:cNvSpPr/>
          <p:nvPr/>
        </p:nvSpPr>
        <p:spPr>
          <a:xfrm>
            <a:off x="457200" y="5257800"/>
            <a:ext cx="8305800" cy="307777"/>
          </a:xfrm>
          <a:prstGeom prst="rect">
            <a:avLst/>
          </a:prstGeom>
          <a:solidFill>
            <a:schemeClr val="bg1"/>
          </a:solidFill>
        </p:spPr>
        <p:txBody>
          <a:bodyPr wrap="square">
            <a:spAutoFit/>
          </a:bodyPr>
          <a:lstStyle/>
          <a:p>
            <a:r>
              <a:rPr lang="el-GR" sz="1400" b="1" dirty="0">
                <a:solidFill>
                  <a:srgbClr val="275CAE"/>
                </a:solidFill>
                <a:latin typeface="+mn-lt"/>
                <a:ea typeface="Calibri" panose="020F0502020204030204" pitchFamily="34" charset="0"/>
              </a:rPr>
              <a:t>Παράδειγμα</a:t>
            </a:r>
            <a:r>
              <a:rPr lang="el-GR" sz="1400" b="1" dirty="0">
                <a:solidFill>
                  <a:schemeClr val="tx2"/>
                </a:solidFill>
                <a:latin typeface="+mn-lt"/>
                <a:ea typeface="Calibri" panose="020F0502020204030204" pitchFamily="34" charset="0"/>
              </a:rPr>
              <a:t> </a:t>
            </a:r>
            <a:r>
              <a:rPr lang="el-GR" sz="1400" dirty="0">
                <a:solidFill>
                  <a:schemeClr val="tx2"/>
                </a:solidFill>
              </a:rPr>
              <a:t>Για την Cambria, υπολογίζεται ως εξής</a:t>
            </a:r>
            <a:r>
              <a:rPr lang="el-GR" sz="1400" dirty="0" smtClean="0">
                <a:solidFill>
                  <a:schemeClr val="tx2"/>
                </a:solidFill>
                <a:latin typeface="+mn-lt"/>
                <a:ea typeface="Calibri" panose="020F0502020204030204" pitchFamily="34" charset="0"/>
                <a:cs typeface="Times New Roman" panose="02020603050405020304" pitchFamily="18" charset="0"/>
              </a:rPr>
              <a:t>.</a:t>
            </a:r>
            <a:endParaRPr lang="en-US" sz="1400" dirty="0">
              <a:solidFill>
                <a:schemeClr val="tx2"/>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1519918949"/>
              </p:ext>
            </p:extLst>
          </p:nvPr>
        </p:nvGraphicFramePr>
        <p:xfrm>
          <a:off x="457200" y="4419600"/>
          <a:ext cx="8305800" cy="640080"/>
        </p:xfrm>
        <a:graphic>
          <a:graphicData uri="http://schemas.openxmlformats.org/drawingml/2006/table">
            <a:tbl>
              <a:tblPr firstRow="1" firstCol="1" bandRow="1">
                <a:tableStyleId>{5C22544A-7EE6-4342-B048-85BDC9FD1C3A}</a:tableStyleId>
              </a:tblPr>
              <a:tblGrid>
                <a:gridCol w="2266107"/>
                <a:gridCol w="280709"/>
                <a:gridCol w="2107985"/>
                <a:gridCol w="252283"/>
                <a:gridCol w="3398716"/>
              </a:tblGrid>
              <a:tr h="0">
                <a:tc>
                  <a:txBody>
                    <a:bodyPr/>
                    <a:lstStyle/>
                    <a:p>
                      <a:r>
                        <a:rPr lang="el-GR" sz="1400" b="0" dirty="0">
                          <a:solidFill>
                            <a:schemeClr val="tx2"/>
                          </a:solidFill>
                          <a:effectLst/>
                        </a:rPr>
                        <a:t>Απόκλιση Δαπάνης Μεταβλητών Γενικών </a:t>
                      </a:r>
                      <a:r>
                        <a:rPr lang="el-GR" sz="1400" b="0" dirty="0" smtClean="0">
                          <a:solidFill>
                            <a:schemeClr val="tx2"/>
                          </a:solidFill>
                          <a:effectLst/>
                        </a:rPr>
                        <a:t>Βιομηχανικών Εξόδων</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400" b="0">
                          <a:solidFill>
                            <a:schemeClr val="tx2"/>
                          </a:solidFill>
                          <a:effectLst/>
                        </a:rPr>
                        <a:t>=</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400" b="0">
                          <a:solidFill>
                            <a:schemeClr val="tx2"/>
                          </a:solidFill>
                          <a:effectLst/>
                        </a:rPr>
                        <a:t>(Πρότυπος Συντελεστής </a:t>
                      </a:r>
                      <a:r>
                        <a:rPr lang="en-US" sz="1400" b="0">
                          <a:solidFill>
                            <a:schemeClr val="tx2"/>
                          </a:solidFill>
                          <a:effectLst/>
                        </a:rPr>
                        <a:t>x</a:t>
                      </a:r>
                      <a:r>
                        <a:rPr lang="el-GR" sz="1400" b="0">
                          <a:solidFill>
                            <a:schemeClr val="tx2"/>
                          </a:solidFill>
                          <a:effectLst/>
                        </a:rPr>
                        <a:t> Πραγματικές Ώρες)</a:t>
                      </a:r>
                      <a:endParaRPr lang="en-US" sz="1200" b="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400" b="0" dirty="0">
                          <a:solidFill>
                            <a:schemeClr val="tx2"/>
                          </a:solidFill>
                          <a:effectLst/>
                        </a:rPr>
                        <a:t>-</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400" b="0" dirty="0">
                          <a:solidFill>
                            <a:schemeClr val="tx2"/>
                          </a:solidFill>
                          <a:effectLst/>
                        </a:rPr>
                        <a:t>Πραγματικό Κόστος Μετβλητών Γενικών </a:t>
                      </a:r>
                      <a:r>
                        <a:rPr lang="el-GR" sz="1400" b="0" dirty="0" smtClean="0">
                          <a:solidFill>
                            <a:schemeClr val="tx2"/>
                          </a:solidFill>
                          <a:effectLst/>
                        </a:rPr>
                        <a:t>Βιομηχανικών Εξόδων</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70483220"/>
              </p:ext>
            </p:extLst>
          </p:nvPr>
        </p:nvGraphicFramePr>
        <p:xfrm>
          <a:off x="457200" y="5562600"/>
          <a:ext cx="8229600" cy="426720"/>
        </p:xfrm>
        <a:graphic>
          <a:graphicData uri="http://schemas.openxmlformats.org/drawingml/2006/table">
            <a:tbl>
              <a:tblPr firstRow="1" firstCol="1" bandRow="1">
                <a:tableStyleId>{5C22544A-7EE6-4342-B048-85BDC9FD1C3A}</a:tableStyleId>
              </a:tblPr>
              <a:tblGrid>
                <a:gridCol w="4862065"/>
                <a:gridCol w="3367535"/>
              </a:tblGrid>
              <a:tr h="0">
                <a:tc>
                  <a:txBody>
                    <a:bodyPr/>
                    <a:lstStyle/>
                    <a:p>
                      <a:r>
                        <a:rPr lang="el-GR" sz="1400" b="0" dirty="0">
                          <a:solidFill>
                            <a:schemeClr val="tx2"/>
                          </a:solidFill>
                          <a:effectLst/>
                        </a:rPr>
                        <a:t>Απόκλιση Δαπάνης Μεταβλητών Γενικών βιομηχανικών εξόδων</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400" b="0" dirty="0">
                          <a:solidFill>
                            <a:schemeClr val="tx2"/>
                          </a:solidFill>
                          <a:effectLst/>
                        </a:rPr>
                        <a:t>= (5.75$ </a:t>
                      </a:r>
                      <a:r>
                        <a:rPr lang="en-US" sz="1400" b="0" dirty="0">
                          <a:solidFill>
                            <a:schemeClr val="tx2"/>
                          </a:solidFill>
                          <a:effectLst/>
                        </a:rPr>
                        <a:t>x </a:t>
                      </a:r>
                      <a:r>
                        <a:rPr lang="el-GR" sz="1400" b="0" dirty="0">
                          <a:solidFill>
                            <a:schemeClr val="tx2"/>
                          </a:solidFill>
                          <a:effectLst/>
                        </a:rPr>
                        <a:t>450 ώρες) – 2.500$</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400" b="0" dirty="0">
                          <a:solidFill>
                            <a:schemeClr val="tx2"/>
                          </a:solidFill>
                          <a:effectLst/>
                        </a:rPr>
                        <a:t> </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400" b="0" dirty="0">
                          <a:solidFill>
                            <a:schemeClr val="tx2"/>
                          </a:solidFill>
                          <a:effectLst/>
                        </a:rPr>
                        <a:t>= </a:t>
                      </a:r>
                      <a:r>
                        <a:rPr lang="el-GR" sz="1400" b="0" u="sng" dirty="0">
                          <a:solidFill>
                            <a:schemeClr val="tx2"/>
                          </a:solidFill>
                          <a:effectLst/>
                        </a:rPr>
                        <a:t>87.50$ </a:t>
                      </a:r>
                      <a:r>
                        <a:rPr lang="el-GR" sz="1400" b="0" dirty="0" smtClean="0">
                          <a:solidFill>
                            <a:schemeClr val="tx2"/>
                          </a:solidFill>
                          <a:effectLst/>
                        </a:rPr>
                        <a:t>(Ε)</a:t>
                      </a:r>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457200" y="152400"/>
            <a:ext cx="8305800" cy="914400"/>
          </a:xfrm>
        </p:spPr>
        <p:txBody>
          <a:bodyPr/>
          <a:lstStyle/>
          <a:p>
            <a:r>
              <a:rPr lang="el-GR" altLang="en-US" dirty="0">
                <a:ea typeface="Arial Unicode MS" panose="020B0604020202020204" pitchFamily="34" charset="-128"/>
              </a:rPr>
              <a:t>Υπολογισμός Απόκλισης </a:t>
            </a:r>
            <a:r>
              <a:rPr lang="el-GR" altLang="en-US" dirty="0" smtClean="0">
                <a:ea typeface="Arial Unicode MS" panose="020B0604020202020204" pitchFamily="34" charset="-128"/>
              </a:rPr>
              <a:t>Απόδοσης Μεταβλητών </a:t>
            </a:r>
            <a:r>
              <a:rPr lang="el-GR" dirty="0"/>
              <a:t>Γενικών Βιομηχανικών Εξόδων</a:t>
            </a:r>
            <a:endParaRPr lang="en-US" altLang="en-US" dirty="0" smtClean="0"/>
          </a:p>
        </p:txBody>
      </p:sp>
      <p:sp>
        <p:nvSpPr>
          <p:cNvPr id="9830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
        <p:nvSpPr>
          <p:cNvPr id="8" name="Rectangle 7"/>
          <p:cNvSpPr/>
          <p:nvPr/>
        </p:nvSpPr>
        <p:spPr>
          <a:xfrm>
            <a:off x="304800" y="1447800"/>
            <a:ext cx="8382000" cy="1077218"/>
          </a:xfrm>
          <a:prstGeom prst="rect">
            <a:avLst/>
          </a:prstGeom>
          <a:solidFill>
            <a:schemeClr val="bg1"/>
          </a:solidFill>
        </p:spPr>
        <p:txBody>
          <a:bodyPr wrap="square">
            <a:spAutoFit/>
          </a:bodyPr>
          <a:lstStyle/>
          <a:p>
            <a:r>
              <a:rPr lang="el-GR" sz="1600" b="1" dirty="0">
                <a:solidFill>
                  <a:srgbClr val="275CAE"/>
                </a:solidFill>
                <a:latin typeface="+mn-lt"/>
                <a:ea typeface="Calibri" panose="020F0502020204030204" pitchFamily="34" charset="0"/>
              </a:rPr>
              <a:t>Μέτρηση απόδοσης</a:t>
            </a:r>
            <a:r>
              <a:rPr lang="el-GR" sz="1600" dirty="0">
                <a:solidFill>
                  <a:srgbClr val="275CAE"/>
                </a:solidFill>
                <a:latin typeface="+mn-lt"/>
                <a:ea typeface="Calibri" panose="020F0502020204030204" pitchFamily="34" charset="0"/>
              </a:rPr>
              <a:t> </a:t>
            </a:r>
            <a:r>
              <a:rPr lang="el-GR" sz="1600" dirty="0" smtClean="0">
                <a:solidFill>
                  <a:schemeClr val="tx2"/>
                </a:solidFill>
                <a:latin typeface="+mn-lt"/>
                <a:ea typeface="Calibri" panose="020F0502020204030204" pitchFamily="34" charset="0"/>
              </a:rPr>
              <a:t>Η </a:t>
            </a:r>
            <a:r>
              <a:rPr lang="el-GR" sz="1600" b="1" dirty="0" smtClean="0">
                <a:solidFill>
                  <a:srgbClr val="275CAE"/>
                </a:solidFill>
                <a:latin typeface="+mn-lt"/>
              </a:rPr>
              <a:t>απόκλιση απόδοσης μεταβλητών </a:t>
            </a:r>
            <a:r>
              <a:rPr lang="el-GR" sz="1600" b="1" dirty="0">
                <a:solidFill>
                  <a:srgbClr val="275CAE"/>
                </a:solidFill>
                <a:latin typeface="+mn-lt"/>
              </a:rPr>
              <a:t>γενικών βιομηχανικών εξόδων</a:t>
            </a:r>
            <a:r>
              <a:rPr lang="el-GR" sz="1600" dirty="0">
                <a:solidFill>
                  <a:srgbClr val="275CAE"/>
                </a:solidFill>
                <a:latin typeface="+mn-lt"/>
              </a:rPr>
              <a:t> </a:t>
            </a:r>
            <a:r>
              <a:rPr lang="el-GR" sz="1600" dirty="0">
                <a:solidFill>
                  <a:schemeClr val="tx2"/>
                </a:solidFill>
                <a:latin typeface="+mn-lt"/>
              </a:rPr>
              <a:t>μετρά τη διαφορά ανάμεσα στις πραγματικές ώρες εργασίας για την παραγωγή του προϊόντος και στο πόσες ώρες θα έπρεπε να έχουν πραγματοποιηθεί για την παραγωγή του αριθμού των παραχθέντων προϊόντων</a:t>
            </a:r>
            <a:r>
              <a:rPr lang="el-GR" sz="1600" dirty="0" smtClean="0">
                <a:solidFill>
                  <a:schemeClr val="tx2"/>
                </a:solidFill>
                <a:latin typeface="+mn-lt"/>
              </a:rPr>
              <a:t>.</a:t>
            </a:r>
            <a:endParaRPr lang="en-US" sz="1600" dirty="0">
              <a:solidFill>
                <a:schemeClr val="tx2"/>
              </a:solidFill>
              <a:latin typeface="+mn-lt"/>
            </a:endParaRPr>
          </a:p>
        </p:txBody>
      </p:sp>
      <p:sp>
        <p:nvSpPr>
          <p:cNvPr id="10" name="Rectangle 9"/>
          <p:cNvSpPr/>
          <p:nvPr/>
        </p:nvSpPr>
        <p:spPr>
          <a:xfrm>
            <a:off x="381000" y="4114800"/>
            <a:ext cx="8305800" cy="338554"/>
          </a:xfrm>
          <a:prstGeom prst="rect">
            <a:avLst/>
          </a:prstGeom>
          <a:solidFill>
            <a:schemeClr val="bg1"/>
          </a:solidFill>
        </p:spPr>
        <p:txBody>
          <a:bodyPr wrap="square">
            <a:spAutoFit/>
          </a:bodyPr>
          <a:lstStyle/>
          <a:p>
            <a:r>
              <a:rPr lang="el-GR" sz="1600" b="1" dirty="0">
                <a:solidFill>
                  <a:srgbClr val="275CAE"/>
                </a:solidFill>
                <a:latin typeface="+mn-lt"/>
                <a:ea typeface="Calibri" panose="020F0502020204030204" pitchFamily="34" charset="0"/>
              </a:rPr>
              <a:t>Παράδειγμα</a:t>
            </a:r>
            <a:r>
              <a:rPr lang="el-GR" sz="1600" b="1" dirty="0">
                <a:solidFill>
                  <a:schemeClr val="tx2"/>
                </a:solidFill>
                <a:latin typeface="+mn-lt"/>
                <a:ea typeface="Calibri" panose="020F0502020204030204" pitchFamily="34" charset="0"/>
              </a:rPr>
              <a:t> </a:t>
            </a:r>
            <a:r>
              <a:rPr lang="el-GR" sz="1600" dirty="0">
                <a:solidFill>
                  <a:schemeClr val="tx2"/>
                </a:solidFill>
                <a:latin typeface="+mn-lt"/>
              </a:rPr>
              <a:t>Για την Cambria, υπολογίζεται ως εξής</a:t>
            </a:r>
            <a:r>
              <a:rPr lang="el-GR" sz="1600" dirty="0" smtClean="0">
                <a:solidFill>
                  <a:schemeClr val="tx2"/>
                </a:solidFill>
                <a:latin typeface="+mn-lt"/>
                <a:ea typeface="Calibri" panose="020F0502020204030204" pitchFamily="34" charset="0"/>
                <a:cs typeface="Times New Roman" panose="02020603050405020304" pitchFamily="18" charset="0"/>
              </a:rPr>
              <a:t>.</a:t>
            </a:r>
            <a:endParaRPr lang="en-US" sz="1600" dirty="0">
              <a:solidFill>
                <a:schemeClr val="tx2"/>
              </a:solidFill>
              <a:latin typeface="+mn-lt"/>
            </a:endParaRPr>
          </a:p>
        </p:txBody>
      </p:sp>
      <p:graphicFrame>
        <p:nvGraphicFramePr>
          <p:cNvPr id="11" name="Table 10"/>
          <p:cNvGraphicFramePr>
            <a:graphicFrameLocks noGrp="1"/>
          </p:cNvGraphicFramePr>
          <p:nvPr>
            <p:extLst>
              <p:ext uri="{D42A27DB-BD31-4B8C-83A1-F6EECF244321}">
                <p14:modId xmlns:p14="http://schemas.microsoft.com/office/powerpoint/2010/main" val="1544451742"/>
              </p:ext>
            </p:extLst>
          </p:nvPr>
        </p:nvGraphicFramePr>
        <p:xfrm>
          <a:off x="381000" y="2971800"/>
          <a:ext cx="8305800" cy="772160"/>
        </p:xfrm>
        <a:graphic>
          <a:graphicData uri="http://schemas.openxmlformats.org/drawingml/2006/table">
            <a:tbl>
              <a:tblPr firstRow="1" firstCol="1" bandRow="1">
                <a:tableStyleId>{5C22544A-7EE6-4342-B048-85BDC9FD1C3A}</a:tableStyleId>
              </a:tblPr>
              <a:tblGrid>
                <a:gridCol w="3657600"/>
                <a:gridCol w="381000"/>
                <a:gridCol w="4267200"/>
              </a:tblGrid>
              <a:tr h="320040">
                <a:tc>
                  <a:txBody>
                    <a:bodyPr/>
                    <a:lstStyle/>
                    <a:p>
                      <a:r>
                        <a:rPr lang="el-GR" sz="1400" b="1" dirty="0" smtClean="0">
                          <a:solidFill>
                            <a:srgbClr val="275CAE"/>
                          </a:solidFill>
                          <a:effectLst/>
                          <a:latin typeface="+mn-lt"/>
                          <a:cs typeface="Times New Roman" panose="02020603050405020304" pitchFamily="18" charset="0"/>
                        </a:rPr>
                        <a:t>Τύπος</a:t>
                      </a:r>
                      <a:endParaRPr lang="en-US" sz="1400" b="1" dirty="0">
                        <a:solidFill>
                          <a:srgbClr val="275CAE"/>
                        </a:solidFill>
                        <a:effectLst/>
                        <a:latin typeface="+mn-lt"/>
                        <a:cs typeface="Times New Roman" panose="02020603050405020304" pitchFamily="18" charset="0"/>
                      </a:endParaRPr>
                    </a:p>
                  </a:txBody>
                  <a:tcPr marL="68580" marR="68580" marT="0" marB="0" anchor="ctr">
                    <a:solidFill>
                      <a:schemeClr val="bg1"/>
                    </a:solidFill>
                  </a:tcPr>
                </a:tc>
                <a:tc>
                  <a:txBody>
                    <a:bodyPr/>
                    <a:lstStyle/>
                    <a:p>
                      <a:endParaRPr lang="en-US" sz="1400" b="0" dirty="0">
                        <a:solidFill>
                          <a:schemeClr val="tx2"/>
                        </a:solidFill>
                        <a:effectLst/>
                        <a:latin typeface="+mn-lt"/>
                        <a:cs typeface="Times New Roman" panose="02020603050405020304" pitchFamily="18" charset="0"/>
                      </a:endParaRPr>
                    </a:p>
                  </a:txBody>
                  <a:tcPr marL="68580" marR="68580" marT="0" marB="0" anchor="ctr">
                    <a:solidFill>
                      <a:schemeClr val="bg1"/>
                    </a:solidFill>
                  </a:tcPr>
                </a:tc>
                <a:tc rowSpan="2">
                  <a:txBody>
                    <a:bodyPr/>
                    <a:lstStyle/>
                    <a:p>
                      <a:endParaRPr lang="en-US" sz="1400" dirty="0">
                        <a:effectLst/>
                        <a:latin typeface="+mn-lt"/>
                        <a:cs typeface="Times New Roman" panose="02020603050405020304" pitchFamily="18" charset="0"/>
                      </a:endParaRPr>
                    </a:p>
                  </a:txBody>
                  <a:tcPr marL="68580" marR="68580" marT="0" marB="0" anchor="ctr">
                    <a:solidFill>
                      <a:schemeClr val="bg1"/>
                    </a:solidFill>
                  </a:tcPr>
                </a:tc>
              </a:tr>
              <a:tr h="0">
                <a:tc rowSpan="2">
                  <a:txBody>
                    <a:bodyPr/>
                    <a:lstStyle/>
                    <a:p>
                      <a:r>
                        <a:rPr lang="el-GR" sz="1400" b="0" dirty="0">
                          <a:solidFill>
                            <a:schemeClr val="tx2"/>
                          </a:solidFill>
                          <a:effectLst/>
                          <a:latin typeface="+mn-lt"/>
                          <a:cs typeface="Courier New" panose="02070309020205020404" pitchFamily="49" charset="0"/>
                        </a:rPr>
                        <a:t>Απόκλιση Απόδοσης Μεταβλητών </a:t>
                      </a:r>
                      <a:r>
                        <a:rPr lang="el-GR" sz="1400" b="0" dirty="0">
                          <a:solidFill>
                            <a:schemeClr val="tx2"/>
                          </a:solidFill>
                          <a:effectLst/>
                          <a:latin typeface="+mn-lt"/>
                          <a:cs typeface="Times New Roman" panose="02020603050405020304" pitchFamily="18" charset="0"/>
                        </a:rPr>
                        <a:t>Γενικών βιομηχανικών εξόδων</a:t>
                      </a:r>
                      <a:r>
                        <a:rPr lang="el-GR" sz="1400" b="0" dirty="0">
                          <a:solidFill>
                            <a:schemeClr val="tx2"/>
                          </a:solidFill>
                          <a:effectLst/>
                          <a:latin typeface="+mn-lt"/>
                          <a:cs typeface="Courier New" panose="02070309020205020404" pitchFamily="49" charset="0"/>
                        </a:rPr>
                        <a:t> </a:t>
                      </a:r>
                      <a:endParaRPr lang="en-US" sz="1400" b="0" dirty="0">
                        <a:solidFill>
                          <a:schemeClr val="tx2"/>
                        </a:solidFill>
                        <a:effectLst/>
                        <a:latin typeface="+mn-lt"/>
                        <a:cs typeface="Times New Roman" panose="02020603050405020304" pitchFamily="18" charset="0"/>
                      </a:endParaRPr>
                    </a:p>
                  </a:txBody>
                  <a:tcPr marL="68580" marR="68580" marT="0" marB="0" anchor="ctr">
                    <a:solidFill>
                      <a:schemeClr val="bg1"/>
                    </a:solidFill>
                  </a:tcPr>
                </a:tc>
                <a:tc rowSpan="2">
                  <a:txBody>
                    <a:bodyPr/>
                    <a:lstStyle/>
                    <a:p>
                      <a:r>
                        <a:rPr lang="el-GR" sz="1400" dirty="0">
                          <a:solidFill>
                            <a:schemeClr val="tx2"/>
                          </a:solidFill>
                          <a:effectLst/>
                          <a:latin typeface="+mn-lt"/>
                          <a:cs typeface="Courier New" panose="02070309020205020404" pitchFamily="49" charset="0"/>
                        </a:rPr>
                        <a:t>=</a:t>
                      </a:r>
                      <a:endParaRPr lang="en-US" sz="1400" dirty="0">
                        <a:solidFill>
                          <a:schemeClr val="tx2"/>
                        </a:solidFill>
                        <a:effectLst/>
                        <a:latin typeface="+mn-lt"/>
                        <a:cs typeface="Times New Roman" panose="02020603050405020304" pitchFamily="18" charset="0"/>
                      </a:endParaRPr>
                    </a:p>
                  </a:txBody>
                  <a:tcPr marL="68580" marR="68580" marT="0" marB="0" anchor="ctr">
                    <a:solidFill>
                      <a:schemeClr val="bg1"/>
                    </a:solidFill>
                  </a:tcPr>
                </a:tc>
                <a:tc vMerge="1">
                  <a:txBody>
                    <a:bodyPr/>
                    <a:lstStyle/>
                    <a:p>
                      <a:endParaRPr lang="en-US" sz="1100" dirty="0">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r>
              <a:tr h="342900">
                <a:tc vMerge="1">
                  <a:txBody>
                    <a:bodyPr/>
                    <a:lstStyle/>
                    <a:p>
                      <a:endParaRPr lang="en-US"/>
                    </a:p>
                  </a:txBody>
                  <a:tcPr/>
                </a:tc>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effectLst/>
                          <a:latin typeface="+mn-lt"/>
                          <a:cs typeface="Courier New" panose="02070309020205020404" pitchFamily="49" charset="0"/>
                        </a:rPr>
                        <a:t>Πρότυπος Συντελεστής </a:t>
                      </a:r>
                      <a:r>
                        <a:rPr lang="en-US" sz="1400" dirty="0" smtClean="0">
                          <a:solidFill>
                            <a:schemeClr val="tx2"/>
                          </a:solidFill>
                          <a:effectLst/>
                          <a:latin typeface="+mn-lt"/>
                          <a:cs typeface="Courier New" panose="02070309020205020404" pitchFamily="49" charset="0"/>
                        </a:rPr>
                        <a:t>x</a:t>
                      </a:r>
                      <a:r>
                        <a:rPr lang="el-GR" sz="1400" dirty="0" smtClean="0">
                          <a:solidFill>
                            <a:schemeClr val="tx2"/>
                          </a:solidFill>
                          <a:effectLst/>
                          <a:latin typeface="+mn-lt"/>
                          <a:cs typeface="Courier New" panose="02070309020205020404" pitchFamily="49" charset="0"/>
                        </a:rPr>
                        <a:t> (Πραγματικές Επιτρεπόμενες Ώρες – Πραγματικές Ώρες</a:t>
                      </a:r>
                      <a:endParaRPr lang="en-US" sz="1400" dirty="0" smtClean="0">
                        <a:solidFill>
                          <a:schemeClr val="tx2"/>
                        </a:solidFill>
                        <a:effectLst/>
                        <a:latin typeface="+mn-lt"/>
                        <a:cs typeface="Times New Roman" panose="02020603050405020304" pitchFamily="18" charset="0"/>
                      </a:endParaRPr>
                    </a:p>
                  </a:txBody>
                  <a:tcPr marL="68580" marR="68580" marT="0" marB="0" anchor="ctr">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919981900"/>
              </p:ext>
            </p:extLst>
          </p:nvPr>
        </p:nvGraphicFramePr>
        <p:xfrm>
          <a:off x="381000" y="4495800"/>
          <a:ext cx="8229600" cy="731520"/>
        </p:xfrm>
        <a:graphic>
          <a:graphicData uri="http://schemas.openxmlformats.org/drawingml/2006/table">
            <a:tbl>
              <a:tblPr firstRow="1" firstCol="1" bandRow="1">
                <a:tableStyleId>{5C22544A-7EE6-4342-B048-85BDC9FD1C3A}</a:tableStyleId>
              </a:tblPr>
              <a:tblGrid>
                <a:gridCol w="4862065"/>
                <a:gridCol w="3367535"/>
              </a:tblGrid>
              <a:tr h="0">
                <a:tc>
                  <a:txBody>
                    <a:bodyPr/>
                    <a:lstStyle/>
                    <a:p>
                      <a:r>
                        <a:rPr lang="el-GR" sz="1600" b="0" dirty="0">
                          <a:solidFill>
                            <a:schemeClr val="tx2"/>
                          </a:solidFill>
                          <a:effectLst/>
                          <a:latin typeface="+mn-lt"/>
                          <a:cs typeface="Courier New" panose="02070309020205020404" pitchFamily="49" charset="0"/>
                        </a:rPr>
                        <a:t>Απόκλιση Απόδοσης Μεταβλητών </a:t>
                      </a:r>
                      <a:r>
                        <a:rPr lang="el-GR" sz="1600" b="0" dirty="0">
                          <a:solidFill>
                            <a:schemeClr val="tx2"/>
                          </a:solidFill>
                          <a:effectLst/>
                          <a:latin typeface="+mn-lt"/>
                          <a:cs typeface="Times New Roman" panose="02020603050405020304" pitchFamily="18" charset="0"/>
                        </a:rPr>
                        <a:t>Γενικών βιομηχανικών εξόδων</a:t>
                      </a:r>
                      <a:endParaRPr lang="en-US" sz="1400" b="0" dirty="0">
                        <a:solidFill>
                          <a:schemeClr val="tx2"/>
                        </a:solidFill>
                        <a:effectLst/>
                        <a:latin typeface="+mn-lt"/>
                        <a:cs typeface="Times New Roman" panose="02020603050405020304" pitchFamily="18" charset="0"/>
                      </a:endParaRPr>
                    </a:p>
                  </a:txBody>
                  <a:tcPr marL="68580" marR="68580" marT="0" marB="0">
                    <a:solidFill>
                      <a:schemeClr val="bg1"/>
                    </a:solidFill>
                  </a:tcPr>
                </a:tc>
                <a:tc>
                  <a:txBody>
                    <a:bodyPr/>
                    <a:lstStyle/>
                    <a:p>
                      <a:r>
                        <a:rPr lang="el-GR" sz="1600" b="0">
                          <a:solidFill>
                            <a:schemeClr val="tx2"/>
                          </a:solidFill>
                          <a:effectLst/>
                          <a:latin typeface="+mn-lt"/>
                          <a:cs typeface="Times New Roman" panose="02020603050405020304" pitchFamily="18" charset="0"/>
                        </a:rPr>
                        <a:t>= 5.75$ </a:t>
                      </a:r>
                      <a:r>
                        <a:rPr lang="en-US" sz="1600" b="0">
                          <a:solidFill>
                            <a:schemeClr val="tx2"/>
                          </a:solidFill>
                          <a:effectLst/>
                          <a:latin typeface="+mn-lt"/>
                          <a:cs typeface="Times New Roman" panose="02020603050405020304" pitchFamily="18" charset="0"/>
                        </a:rPr>
                        <a:t>x </a:t>
                      </a:r>
                      <a:r>
                        <a:rPr lang="el-GR" sz="1600" b="0">
                          <a:solidFill>
                            <a:schemeClr val="tx2"/>
                          </a:solidFill>
                          <a:effectLst/>
                          <a:latin typeface="+mn-lt"/>
                          <a:cs typeface="Times New Roman" panose="02020603050405020304" pitchFamily="18" charset="0"/>
                        </a:rPr>
                        <a:t>[(180 τσάντες </a:t>
                      </a:r>
                      <a:r>
                        <a:rPr lang="en-US" sz="1600" b="0">
                          <a:solidFill>
                            <a:schemeClr val="tx2"/>
                          </a:solidFill>
                          <a:effectLst/>
                          <a:latin typeface="+mn-lt"/>
                          <a:cs typeface="Times New Roman" panose="02020603050405020304" pitchFamily="18" charset="0"/>
                        </a:rPr>
                        <a:t>x </a:t>
                      </a:r>
                      <a:r>
                        <a:rPr lang="el-GR" sz="1600" b="0">
                          <a:solidFill>
                            <a:schemeClr val="tx2"/>
                          </a:solidFill>
                          <a:effectLst/>
                          <a:latin typeface="+mn-lt"/>
                          <a:cs typeface="Times New Roman" panose="02020603050405020304" pitchFamily="18" charset="0"/>
                        </a:rPr>
                        <a:t>2.4 ώρες) – 450 ώρες)]</a:t>
                      </a:r>
                      <a:endParaRPr lang="en-US" sz="1400" b="0">
                        <a:solidFill>
                          <a:schemeClr val="tx2"/>
                        </a:solidFill>
                        <a:effectLst/>
                        <a:latin typeface="+mn-lt"/>
                        <a:cs typeface="Times New Roman" panose="02020603050405020304" pitchFamily="18" charset="0"/>
                      </a:endParaRPr>
                    </a:p>
                  </a:txBody>
                  <a:tcPr marL="68580" marR="68580" marT="0" marB="0">
                    <a:solidFill>
                      <a:schemeClr val="bg1"/>
                    </a:solidFill>
                  </a:tcPr>
                </a:tc>
              </a:tr>
              <a:tr h="0">
                <a:tc>
                  <a:txBody>
                    <a:bodyPr/>
                    <a:lstStyle/>
                    <a:p>
                      <a:r>
                        <a:rPr lang="el-GR" sz="1600" b="0" dirty="0">
                          <a:solidFill>
                            <a:schemeClr val="tx2"/>
                          </a:solidFill>
                          <a:effectLst/>
                          <a:latin typeface="+mn-lt"/>
                          <a:cs typeface="Times New Roman" panose="02020603050405020304" pitchFamily="18" charset="0"/>
                        </a:rPr>
                        <a:t> </a:t>
                      </a:r>
                      <a:endParaRPr lang="en-US" sz="1400" b="0" dirty="0">
                        <a:solidFill>
                          <a:schemeClr val="tx2"/>
                        </a:solidFill>
                        <a:effectLst/>
                        <a:latin typeface="+mn-lt"/>
                        <a:cs typeface="Times New Roman" panose="02020603050405020304" pitchFamily="18" charset="0"/>
                      </a:endParaRPr>
                    </a:p>
                  </a:txBody>
                  <a:tcPr marL="68580" marR="68580" marT="0" marB="0">
                    <a:solidFill>
                      <a:schemeClr val="bg1"/>
                    </a:solidFill>
                  </a:tcPr>
                </a:tc>
                <a:tc>
                  <a:txBody>
                    <a:bodyPr/>
                    <a:lstStyle/>
                    <a:p>
                      <a:r>
                        <a:rPr lang="el-GR" sz="1600" b="0" dirty="0">
                          <a:solidFill>
                            <a:schemeClr val="tx2"/>
                          </a:solidFill>
                          <a:effectLst/>
                          <a:latin typeface="+mn-lt"/>
                          <a:cs typeface="Times New Roman" panose="02020603050405020304" pitchFamily="18" charset="0"/>
                        </a:rPr>
                        <a:t>= </a:t>
                      </a:r>
                      <a:r>
                        <a:rPr lang="el-GR" sz="1600" b="0" u="sng" dirty="0">
                          <a:solidFill>
                            <a:schemeClr val="tx2"/>
                          </a:solidFill>
                          <a:effectLst/>
                          <a:latin typeface="+mn-lt"/>
                          <a:cs typeface="Times New Roman" panose="02020603050405020304" pitchFamily="18" charset="0"/>
                        </a:rPr>
                        <a:t>103.50$ </a:t>
                      </a:r>
                      <a:r>
                        <a:rPr lang="el-GR" sz="1600" b="0" dirty="0" smtClean="0">
                          <a:solidFill>
                            <a:schemeClr val="tx2"/>
                          </a:solidFill>
                          <a:effectLst/>
                          <a:latin typeface="+mn-lt"/>
                          <a:cs typeface="Times New Roman" panose="02020603050405020304" pitchFamily="18" charset="0"/>
                        </a:rPr>
                        <a:t>(Δ)</a:t>
                      </a:r>
                      <a:endParaRPr lang="en-US" sz="1400" b="0" dirty="0">
                        <a:solidFill>
                          <a:schemeClr val="tx2"/>
                        </a:solidFill>
                        <a:effectLst/>
                        <a:latin typeface="+mn-lt"/>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l-GR" dirty="0"/>
              <a:t>Σύνοψη Αποκλίσεων Μεταβλητών Γενικών Βιομηχανικών Εξόδων</a:t>
            </a:r>
            <a:endParaRPr lang="en-US" altLang="en-US" dirty="0" smtClean="0"/>
          </a:p>
        </p:txBody>
      </p:sp>
      <p:sp>
        <p:nvSpPr>
          <p:cNvPr id="3" name="Content Placeholder 2"/>
          <p:cNvSpPr>
            <a:spLocks noGrp="1"/>
          </p:cNvSpPr>
          <p:nvPr>
            <p:ph idx="1"/>
          </p:nvPr>
        </p:nvSpPr>
        <p:spPr>
          <a:extLst/>
        </p:spPr>
        <p:txBody>
          <a:bodyPr/>
          <a:lstStyle/>
          <a:p>
            <a:pPr>
              <a:defRPr/>
            </a:pPr>
            <a:r>
              <a:rPr lang="el-GR" sz="2400" dirty="0"/>
              <a:t>Η καθαρή </a:t>
            </a:r>
            <a:r>
              <a:rPr lang="el-GR" sz="2400" dirty="0" smtClean="0"/>
              <a:t>απόκλιση </a:t>
            </a:r>
            <a:r>
              <a:rPr lang="el-GR" sz="2400" dirty="0"/>
              <a:t>δαπάνης μεταβλητών γενικών βιομηχανικών εξόδων και της απόκλιση απόδοσης μεταβλητών γενικών βιομηχανικών εξόδων πρέπει να είναι ίση με τη συνολική απόκλιση μεταβλητών γενικών βιομηχανικών εξόδων</a:t>
            </a:r>
            <a:r>
              <a:rPr lang="en-US" sz="2400" dirty="0" smtClean="0">
                <a:ea typeface="+mn-ea"/>
              </a:rPr>
              <a:t>.</a:t>
            </a:r>
          </a:p>
          <a:p>
            <a:pPr lvl="1">
              <a:defRPr/>
            </a:pPr>
            <a:r>
              <a:rPr lang="el-GR" sz="2000" dirty="0"/>
              <a:t>Ο παρακάτω έλεγχος δείχνει ότι αυτές οι αποκλίσεις έχουν υπολογιστεί </a:t>
            </a:r>
            <a:r>
              <a:rPr lang="el-GR" sz="2000" dirty="0" smtClean="0"/>
              <a:t>σωστά</a:t>
            </a:r>
            <a:r>
              <a:rPr lang="en-US" sz="2000" dirty="0" smtClean="0"/>
              <a:t>:</a:t>
            </a:r>
          </a:p>
          <a:p>
            <a:pPr marL="457200" lvl="1" indent="0">
              <a:buFontTx/>
              <a:buNone/>
              <a:defRPr/>
            </a:pPr>
            <a:endParaRPr lang="en-US" sz="2000" dirty="0"/>
          </a:p>
        </p:txBody>
      </p:sp>
      <p:sp>
        <p:nvSpPr>
          <p:cNvPr id="9933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3696427138"/>
              </p:ext>
            </p:extLst>
          </p:nvPr>
        </p:nvGraphicFramePr>
        <p:xfrm>
          <a:off x="533400" y="4114800"/>
          <a:ext cx="8001000" cy="975360"/>
        </p:xfrm>
        <a:graphic>
          <a:graphicData uri="http://schemas.openxmlformats.org/drawingml/2006/table">
            <a:tbl>
              <a:tblPr firstRow="1" firstCol="1" bandRow="1">
                <a:tableStyleId>{5C22544A-7EE6-4342-B048-85BDC9FD1C3A}</a:tableStyleId>
              </a:tblPr>
              <a:tblGrid>
                <a:gridCol w="5458650"/>
                <a:gridCol w="2542350"/>
              </a:tblGrid>
              <a:tr h="0">
                <a:tc>
                  <a:txBody>
                    <a:bodyPr/>
                    <a:lstStyle/>
                    <a:p>
                      <a:r>
                        <a:rPr lang="el-GR" sz="1600" b="0" dirty="0">
                          <a:solidFill>
                            <a:schemeClr val="tx2"/>
                          </a:solidFill>
                          <a:effectLst/>
                        </a:rPr>
                        <a:t>Απόκλιση δαπάνης μεταβλητών γενικών βιομηχανικών εξόδων</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600" b="0" dirty="0">
                          <a:solidFill>
                            <a:schemeClr val="tx2"/>
                          </a:solidFill>
                          <a:effectLst/>
                        </a:rPr>
                        <a:t>87.50$ </a:t>
                      </a:r>
                      <a:r>
                        <a:rPr lang="el-GR" sz="1600" b="0" dirty="0" smtClean="0">
                          <a:solidFill>
                            <a:schemeClr val="tx2"/>
                          </a:solidFill>
                          <a:effectLst/>
                        </a:rPr>
                        <a:t>(Ε)</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600" b="0">
                          <a:solidFill>
                            <a:schemeClr val="tx2"/>
                          </a:solidFill>
                          <a:effectLst/>
                        </a:rPr>
                        <a:t>Απόκλιση απόδοσης μεταβλητών γενικών βιομηχανικών εξόδων</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600" b="0" dirty="0">
                          <a:solidFill>
                            <a:schemeClr val="tx2"/>
                          </a:solidFill>
                          <a:effectLst/>
                        </a:rPr>
                        <a:t>103.50 </a:t>
                      </a:r>
                      <a:r>
                        <a:rPr lang="el-GR" sz="1600" b="0" dirty="0" smtClean="0">
                          <a:solidFill>
                            <a:schemeClr val="tx2"/>
                          </a:solidFill>
                          <a:effectLst/>
                        </a:rPr>
                        <a:t>(Δ)</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600" b="0">
                          <a:solidFill>
                            <a:schemeClr val="tx2"/>
                          </a:solidFill>
                          <a:effectLst/>
                        </a:rPr>
                        <a:t>Συνολική απόκλιση κόστους μεταβλητών γενικών βιομηχανικών εξόδων</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600" b="0" dirty="0">
                          <a:solidFill>
                            <a:schemeClr val="tx2"/>
                          </a:solidFill>
                          <a:effectLst/>
                        </a:rPr>
                        <a:t>16.00$ </a:t>
                      </a:r>
                      <a:r>
                        <a:rPr lang="el-GR" sz="1600" b="0" dirty="0" smtClean="0">
                          <a:solidFill>
                            <a:schemeClr val="tx2"/>
                          </a:solidFill>
                          <a:effectLst/>
                        </a:rPr>
                        <a:t>(Δ)</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305800" cy="914400"/>
          </a:xfrm>
        </p:spPr>
        <p:txBody>
          <a:bodyPr/>
          <a:lstStyle/>
          <a:p>
            <a:r>
              <a:rPr lang="el-GR" altLang="en-US" dirty="0" smtClean="0"/>
              <a:t>Έννοιες που Διέπουν</a:t>
            </a:r>
            <a:r>
              <a:rPr lang="en-US" altLang="en-US" dirty="0" smtClean="0"/>
              <a:t> </a:t>
            </a:r>
            <a:r>
              <a:rPr lang="el-GR" altLang="en-US" dirty="0"/>
              <a:t>την </a:t>
            </a:r>
            <a:r>
              <a:rPr lang="el-GR" dirty="0"/>
              <a:t>Πρότυπη </a:t>
            </a:r>
            <a:r>
              <a:rPr lang="el-GR" dirty="0" smtClean="0"/>
              <a:t>Κοστολόγηση </a:t>
            </a:r>
            <a:r>
              <a:rPr lang="en-US" altLang="en-US" sz="1800" dirty="0" smtClean="0"/>
              <a:t>(</a:t>
            </a:r>
            <a:r>
              <a:rPr lang="el-GR" altLang="en-US" sz="1800" dirty="0" smtClean="0"/>
              <a:t>διαφάνεια </a:t>
            </a:r>
            <a:r>
              <a:rPr lang="en-US" altLang="en-US" sz="1800" dirty="0" smtClean="0"/>
              <a:t>2 </a:t>
            </a:r>
            <a:r>
              <a:rPr lang="el-GR" altLang="en-US" sz="1800" dirty="0" smtClean="0"/>
              <a:t>από 2</a:t>
            </a:r>
            <a:r>
              <a:rPr lang="en-US" altLang="en-US" sz="1800" dirty="0" smtClean="0"/>
              <a:t>)</a:t>
            </a:r>
          </a:p>
        </p:txBody>
      </p:sp>
      <p:sp>
        <p:nvSpPr>
          <p:cNvPr id="3" name="Content Placeholder 2"/>
          <p:cNvSpPr>
            <a:spLocks noGrp="1"/>
          </p:cNvSpPr>
          <p:nvPr>
            <p:ph idx="1"/>
          </p:nvPr>
        </p:nvSpPr>
        <p:spPr>
          <a:extLst/>
        </p:spPr>
        <p:txBody>
          <a:bodyPr/>
          <a:lstStyle/>
          <a:p>
            <a:pPr lvl="1">
              <a:defRPr/>
            </a:pPr>
            <a:r>
              <a:rPr lang="el-GR" sz="1800" dirty="0"/>
              <a:t>Η πρότυπη κοστολόγηση είναι ιδιαίτερα αποτελεσματική για την κατανόηση και τη διαχείριση των κέντρων κόστους</a:t>
            </a:r>
            <a:r>
              <a:rPr lang="en-US" sz="1800" dirty="0" smtClean="0">
                <a:solidFill>
                  <a:schemeClr val="accent4"/>
                </a:solidFill>
              </a:rPr>
              <a:t>.</a:t>
            </a:r>
          </a:p>
          <a:p>
            <a:pPr lvl="1">
              <a:defRPr/>
            </a:pPr>
            <a:r>
              <a:rPr lang="el-GR" sz="1800" dirty="0"/>
              <a:t>Οι μάνατζερ βρίσκουν χρήσιμη την πρότυπη κοστολόγηση και την ανάλυση απόκλισης προκειμένου να αναπτύξουν προϋπολογισμούς, να ελέγξουν τα κόστη και να συντάξουν αναφορές</a:t>
            </a:r>
            <a:r>
              <a:rPr lang="en-US" sz="1800" dirty="0" smtClean="0">
                <a:solidFill>
                  <a:schemeClr val="accent4"/>
                </a:solidFill>
              </a:rPr>
              <a:t>.</a:t>
            </a:r>
          </a:p>
          <a:p>
            <a:pPr lvl="2">
              <a:defRPr/>
            </a:pPr>
            <a:r>
              <a:rPr lang="el-GR" sz="1800" dirty="0"/>
              <a:t>Αναλύοντας τις αποκλίσεις μεταξύ του πρότυπου και του πραγματικού κόστους, οι μάνατζερ αποκτούν γνώσεις σχετικά με τα αίτια αυτών των διαφορών</a:t>
            </a:r>
            <a:r>
              <a:rPr lang="en-US" sz="1800" dirty="0" smtClean="0">
                <a:solidFill>
                  <a:schemeClr val="accent4"/>
                </a:solidFill>
              </a:rPr>
              <a:t>.</a:t>
            </a:r>
          </a:p>
          <a:p>
            <a:pPr lvl="1">
              <a:defRPr/>
            </a:pPr>
            <a:r>
              <a:rPr lang="el-GR" sz="1800" dirty="0"/>
              <a:t>Η πρότυπη κοστολόγηση μπορεί να χρησιμοποιηθεί σε οποιοδήποτε τύπο επιχείρησης</a:t>
            </a:r>
            <a:r>
              <a:rPr lang="en-US" sz="1800" dirty="0" smtClean="0">
                <a:solidFill>
                  <a:schemeClr val="accent4"/>
                </a:solidFill>
              </a:rPr>
              <a:t> </a:t>
            </a:r>
            <a:r>
              <a:rPr lang="el-GR" sz="1800" dirty="0" smtClean="0">
                <a:solidFill>
                  <a:schemeClr val="accent4"/>
                </a:solidFill>
              </a:rPr>
              <a:t>και </a:t>
            </a:r>
            <a:r>
              <a:rPr lang="el-GR" sz="1800" dirty="0"/>
              <a:t>σε συνδυασμό με μια κοστολόγηση κατά παραγγελία, μια κοστολόγηση κατά διαδικασία ή με ένα σύστημα κοστολόγησης κατά </a:t>
            </a:r>
            <a:r>
              <a:rPr lang="el-GR" sz="1800" dirty="0" smtClean="0"/>
              <a:t>δραστηριότητα</a:t>
            </a:r>
            <a:r>
              <a:rPr lang="en-US" sz="1800" dirty="0" smtClean="0">
                <a:solidFill>
                  <a:schemeClr val="accent4"/>
                </a:solidFill>
              </a:rPr>
              <a:t>.</a:t>
            </a:r>
          </a:p>
          <a:p>
            <a:pPr lvl="1">
              <a:defRPr/>
            </a:pPr>
            <a:r>
              <a:rPr lang="el-GR" sz="1800" dirty="0"/>
              <a:t>Έ</a:t>
            </a:r>
            <a:r>
              <a:rPr lang="el-GR" sz="1800" dirty="0" smtClean="0"/>
              <a:t>να </a:t>
            </a:r>
            <a:r>
              <a:rPr lang="el-GR" sz="1800" dirty="0"/>
              <a:t>μειονέκτημα της χρήσης πρότυπης κοστολόγησης είναι ότι μπορεί να αποβεί δαπανηρό και χρονοβόρο προκειμένου να συγκεντρώσει όλες τις απαραίτητες πληροφορίες</a:t>
            </a:r>
            <a:r>
              <a:rPr lang="en-US" sz="1800" dirty="0" smtClean="0">
                <a:solidFill>
                  <a:schemeClr val="accent4"/>
                </a:solidFill>
              </a:rPr>
              <a:t>.</a:t>
            </a:r>
          </a:p>
        </p:txBody>
      </p:sp>
      <p:sp>
        <p:nvSpPr>
          <p:cNvPr id="5325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l-GR" altLang="en-US" dirty="0">
                <a:ea typeface="Arial Unicode MS" panose="020B0604020202020204" pitchFamily="34" charset="-128"/>
              </a:rPr>
              <a:t>Απόκλιση Συνολικών Σταθερών </a:t>
            </a:r>
            <a:r>
              <a:rPr lang="el-GR" dirty="0"/>
              <a:t>Γενικών Βιομηχανικών Εξόδων</a:t>
            </a:r>
            <a:endParaRPr lang="en-US" altLang="en-US" dirty="0" smtClean="0"/>
          </a:p>
        </p:txBody>
      </p:sp>
      <p:sp>
        <p:nvSpPr>
          <p:cNvPr id="10035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
        <p:nvSpPr>
          <p:cNvPr id="9" name="Rectangle 8"/>
          <p:cNvSpPr/>
          <p:nvPr/>
        </p:nvSpPr>
        <p:spPr>
          <a:xfrm>
            <a:off x="381000" y="1295400"/>
            <a:ext cx="8382000" cy="738664"/>
          </a:xfrm>
          <a:prstGeom prst="rect">
            <a:avLst/>
          </a:prstGeom>
          <a:solidFill>
            <a:schemeClr val="bg1"/>
          </a:solidFill>
        </p:spPr>
        <p:txBody>
          <a:bodyPr wrap="square">
            <a:spAutoFit/>
          </a:bodyPr>
          <a:lstStyle/>
          <a:p>
            <a:r>
              <a:rPr lang="el-GR" sz="1400" b="1" dirty="0">
                <a:solidFill>
                  <a:srgbClr val="275CAE"/>
                </a:solidFill>
                <a:latin typeface="+mn-lt"/>
                <a:ea typeface="Calibri" panose="020F0502020204030204" pitchFamily="34" charset="0"/>
              </a:rPr>
              <a:t>Μέτρηση απόδοσης</a:t>
            </a:r>
            <a:r>
              <a:rPr lang="el-GR" sz="1400" dirty="0">
                <a:solidFill>
                  <a:srgbClr val="275CAE"/>
                </a:solidFill>
                <a:latin typeface="+mn-lt"/>
                <a:ea typeface="Calibri" panose="020F0502020204030204" pitchFamily="34" charset="0"/>
              </a:rPr>
              <a:t> </a:t>
            </a:r>
            <a:r>
              <a:rPr lang="el-GR" sz="1400" dirty="0">
                <a:solidFill>
                  <a:schemeClr val="tx2"/>
                </a:solidFill>
                <a:latin typeface="+mn-lt"/>
              </a:rPr>
              <a:t>Οι  </a:t>
            </a:r>
            <a:r>
              <a:rPr lang="el-GR" sz="1400" b="1" dirty="0">
                <a:solidFill>
                  <a:srgbClr val="275CAE"/>
                </a:solidFill>
                <a:latin typeface="+mn-lt"/>
              </a:rPr>
              <a:t>συνολικές</a:t>
            </a:r>
            <a:r>
              <a:rPr lang="el-GR" sz="1400" dirty="0">
                <a:solidFill>
                  <a:srgbClr val="275CAE"/>
                </a:solidFill>
                <a:latin typeface="+mn-lt"/>
              </a:rPr>
              <a:t> </a:t>
            </a:r>
            <a:r>
              <a:rPr lang="el-GR" sz="1400" b="1" dirty="0">
                <a:solidFill>
                  <a:srgbClr val="275CAE"/>
                </a:solidFill>
                <a:latin typeface="+mn-lt"/>
              </a:rPr>
              <a:t>αποκλίσεις σταθερών γενικών βιομηχανικών εξόδων</a:t>
            </a:r>
            <a:r>
              <a:rPr lang="el-GR" sz="1400" dirty="0">
                <a:solidFill>
                  <a:srgbClr val="275CAE"/>
                </a:solidFill>
                <a:latin typeface="+mn-lt"/>
              </a:rPr>
              <a:t> </a:t>
            </a:r>
            <a:r>
              <a:rPr lang="el-GR" sz="1400" dirty="0">
                <a:solidFill>
                  <a:schemeClr val="tx2"/>
                </a:solidFill>
                <a:latin typeface="+mn-lt"/>
              </a:rPr>
              <a:t>μετρά τη διαφορά ανάμεσα στο πραγματικό κόστος σταθερών γενικών βιομηχανικών εξόδων και στο τι εφαρμόστηκε σύμφωνα με τον ελαστικό προϋπολογισμό των παραχθέντων καλών μονάδων</a:t>
            </a:r>
            <a:r>
              <a:rPr lang="el-GR" sz="1400" dirty="0" smtClean="0">
                <a:solidFill>
                  <a:schemeClr val="tx2"/>
                </a:solidFill>
                <a:latin typeface="+mn-lt"/>
              </a:rPr>
              <a:t>.</a:t>
            </a:r>
            <a:endParaRPr lang="en-US" sz="1400" dirty="0">
              <a:solidFill>
                <a:schemeClr val="tx2"/>
              </a:solidFill>
              <a:latin typeface="+mn-lt"/>
            </a:endParaRPr>
          </a:p>
        </p:txBody>
      </p:sp>
      <p:sp>
        <p:nvSpPr>
          <p:cNvPr id="11" name="Rectangle 10"/>
          <p:cNvSpPr/>
          <p:nvPr/>
        </p:nvSpPr>
        <p:spPr>
          <a:xfrm>
            <a:off x="381000" y="3200400"/>
            <a:ext cx="8305800" cy="2031325"/>
          </a:xfrm>
          <a:prstGeom prst="rect">
            <a:avLst/>
          </a:prstGeom>
          <a:solidFill>
            <a:schemeClr val="bg1"/>
          </a:solidFill>
        </p:spPr>
        <p:txBody>
          <a:bodyPr wrap="square">
            <a:spAutoFit/>
          </a:bodyPr>
          <a:lstStyle/>
          <a:p>
            <a:r>
              <a:rPr lang="el-GR" sz="1400" b="1" dirty="0">
                <a:solidFill>
                  <a:srgbClr val="275CAE"/>
                </a:solidFill>
                <a:latin typeface="+mn-lt"/>
                <a:ea typeface="Calibri" panose="020F0502020204030204" pitchFamily="34" charset="0"/>
              </a:rPr>
              <a:t>Παράδειγμα</a:t>
            </a:r>
            <a:r>
              <a:rPr lang="el-GR" sz="1400" b="1" dirty="0">
                <a:solidFill>
                  <a:schemeClr val="tx2"/>
                </a:solidFill>
                <a:latin typeface="+mn-lt"/>
                <a:ea typeface="Calibri" panose="020F0502020204030204" pitchFamily="34" charset="0"/>
              </a:rPr>
              <a:t> </a:t>
            </a:r>
            <a:r>
              <a:rPr lang="el-GR" sz="1400" dirty="0">
                <a:solidFill>
                  <a:schemeClr val="tx2"/>
                </a:solidFill>
                <a:latin typeface="+mn-lt"/>
              </a:rPr>
              <a:t>Στην Cambria, κάθε σάκος απαιτεί 2.4 πρότυπες ώρες άμεσης εργασίας, και ο πρότυπος συντελεστής σταθερών γενικών βιομηχανικών εξόδων είναι 3.25$ ανά ώρα άμεσης εργασίας. Όπως σημειώσαμε νωρίτερα, ο πρότυπος συντελεστής σταθερών γενικών βιομηχανικών εξόδων βρίσκεται από τη διαίρεση των προϋπολογισμένων σταθερών γενικών βιομηχανικών εξόδων (1.300$) με την κανονική του </a:t>
            </a:r>
            <a:r>
              <a:rPr lang="el-GR" sz="1400" dirty="0" smtClean="0">
                <a:solidFill>
                  <a:schemeClr val="tx2"/>
                </a:solidFill>
                <a:latin typeface="+mn-lt"/>
              </a:rPr>
              <a:t>δυναμικότητα, </a:t>
            </a:r>
            <a:r>
              <a:rPr lang="el-GR" sz="1400" dirty="0">
                <a:solidFill>
                  <a:schemeClr val="tx2"/>
                </a:solidFill>
                <a:latin typeface="+mn-lt"/>
              </a:rPr>
              <a:t>η οποία δημιουργήθηκε από τον προϋπολογισμό εκμεταλλεύσεως στην αρχή της περιόδου. Σε αυτή την περίπτωση, επειδή η κανονική δυναμικότητα</a:t>
            </a:r>
            <a:r>
              <a:rPr lang="el-GR" sz="1400" dirty="0" smtClean="0">
                <a:solidFill>
                  <a:schemeClr val="tx2"/>
                </a:solidFill>
                <a:latin typeface="+mn-lt"/>
              </a:rPr>
              <a:t> </a:t>
            </a:r>
            <a:r>
              <a:rPr lang="el-GR" sz="1400" dirty="0">
                <a:solidFill>
                  <a:schemeClr val="tx2"/>
                </a:solidFill>
                <a:latin typeface="+mn-lt"/>
              </a:rPr>
              <a:t>είναι 400 ωρών άμεσης εργασίας, ο σταθερός συντελεστής γενικών βιομηχανικών εξόδων είναι 3.25$ ανά ώρα άμεσης εργασίας (1.300$ ÷ 400 ώρες). Για το μήνα, η Cambria πραγματοποίησε 1.600$ των πραγματικών σταθερών γενικών βιομηχανικών εξόδων. Η συνολική απόκλιση σταθερών γενικών βιομηχανικών εξόδων υπολογίζεται ως </a:t>
            </a:r>
            <a:r>
              <a:rPr lang="el-GR" sz="1400" dirty="0" smtClean="0">
                <a:solidFill>
                  <a:schemeClr val="tx2"/>
                </a:solidFill>
                <a:latin typeface="+mn-lt"/>
              </a:rPr>
              <a:t>εξής.</a:t>
            </a:r>
            <a:endParaRPr lang="en-US" sz="1400" dirty="0">
              <a:solidFill>
                <a:schemeClr val="tx2"/>
              </a:solidFill>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1907376196"/>
              </p:ext>
            </p:extLst>
          </p:nvPr>
        </p:nvGraphicFramePr>
        <p:xfrm>
          <a:off x="381000" y="2057400"/>
          <a:ext cx="8305800" cy="1173480"/>
        </p:xfrm>
        <a:graphic>
          <a:graphicData uri="http://schemas.openxmlformats.org/drawingml/2006/table">
            <a:tbl>
              <a:tblPr firstRow="1" firstCol="1" bandRow="1">
                <a:tableStyleId>{5C22544A-7EE6-4342-B048-85BDC9FD1C3A}</a:tableStyleId>
              </a:tblPr>
              <a:tblGrid>
                <a:gridCol w="3418840"/>
                <a:gridCol w="162560"/>
                <a:gridCol w="4724400"/>
              </a:tblGrid>
              <a:tr h="320040">
                <a:tc gridSpan="3">
                  <a:txBody>
                    <a:bodyPr/>
                    <a:lstStyle/>
                    <a:p>
                      <a:r>
                        <a:rPr lang="el-GR" sz="1400" b="1" dirty="0" smtClean="0">
                          <a:solidFill>
                            <a:srgbClr val="275CAE"/>
                          </a:solidFill>
                          <a:effectLst/>
                          <a:latin typeface="+mn-lt"/>
                          <a:cs typeface="Times New Roman" panose="02020603050405020304" pitchFamily="18" charset="0"/>
                        </a:rPr>
                        <a:t>Τύπος</a:t>
                      </a:r>
                      <a:endParaRPr lang="en-US" sz="1400" b="1" dirty="0">
                        <a:solidFill>
                          <a:srgbClr val="275CAE"/>
                        </a:solidFill>
                        <a:effectLst/>
                        <a:latin typeface="+mn-lt"/>
                        <a:cs typeface="Times New Roman" panose="02020603050405020304" pitchFamily="18" charset="0"/>
                      </a:endParaRPr>
                    </a:p>
                  </a:txBody>
                  <a:tcPr marL="68580" marR="68580" marT="0" marB="0" anchor="ctr">
                    <a:solidFill>
                      <a:schemeClr val="bg1"/>
                    </a:solidFill>
                  </a:tcPr>
                </a:tc>
                <a:tc hMerge="1">
                  <a:txBody>
                    <a:bodyPr/>
                    <a:lstStyle/>
                    <a:p>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hMerge="1">
                  <a:txBody>
                    <a:bodyPr/>
                    <a:lstStyle/>
                    <a:p>
                      <a:endParaRPr lang="en-US" sz="12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r>
              <a:tr h="182880">
                <a:tc>
                  <a:txBody>
                    <a:bodyPr/>
                    <a:lstStyle/>
                    <a:p>
                      <a:r>
                        <a:rPr lang="el-GR" sz="1400" b="0" dirty="0">
                          <a:solidFill>
                            <a:schemeClr val="tx2"/>
                          </a:solidFill>
                          <a:effectLst/>
                          <a:latin typeface="+mn-lt"/>
                          <a:cs typeface="Courier New" panose="02070309020205020404" pitchFamily="49" charset="0"/>
                        </a:rPr>
                        <a:t>Συνολικές Αποκλίσεις Σταθερών </a:t>
                      </a:r>
                      <a:r>
                        <a:rPr lang="el-GR" sz="1400" b="0" dirty="0">
                          <a:solidFill>
                            <a:schemeClr val="tx2"/>
                          </a:solidFill>
                          <a:effectLst/>
                          <a:latin typeface="+mn-lt"/>
                          <a:cs typeface="Times New Roman" panose="02020603050405020304" pitchFamily="18" charset="0"/>
                        </a:rPr>
                        <a:t>Γενικών </a:t>
                      </a:r>
                      <a:r>
                        <a:rPr lang="el-GR" sz="1400" b="0" dirty="0" smtClean="0">
                          <a:solidFill>
                            <a:schemeClr val="tx2"/>
                          </a:solidFill>
                          <a:effectLst/>
                          <a:latin typeface="+mn-lt"/>
                          <a:cs typeface="Times New Roman" panose="02020603050405020304" pitchFamily="18" charset="0"/>
                        </a:rPr>
                        <a:t>Βιομηχανικών Εξόδων</a:t>
                      </a:r>
                      <a:r>
                        <a:rPr lang="el-GR" sz="1400" b="0" dirty="0" smtClean="0">
                          <a:solidFill>
                            <a:schemeClr val="tx2"/>
                          </a:solidFill>
                          <a:effectLst/>
                          <a:latin typeface="+mn-lt"/>
                          <a:cs typeface="Courier New" panose="02070309020205020404" pitchFamily="49" charset="0"/>
                        </a:rPr>
                        <a:t> </a:t>
                      </a:r>
                      <a:endParaRPr lang="en-US" sz="1400" b="0" dirty="0">
                        <a:solidFill>
                          <a:schemeClr val="tx2"/>
                        </a:solidFill>
                        <a:effectLst/>
                        <a:latin typeface="+mn-lt"/>
                        <a:cs typeface="Times New Roman" panose="02020603050405020304" pitchFamily="18" charset="0"/>
                      </a:endParaRPr>
                    </a:p>
                  </a:txBody>
                  <a:tcPr marL="68580" marR="68580" marT="0" marB="0">
                    <a:solidFill>
                      <a:schemeClr val="bg1"/>
                    </a:solidFill>
                  </a:tcPr>
                </a:tc>
                <a:tc>
                  <a:txBody>
                    <a:bodyPr/>
                    <a:lstStyle/>
                    <a:p>
                      <a:r>
                        <a:rPr lang="el-GR" sz="1400" b="0" dirty="0">
                          <a:solidFill>
                            <a:schemeClr val="tx2"/>
                          </a:solidFill>
                          <a:effectLst/>
                          <a:latin typeface="+mn-lt"/>
                          <a:cs typeface="Courier New" panose="02070309020205020404" pitchFamily="49" charset="0"/>
                        </a:rPr>
                        <a:t>=</a:t>
                      </a:r>
                      <a:endParaRPr lang="en-US" sz="1400" b="0" dirty="0">
                        <a:solidFill>
                          <a:schemeClr val="tx2"/>
                        </a:solidFill>
                        <a:effectLst/>
                        <a:latin typeface="+mn-lt"/>
                        <a:cs typeface="Times New Roman" panose="02020603050405020304" pitchFamily="18" charset="0"/>
                      </a:endParaRPr>
                    </a:p>
                  </a:txBody>
                  <a:tcPr marL="68580" marR="68580" marT="0" marB="0">
                    <a:solidFill>
                      <a:schemeClr val="bg1"/>
                    </a:solidFill>
                  </a:tcPr>
                </a:tc>
                <a:tc>
                  <a:txBody>
                    <a:bodyPr/>
                    <a:lstStyle/>
                    <a:p>
                      <a:r>
                        <a:rPr lang="el-GR" sz="1400" b="0" dirty="0">
                          <a:solidFill>
                            <a:schemeClr val="tx2"/>
                          </a:solidFill>
                          <a:effectLst/>
                          <a:latin typeface="+mn-lt"/>
                          <a:cs typeface="Courier New" panose="02070309020205020404" pitchFamily="49" charset="0"/>
                        </a:rPr>
                        <a:t>Καταλογισμένα Σταθερά </a:t>
                      </a:r>
                      <a:r>
                        <a:rPr lang="el-GR" sz="1400" b="0" dirty="0" smtClean="0">
                          <a:solidFill>
                            <a:schemeClr val="tx2"/>
                          </a:solidFill>
                          <a:effectLst/>
                          <a:latin typeface="+mn-lt"/>
                          <a:cs typeface="Courier New" panose="02070309020205020404" pitchFamily="49" charset="0"/>
                        </a:rPr>
                        <a:t>Γενικά Βιομηχανικά Έξοδα* </a:t>
                      </a:r>
                      <a:r>
                        <a:rPr lang="el-GR" sz="1400" b="0" dirty="0">
                          <a:solidFill>
                            <a:schemeClr val="tx2"/>
                          </a:solidFill>
                          <a:effectLst/>
                          <a:latin typeface="+mn-lt"/>
                          <a:cs typeface="Courier New" panose="02070309020205020404" pitchFamily="49" charset="0"/>
                        </a:rPr>
                        <a:t>– Πραγματικά Σταθερά </a:t>
                      </a:r>
                      <a:r>
                        <a:rPr lang="el-GR" sz="1400" b="0" dirty="0" smtClean="0">
                          <a:solidFill>
                            <a:schemeClr val="tx2"/>
                          </a:solidFill>
                          <a:effectLst/>
                          <a:latin typeface="+mn-lt"/>
                          <a:cs typeface="Courier New" panose="02070309020205020404" pitchFamily="49" charset="0"/>
                        </a:rPr>
                        <a:t>Γενικά Βιομηχανικά Έξοδα</a:t>
                      </a:r>
                    </a:p>
                  </a:txBody>
                  <a:tcPr marL="68580" marR="68580" marT="0" marB="0">
                    <a:solidFill>
                      <a:schemeClr val="bg1"/>
                    </a:solidFill>
                  </a:tcPr>
                </a:tc>
              </a:tr>
              <a:tr h="182880">
                <a:tc gridSpan="3">
                  <a:txBody>
                    <a:bodyPr/>
                    <a:lstStyle/>
                    <a:p>
                      <a:r>
                        <a:rPr lang="el-GR" sz="1400" b="0" kern="1200" dirty="0" smtClean="0">
                          <a:solidFill>
                            <a:schemeClr val="tx2"/>
                          </a:solidFill>
                          <a:effectLst/>
                          <a:latin typeface="+mn-lt"/>
                          <a:ea typeface="+mn-ea"/>
                          <a:cs typeface="+mn-cs"/>
                        </a:rPr>
                        <a:t>*Σταθερά Γενικά Βιομηχανικά Έξοδα  = Πρότυπος Συντελεστής </a:t>
                      </a:r>
                      <a:r>
                        <a:rPr lang="en-US" sz="1400" b="0" kern="1200" dirty="0" smtClean="0">
                          <a:solidFill>
                            <a:schemeClr val="tx2"/>
                          </a:solidFill>
                          <a:effectLst/>
                          <a:latin typeface="+mn-lt"/>
                          <a:ea typeface="+mn-ea"/>
                          <a:cs typeface="+mn-cs"/>
                        </a:rPr>
                        <a:t>x </a:t>
                      </a:r>
                      <a:r>
                        <a:rPr lang="el-GR" sz="1400" b="0" kern="1200" dirty="0" smtClean="0">
                          <a:solidFill>
                            <a:schemeClr val="tx2"/>
                          </a:solidFill>
                          <a:effectLst/>
                          <a:latin typeface="+mn-lt"/>
                          <a:ea typeface="+mn-ea"/>
                          <a:cs typeface="+mn-cs"/>
                        </a:rPr>
                        <a:t>Πρότυπες Ώρες των Παραχθέντων Καλών Μονάδων</a:t>
                      </a:r>
                      <a:endParaRPr lang="en-US" sz="1400" b="0" dirty="0">
                        <a:solidFill>
                          <a:schemeClr val="tx2"/>
                        </a:solidFill>
                        <a:effectLst/>
                        <a:latin typeface="+mn-lt"/>
                        <a:cs typeface="Times New Roman" panose="02020603050405020304" pitchFamily="18" charset="0"/>
                      </a:endParaRPr>
                    </a:p>
                  </a:txBody>
                  <a:tcPr marL="68580" marR="68580" marT="0" marB="0">
                    <a:solidFill>
                      <a:schemeClr val="bg1"/>
                    </a:solidFill>
                  </a:tcPr>
                </a:tc>
                <a:tc hMerge="1">
                  <a:txBody>
                    <a:bodyPr/>
                    <a:lstStyle/>
                    <a:p>
                      <a:endParaRPr lang="en-US" sz="1200" b="0" dirty="0">
                        <a:solidFill>
                          <a:schemeClr val="tx2"/>
                        </a:solidFill>
                        <a:effectLst/>
                        <a:latin typeface="+mn-lt"/>
                        <a:cs typeface="Times New Roman" panose="02020603050405020304" pitchFamily="18" charset="0"/>
                      </a:endParaRPr>
                    </a:p>
                  </a:txBody>
                  <a:tcPr marL="68580" marR="68580" marT="0" marB="0">
                    <a:solidFill>
                      <a:schemeClr val="bg1"/>
                    </a:solidFill>
                  </a:tcPr>
                </a:tc>
                <a:tc hMerge="1">
                  <a:txBody>
                    <a:bodyPr/>
                    <a:lstStyle/>
                    <a:p>
                      <a:endParaRPr lang="el-GR" sz="1200" b="0" dirty="0" smtClean="0">
                        <a:solidFill>
                          <a:schemeClr val="tx2"/>
                        </a:solidFill>
                        <a:effectLst/>
                        <a:latin typeface="+mn-lt"/>
                        <a:cs typeface="Courier New" panose="02070309020205020404" pitchFamily="49" charset="0"/>
                      </a:endParaRPr>
                    </a:p>
                  </a:txBody>
                  <a:tcPr marL="68580" marR="68580" marT="0" marB="0">
                    <a:solidFill>
                      <a:schemeClr val="bg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17707690"/>
              </p:ext>
            </p:extLst>
          </p:nvPr>
        </p:nvGraphicFramePr>
        <p:xfrm>
          <a:off x="457200" y="5410200"/>
          <a:ext cx="8229600" cy="640080"/>
        </p:xfrm>
        <a:graphic>
          <a:graphicData uri="http://schemas.openxmlformats.org/drawingml/2006/table">
            <a:tbl>
              <a:tblPr firstRow="1" firstCol="1" bandRow="1">
                <a:tableStyleId>{5C22544A-7EE6-4342-B048-85BDC9FD1C3A}</a:tableStyleId>
              </a:tblPr>
              <a:tblGrid>
                <a:gridCol w="8229600"/>
              </a:tblGrid>
              <a:tr h="0">
                <a:tc>
                  <a:txBody>
                    <a:bodyPr/>
                    <a:lstStyle/>
                    <a:p>
                      <a:r>
                        <a:rPr lang="el-GR" sz="1400" b="0" dirty="0">
                          <a:solidFill>
                            <a:srgbClr val="212121"/>
                          </a:solidFill>
                          <a:effectLst/>
                          <a:latin typeface="+mn-lt"/>
                          <a:cs typeface="Courier New" panose="02070309020205020404" pitchFamily="49" charset="0"/>
                        </a:rPr>
                        <a:t>Καταλογισμένα Σταθερά </a:t>
                      </a:r>
                      <a:r>
                        <a:rPr lang="el-GR" sz="1400" b="0" dirty="0" smtClean="0">
                          <a:solidFill>
                            <a:srgbClr val="212121"/>
                          </a:solidFill>
                          <a:effectLst/>
                          <a:latin typeface="+mn-lt"/>
                          <a:cs typeface="Courier New" panose="02070309020205020404" pitchFamily="49" charset="0"/>
                        </a:rPr>
                        <a:t>Γενικά Βιομηχανικά Έξοδα : </a:t>
                      </a:r>
                      <a:r>
                        <a:rPr lang="el-GR" sz="1400" b="0" dirty="0">
                          <a:solidFill>
                            <a:srgbClr val="212121"/>
                          </a:solidFill>
                          <a:effectLst/>
                          <a:latin typeface="+mn-lt"/>
                          <a:cs typeface="Courier New" panose="02070309020205020404" pitchFamily="49" charset="0"/>
                        </a:rPr>
                        <a:t>3.25$ ανά ώρα </a:t>
                      </a:r>
                      <a:r>
                        <a:rPr lang="en-US" sz="1400" b="0" dirty="0">
                          <a:solidFill>
                            <a:srgbClr val="212121"/>
                          </a:solidFill>
                          <a:effectLst/>
                          <a:latin typeface="+mn-lt"/>
                          <a:cs typeface="Courier New" panose="02070309020205020404" pitchFamily="49" charset="0"/>
                        </a:rPr>
                        <a:t>x </a:t>
                      </a:r>
                      <a:r>
                        <a:rPr lang="el-GR" sz="1400" b="0" dirty="0">
                          <a:solidFill>
                            <a:srgbClr val="212121"/>
                          </a:solidFill>
                          <a:effectLst/>
                          <a:latin typeface="+mn-lt"/>
                          <a:cs typeface="Courier New" panose="02070309020205020404" pitchFamily="49" charset="0"/>
                        </a:rPr>
                        <a:t>(180 τσάντες </a:t>
                      </a:r>
                      <a:r>
                        <a:rPr lang="en-US" sz="1400" b="0" dirty="0">
                          <a:solidFill>
                            <a:srgbClr val="212121"/>
                          </a:solidFill>
                          <a:effectLst/>
                          <a:latin typeface="+mn-lt"/>
                          <a:cs typeface="Courier New" panose="02070309020205020404" pitchFamily="49" charset="0"/>
                        </a:rPr>
                        <a:t>x </a:t>
                      </a:r>
                      <a:r>
                        <a:rPr lang="el-GR" sz="1400" b="0" dirty="0">
                          <a:solidFill>
                            <a:srgbClr val="212121"/>
                          </a:solidFill>
                          <a:effectLst/>
                          <a:latin typeface="+mn-lt"/>
                          <a:cs typeface="Courier New" panose="02070309020205020404" pitchFamily="49" charset="0"/>
                        </a:rPr>
                        <a:t>2.4 ώρες ανά τσάντα) = 1.404$</a:t>
                      </a:r>
                      <a:endParaRPr lang="en-US" sz="1200" b="0" dirty="0">
                        <a:effectLst/>
                        <a:latin typeface="+mn-lt"/>
                        <a:cs typeface="Times New Roman" panose="02020603050405020304" pitchFamily="18" charset="0"/>
                      </a:endParaRPr>
                    </a:p>
                  </a:txBody>
                  <a:tcPr marL="68580" marR="68580" marT="0" marB="0">
                    <a:solidFill>
                      <a:schemeClr val="bg1"/>
                    </a:solidFill>
                  </a:tcPr>
                </a:tc>
              </a:tr>
              <a:tr h="0">
                <a:tc>
                  <a:txBody>
                    <a:bodyPr/>
                    <a:lstStyle/>
                    <a:p>
                      <a:r>
                        <a:rPr lang="el-GR" sz="1400" b="0" dirty="0">
                          <a:solidFill>
                            <a:srgbClr val="212121"/>
                          </a:solidFill>
                          <a:effectLst/>
                          <a:latin typeface="+mn-lt"/>
                          <a:cs typeface="Courier New" panose="02070309020205020404" pitchFamily="49" charset="0"/>
                        </a:rPr>
                        <a:t>Συνολική Απόκλιση </a:t>
                      </a:r>
                      <a:r>
                        <a:rPr lang="el-GR" sz="1400" b="0" dirty="0">
                          <a:solidFill>
                            <a:srgbClr val="212121"/>
                          </a:solidFill>
                          <a:effectLst/>
                          <a:latin typeface="+mn-lt"/>
                          <a:cs typeface="Times New Roman" panose="02020603050405020304" pitchFamily="18" charset="0"/>
                        </a:rPr>
                        <a:t>Σταθερών Γενικών βιομηχανικών εξόδων</a:t>
                      </a:r>
                      <a:r>
                        <a:rPr lang="el-GR" sz="1400" b="0" dirty="0">
                          <a:solidFill>
                            <a:srgbClr val="212121"/>
                          </a:solidFill>
                          <a:effectLst/>
                          <a:latin typeface="+mn-lt"/>
                          <a:cs typeface="Courier New" panose="02070309020205020404" pitchFamily="49" charset="0"/>
                        </a:rPr>
                        <a:t>: 1.404$ - 1.600$ = 196$ </a:t>
                      </a:r>
                      <a:r>
                        <a:rPr lang="el-GR" sz="1400" b="0" dirty="0" smtClean="0">
                          <a:solidFill>
                            <a:srgbClr val="212121"/>
                          </a:solidFill>
                          <a:effectLst/>
                          <a:latin typeface="+mn-lt"/>
                          <a:cs typeface="Courier New" panose="02070309020205020404" pitchFamily="49" charset="0"/>
                        </a:rPr>
                        <a:t>(Δ)</a:t>
                      </a:r>
                      <a:endParaRPr lang="en-US" sz="1200" b="0" dirty="0">
                        <a:effectLst/>
                        <a:latin typeface="+mn-lt"/>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152400"/>
            <a:ext cx="8153400" cy="1066800"/>
          </a:xfrm>
        </p:spPr>
        <p:txBody>
          <a:bodyPr/>
          <a:lstStyle/>
          <a:p>
            <a:r>
              <a:rPr lang="el-GR" altLang="en-US" dirty="0">
                <a:ea typeface="Arial Unicode MS" panose="020B0604020202020204" pitchFamily="34" charset="-128"/>
              </a:rPr>
              <a:t>Διάγραμμα Ανάλυσης </a:t>
            </a:r>
            <a:r>
              <a:rPr lang="el-GR" altLang="en-US" dirty="0" smtClean="0">
                <a:ea typeface="Arial Unicode MS" panose="020B0604020202020204" pitchFamily="34" charset="-128"/>
              </a:rPr>
              <a:t>Απόκλισης </a:t>
            </a:r>
            <a:r>
              <a:rPr lang="el-GR" altLang="en-US" dirty="0">
                <a:ea typeface="Arial Unicode MS" panose="020B0604020202020204" pitchFamily="34" charset="-128"/>
              </a:rPr>
              <a:t>Σταθερών </a:t>
            </a:r>
            <a:r>
              <a:rPr lang="el-GR" dirty="0"/>
              <a:t>Γενικών Βιομηχανικών Εξόδων</a:t>
            </a:r>
            <a:endParaRPr altLang="en-US" dirty="0"/>
          </a:p>
        </p:txBody>
      </p:sp>
      <p:sp>
        <p:nvSpPr>
          <p:cNvPr id="101378"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5" name="Table 4"/>
          <p:cNvGraphicFramePr>
            <a:graphicFrameLocks noGrp="1"/>
          </p:cNvGraphicFramePr>
          <p:nvPr>
            <p:extLst>
              <p:ext uri="{D42A27DB-BD31-4B8C-83A1-F6EECF244321}">
                <p14:modId xmlns:p14="http://schemas.microsoft.com/office/powerpoint/2010/main" val="1728810938"/>
              </p:ext>
            </p:extLst>
          </p:nvPr>
        </p:nvGraphicFramePr>
        <p:xfrm>
          <a:off x="533400" y="1295400"/>
          <a:ext cx="8153400" cy="4978400"/>
        </p:xfrm>
        <a:graphic>
          <a:graphicData uri="http://schemas.openxmlformats.org/drawingml/2006/table">
            <a:tbl>
              <a:tblPr firstRow="1" bandRow="1">
                <a:tableStyleId>{5C22544A-7EE6-4342-B048-85BDC9FD1C3A}</a:tableStyleId>
              </a:tblPr>
              <a:tblGrid>
                <a:gridCol w="1295400"/>
                <a:gridCol w="1676400"/>
                <a:gridCol w="1920240"/>
                <a:gridCol w="1630680"/>
                <a:gridCol w="1630680"/>
              </a:tblGrid>
              <a:tr h="370840">
                <a:tc>
                  <a:txBody>
                    <a:bodyPr/>
                    <a:lstStyle/>
                    <a:p>
                      <a:pPr algn="ctr"/>
                      <a:r>
                        <a:rPr lang="el-GR" sz="1000" b="1" dirty="0" smtClean="0">
                          <a:solidFill>
                            <a:schemeClr val="tx2"/>
                          </a:solidFill>
                        </a:rPr>
                        <a:t>Πραγματικά</a:t>
                      </a:r>
                      <a:r>
                        <a:rPr lang="el-GR" sz="1000" b="1" baseline="0" dirty="0" smtClean="0">
                          <a:solidFill>
                            <a:schemeClr val="tx2"/>
                          </a:solidFill>
                        </a:rPr>
                        <a:t> Πραγματοποιηθέντα Σταθερά Γενικά Βιομηχανικά Έξοδα </a:t>
                      </a:r>
                      <a:r>
                        <a:rPr lang="el-GR" sz="1000" b="0" baseline="0" dirty="0" smtClean="0">
                          <a:solidFill>
                            <a:schemeClr val="tx2"/>
                          </a:solidFill>
                        </a:rPr>
                        <a:t>Δίνεται</a:t>
                      </a:r>
                    </a:p>
                    <a:p>
                      <a:pPr algn="ctr"/>
                      <a:r>
                        <a:rPr lang="el-GR" sz="1000" b="0" baseline="0" dirty="0" smtClean="0">
                          <a:solidFill>
                            <a:schemeClr val="tx2"/>
                          </a:solidFill>
                        </a:rPr>
                        <a:t>1.600$</a:t>
                      </a:r>
                      <a:endParaRPr lang="en-US" sz="1000" b="0" dirty="0">
                        <a:solidFill>
                          <a:schemeClr val="tx2"/>
                        </a:solidFill>
                      </a:endParaRPr>
                    </a:p>
                  </a:txBody>
                  <a:tcPr>
                    <a:noFill/>
                  </a:tcPr>
                </a:tc>
                <a:tc>
                  <a:txBody>
                    <a:bodyPr/>
                    <a:lstStyle/>
                    <a:p>
                      <a:pPr algn="ctr"/>
                      <a:endParaRPr lang="en-US" sz="1000" b="0" dirty="0">
                        <a:solidFill>
                          <a:schemeClr val="tx2"/>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000" b="1" dirty="0" smtClean="0">
                          <a:solidFill>
                            <a:schemeClr val="tx2"/>
                          </a:solidFill>
                        </a:rPr>
                        <a:t>Προϋπολογισμέντα </a:t>
                      </a:r>
                      <a:r>
                        <a:rPr lang="el-GR" sz="1000" b="1" baseline="0" dirty="0" smtClean="0">
                          <a:solidFill>
                            <a:schemeClr val="tx2"/>
                          </a:solidFill>
                        </a:rPr>
                        <a:t>Σταθερά Γενικά Βιομηχανικά Έξοδα</a:t>
                      </a:r>
                      <a:endParaRPr lang="en-US" sz="1000" b="1" dirty="0" smtClean="0">
                        <a:solidFill>
                          <a:schemeClr val="tx2"/>
                        </a:solidFill>
                      </a:endParaRPr>
                    </a:p>
                    <a:p>
                      <a:pPr algn="ctr"/>
                      <a:r>
                        <a:rPr lang="el-GR" sz="1000" b="0" baseline="0" dirty="0" smtClean="0">
                          <a:solidFill>
                            <a:schemeClr val="tx2"/>
                          </a:solidFill>
                        </a:rPr>
                        <a:t>Δίνεται</a:t>
                      </a:r>
                    </a:p>
                    <a:p>
                      <a:pPr algn="ctr"/>
                      <a:r>
                        <a:rPr lang="el-GR" sz="1000" b="0" baseline="0" dirty="0" smtClean="0">
                          <a:solidFill>
                            <a:schemeClr val="tx2"/>
                          </a:solidFill>
                        </a:rPr>
                        <a:t>1.300$</a:t>
                      </a:r>
                      <a:endParaRPr lang="en-US" sz="1000" b="0" dirty="0">
                        <a:solidFill>
                          <a:schemeClr val="tx2"/>
                        </a:solidFill>
                      </a:endParaRPr>
                    </a:p>
                  </a:txBody>
                  <a:tcPr>
                    <a:noFill/>
                  </a:tcPr>
                </a:tc>
                <a:tc>
                  <a:txBody>
                    <a:bodyPr/>
                    <a:lstStyle/>
                    <a:p>
                      <a:pPr algn="ctr"/>
                      <a:endParaRPr lang="en-US" sz="1000" b="0" dirty="0">
                        <a:solidFill>
                          <a:schemeClr val="tx2"/>
                        </a:solidFill>
                      </a:endParaRPr>
                    </a:p>
                  </a:txBody>
                  <a:tcPr>
                    <a:noFill/>
                  </a:tcPr>
                </a:tc>
                <a:tc>
                  <a:txBody>
                    <a:bodyPr/>
                    <a:lstStyle/>
                    <a:p>
                      <a:pPr algn="ctr"/>
                      <a:r>
                        <a:rPr lang="el-GR" sz="1000" b="1" dirty="0" smtClean="0">
                          <a:solidFill>
                            <a:schemeClr val="tx2"/>
                          </a:solidFill>
                        </a:rPr>
                        <a:t>Καταλογισμένα </a:t>
                      </a:r>
                      <a:r>
                        <a:rPr lang="el-GR" sz="1000" b="1" baseline="0" dirty="0" smtClean="0">
                          <a:solidFill>
                            <a:schemeClr val="tx2"/>
                          </a:solidFill>
                        </a:rPr>
                        <a:t>Σταθερά Γενικά Βιομηχανικά Έξοδα στα Προϊόντα</a:t>
                      </a:r>
                    </a:p>
                    <a:p>
                      <a:pPr algn="ctr"/>
                      <a:r>
                        <a:rPr lang="el-GR" sz="1000" b="0" dirty="0" smtClean="0">
                          <a:solidFill>
                            <a:schemeClr val="tx2"/>
                          </a:solidFill>
                        </a:rPr>
                        <a:t>(Πρότυπος Σταθερός</a:t>
                      </a:r>
                      <a:r>
                        <a:rPr lang="el-GR" sz="1000" b="0" baseline="0" dirty="0" smtClean="0">
                          <a:solidFill>
                            <a:schemeClr val="tx2"/>
                          </a:solidFill>
                        </a:rPr>
                        <a:t> Συντελεστής</a:t>
                      </a:r>
                      <a:r>
                        <a:rPr lang="el-GR" sz="1000" b="0" dirty="0" smtClean="0">
                          <a:solidFill>
                            <a:schemeClr val="tx2"/>
                          </a:solidFill>
                        </a:rPr>
                        <a:t> </a:t>
                      </a:r>
                      <a:r>
                        <a:rPr lang="en-US" sz="1000" b="0" dirty="0" smtClean="0">
                          <a:solidFill>
                            <a:schemeClr val="tx2"/>
                          </a:solidFill>
                        </a:rPr>
                        <a:t>x </a:t>
                      </a:r>
                      <a:r>
                        <a:rPr lang="el-GR" sz="1000" b="0" dirty="0" smtClean="0">
                          <a:solidFill>
                            <a:schemeClr val="tx2"/>
                          </a:solidFill>
                        </a:rPr>
                        <a:t>Πρότυπες </a:t>
                      </a:r>
                      <a:r>
                        <a:rPr lang="el-GR" sz="1000" b="0" baseline="0" dirty="0" smtClean="0">
                          <a:solidFill>
                            <a:schemeClr val="tx2"/>
                          </a:solidFill>
                        </a:rPr>
                        <a:t>Επιτρεπόμενες Ώρες)</a:t>
                      </a:r>
                    </a:p>
                    <a:p>
                      <a:pPr algn="ctr"/>
                      <a:r>
                        <a:rPr lang="el-GR" sz="1000" b="0" baseline="0" dirty="0" smtClean="0">
                          <a:solidFill>
                            <a:schemeClr val="tx2"/>
                          </a:solidFill>
                        </a:rPr>
                        <a:t>3.25$ </a:t>
                      </a:r>
                      <a:r>
                        <a:rPr lang="en-US" sz="1000" b="0" baseline="0" dirty="0" smtClean="0">
                          <a:solidFill>
                            <a:schemeClr val="tx2"/>
                          </a:solidFill>
                        </a:rPr>
                        <a:t>x </a:t>
                      </a:r>
                      <a:r>
                        <a:rPr lang="el-GR" sz="1000" b="0" baseline="0" dirty="0" smtClean="0">
                          <a:solidFill>
                            <a:schemeClr val="tx2"/>
                          </a:solidFill>
                        </a:rPr>
                        <a:t>432 ώρες = 1.404$</a:t>
                      </a:r>
                      <a:endParaRPr lang="en-US" sz="1000" b="0" dirty="0" smtClean="0">
                        <a:solidFill>
                          <a:schemeClr val="tx2"/>
                        </a:solidFill>
                      </a:endParaRPr>
                    </a:p>
                  </a:txBody>
                  <a:tcPr>
                    <a:noFill/>
                  </a:tcPr>
                </a:tc>
              </a:tr>
              <a:tr h="370840">
                <a:tc>
                  <a:txBody>
                    <a:bodyPr/>
                    <a:lstStyle/>
                    <a:p>
                      <a:pPr algn="ctr"/>
                      <a:endParaRPr lang="en-US" sz="1000" b="0">
                        <a:solidFill>
                          <a:schemeClr val="tx2"/>
                        </a:solidFill>
                      </a:endParaRPr>
                    </a:p>
                  </a:txBody>
                  <a:tcPr>
                    <a:noFill/>
                  </a:tcPr>
                </a:tc>
                <a:tc>
                  <a:txBody>
                    <a:bodyPr/>
                    <a:lstStyle/>
                    <a:p>
                      <a:pPr algn="ctr"/>
                      <a:r>
                        <a:rPr lang="el-GR" sz="1000" b="0" dirty="0" smtClean="0">
                          <a:solidFill>
                            <a:schemeClr val="tx2"/>
                          </a:solidFill>
                        </a:rPr>
                        <a:t>Η διαφορά ισούται με</a:t>
                      </a:r>
                      <a:endParaRPr lang="en-US" sz="1000" b="0" dirty="0">
                        <a:solidFill>
                          <a:schemeClr val="tx2"/>
                        </a:solidFill>
                      </a:endParaRPr>
                    </a:p>
                  </a:txBody>
                  <a:tcPr>
                    <a:noFill/>
                  </a:tcPr>
                </a:tc>
                <a:tc>
                  <a:txBody>
                    <a:bodyPr/>
                    <a:lstStyle/>
                    <a:p>
                      <a:pPr algn="ctr"/>
                      <a:endParaRPr lang="en-US" sz="1000" b="0">
                        <a:solidFill>
                          <a:schemeClr val="tx2"/>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000" b="0" dirty="0" smtClean="0">
                          <a:solidFill>
                            <a:schemeClr val="tx2"/>
                          </a:solidFill>
                        </a:rPr>
                        <a:t>Η διαφορά ισούται με</a:t>
                      </a:r>
                      <a:endParaRPr lang="en-US" sz="1000" b="0" dirty="0" smtClean="0">
                        <a:solidFill>
                          <a:schemeClr val="tx2"/>
                        </a:solidFill>
                      </a:endParaRPr>
                    </a:p>
                  </a:txBody>
                  <a:tcPr>
                    <a:noFill/>
                  </a:tcPr>
                </a:tc>
                <a:tc>
                  <a:txBody>
                    <a:bodyPr/>
                    <a:lstStyle/>
                    <a:p>
                      <a:pPr algn="ctr"/>
                      <a:endParaRPr lang="en-US" sz="1000" b="0">
                        <a:solidFill>
                          <a:schemeClr val="tx2"/>
                        </a:solidFill>
                      </a:endParaRPr>
                    </a:p>
                  </a:txBody>
                  <a:tcPr>
                    <a:noFill/>
                  </a:tcPr>
                </a:tc>
              </a:tr>
              <a:tr h="370840">
                <a:tc>
                  <a:txBody>
                    <a:bodyPr/>
                    <a:lstStyle/>
                    <a:p>
                      <a:pPr algn="ctr"/>
                      <a:endParaRPr lang="en-US" sz="1000" b="0" dirty="0">
                        <a:solidFill>
                          <a:schemeClr val="tx2"/>
                        </a:solidFill>
                      </a:endParaRPr>
                    </a:p>
                  </a:txBody>
                  <a:tcPr>
                    <a:noFill/>
                  </a:tcPr>
                </a:tc>
                <a:tc>
                  <a:txBody>
                    <a:bodyPr/>
                    <a:lstStyle/>
                    <a:p>
                      <a:pPr algn="ctr"/>
                      <a:r>
                        <a:rPr lang="el-GR" sz="1000" b="1" dirty="0" smtClean="0">
                          <a:solidFill>
                            <a:schemeClr val="tx2"/>
                          </a:solidFill>
                        </a:rPr>
                        <a:t>Απόκλιση</a:t>
                      </a:r>
                      <a:r>
                        <a:rPr lang="el-GR" sz="1000" b="1" baseline="0" dirty="0" smtClean="0">
                          <a:solidFill>
                            <a:schemeClr val="tx2"/>
                          </a:solidFill>
                        </a:rPr>
                        <a:t> Προϋπολογισμού Σταθερών Γενικών Βιομηχανικών Εξόδων</a:t>
                      </a:r>
                    </a:p>
                    <a:p>
                      <a:pPr algn="ctr"/>
                      <a:r>
                        <a:rPr lang="el-GR" sz="1000" b="0" baseline="0" dirty="0" smtClean="0">
                          <a:solidFill>
                            <a:schemeClr val="tx2"/>
                          </a:solidFill>
                        </a:rPr>
                        <a:t>(Προϋπολογισμένα Σταθερά Γενικά Βιομηχανικά Έξοδα –</a:t>
                      </a:r>
                      <a:r>
                        <a:rPr lang="en-US" sz="1000" b="0" baseline="0" dirty="0" smtClean="0">
                          <a:solidFill>
                            <a:schemeClr val="tx2"/>
                          </a:solidFill>
                        </a:rPr>
                        <a:t> </a:t>
                      </a:r>
                      <a:r>
                        <a:rPr lang="el-GR" sz="1000" b="0" baseline="0" dirty="0" smtClean="0">
                          <a:solidFill>
                            <a:schemeClr val="tx2"/>
                          </a:solidFill>
                        </a:rPr>
                        <a:t>Πραγματικά Σταθερά Γενικά Βιομηχανικά Έξοδα) </a:t>
                      </a:r>
                    </a:p>
                    <a:p>
                      <a:pPr algn="ctr"/>
                      <a:r>
                        <a:rPr lang="el-GR" sz="1000" b="0" dirty="0" smtClean="0">
                          <a:solidFill>
                            <a:schemeClr val="tx2"/>
                          </a:solidFill>
                        </a:rPr>
                        <a:t>1.300$ -</a:t>
                      </a:r>
                      <a:r>
                        <a:rPr lang="en-US" sz="1000" b="0" dirty="0" smtClean="0">
                          <a:solidFill>
                            <a:schemeClr val="tx2"/>
                          </a:solidFill>
                        </a:rPr>
                        <a:t> </a:t>
                      </a:r>
                      <a:r>
                        <a:rPr lang="el-GR" sz="1000" b="0" dirty="0" smtClean="0">
                          <a:solidFill>
                            <a:schemeClr val="tx2"/>
                          </a:solidFill>
                        </a:rPr>
                        <a:t>1.600$ =</a:t>
                      </a:r>
                      <a:r>
                        <a:rPr lang="el-GR" sz="1000" b="0" baseline="0" dirty="0" smtClean="0">
                          <a:solidFill>
                            <a:schemeClr val="tx2"/>
                          </a:solidFill>
                        </a:rPr>
                        <a:t> 300$ (Δ)</a:t>
                      </a:r>
                      <a:endParaRPr lang="en-US" sz="1000" b="0" dirty="0">
                        <a:solidFill>
                          <a:schemeClr val="tx2"/>
                        </a:solidFill>
                      </a:endParaRPr>
                    </a:p>
                  </a:txBody>
                  <a:tcPr>
                    <a:noFill/>
                  </a:tcPr>
                </a:tc>
                <a:tc>
                  <a:txBody>
                    <a:bodyPr/>
                    <a:lstStyle/>
                    <a:p>
                      <a:pPr algn="ctr"/>
                      <a:endParaRPr lang="en-US" sz="1000" b="0">
                        <a:solidFill>
                          <a:schemeClr val="tx2"/>
                        </a:solidFill>
                      </a:endParaRPr>
                    </a:p>
                  </a:txBody>
                  <a:tcPr>
                    <a:noFill/>
                  </a:tcPr>
                </a:tc>
                <a:tc>
                  <a:txBody>
                    <a:bodyPr/>
                    <a:lstStyle/>
                    <a:p>
                      <a:pPr algn="ctr"/>
                      <a:r>
                        <a:rPr lang="el-GR" sz="1000" b="1" dirty="0" smtClean="0">
                          <a:solidFill>
                            <a:schemeClr val="tx2"/>
                          </a:solidFill>
                        </a:rPr>
                        <a:t>Απόκλιση</a:t>
                      </a:r>
                      <a:r>
                        <a:rPr lang="el-GR" sz="1000" b="1" baseline="0" dirty="0" smtClean="0">
                          <a:solidFill>
                            <a:schemeClr val="tx2"/>
                          </a:solidFill>
                        </a:rPr>
                        <a:t> Όγκου Σταθερών Γενικών Βιομηχανικών Εξόδων</a:t>
                      </a:r>
                    </a:p>
                    <a:p>
                      <a:pPr marL="0" marR="0" lvl="0" indent="0" algn="ctr" defTabSz="457200" rtl="0" eaLnBrk="1" fontAlgn="auto" latinLnBrk="0" hangingPunct="1">
                        <a:lnSpc>
                          <a:spcPct val="100000"/>
                        </a:lnSpc>
                        <a:spcBef>
                          <a:spcPts val="0"/>
                        </a:spcBef>
                        <a:spcAft>
                          <a:spcPts val="0"/>
                        </a:spcAft>
                        <a:buClrTx/>
                        <a:buSzTx/>
                        <a:buFontTx/>
                        <a:buNone/>
                        <a:tabLst/>
                        <a:defRPr/>
                      </a:pPr>
                      <a:r>
                        <a:rPr lang="el-GR" sz="1000" b="0" baseline="0" dirty="0" smtClean="0">
                          <a:solidFill>
                            <a:schemeClr val="tx2"/>
                          </a:solidFill>
                        </a:rPr>
                        <a:t>(</a:t>
                      </a:r>
                      <a:r>
                        <a:rPr lang="el-GR" sz="1000" b="0" dirty="0" smtClean="0">
                          <a:solidFill>
                            <a:schemeClr val="tx2"/>
                          </a:solidFill>
                        </a:rPr>
                        <a:t>Καταλογισμένα </a:t>
                      </a:r>
                      <a:r>
                        <a:rPr lang="el-GR" sz="1000" b="0" baseline="0" dirty="0" smtClean="0">
                          <a:solidFill>
                            <a:schemeClr val="tx2"/>
                          </a:solidFill>
                        </a:rPr>
                        <a:t>Σταθερά Γενικά Βιομηχανικά Έξοδα στα Προϊόντα - Προϋπολογισμένα Σταθερά Γενικά Βιομηχανικά Έξοδα)</a:t>
                      </a:r>
                    </a:p>
                    <a:p>
                      <a:pPr algn="ctr"/>
                      <a:r>
                        <a:rPr lang="el-GR" sz="1000" b="0" dirty="0" smtClean="0">
                          <a:solidFill>
                            <a:schemeClr val="tx2"/>
                          </a:solidFill>
                        </a:rPr>
                        <a:t>1.404$ -</a:t>
                      </a:r>
                      <a:r>
                        <a:rPr lang="el-GR" sz="1000" b="0" baseline="0" dirty="0" smtClean="0">
                          <a:solidFill>
                            <a:schemeClr val="tx2"/>
                          </a:solidFill>
                        </a:rPr>
                        <a:t> 1.300$</a:t>
                      </a:r>
                      <a:r>
                        <a:rPr lang="el-GR" sz="1000" b="0" dirty="0" smtClean="0">
                          <a:solidFill>
                            <a:schemeClr val="tx2"/>
                          </a:solidFill>
                        </a:rPr>
                        <a:t> =</a:t>
                      </a:r>
                      <a:r>
                        <a:rPr lang="el-GR" sz="1000" b="0" baseline="0" dirty="0" smtClean="0">
                          <a:solidFill>
                            <a:schemeClr val="tx2"/>
                          </a:solidFill>
                        </a:rPr>
                        <a:t> 104$  (Ε)</a:t>
                      </a:r>
                      <a:endParaRPr lang="en-US" sz="1000" b="0" dirty="0" smtClean="0">
                        <a:solidFill>
                          <a:schemeClr val="tx2"/>
                        </a:solidFill>
                      </a:endParaRPr>
                    </a:p>
                  </a:txBody>
                  <a:tcPr>
                    <a:noFill/>
                  </a:tcPr>
                </a:tc>
                <a:tc>
                  <a:txBody>
                    <a:bodyPr/>
                    <a:lstStyle/>
                    <a:p>
                      <a:pPr algn="ctr"/>
                      <a:endParaRPr lang="en-US" sz="1000" b="0">
                        <a:solidFill>
                          <a:schemeClr val="tx2"/>
                        </a:solidFill>
                      </a:endParaRPr>
                    </a:p>
                  </a:txBody>
                  <a:tcPr>
                    <a:noFill/>
                  </a:tcPr>
                </a:tc>
              </a:tr>
              <a:tr h="370840">
                <a:tc>
                  <a:txBody>
                    <a:bodyPr/>
                    <a:lstStyle/>
                    <a:p>
                      <a:pPr algn="ctr"/>
                      <a:endParaRPr lang="en-US" sz="1000" b="0" dirty="0">
                        <a:solidFill>
                          <a:schemeClr val="tx2"/>
                        </a:solidFill>
                      </a:endParaRPr>
                    </a:p>
                  </a:txBody>
                  <a:tcPr>
                    <a:noFill/>
                  </a:tcPr>
                </a:tc>
                <a:tc>
                  <a:txBody>
                    <a:bodyPr/>
                    <a:lstStyle/>
                    <a:p>
                      <a:pPr algn="ctr"/>
                      <a:endParaRPr lang="en-US" sz="1000" b="0">
                        <a:solidFill>
                          <a:schemeClr val="tx2"/>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000" b="0" dirty="0" smtClean="0">
                          <a:solidFill>
                            <a:schemeClr val="tx2"/>
                          </a:solidFill>
                        </a:rPr>
                        <a:t>Η διαφορά ισούται με</a:t>
                      </a:r>
                      <a:endParaRPr lang="en-US" sz="1000" b="0" dirty="0" smtClean="0">
                        <a:solidFill>
                          <a:schemeClr val="tx2"/>
                        </a:solidFill>
                      </a:endParaRPr>
                    </a:p>
                  </a:txBody>
                  <a:tcPr>
                    <a:noFill/>
                  </a:tcPr>
                </a:tc>
                <a:tc>
                  <a:txBody>
                    <a:bodyPr/>
                    <a:lstStyle/>
                    <a:p>
                      <a:pPr algn="ctr"/>
                      <a:endParaRPr lang="en-US" sz="1000" b="0">
                        <a:solidFill>
                          <a:schemeClr val="tx2"/>
                        </a:solidFill>
                      </a:endParaRPr>
                    </a:p>
                  </a:txBody>
                  <a:tcPr>
                    <a:noFill/>
                  </a:tcPr>
                </a:tc>
                <a:tc>
                  <a:txBody>
                    <a:bodyPr/>
                    <a:lstStyle/>
                    <a:p>
                      <a:pPr algn="ctr"/>
                      <a:endParaRPr lang="en-US" sz="1000" b="0">
                        <a:solidFill>
                          <a:schemeClr val="tx2"/>
                        </a:solidFill>
                      </a:endParaRPr>
                    </a:p>
                  </a:txBody>
                  <a:tcPr>
                    <a:noFill/>
                  </a:tcPr>
                </a:tc>
              </a:tr>
              <a:tr h="370840">
                <a:tc>
                  <a:txBody>
                    <a:bodyPr/>
                    <a:lstStyle/>
                    <a:p>
                      <a:pPr algn="ctr"/>
                      <a:endParaRPr lang="en-US" sz="1000" b="0">
                        <a:solidFill>
                          <a:schemeClr val="tx2"/>
                        </a:solidFill>
                      </a:endParaRPr>
                    </a:p>
                  </a:txBody>
                  <a:tcPr>
                    <a:noFill/>
                  </a:tcPr>
                </a:tc>
                <a:tc>
                  <a:txBody>
                    <a:bodyPr/>
                    <a:lstStyle/>
                    <a:p>
                      <a:pPr algn="ctr"/>
                      <a:endParaRPr lang="en-US" sz="1000" b="0" dirty="0">
                        <a:solidFill>
                          <a:schemeClr val="tx2"/>
                        </a:solidFill>
                      </a:endParaRPr>
                    </a:p>
                  </a:txBody>
                  <a:tcPr>
                    <a:noFill/>
                  </a:tcPr>
                </a:tc>
                <a:tc>
                  <a:txBody>
                    <a:bodyPr/>
                    <a:lstStyle/>
                    <a:p>
                      <a:pPr algn="ctr"/>
                      <a:r>
                        <a:rPr lang="el-GR" sz="1000" b="1" dirty="0" smtClean="0">
                          <a:solidFill>
                            <a:schemeClr val="tx2"/>
                          </a:solidFill>
                        </a:rPr>
                        <a:t>Απόκλιση Συνολικών</a:t>
                      </a:r>
                      <a:r>
                        <a:rPr lang="el-GR" sz="1000" b="1" baseline="0" dirty="0" smtClean="0">
                          <a:solidFill>
                            <a:schemeClr val="tx2"/>
                          </a:solidFill>
                        </a:rPr>
                        <a:t> </a:t>
                      </a:r>
                      <a:r>
                        <a:rPr lang="el-GR" sz="1000" b="1" dirty="0" smtClean="0">
                          <a:solidFill>
                            <a:schemeClr val="tx2"/>
                          </a:solidFill>
                        </a:rPr>
                        <a:t> </a:t>
                      </a:r>
                      <a:r>
                        <a:rPr lang="el-GR" sz="1000" b="1" baseline="0" dirty="0" smtClean="0">
                          <a:solidFill>
                            <a:schemeClr val="tx2"/>
                          </a:solidFill>
                        </a:rPr>
                        <a:t>Μεταβλητών Γενικών Βιομηχανικών Εξόδων</a:t>
                      </a:r>
                      <a:endParaRPr lang="el-GR" sz="1000" b="0" baseline="0" dirty="0" smtClean="0">
                        <a:solidFill>
                          <a:schemeClr val="tx2"/>
                        </a:solidFill>
                      </a:endParaRPr>
                    </a:p>
                    <a:p>
                      <a:pPr algn="ctr"/>
                      <a:r>
                        <a:rPr lang="el-GR" sz="1000" b="0" baseline="0" dirty="0" smtClean="0">
                          <a:solidFill>
                            <a:schemeClr val="tx2"/>
                          </a:solidFill>
                        </a:rPr>
                        <a:t>(Άθροισμα απόκλισης προϋπολογισμού</a:t>
                      </a:r>
                      <a:r>
                        <a:rPr lang="el-GR" sz="1000" b="1" baseline="0" dirty="0" smtClean="0">
                          <a:solidFill>
                            <a:schemeClr val="tx2"/>
                          </a:solidFill>
                        </a:rPr>
                        <a:t> </a:t>
                      </a:r>
                      <a:r>
                        <a:rPr lang="el-GR" sz="1000" b="0" baseline="0" dirty="0" smtClean="0">
                          <a:solidFill>
                            <a:schemeClr val="tx2"/>
                          </a:solidFill>
                        </a:rPr>
                        <a:t>σταθερών γενικών βιομηχανικών και απόκλισης όγκου σταθερών γενικών βιομηχανικών)</a:t>
                      </a:r>
                    </a:p>
                    <a:p>
                      <a:pPr algn="ctr"/>
                      <a:r>
                        <a:rPr lang="el-GR" sz="1000" b="0" baseline="0" dirty="0" smtClean="0">
                          <a:solidFill>
                            <a:schemeClr val="tx2"/>
                          </a:solidFill>
                        </a:rPr>
                        <a:t>300$ (Δ) - 104$ (Ε) = 196$ (Δ)</a:t>
                      </a:r>
                      <a:endParaRPr lang="en-US" sz="1000" b="0" dirty="0">
                        <a:solidFill>
                          <a:schemeClr val="tx2"/>
                        </a:solidFill>
                      </a:endParaRPr>
                    </a:p>
                  </a:txBody>
                  <a:tcPr>
                    <a:noFill/>
                  </a:tcPr>
                </a:tc>
                <a:tc>
                  <a:txBody>
                    <a:bodyPr/>
                    <a:lstStyle/>
                    <a:p>
                      <a:pPr algn="ctr"/>
                      <a:endParaRPr lang="en-US" sz="1000" b="0">
                        <a:solidFill>
                          <a:schemeClr val="tx2"/>
                        </a:solidFill>
                      </a:endParaRPr>
                    </a:p>
                  </a:txBody>
                  <a:tcPr>
                    <a:noFill/>
                  </a:tcPr>
                </a:tc>
                <a:tc>
                  <a:txBody>
                    <a:bodyPr/>
                    <a:lstStyle/>
                    <a:p>
                      <a:pPr algn="ctr"/>
                      <a:endParaRPr lang="en-US" sz="1000" b="0" dirty="0">
                        <a:solidFill>
                          <a:schemeClr val="tx2"/>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457200" y="152400"/>
            <a:ext cx="8305800" cy="914400"/>
          </a:xfrm>
        </p:spPr>
        <p:txBody>
          <a:bodyPr/>
          <a:lstStyle/>
          <a:p>
            <a:r>
              <a:rPr lang="el-GR" altLang="en-US" dirty="0">
                <a:ea typeface="Arial Unicode MS" panose="020B0604020202020204" pitchFamily="34" charset="-128"/>
              </a:rPr>
              <a:t>Υπολογισμός Απόκλισης Προϋπολογισμού </a:t>
            </a:r>
            <a:r>
              <a:rPr lang="el-GR" altLang="en-US" dirty="0" smtClean="0">
                <a:ea typeface="Arial Unicode MS" panose="020B0604020202020204" pitchFamily="34" charset="-128"/>
              </a:rPr>
              <a:t>Σταθερών </a:t>
            </a:r>
            <a:r>
              <a:rPr lang="el-GR" dirty="0"/>
              <a:t>Γενικών Βιομηχανικών Εξόδων</a:t>
            </a:r>
            <a:endParaRPr lang="en-US" altLang="en-US" dirty="0" smtClean="0"/>
          </a:p>
        </p:txBody>
      </p:sp>
      <p:sp>
        <p:nvSpPr>
          <p:cNvPr id="102402" name="Content Placeholder 2"/>
          <p:cNvSpPr>
            <a:spLocks noGrp="1"/>
          </p:cNvSpPr>
          <p:nvPr>
            <p:ph idx="1"/>
          </p:nvPr>
        </p:nvSpPr>
        <p:spPr/>
        <p:txBody>
          <a:bodyPr/>
          <a:lstStyle/>
          <a:p>
            <a:pPr>
              <a:buFont typeface="Wingdings" panose="05000000000000000000" pitchFamily="2" charset="2"/>
              <a:buChar char="§"/>
            </a:pPr>
            <a:r>
              <a:rPr lang="el-GR" sz="2000" dirty="0"/>
              <a:t>Για την αποτελεσματική αξιολόγηση της απόδοσης, οι μάνατζερ σπάνε τη συνολική απόκλιση σταθερών γενικών βιομηχανικών εξόδων σε δύο επιπλέον αποκλίσεις: την απόκλιση προϋπολογισμού σταθερών γενικών βιομηχανικών εξόδων και την απόκλιση όγκου σταθερών γενικών βιομηχανικών εξόδων</a:t>
            </a:r>
            <a:r>
              <a:rPr lang="en-US" altLang="en-US" sz="2000" dirty="0" smtClean="0">
                <a:latin typeface="Tw Cen MT" panose="020B0602020104020603" pitchFamily="34" charset="0"/>
                <a:cs typeface="Times New Roman" panose="02020603050405020304" pitchFamily="18" charset="0"/>
              </a:rPr>
              <a:t>.</a:t>
            </a:r>
          </a:p>
        </p:txBody>
      </p:sp>
      <p:sp>
        <p:nvSpPr>
          <p:cNvPr id="10240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
        <p:nvSpPr>
          <p:cNvPr id="8" name="Rectangle 7"/>
          <p:cNvSpPr/>
          <p:nvPr/>
        </p:nvSpPr>
        <p:spPr>
          <a:xfrm>
            <a:off x="381000" y="3048000"/>
            <a:ext cx="8382000" cy="1077218"/>
          </a:xfrm>
          <a:prstGeom prst="rect">
            <a:avLst/>
          </a:prstGeom>
          <a:solidFill>
            <a:schemeClr val="bg1"/>
          </a:solidFill>
        </p:spPr>
        <p:txBody>
          <a:bodyPr wrap="square">
            <a:spAutoFit/>
          </a:bodyPr>
          <a:lstStyle/>
          <a:p>
            <a:r>
              <a:rPr lang="el-GR" sz="1600" b="1" dirty="0">
                <a:solidFill>
                  <a:srgbClr val="275CAE"/>
                </a:solidFill>
                <a:latin typeface="+mn-lt"/>
                <a:ea typeface="Calibri" panose="020F0502020204030204" pitchFamily="34" charset="0"/>
              </a:rPr>
              <a:t>Μέτρηση απόδοσης</a:t>
            </a:r>
            <a:r>
              <a:rPr lang="el-GR" sz="1600" dirty="0">
                <a:solidFill>
                  <a:srgbClr val="275CAE"/>
                </a:solidFill>
                <a:latin typeface="+mn-lt"/>
                <a:ea typeface="Calibri" panose="020F0502020204030204" pitchFamily="34" charset="0"/>
              </a:rPr>
              <a:t> </a:t>
            </a:r>
            <a:r>
              <a:rPr lang="el-GR" sz="1600" dirty="0">
                <a:solidFill>
                  <a:schemeClr val="tx2"/>
                </a:solidFill>
                <a:latin typeface="+mn-lt"/>
              </a:rPr>
              <a:t>Η </a:t>
            </a:r>
            <a:r>
              <a:rPr lang="el-GR" sz="1600" b="1" dirty="0">
                <a:solidFill>
                  <a:srgbClr val="275CAE"/>
                </a:solidFill>
                <a:latin typeface="+mn-lt"/>
              </a:rPr>
              <a:t>απόκλιση προϋπολογισμού σταθερών γενικών βιομηχανικών εξόδων</a:t>
            </a:r>
            <a:r>
              <a:rPr lang="el-GR" sz="1600" dirty="0">
                <a:solidFill>
                  <a:schemeClr val="tx2"/>
                </a:solidFill>
                <a:latin typeface="+mn-lt"/>
              </a:rPr>
              <a:t> (ή </a:t>
            </a:r>
            <a:r>
              <a:rPr lang="el-GR" sz="1600" i="1" dirty="0">
                <a:solidFill>
                  <a:schemeClr val="tx2"/>
                </a:solidFill>
                <a:latin typeface="+mn-lt"/>
              </a:rPr>
              <a:t>απόκλιση προϋπολογισμένων σταθερών γενικών βιομηχανικών εξόδων</a:t>
            </a:r>
            <a:r>
              <a:rPr lang="el-GR" sz="1600" dirty="0">
                <a:solidFill>
                  <a:schemeClr val="tx2"/>
                </a:solidFill>
                <a:latin typeface="+mn-lt"/>
              </a:rPr>
              <a:t>) μετρά τη διαφορά ανάμεσα στο πραγματικό κόστος σταθερών γενικών βιομηχανικών εξόδων και σε αυτό που είχε προϋπολογιστεί</a:t>
            </a:r>
            <a:r>
              <a:rPr lang="el-GR" sz="1600" dirty="0" smtClean="0">
                <a:solidFill>
                  <a:schemeClr val="tx2"/>
                </a:solidFill>
                <a:latin typeface="+mn-lt"/>
              </a:rPr>
              <a:t>.</a:t>
            </a:r>
            <a:endParaRPr lang="en-US" sz="1600" dirty="0">
              <a:solidFill>
                <a:schemeClr val="tx2"/>
              </a:solidFill>
              <a:latin typeface="+mn-lt"/>
            </a:endParaRPr>
          </a:p>
        </p:txBody>
      </p:sp>
      <p:sp>
        <p:nvSpPr>
          <p:cNvPr id="9" name="Rectangle 8"/>
          <p:cNvSpPr/>
          <p:nvPr/>
        </p:nvSpPr>
        <p:spPr>
          <a:xfrm>
            <a:off x="457200" y="5257800"/>
            <a:ext cx="8305800" cy="338554"/>
          </a:xfrm>
          <a:prstGeom prst="rect">
            <a:avLst/>
          </a:prstGeom>
          <a:solidFill>
            <a:schemeClr val="bg1"/>
          </a:solidFill>
        </p:spPr>
        <p:txBody>
          <a:bodyPr wrap="square">
            <a:spAutoFit/>
          </a:bodyPr>
          <a:lstStyle/>
          <a:p>
            <a:r>
              <a:rPr lang="el-GR" sz="1600" b="1" dirty="0">
                <a:solidFill>
                  <a:srgbClr val="275CAE"/>
                </a:solidFill>
                <a:latin typeface="+mn-lt"/>
                <a:ea typeface="Calibri" panose="020F0502020204030204" pitchFamily="34" charset="0"/>
              </a:rPr>
              <a:t>Παράδειγμα</a:t>
            </a:r>
            <a:r>
              <a:rPr lang="el-GR" sz="1600" b="1" dirty="0">
                <a:solidFill>
                  <a:schemeClr val="tx2"/>
                </a:solidFill>
                <a:latin typeface="+mn-lt"/>
                <a:ea typeface="Calibri" panose="020F0502020204030204" pitchFamily="34" charset="0"/>
              </a:rPr>
              <a:t> </a:t>
            </a:r>
            <a:r>
              <a:rPr lang="el-GR" sz="1600" dirty="0">
                <a:solidFill>
                  <a:schemeClr val="tx2"/>
                </a:solidFill>
                <a:latin typeface="+mn-lt"/>
              </a:rPr>
              <a:t>Για την Cambria, υπολογίζεται ως εξής</a:t>
            </a:r>
            <a:r>
              <a:rPr lang="el-GR" sz="1600" dirty="0" smtClean="0">
                <a:solidFill>
                  <a:schemeClr val="tx2"/>
                </a:solidFill>
                <a:latin typeface="+mn-lt"/>
                <a:ea typeface="Calibri" panose="020F0502020204030204" pitchFamily="34" charset="0"/>
                <a:cs typeface="Times New Roman" panose="02020603050405020304" pitchFamily="18" charset="0"/>
              </a:rPr>
              <a:t>.</a:t>
            </a:r>
            <a:endParaRPr lang="en-US" sz="1600" dirty="0">
              <a:solidFill>
                <a:schemeClr val="tx2"/>
              </a:solidFill>
              <a:latin typeface="+mn-lt"/>
            </a:endParaRPr>
          </a:p>
        </p:txBody>
      </p:sp>
      <p:graphicFrame>
        <p:nvGraphicFramePr>
          <p:cNvPr id="10" name="Table 9"/>
          <p:cNvGraphicFramePr>
            <a:graphicFrameLocks noGrp="1"/>
          </p:cNvGraphicFramePr>
          <p:nvPr>
            <p:extLst>
              <p:ext uri="{D42A27DB-BD31-4B8C-83A1-F6EECF244321}">
                <p14:modId xmlns:p14="http://schemas.microsoft.com/office/powerpoint/2010/main" val="2843404654"/>
              </p:ext>
            </p:extLst>
          </p:nvPr>
        </p:nvGraphicFramePr>
        <p:xfrm>
          <a:off x="457200" y="4191000"/>
          <a:ext cx="8305800" cy="1076960"/>
        </p:xfrm>
        <a:graphic>
          <a:graphicData uri="http://schemas.openxmlformats.org/drawingml/2006/table">
            <a:tbl>
              <a:tblPr firstRow="1" firstCol="1" bandRow="1">
                <a:tableStyleId>{5C22544A-7EE6-4342-B048-85BDC9FD1C3A}</a:tableStyleId>
              </a:tblPr>
              <a:tblGrid>
                <a:gridCol w="3657600"/>
                <a:gridCol w="381000"/>
                <a:gridCol w="4267200"/>
              </a:tblGrid>
              <a:tr h="320040">
                <a:tc>
                  <a:txBody>
                    <a:bodyPr/>
                    <a:lstStyle/>
                    <a:p>
                      <a:r>
                        <a:rPr lang="el-GR" sz="1600" b="1" dirty="0" smtClean="0">
                          <a:solidFill>
                            <a:srgbClr val="275CAE"/>
                          </a:solidFill>
                          <a:effectLst/>
                          <a:latin typeface="+mn-lt"/>
                          <a:cs typeface="Times New Roman" panose="02020603050405020304" pitchFamily="18" charset="0"/>
                        </a:rPr>
                        <a:t>Τύπος</a:t>
                      </a:r>
                      <a:endParaRPr lang="en-US" sz="1600" b="1" dirty="0">
                        <a:solidFill>
                          <a:srgbClr val="275CAE"/>
                        </a:solidFill>
                        <a:effectLst/>
                        <a:latin typeface="+mn-lt"/>
                        <a:cs typeface="Times New Roman" panose="02020603050405020304" pitchFamily="18" charset="0"/>
                      </a:endParaRPr>
                    </a:p>
                  </a:txBody>
                  <a:tcPr marL="68580" marR="68580" marT="0" marB="0" anchor="ctr">
                    <a:solidFill>
                      <a:schemeClr val="bg1"/>
                    </a:solidFill>
                  </a:tcPr>
                </a:tc>
                <a:tc>
                  <a:txBody>
                    <a:bodyPr/>
                    <a:lstStyle/>
                    <a:p>
                      <a:endParaRPr lang="en-US" sz="1600" b="0" dirty="0">
                        <a:solidFill>
                          <a:schemeClr val="tx2"/>
                        </a:solidFill>
                        <a:effectLst/>
                        <a:latin typeface="+mn-lt"/>
                        <a:cs typeface="Times New Roman" panose="02020603050405020304" pitchFamily="18" charset="0"/>
                      </a:endParaRPr>
                    </a:p>
                  </a:txBody>
                  <a:tcPr marL="68580" marR="68580" marT="0" marB="0" anchor="ctr">
                    <a:solidFill>
                      <a:schemeClr val="bg1"/>
                    </a:solidFill>
                  </a:tcPr>
                </a:tc>
                <a:tc rowSpan="2">
                  <a:txBody>
                    <a:bodyPr/>
                    <a:lstStyle/>
                    <a:p>
                      <a:endParaRPr lang="en-US" sz="1600" b="0" dirty="0">
                        <a:solidFill>
                          <a:schemeClr val="tx2"/>
                        </a:solidFill>
                        <a:effectLst/>
                        <a:latin typeface="+mn-lt"/>
                        <a:cs typeface="Times New Roman" panose="02020603050405020304" pitchFamily="18" charset="0"/>
                      </a:endParaRPr>
                    </a:p>
                  </a:txBody>
                  <a:tcPr marL="68580" marR="68580" marT="0" marB="0" anchor="ctr">
                    <a:solidFill>
                      <a:schemeClr val="bg1"/>
                    </a:solidFill>
                  </a:tcPr>
                </a:tc>
              </a:tr>
              <a:tr h="0">
                <a:tc rowSpan="2">
                  <a:txBody>
                    <a:bodyPr/>
                    <a:lstStyle/>
                    <a:p>
                      <a:r>
                        <a:rPr lang="el-GR" sz="1600" b="0" kern="1200" dirty="0" smtClean="0">
                          <a:solidFill>
                            <a:schemeClr val="tx2"/>
                          </a:solidFill>
                          <a:effectLst/>
                          <a:latin typeface="+mn-lt"/>
                          <a:ea typeface="+mn-ea"/>
                          <a:cs typeface="+mn-cs"/>
                        </a:rPr>
                        <a:t>Απόκλιση Προϋπολογισμού Σταθερών Γενικών </a:t>
                      </a:r>
                      <a:r>
                        <a:rPr lang="el-GR" sz="1600" b="0" dirty="0" smtClean="0">
                          <a:solidFill>
                            <a:schemeClr val="tx2"/>
                          </a:solidFill>
                          <a:effectLst/>
                        </a:rPr>
                        <a:t>Βιομηχανικών Εξόδων</a:t>
                      </a:r>
                      <a:r>
                        <a:rPr lang="el-GR" sz="1600" b="0" dirty="0">
                          <a:solidFill>
                            <a:schemeClr val="tx2"/>
                          </a:solidFill>
                          <a:effectLst/>
                          <a:latin typeface="+mn-lt"/>
                          <a:cs typeface="Courier New" panose="02070309020205020404" pitchFamily="49" charset="0"/>
                        </a:rPr>
                        <a:t> </a:t>
                      </a:r>
                      <a:endParaRPr lang="en-US" sz="1600" b="0" dirty="0">
                        <a:solidFill>
                          <a:schemeClr val="tx2"/>
                        </a:solidFill>
                        <a:effectLst/>
                        <a:latin typeface="+mn-lt"/>
                        <a:cs typeface="Times New Roman" panose="02020603050405020304" pitchFamily="18" charset="0"/>
                      </a:endParaRPr>
                    </a:p>
                  </a:txBody>
                  <a:tcPr marL="68580" marR="68580" marT="0" marB="0" anchor="ctr">
                    <a:solidFill>
                      <a:schemeClr val="bg1"/>
                    </a:solidFill>
                  </a:tcPr>
                </a:tc>
                <a:tc rowSpan="2">
                  <a:txBody>
                    <a:bodyPr/>
                    <a:lstStyle/>
                    <a:p>
                      <a:r>
                        <a:rPr lang="el-GR" sz="1600" b="0" dirty="0">
                          <a:solidFill>
                            <a:schemeClr val="tx2"/>
                          </a:solidFill>
                          <a:effectLst/>
                          <a:latin typeface="+mn-lt"/>
                          <a:cs typeface="Courier New" panose="02070309020205020404" pitchFamily="49" charset="0"/>
                        </a:rPr>
                        <a:t>=</a:t>
                      </a:r>
                      <a:endParaRPr lang="en-US" sz="1600" b="0" dirty="0">
                        <a:solidFill>
                          <a:schemeClr val="tx2"/>
                        </a:solidFill>
                        <a:effectLst/>
                        <a:latin typeface="+mn-lt"/>
                        <a:cs typeface="Times New Roman" panose="02020603050405020304" pitchFamily="18" charset="0"/>
                      </a:endParaRPr>
                    </a:p>
                  </a:txBody>
                  <a:tcPr marL="68580" marR="68580" marT="0" marB="0" anchor="ctr">
                    <a:solidFill>
                      <a:schemeClr val="bg1"/>
                    </a:solidFill>
                  </a:tcPr>
                </a:tc>
                <a:tc vMerge="1">
                  <a:txBody>
                    <a:bodyPr/>
                    <a:lstStyle/>
                    <a:p>
                      <a:endParaRPr lang="en-US" sz="1100" dirty="0">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r>
              <a:tr h="342900">
                <a:tc vMerge="1">
                  <a:txBody>
                    <a:bodyPr/>
                    <a:lstStyle/>
                    <a:p>
                      <a:endParaRPr lang="en-US" dirty="0"/>
                    </a:p>
                  </a:txBody>
                  <a:tcPr/>
                </a:tc>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tx2"/>
                          </a:solidFill>
                          <a:effectLst/>
                          <a:latin typeface="+mn-lt"/>
                          <a:ea typeface="+mn-ea"/>
                          <a:cs typeface="+mn-cs"/>
                        </a:rPr>
                        <a:t>Προϋπολογισμένα Σταθερά Γενικά βιομηχανικά Έξοδα  – Πραγματικά Σταθερά Γενικά Βιομηχανικά Έξοδα </a:t>
                      </a:r>
                      <a:endParaRPr lang="en-US" sz="1600" b="0" dirty="0" smtClean="0">
                        <a:solidFill>
                          <a:schemeClr val="tx2"/>
                        </a:solidFill>
                        <a:effectLst/>
                        <a:latin typeface="+mn-lt"/>
                        <a:cs typeface="Times New Roman" panose="02020603050405020304" pitchFamily="18" charset="0"/>
                      </a:endParaRPr>
                    </a:p>
                  </a:txBody>
                  <a:tcPr marL="68580" marR="68580" marT="0" marB="0" anchor="ctr">
                    <a:solidFill>
                      <a:schemeClr val="bg1"/>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381668291"/>
              </p:ext>
            </p:extLst>
          </p:nvPr>
        </p:nvGraphicFramePr>
        <p:xfrm>
          <a:off x="457200" y="5638800"/>
          <a:ext cx="8229600" cy="487680"/>
        </p:xfrm>
        <a:graphic>
          <a:graphicData uri="http://schemas.openxmlformats.org/drawingml/2006/table">
            <a:tbl>
              <a:tblPr firstRow="1" firstCol="1" bandRow="1">
                <a:tableStyleId>{5C22544A-7EE6-4342-B048-85BDC9FD1C3A}</a:tableStyleId>
              </a:tblPr>
              <a:tblGrid>
                <a:gridCol w="8229600"/>
              </a:tblGrid>
              <a:tr h="0">
                <a:tc>
                  <a:txBody>
                    <a:bodyPr/>
                    <a:lstStyle/>
                    <a:p>
                      <a:r>
                        <a:rPr lang="el-GR" sz="1600" b="0" kern="1200" dirty="0" smtClean="0">
                          <a:solidFill>
                            <a:schemeClr val="tx2"/>
                          </a:solidFill>
                          <a:effectLst/>
                          <a:latin typeface="+mn-lt"/>
                          <a:ea typeface="+mn-ea"/>
                          <a:cs typeface="+mn-cs"/>
                        </a:rPr>
                        <a:t>Απόκλιση Προϋπολογισμού Σταθερών Γενικών </a:t>
                      </a:r>
                      <a:r>
                        <a:rPr lang="el-GR" sz="1600" b="0" dirty="0" smtClean="0">
                          <a:solidFill>
                            <a:schemeClr val="tx2"/>
                          </a:solidFill>
                          <a:effectLst/>
                        </a:rPr>
                        <a:t>Βιομηχανικών Εξόδων</a:t>
                      </a:r>
                      <a:r>
                        <a:rPr lang="el-GR" sz="1600" b="0" kern="1200" dirty="0" smtClean="0">
                          <a:solidFill>
                            <a:schemeClr val="tx2"/>
                          </a:solidFill>
                          <a:effectLst/>
                          <a:latin typeface="+mn-lt"/>
                          <a:ea typeface="+mn-ea"/>
                          <a:cs typeface="+mn-cs"/>
                        </a:rPr>
                        <a:t>όδων = 1.300$ - 1.600$ = </a:t>
                      </a:r>
                      <a:r>
                        <a:rPr lang="el-GR" sz="1600" b="0" u="sng" kern="1200" dirty="0" smtClean="0">
                          <a:solidFill>
                            <a:schemeClr val="tx2"/>
                          </a:solidFill>
                          <a:effectLst/>
                          <a:latin typeface="+mn-lt"/>
                          <a:ea typeface="+mn-ea"/>
                          <a:cs typeface="+mn-cs"/>
                        </a:rPr>
                        <a:t>300$</a:t>
                      </a:r>
                      <a:r>
                        <a:rPr lang="el-GR" sz="1600" b="0" kern="1200" dirty="0" smtClean="0">
                          <a:solidFill>
                            <a:schemeClr val="tx2"/>
                          </a:solidFill>
                          <a:effectLst/>
                          <a:latin typeface="+mn-lt"/>
                          <a:ea typeface="+mn-ea"/>
                          <a:cs typeface="+mn-cs"/>
                        </a:rPr>
                        <a:t> (Δ)</a:t>
                      </a:r>
                      <a:endParaRPr lang="en-US" sz="1200" b="0" dirty="0">
                        <a:solidFill>
                          <a:schemeClr val="tx2"/>
                        </a:solidFill>
                        <a:effectLst/>
                        <a:latin typeface="+mn-lt"/>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152400"/>
            <a:ext cx="8305800" cy="914400"/>
          </a:xfrm>
        </p:spPr>
        <p:txBody>
          <a:bodyPr/>
          <a:lstStyle/>
          <a:p>
            <a:r>
              <a:rPr lang="el-GR" dirty="0"/>
              <a:t>Υπολογισμός Απόκλισης Όγκου Σταθερών Γενικών Βιομηχανικών Εξόδων</a:t>
            </a:r>
            <a:endParaRPr lang="en-US" altLang="en-US" dirty="0" smtClean="0"/>
          </a:p>
        </p:txBody>
      </p:sp>
      <p:sp>
        <p:nvSpPr>
          <p:cNvPr id="10342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570933593"/>
              </p:ext>
            </p:extLst>
          </p:nvPr>
        </p:nvGraphicFramePr>
        <p:xfrm>
          <a:off x="457200" y="3276600"/>
          <a:ext cx="8153400" cy="1097280"/>
        </p:xfrm>
        <a:graphic>
          <a:graphicData uri="http://schemas.openxmlformats.org/drawingml/2006/table">
            <a:tbl>
              <a:tblPr firstRow="1" firstCol="1" bandRow="1">
                <a:tableStyleId>{5C22544A-7EE6-4342-B048-85BDC9FD1C3A}</a:tableStyleId>
              </a:tblPr>
              <a:tblGrid>
                <a:gridCol w="2293593"/>
                <a:gridCol w="284003"/>
                <a:gridCol w="5575804"/>
              </a:tblGrid>
              <a:tr h="365760">
                <a:tc>
                  <a:txBody>
                    <a:bodyPr/>
                    <a:lstStyle/>
                    <a:p>
                      <a:r>
                        <a:rPr lang="el-GR" sz="1600" b="1" dirty="0" smtClean="0">
                          <a:solidFill>
                            <a:srgbClr val="275CAE"/>
                          </a:solidFill>
                          <a:effectLst/>
                          <a:latin typeface="Calibri" panose="020F0502020204030204" pitchFamily="34" charset="0"/>
                          <a:cs typeface="Times New Roman" panose="02020603050405020304" pitchFamily="18" charset="0"/>
                        </a:rPr>
                        <a:t>Τύπος</a:t>
                      </a:r>
                      <a:endParaRPr lang="en-US" sz="1400" b="1" dirty="0">
                        <a:solidFill>
                          <a:srgbClr val="275CAE"/>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r>
              <a:tr h="365760">
                <a:tc>
                  <a:txBody>
                    <a:bodyPr/>
                    <a:lstStyle/>
                    <a:p>
                      <a:r>
                        <a:rPr lang="el-GR" sz="1600" b="0" dirty="0">
                          <a:solidFill>
                            <a:schemeClr val="tx2"/>
                          </a:solidFill>
                          <a:effectLst/>
                        </a:rPr>
                        <a:t>Απόκλιση Όγκου Σταθερών Γενικών </a:t>
                      </a:r>
                      <a:r>
                        <a:rPr lang="el-GR" sz="1600" b="0" dirty="0" smtClean="0">
                          <a:solidFill>
                            <a:schemeClr val="tx2"/>
                          </a:solidFill>
                          <a:effectLst/>
                        </a:rPr>
                        <a:t>Βιομηχανικών </a:t>
                      </a:r>
                      <a:r>
                        <a:rPr lang="el-GR" sz="1600" b="0" dirty="0">
                          <a:solidFill>
                            <a:schemeClr val="tx2"/>
                          </a:solidFill>
                          <a:effectLst/>
                        </a:rPr>
                        <a:t>Ε</a:t>
                      </a:r>
                      <a:r>
                        <a:rPr lang="el-GR" sz="1600" b="0" dirty="0" smtClean="0">
                          <a:solidFill>
                            <a:schemeClr val="tx2"/>
                          </a:solidFill>
                          <a:effectLst/>
                        </a:rPr>
                        <a:t>ξόδων</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600" b="0" dirty="0">
                          <a:solidFill>
                            <a:schemeClr val="tx2"/>
                          </a:solidFill>
                          <a:effectLst/>
                        </a:rPr>
                        <a:t>=</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r>
                        <a:rPr lang="el-GR" sz="1600" b="0" dirty="0">
                          <a:solidFill>
                            <a:schemeClr val="tx2"/>
                          </a:solidFill>
                          <a:effectLst/>
                        </a:rPr>
                        <a:t>(Πρότυπος συντελεστής σταθερών </a:t>
                      </a:r>
                      <a:r>
                        <a:rPr lang="en-US" sz="1600" b="0" dirty="0">
                          <a:solidFill>
                            <a:schemeClr val="tx2"/>
                          </a:solidFill>
                          <a:effectLst/>
                        </a:rPr>
                        <a:t>x </a:t>
                      </a:r>
                      <a:r>
                        <a:rPr lang="el-GR" sz="1600" b="0" dirty="0">
                          <a:solidFill>
                            <a:schemeClr val="tx2"/>
                          </a:solidFill>
                          <a:effectLst/>
                        </a:rPr>
                        <a:t>Πρότυπες Επιτρεπόμενες Ώρες) - Προϋπολογισμένα Σταθερά Γενικά </a:t>
                      </a:r>
                      <a:r>
                        <a:rPr lang="el-GR" sz="1600" b="0" dirty="0" smtClean="0">
                          <a:solidFill>
                            <a:schemeClr val="tx2"/>
                          </a:solidFill>
                          <a:effectLst/>
                        </a:rPr>
                        <a:t>Βιομηχανικά Έξοδα </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solidFill>
                      <a:schemeClr val="bg1"/>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22927022"/>
              </p:ext>
            </p:extLst>
          </p:nvPr>
        </p:nvGraphicFramePr>
        <p:xfrm>
          <a:off x="457200" y="4572000"/>
          <a:ext cx="8153400" cy="731520"/>
        </p:xfrm>
        <a:graphic>
          <a:graphicData uri="http://schemas.openxmlformats.org/drawingml/2006/table">
            <a:tbl>
              <a:tblPr firstRow="1" firstCol="1" bandRow="1">
                <a:tableStyleId>{5C22544A-7EE6-4342-B048-85BDC9FD1C3A}</a:tableStyleId>
              </a:tblPr>
              <a:tblGrid>
                <a:gridCol w="4242384"/>
                <a:gridCol w="3911016"/>
              </a:tblGrid>
              <a:tr h="433069">
                <a:tc>
                  <a:txBody>
                    <a:bodyPr/>
                    <a:lstStyle/>
                    <a:p>
                      <a:r>
                        <a:rPr lang="el-GR" sz="1600" b="0" dirty="0">
                          <a:solidFill>
                            <a:schemeClr val="tx2"/>
                          </a:solidFill>
                          <a:effectLst/>
                        </a:rPr>
                        <a:t>Απόκλιση Όγκου Σταθερών Γενικών </a:t>
                      </a:r>
                      <a:r>
                        <a:rPr lang="el-GR" sz="1600" b="0" dirty="0" smtClean="0">
                          <a:solidFill>
                            <a:schemeClr val="tx2"/>
                          </a:solidFill>
                          <a:effectLst/>
                        </a:rPr>
                        <a:t>Βιομηχανικών Εξόδων</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600" b="0">
                          <a:solidFill>
                            <a:schemeClr val="tx2"/>
                          </a:solidFill>
                          <a:effectLst/>
                        </a:rPr>
                        <a:t>= [3.25$ - (180 τσάντες </a:t>
                      </a:r>
                      <a:r>
                        <a:rPr lang="en-US" sz="1600" b="0">
                          <a:solidFill>
                            <a:schemeClr val="tx2"/>
                          </a:solidFill>
                          <a:effectLst/>
                        </a:rPr>
                        <a:t>x</a:t>
                      </a:r>
                      <a:r>
                        <a:rPr lang="el-GR" sz="1600" b="0">
                          <a:solidFill>
                            <a:schemeClr val="tx2"/>
                          </a:solidFill>
                          <a:effectLst/>
                        </a:rPr>
                        <a:t> 2.4 ώρες)] – 1.300$</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216535">
                <a:tc>
                  <a:txBody>
                    <a:bodyPr/>
                    <a:lstStyle/>
                    <a:p>
                      <a:r>
                        <a:rPr lang="el-GR" sz="1600" b="0" dirty="0">
                          <a:solidFill>
                            <a:schemeClr val="tx2"/>
                          </a:solidFill>
                          <a:effectLst/>
                        </a:rPr>
                        <a:t> </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600" b="0" dirty="0">
                          <a:solidFill>
                            <a:schemeClr val="tx2"/>
                          </a:solidFill>
                          <a:effectLst/>
                        </a:rPr>
                        <a:t>= 104$ </a:t>
                      </a:r>
                      <a:r>
                        <a:rPr lang="el-GR" sz="1600" b="0" dirty="0" smtClean="0">
                          <a:solidFill>
                            <a:schemeClr val="tx2"/>
                          </a:solidFill>
                          <a:effectLst/>
                        </a:rPr>
                        <a:t>(Ε)</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
        <p:nvSpPr>
          <p:cNvPr id="4" name="Rectangle 1"/>
          <p:cNvSpPr>
            <a:spLocks noChangeArrowheads="1"/>
          </p:cNvSpPr>
          <p:nvPr/>
        </p:nvSpPr>
        <p:spPr bwMode="auto">
          <a:xfrm>
            <a:off x="381000" y="1588532"/>
            <a:ext cx="8382001" cy="10310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dirty="0" smtClean="0">
                <a:ln>
                  <a:noFill/>
                </a:ln>
                <a:solidFill>
                  <a:srgbClr val="275CAE"/>
                </a:solidFill>
                <a:effectLst/>
                <a:latin typeface="+mn-lt"/>
                <a:ea typeface="Times New Roman" panose="02020603050405020304" pitchFamily="18" charset="0"/>
                <a:cs typeface="Arial" panose="020B0604020202020204" pitchFamily="34" charset="0"/>
              </a:rPr>
              <a:t>Μέτρηση απόδοσης </a:t>
            </a:r>
            <a:r>
              <a:rPr kumimoji="0" lang="el-GR" altLang="en-US" sz="1600" b="0" i="0" u="none" strike="noStrike" cap="none" normalizeH="0" baseline="0" dirty="0" smtClean="0">
                <a:ln>
                  <a:noFill/>
                </a:ln>
                <a:solidFill>
                  <a:srgbClr val="212121"/>
                </a:solidFill>
                <a:effectLst/>
                <a:latin typeface="+mn-lt"/>
                <a:ea typeface="Times New Roman" panose="02020603050405020304" pitchFamily="18" charset="0"/>
                <a:cs typeface="Arial" panose="020B0604020202020204" pitchFamily="34" charset="0"/>
              </a:rPr>
              <a:t>Η </a:t>
            </a:r>
            <a:r>
              <a:rPr kumimoji="0" lang="el-GR" altLang="en-US" sz="1600" b="1" i="0" u="none" strike="noStrike" cap="none" normalizeH="0" baseline="0" dirty="0" smtClean="0">
                <a:ln>
                  <a:noFill/>
                </a:ln>
                <a:solidFill>
                  <a:srgbClr val="275CAE"/>
                </a:solidFill>
                <a:effectLst/>
                <a:latin typeface="+mn-lt"/>
                <a:ea typeface="Times New Roman" panose="02020603050405020304" pitchFamily="18" charset="0"/>
                <a:cs typeface="Calibri" panose="020F0502020204030204" pitchFamily="34" charset="0"/>
              </a:rPr>
              <a:t>απόκλιση</a:t>
            </a:r>
            <a:r>
              <a:rPr kumimoji="0" lang="el-GR" altLang="en-US" sz="1600" b="1" i="0" u="none" strike="noStrike" cap="none" normalizeH="0" baseline="0" dirty="0" smtClean="0">
                <a:ln>
                  <a:noFill/>
                </a:ln>
                <a:solidFill>
                  <a:srgbClr val="275CAE"/>
                </a:solidFill>
                <a:effectLst/>
                <a:latin typeface="+mn-lt"/>
                <a:ea typeface="Times New Roman" panose="02020603050405020304" pitchFamily="18" charset="0"/>
                <a:cs typeface="Courier New" panose="02070309020205020404" pitchFamily="49" charset="0"/>
              </a:rPr>
              <a:t> </a:t>
            </a:r>
            <a:r>
              <a:rPr kumimoji="0" lang="el-GR" altLang="en-US" sz="1600" b="1" i="0" u="none" strike="noStrike" cap="none" normalizeH="0" baseline="0" dirty="0" smtClean="0">
                <a:ln>
                  <a:noFill/>
                </a:ln>
                <a:solidFill>
                  <a:srgbClr val="275CAE"/>
                </a:solidFill>
                <a:effectLst/>
                <a:latin typeface="+mn-lt"/>
                <a:ea typeface="Times New Roman" panose="02020603050405020304" pitchFamily="18" charset="0"/>
                <a:cs typeface="Calibri" panose="020F0502020204030204" pitchFamily="34" charset="0"/>
              </a:rPr>
              <a:t>όγκου</a:t>
            </a:r>
            <a:r>
              <a:rPr kumimoji="0" lang="el-GR" altLang="en-US" sz="1600" b="1" i="0" u="none" strike="noStrike" cap="none" normalizeH="0" baseline="0" dirty="0" smtClean="0">
                <a:ln>
                  <a:noFill/>
                </a:ln>
                <a:solidFill>
                  <a:srgbClr val="275CAE"/>
                </a:solidFill>
                <a:effectLst/>
                <a:latin typeface="+mn-lt"/>
                <a:ea typeface="Times New Roman" panose="02020603050405020304" pitchFamily="18" charset="0"/>
                <a:cs typeface="Courier New" panose="02070309020205020404" pitchFamily="49" charset="0"/>
              </a:rPr>
              <a:t> σταθερών γενικών εξόδων </a:t>
            </a:r>
            <a:r>
              <a:rPr kumimoji="0" lang="el-GR" altLang="en-US" sz="1600" b="0" i="0" u="none" strike="noStrike" cap="none" normalizeH="0" baseline="0" dirty="0" smtClean="0">
                <a:ln>
                  <a:noFill/>
                </a:ln>
                <a:solidFill>
                  <a:srgbClr val="212121"/>
                </a:solidFill>
                <a:effectLst/>
                <a:latin typeface="+mn-lt"/>
                <a:ea typeface="Times New Roman" panose="02020603050405020304" pitchFamily="18" charset="0"/>
                <a:cs typeface="Calibri" panose="020F0502020204030204" pitchFamily="34" charset="0"/>
              </a:rPr>
              <a:t>μετρά τη διαφορά ανάμεσα στο προϋπολογισμένο κόστος σταθερών</a:t>
            </a:r>
            <a:r>
              <a:rPr kumimoji="0" lang="el-GR" altLang="en-US" sz="1600" b="0" i="0" u="none" strike="noStrike" cap="none" normalizeH="0" baseline="0" dirty="0" smtClean="0">
                <a:ln>
                  <a:noFill/>
                </a:ln>
                <a:solidFill>
                  <a:srgbClr val="212121"/>
                </a:solidFill>
                <a:effectLst/>
                <a:latin typeface="+mn-lt"/>
                <a:ea typeface="Times New Roman" panose="02020603050405020304" pitchFamily="18" charset="0"/>
                <a:cs typeface="Courier New" panose="02070309020205020404" pitchFamily="49" charset="0"/>
              </a:rPr>
              <a:t> γενικών βιομηχανικών εξόδων</a:t>
            </a:r>
            <a:r>
              <a:rPr kumimoji="0" lang="el-GR" altLang="en-US" sz="1600" b="0" i="0" u="none" strike="noStrike" cap="none" normalizeH="0" baseline="0" dirty="0" smtClean="0">
                <a:ln>
                  <a:noFill/>
                </a:ln>
                <a:solidFill>
                  <a:srgbClr val="212121"/>
                </a:solidFill>
                <a:effectLst/>
                <a:latin typeface="+mn-lt"/>
                <a:ea typeface="Times New Roman" panose="02020603050405020304" pitchFamily="18" charset="0"/>
                <a:cs typeface="Calibri" panose="020F0502020204030204" pitchFamily="34" charset="0"/>
              </a:rPr>
              <a:t> και στο καταλογισμένο κόστος σταθερών</a:t>
            </a:r>
            <a:r>
              <a:rPr kumimoji="0" lang="el-GR" altLang="en-US" sz="1600" b="0" i="0" u="none" strike="noStrike" cap="none" normalizeH="0" baseline="0" dirty="0" smtClean="0">
                <a:ln>
                  <a:noFill/>
                </a:ln>
                <a:solidFill>
                  <a:srgbClr val="212121"/>
                </a:solidFill>
                <a:effectLst/>
                <a:latin typeface="+mn-lt"/>
                <a:ea typeface="Times New Roman" panose="02020603050405020304" pitchFamily="18" charset="0"/>
                <a:cs typeface="Courier New" panose="02070309020205020404" pitchFamily="49" charset="0"/>
              </a:rPr>
              <a:t> γενικών βιομηχανικών εξόδων</a:t>
            </a:r>
            <a:r>
              <a:rPr kumimoji="0" lang="el-GR" altLang="en-US" sz="1600" b="0" i="0" u="none" strike="noStrike" cap="none" normalizeH="0" baseline="0" dirty="0" smtClean="0">
                <a:ln>
                  <a:noFill/>
                </a:ln>
                <a:solidFill>
                  <a:srgbClr val="212121"/>
                </a:solidFill>
                <a:effectLst/>
                <a:latin typeface="+mn-lt"/>
                <a:ea typeface="Times New Roman" panose="02020603050405020304" pitchFamily="18" charset="0"/>
                <a:cs typeface="Calibri" panose="020F0502020204030204" pitchFamily="34" charset="0"/>
              </a:rPr>
              <a:t> στα προϊόντα βάσει του πρότυπου συντελεστή σταθερών </a:t>
            </a:r>
            <a:r>
              <a:rPr kumimoji="0" lang="el-GR" altLang="en-US" sz="1600" b="0" i="0" u="none" strike="noStrike" cap="none" normalizeH="0" baseline="0" dirty="0" smtClean="0">
                <a:ln>
                  <a:noFill/>
                </a:ln>
                <a:solidFill>
                  <a:srgbClr val="212121"/>
                </a:solidFill>
                <a:effectLst/>
                <a:latin typeface="+mn-lt"/>
                <a:ea typeface="Times New Roman" panose="02020603050405020304" pitchFamily="18" charset="0"/>
                <a:cs typeface="Courier New" panose="02070309020205020404" pitchFamily="49" charset="0"/>
              </a:rPr>
              <a:t>γενικών βιομηχανικών εξόδων</a:t>
            </a:r>
            <a:r>
              <a:rPr kumimoji="0" lang="el-GR" altLang="en-US" sz="1600" b="0" i="0" u="none" strike="noStrike" cap="none" normalizeH="0" baseline="0" dirty="0" smtClean="0">
                <a:ln>
                  <a:noFill/>
                </a:ln>
                <a:solidFill>
                  <a:srgbClr val="212121"/>
                </a:solidFill>
                <a:effectLst/>
                <a:latin typeface="+mn-lt"/>
                <a:ea typeface="Times New Roman" panose="02020603050405020304" pitchFamily="18" charset="0"/>
                <a:cs typeface="Calibri" panose="020F0502020204030204" pitchFamily="34" charset="0"/>
              </a:rPr>
              <a:t> και των πρότυπων επιτρεπόμενων ωρών.</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57200" y="152400"/>
            <a:ext cx="8305800" cy="914400"/>
          </a:xfrm>
        </p:spPr>
        <p:txBody>
          <a:bodyPr/>
          <a:lstStyle/>
          <a:p>
            <a:r>
              <a:rPr lang="el-GR" dirty="0"/>
              <a:t>Υπολογισμός Απόκλισης Όγκου Σταθερών Γενικών Βιομηχανικών Εξόδων</a:t>
            </a:r>
            <a:endParaRPr lang="en-US" altLang="en-US" dirty="0" smtClean="0"/>
          </a:p>
        </p:txBody>
      </p:sp>
      <p:sp>
        <p:nvSpPr>
          <p:cNvPr id="3" name="Content Placeholder 2"/>
          <p:cNvSpPr>
            <a:spLocks noGrp="1"/>
          </p:cNvSpPr>
          <p:nvPr>
            <p:ph idx="1"/>
          </p:nvPr>
        </p:nvSpPr>
        <p:spPr/>
        <p:txBody>
          <a:bodyPr/>
          <a:lstStyle/>
          <a:p>
            <a:pPr lvl="1"/>
            <a:r>
              <a:rPr lang="el-GR" sz="2000" dirty="0"/>
              <a:t>Επειδή η απόκλιση όγκου σταθερών γενικών βιομηχανικών εξόδων μετρά τη χρήση των υφιστάμενων εγκαταστάσεων και χωρητικότητας, η απόκλιση του όγκου θα συμβεί εάν χρησιμοποιηθεί περισσότερη ή λιγότερη από την κανονική </a:t>
            </a:r>
            <a:r>
              <a:rPr lang="el-GR" sz="2000" dirty="0" smtClean="0"/>
              <a:t>δυναμικότητα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sz="1800" dirty="0"/>
              <a:t>Όταν η δυναμικότητα υπερβαίνει την προσδοκώμενη ποσότητα, το αποτέλεσμα είναι μια θετική απόκλιση όγκου γενικών βιομηχανικών εξόδων επειδή τα σταθερά γενικά βιομηχανικά έξοδα παραγωγής είχαν καταλογιστεί</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l-GR" sz="1800" dirty="0"/>
              <a:t>Όταν μια επιχείρηση λειτουργεί σε ένα επίπεδο κάτω από την κανονική δυναμικότητα σε μονάδες, το αποτέλεσμα είναι μια αρνητική απόκλιση του όγκου</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3"/>
            <a:r>
              <a:rPr lang="el-GR" sz="1600" dirty="0"/>
              <a:t>Δεν θα καταλογιστούν όλα τα σταθερά γενικά βιομηχανικά έξοδα παραγωγής στις παραχθείσες μονάδες. Με άλλα λόγια, τα σταθερά γενικά βιομηχανικά έξοδα παραγωγής είναι υποκαταλογισμένα, και το κόστος των παραχθέντων αγαθών δεν περιλαμβάνει στο πλήρες προϋπολογισμένο κόστος των σταθερών γενικών βιομηχανικών εξόδων</a:t>
            </a:r>
            <a:r>
              <a:rPr lang="en-US" altLang="en-US" sz="16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10445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152400"/>
            <a:ext cx="8153400" cy="914400"/>
          </a:xfrm>
        </p:spPr>
        <p:txBody>
          <a:bodyPr/>
          <a:lstStyle/>
          <a:p>
            <a:r>
              <a:rPr lang="el-GR" dirty="0"/>
              <a:t>Σύνοψη των Αποκλίσεων Μεταβλητών και Σταθερών Γενικών </a:t>
            </a:r>
            <a:r>
              <a:rPr lang="el-GR" dirty="0" smtClean="0"/>
              <a:t>Βιομηχανικών </a:t>
            </a:r>
            <a:r>
              <a:rPr lang="el-GR" dirty="0"/>
              <a:t>Ε</a:t>
            </a:r>
            <a:r>
              <a:rPr lang="el-GR" dirty="0" smtClean="0"/>
              <a:t>ξόδων </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sz="2400" dirty="0" smtClean="0">
                <a:latin typeface="Tw Cen MT" panose="020B0602020104020603" pitchFamily="34" charset="0"/>
                <a:cs typeface="Times New Roman" panose="02020603050405020304" pitchFamily="18" charset="0"/>
              </a:rPr>
              <a:t>Οι καθαρές αποκλίσεις </a:t>
            </a:r>
            <a:r>
              <a:rPr lang="el-GR" sz="2400" dirty="0"/>
              <a:t>μεταβλητών και σταθερών γενικών βιομηχανικών εξόδων θα πρέπει να είναι ίσο με τη συνολική απόκλιση γενικών βιομηχανικών εξόδων</a:t>
            </a:r>
            <a:r>
              <a:rPr lang="en-US" altLang="en-US" sz="2400" dirty="0" smtClean="0">
                <a:latin typeface="Tw Cen MT" panose="020B0602020104020603" pitchFamily="34" charset="0"/>
                <a:cs typeface="Times New Roman" panose="02020603050405020304" pitchFamily="18" charset="0"/>
              </a:rPr>
              <a:t>.</a:t>
            </a:r>
          </a:p>
          <a:p>
            <a:pPr lvl="1"/>
            <a:r>
              <a:rPr lang="el-GR" sz="2000" dirty="0"/>
              <a:t>Ελέγχοντας τους υπολογισμούς, ότι οι αποκλίσεις μεταβλητών και σταθερών γενικών βιομηχανικών εξόδων όντως ισούνται μεταβλητών και σταθερών γενικών βιομηχανικών εξόδων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10547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1487815730"/>
              </p:ext>
            </p:extLst>
          </p:nvPr>
        </p:nvGraphicFramePr>
        <p:xfrm>
          <a:off x="762000" y="4114800"/>
          <a:ext cx="7620000" cy="1219200"/>
        </p:xfrm>
        <a:graphic>
          <a:graphicData uri="http://schemas.openxmlformats.org/drawingml/2006/table">
            <a:tbl>
              <a:tblPr firstRow="1" firstCol="1" bandRow="1">
                <a:tableStyleId>{5C22544A-7EE6-4342-B048-85BDC9FD1C3A}</a:tableStyleId>
              </a:tblPr>
              <a:tblGrid>
                <a:gridCol w="6068128"/>
                <a:gridCol w="1551872"/>
              </a:tblGrid>
              <a:tr h="0">
                <a:tc>
                  <a:txBody>
                    <a:bodyPr/>
                    <a:lstStyle/>
                    <a:p>
                      <a:r>
                        <a:rPr lang="el-GR" sz="1600" b="0" dirty="0">
                          <a:solidFill>
                            <a:schemeClr val="tx2"/>
                          </a:solidFill>
                          <a:effectLst/>
                        </a:rPr>
                        <a:t>Απόκλιση δαπάνης μεταβλητών γενικών βιομηχανικών εξόδων</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600" b="0" dirty="0">
                          <a:solidFill>
                            <a:schemeClr val="tx2"/>
                          </a:solidFill>
                          <a:effectLst/>
                        </a:rPr>
                        <a:t>87.50$ </a:t>
                      </a:r>
                      <a:r>
                        <a:rPr lang="el-GR" sz="1600" b="0" dirty="0" smtClean="0">
                          <a:solidFill>
                            <a:schemeClr val="tx2"/>
                          </a:solidFill>
                          <a:effectLst/>
                        </a:rPr>
                        <a:t>(Ε)</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600" b="0">
                          <a:solidFill>
                            <a:schemeClr val="tx2"/>
                          </a:solidFill>
                          <a:effectLst/>
                        </a:rPr>
                        <a:t>Απόκλιση απόδοσης μεταβλητών γενικών βιομηχανικών εξόδων</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600" b="0" dirty="0">
                          <a:solidFill>
                            <a:schemeClr val="tx2"/>
                          </a:solidFill>
                          <a:effectLst/>
                        </a:rPr>
                        <a:t>103.50 </a:t>
                      </a:r>
                      <a:r>
                        <a:rPr lang="el-GR" sz="1600" b="0" dirty="0" smtClean="0">
                          <a:solidFill>
                            <a:schemeClr val="tx2"/>
                          </a:solidFill>
                          <a:effectLst/>
                        </a:rPr>
                        <a:t>(Δ)</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600" b="0">
                          <a:solidFill>
                            <a:schemeClr val="tx2"/>
                          </a:solidFill>
                          <a:effectLst/>
                        </a:rPr>
                        <a:t>Απόκλιση προϋπολογισμού σταθερών γενικών βιομηχανικών εξόδων</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600" b="0" dirty="0">
                          <a:solidFill>
                            <a:schemeClr val="tx2"/>
                          </a:solidFill>
                          <a:effectLst/>
                        </a:rPr>
                        <a:t>300.00 </a:t>
                      </a:r>
                      <a:r>
                        <a:rPr lang="el-GR" sz="1600" b="0" dirty="0" smtClean="0">
                          <a:solidFill>
                            <a:schemeClr val="tx2"/>
                          </a:solidFill>
                          <a:effectLst/>
                        </a:rPr>
                        <a:t>(Δ)</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600" b="0">
                          <a:solidFill>
                            <a:schemeClr val="tx2"/>
                          </a:solidFill>
                          <a:effectLst/>
                        </a:rPr>
                        <a:t>Απόκλιση όγκου γενικών βιομηχανικών εξόδων</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600" b="0" dirty="0">
                          <a:solidFill>
                            <a:schemeClr val="tx2"/>
                          </a:solidFill>
                          <a:effectLst/>
                        </a:rPr>
                        <a:t>104.00 </a:t>
                      </a:r>
                      <a:r>
                        <a:rPr lang="el-GR" sz="1600" b="0" dirty="0" smtClean="0">
                          <a:solidFill>
                            <a:schemeClr val="tx2"/>
                          </a:solidFill>
                          <a:effectLst/>
                        </a:rPr>
                        <a:t>(Ε)</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r h="0">
                <a:tc>
                  <a:txBody>
                    <a:bodyPr/>
                    <a:lstStyle/>
                    <a:p>
                      <a:r>
                        <a:rPr lang="el-GR" sz="1600" b="0">
                          <a:solidFill>
                            <a:schemeClr val="tx2"/>
                          </a:solidFill>
                          <a:effectLst/>
                        </a:rPr>
                        <a:t>Συνολική απόκλιση κόστους γενικών βιομηχανικών εξόδων</a:t>
                      </a:r>
                      <a:endParaRPr lang="en-US" sz="1400" b="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r>
                        <a:rPr lang="el-GR" sz="1600" b="0" dirty="0">
                          <a:solidFill>
                            <a:schemeClr val="tx2"/>
                          </a:solidFill>
                          <a:effectLst/>
                        </a:rPr>
                        <a:t>212.00$ </a:t>
                      </a:r>
                      <a:r>
                        <a:rPr lang="el-GR" sz="1600" b="0" dirty="0" smtClean="0">
                          <a:solidFill>
                            <a:schemeClr val="tx2"/>
                          </a:solidFill>
                          <a:effectLst/>
                        </a:rPr>
                        <a:t>(Δ)</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r>
              <a:rPr lang="el-GR" dirty="0"/>
              <a:t>Επιχειρησιακή Εφαρμογή</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sz="2000" dirty="0"/>
              <a:t>Κατά την ανάλυση της αρνητικής συνολικής απόκλισης των γενικών βιομηχανικών εξόδων των 212$, ο </a:t>
            </a:r>
            <a:r>
              <a:rPr lang="el-GR" sz="2000" dirty="0" smtClean="0"/>
              <a:t>μάνατζερ </a:t>
            </a:r>
            <a:r>
              <a:rPr lang="el-GR" sz="2000" dirty="0"/>
              <a:t>του Τμήματος Συναρμολόγησης Τσαντών της Cambria διαπίστωσε τις ακόλουθες </a:t>
            </a:r>
            <a:r>
              <a:rPr lang="el-GR" sz="2000" dirty="0" smtClean="0"/>
              <a:t>αιτίες</a:t>
            </a:r>
            <a:r>
              <a:rPr lang="en-US" altLang="en-US" sz="2000" dirty="0" smtClean="0">
                <a:latin typeface="Tw Cen MT" panose="020B0602020104020603" pitchFamily="34" charset="0"/>
                <a:cs typeface="Times New Roman" panose="02020603050405020304" pitchFamily="18" charset="0"/>
              </a:rPr>
              <a:t>:</a:t>
            </a:r>
          </a:p>
          <a:p>
            <a:pPr lvl="1">
              <a:spcBef>
                <a:spcPts val="1200"/>
              </a:spcBef>
            </a:pPr>
            <a:r>
              <a:rPr lang="el-GR" sz="1800" dirty="0"/>
              <a:t>Η</a:t>
            </a:r>
            <a:r>
              <a:rPr lang="el-GR" sz="1800" dirty="0" smtClean="0"/>
              <a:t> </a:t>
            </a:r>
            <a:r>
              <a:rPr lang="el-GR" sz="1800" dirty="0"/>
              <a:t>αναποτελεσματικότητα του χειριστή του μηχανήματος, που έχει υποκαταστήσει τον εργαζόμενο της συναρμολόγησης δημιούργησε αρνητικές αποκλίσεις τόσο για την απόδοση της άμεσης εργασίας όσο και για την απόδοση των μεταβλητών γενικών βιομηχανικών εξόδων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spcBef>
                <a:spcPts val="1200"/>
              </a:spcBef>
            </a:pPr>
            <a:r>
              <a:rPr lang="el-GR" sz="1800" dirty="0"/>
              <a:t>Τ</a:t>
            </a:r>
            <a:r>
              <a:rPr lang="el-GR" sz="1800" dirty="0" smtClean="0"/>
              <a:t>α </a:t>
            </a:r>
            <a:r>
              <a:rPr lang="el-GR" sz="1800" dirty="0"/>
              <a:t>υψηλότερα από το αναμενόμενο ασφάλιστρα του εργοστασίου ήταν ο λόγος για την αρνητική απόκλιση προϋπολογισμού σταθερών γενικών βιομηχανικών </a:t>
            </a:r>
            <a:r>
              <a:rPr lang="el-GR" sz="1800" dirty="0" smtClean="0"/>
              <a:t>εξόδων</a:t>
            </a:r>
            <a:r>
              <a:rPr lang="en-US" altLang="en-US" sz="18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spcBef>
                <a:spcPts val="1200"/>
              </a:spcBef>
            </a:pPr>
            <a:r>
              <a:rPr lang="el-GR" sz="1800" dirty="0"/>
              <a:t>Δ</a:t>
            </a:r>
            <a:r>
              <a:rPr lang="el-GR" sz="1800" dirty="0" smtClean="0"/>
              <a:t>εδομένου </a:t>
            </a:r>
            <a:r>
              <a:rPr lang="el-GR" sz="1800" dirty="0"/>
              <a:t>ότι οι 432 πρότυπες ώρες ήταν πολύ πάνω από την κανονική </a:t>
            </a:r>
            <a:r>
              <a:rPr lang="el-GR" sz="1800" dirty="0" smtClean="0"/>
              <a:t>δυναμικότητα </a:t>
            </a:r>
            <a:r>
              <a:rPr lang="el-GR" sz="1800" dirty="0"/>
              <a:t>των 400 ωρών άμεσης εργασίας, τα σταθερά γενικά βιομηχανικά έξοδα παραγωγής υπερκαταλογίστηκαν και οδήγησαν σε μια απόκλιση του όγκου 104$ </a:t>
            </a:r>
            <a:r>
              <a:rPr lang="el-GR" sz="1800" dirty="0" smtClean="0"/>
              <a:t>(Ε). </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0649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3200387933"/>
              </p:ext>
            </p:extLst>
          </p:nvPr>
        </p:nvGraphicFramePr>
        <p:xfrm>
          <a:off x="1044" y="1981200"/>
          <a:ext cx="9144000" cy="3596640"/>
        </p:xfrm>
        <a:graphic>
          <a:graphicData uri="http://schemas.openxmlformats.org/drawingml/2006/table">
            <a:tbl>
              <a:tblPr firstRow="1" bandRow="1">
                <a:tableStyleId>{2D5ABB26-0587-4C30-8999-92F81FD0307C}</a:tableStyleId>
              </a:tblPr>
              <a:tblGrid>
                <a:gridCol w="4572000"/>
                <a:gridCol w="4572000"/>
              </a:tblGrid>
              <a:tr h="423051">
                <a:tc gridSpan="2">
                  <a:txBody>
                    <a:bodyPr/>
                    <a:lstStyle/>
                    <a:p>
                      <a:r>
                        <a:rPr lang="el-GR" sz="1400" baseline="0" dirty="0" smtClean="0">
                          <a:solidFill>
                            <a:schemeClr val="tx2"/>
                          </a:solidFill>
                        </a:rPr>
                        <a:t>Η </a:t>
                      </a:r>
                      <a:r>
                        <a:rPr lang="en-US" sz="1400" baseline="0" dirty="0" smtClean="0">
                          <a:solidFill>
                            <a:schemeClr val="tx2"/>
                          </a:solidFill>
                        </a:rPr>
                        <a:t>Sutherland Products </a:t>
                      </a:r>
                      <a:r>
                        <a:rPr lang="el-GR" sz="1400" baseline="0" dirty="0" smtClean="0">
                          <a:solidFill>
                            <a:schemeClr val="tx2"/>
                          </a:solidFill>
                        </a:rPr>
                        <a:t>χρησιμοποεί την πρότυπη κοστολόγηση. Οι ακόλουθες πληροφορίες σχετικά με τα γενικά βιομηχανικά έξοδα δημιουργήθηκαν κατά τη διάρκεια του Αυγούστου:</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Πρότυπος συντελεστής μεταβλητών γενικών βιομηχανικών εξόδων</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r>
                        <a:rPr lang="el-GR" sz="1400" baseline="0" dirty="0" smtClean="0">
                          <a:solidFill>
                            <a:schemeClr val="tx2"/>
                          </a:solidFill>
                        </a:rPr>
                        <a:t>0.01 ώρα ανά μονάδα</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2506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Πρότυπος συντελεστής σταθερών γενικών βιομηχανικών εξόδων</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r>
                        <a:rPr lang="el-GR" sz="1400" baseline="0" dirty="0" smtClean="0">
                          <a:solidFill>
                            <a:schemeClr val="tx2"/>
                          </a:solidFill>
                        </a:rPr>
                        <a:t>10.00$ ανά ώρα</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1660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Πραγματικά μεταβλητά γενικά βιομηχανικά έξοδα</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r>
                        <a:rPr lang="el-GR" sz="1400" baseline="0" dirty="0" smtClean="0">
                          <a:solidFill>
                            <a:schemeClr val="tx2"/>
                          </a:solidFill>
                        </a:rPr>
                        <a:t>100 ώρες</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Πραγματικά σταθερά γενικά βιομηχανικά έξοδα</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r>
                        <a:rPr lang="el-GR" sz="1400" baseline="0" dirty="0" smtClean="0">
                          <a:solidFill>
                            <a:schemeClr val="tx2"/>
                          </a:solidFill>
                        </a:rPr>
                        <a:t>1.010$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0">
                <a:tc>
                  <a:txBody>
                    <a:bodyPr/>
                    <a:lstStyle/>
                    <a:p>
                      <a:r>
                        <a:rPr lang="el-GR" sz="1400" baseline="0" dirty="0" smtClean="0">
                          <a:solidFill>
                            <a:schemeClr val="tx2"/>
                          </a:solidFill>
                        </a:rPr>
                        <a:t>Προϋπολογισμένα σταθερά γενικά βιομηχανικά έξοδα</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r>
                        <a:rPr lang="el-GR" sz="1400" baseline="0" dirty="0" smtClean="0">
                          <a:solidFill>
                            <a:schemeClr val="tx2"/>
                          </a:solidFill>
                        </a:rPr>
                        <a:t>11.000 μονάδες</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205740">
                <a:tc>
                  <a:txBody>
                    <a:bodyPr/>
                    <a:lstStyle/>
                    <a:p>
                      <a:r>
                        <a:rPr lang="el-GR" sz="1400" baseline="0" dirty="0" smtClean="0">
                          <a:solidFill>
                            <a:schemeClr val="tx2"/>
                          </a:solidFill>
                        </a:rPr>
                        <a:t>Παραχθείσες μονάδες αγαθού</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endParaRPr lang="el-GR" sz="1400"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137160">
                <a:tc>
                  <a:txBody>
                    <a:bodyPr/>
                    <a:lstStyle/>
                    <a:p>
                      <a:r>
                        <a:rPr lang="el-GR" sz="1400" baseline="0" dirty="0" smtClean="0">
                          <a:solidFill>
                            <a:schemeClr val="tx2"/>
                          </a:solidFill>
                        </a:rPr>
                        <a:t>Πραγματικές ώρες μηχανήματος</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endParaRPr lang="el-GR" sz="1400"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0">
                <a:tc gridSpan="2">
                  <a:txBody>
                    <a:bodyPr/>
                    <a:lstStyle/>
                    <a:p>
                      <a:r>
                        <a:rPr lang="el-GR" sz="1400" baseline="0" dirty="0" smtClean="0">
                          <a:solidFill>
                            <a:schemeClr val="tx2"/>
                          </a:solidFill>
                        </a:rPr>
                        <a:t>Υπολογίστε τις αποκλίσεις δαπάνης και απόδοσης των μεταβλητών γενικών βιομηχανικών εξόδων και τις αποκλίσεις προϋπολογισμού και όγκου σταθερών γενικών βιομηχανικών εξόδων μέσω της χρήσης τύπων ή διαγράμματος.</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l-GR" sz="1200"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
        <p:nvSpPr>
          <p:cNvPr id="5" name="TextBox 4"/>
          <p:cNvSpPr txBox="1">
            <a:spLocks noChangeArrowheads="1"/>
          </p:cNvSpPr>
          <p:nvPr/>
        </p:nvSpPr>
        <p:spPr bwMode="auto">
          <a:xfrm>
            <a:off x="5791200" y="838200"/>
            <a:ext cx="198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smtClean="0">
                <a:solidFill>
                  <a:schemeClr val="tx2"/>
                </a:solidFill>
              </a:rPr>
              <a:t>(</a:t>
            </a:r>
            <a:r>
              <a:rPr lang="el-GR" altLang="en-US" sz="1800" b="1" dirty="0" smtClean="0">
                <a:solidFill>
                  <a:schemeClr val="tx2"/>
                </a:solidFill>
              </a:rPr>
              <a:t>διαφάνεια 1 από </a:t>
            </a:r>
            <a:r>
              <a:rPr lang="el-GR" altLang="en-US" sz="1800" b="1" dirty="0">
                <a:solidFill>
                  <a:schemeClr val="tx2"/>
                </a:solidFill>
              </a:rPr>
              <a:t>3</a:t>
            </a:r>
            <a:r>
              <a:rPr lang="en-US" altLang="en-US" sz="1800" b="1" dirty="0" smtClean="0">
                <a:solidFill>
                  <a:schemeClr val="tx2"/>
                </a:solidFill>
              </a:rPr>
              <a:t>)</a:t>
            </a:r>
            <a:endParaRPr lang="en-US" altLang="en-US" sz="1800" b="1" dirty="0">
              <a:solidFill>
                <a:schemeClr val="tx2"/>
              </a:solidFill>
            </a:endParaRPr>
          </a:p>
        </p:txBody>
      </p:sp>
    </p:spTree>
    <p:extLst>
      <p:ext uri="{BB962C8B-B14F-4D97-AF65-F5344CB8AC3E}">
        <p14:creationId xmlns:p14="http://schemas.microsoft.com/office/powerpoint/2010/main" val="15630349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2498534131"/>
              </p:ext>
            </p:extLst>
          </p:nvPr>
        </p:nvGraphicFramePr>
        <p:xfrm>
          <a:off x="1044" y="1981200"/>
          <a:ext cx="9144000" cy="4297680"/>
        </p:xfrm>
        <a:graphic>
          <a:graphicData uri="http://schemas.openxmlformats.org/drawingml/2006/table">
            <a:tbl>
              <a:tblPr firstRow="1" bandRow="1">
                <a:tableStyleId>{2D5ABB26-0587-4C30-8999-92F81FD0307C}</a:tableStyleId>
              </a:tblPr>
              <a:tblGrid>
                <a:gridCol w="3048000"/>
                <a:gridCol w="6096000"/>
              </a:tblGrid>
              <a:tr h="152400">
                <a:tc gridSpan="2">
                  <a:txBody>
                    <a:bodyPr/>
                    <a:lstStyle/>
                    <a:p>
                      <a:r>
                        <a:rPr lang="el-GR" sz="1100" b="1" baseline="0" dirty="0" smtClean="0">
                          <a:solidFill>
                            <a:srgbClr val="C00000"/>
                          </a:solidFill>
                        </a:rPr>
                        <a:t>ΛΥΣΗ</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r>
              <a:tr h="0">
                <a:tc gridSpan="2">
                  <a:txBody>
                    <a:bodyPr/>
                    <a:lstStyle/>
                    <a:p>
                      <a:r>
                        <a:rPr lang="el-GR" sz="1100" b="0" baseline="0" dirty="0" smtClean="0">
                          <a:solidFill>
                            <a:schemeClr val="tx2"/>
                          </a:solidFill>
                        </a:rPr>
                        <a:t>Χρησιμοποιώντας τύπους:</a:t>
                      </a:r>
                      <a:endParaRPr lang="el-GR" sz="1100" b="1"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pPr algn="l"/>
                      <a:endParaRPr lang="el-GR" sz="1200" b="0" baseline="0" dirty="0" smtClean="0">
                        <a:solidFill>
                          <a:schemeClr val="tx1"/>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250670">
                <a:tc>
                  <a:txBody>
                    <a:bodyPr/>
                    <a:lstStyle/>
                    <a:p>
                      <a:pPr algn="l"/>
                      <a:r>
                        <a:rPr lang="el-GR" sz="1100" b="0" baseline="0" dirty="0" smtClean="0">
                          <a:solidFill>
                            <a:schemeClr val="tx2"/>
                          </a:solidFill>
                        </a:rPr>
                        <a:t>Απόκλιση Δαπάνης Μ</a:t>
                      </a:r>
                      <a:r>
                        <a:rPr lang="el-GR" sz="1100" baseline="0" dirty="0" smtClean="0">
                          <a:solidFill>
                            <a:schemeClr val="tx2"/>
                          </a:solidFill>
                        </a:rPr>
                        <a:t>εταβλητών Γενικών Βιομηχανικών Εξόδων </a:t>
                      </a:r>
                      <a:endParaRPr lang="el-GR" sz="1100" b="0"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dirty="0" smtClean="0">
                          <a:solidFill>
                            <a:schemeClr val="tx2"/>
                          </a:solidFill>
                        </a:rPr>
                        <a:t>= </a:t>
                      </a:r>
                      <a:r>
                        <a:rPr lang="el-GR" sz="1100" b="0" baseline="0" dirty="0" smtClean="0">
                          <a:solidFill>
                            <a:schemeClr val="tx2"/>
                          </a:solidFill>
                        </a:rPr>
                        <a:t>(</a:t>
                      </a:r>
                      <a:r>
                        <a:rPr lang="el-GR" sz="1100" b="0" dirty="0" smtClean="0">
                          <a:solidFill>
                            <a:schemeClr val="tx2"/>
                          </a:solidFill>
                        </a:rPr>
                        <a:t>Πρότυπος</a:t>
                      </a:r>
                      <a:r>
                        <a:rPr lang="el-GR" sz="1100" b="0" baseline="0" dirty="0" smtClean="0">
                          <a:solidFill>
                            <a:schemeClr val="tx2"/>
                          </a:solidFill>
                        </a:rPr>
                        <a:t> Συντελεστής</a:t>
                      </a:r>
                      <a:r>
                        <a:rPr lang="el-GR" sz="1100" b="0" dirty="0" smtClean="0">
                          <a:solidFill>
                            <a:schemeClr val="tx2"/>
                          </a:solidFill>
                        </a:rPr>
                        <a:t> </a:t>
                      </a:r>
                      <a:r>
                        <a:rPr lang="en-US" sz="1100" b="0" baseline="0" dirty="0" smtClean="0">
                          <a:solidFill>
                            <a:schemeClr val="tx2"/>
                          </a:solidFill>
                        </a:rPr>
                        <a:t>x </a:t>
                      </a:r>
                      <a:r>
                        <a:rPr lang="el-GR" sz="1100" b="0" baseline="0" dirty="0" smtClean="0">
                          <a:solidFill>
                            <a:schemeClr val="tx2"/>
                          </a:solidFill>
                        </a:rPr>
                        <a:t>Πραγματικές Ώρες) –</a:t>
                      </a:r>
                      <a:r>
                        <a:rPr lang="en-US" sz="1100" b="0" baseline="0" dirty="0" smtClean="0">
                          <a:solidFill>
                            <a:schemeClr val="tx2"/>
                          </a:solidFill>
                        </a:rPr>
                        <a:t> </a:t>
                      </a:r>
                      <a:r>
                        <a:rPr lang="el-GR" sz="1100" b="0" baseline="0" dirty="0" smtClean="0">
                          <a:solidFill>
                            <a:schemeClr val="tx2"/>
                          </a:solidFill>
                        </a:rPr>
                        <a:t>Πραγματικά Μεταβλητά Γενικά Βιομηχανικά Έξοδα</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166060">
                <a:tc>
                  <a:txBody>
                    <a:bodyPr/>
                    <a:lstStyle/>
                    <a:p>
                      <a:pPr algn="l"/>
                      <a:endParaRPr lang="el-GR" sz="1100" b="0"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b="0" baseline="0" dirty="0" smtClean="0">
                          <a:solidFill>
                            <a:schemeClr val="tx2"/>
                          </a:solidFill>
                        </a:rPr>
                        <a:t>=</a:t>
                      </a:r>
                      <a:r>
                        <a:rPr lang="en-US" sz="1100" kern="1200" dirty="0" smtClean="0">
                          <a:solidFill>
                            <a:schemeClr val="tx2"/>
                          </a:solidFill>
                          <a:effectLst/>
                          <a:latin typeface="+mn-lt"/>
                          <a:ea typeface="+mn-ea"/>
                          <a:cs typeface="+mn-cs"/>
                        </a:rPr>
                        <a:t> </a:t>
                      </a:r>
                      <a:r>
                        <a:rPr lang="el-GR" sz="1100" kern="1200" dirty="0" smtClean="0">
                          <a:solidFill>
                            <a:schemeClr val="tx2"/>
                          </a:solidFill>
                          <a:effectLst/>
                          <a:latin typeface="+mn-lt"/>
                          <a:ea typeface="+mn-ea"/>
                          <a:cs typeface="+mn-cs"/>
                        </a:rPr>
                        <a:t>(2$</a:t>
                      </a:r>
                      <a:r>
                        <a:rPr lang="el-GR" sz="1100" kern="1200" baseline="0" dirty="0" smtClean="0">
                          <a:solidFill>
                            <a:schemeClr val="tx2"/>
                          </a:solidFill>
                          <a:effectLst/>
                          <a:latin typeface="+mn-lt"/>
                          <a:ea typeface="+mn-ea"/>
                          <a:cs typeface="+mn-cs"/>
                        </a:rPr>
                        <a:t> </a:t>
                      </a:r>
                      <a:r>
                        <a:rPr lang="en-US" sz="1100" kern="1200" baseline="0" dirty="0" smtClean="0">
                          <a:solidFill>
                            <a:schemeClr val="tx2"/>
                          </a:solidFill>
                          <a:effectLst/>
                          <a:latin typeface="+mn-lt"/>
                          <a:ea typeface="+mn-ea"/>
                          <a:cs typeface="+mn-cs"/>
                        </a:rPr>
                        <a:t>x 228.400 </a:t>
                      </a:r>
                      <a:r>
                        <a:rPr lang="el-GR" sz="1100" kern="1200" baseline="0" dirty="0" smtClean="0">
                          <a:solidFill>
                            <a:schemeClr val="tx2"/>
                          </a:solidFill>
                          <a:effectLst/>
                          <a:latin typeface="+mn-lt"/>
                          <a:ea typeface="+mn-ea"/>
                          <a:cs typeface="+mn-cs"/>
                        </a:rPr>
                        <a:t>ώρες) – 443.200$</a:t>
                      </a:r>
                      <a:endParaRPr lang="en-US" sz="1100" kern="1200" dirty="0" smtClean="0">
                        <a:solidFill>
                          <a:schemeClr val="tx2"/>
                        </a:solidFill>
                        <a:effectLst/>
                        <a:latin typeface="+mn-lt"/>
                        <a:ea typeface="+mn-ea"/>
                        <a:cs typeface="+mn-cs"/>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0">
                <a:tc>
                  <a:txBody>
                    <a:bodyPr/>
                    <a:lstStyle/>
                    <a:p>
                      <a:pPr algn="l"/>
                      <a:endParaRPr lang="el-GR" sz="1100" b="0"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algn="l"/>
                      <a:r>
                        <a:rPr lang="el-GR" sz="1100" b="0" baseline="0" dirty="0" smtClean="0">
                          <a:solidFill>
                            <a:schemeClr val="tx2"/>
                          </a:solidFill>
                        </a:rPr>
                        <a:t>= 13.600$ (Ε)</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0">
                <a:tc>
                  <a:txBody>
                    <a:bodyPr/>
                    <a:lstStyle/>
                    <a:p>
                      <a:pPr algn="l"/>
                      <a:r>
                        <a:rPr lang="el-GR" sz="1100" b="0" baseline="0" dirty="0" smtClean="0">
                          <a:solidFill>
                            <a:schemeClr val="tx2"/>
                          </a:solidFill>
                        </a:rPr>
                        <a:t>Απόκλιση Απόδοσης Μ</a:t>
                      </a:r>
                      <a:r>
                        <a:rPr lang="el-GR" sz="1100" baseline="0" dirty="0" smtClean="0">
                          <a:solidFill>
                            <a:schemeClr val="tx2"/>
                          </a:solidFill>
                        </a:rPr>
                        <a:t>εταβλητών Γενικών Βιομηχανικών Εξόδων </a:t>
                      </a:r>
                      <a:endParaRPr lang="el-GR" sz="1100" b="0"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dirty="0" smtClean="0">
                          <a:solidFill>
                            <a:schemeClr val="tx2"/>
                          </a:solidFill>
                        </a:rPr>
                        <a:t>= </a:t>
                      </a:r>
                      <a:r>
                        <a:rPr lang="el-GR" sz="1100" b="0" dirty="0" smtClean="0">
                          <a:solidFill>
                            <a:schemeClr val="tx2"/>
                          </a:solidFill>
                        </a:rPr>
                        <a:t>Πρότυπος</a:t>
                      </a:r>
                      <a:r>
                        <a:rPr lang="el-GR" sz="1100" b="0" baseline="0" dirty="0" smtClean="0">
                          <a:solidFill>
                            <a:schemeClr val="tx2"/>
                          </a:solidFill>
                        </a:rPr>
                        <a:t> Συντελεστής</a:t>
                      </a:r>
                      <a:r>
                        <a:rPr lang="el-GR" sz="1100" b="0" dirty="0" smtClean="0">
                          <a:solidFill>
                            <a:schemeClr val="tx2"/>
                          </a:solidFill>
                        </a:rPr>
                        <a:t> </a:t>
                      </a:r>
                      <a:r>
                        <a:rPr lang="en-US" sz="1100" b="0" baseline="0" dirty="0" smtClean="0">
                          <a:solidFill>
                            <a:schemeClr val="tx2"/>
                          </a:solidFill>
                        </a:rPr>
                        <a:t>x </a:t>
                      </a:r>
                      <a:r>
                        <a:rPr lang="el-GR" sz="1100" b="0" baseline="0" dirty="0" smtClean="0">
                          <a:solidFill>
                            <a:schemeClr val="tx2"/>
                          </a:solidFill>
                        </a:rPr>
                        <a:t>(Πρότυπες Επιτρεπόμενες Ώρες – Πραγματικές Ώρες)</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205740">
                <a:tc>
                  <a:txBody>
                    <a:bodyPr/>
                    <a:lstStyle/>
                    <a:p>
                      <a:pPr marL="0" indent="0" algn="l">
                        <a:buFont typeface="Arial" panose="020B0604020202020204" pitchFamily="34" charset="0"/>
                        <a:buNone/>
                      </a:pPr>
                      <a:endParaRPr lang="el-GR" sz="1100" b="1"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b="0" baseline="0" dirty="0" smtClean="0">
                          <a:solidFill>
                            <a:schemeClr val="tx2"/>
                          </a:solidFill>
                        </a:rPr>
                        <a:t>=</a:t>
                      </a:r>
                      <a:r>
                        <a:rPr lang="en-US" sz="1100" kern="1200" dirty="0" smtClean="0">
                          <a:solidFill>
                            <a:schemeClr val="tx2"/>
                          </a:solidFill>
                          <a:effectLst/>
                          <a:latin typeface="+mn-lt"/>
                          <a:ea typeface="+mn-ea"/>
                          <a:cs typeface="+mn-cs"/>
                        </a:rPr>
                        <a:t> </a:t>
                      </a:r>
                      <a:r>
                        <a:rPr lang="el-GR" sz="1100" kern="1200" dirty="0" smtClean="0">
                          <a:solidFill>
                            <a:schemeClr val="tx2"/>
                          </a:solidFill>
                          <a:effectLst/>
                          <a:latin typeface="+mn-lt"/>
                          <a:ea typeface="+mn-ea"/>
                          <a:cs typeface="+mn-cs"/>
                        </a:rPr>
                        <a:t>2$</a:t>
                      </a:r>
                      <a:r>
                        <a:rPr lang="en-US" sz="1100" kern="1200" dirty="0" smtClean="0">
                          <a:solidFill>
                            <a:schemeClr val="tx2"/>
                          </a:solidFill>
                          <a:effectLst/>
                          <a:latin typeface="+mn-lt"/>
                          <a:ea typeface="+mn-ea"/>
                          <a:cs typeface="+mn-cs"/>
                        </a:rPr>
                        <a:t> x </a:t>
                      </a:r>
                      <a:r>
                        <a:rPr lang="el-GR" sz="1100" kern="1200" dirty="0" smtClean="0">
                          <a:solidFill>
                            <a:schemeClr val="tx2"/>
                          </a:solidFill>
                          <a:effectLst/>
                          <a:latin typeface="+mn-lt"/>
                          <a:ea typeface="+mn-ea"/>
                          <a:cs typeface="+mn-cs"/>
                        </a:rPr>
                        <a:t>[(18.940 </a:t>
                      </a:r>
                      <a:r>
                        <a:rPr lang="en-US" sz="1100" kern="1200" baseline="0" dirty="0" smtClean="0">
                          <a:solidFill>
                            <a:schemeClr val="tx2"/>
                          </a:solidFill>
                          <a:effectLst/>
                          <a:latin typeface="+mn-lt"/>
                          <a:ea typeface="+mn-ea"/>
                          <a:cs typeface="+mn-cs"/>
                        </a:rPr>
                        <a:t>x</a:t>
                      </a:r>
                      <a:r>
                        <a:rPr lang="el-GR" sz="1100" kern="1200" baseline="0" dirty="0" smtClean="0">
                          <a:solidFill>
                            <a:schemeClr val="tx2"/>
                          </a:solidFill>
                          <a:effectLst/>
                          <a:latin typeface="+mn-lt"/>
                          <a:ea typeface="+mn-ea"/>
                          <a:cs typeface="+mn-cs"/>
                        </a:rPr>
                        <a:t> 12</a:t>
                      </a:r>
                      <a:r>
                        <a:rPr lang="en-US" sz="1100" kern="1200" dirty="0" smtClean="0">
                          <a:solidFill>
                            <a:schemeClr val="tx2"/>
                          </a:solidFill>
                          <a:effectLst/>
                          <a:latin typeface="+mn-lt"/>
                          <a:ea typeface="+mn-ea"/>
                          <a:cs typeface="+mn-cs"/>
                        </a:rPr>
                        <a:t>) </a:t>
                      </a:r>
                      <a:r>
                        <a:rPr lang="el-GR" sz="1100" kern="1200" dirty="0" smtClean="0">
                          <a:solidFill>
                            <a:schemeClr val="tx2"/>
                          </a:solidFill>
                          <a:effectLst/>
                          <a:latin typeface="+mn-lt"/>
                          <a:ea typeface="+mn-ea"/>
                          <a:cs typeface="+mn-cs"/>
                        </a:rPr>
                        <a:t>–</a:t>
                      </a:r>
                      <a:r>
                        <a:rPr lang="en-US" sz="1100" kern="1200" baseline="0" dirty="0" smtClean="0">
                          <a:solidFill>
                            <a:schemeClr val="tx2"/>
                          </a:solidFill>
                          <a:effectLst/>
                          <a:latin typeface="+mn-lt"/>
                          <a:ea typeface="+mn-ea"/>
                          <a:cs typeface="+mn-cs"/>
                        </a:rPr>
                        <a:t> </a:t>
                      </a:r>
                      <a:r>
                        <a:rPr lang="el-GR" sz="1100" kern="1200" baseline="0" dirty="0" smtClean="0">
                          <a:solidFill>
                            <a:schemeClr val="tx2"/>
                          </a:solidFill>
                          <a:effectLst/>
                          <a:latin typeface="+mn-lt"/>
                          <a:ea typeface="+mn-ea"/>
                          <a:cs typeface="+mn-cs"/>
                        </a:rPr>
                        <a:t>228.400ώρες]</a:t>
                      </a:r>
                      <a:endParaRPr lang="en-US" sz="1100" kern="1200" dirty="0" smtClean="0">
                        <a:solidFill>
                          <a:schemeClr val="tx2"/>
                        </a:solidFill>
                        <a:effectLst/>
                        <a:latin typeface="+mn-lt"/>
                        <a:ea typeface="+mn-ea"/>
                        <a:cs typeface="+mn-cs"/>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137160">
                <a:tc>
                  <a:txBody>
                    <a:bodyPr/>
                    <a:lstStyle/>
                    <a:p>
                      <a:pPr marL="0" indent="0" algn="l">
                        <a:buFont typeface="Arial" panose="020B0604020202020204" pitchFamily="34" charset="0"/>
                        <a:buNone/>
                      </a:pPr>
                      <a:endParaRPr lang="el-GR" sz="1100" b="1"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algn="l"/>
                      <a:r>
                        <a:rPr lang="el-GR" sz="1100" b="0" baseline="0" dirty="0" smtClean="0">
                          <a:solidFill>
                            <a:schemeClr val="tx2"/>
                          </a:solidFill>
                        </a:rPr>
                        <a:t>= 2.240$ (Ε)</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0">
                <a:tc>
                  <a:txBody>
                    <a:bodyPr/>
                    <a:lstStyle/>
                    <a:p>
                      <a:pPr algn="l"/>
                      <a:r>
                        <a:rPr lang="el-GR" sz="1100" b="0" baseline="0" dirty="0" smtClean="0">
                          <a:solidFill>
                            <a:schemeClr val="tx2"/>
                          </a:solidFill>
                        </a:rPr>
                        <a:t>Απόκλιση Προϋπολογισμού Σταθερών </a:t>
                      </a:r>
                      <a:r>
                        <a:rPr lang="el-GR" sz="1100" baseline="0" dirty="0" smtClean="0">
                          <a:solidFill>
                            <a:schemeClr val="tx2"/>
                          </a:solidFill>
                        </a:rPr>
                        <a:t>Γενικών Βιομηχανικών Εξόδων </a:t>
                      </a:r>
                      <a:endParaRPr lang="el-GR" sz="1100" b="0"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dirty="0" smtClean="0">
                          <a:solidFill>
                            <a:schemeClr val="tx2"/>
                          </a:solidFill>
                        </a:rPr>
                        <a:t>= </a:t>
                      </a:r>
                      <a:r>
                        <a:rPr lang="el-GR" sz="1100" b="0" baseline="0" dirty="0" smtClean="0">
                          <a:solidFill>
                            <a:schemeClr val="tx2"/>
                          </a:solidFill>
                        </a:rPr>
                        <a:t>(Προϋπολογισμένα Σταθερά Γενικά Βιομηχανικά Έξοδα -</a:t>
                      </a:r>
                      <a:r>
                        <a:rPr lang="en-US" sz="1100" b="0" baseline="0" dirty="0" smtClean="0">
                          <a:solidFill>
                            <a:schemeClr val="tx2"/>
                          </a:solidFill>
                        </a:rPr>
                        <a:t> </a:t>
                      </a:r>
                      <a:r>
                        <a:rPr lang="el-GR" sz="1100" b="0" baseline="0" dirty="0" smtClean="0">
                          <a:solidFill>
                            <a:schemeClr val="tx2"/>
                          </a:solidFill>
                        </a:rPr>
                        <a:t>Πραγματικά Σταθερά Γενικά Βιομηχανικά Έξοδα) </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0">
                <a:tc>
                  <a:txBody>
                    <a:bodyPr/>
                    <a:lstStyle/>
                    <a:p>
                      <a:pPr algn="l"/>
                      <a:endParaRPr lang="el-GR" sz="1100" b="0"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b="0" baseline="0" dirty="0" smtClean="0">
                          <a:solidFill>
                            <a:schemeClr val="tx2"/>
                          </a:solidFill>
                        </a:rPr>
                        <a:t>=</a:t>
                      </a:r>
                      <a:r>
                        <a:rPr lang="en-US" sz="1100" kern="1200" dirty="0" smtClean="0">
                          <a:solidFill>
                            <a:schemeClr val="tx2"/>
                          </a:solidFill>
                          <a:effectLst/>
                          <a:latin typeface="+mn-lt"/>
                          <a:ea typeface="+mn-ea"/>
                          <a:cs typeface="+mn-cs"/>
                        </a:rPr>
                        <a:t> </a:t>
                      </a:r>
                      <a:r>
                        <a:rPr lang="el-GR" sz="1100" kern="1200" dirty="0" smtClean="0">
                          <a:solidFill>
                            <a:schemeClr val="tx2"/>
                          </a:solidFill>
                          <a:effectLst/>
                          <a:latin typeface="+mn-lt"/>
                          <a:ea typeface="+mn-ea"/>
                          <a:cs typeface="+mn-cs"/>
                        </a:rPr>
                        <a:t>700.000$</a:t>
                      </a:r>
                      <a:r>
                        <a:rPr lang="el-GR" sz="1100" kern="1200" baseline="0" dirty="0" smtClean="0">
                          <a:solidFill>
                            <a:schemeClr val="tx2"/>
                          </a:solidFill>
                          <a:effectLst/>
                          <a:latin typeface="+mn-lt"/>
                          <a:ea typeface="+mn-ea"/>
                          <a:cs typeface="+mn-cs"/>
                        </a:rPr>
                        <a:t> - 698.800$</a:t>
                      </a:r>
                      <a:endParaRPr lang="en-US" sz="1100" kern="1200" dirty="0" smtClean="0">
                        <a:solidFill>
                          <a:schemeClr val="tx2"/>
                        </a:solidFill>
                        <a:effectLst/>
                        <a:latin typeface="+mn-lt"/>
                        <a:ea typeface="+mn-ea"/>
                        <a:cs typeface="+mn-cs"/>
                      </a:endParaRPr>
                    </a:p>
                  </a:txBody>
                  <a:tcPr>
                    <a:lnL>
                      <a:noFill/>
                    </a:lnL>
                    <a:lnT>
                      <a:noFill/>
                    </a:lnT>
                    <a:solidFill>
                      <a:srgbClr val="C7C4B5"/>
                    </a:solidFill>
                  </a:tcPr>
                </a:tc>
              </a:tr>
              <a:tr h="0">
                <a:tc>
                  <a:txBody>
                    <a:bodyPr/>
                    <a:lstStyle/>
                    <a:p>
                      <a:pPr algn="l"/>
                      <a:endParaRPr lang="el-GR" sz="1100" b="0"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algn="l"/>
                      <a:r>
                        <a:rPr lang="el-GR" sz="1100" b="0" baseline="0" dirty="0" smtClean="0">
                          <a:solidFill>
                            <a:schemeClr val="tx2"/>
                          </a:solidFill>
                        </a:rPr>
                        <a:t>= 1.200$ (Δ)</a:t>
                      </a:r>
                    </a:p>
                  </a:txBody>
                  <a:tcPr>
                    <a:lnL>
                      <a:noFill/>
                    </a:lnL>
                    <a:solidFill>
                      <a:srgbClr val="C7C4B5"/>
                    </a:solidFill>
                  </a:tcPr>
                </a:tc>
              </a:tr>
              <a:tr h="0">
                <a:tc>
                  <a:txBody>
                    <a:bodyPr/>
                    <a:lstStyle/>
                    <a:p>
                      <a:pPr algn="l"/>
                      <a:r>
                        <a:rPr lang="el-GR" sz="1100" b="0" baseline="0" dirty="0" smtClean="0">
                          <a:solidFill>
                            <a:schemeClr val="tx2"/>
                          </a:solidFill>
                        </a:rPr>
                        <a:t>Απόκλιση Όγκου Σταθερών </a:t>
                      </a:r>
                      <a:r>
                        <a:rPr lang="el-GR" sz="1100" baseline="0" dirty="0" smtClean="0">
                          <a:solidFill>
                            <a:schemeClr val="tx2"/>
                          </a:solidFill>
                        </a:rPr>
                        <a:t>Γενικών Βιομηχανικών Εξόδων </a:t>
                      </a:r>
                      <a:endParaRPr lang="el-GR" sz="1100" b="0"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dirty="0" smtClean="0">
                          <a:solidFill>
                            <a:schemeClr val="tx2"/>
                          </a:solidFill>
                        </a:rPr>
                        <a:t>= (</a:t>
                      </a:r>
                      <a:r>
                        <a:rPr lang="el-GR" sz="1100" b="0" dirty="0" smtClean="0">
                          <a:solidFill>
                            <a:schemeClr val="tx2"/>
                          </a:solidFill>
                        </a:rPr>
                        <a:t>Πρότυπος</a:t>
                      </a:r>
                      <a:r>
                        <a:rPr lang="el-GR" sz="1100" b="0" baseline="0" dirty="0" smtClean="0">
                          <a:solidFill>
                            <a:schemeClr val="tx2"/>
                          </a:solidFill>
                        </a:rPr>
                        <a:t> Συντελεστής</a:t>
                      </a:r>
                      <a:r>
                        <a:rPr lang="el-GR" sz="1100" b="0" dirty="0" smtClean="0">
                          <a:solidFill>
                            <a:schemeClr val="tx2"/>
                          </a:solidFill>
                        </a:rPr>
                        <a:t> </a:t>
                      </a:r>
                      <a:r>
                        <a:rPr lang="en-US" sz="1100" b="0" baseline="0" dirty="0" smtClean="0">
                          <a:solidFill>
                            <a:schemeClr val="tx2"/>
                          </a:solidFill>
                        </a:rPr>
                        <a:t>x </a:t>
                      </a:r>
                      <a:r>
                        <a:rPr lang="el-GR" sz="1100" b="0" baseline="0" dirty="0" smtClean="0">
                          <a:solidFill>
                            <a:schemeClr val="tx2"/>
                          </a:solidFill>
                        </a:rPr>
                        <a:t>Πρότυπες Επιτρεπόμενες Ώρες) – Προϋπολογισμένα Σταθερά Γενικά Βιομηχανικά Έξοδα </a:t>
                      </a:r>
                    </a:p>
                  </a:txBody>
                  <a:tcPr>
                    <a:lnL>
                      <a:noFill/>
                    </a:lnL>
                    <a:solidFill>
                      <a:srgbClr val="C7C4B5"/>
                    </a:solidFill>
                  </a:tcPr>
                </a:tc>
              </a:tr>
              <a:tr h="0">
                <a:tc>
                  <a:txBody>
                    <a:bodyPr/>
                    <a:lstStyle/>
                    <a:p>
                      <a:pPr marL="0" indent="0" algn="l">
                        <a:buFont typeface="Arial" panose="020B0604020202020204" pitchFamily="34" charset="0"/>
                        <a:buNone/>
                      </a:pPr>
                      <a:endParaRPr lang="el-GR" sz="1100" b="1"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100" b="0" baseline="0" dirty="0" smtClean="0">
                          <a:solidFill>
                            <a:schemeClr val="tx2"/>
                          </a:solidFill>
                        </a:rPr>
                        <a:t>=</a:t>
                      </a:r>
                      <a:r>
                        <a:rPr lang="en-US" sz="1100" kern="1200" dirty="0" smtClean="0">
                          <a:solidFill>
                            <a:schemeClr val="tx2"/>
                          </a:solidFill>
                          <a:effectLst/>
                          <a:latin typeface="+mn-lt"/>
                          <a:ea typeface="+mn-ea"/>
                          <a:cs typeface="+mn-cs"/>
                        </a:rPr>
                        <a:t> [</a:t>
                      </a:r>
                      <a:r>
                        <a:rPr lang="el-GR" sz="1100" kern="1200" dirty="0" smtClean="0">
                          <a:solidFill>
                            <a:schemeClr val="tx2"/>
                          </a:solidFill>
                          <a:effectLst/>
                          <a:latin typeface="+mn-lt"/>
                          <a:ea typeface="+mn-ea"/>
                          <a:cs typeface="+mn-cs"/>
                        </a:rPr>
                        <a:t>3$ </a:t>
                      </a:r>
                      <a:r>
                        <a:rPr lang="en-US" sz="1100" kern="1200" dirty="0" smtClean="0">
                          <a:solidFill>
                            <a:schemeClr val="tx2"/>
                          </a:solidFill>
                          <a:effectLst/>
                          <a:latin typeface="+mn-lt"/>
                          <a:ea typeface="+mn-ea"/>
                          <a:cs typeface="+mn-cs"/>
                        </a:rPr>
                        <a:t>x </a:t>
                      </a:r>
                      <a:r>
                        <a:rPr lang="el-GR" sz="1100" kern="1200" dirty="0" smtClean="0">
                          <a:solidFill>
                            <a:schemeClr val="tx2"/>
                          </a:solidFill>
                          <a:effectLst/>
                          <a:latin typeface="+mn-lt"/>
                          <a:ea typeface="+mn-ea"/>
                          <a:cs typeface="+mn-cs"/>
                        </a:rPr>
                        <a:t>(18.940</a:t>
                      </a:r>
                      <a:r>
                        <a:rPr lang="el-GR" sz="1100" kern="1200" baseline="0" dirty="0" smtClean="0">
                          <a:solidFill>
                            <a:schemeClr val="tx2"/>
                          </a:solidFill>
                          <a:effectLst/>
                          <a:latin typeface="+mn-lt"/>
                          <a:ea typeface="+mn-ea"/>
                          <a:cs typeface="+mn-cs"/>
                        </a:rPr>
                        <a:t> </a:t>
                      </a:r>
                      <a:r>
                        <a:rPr lang="en-US" sz="1100" kern="1200" baseline="0" dirty="0" smtClean="0">
                          <a:solidFill>
                            <a:schemeClr val="tx2"/>
                          </a:solidFill>
                          <a:effectLst/>
                          <a:latin typeface="+mn-lt"/>
                          <a:ea typeface="+mn-ea"/>
                          <a:cs typeface="+mn-cs"/>
                        </a:rPr>
                        <a:t>x 12)] – 700.000$</a:t>
                      </a:r>
                      <a:endParaRPr lang="en-US" sz="1100" kern="1200" dirty="0" smtClean="0">
                        <a:solidFill>
                          <a:schemeClr val="tx2"/>
                        </a:solidFill>
                        <a:effectLst/>
                        <a:latin typeface="+mn-lt"/>
                        <a:ea typeface="+mn-ea"/>
                        <a:cs typeface="+mn-cs"/>
                      </a:endParaRPr>
                    </a:p>
                  </a:txBody>
                  <a:tcPr>
                    <a:lnL>
                      <a:noFill/>
                    </a:lnL>
                    <a:solidFill>
                      <a:srgbClr val="C7C4B5"/>
                    </a:solidFill>
                  </a:tcPr>
                </a:tc>
              </a:tr>
              <a:tr h="0">
                <a:tc>
                  <a:txBody>
                    <a:bodyPr/>
                    <a:lstStyle/>
                    <a:p>
                      <a:pPr marL="0" indent="0" algn="l">
                        <a:buFont typeface="Arial" panose="020B0604020202020204" pitchFamily="34" charset="0"/>
                        <a:buNone/>
                      </a:pPr>
                      <a:endParaRPr lang="el-GR" sz="1100" b="1"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algn="l"/>
                      <a:r>
                        <a:rPr lang="el-GR" sz="1100" b="0" baseline="0" dirty="0" smtClean="0">
                          <a:solidFill>
                            <a:schemeClr val="tx2"/>
                          </a:solidFill>
                        </a:rPr>
                        <a:t>= </a:t>
                      </a:r>
                      <a:r>
                        <a:rPr lang="en-US" sz="1100" b="0" baseline="0" dirty="0" smtClean="0">
                          <a:solidFill>
                            <a:schemeClr val="tx2"/>
                          </a:solidFill>
                        </a:rPr>
                        <a:t>18.160</a:t>
                      </a:r>
                      <a:r>
                        <a:rPr lang="el-GR" sz="1100" b="0" baseline="0" dirty="0" smtClean="0">
                          <a:solidFill>
                            <a:schemeClr val="tx2"/>
                          </a:solidFill>
                        </a:rPr>
                        <a:t>$ (Ε)</a:t>
                      </a:r>
                    </a:p>
                  </a:txBody>
                  <a:tcPr>
                    <a:lnL>
                      <a:noFill/>
                    </a:lnL>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
        <p:nvSpPr>
          <p:cNvPr id="5" name="TextBox 4"/>
          <p:cNvSpPr txBox="1">
            <a:spLocks noChangeArrowheads="1"/>
          </p:cNvSpPr>
          <p:nvPr/>
        </p:nvSpPr>
        <p:spPr bwMode="auto">
          <a:xfrm>
            <a:off x="5791200" y="838200"/>
            <a:ext cx="198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smtClean="0">
                <a:solidFill>
                  <a:schemeClr val="tx2"/>
                </a:solidFill>
              </a:rPr>
              <a:t>(</a:t>
            </a:r>
            <a:r>
              <a:rPr lang="el-GR" altLang="en-US" sz="1800" b="1" dirty="0" smtClean="0">
                <a:solidFill>
                  <a:schemeClr val="tx2"/>
                </a:solidFill>
              </a:rPr>
              <a:t>διαφάνεια 2 από </a:t>
            </a:r>
            <a:r>
              <a:rPr lang="el-GR" altLang="en-US" sz="1800" b="1" dirty="0">
                <a:solidFill>
                  <a:schemeClr val="tx2"/>
                </a:solidFill>
              </a:rPr>
              <a:t>3</a:t>
            </a:r>
            <a:r>
              <a:rPr lang="en-US" altLang="en-US" sz="1800" b="1" dirty="0" smtClean="0">
                <a:solidFill>
                  <a:schemeClr val="tx2"/>
                </a:solidFill>
              </a:rPr>
              <a:t>)</a:t>
            </a:r>
            <a:endParaRPr lang="en-US" altLang="en-US" sz="1800" b="1" dirty="0">
              <a:solidFill>
                <a:schemeClr val="tx2"/>
              </a:solidFill>
            </a:endParaRPr>
          </a:p>
        </p:txBody>
      </p:sp>
    </p:spTree>
    <p:extLst>
      <p:ext uri="{BB962C8B-B14F-4D97-AF65-F5344CB8AC3E}">
        <p14:creationId xmlns:p14="http://schemas.microsoft.com/office/powerpoint/2010/main" val="11035879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sp>
        <p:nvSpPr>
          <p:cNvPr id="9" name="Δεξιό βέλος 4"/>
          <p:cNvSpPr/>
          <p:nvPr/>
        </p:nvSpPr>
        <p:spPr>
          <a:xfrm>
            <a:off x="0" y="55563"/>
            <a:ext cx="5486400" cy="1841500"/>
          </a:xfrm>
          <a:prstGeom prst="rightArrow">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
        <p:nvSpPr>
          <p:cNvPr id="5" name="TextBox 4"/>
          <p:cNvSpPr txBox="1">
            <a:spLocks noChangeArrowheads="1"/>
          </p:cNvSpPr>
          <p:nvPr/>
        </p:nvSpPr>
        <p:spPr bwMode="auto">
          <a:xfrm>
            <a:off x="5791200" y="838200"/>
            <a:ext cx="198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smtClean="0">
                <a:solidFill>
                  <a:schemeClr val="tx2"/>
                </a:solidFill>
              </a:rPr>
              <a:t>(</a:t>
            </a:r>
            <a:r>
              <a:rPr lang="el-GR" altLang="en-US" sz="1800" b="1" dirty="0" smtClean="0">
                <a:solidFill>
                  <a:schemeClr val="tx2"/>
                </a:solidFill>
              </a:rPr>
              <a:t>διαφάνεια 3 από </a:t>
            </a:r>
            <a:r>
              <a:rPr lang="el-GR" altLang="en-US" sz="1800" b="1" dirty="0">
                <a:solidFill>
                  <a:schemeClr val="tx2"/>
                </a:solidFill>
              </a:rPr>
              <a:t>3</a:t>
            </a:r>
            <a:r>
              <a:rPr lang="en-US" altLang="en-US" sz="1800" b="1" dirty="0" smtClean="0">
                <a:solidFill>
                  <a:schemeClr val="tx2"/>
                </a:solidFill>
              </a:rPr>
              <a:t>)</a:t>
            </a:r>
            <a:endParaRPr lang="en-US" altLang="en-US" sz="1800" b="1" dirty="0">
              <a:solidFill>
                <a:schemeClr val="tx2"/>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07189027"/>
              </p:ext>
            </p:extLst>
          </p:nvPr>
        </p:nvGraphicFramePr>
        <p:xfrm>
          <a:off x="1044" y="1981200"/>
          <a:ext cx="9144000" cy="3958731"/>
        </p:xfrm>
        <a:graphic>
          <a:graphicData uri="http://schemas.openxmlformats.org/drawingml/2006/table">
            <a:tbl>
              <a:tblPr firstRow="1" bandRow="1">
                <a:tableStyleId>{2D5ABB26-0587-4C30-8999-92F81FD0307C}</a:tableStyleId>
              </a:tblPr>
              <a:tblGrid>
                <a:gridCol w="3048000"/>
                <a:gridCol w="3048000"/>
                <a:gridCol w="3048000"/>
              </a:tblGrid>
              <a:tr h="423051">
                <a:tc gridSpan="3">
                  <a:txBody>
                    <a:bodyPr/>
                    <a:lstStyle/>
                    <a:p>
                      <a:r>
                        <a:rPr lang="el-GR" sz="1300" b="0" baseline="0" dirty="0" smtClean="0">
                          <a:solidFill>
                            <a:schemeClr val="tx2"/>
                          </a:solidFill>
                        </a:rPr>
                        <a:t>Σε μορφή διαγράμματος:</a:t>
                      </a:r>
                      <a:endParaRPr lang="el-GR" sz="1300" baseline="0" dirty="0" smtClean="0">
                        <a:solidFill>
                          <a:schemeClr val="tx2"/>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r>
              <a:tr h="208365">
                <a:tc>
                  <a:txBody>
                    <a:bodyPr/>
                    <a:lstStyle/>
                    <a:p>
                      <a:pPr algn="ctr"/>
                      <a:r>
                        <a:rPr lang="el-GR" sz="1300" b="1" dirty="0" smtClean="0">
                          <a:solidFill>
                            <a:schemeClr val="tx2"/>
                          </a:solidFill>
                        </a:rPr>
                        <a:t>Πραγματικά</a:t>
                      </a:r>
                      <a:r>
                        <a:rPr lang="el-GR" sz="1300" b="1" baseline="0" dirty="0" smtClean="0">
                          <a:solidFill>
                            <a:schemeClr val="tx2"/>
                          </a:solidFill>
                        </a:rPr>
                        <a:t> Μεταβλητά Γενικά Βιομηχανικά Έξοδα </a:t>
                      </a:r>
                    </a:p>
                    <a:p>
                      <a:pPr algn="ctr"/>
                      <a:r>
                        <a:rPr lang="el-GR" sz="1300" b="0" baseline="0" dirty="0" smtClean="0">
                          <a:solidFill>
                            <a:schemeClr val="tx2"/>
                          </a:solidFill>
                        </a:rPr>
                        <a:t>Δίνεται</a:t>
                      </a:r>
                    </a:p>
                    <a:p>
                      <a:pPr algn="ctr"/>
                      <a:r>
                        <a:rPr lang="el-GR" sz="1300" b="0" baseline="0" dirty="0" smtClean="0">
                          <a:solidFill>
                            <a:schemeClr val="tx2"/>
                          </a:solidFill>
                        </a:rPr>
                        <a:t>443.200$</a:t>
                      </a:r>
                      <a:endParaRPr lang="en-US" sz="1300" b="0" dirty="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300" b="1" dirty="0" smtClean="0">
                          <a:solidFill>
                            <a:schemeClr val="tx2"/>
                          </a:solidFill>
                        </a:rPr>
                        <a:t>Προϋπολογισμένα </a:t>
                      </a:r>
                      <a:r>
                        <a:rPr lang="el-GR" sz="1300" b="1" baseline="0" dirty="0" smtClean="0">
                          <a:solidFill>
                            <a:schemeClr val="tx2"/>
                          </a:solidFill>
                        </a:rPr>
                        <a:t>Μεταβλητά Γενικά Βιομηχανικά Έξοδα</a:t>
                      </a:r>
                      <a:endParaRPr lang="en-US" sz="1300" b="1" dirty="0" smtClean="0">
                        <a:solidFill>
                          <a:schemeClr val="tx2"/>
                        </a:solidFill>
                      </a:endParaRPr>
                    </a:p>
                    <a:p>
                      <a:pPr algn="ctr"/>
                      <a:r>
                        <a:rPr lang="el-GR" sz="1300" b="0" dirty="0" smtClean="0">
                          <a:solidFill>
                            <a:schemeClr val="tx2"/>
                          </a:solidFill>
                        </a:rPr>
                        <a:t>(Πρότυπος</a:t>
                      </a:r>
                      <a:r>
                        <a:rPr lang="el-GR" sz="1300" b="0" baseline="0" dirty="0" smtClean="0">
                          <a:solidFill>
                            <a:schemeClr val="tx2"/>
                          </a:solidFill>
                        </a:rPr>
                        <a:t> Συντελεστής</a:t>
                      </a:r>
                      <a:r>
                        <a:rPr lang="el-GR" sz="1300" b="0" dirty="0" smtClean="0">
                          <a:solidFill>
                            <a:schemeClr val="tx2"/>
                          </a:solidFill>
                        </a:rPr>
                        <a:t> </a:t>
                      </a:r>
                      <a:r>
                        <a:rPr lang="en-US" sz="1300" b="0" dirty="0" smtClean="0">
                          <a:solidFill>
                            <a:schemeClr val="tx2"/>
                          </a:solidFill>
                        </a:rPr>
                        <a:t>x </a:t>
                      </a:r>
                      <a:r>
                        <a:rPr lang="el-GR" sz="1300" b="0" baseline="0" dirty="0" smtClean="0">
                          <a:solidFill>
                            <a:schemeClr val="tx2"/>
                          </a:solidFill>
                        </a:rPr>
                        <a:t>Πραγματικές Ώρες)</a:t>
                      </a:r>
                    </a:p>
                    <a:p>
                      <a:pPr algn="ctr"/>
                      <a:r>
                        <a:rPr lang="el-GR" sz="1300" b="0" baseline="0" dirty="0" smtClean="0">
                          <a:solidFill>
                            <a:schemeClr val="tx2"/>
                          </a:solidFill>
                        </a:rPr>
                        <a:t>2$ </a:t>
                      </a:r>
                      <a:r>
                        <a:rPr lang="en-US" sz="1300" b="0" baseline="0" dirty="0" smtClean="0">
                          <a:solidFill>
                            <a:schemeClr val="tx2"/>
                          </a:solidFill>
                        </a:rPr>
                        <a:t>x </a:t>
                      </a:r>
                      <a:r>
                        <a:rPr lang="el-GR" sz="1300" b="0" baseline="0" dirty="0" smtClean="0">
                          <a:solidFill>
                            <a:schemeClr val="tx2"/>
                          </a:solidFill>
                        </a:rPr>
                        <a:t>228.400 ώρες = 456.800$</a:t>
                      </a:r>
                      <a:endParaRPr lang="en-US" sz="1300" b="0" dirty="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algn="ctr"/>
                      <a:r>
                        <a:rPr lang="el-GR" sz="1300" b="1" dirty="0" smtClean="0">
                          <a:solidFill>
                            <a:schemeClr val="tx2"/>
                          </a:solidFill>
                        </a:rPr>
                        <a:t>Καταλογισμένα </a:t>
                      </a:r>
                      <a:r>
                        <a:rPr lang="el-GR" sz="1300" b="1" baseline="0" dirty="0" smtClean="0">
                          <a:solidFill>
                            <a:schemeClr val="tx2"/>
                          </a:solidFill>
                        </a:rPr>
                        <a:t>Μεταβλητά Γενικά Βιομηχανικά Έξοδα</a:t>
                      </a:r>
                    </a:p>
                    <a:p>
                      <a:pPr algn="ctr"/>
                      <a:r>
                        <a:rPr lang="el-GR" sz="1300" b="0" dirty="0" smtClean="0">
                          <a:solidFill>
                            <a:schemeClr val="tx2"/>
                          </a:solidFill>
                        </a:rPr>
                        <a:t>(Πρότυπος</a:t>
                      </a:r>
                      <a:r>
                        <a:rPr lang="el-GR" sz="1300" b="0" baseline="0" dirty="0" smtClean="0">
                          <a:solidFill>
                            <a:schemeClr val="tx2"/>
                          </a:solidFill>
                        </a:rPr>
                        <a:t> Συντελεστής</a:t>
                      </a:r>
                      <a:r>
                        <a:rPr lang="el-GR" sz="1300" b="0" dirty="0" smtClean="0">
                          <a:solidFill>
                            <a:schemeClr val="tx2"/>
                          </a:solidFill>
                        </a:rPr>
                        <a:t> </a:t>
                      </a:r>
                      <a:r>
                        <a:rPr lang="en-US" sz="1300" b="0" dirty="0" smtClean="0">
                          <a:solidFill>
                            <a:schemeClr val="tx2"/>
                          </a:solidFill>
                        </a:rPr>
                        <a:t>x </a:t>
                      </a:r>
                      <a:r>
                        <a:rPr lang="el-GR" sz="1300" b="0" dirty="0" smtClean="0">
                          <a:solidFill>
                            <a:schemeClr val="tx2"/>
                          </a:solidFill>
                        </a:rPr>
                        <a:t>Πρότυπες </a:t>
                      </a:r>
                      <a:r>
                        <a:rPr lang="el-GR" sz="1300" b="0" baseline="0" dirty="0" smtClean="0">
                          <a:solidFill>
                            <a:schemeClr val="tx2"/>
                          </a:solidFill>
                        </a:rPr>
                        <a:t>Επιτρεπόμενες Ώρες)</a:t>
                      </a:r>
                    </a:p>
                    <a:p>
                      <a:pPr algn="ctr"/>
                      <a:r>
                        <a:rPr lang="el-GR" sz="1300" b="0" baseline="0" dirty="0" smtClean="0">
                          <a:solidFill>
                            <a:schemeClr val="tx2"/>
                          </a:solidFill>
                        </a:rPr>
                        <a:t>2$ </a:t>
                      </a:r>
                      <a:r>
                        <a:rPr lang="en-US" sz="1300" b="0" baseline="0" dirty="0" smtClean="0">
                          <a:solidFill>
                            <a:schemeClr val="tx2"/>
                          </a:solidFill>
                        </a:rPr>
                        <a:t>x </a:t>
                      </a:r>
                      <a:r>
                        <a:rPr lang="el-GR" sz="1300" b="0" baseline="0" dirty="0" smtClean="0">
                          <a:solidFill>
                            <a:schemeClr val="tx2"/>
                          </a:solidFill>
                        </a:rPr>
                        <a:t>(18.940 </a:t>
                      </a:r>
                      <a:r>
                        <a:rPr lang="en-US" sz="1300" b="0" baseline="0" dirty="0" smtClean="0">
                          <a:solidFill>
                            <a:schemeClr val="tx2"/>
                          </a:solidFill>
                        </a:rPr>
                        <a:t>x 12)</a:t>
                      </a:r>
                      <a:r>
                        <a:rPr lang="el-GR" sz="1300" b="0" baseline="0" dirty="0" smtClean="0">
                          <a:solidFill>
                            <a:schemeClr val="tx2"/>
                          </a:solidFill>
                        </a:rPr>
                        <a:t> = </a:t>
                      </a:r>
                      <a:r>
                        <a:rPr lang="en-US" sz="1300" b="0" baseline="0" dirty="0" smtClean="0">
                          <a:solidFill>
                            <a:schemeClr val="tx2"/>
                          </a:solidFill>
                        </a:rPr>
                        <a:t>454.560</a:t>
                      </a:r>
                      <a:r>
                        <a:rPr lang="el-GR" sz="1300" b="0" baseline="0" dirty="0" smtClean="0">
                          <a:solidFill>
                            <a:schemeClr val="tx2"/>
                          </a:solidFill>
                        </a:rPr>
                        <a:t>$</a:t>
                      </a:r>
                      <a:endParaRPr lang="en-US" sz="1300" b="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228600">
                <a:tc>
                  <a:txBody>
                    <a:bodyPr/>
                    <a:lstStyle/>
                    <a:p>
                      <a:pPr algn="ctr"/>
                      <a:r>
                        <a:rPr lang="el-GR" sz="1300" b="1" dirty="0" smtClean="0">
                          <a:solidFill>
                            <a:schemeClr val="tx2"/>
                          </a:solidFill>
                        </a:rPr>
                        <a:t>Απόκλιση</a:t>
                      </a:r>
                      <a:r>
                        <a:rPr lang="el-GR" sz="1300" b="1" baseline="0" dirty="0" smtClean="0">
                          <a:solidFill>
                            <a:schemeClr val="tx2"/>
                          </a:solidFill>
                        </a:rPr>
                        <a:t> Δαπάνης Μεταβλητών Γενικών Βιομηχανικών Εξόδων</a:t>
                      </a:r>
                    </a:p>
                    <a:p>
                      <a:pPr algn="ctr"/>
                      <a:r>
                        <a:rPr lang="en-US" sz="1300" b="0" baseline="0" dirty="0" smtClean="0">
                          <a:solidFill>
                            <a:schemeClr val="tx2"/>
                          </a:solidFill>
                        </a:rPr>
                        <a:t>13.600</a:t>
                      </a:r>
                      <a:r>
                        <a:rPr lang="el-GR" sz="1300" b="0" baseline="0" dirty="0" smtClean="0">
                          <a:solidFill>
                            <a:schemeClr val="tx2"/>
                          </a:solidFill>
                        </a:rPr>
                        <a:t>$ (Ε)</a:t>
                      </a:r>
                      <a:endParaRPr lang="en-US" sz="1300" b="0" dirty="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algn="ctr"/>
                      <a:endParaRPr lang="en-US" sz="1300" b="0" dirty="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algn="ctr"/>
                      <a:r>
                        <a:rPr lang="el-GR" sz="1300" b="1" dirty="0" smtClean="0">
                          <a:solidFill>
                            <a:schemeClr val="tx2"/>
                          </a:solidFill>
                        </a:rPr>
                        <a:t>Απόκλιση</a:t>
                      </a:r>
                      <a:r>
                        <a:rPr lang="el-GR" sz="1300" b="1" baseline="0" dirty="0" smtClean="0">
                          <a:solidFill>
                            <a:schemeClr val="tx2"/>
                          </a:solidFill>
                        </a:rPr>
                        <a:t> Απόδοσης Μεταβλητών Γενικών Βιομηχανικών Εξόδων</a:t>
                      </a:r>
                    </a:p>
                    <a:p>
                      <a:pPr algn="ctr"/>
                      <a:r>
                        <a:rPr lang="en-US" sz="1300" b="0" baseline="0" dirty="0" smtClean="0">
                          <a:solidFill>
                            <a:schemeClr val="tx2"/>
                          </a:solidFill>
                        </a:rPr>
                        <a:t>2.240</a:t>
                      </a:r>
                      <a:r>
                        <a:rPr lang="el-GR" sz="1300" b="0" baseline="0" dirty="0" smtClean="0">
                          <a:solidFill>
                            <a:schemeClr val="tx2"/>
                          </a:solidFill>
                        </a:rPr>
                        <a:t>$  (Δ)</a:t>
                      </a:r>
                      <a:endParaRPr lang="en-US" sz="1300" b="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457200">
                <a:tc>
                  <a:txBody>
                    <a:bodyPr/>
                    <a:lstStyle/>
                    <a:p>
                      <a:pPr algn="ctr"/>
                      <a:r>
                        <a:rPr lang="el-GR" sz="1300" b="1" dirty="0" smtClean="0">
                          <a:solidFill>
                            <a:schemeClr val="tx2"/>
                          </a:solidFill>
                        </a:rPr>
                        <a:t>Πραγματικά</a:t>
                      </a:r>
                      <a:r>
                        <a:rPr lang="el-GR" sz="1300" b="1" baseline="0" dirty="0" smtClean="0">
                          <a:solidFill>
                            <a:schemeClr val="tx2"/>
                          </a:solidFill>
                        </a:rPr>
                        <a:t> Σταθερά Γενικά Βιομηχανικά Έξοδα </a:t>
                      </a:r>
                    </a:p>
                    <a:p>
                      <a:pPr algn="ctr"/>
                      <a:r>
                        <a:rPr lang="el-GR" sz="1300" b="0" baseline="0" dirty="0" smtClean="0">
                          <a:solidFill>
                            <a:schemeClr val="tx2"/>
                          </a:solidFill>
                        </a:rPr>
                        <a:t>Δίνεται</a:t>
                      </a:r>
                    </a:p>
                    <a:p>
                      <a:pPr algn="ctr"/>
                      <a:r>
                        <a:rPr lang="el-GR" sz="1300" b="0" baseline="0" dirty="0" smtClean="0">
                          <a:solidFill>
                            <a:schemeClr val="tx2"/>
                          </a:solidFill>
                        </a:rPr>
                        <a:t>698.800$</a:t>
                      </a:r>
                      <a:endParaRPr lang="en-US" sz="1300" b="0" dirty="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300" b="1" dirty="0" smtClean="0">
                          <a:solidFill>
                            <a:schemeClr val="tx2"/>
                          </a:solidFill>
                        </a:rPr>
                        <a:t>Προϋπολογισμένα </a:t>
                      </a:r>
                      <a:r>
                        <a:rPr lang="el-GR" sz="1300" b="1" baseline="0" dirty="0" smtClean="0">
                          <a:solidFill>
                            <a:schemeClr val="tx2"/>
                          </a:solidFill>
                        </a:rPr>
                        <a:t>Σταθερά Γενικά Βιομηχανικά Έξοδα</a:t>
                      </a:r>
                      <a:endParaRPr lang="en-US" sz="1300" b="1" dirty="0" smtClean="0">
                        <a:solidFill>
                          <a:schemeClr val="tx2"/>
                        </a:solidFill>
                      </a:endParaRPr>
                    </a:p>
                    <a:p>
                      <a:pPr algn="ctr"/>
                      <a:r>
                        <a:rPr lang="el-GR" sz="1300" b="0" dirty="0" smtClean="0">
                          <a:solidFill>
                            <a:schemeClr val="tx2"/>
                          </a:solidFill>
                        </a:rPr>
                        <a:t>(Πρότυπος</a:t>
                      </a:r>
                      <a:r>
                        <a:rPr lang="el-GR" sz="1300" b="0" baseline="0" dirty="0" smtClean="0">
                          <a:solidFill>
                            <a:schemeClr val="tx2"/>
                          </a:solidFill>
                        </a:rPr>
                        <a:t> Συντελεστής</a:t>
                      </a:r>
                      <a:r>
                        <a:rPr lang="el-GR" sz="1300" b="0" dirty="0" smtClean="0">
                          <a:solidFill>
                            <a:schemeClr val="tx2"/>
                          </a:solidFill>
                        </a:rPr>
                        <a:t> </a:t>
                      </a:r>
                      <a:r>
                        <a:rPr lang="en-US" sz="1300" b="0" dirty="0" smtClean="0">
                          <a:solidFill>
                            <a:schemeClr val="tx2"/>
                          </a:solidFill>
                        </a:rPr>
                        <a:t>x </a:t>
                      </a:r>
                      <a:r>
                        <a:rPr lang="el-GR" sz="1300" b="0" baseline="0" dirty="0" smtClean="0">
                          <a:solidFill>
                            <a:schemeClr val="tx2"/>
                          </a:solidFill>
                        </a:rPr>
                        <a:t>Πραγματικές Ώρες)</a:t>
                      </a:r>
                    </a:p>
                    <a:p>
                      <a:pPr algn="ctr"/>
                      <a:r>
                        <a:rPr lang="el-GR" sz="1300" b="0" baseline="0" dirty="0" smtClean="0">
                          <a:solidFill>
                            <a:schemeClr val="tx2"/>
                          </a:solidFill>
                        </a:rPr>
                        <a:t>700.000$</a:t>
                      </a:r>
                      <a:endParaRPr lang="en-US" sz="1300" b="0" dirty="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algn="ctr"/>
                      <a:r>
                        <a:rPr lang="el-GR" sz="1300" b="1" dirty="0" smtClean="0">
                          <a:solidFill>
                            <a:schemeClr val="tx2"/>
                          </a:solidFill>
                        </a:rPr>
                        <a:t>Καταλογισμένα </a:t>
                      </a:r>
                      <a:r>
                        <a:rPr lang="el-GR" sz="1300" b="1" baseline="0" dirty="0" smtClean="0">
                          <a:solidFill>
                            <a:schemeClr val="tx2"/>
                          </a:solidFill>
                        </a:rPr>
                        <a:t>Σταθερά Γενικά Βιομηχανικά Έξοδα</a:t>
                      </a:r>
                    </a:p>
                    <a:p>
                      <a:pPr algn="ctr"/>
                      <a:r>
                        <a:rPr lang="el-GR" sz="1300" b="0" dirty="0" smtClean="0">
                          <a:solidFill>
                            <a:schemeClr val="tx2"/>
                          </a:solidFill>
                        </a:rPr>
                        <a:t>(Πρότυπος</a:t>
                      </a:r>
                      <a:r>
                        <a:rPr lang="el-GR" sz="1300" b="0" baseline="0" dirty="0" smtClean="0">
                          <a:solidFill>
                            <a:schemeClr val="tx2"/>
                          </a:solidFill>
                        </a:rPr>
                        <a:t> Συντελεστής</a:t>
                      </a:r>
                      <a:r>
                        <a:rPr lang="el-GR" sz="1300" b="0" dirty="0" smtClean="0">
                          <a:solidFill>
                            <a:schemeClr val="tx2"/>
                          </a:solidFill>
                        </a:rPr>
                        <a:t> </a:t>
                      </a:r>
                      <a:r>
                        <a:rPr lang="en-US" sz="1300" b="0" dirty="0" smtClean="0">
                          <a:solidFill>
                            <a:schemeClr val="tx2"/>
                          </a:solidFill>
                        </a:rPr>
                        <a:t>x </a:t>
                      </a:r>
                      <a:r>
                        <a:rPr lang="el-GR" sz="1300" b="0" dirty="0" smtClean="0">
                          <a:solidFill>
                            <a:schemeClr val="tx2"/>
                          </a:solidFill>
                        </a:rPr>
                        <a:t>Πρότυπες </a:t>
                      </a:r>
                      <a:r>
                        <a:rPr lang="el-GR" sz="1300" b="0" baseline="0" dirty="0" smtClean="0">
                          <a:solidFill>
                            <a:schemeClr val="tx2"/>
                          </a:solidFill>
                        </a:rPr>
                        <a:t>Επιτρεπόμενες Ώρες)</a:t>
                      </a:r>
                    </a:p>
                    <a:p>
                      <a:pPr algn="ctr"/>
                      <a:r>
                        <a:rPr lang="el-GR" sz="1300" b="0" baseline="0" dirty="0" smtClean="0">
                          <a:solidFill>
                            <a:schemeClr val="tx2"/>
                          </a:solidFill>
                        </a:rPr>
                        <a:t>3$ </a:t>
                      </a:r>
                      <a:r>
                        <a:rPr lang="en-US" sz="1300" b="0" baseline="0" dirty="0" smtClean="0">
                          <a:solidFill>
                            <a:schemeClr val="tx2"/>
                          </a:solidFill>
                        </a:rPr>
                        <a:t>x </a:t>
                      </a:r>
                      <a:r>
                        <a:rPr lang="el-GR" sz="1300" b="0" baseline="0" dirty="0" smtClean="0">
                          <a:solidFill>
                            <a:schemeClr val="tx2"/>
                          </a:solidFill>
                        </a:rPr>
                        <a:t>(18.940 </a:t>
                      </a:r>
                      <a:r>
                        <a:rPr lang="en-US" sz="1300" b="0" baseline="0" dirty="0" smtClean="0">
                          <a:solidFill>
                            <a:schemeClr val="tx2"/>
                          </a:solidFill>
                        </a:rPr>
                        <a:t>x 12) = 681.840$</a:t>
                      </a:r>
                      <a:endParaRPr lang="en-US" sz="1300" b="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228600">
                <a:tc>
                  <a:txBody>
                    <a:bodyPr/>
                    <a:lstStyle/>
                    <a:p>
                      <a:pPr algn="ctr"/>
                      <a:r>
                        <a:rPr lang="el-GR" sz="1300" b="1" dirty="0" smtClean="0">
                          <a:solidFill>
                            <a:schemeClr val="tx2"/>
                          </a:solidFill>
                        </a:rPr>
                        <a:t>Απόκλιση</a:t>
                      </a:r>
                      <a:r>
                        <a:rPr lang="el-GR" sz="1300" b="1" baseline="0" dirty="0" smtClean="0">
                          <a:solidFill>
                            <a:schemeClr val="tx2"/>
                          </a:solidFill>
                        </a:rPr>
                        <a:t> Δαπάνης Σταθερών Γενικών Βιομηχανικών Εξόδων</a:t>
                      </a:r>
                    </a:p>
                    <a:p>
                      <a:pPr algn="ctr"/>
                      <a:r>
                        <a:rPr lang="en-US" sz="1300" b="0" baseline="0" dirty="0" smtClean="0">
                          <a:solidFill>
                            <a:schemeClr val="tx2"/>
                          </a:solidFill>
                        </a:rPr>
                        <a:t>1.</a:t>
                      </a:r>
                      <a:r>
                        <a:rPr lang="el-GR" sz="1300" b="0" baseline="0" dirty="0" smtClean="0">
                          <a:solidFill>
                            <a:schemeClr val="tx2"/>
                          </a:solidFill>
                        </a:rPr>
                        <a:t>2</a:t>
                      </a:r>
                      <a:r>
                        <a:rPr lang="en-US" sz="1300" b="0" baseline="0" dirty="0" smtClean="0">
                          <a:solidFill>
                            <a:schemeClr val="tx2"/>
                          </a:solidFill>
                        </a:rPr>
                        <a:t>00</a:t>
                      </a:r>
                      <a:r>
                        <a:rPr lang="el-GR" sz="1300" b="0" baseline="0" dirty="0" smtClean="0">
                          <a:solidFill>
                            <a:schemeClr val="tx2"/>
                          </a:solidFill>
                        </a:rPr>
                        <a:t>$ (Ε)</a:t>
                      </a:r>
                      <a:endParaRPr lang="en-US" sz="1300" b="0" dirty="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algn="ctr"/>
                      <a:endParaRPr lang="en-US" sz="1300" b="0" dirty="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algn="ctr"/>
                      <a:r>
                        <a:rPr lang="el-GR" sz="1300" b="1" dirty="0" smtClean="0">
                          <a:solidFill>
                            <a:schemeClr val="tx2"/>
                          </a:solidFill>
                        </a:rPr>
                        <a:t>Απόκλιση</a:t>
                      </a:r>
                      <a:r>
                        <a:rPr lang="el-GR" sz="1300" b="1" baseline="0" dirty="0" smtClean="0">
                          <a:solidFill>
                            <a:schemeClr val="tx2"/>
                          </a:solidFill>
                        </a:rPr>
                        <a:t> Απόδοσης Σταθερών Γενικών Βιομηχανικών Εξόδων</a:t>
                      </a:r>
                    </a:p>
                    <a:p>
                      <a:pPr algn="ctr"/>
                      <a:r>
                        <a:rPr lang="el-GR" sz="1300" b="0" baseline="0" dirty="0" smtClean="0">
                          <a:solidFill>
                            <a:schemeClr val="tx2"/>
                          </a:solidFill>
                        </a:rPr>
                        <a:t>18.160$  (Δ)</a:t>
                      </a:r>
                      <a:endParaRPr lang="en-US" sz="1300" b="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bl>
          </a:graphicData>
        </a:graphic>
      </p:graphicFrame>
    </p:spTree>
    <p:extLst>
      <p:ext uri="{BB962C8B-B14F-4D97-AF65-F5344CB8AC3E}">
        <p14:creationId xmlns:p14="http://schemas.microsoft.com/office/powerpoint/2010/main" val="4179119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t>
            </a:r>
            <a:r>
              <a:rPr lang="el-GR" altLang="en-US" sz="900" dirty="0" smtClean="0">
                <a:solidFill>
                  <a:srgbClr val="898989"/>
                </a:solidFill>
              </a:rPr>
              <a:t>όλα</a:t>
            </a:r>
            <a:r>
              <a:rPr lang="en-US" altLang="en-US" sz="900" dirty="0" smtClean="0">
                <a:solidFill>
                  <a:srgbClr val="898989"/>
                </a:solidFill>
              </a:rPr>
              <a:t>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1869118500"/>
              </p:ext>
            </p:extLst>
          </p:nvPr>
        </p:nvGraphicFramePr>
        <p:xfrm>
          <a:off x="0" y="1879292"/>
          <a:ext cx="9184640" cy="4480560"/>
        </p:xfrm>
        <a:graphic>
          <a:graphicData uri="http://schemas.openxmlformats.org/drawingml/2006/table">
            <a:tbl>
              <a:tblPr firstRow="1" bandRow="1">
                <a:tableStyleId>{2D5ABB26-0587-4C30-8999-92F81FD0307C}</a:tableStyleId>
              </a:tblPr>
              <a:tblGrid>
                <a:gridCol w="6248400"/>
                <a:gridCol w="2936240"/>
              </a:tblGrid>
              <a:tr h="402706">
                <a:tc rowSpan="3">
                  <a:txBody>
                    <a:bodyPr/>
                    <a:lstStyle/>
                    <a:p>
                      <a:r>
                        <a:rPr lang="el-GR" sz="1600" baseline="0" dirty="0" smtClean="0">
                          <a:solidFill>
                            <a:schemeClr val="tx2"/>
                          </a:solidFill>
                        </a:rPr>
                        <a:t>Η Kellman Corporation εξετάζει το ενδεχόμενο υιοθέτησης της μεθόδου πρότυπης κοστολόγησης. Ο Dan Osterheld, διευθυντής της Midwest Division, συμμετείχε σε μια εταιρική συνάντηση στην οποία ο ελεγκτής συζήτησε την πρόταση. Ο Osterheld ρώτησε: "Πώς θα με βοηθήσει αυτή η νέα μέθοδος να καταλάβω την απόδοση του τμήματός μου; Θα βελτιωθεί η συγκρισιμότητα της απόδοσης εάν το τμήμα μου χρησιμοποιεί αυτή τη νέα μέθοδο;« Βοηθήστε τον ελεγκτή να προετοιμάσει την απάντησή του στον Osterheld αποφασίζοντας εάν οι ακόλουθες προτάσεις είναι σωστές ή λάθος. Εάν είναι λάθος, μετατρέψτε τη σε σωστή.</a:t>
                      </a:r>
                    </a:p>
                    <a:p>
                      <a:endParaRPr lang="el-GR" sz="1600" baseline="0" dirty="0" smtClean="0">
                        <a:solidFill>
                          <a:schemeClr val="tx2"/>
                        </a:solidFill>
                      </a:endParaRPr>
                    </a:p>
                    <a:p>
                      <a:r>
                        <a:rPr lang="el-GR" sz="1600" baseline="0" dirty="0" smtClean="0">
                          <a:solidFill>
                            <a:schemeClr val="tx2"/>
                          </a:solidFill>
                        </a:rPr>
                        <a:t>1. Η πρότυπη κοστολόγηση βοηθά τους μάνατζερ να συγκρίνουν τα αποτελέσματα του πραγματικού κόστους με ένα πρότυπο ή προκαθορισμένο επίπεδο απόδοσης.</a:t>
                      </a:r>
                    </a:p>
                    <a:p>
                      <a:r>
                        <a:rPr lang="el-GR" sz="1600" baseline="0" dirty="0" smtClean="0">
                          <a:solidFill>
                            <a:schemeClr val="tx2"/>
                          </a:solidFill>
                        </a:rPr>
                        <a:t>2. Στο τέλος της περιόδου, η ανάλυση αποκλίσεων θα προσδιορίσει μόνο τους τομείς αποδοτικότητας του κόστους.</a:t>
                      </a:r>
                    </a:p>
                    <a:p>
                      <a:r>
                        <a:rPr lang="el-GR" sz="1600" baseline="0" dirty="0" smtClean="0">
                          <a:solidFill>
                            <a:schemeClr val="tx2"/>
                          </a:solidFill>
                        </a:rPr>
                        <a:t>3. Η πρότυπη κοστολόγηση βοηθά τους μάνατζερ να καταλάβουν πού να εστιάσουν τις προσπάθειες του για βελτίωση.</a:t>
                      </a:r>
                    </a:p>
                  </a:txBody>
                  <a:tcPr>
                    <a:lnR w="12700" cap="flat" cmpd="sng" algn="ctr">
                      <a:solidFill>
                        <a:srgbClr val="C00000"/>
                      </a:solidFill>
                      <a:prstDash val="solid"/>
                      <a:round/>
                      <a:headEnd type="none" w="med" len="med"/>
                      <a:tailEnd type="none" w="med" len="med"/>
                    </a:lnR>
                    <a:solidFill>
                      <a:srgbClr val="C7C4B5"/>
                    </a:solidFill>
                  </a:tcPr>
                </a:tc>
                <a:tc>
                  <a:txBody>
                    <a:bodyPr/>
                    <a:lstStyle/>
                    <a:p>
                      <a:r>
                        <a:rPr lang="el-GR" sz="1600" b="1" dirty="0" smtClean="0">
                          <a:solidFill>
                            <a:srgbClr val="C00000"/>
                          </a:solidFill>
                        </a:rPr>
                        <a:t>ΛΥΣΗ</a:t>
                      </a:r>
                    </a:p>
                  </a:txBody>
                  <a:tcPr>
                    <a:lnL w="12700" cap="flat" cmpd="sng" algn="ctr">
                      <a:solidFill>
                        <a:srgbClr val="C00000"/>
                      </a:solidFill>
                      <a:prstDash val="solid"/>
                      <a:round/>
                      <a:headEnd type="none" w="med" len="med"/>
                      <a:tailEnd type="none" w="med" len="med"/>
                    </a:lnL>
                    <a:solidFill>
                      <a:srgbClr val="C7C4B5"/>
                    </a:solidFill>
                  </a:tcPr>
                </a:tc>
              </a:tr>
              <a:tr h="1605127">
                <a:tc vMerge="1">
                  <a:txBody>
                    <a:bodyPr/>
                    <a:lstStyle/>
                    <a:p>
                      <a:endParaRPr lang="en-US"/>
                    </a:p>
                  </a:txBody>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l-GR" sz="1600" dirty="0" smtClean="0">
                          <a:solidFill>
                            <a:schemeClr val="tx2"/>
                          </a:solidFill>
                          <a:latin typeface="Tw Cen MT" panose="020B0602020104020603" pitchFamily="34" charset="0"/>
                        </a:rPr>
                        <a:t>Σωστό</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l-GR" sz="1600" dirty="0" smtClean="0">
                          <a:solidFill>
                            <a:schemeClr val="tx2"/>
                          </a:solidFill>
                          <a:latin typeface="Tw Cen MT" panose="020B0602020104020603" pitchFamily="34" charset="0"/>
                        </a:rPr>
                        <a:t>Λάθος</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600" dirty="0" smtClean="0">
                          <a:solidFill>
                            <a:schemeClr val="tx2"/>
                          </a:solidFill>
                          <a:latin typeface="Tw Cen MT" panose="020B0602020104020603" pitchFamily="34" charset="0"/>
                        </a:rPr>
                        <a:t>Στο τέλος της περιόδου, η ανάλυση αποκλίσεων</a:t>
                      </a:r>
                      <a:r>
                        <a:rPr lang="el-GR" sz="1600" baseline="0" dirty="0" smtClean="0">
                          <a:solidFill>
                            <a:schemeClr val="tx2"/>
                          </a:solidFill>
                          <a:latin typeface="Tw Cen MT" panose="020B0602020104020603" pitchFamily="34" charset="0"/>
                        </a:rPr>
                        <a:t> </a:t>
                      </a:r>
                      <a:r>
                        <a:rPr lang="el-GR" sz="1600" dirty="0" smtClean="0">
                          <a:solidFill>
                            <a:schemeClr val="tx2"/>
                          </a:solidFill>
                          <a:latin typeface="Tw Cen MT" panose="020B0602020104020603" pitchFamily="34" charset="0"/>
                        </a:rPr>
                        <a:t>θα εντοπίσει τους τομείς της αποδοτικότητας και αναποτελεσματικότητας του κόστους.</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l-GR" sz="1600" dirty="0" smtClean="0">
                        <a:solidFill>
                          <a:schemeClr val="tx2"/>
                        </a:solidFill>
                        <a:latin typeface="Tw Cen MT" panose="020B0602020104020603" pitchFamily="34" charset="0"/>
                      </a:endParaRPr>
                    </a:p>
                  </a:txBody>
                  <a:tcPr>
                    <a:lnL w="12700" cap="flat" cmpd="sng" algn="ctr">
                      <a:solidFill>
                        <a:srgbClr val="C00000"/>
                      </a:solidFill>
                      <a:prstDash val="solid"/>
                      <a:round/>
                      <a:headEnd type="none" w="med" len="med"/>
                      <a:tailEnd type="none" w="med" len="med"/>
                    </a:lnL>
                    <a:solidFill>
                      <a:srgbClr val="C7C4B5"/>
                    </a:solidFill>
                  </a:tcPr>
                </a:tc>
              </a:tr>
              <a:tr h="14193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l-GR" sz="1600" b="1" baseline="0" dirty="0" smtClean="0">
                          <a:solidFill>
                            <a:srgbClr val="C00000"/>
                          </a:solidFill>
                        </a:rPr>
                        <a:t>ΔΟΚΙΜΑΣΤΕ ΤΟ! ΣΑ1, ΣΑ2, Α1Α, Α1Β</a:t>
                      </a:r>
                    </a:p>
                  </a:txBody>
                  <a:tcPr>
                    <a:lnL w="12700" cap="flat" cmpd="sng" algn="ctr">
                      <a:solidFill>
                        <a:srgbClr val="C00000"/>
                      </a:solidFill>
                      <a:prstDash val="solid"/>
                      <a:round/>
                      <a:headEnd type="none" w="med" len="med"/>
                      <a:tailEnd type="none" w="med" len="med"/>
                    </a:lnL>
                    <a:solidFill>
                      <a:srgbClr val="C7C4B5"/>
                    </a:solidFill>
                  </a:tcPr>
                </a:tc>
              </a:tr>
            </a:tbl>
          </a:graphicData>
        </a:graphic>
      </p:graphicFrame>
      <p:sp>
        <p:nvSpPr>
          <p:cNvPr id="9" name="Δεξιό βέλος 4"/>
          <p:cNvSpPr/>
          <p:nvPr/>
        </p:nvSpPr>
        <p:spPr>
          <a:xfrm>
            <a:off x="0" y="55563"/>
            <a:ext cx="5486400" cy="1841500"/>
          </a:xfrm>
          <a:prstGeom prst="rightArrow">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1561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457200" y="76200"/>
            <a:ext cx="8229600" cy="990600"/>
          </a:xfrm>
        </p:spPr>
        <p:txBody>
          <a:bodyPr/>
          <a:lstStyle/>
          <a:p>
            <a:r>
              <a:rPr lang="el-GR" altLang="en-US" dirty="0"/>
              <a:t>ΕΝΟΤΗΤΑ 3: ΕΠΙΧΕΙΡΗΜΑΤΙΚΕΣ ΕΦΑΡΜΟΓΕΣ</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Προγραμματισμός</a:t>
            </a: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Εκτέλεση</a:t>
            </a: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Αξιολόγηση</a:t>
            </a:r>
          </a:p>
          <a:p>
            <a:pPr>
              <a:buFont typeface="Wingdings" panose="05000000000000000000" pitchFamily="2" charset="2"/>
              <a:buChar char="§"/>
            </a:pPr>
            <a:r>
              <a:rPr lang="el-GR" altLang="en-US" dirty="0">
                <a:latin typeface="Tw Cen MT" panose="020B0602020104020603" pitchFamily="34" charset="0"/>
                <a:cs typeface="Times New Roman" panose="02020603050405020304" pitchFamily="18" charset="0"/>
              </a:rPr>
              <a:t>Επικοινωνία</a:t>
            </a:r>
            <a:endParaRPr lang="en-US" altLang="en-US" dirty="0">
              <a:latin typeface="Tw Cen MT" panose="020B0602020104020603" pitchFamily="34" charset="0"/>
              <a:cs typeface="Times New Roman" panose="02020603050405020304" pitchFamily="18" charset="0"/>
            </a:endParaRPr>
          </a:p>
        </p:txBody>
      </p:sp>
      <p:sp>
        <p:nvSpPr>
          <p:cNvPr id="110595"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457200" y="76200"/>
            <a:ext cx="8305800" cy="990600"/>
          </a:xfrm>
        </p:spPr>
        <p:txBody>
          <a:bodyPr/>
          <a:lstStyle/>
          <a:p>
            <a:r>
              <a:rPr lang="el-GR" altLang="en-US" dirty="0" smtClean="0">
                <a:ea typeface="Arial Unicode MS" panose="020B0604020202020204" pitchFamily="34" charset="-128"/>
              </a:rPr>
              <a:t>Χρησιμοποιώντας τις Αποκλίσεις </a:t>
            </a:r>
            <a:r>
              <a:rPr lang="el-GR" altLang="en-US" dirty="0">
                <a:ea typeface="Arial Unicode MS" panose="020B0604020202020204" pitchFamily="34" charset="-128"/>
              </a:rPr>
              <a:t>Κόστους για Αξιολόγηση της Απόδοσης </a:t>
            </a:r>
            <a:r>
              <a:rPr lang="el-GR" altLang="en-US" dirty="0" smtClean="0">
                <a:ea typeface="Arial Unicode MS" panose="020B0604020202020204" pitchFamily="34" charset="-128"/>
              </a:rPr>
              <a:t>των Μάνατζερ</a:t>
            </a:r>
            <a:endParaRPr lang="en-US" altLang="en-US" dirty="0" smtClean="0"/>
          </a:p>
        </p:txBody>
      </p:sp>
      <p:sp>
        <p:nvSpPr>
          <p:cNvPr id="3" name="Content Placeholder 2"/>
          <p:cNvSpPr>
            <a:spLocks noGrp="1"/>
          </p:cNvSpPr>
          <p:nvPr>
            <p:ph idx="1"/>
          </p:nvPr>
        </p:nvSpPr>
        <p:spPr>
          <a:xfrm>
            <a:off x="838200" y="1295400"/>
            <a:ext cx="7696200" cy="4343400"/>
          </a:xfrm>
        </p:spPr>
        <p:txBody>
          <a:bodyPr/>
          <a:lstStyle/>
          <a:p>
            <a:pPr>
              <a:buFont typeface="Wingdings" panose="05000000000000000000" pitchFamily="2" charset="2"/>
              <a:buChar char="§"/>
            </a:pPr>
            <a:r>
              <a:rPr lang="el-GR" sz="2000" dirty="0"/>
              <a:t>Για να διασφαλιστεί ότι η αξιολόγηση της απόδοσης μιας επιχείρησης είναι αποτελεσματική και δίκαιη, θα πρέπει οι πολιτικές της επιχείρησης να βασίζονται στα στοιχεία των μάνατζερ και των εργαζομένων, καθώς και θα πρέπει να προσδιοριστούν οι διαδικασίες που οι μάνατζερ θα χρησιμοποιούν όταν κάνουν τα εξής</a:t>
            </a:r>
            <a:r>
              <a:rPr lang="en-US" altLang="en-US" sz="20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Προετοιμασία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επιχειρησιακών σχεδίων </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Καταμερισμός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της ευθύνης για την εκτέλεση των επιχειρησιακών σχεδίων </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Κοινοποίηση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των επιχειρησιακών σχεδίων στα κατάλληλα πρόσωπα </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Αξιολόγηση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της απόδοσης σε κάθε τομέα ευθύνης </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Εντοπισμός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των αιτίων των σημαντικών αποκλίσεων από τα των επιχειρησιακά σχέδια </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Λήψη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διορθωτικών μέτρων για την εξάλειψη των προβλημάτων</a:t>
            </a:r>
            <a:endPar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1161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457200" y="152400"/>
            <a:ext cx="8153400" cy="838200"/>
          </a:xfrm>
        </p:spPr>
        <p:txBody>
          <a:bodyPr/>
          <a:lstStyle/>
          <a:p>
            <a:r>
              <a:rPr lang="el-GR" altLang="en-US" dirty="0">
                <a:ea typeface="Arial Unicode MS" panose="020B0604020202020204" pitchFamily="34" charset="-128"/>
              </a:rPr>
              <a:t>Ανάλυση Αποκλίσεων και Διαδικασία </a:t>
            </a:r>
            <a:r>
              <a:rPr lang="el-GR" altLang="en-US" dirty="0" smtClean="0">
                <a:ea typeface="Arial Unicode MS" panose="020B0604020202020204" pitchFamily="34" charset="-128"/>
              </a:rPr>
              <a:t>Διαχείρισης</a:t>
            </a:r>
            <a:endParaRPr altLang="en-US" dirty="0"/>
          </a:p>
        </p:txBody>
      </p:sp>
      <p:sp>
        <p:nvSpPr>
          <p:cNvPr id="112642"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
        <p:nvSpPr>
          <p:cNvPr id="4" name="TextBox 3"/>
          <p:cNvSpPr txBox="1"/>
          <p:nvPr/>
        </p:nvSpPr>
        <p:spPr>
          <a:xfrm>
            <a:off x="609600" y="1270000"/>
            <a:ext cx="7848600" cy="1200329"/>
          </a:xfrm>
          <a:prstGeom prst="rect">
            <a:avLst/>
          </a:prstGeom>
          <a:noFill/>
        </p:spPr>
        <p:txBody>
          <a:bodyPr>
            <a:spAutoFit/>
          </a:bodyPr>
          <a:lstStyle/>
          <a:p>
            <a:pPr>
              <a:buClr>
                <a:srgbClr val="BE6011"/>
              </a:buClr>
            </a:pPr>
            <a:r>
              <a:rPr lang="el-GR" altLang="en-US" sz="1800" dirty="0">
                <a:solidFill>
                  <a:schemeClr val="tx2"/>
                </a:solidFill>
              </a:rPr>
              <a:t>Το διάγραμμα παρουσιάζει τις ευθύνες αυτές των </a:t>
            </a:r>
            <a:r>
              <a:rPr lang="el-GR" altLang="en-US" sz="1800" dirty="0" smtClean="0">
                <a:solidFill>
                  <a:schemeClr val="tx2"/>
                </a:solidFill>
              </a:rPr>
              <a:t>μάνατζερ στην πρότυπη </a:t>
            </a:r>
            <a:r>
              <a:rPr lang="el-GR" altLang="en-US" sz="1800" dirty="0">
                <a:solidFill>
                  <a:schemeClr val="tx2"/>
                </a:solidFill>
              </a:rPr>
              <a:t>κοστολόγηση και </a:t>
            </a:r>
            <a:r>
              <a:rPr lang="el-GR" altLang="en-US" sz="1800" dirty="0" smtClean="0">
                <a:solidFill>
                  <a:schemeClr val="tx2"/>
                </a:solidFill>
              </a:rPr>
              <a:t>στην </a:t>
            </a:r>
            <a:r>
              <a:rPr lang="el-GR" altLang="en-US" sz="1800" dirty="0">
                <a:solidFill>
                  <a:schemeClr val="tx2"/>
                </a:solidFill>
              </a:rPr>
              <a:t>ανάλυση αποκλίσεων στα πλαίσια της διαδικασίας </a:t>
            </a:r>
            <a:r>
              <a:rPr lang="el-GR" altLang="en-US" sz="1800" dirty="0" smtClean="0">
                <a:solidFill>
                  <a:schemeClr val="tx2"/>
                </a:solidFill>
              </a:rPr>
              <a:t>προγραμματισμού, εκτέλεσης, αξιολόγησης </a:t>
            </a:r>
            <a:r>
              <a:rPr lang="el-GR" altLang="en-US" sz="1800" dirty="0">
                <a:solidFill>
                  <a:schemeClr val="tx2"/>
                </a:solidFill>
              </a:rPr>
              <a:t>και </a:t>
            </a:r>
            <a:r>
              <a:rPr lang="el-GR" altLang="en-US" sz="1800" dirty="0" smtClean="0">
                <a:solidFill>
                  <a:schemeClr val="tx2"/>
                </a:solidFill>
              </a:rPr>
              <a:t>επικοινωνίας για τις </a:t>
            </a:r>
            <a:r>
              <a:rPr lang="el-GR" altLang="en-US" sz="1800" dirty="0">
                <a:solidFill>
                  <a:schemeClr val="tx2"/>
                </a:solidFill>
              </a:rPr>
              <a:t>λειτουργίες κέντρων κόστους.</a:t>
            </a:r>
            <a:endParaRPr lang="en-US" altLang="en-US" sz="1800" dirty="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630550"/>
              </p:ext>
            </p:extLst>
          </p:nvPr>
        </p:nvGraphicFramePr>
        <p:xfrm>
          <a:off x="381000" y="2514600"/>
          <a:ext cx="8534400" cy="3886200"/>
        </p:xfrm>
        <a:graphic>
          <a:graphicData uri="http://schemas.openxmlformats.org/drawingml/2006/table">
            <a:tbl>
              <a:tblPr firstRow="1" bandRow="1">
                <a:tableStyleId>{5940675A-B579-460E-94D1-54222C63F5DA}</a:tableStyleId>
              </a:tblPr>
              <a:tblGrid>
                <a:gridCol w="2133600"/>
                <a:gridCol w="2133600"/>
                <a:gridCol w="2133600"/>
                <a:gridCol w="2133600"/>
              </a:tblGrid>
              <a:tr h="381000">
                <a:tc>
                  <a:txBody>
                    <a:bodyPr/>
                    <a:lstStyle/>
                    <a:p>
                      <a:pPr algn="ctr">
                        <a:buFont typeface="Wingdings" panose="05000000000000000000" pitchFamily="2" charset="2"/>
                        <a:buNone/>
                      </a:pPr>
                      <a:r>
                        <a:rPr lang="el-GR" altLang="en-US" sz="1400" b="1" dirty="0" smtClean="0">
                          <a:solidFill>
                            <a:sysClr val="windowText" lastClr="000000"/>
                          </a:solidFill>
                        </a:rPr>
                        <a:t>Προγραμματισμός</a:t>
                      </a:r>
                      <a:endParaRPr lang="el-GR" altLang="en-US" sz="1400" b="1" dirty="0" smtClean="0">
                        <a:solidFill>
                          <a:sysClr val="windowText" lastClr="000000"/>
                        </a:solidFill>
                        <a:latin typeface="Tw Cen MT" panose="020B0602020104020603" pitchFamily="34" charset="0"/>
                        <a:ea typeface="Arial Unicode MS" panose="020B0604020202020204" pitchFamily="34" charset="-128"/>
                        <a:cs typeface="Times New Roman" panose="02020603050405020304" pitchFamily="18" charset="0"/>
                      </a:endParaRPr>
                    </a:p>
                  </a:txBody>
                  <a:tcPr/>
                </a:tc>
                <a:tc>
                  <a:txBody>
                    <a:bodyPr/>
                    <a:lstStyle/>
                    <a:p>
                      <a:pPr algn="ctr"/>
                      <a:r>
                        <a:rPr lang="el-GR" sz="1400" b="1" dirty="0" smtClean="0">
                          <a:solidFill>
                            <a:sysClr val="windowText" lastClr="000000"/>
                          </a:solidFill>
                        </a:rPr>
                        <a:t>Εκτέλεση</a:t>
                      </a:r>
                      <a:endParaRPr lang="en-US" sz="1400" b="1" dirty="0">
                        <a:solidFill>
                          <a:sysClr val="windowText" lastClr="000000"/>
                        </a:solidFill>
                      </a:endParaRPr>
                    </a:p>
                  </a:txBody>
                  <a:tcPr/>
                </a:tc>
                <a:tc>
                  <a:txBody>
                    <a:bodyPr/>
                    <a:lstStyle/>
                    <a:p>
                      <a:pPr algn="ctr"/>
                      <a:r>
                        <a:rPr lang="el-GR" altLang="en-US" sz="1400" b="1" dirty="0" smtClean="0">
                          <a:solidFill>
                            <a:sysClr val="windowText" lastClr="000000"/>
                          </a:solidFill>
                        </a:rPr>
                        <a:t>Αξιολόγηση</a:t>
                      </a:r>
                      <a:endParaRPr lang="en-US" sz="1400" b="1" dirty="0">
                        <a:solidFill>
                          <a:sysClr val="windowText" lastClr="000000"/>
                        </a:solidFill>
                      </a:endParaRPr>
                    </a:p>
                  </a:txBody>
                  <a:tcPr/>
                </a:tc>
                <a:tc>
                  <a:txBody>
                    <a:bodyPr/>
                    <a:lstStyle/>
                    <a:p>
                      <a:pPr algn="ctr"/>
                      <a:r>
                        <a:rPr lang="el-GR" altLang="en-US" sz="1400" b="1" dirty="0" smtClean="0">
                          <a:solidFill>
                            <a:sysClr val="windowText" lastClr="000000"/>
                          </a:solidFill>
                        </a:rPr>
                        <a:t>Επικοινωνία</a:t>
                      </a:r>
                      <a:endParaRPr lang="en-US" sz="1400" b="1" dirty="0">
                        <a:solidFill>
                          <a:sysClr val="windowText" lastClr="000000"/>
                        </a:solidFill>
                      </a:endParaRPr>
                    </a:p>
                  </a:txBody>
                  <a:tcPr/>
                </a:tc>
              </a:tr>
              <a:tr h="2900855">
                <a:tc>
                  <a:txBody>
                    <a:bodyPr/>
                    <a:lstStyle/>
                    <a:p>
                      <a:pPr marL="171450" indent="-171450">
                        <a:buFont typeface="Arial" panose="020B0604020202020204" pitchFamily="34" charset="0"/>
                        <a:buChar char="•"/>
                      </a:pPr>
                      <a:r>
                        <a:rPr lang="el-GR" sz="1400" dirty="0" smtClean="0">
                          <a:solidFill>
                            <a:sysClr val="windowText" lastClr="000000"/>
                          </a:solidFill>
                        </a:rPr>
                        <a:t>Κατάρτιση των λειτουργικών προϋπολογισμών και προσδιορισμός του πρότυπου</a:t>
                      </a:r>
                      <a:r>
                        <a:rPr lang="el-GR" sz="1400" baseline="0" dirty="0" smtClean="0">
                          <a:solidFill>
                            <a:sysClr val="windowText" lastClr="000000"/>
                          </a:solidFill>
                        </a:rPr>
                        <a:t> κόστους</a:t>
                      </a:r>
                    </a:p>
                    <a:p>
                      <a:pPr marL="171450" indent="-171450">
                        <a:buFont typeface="Arial" panose="020B0604020202020204" pitchFamily="34" charset="0"/>
                        <a:buChar char="•"/>
                      </a:pPr>
                      <a:r>
                        <a:rPr lang="el-GR" sz="1400" baseline="0" dirty="0" smtClean="0">
                          <a:solidFill>
                            <a:sysClr val="windowText" lastClr="000000"/>
                          </a:solidFill>
                        </a:rPr>
                        <a:t>Καθορισμός στόχων βάσει κόστους για προϊόντα και υπηρεσίες</a:t>
                      </a:r>
                      <a:endParaRPr lang="en-US" sz="1400" dirty="0">
                        <a:solidFill>
                          <a:sysClr val="windowText" lastClr="000000"/>
                        </a:solidFill>
                      </a:endParaRPr>
                    </a:p>
                  </a:txBody>
                  <a:tcPr/>
                </a:tc>
                <a:tc>
                  <a:txBody>
                    <a:bodyPr/>
                    <a:lstStyle/>
                    <a:p>
                      <a:pPr marL="171450" indent="-171450">
                        <a:buFont typeface="Arial" panose="020B0604020202020204" pitchFamily="34" charset="0"/>
                        <a:buChar char="•"/>
                      </a:pPr>
                      <a:r>
                        <a:rPr lang="el-GR" sz="1400" dirty="0" smtClean="0">
                          <a:solidFill>
                            <a:sysClr val="windowText" lastClr="000000"/>
                          </a:solidFill>
                        </a:rPr>
                        <a:t>Εφαρμογή</a:t>
                      </a:r>
                      <a:r>
                        <a:rPr lang="el-GR" sz="1400" baseline="0" dirty="0" smtClean="0">
                          <a:solidFill>
                            <a:sysClr val="windowText" lastClr="000000"/>
                          </a:solidFill>
                        </a:rPr>
                        <a:t> προτύπων κόστους κατά την εκτέλεση της εργασίας στα κέντρα κόστους</a:t>
                      </a:r>
                    </a:p>
                    <a:p>
                      <a:pPr marL="171450" indent="-171450">
                        <a:buFont typeface="Arial" panose="020B0604020202020204" pitchFamily="34" charset="0"/>
                        <a:buChar char="•"/>
                      </a:pPr>
                      <a:r>
                        <a:rPr lang="el-GR" sz="1400" baseline="0" dirty="0" smtClean="0">
                          <a:solidFill>
                            <a:sysClr val="windowText" lastClr="000000"/>
                          </a:solidFill>
                        </a:rPr>
                        <a:t>Συλλογή στοιχείων πραγματικού κόστους</a:t>
                      </a:r>
                      <a:endParaRPr lang="el-GR" sz="1400" dirty="0" smtClean="0">
                        <a:solidFill>
                          <a:sysClr val="windowText" lastClr="000000"/>
                        </a:solidFill>
                      </a:endParaRPr>
                    </a:p>
                  </a:txBody>
                  <a:tcPr/>
                </a:tc>
                <a:tc>
                  <a:txBody>
                    <a:bodyPr/>
                    <a:lstStyle/>
                    <a:p>
                      <a:pPr marL="171450" indent="-171450">
                        <a:buFont typeface="Arial" panose="020B0604020202020204" pitchFamily="34" charset="0"/>
                        <a:buChar char="•"/>
                      </a:pPr>
                      <a:r>
                        <a:rPr lang="el-GR" sz="1400" dirty="0" smtClean="0">
                          <a:solidFill>
                            <a:sysClr val="windowText" lastClr="000000"/>
                          </a:solidFill>
                        </a:rPr>
                        <a:t>Χρήση ελαστικών προϋπολογισμών για να αξιολογηθεί</a:t>
                      </a:r>
                      <a:r>
                        <a:rPr lang="el-GR" sz="1400" baseline="0" dirty="0" smtClean="0">
                          <a:solidFill>
                            <a:sysClr val="windowText" lastClr="000000"/>
                          </a:solidFill>
                        </a:rPr>
                        <a:t> η απόδοση των μάνατζερ</a:t>
                      </a:r>
                    </a:p>
                    <a:p>
                      <a:pPr marL="171450" indent="-171450">
                        <a:buFont typeface="Arial" panose="020B0604020202020204" pitchFamily="34" charset="0"/>
                        <a:buChar char="•"/>
                      </a:pPr>
                      <a:r>
                        <a:rPr lang="el-GR" sz="1400" baseline="0" dirty="0" smtClean="0">
                          <a:solidFill>
                            <a:sysClr val="windowText" lastClr="000000"/>
                          </a:solidFill>
                        </a:rPr>
                        <a:t>Υπολογισμός αποκλίσεων μεταξύ του πρότυπου και πραγματικού κόστους για τα άμεσα υλικά, την άμεση εργασία, τα μεταβλητά και τα σταθερά γενικά βιομηχανικά  έξοδα </a:t>
                      </a:r>
                    </a:p>
                    <a:p>
                      <a:pPr marL="171450" indent="-171450">
                        <a:buFont typeface="Arial" panose="020B0604020202020204" pitchFamily="34" charset="0"/>
                        <a:buChar char="•"/>
                      </a:pPr>
                      <a:r>
                        <a:rPr lang="el-GR" sz="1400" baseline="0" dirty="0" smtClean="0">
                          <a:solidFill>
                            <a:sysClr val="windowText" lastClr="000000"/>
                          </a:solidFill>
                        </a:rPr>
                        <a:t>Προσδιορισμός των αιτιών τους και λήψη διορθωτικών ενεργειών</a:t>
                      </a:r>
                      <a:endParaRPr lang="el-GR" sz="1400" dirty="0" smtClean="0">
                        <a:solidFill>
                          <a:sysClr val="windowText" lastClr="000000"/>
                        </a:solidFill>
                      </a:endParaRPr>
                    </a:p>
                  </a:txBody>
                  <a:tcPr/>
                </a:tc>
                <a:tc>
                  <a:txBody>
                    <a:bodyPr/>
                    <a:lstStyle/>
                    <a:p>
                      <a:pPr marL="171450" indent="-171450">
                        <a:buFont typeface="Arial" panose="020B0604020202020204" pitchFamily="34" charset="0"/>
                        <a:buChar char="•"/>
                      </a:pPr>
                      <a:r>
                        <a:rPr lang="el-GR" sz="1400" dirty="0" smtClean="0">
                          <a:solidFill>
                            <a:sysClr val="windowText" lastClr="000000"/>
                          </a:solidFill>
                        </a:rPr>
                        <a:t>Κατάρτιση αναφορών απόδοσης κόστους κέρδους χρησιμοποιώντας την πρότυπη κοστολόγηση</a:t>
                      </a:r>
                    </a:p>
                    <a:p>
                      <a:pPr marL="171450" indent="-171450">
                        <a:buFont typeface="Arial" panose="020B0604020202020204" pitchFamily="34" charset="0"/>
                        <a:buChar char="•"/>
                      </a:pPr>
                      <a:r>
                        <a:rPr lang="el-GR" sz="1400" dirty="0" smtClean="0">
                          <a:solidFill>
                            <a:sysClr val="windowText" lastClr="000000"/>
                          </a:solidFill>
                        </a:rPr>
                        <a:t>Κατάρτιση συγκριτικών αναλύσεων των</a:t>
                      </a:r>
                      <a:r>
                        <a:rPr lang="el-GR" sz="1400" baseline="0" dirty="0" smtClean="0">
                          <a:solidFill>
                            <a:sysClr val="windowText" lastClr="000000"/>
                          </a:solidFill>
                        </a:rPr>
                        <a:t> ελαστικών προϋπολογισμών με τα πραγματικά αποτελέσματα για τα υλικά, την εργασία και τα γενικά βιομηχανικά  έξοδα </a:t>
                      </a:r>
                      <a:endParaRPr lang="en-US" sz="1400" dirty="0">
                        <a:solidFill>
                          <a:sysClr val="windowText" lastClr="000000"/>
                        </a:solidFill>
                      </a:endParaRPr>
                    </a:p>
                  </a:txBody>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457200" y="76200"/>
            <a:ext cx="8305800" cy="990600"/>
          </a:xfrm>
        </p:spPr>
        <p:txBody>
          <a:bodyPr/>
          <a:lstStyle/>
          <a:p>
            <a:r>
              <a:rPr lang="el-GR" altLang="en-US" dirty="0">
                <a:ea typeface="Arial Unicode MS" panose="020B0604020202020204" pitchFamily="34" charset="-128"/>
              </a:rPr>
              <a:t>Χρησιμοποιώντας τις Αποκλίσεις Κόστους για Αξιολόγηση της Απόδοσης των Μάνατζερ</a:t>
            </a:r>
            <a:endParaRPr lang="en-US" altLang="en-US" dirty="0" smtClean="0"/>
          </a:p>
        </p:txBody>
      </p:sp>
      <p:sp>
        <p:nvSpPr>
          <p:cNvPr id="3" name="Content Placeholder 2"/>
          <p:cNvSpPr>
            <a:spLocks noGrp="1"/>
          </p:cNvSpPr>
          <p:nvPr>
            <p:ph idx="1"/>
          </p:nvPr>
        </p:nvSpPr>
        <p:spPr>
          <a:xfrm>
            <a:off x="762000" y="1295400"/>
            <a:ext cx="7696200" cy="4343400"/>
          </a:xfrm>
        </p:spPr>
        <p:txBody>
          <a:bodyPr/>
          <a:lstStyle/>
          <a:p>
            <a:pPr>
              <a:buFont typeface="Wingdings" panose="05000000000000000000" pitchFamily="2" charset="2"/>
              <a:buChar char="§"/>
            </a:pPr>
            <a:r>
              <a:rPr lang="el-GR" sz="2400" dirty="0"/>
              <a:t>Η ανάλυση απόκλισης είναι συνήθως πιο αποτελεσματική στην επισήμανση των αποδοτικών και των αναποτελεσματικών τομέων λειτουργίας της επιχείρησης από ότι είναι οι βασικές συγκρίσεις των προϋπολογισμέτων και πραγματικών στοιχείων</a:t>
            </a:r>
            <a:r>
              <a:rPr lang="en-US" altLang="en-US" sz="2400" dirty="0" smtClean="0">
                <a:latin typeface="Tw Cen MT" panose="020B0602020104020603" pitchFamily="34" charset="0"/>
                <a:cs typeface="Times New Roman" panose="02020603050405020304" pitchFamily="18" charset="0"/>
              </a:rPr>
              <a:t>.</a:t>
            </a:r>
          </a:p>
          <a:p>
            <a:pPr lvl="1"/>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Όπως γίνεται αντιληπτό από την επόμενη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διαφάνεια</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sz="2000" dirty="0" smtClean="0"/>
              <a:t>μια αναφορά </a:t>
            </a:r>
            <a:r>
              <a:rPr lang="el-GR" sz="2000" dirty="0"/>
              <a:t>διευθυντικής απόδοσης βάσει του προτύπου κόστους και των σχετικών αποκλίσεων, θα πρέπει να προσδιορίζει τα αίτια κάθε σημαντικής απόκλισης, το προσωπικό που συμμετέχει/εμπλεκόμενο, καθώς και τις διορθωτικές ενέργειες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smtClean="0"/>
              <a:t>Η </a:t>
            </a:r>
            <a:r>
              <a:rPr lang="el-GR" sz="2000" dirty="0"/>
              <a:t>εμφάνιση μιας μόνο απόκλισης δεν σημαίνει απαραίτητα ότι ένας μάνατζερ </a:t>
            </a:r>
            <a:r>
              <a:rPr lang="el-GR" sz="2000" dirty="0" smtClean="0"/>
              <a:t>έχει </a:t>
            </a:r>
            <a:r>
              <a:rPr lang="el-GR" sz="2000" dirty="0"/>
              <a:t>κακή απόδοση</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dirty="0">
                <a:latin typeface="Tw Cen MT" panose="020B0602020104020603" pitchFamily="34" charset="0"/>
                <a:ea typeface="Times New Roman" panose="02020603050405020304" pitchFamily="18" charset="0"/>
                <a:cs typeface="Times New Roman" panose="02020603050405020304" pitchFamily="18" charset="0"/>
              </a:rPr>
              <a:t>εφόσον διαπιστωθούν αιτίες και ληφθούν διορθωτικά </a:t>
            </a:r>
            <a:r>
              <a:rPr lang="el-GR" altLang="en-US" sz="2000" dirty="0" smtClean="0">
                <a:latin typeface="Tw Cen MT" panose="020B0602020104020603" pitchFamily="34" charset="0"/>
                <a:ea typeface="Times New Roman" panose="02020603050405020304" pitchFamily="18" charset="0"/>
                <a:cs typeface="Times New Roman" panose="02020603050405020304" pitchFamily="18" charset="0"/>
              </a:rPr>
              <a:t>μέτρα.</a:t>
            </a:r>
            <a:endParaRPr lang="el-GR" altLang="en-US" sz="2000" dirty="0">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1366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457200" y="152400"/>
            <a:ext cx="8382000" cy="838200"/>
          </a:xfrm>
        </p:spPr>
        <p:txBody>
          <a:bodyPr/>
          <a:lstStyle/>
          <a:p>
            <a:r>
              <a:rPr lang="el-GR" altLang="en-US" dirty="0" smtClean="0">
                <a:ea typeface="Arial Unicode MS" panose="020B0604020202020204" pitchFamily="34" charset="-128"/>
              </a:rPr>
              <a:t>Αναφορά Απόδοσης Διαχείρισης Χρησιμοποιώντας Ανάλυση Απόκλισης </a:t>
            </a:r>
            <a:r>
              <a:rPr altLang="en-US" sz="1800" dirty="0" smtClean="0"/>
              <a:t>(</a:t>
            </a:r>
            <a:r>
              <a:rPr lang="el-GR" altLang="en-US" sz="1800" dirty="0" smtClean="0"/>
              <a:t>διαφάνεια 1 από </a:t>
            </a:r>
            <a:r>
              <a:rPr altLang="en-US" sz="1800" dirty="0" smtClean="0"/>
              <a:t>2</a:t>
            </a:r>
            <a:r>
              <a:rPr altLang="en-US" sz="1800" dirty="0"/>
              <a:t>)</a:t>
            </a:r>
          </a:p>
        </p:txBody>
      </p:sp>
      <p:sp>
        <p:nvSpPr>
          <p:cNvPr id="114690"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1857698174"/>
              </p:ext>
            </p:extLst>
          </p:nvPr>
        </p:nvGraphicFramePr>
        <p:xfrm>
          <a:off x="533400" y="990600"/>
          <a:ext cx="8282305" cy="5699760"/>
        </p:xfrm>
        <a:graphic>
          <a:graphicData uri="http://schemas.openxmlformats.org/drawingml/2006/table">
            <a:tbl>
              <a:tblPr firstRow="1" bandRow="1">
                <a:tableStyleId>{5C22544A-7EE6-4342-B048-85BDC9FD1C3A}</a:tableStyleId>
              </a:tblPr>
              <a:tblGrid>
                <a:gridCol w="1397000"/>
                <a:gridCol w="889000"/>
                <a:gridCol w="1143000"/>
                <a:gridCol w="1066800"/>
                <a:gridCol w="762000"/>
                <a:gridCol w="1627505"/>
                <a:gridCol w="1397000"/>
              </a:tblGrid>
              <a:tr h="185420">
                <a:tc gridSpan="7">
                  <a:txBody>
                    <a:bodyPr/>
                    <a:lstStyle/>
                    <a:p>
                      <a:pPr algn="ctr"/>
                      <a:r>
                        <a:rPr lang="en-US" sz="1000" dirty="0" smtClean="0">
                          <a:solidFill>
                            <a:schemeClr val="tx2"/>
                          </a:solidFill>
                        </a:rPr>
                        <a:t>Cambria Company </a:t>
                      </a:r>
                    </a:p>
                    <a:p>
                      <a:pPr algn="ctr"/>
                      <a:r>
                        <a:rPr lang="el-GR" altLang="en-US" sz="1000" dirty="0" smtClean="0">
                          <a:solidFill>
                            <a:schemeClr val="tx2"/>
                          </a:solidFill>
                          <a:ea typeface="Arial Unicode MS" panose="020B0604020202020204" pitchFamily="34" charset="-128"/>
                        </a:rPr>
                        <a:t>Αναφορά Απόδοσης Διαχείρισης – Τμήμα</a:t>
                      </a:r>
                      <a:r>
                        <a:rPr lang="el-GR" altLang="en-US" sz="1000" baseline="0" dirty="0" smtClean="0">
                          <a:solidFill>
                            <a:schemeClr val="tx2"/>
                          </a:solidFill>
                          <a:ea typeface="Arial Unicode MS" panose="020B0604020202020204" pitchFamily="34" charset="-128"/>
                        </a:rPr>
                        <a:t> Συναρμολόγησης ΤσάνταςΓια το Μήνα που Έληξε στις 31 ΑΥγούστου</a:t>
                      </a:r>
                      <a:endParaRPr lang="en-US" sz="1000" dirty="0">
                        <a:solidFill>
                          <a:schemeClr val="tx2"/>
                        </a:solidFill>
                      </a:endParaRPr>
                    </a:p>
                  </a:txBody>
                  <a:tcPr>
                    <a:solidFill>
                      <a:schemeClr val="bg1"/>
                    </a:solidFill>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a:p>
                  </a:txBody>
                  <a:tcPr/>
                </a:tc>
                <a:tc hMerge="1">
                  <a:txBody>
                    <a:bodyPr/>
                    <a:lstStyle/>
                    <a:p>
                      <a:endParaRPr lang="en-US" dirty="0">
                        <a:solidFill>
                          <a:schemeClr val="tx2"/>
                        </a:solidFill>
                      </a:endParaRPr>
                    </a:p>
                  </a:txBody>
                  <a:tcPr/>
                </a:tc>
              </a:tr>
              <a:tr h="185420">
                <a:tc gridSpan="4">
                  <a:txBody>
                    <a:bodyPr/>
                    <a:lstStyle/>
                    <a:p>
                      <a:r>
                        <a:rPr lang="el-GR" sz="1000" b="1" dirty="0" smtClean="0">
                          <a:solidFill>
                            <a:schemeClr val="tx2"/>
                          </a:solidFill>
                        </a:rPr>
                        <a:t>Σύνοψη Παραγωγικότητας:</a:t>
                      </a:r>
                      <a:endParaRPr lang="en-US" sz="1000" b="1" dirty="0">
                        <a:solidFill>
                          <a:schemeClr val="tx2"/>
                        </a:solidFill>
                      </a:endParaRPr>
                    </a:p>
                  </a:txBody>
                  <a:tcPr>
                    <a:solidFill>
                      <a:schemeClr val="bg1"/>
                    </a:solidFill>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gridSpan="2">
                  <a:txBody>
                    <a:bodyPr/>
                    <a:lstStyle/>
                    <a:p>
                      <a:endParaRPr lang="en-US" sz="1000"/>
                    </a:p>
                  </a:txBody>
                  <a:tcPr>
                    <a:solidFill>
                      <a:schemeClr val="bg1"/>
                    </a:solidFill>
                  </a:tcPr>
                </a:tc>
                <a:tc hMerge="1">
                  <a:txBody>
                    <a:bodyPr/>
                    <a:lstStyle/>
                    <a:p>
                      <a:endParaRPr lang="en-US"/>
                    </a:p>
                  </a:txBody>
                  <a:tcPr/>
                </a:tc>
                <a:tc>
                  <a:txBody>
                    <a:bodyPr/>
                    <a:lstStyle/>
                    <a:p>
                      <a:endParaRPr lang="en-US" sz="1000">
                        <a:solidFill>
                          <a:schemeClr val="tx2"/>
                        </a:solidFill>
                      </a:endParaRPr>
                    </a:p>
                  </a:txBody>
                  <a:tcPr>
                    <a:solidFill>
                      <a:schemeClr val="bg1"/>
                    </a:solidFill>
                  </a:tcPr>
                </a:tc>
              </a:tr>
              <a:tr h="185420">
                <a:tc gridSpan="4">
                  <a:txBody>
                    <a:bodyPr/>
                    <a:lstStyle/>
                    <a:p>
                      <a:r>
                        <a:rPr lang="el-GR" sz="1000" b="0" dirty="0" smtClean="0">
                          <a:solidFill>
                            <a:schemeClr val="tx2"/>
                          </a:solidFill>
                        </a:rPr>
                        <a:t>Κανονική δυναμικότητα σε μονάδες</a:t>
                      </a:r>
                      <a:endParaRPr lang="en-US" sz="1000" b="0" dirty="0">
                        <a:solidFill>
                          <a:schemeClr val="tx2"/>
                        </a:solidFill>
                      </a:endParaRPr>
                    </a:p>
                  </a:txBody>
                  <a:tcPr>
                    <a:solidFill>
                      <a:schemeClr val="bg1"/>
                    </a:solidFill>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gridSpan="2">
                  <a:txBody>
                    <a:bodyPr/>
                    <a:lstStyle/>
                    <a:p>
                      <a:r>
                        <a:rPr lang="el-GR" sz="1000" dirty="0" smtClean="0">
                          <a:solidFill>
                            <a:schemeClr val="tx2"/>
                          </a:solidFill>
                        </a:rPr>
                        <a:t>167 τσάντες</a:t>
                      </a:r>
                      <a:endParaRPr lang="en-US" sz="1000" dirty="0">
                        <a:solidFill>
                          <a:schemeClr val="tx2"/>
                        </a:solidFill>
                      </a:endParaRPr>
                    </a:p>
                  </a:txBody>
                  <a:tcPr>
                    <a:solidFill>
                      <a:schemeClr val="bg1"/>
                    </a:solidFill>
                  </a:tcPr>
                </a:tc>
                <a:tc hMerge="1">
                  <a:txBody>
                    <a:bodyPr/>
                    <a:lstStyle/>
                    <a:p>
                      <a:endParaRPr lang="en-US"/>
                    </a:p>
                  </a:txBody>
                  <a:tcPr/>
                </a:tc>
                <a:tc>
                  <a:txBody>
                    <a:bodyPr/>
                    <a:lstStyle/>
                    <a:p>
                      <a:endParaRPr lang="en-US" sz="1000">
                        <a:solidFill>
                          <a:schemeClr val="tx2"/>
                        </a:solidFill>
                      </a:endParaRPr>
                    </a:p>
                  </a:txBody>
                  <a:tcPr>
                    <a:solidFill>
                      <a:schemeClr val="bg1"/>
                    </a:solidFill>
                  </a:tcPr>
                </a:tc>
              </a:tr>
              <a:tr h="185420">
                <a:tc gridSpan="4">
                  <a:txBody>
                    <a:bodyPr/>
                    <a:lstStyle/>
                    <a:p>
                      <a:r>
                        <a:rPr lang="el-GR" sz="1000" b="0" dirty="0" smtClean="0">
                          <a:solidFill>
                            <a:schemeClr val="tx2"/>
                          </a:solidFill>
                        </a:rPr>
                        <a:t>Κανονική δυναμικότητα σε ώρες άμεσης εργασίας (ΩΑΕ)</a:t>
                      </a:r>
                      <a:endParaRPr lang="en-US" sz="1000" dirty="0">
                        <a:solidFill>
                          <a:schemeClr val="tx2"/>
                        </a:solidFill>
                      </a:endParaRPr>
                    </a:p>
                  </a:txBody>
                  <a:tcPr>
                    <a:solidFill>
                      <a:schemeClr val="bg1"/>
                    </a:solidFill>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gridSpan="2">
                  <a:txBody>
                    <a:bodyPr/>
                    <a:lstStyle/>
                    <a:p>
                      <a:r>
                        <a:rPr lang="el-GR" sz="1000" dirty="0" smtClean="0">
                          <a:solidFill>
                            <a:schemeClr val="tx2"/>
                          </a:solidFill>
                        </a:rPr>
                        <a:t>400* ΩΑΕ</a:t>
                      </a:r>
                      <a:endParaRPr lang="en-US" sz="1000" dirty="0">
                        <a:solidFill>
                          <a:schemeClr val="tx2"/>
                        </a:solidFill>
                      </a:endParaRPr>
                    </a:p>
                  </a:txBody>
                  <a:tcPr>
                    <a:solidFill>
                      <a:schemeClr val="bg1"/>
                    </a:solidFill>
                  </a:tcPr>
                </a:tc>
                <a:tc hMerge="1">
                  <a:txBody>
                    <a:bodyPr/>
                    <a:lstStyle/>
                    <a:p>
                      <a:endParaRPr lang="en-US"/>
                    </a:p>
                  </a:txBody>
                  <a:tcPr/>
                </a:tc>
                <a:tc>
                  <a:txBody>
                    <a:bodyPr/>
                    <a:lstStyle/>
                    <a:p>
                      <a:endParaRPr lang="en-US" sz="1000">
                        <a:solidFill>
                          <a:schemeClr val="tx2"/>
                        </a:solidFill>
                      </a:endParaRPr>
                    </a:p>
                  </a:txBody>
                  <a:tcPr>
                    <a:solidFill>
                      <a:schemeClr val="bg1"/>
                    </a:solidFill>
                  </a:tcPr>
                </a:tc>
              </a:tr>
              <a:tr h="185420">
                <a:tc gridSpan="4">
                  <a:txBody>
                    <a:bodyPr/>
                    <a:lstStyle/>
                    <a:p>
                      <a:r>
                        <a:rPr lang="el-GR" sz="1000" dirty="0" smtClean="0">
                          <a:solidFill>
                            <a:schemeClr val="tx2"/>
                          </a:solidFill>
                        </a:rPr>
                        <a:t>Παραχθείσες</a:t>
                      </a:r>
                      <a:r>
                        <a:rPr lang="el-GR" sz="1000" baseline="0" dirty="0" smtClean="0">
                          <a:solidFill>
                            <a:schemeClr val="tx2"/>
                          </a:solidFill>
                        </a:rPr>
                        <a:t> μονάδες αγαθού (πραγματικές)</a:t>
                      </a:r>
                      <a:endParaRPr lang="en-US" sz="1000" dirty="0">
                        <a:solidFill>
                          <a:schemeClr val="tx2"/>
                        </a:solidFill>
                      </a:endParaRPr>
                    </a:p>
                  </a:txBody>
                  <a:tcPr>
                    <a:solidFill>
                      <a:schemeClr val="bg1"/>
                    </a:solidFill>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gridSpan="2">
                  <a:txBody>
                    <a:bodyPr/>
                    <a:lstStyle/>
                    <a:p>
                      <a:r>
                        <a:rPr lang="el-GR" sz="1000" dirty="0" smtClean="0">
                          <a:solidFill>
                            <a:schemeClr val="tx2"/>
                          </a:solidFill>
                        </a:rPr>
                        <a:t>180 τσάντες</a:t>
                      </a:r>
                      <a:endParaRPr lang="en-US" sz="1000" dirty="0">
                        <a:solidFill>
                          <a:schemeClr val="tx2"/>
                        </a:solidFill>
                      </a:endParaRPr>
                    </a:p>
                  </a:txBody>
                  <a:tcPr>
                    <a:solidFill>
                      <a:schemeClr val="bg1"/>
                    </a:solidFill>
                  </a:tcPr>
                </a:tc>
                <a:tc hMerge="1">
                  <a:txBody>
                    <a:bodyPr/>
                    <a:lstStyle/>
                    <a:p>
                      <a:endParaRPr lang="en-US"/>
                    </a:p>
                  </a:txBody>
                  <a:tcPr/>
                </a:tc>
                <a:tc>
                  <a:txBody>
                    <a:bodyPr/>
                    <a:lstStyle/>
                    <a:p>
                      <a:endParaRPr lang="en-US" sz="1000">
                        <a:solidFill>
                          <a:schemeClr val="tx2"/>
                        </a:solidFill>
                      </a:endParaRPr>
                    </a:p>
                  </a:txBody>
                  <a:tcPr>
                    <a:solidFill>
                      <a:schemeClr val="bg1"/>
                    </a:solidFill>
                  </a:tcPr>
                </a:tc>
              </a:tr>
              <a:tr h="18542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Επίπεδο λειτουργίας (πρότυπες επιτρεπόμενες ώρες για τις παραχθείσες</a:t>
                      </a:r>
                      <a:r>
                        <a:rPr lang="el-GR" sz="1000" baseline="0" dirty="0" smtClean="0">
                          <a:solidFill>
                            <a:schemeClr val="tx2"/>
                          </a:solidFill>
                        </a:rPr>
                        <a:t> μονάδες </a:t>
                      </a:r>
                      <a:r>
                        <a:rPr lang="el-GR" sz="1000" dirty="0" smtClean="0">
                          <a:solidFill>
                            <a:schemeClr val="tx2"/>
                          </a:solidFill>
                        </a:rPr>
                        <a:t>αγαθών)</a:t>
                      </a:r>
                      <a:endParaRPr lang="en-US" sz="1000" dirty="0" smtClean="0">
                        <a:solidFill>
                          <a:schemeClr val="tx2"/>
                        </a:solidFill>
                      </a:endParaRPr>
                    </a:p>
                  </a:txBody>
                  <a:tcPr>
                    <a:solidFill>
                      <a:schemeClr val="bg1"/>
                    </a:solidFill>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gridSpan="2">
                  <a:txBody>
                    <a:bodyPr/>
                    <a:lstStyle/>
                    <a:p>
                      <a:r>
                        <a:rPr lang="el-GR" sz="1000" dirty="0" smtClean="0">
                          <a:solidFill>
                            <a:schemeClr val="tx2"/>
                          </a:solidFill>
                        </a:rPr>
                        <a:t>432 ΩΑΕ</a:t>
                      </a:r>
                      <a:endParaRPr lang="en-US" sz="1000" dirty="0">
                        <a:solidFill>
                          <a:schemeClr val="tx2"/>
                        </a:solidFill>
                      </a:endParaRPr>
                    </a:p>
                  </a:txBody>
                  <a:tcPr>
                    <a:solidFill>
                      <a:schemeClr val="bg1"/>
                    </a:solidFill>
                  </a:tcPr>
                </a:tc>
                <a:tc hMerge="1">
                  <a:txBody>
                    <a:bodyPr/>
                    <a:lstStyle/>
                    <a:p>
                      <a:endParaRPr lang="en-US"/>
                    </a:p>
                  </a:txBody>
                  <a:tcPr/>
                </a:tc>
                <a:tc>
                  <a:txBody>
                    <a:bodyPr/>
                    <a:lstStyle/>
                    <a:p>
                      <a:endParaRPr lang="en-US" sz="1000">
                        <a:solidFill>
                          <a:schemeClr val="tx2"/>
                        </a:solidFill>
                      </a:endParaRPr>
                    </a:p>
                  </a:txBody>
                  <a:tcPr>
                    <a:solidFill>
                      <a:schemeClr val="bg1"/>
                    </a:solidFill>
                  </a:tcPr>
                </a:tc>
              </a:tr>
              <a:tr h="185420">
                <a:tc gridSpan="4">
                  <a:txBody>
                    <a:bodyPr/>
                    <a:lstStyle/>
                    <a:p>
                      <a:r>
                        <a:rPr lang="el-GR" sz="1000" dirty="0" smtClean="0">
                          <a:solidFill>
                            <a:schemeClr val="tx2"/>
                          </a:solidFill>
                        </a:rPr>
                        <a:t>*στρογγυλοποιημένα</a:t>
                      </a:r>
                      <a:endParaRPr lang="en-US" sz="1000" dirty="0">
                        <a:solidFill>
                          <a:schemeClr val="tx2"/>
                        </a:solidFill>
                      </a:endParaRPr>
                    </a:p>
                  </a:txBody>
                  <a:tcPr>
                    <a:solidFill>
                      <a:schemeClr val="bg1"/>
                    </a:solidFill>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gridSpan="2">
                  <a:txBody>
                    <a:bodyPr/>
                    <a:lstStyle/>
                    <a:p>
                      <a:endParaRPr lang="en-US" sz="1000">
                        <a:solidFill>
                          <a:schemeClr val="tx2"/>
                        </a:solidFill>
                      </a:endParaRPr>
                    </a:p>
                  </a:txBody>
                  <a:tcPr>
                    <a:solidFill>
                      <a:schemeClr val="bg1"/>
                    </a:solidFill>
                  </a:tcPr>
                </a:tc>
                <a:tc hMerge="1">
                  <a:txBody>
                    <a:bodyPr/>
                    <a:lstStyle/>
                    <a:p>
                      <a:endParaRPr lang="en-US"/>
                    </a:p>
                  </a:txBody>
                  <a:tcPr/>
                </a:tc>
                <a:tc>
                  <a:txBody>
                    <a:bodyPr/>
                    <a:lstStyle/>
                    <a:p>
                      <a:endParaRPr lang="en-US" sz="1000">
                        <a:solidFill>
                          <a:schemeClr val="tx2"/>
                        </a:solidFill>
                      </a:endParaRPr>
                    </a:p>
                  </a:txBody>
                  <a:tcPr>
                    <a:solidFill>
                      <a:schemeClr val="bg1"/>
                    </a:solidFill>
                  </a:tcPr>
                </a:tc>
              </a:tr>
              <a:tr h="185420">
                <a:tc gridSpan="3">
                  <a:txBody>
                    <a:bodyPr/>
                    <a:lstStyle/>
                    <a:p>
                      <a:r>
                        <a:rPr lang="el-GR" sz="1000" b="1" dirty="0" smtClean="0">
                          <a:solidFill>
                            <a:schemeClr val="tx2"/>
                          </a:solidFill>
                        </a:rPr>
                        <a:t>Ανάλυση Κόστους και Απόκλισης:</a:t>
                      </a:r>
                      <a:endParaRPr lang="en-US" sz="1000" b="1" dirty="0">
                        <a:solidFill>
                          <a:schemeClr val="tx2"/>
                        </a:solidFill>
                      </a:endParaRPr>
                    </a:p>
                  </a:txBody>
                  <a:tcPr>
                    <a:solidFill>
                      <a:schemeClr val="bg1"/>
                    </a:solidFill>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a:txBody>
                    <a:bodyPr/>
                    <a:lstStyle/>
                    <a:p>
                      <a:endParaRPr lang="en-US" sz="1000" dirty="0">
                        <a:solidFill>
                          <a:schemeClr val="tx2"/>
                        </a:solidFill>
                      </a:endParaRPr>
                    </a:p>
                  </a:txBody>
                  <a:tcPr>
                    <a:solidFill>
                      <a:schemeClr val="bg1"/>
                    </a:solidFill>
                  </a:tcPr>
                </a:tc>
                <a:tc gridSpan="2">
                  <a:txBody>
                    <a:bodyPr/>
                    <a:lstStyle/>
                    <a:p>
                      <a:endParaRPr lang="en-US" sz="1000">
                        <a:solidFill>
                          <a:schemeClr val="tx2"/>
                        </a:solidFill>
                      </a:endParaRPr>
                    </a:p>
                  </a:txBody>
                  <a:tcPr>
                    <a:solidFill>
                      <a:schemeClr val="bg1"/>
                    </a:solidFill>
                  </a:tcPr>
                </a:tc>
                <a:tc hMerge="1">
                  <a:txBody>
                    <a:bodyPr/>
                    <a:lstStyle/>
                    <a:p>
                      <a:endParaRPr lang="en-US"/>
                    </a:p>
                  </a:txBody>
                  <a:tcPr/>
                </a:tc>
                <a:tc>
                  <a:txBody>
                    <a:bodyPr/>
                    <a:lstStyle/>
                    <a:p>
                      <a:endParaRPr lang="en-US" sz="1000">
                        <a:solidFill>
                          <a:schemeClr val="tx2"/>
                        </a:solidFill>
                      </a:endParaRPr>
                    </a:p>
                  </a:txBody>
                  <a:tcPr>
                    <a:solidFill>
                      <a:schemeClr val="bg1"/>
                    </a:solidFill>
                  </a:tcPr>
                </a:tc>
              </a:tr>
              <a:tr h="185420">
                <a:tc>
                  <a:txBody>
                    <a:bodyPr/>
                    <a:lstStyle/>
                    <a:p>
                      <a:pPr algn="ctr"/>
                      <a:endParaRPr lang="en-US" sz="1000" b="1" dirty="0">
                        <a:solidFill>
                          <a:schemeClr val="tx2"/>
                        </a:solidFill>
                      </a:endParaRPr>
                    </a:p>
                  </a:txBody>
                  <a:tcPr>
                    <a:solidFill>
                      <a:schemeClr val="bg1"/>
                    </a:solidFill>
                  </a:tcPr>
                </a:tc>
                <a:tc>
                  <a:txBody>
                    <a:bodyPr/>
                    <a:lstStyle/>
                    <a:p>
                      <a:pPr algn="ctr"/>
                      <a:endParaRPr lang="en-US" sz="1000" b="1">
                        <a:solidFill>
                          <a:schemeClr val="tx2"/>
                        </a:solidFill>
                      </a:endParaRPr>
                    </a:p>
                  </a:txBody>
                  <a:tcPr>
                    <a:solidFill>
                      <a:schemeClr val="bg1"/>
                    </a:solidFill>
                  </a:tcPr>
                </a:tc>
                <a:tc>
                  <a:txBody>
                    <a:bodyPr/>
                    <a:lstStyle/>
                    <a:p>
                      <a:pPr algn="ctr"/>
                      <a:endParaRPr lang="en-US" sz="1000" b="1">
                        <a:solidFill>
                          <a:schemeClr val="tx2"/>
                        </a:solidFill>
                      </a:endParaRPr>
                    </a:p>
                  </a:txBody>
                  <a:tcPr>
                    <a:solidFill>
                      <a:schemeClr val="bg1"/>
                    </a:solidFill>
                  </a:tcPr>
                </a:tc>
                <a:tc>
                  <a:txBody>
                    <a:bodyPr/>
                    <a:lstStyle/>
                    <a:p>
                      <a:pPr algn="ctr"/>
                      <a:endParaRPr lang="en-US" sz="1000" b="1">
                        <a:solidFill>
                          <a:schemeClr val="tx2"/>
                        </a:solidFill>
                      </a:endParaRPr>
                    </a:p>
                  </a:txBody>
                  <a:tcPr>
                    <a:solidFill>
                      <a:schemeClr val="bg1"/>
                    </a:solidFill>
                  </a:tcPr>
                </a:tc>
                <a:tc gridSpan="3">
                  <a:txBody>
                    <a:bodyPr/>
                    <a:lstStyle/>
                    <a:p>
                      <a:pPr algn="ctr"/>
                      <a:r>
                        <a:rPr lang="el-GR" sz="1000" b="1" dirty="0" smtClean="0">
                          <a:solidFill>
                            <a:schemeClr val="tx2"/>
                          </a:solidFill>
                        </a:rPr>
                        <a:t>Ανάλυση</a:t>
                      </a:r>
                      <a:r>
                        <a:rPr lang="el-GR" sz="1000" b="1" baseline="0" dirty="0" smtClean="0">
                          <a:solidFill>
                            <a:schemeClr val="tx2"/>
                          </a:solidFill>
                        </a:rPr>
                        <a:t> Απόκλισης </a:t>
                      </a:r>
                      <a:endParaRPr lang="en-US" sz="1000" b="1" dirty="0">
                        <a:solidFill>
                          <a:schemeClr val="tx2"/>
                        </a:solidFill>
                      </a:endParaRPr>
                    </a:p>
                  </a:txBody>
                  <a:tcPr>
                    <a:solidFill>
                      <a:schemeClr val="bg1"/>
                    </a:solidFill>
                  </a:tcPr>
                </a:tc>
                <a:tc hMerge="1">
                  <a:txBody>
                    <a:bodyPr/>
                    <a:lstStyle/>
                    <a:p>
                      <a:endParaRPr lang="en-US"/>
                    </a:p>
                  </a:txBody>
                  <a:tcPr/>
                </a:tc>
                <a:tc hMerge="1">
                  <a:txBody>
                    <a:bodyPr/>
                    <a:lstStyle/>
                    <a:p>
                      <a:endParaRPr lang="en-US" sz="1400" dirty="0">
                        <a:solidFill>
                          <a:schemeClr val="tx2"/>
                        </a:solidFill>
                      </a:endParaRPr>
                    </a:p>
                  </a:txBody>
                  <a:tcPr/>
                </a:tc>
              </a:tr>
              <a:tr h="185420">
                <a:tc>
                  <a:txBody>
                    <a:bodyPr/>
                    <a:lstStyle/>
                    <a:p>
                      <a:pPr algn="ctr"/>
                      <a:endParaRPr lang="en-US" sz="1000" b="1" dirty="0">
                        <a:solidFill>
                          <a:schemeClr val="tx2"/>
                        </a:solidFill>
                      </a:endParaRPr>
                    </a:p>
                  </a:txBody>
                  <a:tcPr>
                    <a:solidFill>
                      <a:schemeClr val="bg1"/>
                    </a:solidFill>
                  </a:tcPr>
                </a:tc>
                <a:tc>
                  <a:txBody>
                    <a:bodyPr/>
                    <a:lstStyle/>
                    <a:p>
                      <a:pPr algn="ctr"/>
                      <a:r>
                        <a:rPr lang="el-GR" sz="1000" b="1" dirty="0" smtClean="0">
                          <a:solidFill>
                            <a:schemeClr val="tx2"/>
                          </a:solidFill>
                        </a:rPr>
                        <a:t>Πρότυπα Κόστη</a:t>
                      </a:r>
                      <a:endParaRPr lang="en-US" sz="1000" b="1" dirty="0">
                        <a:solidFill>
                          <a:schemeClr val="tx2"/>
                        </a:solidFill>
                      </a:endParaRPr>
                    </a:p>
                  </a:txBody>
                  <a:tcPr>
                    <a:solidFill>
                      <a:schemeClr val="bg1"/>
                    </a:solidFill>
                  </a:tcPr>
                </a:tc>
                <a:tc>
                  <a:txBody>
                    <a:bodyPr/>
                    <a:lstStyle/>
                    <a:p>
                      <a:pPr algn="ctr"/>
                      <a:r>
                        <a:rPr lang="el-GR" sz="1000" b="1" dirty="0" smtClean="0">
                          <a:solidFill>
                            <a:schemeClr val="tx2"/>
                          </a:solidFill>
                        </a:rPr>
                        <a:t>Πραγματικά Κόστη</a:t>
                      </a:r>
                      <a:endParaRPr lang="en-US" sz="1000" b="1" dirty="0">
                        <a:solidFill>
                          <a:schemeClr val="tx2"/>
                        </a:solidFill>
                      </a:endParaRPr>
                    </a:p>
                  </a:txBody>
                  <a:tcPr>
                    <a:solidFill>
                      <a:schemeClr val="bg1"/>
                    </a:solidFill>
                  </a:tcPr>
                </a:tc>
                <a:tc>
                  <a:txBody>
                    <a:bodyPr/>
                    <a:lstStyle/>
                    <a:p>
                      <a:pPr algn="ctr"/>
                      <a:r>
                        <a:rPr lang="el-GR" sz="1000" b="1" dirty="0" smtClean="0">
                          <a:solidFill>
                            <a:schemeClr val="tx2"/>
                          </a:solidFill>
                        </a:rPr>
                        <a:t>Συνολική Απόκλιση</a:t>
                      </a:r>
                      <a:endParaRPr lang="en-US" sz="1000" b="1" dirty="0">
                        <a:solidFill>
                          <a:schemeClr val="tx2"/>
                        </a:solidFill>
                      </a:endParaRPr>
                    </a:p>
                  </a:txBody>
                  <a:tcPr>
                    <a:solidFill>
                      <a:schemeClr val="bg1"/>
                    </a:solidFill>
                  </a:tcPr>
                </a:tc>
                <a:tc>
                  <a:txBody>
                    <a:bodyPr/>
                    <a:lstStyle/>
                    <a:p>
                      <a:pPr algn="ctr"/>
                      <a:r>
                        <a:rPr lang="el-GR" sz="1000" b="1" dirty="0" smtClean="0">
                          <a:solidFill>
                            <a:schemeClr val="tx2"/>
                          </a:solidFill>
                        </a:rPr>
                        <a:t>Ποσό</a:t>
                      </a:r>
                      <a:endParaRPr lang="en-US" sz="1000" b="1" dirty="0">
                        <a:solidFill>
                          <a:schemeClr val="tx2"/>
                        </a:solidFill>
                      </a:endParaRPr>
                    </a:p>
                  </a:txBody>
                  <a:tcPr>
                    <a:solidFill>
                      <a:schemeClr val="bg1"/>
                    </a:solidFill>
                  </a:tcPr>
                </a:tc>
                <a:tc gridSpan="2">
                  <a:txBody>
                    <a:bodyPr/>
                    <a:lstStyle/>
                    <a:p>
                      <a:pPr algn="ctr"/>
                      <a:r>
                        <a:rPr lang="el-GR" sz="1000" b="1" dirty="0" smtClean="0">
                          <a:solidFill>
                            <a:schemeClr val="tx2"/>
                          </a:solidFill>
                        </a:rPr>
                        <a:t>Τύπος</a:t>
                      </a:r>
                      <a:endParaRPr lang="en-US" sz="1000" b="1" dirty="0">
                        <a:solidFill>
                          <a:schemeClr val="tx2"/>
                        </a:solidFill>
                      </a:endParaRPr>
                    </a:p>
                  </a:txBody>
                  <a:tcPr>
                    <a:solidFill>
                      <a:schemeClr val="bg1"/>
                    </a:solidFill>
                  </a:tcPr>
                </a:tc>
                <a:tc hMerge="1">
                  <a:txBody>
                    <a:bodyPr/>
                    <a:lstStyle/>
                    <a:p>
                      <a:pPr algn="ctr"/>
                      <a:endParaRPr lang="en-US" sz="1100" b="1" dirty="0">
                        <a:solidFill>
                          <a:schemeClr val="tx2"/>
                        </a:solidFill>
                      </a:endParaRPr>
                    </a:p>
                  </a:txBody>
                  <a:tcPr/>
                </a:tc>
              </a:tr>
              <a:tr h="185420">
                <a:tc rowSpan="2">
                  <a:txBody>
                    <a:bodyPr/>
                    <a:lstStyle/>
                    <a:p>
                      <a:r>
                        <a:rPr lang="el-GR" sz="1000" dirty="0" smtClean="0">
                          <a:solidFill>
                            <a:schemeClr val="tx2"/>
                          </a:solidFill>
                        </a:rPr>
                        <a:t>Άμεσα υλικά</a:t>
                      </a:r>
                      <a:endParaRPr lang="en-US" sz="1000" dirty="0">
                        <a:solidFill>
                          <a:schemeClr val="tx2"/>
                        </a:solidFill>
                      </a:endParaRPr>
                    </a:p>
                  </a:txBody>
                  <a:tcPr>
                    <a:solidFill>
                      <a:schemeClr val="bg1"/>
                    </a:solidFill>
                  </a:tcPr>
                </a:tc>
                <a:tc>
                  <a:txBody>
                    <a:bodyPr/>
                    <a:lstStyle/>
                    <a:p>
                      <a:r>
                        <a:rPr lang="el-GR" sz="1000" dirty="0" smtClean="0">
                          <a:solidFill>
                            <a:schemeClr val="tx2"/>
                          </a:solidFill>
                        </a:rPr>
                        <a:t>4.320$</a:t>
                      </a:r>
                      <a:endParaRPr lang="en-US" sz="1000" dirty="0">
                        <a:solidFill>
                          <a:schemeClr val="tx2"/>
                        </a:solidFill>
                      </a:endParaRPr>
                    </a:p>
                  </a:txBody>
                  <a:tcPr>
                    <a:solidFill>
                      <a:schemeClr val="bg1"/>
                    </a:solidFill>
                  </a:tcPr>
                </a:tc>
                <a:tc>
                  <a:txBody>
                    <a:bodyPr/>
                    <a:lstStyle/>
                    <a:p>
                      <a:r>
                        <a:rPr lang="el-GR" sz="1000" dirty="0" smtClean="0">
                          <a:solidFill>
                            <a:schemeClr val="tx2"/>
                          </a:solidFill>
                        </a:rPr>
                        <a:t>4.484$</a:t>
                      </a:r>
                      <a:endParaRPr lang="en-US" sz="1000" dirty="0">
                        <a:solidFill>
                          <a:schemeClr val="tx2"/>
                        </a:solidFill>
                      </a:endParaRPr>
                    </a:p>
                  </a:txBody>
                  <a:tcPr>
                    <a:solidFill>
                      <a:schemeClr val="bg1"/>
                    </a:solidFill>
                  </a:tcPr>
                </a:tc>
                <a:tc>
                  <a:txBody>
                    <a:bodyPr/>
                    <a:lstStyle/>
                    <a:p>
                      <a:r>
                        <a:rPr lang="el-GR" sz="1000" dirty="0" smtClean="0">
                          <a:solidFill>
                            <a:schemeClr val="tx2"/>
                          </a:solidFill>
                        </a:rPr>
                        <a:t>164$ (Δ)</a:t>
                      </a:r>
                      <a:endParaRPr lang="en-US" sz="1000" dirty="0">
                        <a:solidFill>
                          <a:schemeClr val="tx2"/>
                        </a:solidFill>
                      </a:endParaRPr>
                    </a:p>
                  </a:txBody>
                  <a:tcPr>
                    <a:solidFill>
                      <a:schemeClr val="bg1"/>
                    </a:solidFill>
                  </a:tcPr>
                </a:tc>
                <a:tc>
                  <a:txBody>
                    <a:bodyPr/>
                    <a:lstStyle/>
                    <a:p>
                      <a:r>
                        <a:rPr lang="el-GR" sz="1000" dirty="0" smtClean="0">
                          <a:solidFill>
                            <a:schemeClr val="tx2"/>
                          </a:solidFill>
                        </a:rPr>
                        <a:t>76.00$ (Ε)</a:t>
                      </a:r>
                      <a:endParaRPr lang="en-US" sz="1000" dirty="0">
                        <a:solidFill>
                          <a:schemeClr val="tx2"/>
                        </a:solidFill>
                      </a:endParaRPr>
                    </a:p>
                  </a:txBody>
                  <a:tcPr>
                    <a:solidFill>
                      <a:schemeClr val="bg1"/>
                    </a:solidFill>
                  </a:tcPr>
                </a:tc>
                <a:tc gridSpan="2">
                  <a:txBody>
                    <a:bodyPr/>
                    <a:lstStyle/>
                    <a:p>
                      <a:r>
                        <a:rPr lang="el-GR" sz="1000" dirty="0" smtClean="0">
                          <a:solidFill>
                            <a:schemeClr val="tx2"/>
                          </a:solidFill>
                        </a:rPr>
                        <a:t>Απόκλιση τιμής άμεσων υλικών</a:t>
                      </a:r>
                      <a:endParaRPr lang="en-US" sz="1000" dirty="0">
                        <a:solidFill>
                          <a:schemeClr val="tx2"/>
                        </a:solidFill>
                      </a:endParaRPr>
                    </a:p>
                  </a:txBody>
                  <a:tcPr>
                    <a:solidFill>
                      <a:schemeClr val="bg1"/>
                    </a:solidFill>
                  </a:tcPr>
                </a:tc>
                <a:tc hMerge="1">
                  <a:txBody>
                    <a:bodyPr/>
                    <a:lstStyle/>
                    <a:p>
                      <a:endParaRPr lang="en-US" sz="1100" dirty="0">
                        <a:solidFill>
                          <a:schemeClr val="tx2"/>
                        </a:solidFill>
                      </a:endParaRPr>
                    </a:p>
                  </a:txBody>
                  <a:tcPr/>
                </a:tc>
              </a:tr>
              <a:tr h="185420">
                <a:tc vMerge="1">
                  <a:txBody>
                    <a:bodyPr/>
                    <a:lstStyle/>
                    <a:p>
                      <a:endParaRPr lang="en-US" sz="900" dirty="0">
                        <a:solidFill>
                          <a:schemeClr val="tx2"/>
                        </a:solidFill>
                      </a:endParaRPr>
                    </a:p>
                  </a:txBody>
                  <a:tcPr/>
                </a:tc>
                <a:tc>
                  <a:txBody>
                    <a:bodyPr/>
                    <a:lstStyle/>
                    <a:p>
                      <a:endParaRPr lang="en-US" sz="1000">
                        <a:solidFill>
                          <a:schemeClr val="tx2"/>
                        </a:solidFill>
                      </a:endParaRPr>
                    </a:p>
                  </a:txBody>
                  <a:tcPr>
                    <a:solidFill>
                      <a:schemeClr val="bg1"/>
                    </a:solidFill>
                  </a:tcPr>
                </a:tc>
                <a:tc>
                  <a:txBody>
                    <a:bodyPr/>
                    <a:lstStyle/>
                    <a:p>
                      <a:endParaRPr lang="en-US" sz="1000">
                        <a:solidFill>
                          <a:schemeClr val="tx2"/>
                        </a:solidFill>
                      </a:endParaRPr>
                    </a:p>
                  </a:txBody>
                  <a:tcPr>
                    <a:solidFill>
                      <a:schemeClr val="bg1"/>
                    </a:solidFill>
                  </a:tcPr>
                </a:tc>
                <a:tc>
                  <a:txBody>
                    <a:bodyPr/>
                    <a:lstStyle/>
                    <a:p>
                      <a:endParaRPr lang="en-US" sz="1000">
                        <a:solidFill>
                          <a:schemeClr val="tx2"/>
                        </a:solidFill>
                      </a:endParaRPr>
                    </a:p>
                  </a:txBody>
                  <a:tcPr>
                    <a:solidFill>
                      <a:schemeClr val="bg1"/>
                    </a:solidFill>
                  </a:tcPr>
                </a:tc>
                <a:tc>
                  <a:txBody>
                    <a:bodyPr/>
                    <a:lstStyle/>
                    <a:p>
                      <a:endParaRPr lang="en-US" sz="1000">
                        <a:solidFill>
                          <a:schemeClr val="tx2"/>
                        </a:solidFill>
                      </a:endParaRP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Απόκλιση ποσότητας άμεσων υλικών</a:t>
                      </a:r>
                      <a:endParaRPr lang="en-US" sz="1000" dirty="0" smtClean="0">
                        <a:solidFill>
                          <a:schemeClr val="tx2"/>
                        </a:solidFill>
                      </a:endParaRPr>
                    </a:p>
                  </a:txBody>
                  <a:tcPr>
                    <a:solidFill>
                      <a:schemeClr val="bg1"/>
                    </a:solidFill>
                  </a:tcPr>
                </a:tc>
                <a:tc hMerge="1">
                  <a:txBody>
                    <a:bodyPr/>
                    <a:lstStyle/>
                    <a:p>
                      <a:endParaRPr lang="en-US" sz="1100" dirty="0">
                        <a:solidFill>
                          <a:schemeClr val="tx2"/>
                        </a:solidFill>
                      </a:endParaRPr>
                    </a:p>
                  </a:txBody>
                  <a:tcPr/>
                </a:tc>
              </a:tr>
              <a:tr h="185420">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Άμεση</a:t>
                      </a:r>
                      <a:r>
                        <a:rPr lang="el-GR" sz="1000" baseline="0" dirty="0" smtClean="0">
                          <a:solidFill>
                            <a:schemeClr val="tx2"/>
                          </a:solidFill>
                        </a:rPr>
                        <a:t> εργασία</a:t>
                      </a:r>
                      <a:endParaRPr lang="en-US" sz="1000" dirty="0" smtClean="0">
                        <a:solidFill>
                          <a:schemeClr val="tx2"/>
                        </a:solidFill>
                      </a:endParaRPr>
                    </a:p>
                  </a:txBody>
                  <a:tcPr>
                    <a:solidFill>
                      <a:schemeClr val="bg1"/>
                    </a:solidFill>
                  </a:tcPr>
                </a:tc>
                <a:tc>
                  <a:txBody>
                    <a:bodyPr/>
                    <a:lstStyle/>
                    <a:p>
                      <a:endParaRPr lang="en-US" sz="1000">
                        <a:solidFill>
                          <a:schemeClr val="tx2"/>
                        </a:solidFill>
                      </a:endParaRPr>
                    </a:p>
                  </a:txBody>
                  <a:tcPr>
                    <a:solidFill>
                      <a:schemeClr val="bg1"/>
                    </a:solidFill>
                  </a:tcPr>
                </a:tc>
                <a:tc>
                  <a:txBody>
                    <a:bodyPr/>
                    <a:lstStyle/>
                    <a:p>
                      <a:endParaRPr lang="en-US" sz="1000">
                        <a:solidFill>
                          <a:schemeClr val="tx2"/>
                        </a:solidFill>
                      </a:endParaRPr>
                    </a:p>
                  </a:txBody>
                  <a:tcPr>
                    <a:solidFill>
                      <a:schemeClr val="bg1"/>
                    </a:solidFill>
                  </a:tcPr>
                </a:tc>
                <a:tc>
                  <a:txBody>
                    <a:bodyPr/>
                    <a:lstStyle/>
                    <a:p>
                      <a:endParaRPr lang="en-US" sz="1000">
                        <a:solidFill>
                          <a:schemeClr val="tx2"/>
                        </a:solidFill>
                      </a:endParaRPr>
                    </a:p>
                  </a:txBody>
                  <a:tcPr>
                    <a:solidFill>
                      <a:schemeClr val="bg1"/>
                    </a:solidFill>
                  </a:tcPr>
                </a:tc>
                <a:tc>
                  <a:txBody>
                    <a:bodyPr/>
                    <a:lstStyle/>
                    <a:p>
                      <a:endParaRPr lang="en-US" sz="1000">
                        <a:solidFill>
                          <a:schemeClr val="tx2"/>
                        </a:solidFill>
                      </a:endParaRP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Απόκλιση συντελεστή άμεσης</a:t>
                      </a:r>
                      <a:r>
                        <a:rPr lang="el-GR" sz="1000" baseline="0" dirty="0" smtClean="0">
                          <a:solidFill>
                            <a:schemeClr val="tx2"/>
                          </a:solidFill>
                        </a:rPr>
                        <a:t> εργασίας</a:t>
                      </a:r>
                      <a:endParaRPr lang="en-US" sz="1000" dirty="0" smtClean="0">
                        <a:solidFill>
                          <a:schemeClr val="tx2"/>
                        </a:solidFill>
                      </a:endParaRPr>
                    </a:p>
                  </a:txBody>
                  <a:tcPr>
                    <a:solidFill>
                      <a:schemeClr val="bg1"/>
                    </a:solidFill>
                  </a:tcPr>
                </a:tc>
                <a:tc hMerge="1">
                  <a:txBody>
                    <a:bodyPr/>
                    <a:lstStyle/>
                    <a:p>
                      <a:endParaRPr lang="en-US" sz="1100" dirty="0">
                        <a:solidFill>
                          <a:schemeClr val="tx2"/>
                        </a:solidFill>
                      </a:endParaRPr>
                    </a:p>
                  </a:txBody>
                  <a:tcPr/>
                </a:tc>
              </a:tr>
              <a:tr h="185420">
                <a:tc vMerge="1">
                  <a:txBody>
                    <a:bodyPr/>
                    <a:lstStyle/>
                    <a:p>
                      <a:endParaRPr lang="en-US" sz="900" dirty="0">
                        <a:solidFill>
                          <a:schemeClr val="tx2"/>
                        </a:solidFill>
                      </a:endParaRPr>
                    </a:p>
                  </a:txBody>
                  <a:tcPr/>
                </a:tc>
                <a:tc>
                  <a:txBody>
                    <a:bodyPr/>
                    <a:lstStyle/>
                    <a:p>
                      <a:endParaRPr lang="en-US" sz="1000">
                        <a:solidFill>
                          <a:schemeClr val="tx2"/>
                        </a:solidFill>
                      </a:endParaRPr>
                    </a:p>
                  </a:txBody>
                  <a:tcPr>
                    <a:solidFill>
                      <a:schemeClr val="bg1"/>
                    </a:solidFill>
                  </a:tcPr>
                </a:tc>
                <a:tc>
                  <a:txBody>
                    <a:bodyPr/>
                    <a:lstStyle/>
                    <a:p>
                      <a:endParaRPr lang="en-US" sz="1000">
                        <a:solidFill>
                          <a:schemeClr val="tx2"/>
                        </a:solidFill>
                      </a:endParaRPr>
                    </a:p>
                  </a:txBody>
                  <a:tcPr>
                    <a:solidFill>
                      <a:schemeClr val="bg1"/>
                    </a:solidFill>
                  </a:tcPr>
                </a:tc>
                <a:tc>
                  <a:txBody>
                    <a:bodyPr/>
                    <a:lstStyle/>
                    <a:p>
                      <a:endParaRPr lang="en-US" sz="1000">
                        <a:solidFill>
                          <a:schemeClr val="tx2"/>
                        </a:solidFill>
                      </a:endParaRPr>
                    </a:p>
                  </a:txBody>
                  <a:tcPr>
                    <a:solidFill>
                      <a:schemeClr val="bg1"/>
                    </a:solidFill>
                  </a:tcPr>
                </a:tc>
                <a:tc>
                  <a:txBody>
                    <a:bodyPr/>
                    <a:lstStyle/>
                    <a:p>
                      <a:endParaRPr lang="en-US" sz="1000">
                        <a:solidFill>
                          <a:schemeClr val="tx2"/>
                        </a:solidFill>
                      </a:endParaRP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Απόκλιση απόδοσης</a:t>
                      </a:r>
                      <a:r>
                        <a:rPr lang="el-GR" sz="1000" baseline="0" dirty="0" smtClean="0">
                          <a:solidFill>
                            <a:schemeClr val="tx2"/>
                          </a:solidFill>
                        </a:rPr>
                        <a:t> </a:t>
                      </a:r>
                      <a:r>
                        <a:rPr lang="el-GR" sz="1000" dirty="0" smtClean="0">
                          <a:solidFill>
                            <a:schemeClr val="tx2"/>
                          </a:solidFill>
                        </a:rPr>
                        <a:t>άμεσης</a:t>
                      </a:r>
                      <a:r>
                        <a:rPr lang="el-GR" sz="1000" baseline="0" dirty="0" smtClean="0">
                          <a:solidFill>
                            <a:schemeClr val="tx2"/>
                          </a:solidFill>
                        </a:rPr>
                        <a:t> εργασίας</a:t>
                      </a:r>
                      <a:endParaRPr lang="en-US" sz="1000" dirty="0" smtClean="0">
                        <a:solidFill>
                          <a:schemeClr val="tx2"/>
                        </a:solidFill>
                      </a:endParaRPr>
                    </a:p>
                  </a:txBody>
                  <a:tcPr>
                    <a:solidFill>
                      <a:schemeClr val="bg1"/>
                    </a:solidFill>
                  </a:tcPr>
                </a:tc>
                <a:tc hMerge="1">
                  <a:txBody>
                    <a:bodyPr/>
                    <a:lstStyle/>
                    <a:p>
                      <a:endParaRPr lang="en-US" sz="1100" dirty="0">
                        <a:solidFill>
                          <a:schemeClr val="tx2"/>
                        </a:solidFill>
                      </a:endParaRPr>
                    </a:p>
                  </a:txBody>
                  <a:tcPr/>
                </a:tc>
              </a:tr>
              <a:tr h="185420">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Μεταβλητά γενικά βιομηχανικά έξοδα</a:t>
                      </a:r>
                      <a:endParaRPr lang="en-US" sz="1000" dirty="0" smtClean="0">
                        <a:solidFill>
                          <a:schemeClr val="tx2"/>
                        </a:solidFill>
                      </a:endParaRPr>
                    </a:p>
                  </a:txBody>
                  <a:tcPr>
                    <a:solidFill>
                      <a:schemeClr val="bg1"/>
                    </a:solidFill>
                  </a:tcPr>
                </a:tc>
                <a:tc>
                  <a:txBody>
                    <a:bodyPr/>
                    <a:lstStyle/>
                    <a:p>
                      <a:endParaRPr lang="en-US" sz="1000">
                        <a:solidFill>
                          <a:schemeClr val="tx2"/>
                        </a:solidFill>
                      </a:endParaRPr>
                    </a:p>
                  </a:txBody>
                  <a:tcPr>
                    <a:solidFill>
                      <a:schemeClr val="bg1"/>
                    </a:solidFill>
                  </a:tcPr>
                </a:tc>
                <a:tc>
                  <a:txBody>
                    <a:bodyPr/>
                    <a:lstStyle/>
                    <a:p>
                      <a:endParaRPr lang="en-US" sz="1000">
                        <a:solidFill>
                          <a:schemeClr val="tx2"/>
                        </a:solidFill>
                      </a:endParaRPr>
                    </a:p>
                  </a:txBody>
                  <a:tcPr>
                    <a:solidFill>
                      <a:schemeClr val="bg1"/>
                    </a:solidFill>
                  </a:tcPr>
                </a:tc>
                <a:tc>
                  <a:txBody>
                    <a:bodyPr/>
                    <a:lstStyle/>
                    <a:p>
                      <a:endParaRPr lang="en-US" sz="1000">
                        <a:solidFill>
                          <a:schemeClr val="tx2"/>
                        </a:solidFill>
                      </a:endParaRPr>
                    </a:p>
                  </a:txBody>
                  <a:tcPr>
                    <a:solidFill>
                      <a:schemeClr val="bg1"/>
                    </a:solidFill>
                  </a:tcPr>
                </a:tc>
                <a:tc>
                  <a:txBody>
                    <a:bodyPr/>
                    <a:lstStyle/>
                    <a:p>
                      <a:endParaRPr lang="en-US" sz="1000">
                        <a:solidFill>
                          <a:schemeClr val="tx2"/>
                        </a:solidFill>
                      </a:endParaRPr>
                    </a:p>
                  </a:txBody>
                  <a:tcPr>
                    <a:solidFill>
                      <a:schemeClr val="bg1"/>
                    </a:solidFill>
                  </a:tcPr>
                </a:tc>
                <a:tc gridSpan="2">
                  <a:txBody>
                    <a:bodyPr/>
                    <a:lstStyle/>
                    <a:p>
                      <a:r>
                        <a:rPr lang="el-GR" sz="1000" dirty="0" smtClean="0">
                          <a:solidFill>
                            <a:schemeClr val="tx2"/>
                          </a:solidFill>
                        </a:rPr>
                        <a:t>Απόκλιση δαπάνης μεταβλητών γενικών βιομηχανικών εξόδων</a:t>
                      </a:r>
                      <a:endParaRPr lang="en-US" sz="1000" dirty="0">
                        <a:solidFill>
                          <a:schemeClr val="tx2"/>
                        </a:solidFill>
                      </a:endParaRPr>
                    </a:p>
                  </a:txBody>
                  <a:tcPr>
                    <a:solidFill>
                      <a:schemeClr val="bg1"/>
                    </a:solidFill>
                  </a:tcPr>
                </a:tc>
                <a:tc hMerge="1">
                  <a:txBody>
                    <a:bodyPr/>
                    <a:lstStyle/>
                    <a:p>
                      <a:endParaRPr lang="en-US" sz="1100" dirty="0">
                        <a:solidFill>
                          <a:schemeClr val="tx2"/>
                        </a:solidFill>
                      </a:endParaRPr>
                    </a:p>
                  </a:txBody>
                  <a:tcPr/>
                </a:tc>
              </a:tr>
              <a:tr h="304800">
                <a:tc vMerge="1">
                  <a:txBody>
                    <a:bodyPr/>
                    <a:lstStyle/>
                    <a:p>
                      <a:endParaRPr lang="en-US" sz="900" dirty="0">
                        <a:solidFill>
                          <a:schemeClr val="tx2"/>
                        </a:solidFill>
                      </a:endParaRPr>
                    </a:p>
                  </a:txBody>
                  <a:tcPr/>
                </a:tc>
                <a:tc>
                  <a:txBody>
                    <a:bodyPr/>
                    <a:lstStyle/>
                    <a:p>
                      <a:endParaRPr lang="en-US" sz="1000" dirty="0">
                        <a:solidFill>
                          <a:schemeClr val="tx2"/>
                        </a:solidFill>
                      </a:endParaRPr>
                    </a:p>
                  </a:txBody>
                  <a:tcPr>
                    <a:solidFill>
                      <a:schemeClr val="bg1"/>
                    </a:solidFill>
                  </a:tcPr>
                </a:tc>
                <a:tc>
                  <a:txBody>
                    <a:bodyPr/>
                    <a:lstStyle/>
                    <a:p>
                      <a:endParaRPr lang="en-US" sz="1000" dirty="0">
                        <a:solidFill>
                          <a:schemeClr val="tx2"/>
                        </a:solidFill>
                      </a:endParaRPr>
                    </a:p>
                  </a:txBody>
                  <a:tcPr>
                    <a:solidFill>
                      <a:schemeClr val="bg1"/>
                    </a:solidFill>
                  </a:tcPr>
                </a:tc>
                <a:tc>
                  <a:txBody>
                    <a:bodyPr/>
                    <a:lstStyle/>
                    <a:p>
                      <a:endParaRPr lang="en-US" sz="1000" dirty="0">
                        <a:solidFill>
                          <a:schemeClr val="tx2"/>
                        </a:solidFill>
                      </a:endParaRPr>
                    </a:p>
                  </a:txBody>
                  <a:tcPr>
                    <a:solidFill>
                      <a:schemeClr val="bg1"/>
                    </a:solidFill>
                  </a:tcPr>
                </a:tc>
                <a:tc>
                  <a:txBody>
                    <a:bodyPr/>
                    <a:lstStyle/>
                    <a:p>
                      <a:endParaRPr lang="en-US" sz="1000" dirty="0">
                        <a:solidFill>
                          <a:schemeClr val="tx2"/>
                        </a:solidFill>
                      </a:endParaRP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Απόκλιση απόδοσης μεταβλητών γενικών βιομηχανικών εξόδων</a:t>
                      </a:r>
                      <a:endParaRPr lang="en-US" sz="1000" dirty="0" smtClean="0">
                        <a:solidFill>
                          <a:schemeClr val="tx2"/>
                        </a:solidFill>
                      </a:endParaRPr>
                    </a:p>
                  </a:txBody>
                  <a:tcPr>
                    <a:solidFill>
                      <a:schemeClr val="bg1"/>
                    </a:solidFill>
                  </a:tcPr>
                </a:tc>
                <a:tc hMerge="1">
                  <a:txBody>
                    <a:bodyPr/>
                    <a:lstStyle/>
                    <a:p>
                      <a:endParaRPr lang="en-US" sz="1100" dirty="0">
                        <a:solidFill>
                          <a:schemeClr val="tx2"/>
                        </a:solidFill>
                      </a:endParaRPr>
                    </a:p>
                  </a:txBody>
                  <a:tcPr/>
                </a:tc>
              </a:tr>
              <a:tr h="137160">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Σταθερά γενικά βιομηχανικά έξοδα</a:t>
                      </a:r>
                      <a:endParaRPr lang="en-US" sz="1000" dirty="0" smtClean="0">
                        <a:solidFill>
                          <a:schemeClr val="tx2"/>
                        </a:solidFill>
                      </a:endParaRPr>
                    </a:p>
                  </a:txBody>
                  <a:tcPr>
                    <a:solidFill>
                      <a:schemeClr val="bg1"/>
                    </a:solidFill>
                  </a:tcPr>
                </a:tc>
                <a:tc>
                  <a:txBody>
                    <a:bodyPr/>
                    <a:lstStyle/>
                    <a:p>
                      <a:endParaRPr lang="en-US" sz="1000" dirty="0">
                        <a:solidFill>
                          <a:schemeClr val="tx2"/>
                        </a:solidFill>
                      </a:endParaRPr>
                    </a:p>
                  </a:txBody>
                  <a:tcPr>
                    <a:solidFill>
                      <a:schemeClr val="bg1"/>
                    </a:solidFill>
                  </a:tcPr>
                </a:tc>
                <a:tc>
                  <a:txBody>
                    <a:bodyPr/>
                    <a:lstStyle/>
                    <a:p>
                      <a:endParaRPr lang="en-US" sz="1000" dirty="0">
                        <a:solidFill>
                          <a:schemeClr val="tx2"/>
                        </a:solidFill>
                      </a:endParaRPr>
                    </a:p>
                  </a:txBody>
                  <a:tcPr>
                    <a:solidFill>
                      <a:schemeClr val="bg1"/>
                    </a:solidFill>
                  </a:tcPr>
                </a:tc>
                <a:tc>
                  <a:txBody>
                    <a:bodyPr/>
                    <a:lstStyle/>
                    <a:p>
                      <a:endParaRPr lang="en-US" sz="1000" dirty="0">
                        <a:solidFill>
                          <a:schemeClr val="tx2"/>
                        </a:solidFill>
                      </a:endParaRPr>
                    </a:p>
                  </a:txBody>
                  <a:tcPr>
                    <a:solidFill>
                      <a:schemeClr val="bg1"/>
                    </a:solidFill>
                  </a:tcPr>
                </a:tc>
                <a:tc>
                  <a:txBody>
                    <a:bodyPr/>
                    <a:lstStyle/>
                    <a:p>
                      <a:endParaRPr lang="en-US" sz="1000" dirty="0">
                        <a:solidFill>
                          <a:schemeClr val="tx2"/>
                        </a:solidFill>
                      </a:endParaRP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Απόκλιση προϋπολογισμού σταθερών γενικών βιομηχανικών εξόδων</a:t>
                      </a:r>
                      <a:endParaRPr lang="en-US" sz="1000" dirty="0" smtClean="0">
                        <a:solidFill>
                          <a:schemeClr val="tx2"/>
                        </a:solidFill>
                      </a:endParaRPr>
                    </a:p>
                  </a:txBody>
                  <a:tcPr>
                    <a:solidFill>
                      <a:schemeClr val="bg1"/>
                    </a:solidFill>
                  </a:tcPr>
                </a:tc>
                <a:tc hMerge="1">
                  <a:txBody>
                    <a:bodyPr/>
                    <a:lstStyle/>
                    <a:p>
                      <a:endParaRPr lang="en-US"/>
                    </a:p>
                  </a:txBody>
                  <a:tcPr/>
                </a:tc>
              </a:tr>
              <a:tr h="152400">
                <a:tc vMerge="1">
                  <a:txBody>
                    <a:bodyPr/>
                    <a:lstStyle/>
                    <a:p>
                      <a:endParaRPr lang="en-US" sz="900" dirty="0">
                        <a:solidFill>
                          <a:schemeClr val="tx2"/>
                        </a:solidFill>
                      </a:endParaRPr>
                    </a:p>
                  </a:txBody>
                  <a:tcPr/>
                </a:tc>
                <a:tc>
                  <a:txBody>
                    <a:bodyPr/>
                    <a:lstStyle/>
                    <a:p>
                      <a:endParaRPr lang="en-US" sz="1000" dirty="0">
                        <a:solidFill>
                          <a:schemeClr val="tx2"/>
                        </a:solidFill>
                      </a:endParaRPr>
                    </a:p>
                  </a:txBody>
                  <a:tcPr>
                    <a:solidFill>
                      <a:schemeClr val="bg1"/>
                    </a:solidFill>
                  </a:tcPr>
                </a:tc>
                <a:tc>
                  <a:txBody>
                    <a:bodyPr/>
                    <a:lstStyle/>
                    <a:p>
                      <a:endParaRPr lang="en-US" sz="1000" dirty="0">
                        <a:solidFill>
                          <a:schemeClr val="tx2"/>
                        </a:solidFill>
                      </a:endParaRPr>
                    </a:p>
                  </a:txBody>
                  <a:tcPr>
                    <a:solidFill>
                      <a:schemeClr val="bg1"/>
                    </a:solidFill>
                  </a:tcPr>
                </a:tc>
                <a:tc>
                  <a:txBody>
                    <a:bodyPr/>
                    <a:lstStyle/>
                    <a:p>
                      <a:endParaRPr lang="en-US" sz="1000" dirty="0">
                        <a:solidFill>
                          <a:schemeClr val="tx2"/>
                        </a:solidFill>
                      </a:endParaRPr>
                    </a:p>
                  </a:txBody>
                  <a:tcPr>
                    <a:solidFill>
                      <a:schemeClr val="bg1"/>
                    </a:solidFill>
                  </a:tcPr>
                </a:tc>
                <a:tc>
                  <a:txBody>
                    <a:bodyPr/>
                    <a:lstStyle/>
                    <a:p>
                      <a:endParaRPr lang="en-US" sz="1000" dirty="0">
                        <a:solidFill>
                          <a:schemeClr val="tx2"/>
                        </a:solidFill>
                      </a:endParaRP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Απόκλιση όγκου μεταβλητών γενικών βιομηχανικών εξόδων</a:t>
                      </a:r>
                      <a:endParaRPr lang="en-US" sz="1000" dirty="0" smtClean="0">
                        <a:solidFill>
                          <a:schemeClr val="tx2"/>
                        </a:solidFill>
                      </a:endParaRPr>
                    </a:p>
                  </a:txBody>
                  <a:tcPr>
                    <a:solidFill>
                      <a:schemeClr val="bg1"/>
                    </a:solidFill>
                  </a:tcPr>
                </a:tc>
                <a:tc hMerge="1">
                  <a:txBody>
                    <a:bodyPr/>
                    <a:lstStyle/>
                    <a:p>
                      <a:endParaRPr lang="en-US"/>
                    </a:p>
                  </a:txBody>
                  <a:tcPr/>
                </a:tc>
              </a:tr>
              <a:tr h="152400">
                <a:tc>
                  <a:txBody>
                    <a:bodyPr/>
                    <a:lstStyle/>
                    <a:p>
                      <a:r>
                        <a:rPr lang="el-GR" sz="1000" dirty="0" smtClean="0">
                          <a:solidFill>
                            <a:schemeClr val="tx2"/>
                          </a:solidFill>
                        </a:rPr>
                        <a:t>Σύνολο</a:t>
                      </a:r>
                      <a:r>
                        <a:rPr lang="el-GR" sz="1000" baseline="0" dirty="0" smtClean="0">
                          <a:solidFill>
                            <a:schemeClr val="tx2"/>
                          </a:solidFill>
                        </a:rPr>
                        <a:t> </a:t>
                      </a:r>
                      <a:endParaRPr lang="en-US" sz="1000" dirty="0">
                        <a:solidFill>
                          <a:schemeClr val="tx2"/>
                        </a:solidFill>
                      </a:endParaRPr>
                    </a:p>
                  </a:txBody>
                  <a:tcPr>
                    <a:solidFill>
                      <a:schemeClr val="bg1"/>
                    </a:solidFill>
                  </a:tcPr>
                </a:tc>
                <a:tc>
                  <a:txBody>
                    <a:bodyPr/>
                    <a:lstStyle/>
                    <a:p>
                      <a:endParaRPr lang="en-US" sz="1000" dirty="0">
                        <a:solidFill>
                          <a:schemeClr val="tx2"/>
                        </a:solidFill>
                      </a:endParaRPr>
                    </a:p>
                  </a:txBody>
                  <a:tcPr>
                    <a:solidFill>
                      <a:schemeClr val="bg1"/>
                    </a:solidFill>
                  </a:tcPr>
                </a:tc>
                <a:tc>
                  <a:txBody>
                    <a:bodyPr/>
                    <a:lstStyle/>
                    <a:p>
                      <a:endParaRPr lang="en-US" sz="1000" dirty="0">
                        <a:solidFill>
                          <a:schemeClr val="tx2"/>
                        </a:solidFill>
                      </a:endParaRPr>
                    </a:p>
                  </a:txBody>
                  <a:tcPr>
                    <a:solidFill>
                      <a:schemeClr val="bg1"/>
                    </a:solidFill>
                  </a:tcPr>
                </a:tc>
                <a:tc>
                  <a:txBody>
                    <a:bodyPr/>
                    <a:lstStyle/>
                    <a:p>
                      <a:endParaRPr lang="en-US" sz="1000" dirty="0">
                        <a:solidFill>
                          <a:schemeClr val="tx2"/>
                        </a:solidFill>
                      </a:endParaRPr>
                    </a:p>
                  </a:txBody>
                  <a:tcPr>
                    <a:solidFill>
                      <a:schemeClr val="bg1"/>
                    </a:solidFill>
                  </a:tcPr>
                </a:tc>
                <a:tc>
                  <a:txBody>
                    <a:bodyPr/>
                    <a:lstStyle/>
                    <a:p>
                      <a:endParaRPr lang="en-US" sz="1000" dirty="0">
                        <a:solidFill>
                          <a:schemeClr val="tx2"/>
                        </a:solidFill>
                      </a:endParaRP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smtClean="0">
                        <a:solidFill>
                          <a:schemeClr val="tx2"/>
                        </a:solidFill>
                      </a:endParaRPr>
                    </a:p>
                  </a:txBody>
                  <a:tcPr>
                    <a:solidFill>
                      <a:schemeClr val="bg1"/>
                    </a:solid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7200" y="152400"/>
            <a:ext cx="8382000" cy="838200"/>
          </a:xfrm>
        </p:spPr>
        <p:txBody>
          <a:bodyPr/>
          <a:lstStyle/>
          <a:p>
            <a:r>
              <a:rPr lang="el-GR" altLang="en-US" dirty="0">
                <a:ea typeface="Arial Unicode MS" panose="020B0604020202020204" pitchFamily="34" charset="-128"/>
              </a:rPr>
              <a:t>Αναφορά Απόδοσης Χρησιμοποιώντας Ανάλυση Απόκλισης</a:t>
            </a:r>
            <a:r>
              <a:rPr altLang="en-US" sz="1800" dirty="0" smtClean="0"/>
              <a:t>(</a:t>
            </a:r>
            <a:r>
              <a:rPr lang="el-GR" altLang="en-US" sz="1800" dirty="0" smtClean="0"/>
              <a:t>διαφάνεια </a:t>
            </a:r>
            <a:r>
              <a:rPr altLang="en-US" sz="1800" dirty="0" smtClean="0"/>
              <a:t>2 </a:t>
            </a:r>
            <a:r>
              <a:rPr lang="el-GR" altLang="en-US" sz="1800" dirty="0" smtClean="0"/>
              <a:t>από 2</a:t>
            </a:r>
            <a:r>
              <a:rPr altLang="en-US" sz="1800" dirty="0" smtClean="0"/>
              <a:t>)</a:t>
            </a:r>
            <a:endParaRPr altLang="en-US" sz="1800" dirty="0"/>
          </a:p>
        </p:txBody>
      </p:sp>
      <p:sp>
        <p:nvSpPr>
          <p:cNvPr id="115714"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graphicFrame>
        <p:nvGraphicFramePr>
          <p:cNvPr id="2" name="Table 1"/>
          <p:cNvGraphicFramePr>
            <a:graphicFrameLocks noGrp="1"/>
          </p:cNvGraphicFramePr>
          <p:nvPr>
            <p:extLst>
              <p:ext uri="{D42A27DB-BD31-4B8C-83A1-F6EECF244321}">
                <p14:modId xmlns:p14="http://schemas.microsoft.com/office/powerpoint/2010/main" val="2939232385"/>
              </p:ext>
            </p:extLst>
          </p:nvPr>
        </p:nvGraphicFramePr>
        <p:xfrm>
          <a:off x="457200" y="1143000"/>
          <a:ext cx="8229600" cy="5212080"/>
        </p:xfrm>
        <a:graphic>
          <a:graphicData uri="http://schemas.openxmlformats.org/drawingml/2006/table">
            <a:tbl>
              <a:tblPr firstRow="1" bandRow="1">
                <a:tableStyleId>{5C22544A-7EE6-4342-B048-85BDC9FD1C3A}</a:tableStyleId>
              </a:tblPr>
              <a:tblGrid>
                <a:gridCol w="4228052"/>
                <a:gridCol w="1944148"/>
                <a:gridCol w="2057400"/>
              </a:tblGrid>
              <a:tr h="171116">
                <a:tc>
                  <a:txBody>
                    <a:bodyPr/>
                    <a:lstStyle/>
                    <a:p>
                      <a:r>
                        <a:rPr lang="el-GR" sz="1000" dirty="0" smtClean="0">
                          <a:solidFill>
                            <a:schemeClr val="tx2"/>
                          </a:solidFill>
                        </a:rPr>
                        <a:t>Αιτίες των Αποκλίσεων</a:t>
                      </a:r>
                      <a:endParaRPr lang="en-US" sz="1000" dirty="0">
                        <a:solidFill>
                          <a:schemeClr val="tx2"/>
                        </a:solidFill>
                      </a:endParaRPr>
                    </a:p>
                  </a:txBody>
                  <a:tcPr>
                    <a:solidFill>
                      <a:schemeClr val="bg1"/>
                    </a:solidFill>
                  </a:tcPr>
                </a:tc>
                <a:tc gridSpan="2">
                  <a:txBody>
                    <a:bodyPr/>
                    <a:lstStyle/>
                    <a:p>
                      <a:r>
                        <a:rPr lang="el-GR" sz="1000" dirty="0" smtClean="0">
                          <a:solidFill>
                            <a:schemeClr val="tx2"/>
                          </a:solidFill>
                        </a:rPr>
                        <a:t>Λήψη Ενεργειών</a:t>
                      </a:r>
                      <a:endParaRPr lang="en-US" sz="1000" dirty="0">
                        <a:solidFill>
                          <a:schemeClr val="tx2"/>
                        </a:solidFill>
                      </a:endParaRPr>
                    </a:p>
                  </a:txBody>
                  <a:tcPr>
                    <a:solidFill>
                      <a:schemeClr val="bg1"/>
                    </a:solidFill>
                  </a:tcPr>
                </a:tc>
                <a:tc hMerge="1">
                  <a:txBody>
                    <a:bodyPr/>
                    <a:lstStyle/>
                    <a:p>
                      <a:endParaRPr lang="en-US"/>
                    </a:p>
                  </a:txBody>
                  <a:tcPr/>
                </a:tc>
              </a:tr>
              <a:tr h="171116">
                <a:tc>
                  <a:txBody>
                    <a:bodyPr/>
                    <a:lstStyle/>
                    <a:p>
                      <a:r>
                        <a:rPr lang="el-GR" sz="1000" b="1" dirty="0" smtClean="0">
                          <a:solidFill>
                            <a:schemeClr val="tx2"/>
                          </a:solidFill>
                        </a:rPr>
                        <a:t>Απόκλιση τιμής άμεσων υλικών:</a:t>
                      </a:r>
                      <a:endParaRPr lang="en-US" sz="1000" b="1" dirty="0">
                        <a:solidFill>
                          <a:schemeClr val="tx2"/>
                        </a:solidFill>
                      </a:endParaRPr>
                    </a:p>
                  </a:txBody>
                  <a:tcPr>
                    <a:solidFill>
                      <a:schemeClr val="bg1"/>
                    </a:solidFill>
                  </a:tcPr>
                </a:tc>
                <a:tc gridSpan="2">
                  <a:txBody>
                    <a:bodyPr/>
                    <a:lstStyle/>
                    <a:p>
                      <a:endParaRPr lang="en-US" sz="1000" dirty="0">
                        <a:solidFill>
                          <a:schemeClr val="tx2"/>
                        </a:solidFill>
                      </a:endParaRPr>
                    </a:p>
                  </a:txBody>
                  <a:tcPr>
                    <a:solidFill>
                      <a:schemeClr val="bg1"/>
                    </a:solidFill>
                  </a:tcPr>
                </a:tc>
                <a:tc hMerge="1">
                  <a:txBody>
                    <a:bodyPr/>
                    <a:lstStyle/>
                    <a:p>
                      <a:endParaRPr lang="en-US"/>
                    </a:p>
                  </a:txBody>
                  <a:tcPr/>
                </a:tc>
              </a:tr>
              <a:tr h="1219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Αγορά νέων άμεσων υλικών σε μειωμένη τιμή</a:t>
                      </a:r>
                      <a:endParaRPr lang="en-US" sz="1000" dirty="0" smtClean="0">
                        <a:solidFill>
                          <a:schemeClr val="tx2"/>
                        </a:solidFill>
                      </a:endParaRP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Νέα άμεσα υλικά που θεωρούνται ακατάλληλα. Συνέχιση αγοράς προκαθορισμένων προμηθειών</a:t>
                      </a:r>
                    </a:p>
                  </a:txBody>
                  <a:tcPr>
                    <a:solidFill>
                      <a:schemeClr val="bg1"/>
                    </a:solidFill>
                  </a:tcPr>
                </a:tc>
                <a:tc hMerge="1">
                  <a:txBody>
                    <a:bodyPr/>
                    <a:lstStyle/>
                    <a:p>
                      <a:endParaRPr lang="en-US"/>
                    </a:p>
                  </a:txBody>
                  <a:tcPr/>
                </a:tc>
              </a:tr>
              <a:tr h="1711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b="1" dirty="0" smtClean="0">
                          <a:solidFill>
                            <a:schemeClr val="tx2"/>
                          </a:solidFill>
                        </a:rPr>
                        <a:t>Απόκλιση ποσότητας άμεσων υλικών:</a:t>
                      </a:r>
                      <a:endParaRPr lang="en-US" sz="1000" b="1" dirty="0" smtClean="0">
                        <a:solidFill>
                          <a:schemeClr val="tx2"/>
                        </a:solidFill>
                      </a:endParaRP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smtClean="0">
                        <a:solidFill>
                          <a:schemeClr val="tx2"/>
                        </a:solidFill>
                      </a:endParaRPr>
                    </a:p>
                  </a:txBody>
                  <a:tcPr>
                    <a:solidFill>
                      <a:schemeClr val="bg1"/>
                    </a:solidFill>
                  </a:tcPr>
                </a:tc>
                <a:tc hMerge="1">
                  <a:txBody>
                    <a:bodyPr/>
                    <a:lstStyle/>
                    <a:p>
                      <a:endParaRPr lang="en-US"/>
                    </a:p>
                  </a:txBody>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Χαμηλή ποιότητα νέων άμεσων υλικών </a:t>
                      </a:r>
                      <a:endParaRPr lang="en-US" sz="1000" dirty="0" smtClean="0">
                        <a:solidFill>
                          <a:schemeClr val="tx2"/>
                        </a:solidFill>
                      </a:endParaRP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Νέα άμεσα υλικά που θεωρούνται ακατάλληλα. Συνέχιση αγοράς προκαθορισμένων προμηθειών</a:t>
                      </a:r>
                    </a:p>
                  </a:txBody>
                  <a:tcPr>
                    <a:solidFill>
                      <a:schemeClr val="bg1"/>
                    </a:solidFill>
                  </a:tcPr>
                </a:tc>
                <a:tc hMerge="1">
                  <a:txBody>
                    <a:bodyPr/>
                    <a:lstStyle/>
                    <a:p>
                      <a:endParaRPr lang="en-US"/>
                    </a:p>
                  </a:txBody>
                  <a:tcPr/>
                </a:tc>
              </a:tr>
              <a:tr h="1711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b="1" dirty="0" smtClean="0">
                          <a:solidFill>
                            <a:schemeClr val="tx2"/>
                          </a:solidFill>
                        </a:rPr>
                        <a:t>Απόκλιση συντελεστή άμεσης</a:t>
                      </a:r>
                      <a:r>
                        <a:rPr lang="el-GR" sz="1000" b="1" baseline="0" dirty="0" smtClean="0">
                          <a:solidFill>
                            <a:schemeClr val="tx2"/>
                          </a:solidFill>
                        </a:rPr>
                        <a:t> εργασίας</a:t>
                      </a:r>
                      <a:r>
                        <a:rPr lang="el-GR" sz="1000" b="1" baseline="0" dirty="0">
                          <a:solidFill>
                            <a:schemeClr val="tx2"/>
                          </a:solidFill>
                        </a:rPr>
                        <a:t>:</a:t>
                      </a:r>
                      <a:endParaRPr lang="en-US" sz="1000" b="1" dirty="0" smtClean="0">
                        <a:solidFill>
                          <a:schemeClr val="tx2"/>
                        </a:solidFill>
                      </a:endParaRP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smtClean="0">
                        <a:solidFill>
                          <a:schemeClr val="tx2"/>
                        </a:solidFill>
                      </a:endParaRPr>
                    </a:p>
                  </a:txBody>
                  <a:tcPr>
                    <a:solidFill>
                      <a:schemeClr val="bg1"/>
                    </a:solidFill>
                  </a:tcPr>
                </a:tc>
                <a:tc hMerge="1">
                  <a:txBody>
                    <a:bodyPr/>
                    <a:lstStyle/>
                    <a:p>
                      <a:endParaRPr lang="en-US"/>
                    </a:p>
                  </a:txBody>
                  <a:tcPr/>
                </a:tc>
              </a:tr>
              <a:tr h="2780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Χειριστής μηχανήματος ο οποίος έπρεπε να μάθει τη διαδικασία συναρμολόγησης</a:t>
                      </a:r>
                      <a:endParaRPr lang="en-US" sz="1000" dirty="0" smtClean="0">
                        <a:solidFill>
                          <a:schemeClr val="tx2"/>
                        </a:solidFill>
                      </a:endParaRP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Προσωρινή αντικατάσταση. Δε λαμβάνονται μέτρα σχετικά με τις δεξιότητες της εργασίας</a:t>
                      </a:r>
                    </a:p>
                  </a:txBody>
                  <a:tcPr>
                    <a:solidFill>
                      <a:schemeClr val="bg1"/>
                    </a:solidFill>
                  </a:tcPr>
                </a:tc>
                <a:tc hMerge="1">
                  <a:txBody>
                    <a:bodyPr/>
                    <a:lstStyle/>
                    <a:p>
                      <a:endParaRPr lang="en-US"/>
                    </a:p>
                  </a:txBody>
                  <a:tcPr/>
                </a:tc>
              </a:tr>
              <a:tr h="1711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b="1" dirty="0" smtClean="0">
                          <a:solidFill>
                            <a:schemeClr val="tx2"/>
                          </a:solidFill>
                        </a:rPr>
                        <a:t>Απόκλιση απόδοσης</a:t>
                      </a:r>
                      <a:r>
                        <a:rPr lang="el-GR" sz="1000" b="1" baseline="0" dirty="0" smtClean="0">
                          <a:solidFill>
                            <a:schemeClr val="tx2"/>
                          </a:solidFill>
                        </a:rPr>
                        <a:t> </a:t>
                      </a:r>
                      <a:r>
                        <a:rPr lang="el-GR" sz="1000" b="1" dirty="0" smtClean="0">
                          <a:solidFill>
                            <a:schemeClr val="tx2"/>
                          </a:solidFill>
                        </a:rPr>
                        <a:t>άμεσης</a:t>
                      </a:r>
                      <a:r>
                        <a:rPr lang="el-GR" sz="1000" b="1" baseline="0" dirty="0" smtClean="0">
                          <a:solidFill>
                            <a:schemeClr val="tx2"/>
                          </a:solidFill>
                        </a:rPr>
                        <a:t> εργασίας:</a:t>
                      </a:r>
                      <a:endParaRPr lang="en-US" sz="1000" b="1" dirty="0" smtClean="0">
                        <a:solidFill>
                          <a:schemeClr val="tx2"/>
                        </a:solidFill>
                      </a:endParaRP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smtClean="0">
                        <a:solidFill>
                          <a:schemeClr val="tx2"/>
                        </a:solidFill>
                      </a:endParaRPr>
                    </a:p>
                  </a:txBody>
                  <a:tcPr>
                    <a:solidFill>
                      <a:schemeClr val="bg1"/>
                    </a:solidFill>
                  </a:tcPr>
                </a:tc>
                <a:tc hMerge="1">
                  <a:txBody>
                    <a:bodyPr/>
                    <a:lstStyle/>
                    <a:p>
                      <a:endParaRPr lang="en-US"/>
                    </a:p>
                  </a:txBody>
                  <a:tcPr/>
                </a:tc>
              </a:tr>
              <a:tr h="4919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Χειριστής μηχανήματος ο οποίος έπρεπε να μάθει τη διαδικασία συναρμολόγησης</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Καθυστερημένη παράδοση εξαρτημάτων για τη συναρμολόγηση </a:t>
                      </a:r>
                      <a:endParaRPr lang="en-US" sz="1000" dirty="0" smtClean="0">
                        <a:solidFill>
                          <a:schemeClr val="tx2"/>
                        </a:solidFill>
                      </a:endParaRP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Προσωρινή αντικατάσταση. Δε λαμβάνονται μέτρα σχετικά με τις δεξιότητες της εργασίας.</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Παρακολούθηση χρόνου παράδοσης υλικών και αριθμού των καθυστερήσεων</a:t>
                      </a:r>
                    </a:p>
                  </a:txBody>
                  <a:tcPr>
                    <a:solidFill>
                      <a:schemeClr val="bg1"/>
                    </a:solidFill>
                  </a:tcPr>
                </a:tc>
                <a:tc hMerge="1">
                  <a:txBody>
                    <a:bodyPr/>
                    <a:lstStyle/>
                    <a:p>
                      <a:endParaRPr lang="en-US"/>
                    </a:p>
                  </a:txBody>
                  <a:tcPr/>
                </a:tc>
              </a:tr>
              <a:tr h="1711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b="1" dirty="0" smtClean="0">
                          <a:solidFill>
                            <a:schemeClr val="tx2"/>
                          </a:solidFill>
                        </a:rPr>
                        <a:t>Απόκλιση δαπάνης μεταβλητών γενικών βιομηχανικών εξόδων:</a:t>
                      </a:r>
                      <a:endParaRPr lang="en-US" sz="1000" b="1" dirty="0" smtClean="0">
                        <a:solidFill>
                          <a:schemeClr val="tx2"/>
                        </a:solidFill>
                      </a:endParaRPr>
                    </a:p>
                  </a:txBody>
                  <a:tcPr>
                    <a:solidFill>
                      <a:schemeClr val="bg1"/>
                    </a:solidFill>
                  </a:tcPr>
                </a:tc>
                <a:tc>
                  <a:txBody>
                    <a:bodyPr/>
                    <a:lstStyle/>
                    <a:p>
                      <a:endParaRPr lang="en-US" sz="1000" dirty="0">
                        <a:solidFill>
                          <a:schemeClr val="tx2"/>
                        </a:solidFill>
                      </a:endParaRPr>
                    </a:p>
                  </a:txBody>
                  <a:tcPr>
                    <a:solidFill>
                      <a:schemeClr val="bg1"/>
                    </a:solidFill>
                  </a:tcPr>
                </a:tc>
                <a:tc>
                  <a:txBody>
                    <a:bodyPr/>
                    <a:lstStyle/>
                    <a:p>
                      <a:endParaRPr lang="en-US" sz="1000" dirty="0">
                        <a:solidFill>
                          <a:schemeClr val="tx2"/>
                        </a:solidFill>
                      </a:endParaRPr>
                    </a:p>
                  </a:txBody>
                  <a:tcPr>
                    <a:solidFill>
                      <a:schemeClr val="bg1"/>
                    </a:solidFill>
                  </a:tcPr>
                </a:tc>
              </a:tr>
              <a:tr h="1711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Εξοικονόμηση</a:t>
                      </a:r>
                      <a:r>
                        <a:rPr lang="el-GR" sz="1000" baseline="0" dirty="0" smtClean="0">
                          <a:solidFill>
                            <a:schemeClr val="tx2"/>
                          </a:solidFill>
                        </a:rPr>
                        <a:t> κόστους στις αγορές</a:t>
                      </a:r>
                      <a:endParaRPr lang="en-US" sz="1000" dirty="0" smtClean="0">
                        <a:solidFill>
                          <a:schemeClr val="tx2"/>
                        </a:solidFill>
                      </a:endParaRP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Δεν απαιτείται καμία ενέργεια</a:t>
                      </a:r>
                      <a:endParaRPr lang="en-US" sz="1000" dirty="0" smtClean="0">
                        <a:solidFill>
                          <a:schemeClr val="tx2"/>
                        </a:solidFill>
                      </a:endParaRPr>
                    </a:p>
                  </a:txBody>
                  <a:tcPr>
                    <a:solidFill>
                      <a:schemeClr val="bg1"/>
                    </a:solidFill>
                  </a:tcPr>
                </a:tc>
                <a:tc hMerge="1">
                  <a:txBody>
                    <a:bodyPr/>
                    <a:lstStyle/>
                    <a:p>
                      <a:endParaRPr lang="en-US"/>
                    </a:p>
                  </a:txBody>
                  <a:tcPr/>
                </a:tc>
              </a:tr>
              <a:tr h="1711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b="1" dirty="0" smtClean="0">
                          <a:solidFill>
                            <a:schemeClr val="tx2"/>
                          </a:solidFill>
                        </a:rPr>
                        <a:t>Απόκλιση απόδοσης μεταβλητών γενικών βιομηχανικών εξόδων:</a:t>
                      </a:r>
                      <a:endParaRPr lang="en-US" sz="1000" b="1" dirty="0" smtClean="0">
                        <a:solidFill>
                          <a:schemeClr val="tx2"/>
                        </a:solidFill>
                      </a:endParaRP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smtClean="0">
                        <a:solidFill>
                          <a:schemeClr val="tx2"/>
                        </a:solidFill>
                      </a:endParaRPr>
                    </a:p>
                  </a:txBody>
                  <a:tcPr>
                    <a:solidFill>
                      <a:schemeClr val="bg1"/>
                    </a:solidFill>
                  </a:tcPr>
                </a:tc>
                <a:tc hMerge="1">
                  <a:txBody>
                    <a:bodyPr/>
                    <a:lstStyle/>
                    <a:p>
                      <a:endParaRPr lang="en-US"/>
                    </a:p>
                  </a:txBody>
                  <a:tcPr/>
                </a:tc>
              </a:tr>
              <a:tr h="2780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Χειριστής μηχανήματος ο οποίος έπρεπε να μάθει τη διαδικασία συναρμολόγησης</a:t>
                      </a:r>
                      <a:endParaRPr lang="en-US" sz="1000" dirty="0" smtClean="0">
                        <a:solidFill>
                          <a:schemeClr val="tx2"/>
                        </a:solidFill>
                      </a:endParaRP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Εξετάζεται ένα πρόγραμμα κατάρτισης πολλαπλών δεξιοτήτων για τους εργαζομένους</a:t>
                      </a:r>
                    </a:p>
                  </a:txBody>
                  <a:tcPr>
                    <a:solidFill>
                      <a:schemeClr val="bg1"/>
                    </a:solidFill>
                  </a:tcPr>
                </a:tc>
                <a:tc hMerge="1">
                  <a:txBody>
                    <a:bodyPr/>
                    <a:lstStyle/>
                    <a:p>
                      <a:endParaRPr lang="en-US"/>
                    </a:p>
                  </a:txBody>
                  <a:tcPr/>
                </a:tc>
              </a:tr>
              <a:tr h="1711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b="1" dirty="0" smtClean="0">
                          <a:solidFill>
                            <a:schemeClr val="tx2"/>
                          </a:solidFill>
                        </a:rPr>
                        <a:t>Απόκλιση προϋπολογισμού σταθερών γενικών βιομηχανικών εξόδων</a:t>
                      </a:r>
                      <a:r>
                        <a:rPr lang="el-GR" sz="1000" b="1" dirty="0">
                          <a:solidFill>
                            <a:schemeClr val="tx2"/>
                          </a:solidFill>
                        </a:rPr>
                        <a:t>:</a:t>
                      </a:r>
                      <a:endParaRPr lang="en-US" sz="1000" b="1" dirty="0" smtClean="0">
                        <a:solidFill>
                          <a:schemeClr val="tx2"/>
                        </a:solidFill>
                      </a:endParaRP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smtClean="0">
                        <a:solidFill>
                          <a:schemeClr val="tx2"/>
                        </a:solidFill>
                      </a:endParaRPr>
                    </a:p>
                  </a:txBody>
                  <a:tcPr>
                    <a:solidFill>
                      <a:schemeClr val="bg1"/>
                    </a:solidFill>
                  </a:tcPr>
                </a:tc>
                <a:tc hMerge="1">
                  <a:txBody>
                    <a:bodyPr/>
                    <a:lstStyle/>
                    <a:p>
                      <a:endParaRPr lang="en-US"/>
                    </a:p>
                  </a:txBody>
                  <a:tcPr/>
                </a:tc>
              </a:tr>
              <a:tr h="1711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Μεγάλος αριθμός ασφαλιστικών</a:t>
                      </a:r>
                      <a:r>
                        <a:rPr lang="el-GR" sz="1000" baseline="0" dirty="0" smtClean="0">
                          <a:solidFill>
                            <a:schemeClr val="tx2"/>
                          </a:solidFill>
                        </a:rPr>
                        <a:t> αξιώσεων </a:t>
                      </a:r>
                      <a:r>
                        <a:rPr lang="el-GR" sz="1000" dirty="0" smtClean="0">
                          <a:solidFill>
                            <a:schemeClr val="tx2"/>
                          </a:solidFill>
                        </a:rPr>
                        <a:t>εργοστασίου</a:t>
                      </a: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Μελέτη των ασφαλιστικών αξιώσεων που</a:t>
                      </a:r>
                      <a:r>
                        <a:rPr lang="el-GR" sz="1000" baseline="0" dirty="0" smtClean="0">
                          <a:solidFill>
                            <a:schemeClr val="tx2"/>
                          </a:solidFill>
                        </a:rPr>
                        <a:t> λαμβάνουν χώρα/απαιτούνται</a:t>
                      </a:r>
                      <a:endParaRPr lang="el-GR" sz="1000" dirty="0" smtClean="0">
                        <a:solidFill>
                          <a:schemeClr val="tx2"/>
                        </a:solidFill>
                      </a:endParaRPr>
                    </a:p>
                  </a:txBody>
                  <a:tcPr>
                    <a:solidFill>
                      <a:schemeClr val="bg1"/>
                    </a:solidFill>
                  </a:tcPr>
                </a:tc>
                <a:tc hMerge="1">
                  <a:txBody>
                    <a:bodyPr/>
                    <a:lstStyle/>
                    <a:p>
                      <a:endParaRPr lang="en-US"/>
                    </a:p>
                  </a:txBody>
                  <a:tcPr/>
                </a:tc>
              </a:tr>
              <a:tr h="1711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b="1" dirty="0" smtClean="0">
                          <a:solidFill>
                            <a:schemeClr val="tx2"/>
                          </a:solidFill>
                        </a:rPr>
                        <a:t>Απόκλιση όγκου μεταβλητών γενικών βιομηχανικών εξόδων:</a:t>
                      </a:r>
                      <a:endParaRPr lang="en-US" sz="1000" b="1" dirty="0" smtClean="0">
                        <a:solidFill>
                          <a:schemeClr val="tx2"/>
                        </a:solidFill>
                      </a:endParaRP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smtClean="0">
                        <a:solidFill>
                          <a:schemeClr val="tx2"/>
                        </a:solidFill>
                      </a:endParaRPr>
                    </a:p>
                  </a:txBody>
                  <a:tcPr>
                    <a:solidFill>
                      <a:schemeClr val="bg1"/>
                    </a:solidFill>
                  </a:tcPr>
                </a:tc>
                <a:tc hMerge="1">
                  <a:txBody>
                    <a:bodyPr/>
                    <a:lstStyle/>
                    <a:p>
                      <a:endParaRPr lang="en-US"/>
                    </a:p>
                  </a:txBody>
                  <a:tcPr/>
                </a:tc>
              </a:tr>
              <a:tr h="1711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Μεγάλος αριθμός παραγγελιών λόγω της ζήτησης</a:t>
                      </a:r>
                      <a:endParaRPr lang="en-US" sz="1000" dirty="0" smtClean="0">
                        <a:solidFill>
                          <a:schemeClr val="tx2"/>
                        </a:solidFill>
                      </a:endParaRPr>
                    </a:p>
                  </a:txBody>
                  <a:tcP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00" dirty="0" smtClean="0">
                          <a:solidFill>
                            <a:schemeClr val="tx2"/>
                          </a:solidFill>
                        </a:rPr>
                        <a:t>Δεν απαιτείται καμία ενέργεια</a:t>
                      </a:r>
                      <a:endParaRPr lang="en-US" sz="1000" dirty="0" smtClean="0">
                        <a:solidFill>
                          <a:schemeClr val="tx2"/>
                        </a:solidFill>
                      </a:endParaRPr>
                    </a:p>
                  </a:txBody>
                  <a:tcPr>
                    <a:solidFill>
                      <a:schemeClr val="bg1"/>
                    </a:solid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bwMode="auto">
          <a:xfrm>
            <a:off x="228600" y="6379029"/>
            <a:ext cx="8458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smtClean="0">
                <a:solidFill>
                  <a:srgbClr val="898989"/>
                </a:solidFill>
              </a:rPr>
              <a:t>©2014 Cengage Learning. All Rights Reserved. May not be scanned, copied or duplicated, or posted to a publicly accessible website, in whole or in part. </a:t>
            </a:r>
          </a:p>
        </p:txBody>
      </p:sp>
      <p:graphicFrame>
        <p:nvGraphicFramePr>
          <p:cNvPr id="6" name="Table 5"/>
          <p:cNvGraphicFramePr>
            <a:graphicFrameLocks noGrp="1"/>
          </p:cNvGraphicFramePr>
          <p:nvPr>
            <p:extLst>
              <p:ext uri="{D42A27DB-BD31-4B8C-83A1-F6EECF244321}">
                <p14:modId xmlns:p14="http://schemas.microsoft.com/office/powerpoint/2010/main" val="974430196"/>
              </p:ext>
            </p:extLst>
          </p:nvPr>
        </p:nvGraphicFramePr>
        <p:xfrm>
          <a:off x="1044" y="1981200"/>
          <a:ext cx="9144000" cy="4429760"/>
        </p:xfrm>
        <a:graphic>
          <a:graphicData uri="http://schemas.openxmlformats.org/drawingml/2006/table">
            <a:tbl>
              <a:tblPr firstRow="1" bandRow="1">
                <a:tableStyleId>{2D5ABB26-0587-4C30-8999-92F81FD0307C}</a:tableStyleId>
              </a:tblPr>
              <a:tblGrid>
                <a:gridCol w="3351756"/>
                <a:gridCol w="1981200"/>
                <a:gridCol w="2057400"/>
                <a:gridCol w="1753644"/>
              </a:tblGrid>
              <a:tr h="423051">
                <a:tc gridSpan="4">
                  <a:txBody>
                    <a:bodyPr/>
                    <a:lstStyle/>
                    <a:p>
                      <a:r>
                        <a:rPr lang="el-GR" sz="1400" baseline="0" dirty="0" smtClean="0">
                          <a:solidFill>
                            <a:schemeClr val="tx2"/>
                          </a:solidFill>
                        </a:rPr>
                        <a:t>Ο Jayson Dunn, διευθυντής παραγωγής της Sample Industries, έλαβε πρόσφατα την αναφορά απόδοσης από τον υπεύθυνο της εταιρείας. Η αναφορά περιείχε τις ακόλουθες πληροφορίες:</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l-GR" sz="1400"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1" baseline="0" dirty="0" smtClean="0">
                          <a:solidFill>
                            <a:schemeClr val="tx2"/>
                          </a:solidFill>
                        </a:rPr>
                        <a:t>Πραγματικό Κόστος</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1" baseline="0" dirty="0" smtClean="0">
                          <a:solidFill>
                            <a:schemeClr val="tx2"/>
                          </a:solidFill>
                        </a:rPr>
                        <a:t>Πρότυπο Κόστος</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1" baseline="0" dirty="0" smtClean="0">
                          <a:solidFill>
                            <a:schemeClr val="tx2"/>
                          </a:solidFill>
                        </a:rPr>
                        <a:t>Απόκλιση </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1701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Άμεσα υλικά</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38.200$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36.600$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1.600$ (Δ)</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Άμεση εργασία</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19.450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19.000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450 (Δ)</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137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Μεταβλητά γενικά βιομηχανικά έξοδα </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62.890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60.000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2.890 (Δ)</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13716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baseline="0" dirty="0" smtClean="0">
                          <a:solidFill>
                            <a:schemeClr val="tx2"/>
                          </a:solidFill>
                        </a:rPr>
                        <a:t>Ο ελεγκτής ζήτησε από τον Dunn να απαντήσει στην αναφορά απόδοσής του. Βοηθήστε τον Dunn να προετοιμάσει την απάντησή του αποφασίζοντας εάν οι ακόλουθες δηλώσεις είναι σωστές ή λάθος. Εάν είναι λάθος, μετατρέψτε τη σε σωστή..</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l-GR" sz="1400" baseline="0" dirty="0" smtClean="0">
                          <a:solidFill>
                            <a:schemeClr val="tx2"/>
                          </a:solidFill>
                        </a:rPr>
                        <a:t>Ο Dunn είναι υπεύθυνος για όλες τις αποκλίσεις που καταγράφονται στην αναφορά απόδοσής του.</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l-GR" sz="1400" baseline="0" dirty="0" smtClean="0">
                          <a:solidFill>
                            <a:schemeClr val="tx2"/>
                          </a:solidFill>
                        </a:rPr>
                        <a:t>Πριν ο Dunn μπορέσει να απαντήσει στο ερώτημα του ελεγκτή, οι συνολικές αποκλίσεις που του έχουν δοθεί πρέπει να αναλυθούν στα συστατικά τους στοιχεία. Στη συνέχεια, και μόνο τότε, ο Dunn θα μάθει αν έπραξε καλώς ή κακώς/λανθασμένα.</a:t>
                      </a:r>
                    </a:p>
                  </a:txBody>
                  <a:tcPr>
                    <a:lnL>
                      <a:noFill/>
                    </a:lnL>
                    <a:lnR>
                      <a:noFill/>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l-GR" sz="1200"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l-GR" sz="1200"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l-GR" sz="1200" baseline="0" dirty="0" smtClean="0">
                        <a:solidFill>
                          <a:schemeClr val="tx2"/>
                        </a:solidFill>
                      </a:endParaRPr>
                    </a:p>
                  </a:txBody>
                  <a:tcPr>
                    <a:lnL>
                      <a:noFill/>
                    </a:lnL>
                    <a:lnR>
                      <a:noFill/>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7C4B5"/>
                    </a:solidFill>
                  </a:tcPr>
                </a:tc>
              </a:tr>
              <a:tr h="152400">
                <a:tc gridSpan="4">
                  <a:txBody>
                    <a:bodyPr/>
                    <a:lstStyle/>
                    <a:p>
                      <a:r>
                        <a:rPr lang="el-GR" sz="1400" b="1" baseline="0" dirty="0" smtClean="0">
                          <a:solidFill>
                            <a:srgbClr val="C00000"/>
                          </a:solidFill>
                        </a:rPr>
                        <a:t>ΛΥΣΗ</a:t>
                      </a:r>
                    </a:p>
                  </a:txBody>
                  <a:tcPr>
                    <a:lnL>
                      <a:noFill/>
                    </a:lnL>
                    <a:lnR>
                      <a:noFill/>
                    </a:lnR>
                    <a:lnT w="12700" cap="flat" cmpd="sng" algn="ctr">
                      <a:solidFill>
                        <a:srgbClr val="C00000"/>
                      </a:solid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16000">
                <a:tc gridSpan="4">
                  <a:txBody>
                    <a:bodyPr/>
                    <a:lstStyle/>
                    <a:p>
                      <a:pPr marL="0" indent="0">
                        <a:buNone/>
                      </a:pPr>
                      <a:r>
                        <a:rPr lang="el-GR" sz="1400" b="0" baseline="0" dirty="0" smtClean="0">
                          <a:solidFill>
                            <a:schemeClr val="tx2"/>
                          </a:solidFill>
                        </a:rPr>
                        <a:t>1. Λάθος</a:t>
                      </a:r>
                    </a:p>
                    <a:p>
                      <a:pPr marL="0" indent="0">
                        <a:buNone/>
                      </a:pPr>
                      <a:r>
                        <a:rPr lang="el-GR" sz="1400" b="0" baseline="0" dirty="0" smtClean="0">
                          <a:solidFill>
                            <a:schemeClr val="tx2"/>
                          </a:solidFill>
                        </a:rPr>
                        <a:t>Ο Dunn είναι υπεύθυνος μόνο για την απόκλιση ποσότητας άμεσων υλικών, τη απόκλιση απόδοσης άμεσης εργασίας και την απόκλιση απόδοσης μεταβλητών γενικών βιομηχανικών εξόδων που καταγράφονται στην αναφορά απόδοσής του.</a:t>
                      </a:r>
                    </a:p>
                    <a:p>
                      <a:pPr marL="0" indent="0">
                        <a:buNone/>
                      </a:pPr>
                      <a:r>
                        <a:rPr lang="el-GR" sz="1400" b="0" baseline="0" dirty="0" smtClean="0">
                          <a:solidFill>
                            <a:schemeClr val="tx2"/>
                          </a:solidFill>
                        </a:rPr>
                        <a:t>2. Σωστό </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pPr algn="l"/>
                      <a:endParaRPr lang="el-GR" sz="1200" b="0" baseline="0" dirty="0" smtClean="0">
                        <a:solidFill>
                          <a:schemeClr val="tx1"/>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7C4B5"/>
                    </a:solidFill>
                  </a:tcPr>
                </a:tc>
                <a:tc hMerge="1">
                  <a:txBody>
                    <a:bodyPr/>
                    <a:lstStyle/>
                    <a:p>
                      <a:endParaRPr lang="en-US"/>
                    </a:p>
                  </a:txBody>
                  <a:tcPr/>
                </a:tc>
                <a:tc hMerge="1">
                  <a:txBody>
                    <a:bodyPr/>
                    <a:lstStyle/>
                    <a:p>
                      <a:endParaRPr lang="en-US"/>
                    </a:p>
                  </a:txBody>
                  <a:tcPr/>
                </a:tc>
              </a:tr>
            </a:tbl>
          </a:graphicData>
        </a:graphic>
      </p:graphicFrame>
      <p:sp>
        <p:nvSpPr>
          <p:cNvPr id="9" name="Δεξιό βέλος 4"/>
          <p:cNvSpPr/>
          <p:nvPr/>
        </p:nvSpPr>
        <p:spPr>
          <a:xfrm>
            <a:off x="0" y="55563"/>
            <a:ext cx="5486400" cy="1841500"/>
          </a:xfrm>
          <a:prstGeom prst="rightArrow">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l-GR" sz="3200" dirty="0">
                <a:solidFill>
                  <a:srgbClr val="CC6600"/>
                </a:solidFill>
                <a:latin typeface="Arial" panose="020B0604020202020204" pitchFamily="34" charset="0"/>
                <a:cs typeface="Arial" panose="020B0604020202020204" pitchFamily="34" charset="0"/>
              </a:rPr>
              <a:t> </a:t>
            </a:r>
            <a:r>
              <a:rPr lang="el-GR" sz="3200" dirty="0" smtClean="0">
                <a:solidFill>
                  <a:srgbClr val="CC6600"/>
                </a:solidFill>
                <a:latin typeface="Arial" panose="020B0604020202020204" pitchFamily="34" charset="0"/>
                <a:cs typeface="Arial" panose="020B0604020202020204" pitchFamily="34" charset="0"/>
              </a:rPr>
              <a:t>         </a:t>
            </a:r>
            <a:r>
              <a:rPr lang="el-GR" sz="3200" b="1" dirty="0" smtClean="0">
                <a:solidFill>
                  <a:srgbClr val="CC6600"/>
                </a:solidFill>
                <a:latin typeface="Arial" panose="020B0604020202020204" pitchFamily="34" charset="0"/>
                <a:cs typeface="Arial" panose="020B0604020202020204" pitchFamily="34" charset="0"/>
              </a:rPr>
              <a:t>ΕΦΑΡΜΟΣΤΕ </a:t>
            </a:r>
            <a:r>
              <a:rPr lang="el-GR" sz="3200" b="1" dirty="0">
                <a:solidFill>
                  <a:srgbClr val="CC6600"/>
                </a:solidFill>
                <a:latin typeface="Arial" panose="020B0604020202020204" pitchFamily="34" charset="0"/>
                <a:cs typeface="Arial" panose="020B0604020202020204" pitchFamily="34" charset="0"/>
              </a:rPr>
              <a:t>ΤΟ!</a:t>
            </a:r>
            <a:endParaRPr lang="en-US" sz="3200" b="1"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4719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900" dirty="0">
                <a:solidFill>
                  <a:srgbClr val="898989"/>
                </a:solidFill>
              </a:rPr>
              <a:t>©2014 Cengage Learning. All Rights Reserved. May not be scanned, copied </a:t>
            </a:r>
            <a:r>
              <a:rPr lang="en-US" altLang="en-US" sz="900" dirty="0" smtClean="0">
                <a:solidFill>
                  <a:srgbClr val="898989"/>
                </a:solidFill>
              </a:rPr>
              <a:t>or </a:t>
            </a:r>
            <a:r>
              <a:rPr lang="en-US" altLang="en-US" sz="900" dirty="0">
                <a:solidFill>
                  <a:srgbClr val="898989"/>
                </a:solidFill>
              </a:rPr>
              <a:t>duplicated, </a:t>
            </a:r>
            <a:r>
              <a:rPr lang="en-US" altLang="en-US" sz="900" dirty="0" smtClean="0">
                <a:solidFill>
                  <a:srgbClr val="898989"/>
                </a:solidFill>
              </a:rPr>
              <a:t>or </a:t>
            </a:r>
            <a:r>
              <a:rPr lang="en-US" altLang="en-US" sz="900" dirty="0">
                <a:solidFill>
                  <a:srgbClr val="898989"/>
                </a:solidFill>
              </a:rPr>
              <a:t>posted to </a:t>
            </a:r>
            <a:r>
              <a:rPr lang="el-GR" altLang="en-US" sz="900" dirty="0" smtClean="0">
                <a:solidFill>
                  <a:srgbClr val="898989"/>
                </a:solidFill>
              </a:rPr>
              <a:t>ένα</a:t>
            </a:r>
            <a:r>
              <a:rPr lang="en-US" altLang="en-US" sz="900" dirty="0" smtClean="0">
                <a:solidFill>
                  <a:srgbClr val="898989"/>
                </a:solidFill>
              </a:rPr>
              <a:t> </a:t>
            </a:r>
            <a:r>
              <a:rPr lang="en-US" altLang="en-US" sz="900" dirty="0">
                <a:solidFill>
                  <a:srgbClr val="898989"/>
                </a:solidFill>
              </a:rPr>
              <a:t>publicly accessible website, in whole </a:t>
            </a:r>
            <a:r>
              <a:rPr lang="en-US" altLang="en-US" sz="900" dirty="0" smtClean="0">
                <a:solidFill>
                  <a:srgbClr val="898989"/>
                </a:solidFill>
              </a:rPr>
              <a:t>or </a:t>
            </a:r>
            <a:r>
              <a:rPr lang="en-US" altLang="en-US" sz="900" dirty="0">
                <a:solidFill>
                  <a:srgbClr val="898989"/>
                </a:solidFill>
              </a:rPr>
              <a:t>in part. </a:t>
            </a:r>
          </a:p>
        </p:txBody>
      </p:sp>
      <p:pic>
        <p:nvPicPr>
          <p:cNvPr id="11673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44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152400"/>
            <a:ext cx="8229600" cy="914400"/>
          </a:xfrm>
        </p:spPr>
        <p:txBody>
          <a:bodyPr/>
          <a:lstStyle/>
          <a:p>
            <a:r>
              <a:rPr lang="el-GR" altLang="en-US" dirty="0">
                <a:ea typeface="Arial Unicode MS" panose="020B0604020202020204" pitchFamily="34" charset="-128"/>
              </a:rPr>
              <a:t>ΕΝΟΤΗΤΑ 2 </a:t>
            </a:r>
            <a:r>
              <a:rPr lang="el-GR" altLang="en-US" dirty="0">
                <a:ea typeface="Arial Unicode MS" panose="020B0604020202020204" pitchFamily="34" charset="-128"/>
                <a:sym typeface="Wingdings" panose="05000000000000000000" pitchFamily="2" charset="2"/>
              </a:rPr>
              <a:t>: </a:t>
            </a:r>
            <a:r>
              <a:rPr lang="el-GR" altLang="en-US" dirty="0">
                <a:ea typeface="Arial Unicode MS" panose="020B0604020202020204" pitchFamily="34" charset="-128"/>
              </a:rPr>
              <a:t>ΛΟΓΙΣΤΙΚΕΣ ΕΦΑΡΜΟΓΕΣ</a:t>
            </a:r>
            <a:endParaRPr lang="en-US" altLang="en-US" dirty="0" smtClean="0"/>
          </a:p>
        </p:txBody>
      </p:sp>
      <p:sp>
        <p:nvSpPr>
          <p:cNvPr id="3" name="Content Placeholder 2"/>
          <p:cNvSpPr>
            <a:spLocks noGrp="1"/>
          </p:cNvSpPr>
          <p:nvPr>
            <p:ph idx="1"/>
          </p:nvPr>
        </p:nvSpPr>
        <p:spPr>
          <a:extLst/>
        </p:spPr>
        <p:txBody>
          <a:bodyPr/>
          <a:lstStyle/>
          <a:p>
            <a:pPr>
              <a:buFont typeface="Wingdings" panose="05000000000000000000" pitchFamily="2" charset="2"/>
              <a:buChar char="§"/>
            </a:pPr>
            <a:r>
              <a:rPr lang="el-GR" altLang="en-US" sz="1800" dirty="0">
                <a:latin typeface="Tw Cen MT" panose="020B0602020104020603" pitchFamily="34" charset="0"/>
                <a:ea typeface="Arial Unicode MS" panose="020B0604020202020204" pitchFamily="34" charset="-128"/>
                <a:cs typeface="Times New Roman" panose="02020603050405020304" pitchFamily="18" charset="0"/>
              </a:rPr>
              <a:t>Υπολογισμός πρότυπου κόστους </a:t>
            </a:r>
            <a:r>
              <a:rPr lang="el-GR" altLang="en-US" sz="1800" dirty="0" smtClean="0">
                <a:latin typeface="Tw Cen MT" panose="020B0602020104020603" pitchFamily="34" charset="0"/>
                <a:ea typeface="Arial Unicode MS" panose="020B0604020202020204" pitchFamily="34" charset="-128"/>
                <a:cs typeface="Times New Roman" panose="02020603050405020304" pitchFamily="18" charset="0"/>
              </a:rPr>
              <a:t>μονάδας</a:t>
            </a:r>
            <a:endParaRPr lang="en-US" altLang="en-US" sz="1800" dirty="0">
              <a:latin typeface="Tw Cen MT" panose="020B0602020104020603" pitchFamily="34" charset="0"/>
              <a:ea typeface="Arial Unicode MS" panose="020B0604020202020204" pitchFamily="34" charset="-128"/>
              <a:cs typeface="Times New Roman" panose="02020603050405020304" pitchFamily="18" charset="0"/>
            </a:endParaRPr>
          </a:p>
          <a:p>
            <a:pPr>
              <a:buFont typeface="Wingdings" panose="05000000000000000000" pitchFamily="2" charset="2"/>
              <a:buChar char="§"/>
            </a:pPr>
            <a:r>
              <a:rPr lang="el-GR" altLang="en-US" sz="1800" dirty="0">
                <a:latin typeface="Tw Cen MT" panose="020B0602020104020603" pitchFamily="34" charset="0"/>
                <a:ea typeface="Arial Unicode MS" panose="020B0604020202020204" pitchFamily="34" charset="-128"/>
                <a:cs typeface="Times New Roman" panose="02020603050405020304" pitchFamily="18" charset="0"/>
              </a:rPr>
              <a:t>Υπολογισμός συνολικού κόστους ελαστικού προϋπολογισμού</a:t>
            </a:r>
            <a:endParaRPr lang="en-US" altLang="en-US" sz="1800" dirty="0">
              <a:latin typeface="Tw Cen MT" panose="020B0602020104020603" pitchFamily="34" charset="0"/>
              <a:ea typeface="Arial Unicode MS" panose="020B0604020202020204" pitchFamily="34" charset="-128"/>
              <a:cs typeface="Times New Roman" panose="02020603050405020304" pitchFamily="18" charset="0"/>
            </a:endParaRPr>
          </a:p>
          <a:p>
            <a:pPr>
              <a:buFont typeface="Wingdings" panose="05000000000000000000" pitchFamily="2" charset="2"/>
              <a:buChar char="§"/>
            </a:pPr>
            <a:r>
              <a:rPr lang="el-GR" altLang="en-US" sz="1800" dirty="0">
                <a:latin typeface="Tw Cen MT" panose="020B0602020104020603" pitchFamily="34" charset="0"/>
                <a:ea typeface="Arial Unicode MS" panose="020B0604020202020204" pitchFamily="34" charset="-128"/>
                <a:cs typeface="Times New Roman" panose="02020603050405020304" pitchFamily="18" charset="0"/>
              </a:rPr>
              <a:t>Υπολογισμός και ανάλυση των αποκλίσεων </a:t>
            </a:r>
            <a:r>
              <a:rPr lang="el-GR" altLang="en-US" sz="1800" dirty="0" smtClean="0">
                <a:latin typeface="Tw Cen MT" panose="020B0602020104020603" pitchFamily="34" charset="0"/>
                <a:ea typeface="Arial Unicode MS" panose="020B0604020202020204" pitchFamily="34" charset="-128"/>
                <a:cs typeface="Times New Roman" panose="02020603050405020304" pitchFamily="18" charset="0"/>
              </a:rPr>
              <a:t>των άμεσων υλικών</a:t>
            </a:r>
            <a:endParaRPr lang="en-US" altLang="en-US" sz="1800" dirty="0">
              <a:latin typeface="Tw Cen MT" panose="020B0602020104020603" pitchFamily="34" charset="0"/>
              <a:ea typeface="Arial Unicode MS" panose="020B0604020202020204" pitchFamily="34" charset="-128"/>
              <a:cs typeface="Times New Roman" panose="02020603050405020304" pitchFamily="18" charset="0"/>
            </a:endParaRP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Απόκλιση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τιμής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αγοράς </a:t>
            </a:r>
            <a:r>
              <a:rPr lang="el-GR" altLang="en-US" sz="1800" dirty="0">
                <a:latin typeface="Tw Cen MT" panose="020B0602020104020603" pitchFamily="34" charset="0"/>
                <a:ea typeface="Arial Unicode MS" panose="020B0604020202020204" pitchFamily="34" charset="-128"/>
                <a:cs typeface="Times New Roman" panose="02020603050405020304" pitchFamily="18" charset="0"/>
              </a:rPr>
              <a:t>των </a:t>
            </a:r>
            <a:r>
              <a:rPr lang="el-GR" altLang="en-US" sz="1800" dirty="0" smtClean="0">
                <a:latin typeface="Tw Cen MT" panose="020B0602020104020603" pitchFamily="34" charset="0"/>
                <a:ea typeface="Arial Unicode MS" panose="020B0604020202020204" pitchFamily="34" charset="-128"/>
                <a:cs typeface="Times New Roman" panose="02020603050405020304" pitchFamily="18" charset="0"/>
              </a:rPr>
              <a:t>άμεσων </a:t>
            </a:r>
            <a:r>
              <a:rPr lang="el-GR" altLang="en-US" sz="1800" dirty="0">
                <a:latin typeface="Tw Cen MT" panose="020B0602020104020603" pitchFamily="34" charset="0"/>
                <a:ea typeface="Arial Unicode MS" panose="020B0604020202020204" pitchFamily="34" charset="-128"/>
                <a:cs typeface="Times New Roman" panose="02020603050405020304" pitchFamily="18" charset="0"/>
              </a:rPr>
              <a:t>υλικών</a:t>
            </a:r>
            <a:endParaRPr lang="en-US" altLang="en-US" sz="1800" dirty="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Απόκλιση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ποσότητας </a:t>
            </a:r>
            <a:r>
              <a:rPr lang="el-GR" altLang="en-US" sz="1800" dirty="0">
                <a:latin typeface="Tw Cen MT" panose="020B0602020104020603" pitchFamily="34" charset="0"/>
                <a:ea typeface="Arial Unicode MS" panose="020B0604020202020204" pitchFamily="34" charset="-128"/>
                <a:cs typeface="Times New Roman" panose="02020603050405020304" pitchFamily="18" charset="0"/>
              </a:rPr>
              <a:t>των </a:t>
            </a:r>
            <a:r>
              <a:rPr lang="el-GR" altLang="en-US" sz="1800" dirty="0" smtClean="0">
                <a:latin typeface="Tw Cen MT" panose="020B0602020104020603" pitchFamily="34" charset="0"/>
                <a:ea typeface="Arial Unicode MS" panose="020B0604020202020204" pitchFamily="34" charset="-128"/>
                <a:cs typeface="Times New Roman" panose="02020603050405020304" pitchFamily="18" charset="0"/>
              </a:rPr>
              <a:t>άμεσων </a:t>
            </a:r>
            <a:r>
              <a:rPr lang="el-GR" altLang="en-US" sz="1800" dirty="0">
                <a:latin typeface="Tw Cen MT" panose="020B0602020104020603" pitchFamily="34" charset="0"/>
                <a:ea typeface="Arial Unicode MS" panose="020B0604020202020204" pitchFamily="34" charset="-128"/>
                <a:cs typeface="Times New Roman" panose="02020603050405020304" pitchFamily="18" charset="0"/>
              </a:rPr>
              <a:t>υλικών</a:t>
            </a:r>
            <a:endParaRPr lang="en-US" altLang="en-US" sz="1800" dirty="0">
              <a:latin typeface="Tw Cen MT" panose="020B0602020104020603"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l-GR" altLang="en-US" sz="1800" dirty="0">
                <a:latin typeface="Tw Cen MT" panose="020B0602020104020603" pitchFamily="34" charset="0"/>
                <a:ea typeface="Arial Unicode MS" panose="020B0604020202020204" pitchFamily="34" charset="-128"/>
                <a:cs typeface="Times New Roman" panose="02020603050405020304" pitchFamily="18" charset="0"/>
              </a:rPr>
              <a:t>Υπολογισμός και ανάλυση των αποκλίσεων </a:t>
            </a:r>
            <a:r>
              <a:rPr lang="el-GR" altLang="en-US" sz="1800" dirty="0" smtClean="0">
                <a:latin typeface="Tw Cen MT" panose="020B0602020104020603" pitchFamily="34" charset="0"/>
                <a:ea typeface="Arial Unicode MS" panose="020B0604020202020204" pitchFamily="34" charset="-128"/>
                <a:cs typeface="Times New Roman" panose="02020603050405020304" pitchFamily="18" charset="0"/>
              </a:rPr>
              <a:t>της άμεσης εργασίας</a:t>
            </a:r>
            <a:endParaRPr lang="en-US" altLang="en-US" sz="1800" dirty="0">
              <a:latin typeface="Tw Cen MT" panose="020B0602020104020603" pitchFamily="34" charset="0"/>
              <a:ea typeface="Arial Unicode MS" panose="020B0604020202020204" pitchFamily="34" charset="-128"/>
              <a:cs typeface="Times New Roman" panose="02020603050405020304" pitchFamily="18" charset="0"/>
            </a:endParaRP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Απόκλιση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συντελεστή </a:t>
            </a:r>
            <a:r>
              <a:rPr lang="el-GR" altLang="en-US" sz="1800" dirty="0">
                <a:latin typeface="Tw Cen MT" panose="020B0602020104020603" pitchFamily="34" charset="0"/>
                <a:ea typeface="Arial Unicode MS" panose="020B0604020202020204" pitchFamily="34" charset="-128"/>
                <a:cs typeface="Times New Roman" panose="02020603050405020304" pitchFamily="18" charset="0"/>
              </a:rPr>
              <a:t>της</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 άμεσης εργασίας</a:t>
            </a:r>
            <a:endParaRPr lang="en-US" altLang="en-US" sz="1800" dirty="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Απόκλιση Απόδοσης  </a:t>
            </a:r>
            <a:r>
              <a:rPr lang="el-GR" altLang="en-US" sz="1800" dirty="0">
                <a:latin typeface="Tw Cen MT" panose="020B0602020104020603" pitchFamily="34" charset="0"/>
                <a:ea typeface="Arial Unicode MS" panose="020B0604020202020204" pitchFamily="34" charset="-128"/>
                <a:cs typeface="Times New Roman" panose="02020603050405020304" pitchFamily="18" charset="0"/>
              </a:rPr>
              <a:t>της </a:t>
            </a:r>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άμεσης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εργασίας</a:t>
            </a:r>
            <a:endParaRPr lang="en-US" altLang="en-US" sz="1800" dirty="0">
              <a:latin typeface="Tw Cen MT" panose="020B0602020104020603"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l-GR" altLang="en-US" sz="1800" dirty="0">
                <a:latin typeface="Tw Cen MT" panose="020B0602020104020603" pitchFamily="34" charset="0"/>
                <a:ea typeface="Arial Unicode MS" panose="020B0604020202020204" pitchFamily="34" charset="-128"/>
                <a:cs typeface="Times New Roman" panose="02020603050405020304" pitchFamily="18" charset="0"/>
              </a:rPr>
              <a:t>Υπολογισμός και ανάλυση των αποκλίσεων </a:t>
            </a:r>
            <a:r>
              <a:rPr lang="el-GR" altLang="en-US" sz="1800" dirty="0" smtClean="0">
                <a:latin typeface="Tw Cen MT" panose="020B0602020104020603" pitchFamily="34" charset="0"/>
                <a:ea typeface="Arial Unicode MS" panose="020B0604020202020204" pitchFamily="34" charset="-128"/>
                <a:cs typeface="Times New Roman" panose="02020603050405020304" pitchFamily="18" charset="0"/>
              </a:rPr>
              <a:t>των γενικών βιομηχανικών εξόδων</a:t>
            </a:r>
            <a:endParaRPr lang="en-US" altLang="en-US" sz="1800" dirty="0">
              <a:latin typeface="Tw Cen MT" panose="020B0602020104020603" pitchFamily="34" charset="0"/>
              <a:ea typeface="Arial Unicode MS" panose="020B0604020202020204" pitchFamily="34" charset="-128"/>
              <a:cs typeface="Times New Roman" panose="02020603050405020304" pitchFamily="18" charset="0"/>
            </a:endParaRP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Απόκλιση δαπάνης μεταβλητών γενικών βιομηχανικών εξόδων</a:t>
            </a:r>
            <a:endParaRPr lang="en-US" altLang="en-US" sz="1800" dirty="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1800" dirty="0" smtClean="0">
                <a:latin typeface="Tw Cen MT" panose="020B0602020104020603" pitchFamily="34" charset="0"/>
                <a:ea typeface="Times New Roman" panose="02020603050405020304" pitchFamily="18" charset="0"/>
                <a:cs typeface="Times New Roman" panose="02020603050405020304" pitchFamily="18" charset="0"/>
              </a:rPr>
              <a:t>Απόκλιση Απόδοσης  μεταβλητών </a:t>
            </a:r>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γενικών βιομηχανικών εξόδων</a:t>
            </a:r>
            <a:endParaRPr lang="en-US" altLang="en-US" sz="1800" dirty="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Απόκλιση προϋπολογισμού σταθερών γενικών βιομηχανικών εξόδων</a:t>
            </a:r>
            <a:endParaRPr lang="en-US" altLang="en-US" sz="1800" dirty="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n-US" sz="1800" dirty="0">
                <a:latin typeface="Tw Cen MT" panose="020B0602020104020603" pitchFamily="34" charset="0"/>
                <a:ea typeface="Times New Roman" panose="02020603050405020304" pitchFamily="18" charset="0"/>
                <a:cs typeface="Times New Roman" panose="02020603050405020304" pitchFamily="18" charset="0"/>
              </a:rPr>
              <a:t>Απόκλιση όγκου σταθερών γενικών βιομηχανικών εξόδων</a:t>
            </a:r>
            <a:endParaRPr lang="en-US" altLang="en-US" sz="1800" dirty="0">
              <a:latin typeface="Tw Cen MT" panose="020B0602020104020603" pitchFamily="34" charset="0"/>
              <a:ea typeface="Times New Roman" panose="02020603050405020304" pitchFamily="18" charset="0"/>
              <a:cs typeface="Times New Roman" panose="02020603050405020304" pitchFamily="18" charset="0"/>
            </a:endParaRPr>
          </a:p>
          <a:p>
            <a:pPr>
              <a:defRPr/>
            </a:pPr>
            <a:endParaRPr lang="en-US" sz="2400" dirty="0" smtClean="0">
              <a:ea typeface="+mn-ea"/>
            </a:endParaRPr>
          </a:p>
          <a:p>
            <a:pPr marL="0" indent="0">
              <a:buFont typeface="Wingdings" charset="2"/>
              <a:buNone/>
              <a:defRPr/>
            </a:pPr>
            <a:endParaRPr lang="en-US" sz="2400" dirty="0" smtClean="0">
              <a:ea typeface="+mn-ea"/>
            </a:endParaRPr>
          </a:p>
          <a:p>
            <a:pPr lvl="1">
              <a:defRPr/>
            </a:pPr>
            <a:endParaRPr lang="en-US" sz="2000" dirty="0"/>
          </a:p>
        </p:txBody>
      </p:sp>
      <p:sp>
        <p:nvSpPr>
          <p:cNvPr id="55299"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l-GR" altLang="en-US" dirty="0">
                <a:ea typeface="Arial Unicode MS" panose="020B0604020202020204" pitchFamily="34" charset="-128"/>
              </a:rPr>
              <a:t>Ανάλυση Αποκλίσεων</a:t>
            </a:r>
            <a:endParaRPr lang="en-US" altLang="en-US" dirty="0"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n-US" b="1" dirty="0" smtClean="0">
                <a:solidFill>
                  <a:srgbClr val="275CAE"/>
                </a:solidFill>
                <a:latin typeface="Tw Cen MT" panose="020B0602020104020603" pitchFamily="34" charset="0"/>
                <a:cs typeface="Times New Roman" panose="02020603050405020304" pitchFamily="18" charset="0"/>
              </a:rPr>
              <a:t>Απόκλιση</a:t>
            </a:r>
            <a:r>
              <a:rPr lang="en-US" altLang="en-US" b="1" dirty="0" smtClean="0">
                <a:solidFill>
                  <a:srgbClr val="275CAE"/>
                </a:solidFill>
                <a:latin typeface="Tw Cen MT" panose="020B0602020104020603" pitchFamily="34" charset="0"/>
                <a:cs typeface="Times New Roman" panose="02020603050405020304" pitchFamily="18" charset="0"/>
              </a:rPr>
              <a:t> </a:t>
            </a:r>
            <a:r>
              <a:rPr lang="el-GR" altLang="en-US" b="1" dirty="0" smtClean="0">
                <a:solidFill>
                  <a:srgbClr val="275CAE"/>
                </a:solidFill>
                <a:latin typeface="Tw Cen MT" panose="020B0602020104020603" pitchFamily="34" charset="0"/>
                <a:cs typeface="Times New Roman" panose="02020603050405020304" pitchFamily="18" charset="0"/>
              </a:rPr>
              <a:t>ανάλυσης </a:t>
            </a:r>
            <a:r>
              <a:rPr lang="el-GR" dirty="0"/>
              <a:t>είναι η διαδικασία υπολογισμού των διαφορών μεταξύ του πρότυπου και του πραγματικού κόστους και του εντοπισμού των αιτιών αυτών των διαφορών</a:t>
            </a:r>
            <a:r>
              <a:rPr lang="en-US" altLang="en-US" dirty="0" smtClean="0">
                <a:latin typeface="Tw Cen MT" panose="020B0602020104020603" pitchFamily="34" charset="0"/>
                <a:cs typeface="Times New Roman" panose="02020603050405020304" pitchFamily="18" charset="0"/>
              </a:rPr>
              <a:t>.</a:t>
            </a:r>
          </a:p>
          <a:p>
            <a:pPr lvl="1"/>
            <a:r>
              <a:rPr lang="el-GR" dirty="0"/>
              <a:t>Εξετάζοντας τις διαφορές, ή τις διακυμάνσεις, μεταξύ του πρότυπου και του πραγματικού κόστους, οι μάνατζερ μπορούν να συγκεντρώσουν πολύτιμες πληροφορίες για να βελτιώσουν την ακρίβεια της ανάλυσης απόκλισης και του έλεγχου του κόστους</a:t>
            </a:r>
            <a:r>
              <a:rPr lang="en-US" altLang="en-US"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56323"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l-GR" dirty="0"/>
              <a:t>Υπολογισμός Πρότυπου Κόστους</a:t>
            </a:r>
            <a:r>
              <a:rPr lang="en-US" altLang="en-US" dirty="0" smtClean="0"/>
              <a:t/>
            </a:r>
            <a:br>
              <a:rPr lang="en-US" altLang="en-US" dirty="0" smtClean="0"/>
            </a:br>
            <a:r>
              <a:rPr lang="en-US" altLang="en-US" sz="1800" dirty="0" smtClean="0"/>
              <a:t>(</a:t>
            </a:r>
            <a:r>
              <a:rPr lang="el-GR" altLang="en-US" sz="1800" dirty="0" smtClean="0"/>
              <a:t>διαφάνεια 1 από </a:t>
            </a:r>
            <a:r>
              <a:rPr lang="en-US" altLang="en-US" sz="1800" dirty="0" smtClean="0"/>
              <a:t>2)</a:t>
            </a:r>
          </a:p>
        </p:txBody>
      </p:sp>
      <p:sp>
        <p:nvSpPr>
          <p:cNvPr id="3" name="Content Placeholder 2"/>
          <p:cNvSpPr>
            <a:spLocks noGrp="1"/>
          </p:cNvSpPr>
          <p:nvPr>
            <p:ph idx="1"/>
          </p:nvPr>
        </p:nvSpPr>
        <p:spPr>
          <a:xfrm>
            <a:off x="838200" y="1295400"/>
            <a:ext cx="7696200" cy="4343400"/>
          </a:xfrm>
        </p:spPr>
        <p:txBody>
          <a:bodyPr/>
          <a:lstStyle/>
          <a:p>
            <a:pPr>
              <a:buFont typeface="Wingdings" panose="05000000000000000000" pitchFamily="2" charset="2"/>
              <a:buChar char="§"/>
            </a:pPr>
            <a:r>
              <a:rPr lang="el-GR" sz="2400" dirty="0"/>
              <a:t>Ένα πλήρως ολοκληρωμένο σύστημα πρότυπης κοστολόγησης χρησιμοποιεί τα πρότυπα κόστους για όλα τα στοιχεία του κόστους των προϊόντων: άμεση υλικά, άμεση εργασία </a:t>
            </a:r>
            <a:r>
              <a:rPr lang="el-GR" sz="2400"/>
              <a:t>και </a:t>
            </a:r>
            <a:r>
              <a:rPr lang="el-GR" sz="2400" smtClean="0"/>
              <a:t>γενικά βιομηχανικά έξοδα</a:t>
            </a:r>
            <a:r>
              <a:rPr lang="en-US" altLang="en-US" sz="2400" smtClean="0">
                <a:latin typeface="Tw Cen MT" panose="020B0602020104020603" pitchFamily="34" charset="0"/>
                <a:cs typeface="Times New Roman" panose="02020603050405020304" pitchFamily="18" charset="0"/>
              </a:rPr>
              <a:t>.</a:t>
            </a:r>
            <a:endParaRPr lang="en-US" altLang="en-US" sz="2400" dirty="0" smtClean="0">
              <a:latin typeface="Tw Cen MT" panose="020B0602020104020603" pitchFamily="34" charset="0"/>
              <a:cs typeface="Times New Roman" panose="02020603050405020304" pitchFamily="18" charset="0"/>
            </a:endParaRPr>
          </a:p>
          <a:p>
            <a:pPr lvl="1"/>
            <a:r>
              <a:rPr lang="el-GR" sz="2000" dirty="0"/>
              <a:t>Τα πρότυπα κόστους καταχωρούνται στους λογαριασμούς αποθεμάτων υλικών, ημικατεργασμένων, και έτοιμων προϊόντων, καθώς και στο λογαριασμό Κόστος Πωληθέντων</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a:p>
            <a:pPr lvl="1"/>
            <a:r>
              <a:rPr lang="el-GR" sz="2000" dirty="0"/>
              <a:t>Τα πραγματικά κόστη καταγράφονται ξεχωριστά, έτσι ώστε οι μάνατζερ να μπορούν να συγκρίνουν τι θα έπρεπε να έχει δαπανηθεί (τα πρότυπα κόστους) με τα πραγματικά κόστη που πραγματοποιήθηκαν στο κέντρο κόστους</a:t>
            </a:r>
            <a:r>
              <a:rPr lang="en-US" altLang="en-US" sz="2000" dirty="0" smtClean="0">
                <a:latin typeface="Tw Cen MT" panose="020B0602020104020603" pitchFamily="34" charset="0"/>
                <a:ea typeface="Times New Roman" panose="02020603050405020304" pitchFamily="18" charset="0"/>
                <a:cs typeface="Times New Roman" panose="02020603050405020304" pitchFamily="18" charset="0"/>
              </a:rPr>
              <a:t>.</a:t>
            </a:r>
          </a:p>
        </p:txBody>
      </p:sp>
      <p:sp>
        <p:nvSpPr>
          <p:cNvPr id="5734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900" dirty="0">
                <a:solidFill>
                  <a:srgbClr val="808080"/>
                </a:solidFill>
              </a:rPr>
              <a:t>©2014 Cengage Learning. All Rights Reserved. May not be scanned, copied </a:t>
            </a:r>
            <a:r>
              <a:rPr lang="en-US" altLang="en-US" sz="900" dirty="0" smtClean="0">
                <a:solidFill>
                  <a:srgbClr val="808080"/>
                </a:solidFill>
              </a:rPr>
              <a:t>or </a:t>
            </a:r>
            <a:r>
              <a:rPr lang="en-US" altLang="en-US" sz="900" dirty="0">
                <a:solidFill>
                  <a:srgbClr val="808080"/>
                </a:solidFill>
              </a:rPr>
              <a:t>duplicated, </a:t>
            </a:r>
            <a:r>
              <a:rPr lang="en-US" altLang="en-US" sz="900" dirty="0" smtClean="0">
                <a:solidFill>
                  <a:srgbClr val="808080"/>
                </a:solidFill>
              </a:rPr>
              <a:t>or </a:t>
            </a:r>
            <a:r>
              <a:rPr lang="en-US" altLang="en-US" sz="900" dirty="0">
                <a:solidFill>
                  <a:srgbClr val="808080"/>
                </a:solidFill>
              </a:rPr>
              <a:t>posted to </a:t>
            </a:r>
            <a:r>
              <a:rPr lang="el-GR" altLang="en-US" sz="900" dirty="0" smtClean="0">
                <a:solidFill>
                  <a:srgbClr val="808080"/>
                </a:solidFill>
              </a:rPr>
              <a:t>ένα</a:t>
            </a:r>
            <a:r>
              <a:rPr lang="en-US" altLang="en-US" sz="900" dirty="0" smtClean="0">
                <a:solidFill>
                  <a:srgbClr val="808080"/>
                </a:solidFill>
              </a:rPr>
              <a:t> </a:t>
            </a:r>
            <a:r>
              <a:rPr lang="en-US" altLang="en-US" sz="900" dirty="0">
                <a:solidFill>
                  <a:srgbClr val="808080"/>
                </a:solidFill>
              </a:rPr>
              <a:t>publicly accessible website, in whole </a:t>
            </a:r>
            <a:r>
              <a:rPr lang="en-US" altLang="en-US" sz="900" dirty="0" smtClean="0">
                <a:solidFill>
                  <a:srgbClr val="808080"/>
                </a:solidFill>
              </a:rPr>
              <a:t>or </a:t>
            </a:r>
            <a:r>
              <a:rPr lang="en-US" altLang="en-US" sz="900" dirty="0">
                <a:solidFill>
                  <a:srgbClr val="808080"/>
                </a:solidFill>
              </a:rPr>
              <a:t>in part.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Custom 2">
      <a:dk1>
        <a:srgbClr val="275CAE"/>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ank Presentation">
  <a:themeElements>
    <a:clrScheme name="Custom 1">
      <a:dk1>
        <a:srgbClr val="0033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Custom 1">
      <a:dk1>
        <a:srgbClr val="0033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Needles Template02</Template>
  <TotalTime>20173</TotalTime>
  <Words>10401</Words>
  <Application>Microsoft Office PowerPoint</Application>
  <PresentationFormat>On-screen Show (4:3)</PresentationFormat>
  <Paragraphs>963</Paragraphs>
  <Slides>67</Slides>
  <Notes>1</Notes>
  <HiddenSlides>0</HiddenSlides>
  <MMClips>0</MMClips>
  <ScaleCrop>false</ScaleCrop>
  <HeadingPairs>
    <vt:vector size="4" baseType="variant">
      <vt:variant>
        <vt:lpstr>Theme</vt:lpstr>
      </vt:variant>
      <vt:variant>
        <vt:i4>4</vt:i4>
      </vt:variant>
      <vt:variant>
        <vt:lpstr>Slide Titles</vt:lpstr>
      </vt:variant>
      <vt:variant>
        <vt:i4>67</vt:i4>
      </vt:variant>
    </vt:vector>
  </HeadingPairs>
  <TitlesOfParts>
    <vt:vector size="71" baseType="lpstr">
      <vt:lpstr>Blank Presentation</vt:lpstr>
      <vt:lpstr>1_Custom Design</vt:lpstr>
      <vt:lpstr>1_Blank Presentation</vt:lpstr>
      <vt:lpstr>2_Blank Presentation</vt:lpstr>
      <vt:lpstr>PowerPoint Presentation</vt:lpstr>
      <vt:lpstr>ΜΑΘΗΣΙΑΚΟΙ ΣΤΟΧΟΙ</vt:lpstr>
      <vt:lpstr>ΕΝΟΤΗΤΑ 1: ΕΝΝΟΙΕΣ</vt:lpstr>
      <vt:lpstr>Έννοιες που Διέπουν την Πρότυπη Κοστολόγηση (διαφάνεια 1 από 2)</vt:lpstr>
      <vt:lpstr>Έννοιες που Διέπουν την Πρότυπη Κοστολόγηση (διαφάνεια 2 από 2)</vt:lpstr>
      <vt:lpstr>PowerPoint Presentation</vt:lpstr>
      <vt:lpstr>ΕΝΟΤΗΤΑ 2 : ΛΟΓΙΣΤΙΚΕΣ ΕΦΑΡΜΟΓΕΣ</vt:lpstr>
      <vt:lpstr>Ανάλυση Αποκλίσεων</vt:lpstr>
      <vt:lpstr>Υπολογισμός Πρότυπου Κόστους (διαφάνεια 1 από 2)</vt:lpstr>
      <vt:lpstr>Υπολογισμός Πρότυπου Κόστους (διαφάνεια 2 από 2)</vt:lpstr>
      <vt:lpstr>Πρότυπο Κόστος Άμεσων Υλικών</vt:lpstr>
      <vt:lpstr>Πρότυπο Κόστος Άμεσων Υλικών: Παράδειγμα</vt:lpstr>
      <vt:lpstr>Πρότυπο Κόστος Άμεσης Εργασίας</vt:lpstr>
      <vt:lpstr>Πρότυπο Κόστος Άμεσων Υλικών: Παράδειγμα</vt:lpstr>
      <vt:lpstr>Πρότυπο Κόστος Γενικών Βιομηχανικών Εξόδων (διαφάνεια 1 έως 2)</vt:lpstr>
      <vt:lpstr>Πρότυπο Κόστος Γενικών Βιομηχανικών Εξόδων (διαφάνεια 2 από 2)</vt:lpstr>
      <vt:lpstr>Πρότυπο Κόστος Γενικών Βιομηχανικών Εξόδων : Παράδειγμα</vt:lpstr>
      <vt:lpstr>Συνολικό Πρότυπο Κόστος Μονάδας</vt:lpstr>
      <vt:lpstr>Ο Ρόλος των Ελαστικών Προϋπολογισμών στην Ανάλυση Απόκλισης</vt:lpstr>
      <vt:lpstr>Αναφορά Απόδοσης Χρησιμοποιώντας Δεδομένα ενός Στατικού Προϋπολογισμού</vt:lpstr>
      <vt:lpstr>Αναφορά Απόδοσης Χρησιμοποιώντας Δεδομένα ενός Ελαστικού Προϋπολογισμού</vt:lpstr>
      <vt:lpstr>ήση της Ανάλυσης Απόκλισης για τον Έλεγχο του Κόστους</vt:lpstr>
      <vt:lpstr>Ανάλυση Απόκλισης: Μια Προσέγγιση Τεσσάρων Βημάτων για τον Έλεγχο του Κόστους</vt:lpstr>
      <vt:lpstr>PowerPoint Presentation</vt:lpstr>
      <vt:lpstr>Υπολογισμός και Ανάλυση Αποκλίσεων Άμεσων Υλικών</vt:lpstr>
      <vt:lpstr>Υπολογισμός Συνολικής Απόκλισης Κόστους Άμεσων Υλικών</vt:lpstr>
      <vt:lpstr>Υπολογισμός Συνολικής Απόκλισης Τιμής Άμεσων Υλικών</vt:lpstr>
      <vt:lpstr>Υπολογισμός Συνολικής Απόκλιση Τιμής Άμεσων Υλικών</vt:lpstr>
      <vt:lpstr>Σύνοψη Αποκλίσεων Άμεσων Υλικών</vt:lpstr>
      <vt:lpstr>Διάγραμμα Ανάλυσης Απόκλισης Άμεσων Υλικών</vt:lpstr>
      <vt:lpstr>Επιχειρηματική Εφαρμογή</vt:lpstr>
      <vt:lpstr>PowerPoint Presentation</vt:lpstr>
      <vt:lpstr>PowerPoint Presentation</vt:lpstr>
      <vt:lpstr>Υπολογισμός Συνολικής Απόκλισης Κόστους Άμεσης Εργασίας</vt:lpstr>
      <vt:lpstr>Υπολογισμός Απόκλισης Συντελεστή Άμεσης Εργασίας</vt:lpstr>
      <vt:lpstr>Υπολογισμός Απόκλισης Απόδοσης Άμεσης Εργασίας</vt:lpstr>
      <vt:lpstr>Σύνοψη Αποκλίσεων Άμεσων Υλικών </vt:lpstr>
      <vt:lpstr>Διάγραμμα Ανάλυσης Απόκλισης Άμεσων Υλικών </vt:lpstr>
      <vt:lpstr>Επιχειρηματική Εφαρμογή</vt:lpstr>
      <vt:lpstr>PowerPoint Presentation</vt:lpstr>
      <vt:lpstr>PowerPoint Presentation</vt:lpstr>
      <vt:lpstr>Υπολογισμός και Ανάλυση Αποκλίσεων Γενικών Βιομηχανικών Εξόδων</vt:lpstr>
      <vt:lpstr>Υπολογισμός Συνολικών Αποκλίσεων Γενικών Βιομηχανικών Εξόδων (διαφάνεια 1 από 2)</vt:lpstr>
      <vt:lpstr>Υπολογισμός Συνολικών Αποκλίσεων Γενικών Βιομηχανικών Εξόδων (διαφάνεια 2 από 2)</vt:lpstr>
      <vt:lpstr>Απόκλιση Συνολικών Μεταβλητών Γενικών Βιομηχανικών Εξόδων</vt:lpstr>
      <vt:lpstr>Διάγραμμα Ανάλυσης Απόκλιση Μεταβλητών Γενικών Βιομηχανικών Εξόδων</vt:lpstr>
      <vt:lpstr>Υπολογισμός Απόκλισης Δαπάνης Μεταβλητών Γενικών Βιομηχανικών Εξόδων</vt:lpstr>
      <vt:lpstr>Υπολογισμός Απόκλισης Απόδοσης Μεταβλητών Γενικών Βιομηχανικών Εξόδων</vt:lpstr>
      <vt:lpstr>Σύνοψη Αποκλίσεων Μεταβλητών Γενικών Βιομηχανικών Εξόδων</vt:lpstr>
      <vt:lpstr>Απόκλιση Συνολικών Σταθερών Γενικών Βιομηχανικών Εξόδων</vt:lpstr>
      <vt:lpstr>Διάγραμμα Ανάλυσης Απόκλισης Σταθερών Γενικών Βιομηχανικών Εξόδων</vt:lpstr>
      <vt:lpstr>Υπολογισμός Απόκλισης Προϋπολογισμού Σταθερών Γενικών Βιομηχανικών Εξόδων</vt:lpstr>
      <vt:lpstr>Υπολογισμός Απόκλισης Όγκου Σταθερών Γενικών Βιομηχανικών Εξόδων</vt:lpstr>
      <vt:lpstr>Υπολογισμός Απόκλισης Όγκου Σταθερών Γενικών Βιομηχανικών Εξόδων</vt:lpstr>
      <vt:lpstr>Σύνοψη των Αποκλίσεων Μεταβλητών και Σταθερών Γενικών Βιομηχανικών Εξόδων </vt:lpstr>
      <vt:lpstr>Επιχειρησιακή Εφαρμογή</vt:lpstr>
      <vt:lpstr>PowerPoint Presentation</vt:lpstr>
      <vt:lpstr>PowerPoint Presentation</vt:lpstr>
      <vt:lpstr>PowerPoint Presentation</vt:lpstr>
      <vt:lpstr>ΕΝΟΤΗΤΑ 3: ΕΠΙΧΕΙΡΗΜΑΤΙΚΕΣ ΕΦΑΡΜΟΓΕΣ</vt:lpstr>
      <vt:lpstr>Χρησιμοποιώντας τις Αποκλίσεις Κόστους για Αξιολόγηση της Απόδοσης των Μάνατζερ</vt:lpstr>
      <vt:lpstr>Ανάλυση Αποκλίσεων και Διαδικασία Διαχείρισης</vt:lpstr>
      <vt:lpstr>Χρησιμοποιώντας τις Αποκλίσεις Κόστους για Αξιολόγηση της Απόδοσης των Μάνατζερ</vt:lpstr>
      <vt:lpstr>Αναφορά Απόδοσης Διαχείρισης Χρησιμοποιώντας Ανάλυση Απόκλισης (διαφάνεια 1 από 2)</vt:lpstr>
      <vt:lpstr>Αναφορά Απόδοσης Χρησιμοποιώντας Ανάλυση Απόκλισης(διαφάνεια 2 από 2)</vt:lpstr>
      <vt:lpstr>PowerPoint Presentation</vt:lpstr>
      <vt:lpstr>PowerPoint Presentation</vt:lpstr>
    </vt:vector>
  </TitlesOfParts>
  <Company>OffCenter Concept House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and Receivables</dc:title>
  <dc:creator>Compositor</dc:creator>
  <cp:lastModifiedBy>user1</cp:lastModifiedBy>
  <cp:revision>1431</cp:revision>
  <dcterms:created xsi:type="dcterms:W3CDTF">2009-12-22T16:31:00Z</dcterms:created>
  <dcterms:modified xsi:type="dcterms:W3CDTF">2018-02-26T12:42:00Z</dcterms:modified>
</cp:coreProperties>
</file>