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77" r:id="rId4"/>
    <p:sldId id="258" r:id="rId5"/>
    <p:sldId id="279" r:id="rId6"/>
    <p:sldId id="260" r:id="rId7"/>
    <p:sldId id="280" r:id="rId8"/>
    <p:sldId id="261" r:id="rId9"/>
    <p:sldId id="263" r:id="rId10"/>
    <p:sldId id="262" r:id="rId11"/>
    <p:sldId id="264" r:id="rId12"/>
    <p:sldId id="265" r:id="rId13"/>
    <p:sldId id="266" r:id="rId14"/>
    <p:sldId id="267" r:id="rId15"/>
    <p:sldId id="268" r:id="rId16"/>
    <p:sldId id="269" r:id="rId17"/>
    <p:sldId id="270" r:id="rId18"/>
    <p:sldId id="271" r:id="rId19"/>
    <p:sldId id="274" r:id="rId20"/>
    <p:sldId id="259" r:id="rId21"/>
    <p:sldId id="275" r:id="rId22"/>
    <p:sldId id="276" r:id="rId23"/>
    <p:sldId id="272" r:id="rId24"/>
    <p:sldId id="273" r:id="rId25"/>
    <p:sldId id="281" r:id="rId26"/>
    <p:sldId id="282" r:id="rId27"/>
    <p:sldId id="283" r:id="rId28"/>
    <p:sldId id="284" r:id="rId29"/>
    <p:sldId id="27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1" d="100"/>
          <a:sy n="81" d="100"/>
        </p:scale>
        <p:origin x="-702" y="-96"/>
      </p:cViewPr>
      <p:guideLst>
        <p:guide orient="horz" pos="2160"/>
        <p:guide pos="3840"/>
      </p:guideLst>
    </p:cSldViewPr>
  </p:slideViewPr>
  <p:notesTextViewPr>
    <p:cViewPr>
      <p:scale>
        <a:sx n="1" d="1"/>
        <a:sy n="1" d="1"/>
      </p:scale>
      <p:origin x="0" y="0"/>
    </p:cViewPr>
  </p:notesTextViewPr>
  <p:sorterViewPr>
    <p:cViewPr>
      <p:scale>
        <a:sx n="100" d="100"/>
        <a:sy n="100" d="100"/>
      </p:scale>
      <p:origin x="0" y="-1108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561F9A-A401-46BB-BF33-345F8697FCBA}" type="doc">
      <dgm:prSet loTypeId="urn:microsoft.com/office/officeart/2005/8/layout/process4" loCatId="process" qsTypeId="urn:microsoft.com/office/officeart/2005/8/quickstyle/simple5" qsCatId="simple" csTypeId="urn:microsoft.com/office/officeart/2005/8/colors/colorful2" csCatId="colorful" phldr="1"/>
      <dgm:spPr/>
      <dgm:t>
        <a:bodyPr/>
        <a:lstStyle/>
        <a:p>
          <a:endParaRPr lang="en-US"/>
        </a:p>
      </dgm:t>
    </dgm:pt>
    <dgm:pt modelId="{12941950-E2AB-4384-9C0A-E86CEF0D653A}">
      <dgm:prSet custT="1"/>
      <dgm:spPr/>
      <dgm:t>
        <a:bodyPr/>
        <a:lstStyle/>
        <a:p>
          <a:r>
            <a:rPr lang="el-GR" sz="1600" dirty="0"/>
            <a:t>Ο</a:t>
          </a:r>
          <a:r>
            <a:rPr lang="el-GR" sz="1600" b="1" dirty="0"/>
            <a:t> Πρωταγόρας από τα Άβδηρα</a:t>
          </a:r>
          <a:r>
            <a:rPr lang="el-GR" sz="1600" dirty="0"/>
            <a:t>, ο οποίος δίδαξε μεθόδους επιχειρηματολογίας υπέρ και κατά μίας και της αυτής υπόθεσης, καθώς και χρήση θεμάτων γενικής εφαρμογής (τόποι), γραμματική και ορθή χρήση των λέξεων (ορθοέπεια). </a:t>
          </a:r>
          <a:endParaRPr lang="en-US" sz="1600" dirty="0"/>
        </a:p>
      </dgm:t>
    </dgm:pt>
    <dgm:pt modelId="{EDF0D4A7-CBC6-4722-9496-4427AE46E8AF}" type="parTrans" cxnId="{28F5E8B6-36FE-430C-9AC8-2F46140A1A52}">
      <dgm:prSet/>
      <dgm:spPr/>
      <dgm:t>
        <a:bodyPr/>
        <a:lstStyle/>
        <a:p>
          <a:endParaRPr lang="en-US"/>
        </a:p>
      </dgm:t>
    </dgm:pt>
    <dgm:pt modelId="{29A1208F-8D7C-4D44-996E-FFB7B27071E1}" type="sibTrans" cxnId="{28F5E8B6-36FE-430C-9AC8-2F46140A1A52}">
      <dgm:prSet/>
      <dgm:spPr/>
      <dgm:t>
        <a:bodyPr/>
        <a:lstStyle/>
        <a:p>
          <a:endParaRPr lang="en-US"/>
        </a:p>
      </dgm:t>
    </dgm:pt>
    <dgm:pt modelId="{E836BABB-468F-40ED-93A2-DA51DCBEEEC9}">
      <dgm:prSet custT="1"/>
      <dgm:spPr/>
      <dgm:t>
        <a:bodyPr/>
        <a:lstStyle/>
        <a:p>
          <a:r>
            <a:rPr lang="el-GR" sz="1600" dirty="0"/>
            <a:t>Ο </a:t>
          </a:r>
          <a:r>
            <a:rPr lang="el-GR" sz="1600" b="1" dirty="0"/>
            <a:t>Πρόδικος ο Κείος</a:t>
          </a:r>
          <a:r>
            <a:rPr lang="el-GR" sz="1600" dirty="0"/>
            <a:t>, ο οποίος ασχολήθηκε και αυτός με την ορθοέπεια, ιδιαίτερα με τους ορισμούς (λ.χ. τη διάκριση της σημασίας μεταξύ λέξεων που χρησιμοποιούνταν ως συνώνυμα), αλλά και με την επίκληση στο συναίσθημα. </a:t>
          </a:r>
          <a:endParaRPr lang="en-US" sz="1600" dirty="0"/>
        </a:p>
      </dgm:t>
    </dgm:pt>
    <dgm:pt modelId="{CCE8EB32-E26A-43CE-924D-96C084A7EFE5}" type="parTrans" cxnId="{E9C2A463-26D9-4B77-A3DC-D97A32598FA8}">
      <dgm:prSet/>
      <dgm:spPr/>
      <dgm:t>
        <a:bodyPr/>
        <a:lstStyle/>
        <a:p>
          <a:endParaRPr lang="en-US"/>
        </a:p>
      </dgm:t>
    </dgm:pt>
    <dgm:pt modelId="{D1AB7F7C-76DA-4EB5-AC46-F3B573F5FE37}" type="sibTrans" cxnId="{E9C2A463-26D9-4B77-A3DC-D97A32598FA8}">
      <dgm:prSet/>
      <dgm:spPr/>
      <dgm:t>
        <a:bodyPr/>
        <a:lstStyle/>
        <a:p>
          <a:endParaRPr lang="en-US"/>
        </a:p>
      </dgm:t>
    </dgm:pt>
    <dgm:pt modelId="{0EDB15D3-A5B1-43B4-BFAE-0237190D0FB8}">
      <dgm:prSet custT="1"/>
      <dgm:spPr/>
      <dgm:t>
        <a:bodyPr/>
        <a:lstStyle/>
        <a:p>
          <a:r>
            <a:rPr lang="el-GR" sz="1400" dirty="0"/>
            <a:t>Ο </a:t>
          </a:r>
          <a:r>
            <a:rPr lang="el-GR" sz="1400" b="1" dirty="0"/>
            <a:t>Θρασύμαχος από τη Χαλκηδόνα</a:t>
          </a:r>
          <a:r>
            <a:rPr lang="el-GR" sz="1400" dirty="0"/>
            <a:t>, ο οποίος αναγνώρισε την επίδραση του ύφους στο συναίσθημα – ειδικά του ρυθμού του πεζού λόγου. Τέλος, η ρητορική που αναπτύχθηκε στη Σικελία και η διδακσλαία των σοφιστών συναντήθηκαν στο πρόσωπο του </a:t>
          </a:r>
          <a:r>
            <a:rPr lang="el-GR" sz="1400" b="1" dirty="0"/>
            <a:t>Γοργία του Λεοντίνου</a:t>
          </a:r>
          <a:r>
            <a:rPr lang="el-GR" sz="1400" dirty="0"/>
            <a:t>, του οποίου ο φανταχτερός πεζός λόγος, με την υπερβολική χρήση ισόμετρων προτάσεων, παρηχήσεων και ποιητικού λεξιλογίου, άσκησε βαθιά επίδραση στην αθηναϊκή συνέλευση (εκκλησία του Δήμου) όταν ο Γοργίας αγόρευσε ενώπιόν της το 427. Το ύφος του Γοργία και οι αρχές που το διέπουν επηρέασαν το ύφος του Ισοκράτη.</a:t>
          </a:r>
          <a:endParaRPr lang="en-US" sz="1400" dirty="0"/>
        </a:p>
      </dgm:t>
    </dgm:pt>
    <dgm:pt modelId="{533FF5A1-940F-4100-A7E3-85FFC4D53AE1}" type="parTrans" cxnId="{E68EF061-778C-4C43-92FC-55045C7E01AA}">
      <dgm:prSet/>
      <dgm:spPr/>
      <dgm:t>
        <a:bodyPr/>
        <a:lstStyle/>
        <a:p>
          <a:endParaRPr lang="en-US"/>
        </a:p>
      </dgm:t>
    </dgm:pt>
    <dgm:pt modelId="{E07A67B9-86A4-4A32-BC5C-18A6128E3E2B}" type="sibTrans" cxnId="{E68EF061-778C-4C43-92FC-55045C7E01AA}">
      <dgm:prSet/>
      <dgm:spPr/>
      <dgm:t>
        <a:bodyPr/>
        <a:lstStyle/>
        <a:p>
          <a:endParaRPr lang="en-US"/>
        </a:p>
      </dgm:t>
    </dgm:pt>
    <dgm:pt modelId="{99D1F0DA-B3F0-4996-AAC2-FBB407A613DA}" type="pres">
      <dgm:prSet presAssocID="{85561F9A-A401-46BB-BF33-345F8697FCBA}" presName="Name0" presStyleCnt="0">
        <dgm:presLayoutVars>
          <dgm:dir/>
          <dgm:animLvl val="lvl"/>
          <dgm:resizeHandles val="exact"/>
        </dgm:presLayoutVars>
      </dgm:prSet>
      <dgm:spPr/>
      <dgm:t>
        <a:bodyPr/>
        <a:lstStyle/>
        <a:p>
          <a:endParaRPr lang="en-GB"/>
        </a:p>
      </dgm:t>
    </dgm:pt>
    <dgm:pt modelId="{EAB9AD59-14E0-42AF-8C68-2E97D044A0FE}" type="pres">
      <dgm:prSet presAssocID="{0EDB15D3-A5B1-43B4-BFAE-0237190D0FB8}" presName="boxAndChildren" presStyleCnt="0"/>
      <dgm:spPr/>
    </dgm:pt>
    <dgm:pt modelId="{CEA498BE-DBC5-4AA8-937C-9344ED1B107B}" type="pres">
      <dgm:prSet presAssocID="{0EDB15D3-A5B1-43B4-BFAE-0237190D0FB8}" presName="parentTextBox" presStyleLbl="node1" presStyleIdx="0" presStyleCnt="3" custScaleY="141822"/>
      <dgm:spPr/>
      <dgm:t>
        <a:bodyPr/>
        <a:lstStyle/>
        <a:p>
          <a:endParaRPr lang="en-GB"/>
        </a:p>
      </dgm:t>
    </dgm:pt>
    <dgm:pt modelId="{1E03AA4F-E7EA-4131-9BA7-5301C6FCEA25}" type="pres">
      <dgm:prSet presAssocID="{D1AB7F7C-76DA-4EB5-AC46-F3B573F5FE37}" presName="sp" presStyleCnt="0"/>
      <dgm:spPr/>
    </dgm:pt>
    <dgm:pt modelId="{0601CFE3-8416-4685-AAD0-21119F30347A}" type="pres">
      <dgm:prSet presAssocID="{E836BABB-468F-40ED-93A2-DA51DCBEEEC9}" presName="arrowAndChildren" presStyleCnt="0"/>
      <dgm:spPr/>
    </dgm:pt>
    <dgm:pt modelId="{0366A2D1-1E90-4C5E-BA44-EB29B16DA645}" type="pres">
      <dgm:prSet presAssocID="{E836BABB-468F-40ED-93A2-DA51DCBEEEC9}" presName="parentTextArrow" presStyleLbl="node1" presStyleIdx="1" presStyleCnt="3"/>
      <dgm:spPr/>
      <dgm:t>
        <a:bodyPr/>
        <a:lstStyle/>
        <a:p>
          <a:endParaRPr lang="en-GB"/>
        </a:p>
      </dgm:t>
    </dgm:pt>
    <dgm:pt modelId="{E9D34EB4-FEAB-4CF0-966A-CEE9834E3696}" type="pres">
      <dgm:prSet presAssocID="{29A1208F-8D7C-4D44-996E-FFB7B27071E1}" presName="sp" presStyleCnt="0"/>
      <dgm:spPr/>
    </dgm:pt>
    <dgm:pt modelId="{DF84107F-282C-48CC-9204-DE8179BCFB76}" type="pres">
      <dgm:prSet presAssocID="{12941950-E2AB-4384-9C0A-E86CEF0D653A}" presName="arrowAndChildren" presStyleCnt="0"/>
      <dgm:spPr/>
    </dgm:pt>
    <dgm:pt modelId="{5FCA4F8F-5EB2-4B00-A130-AF82BB6DD80A}" type="pres">
      <dgm:prSet presAssocID="{12941950-E2AB-4384-9C0A-E86CEF0D653A}" presName="parentTextArrow" presStyleLbl="node1" presStyleIdx="2" presStyleCnt="3"/>
      <dgm:spPr/>
      <dgm:t>
        <a:bodyPr/>
        <a:lstStyle/>
        <a:p>
          <a:endParaRPr lang="en-GB"/>
        </a:p>
      </dgm:t>
    </dgm:pt>
  </dgm:ptLst>
  <dgm:cxnLst>
    <dgm:cxn modelId="{28F5E8B6-36FE-430C-9AC8-2F46140A1A52}" srcId="{85561F9A-A401-46BB-BF33-345F8697FCBA}" destId="{12941950-E2AB-4384-9C0A-E86CEF0D653A}" srcOrd="0" destOrd="0" parTransId="{EDF0D4A7-CBC6-4722-9496-4427AE46E8AF}" sibTransId="{29A1208F-8D7C-4D44-996E-FFB7B27071E1}"/>
    <dgm:cxn modelId="{E68EF061-778C-4C43-92FC-55045C7E01AA}" srcId="{85561F9A-A401-46BB-BF33-345F8697FCBA}" destId="{0EDB15D3-A5B1-43B4-BFAE-0237190D0FB8}" srcOrd="2" destOrd="0" parTransId="{533FF5A1-940F-4100-A7E3-85FFC4D53AE1}" sibTransId="{E07A67B9-86A4-4A32-BC5C-18A6128E3E2B}"/>
    <dgm:cxn modelId="{E9C2A463-26D9-4B77-A3DC-D97A32598FA8}" srcId="{85561F9A-A401-46BB-BF33-345F8697FCBA}" destId="{E836BABB-468F-40ED-93A2-DA51DCBEEEC9}" srcOrd="1" destOrd="0" parTransId="{CCE8EB32-E26A-43CE-924D-96C084A7EFE5}" sibTransId="{D1AB7F7C-76DA-4EB5-AC46-F3B573F5FE37}"/>
    <dgm:cxn modelId="{BD608918-D5CF-4D14-A902-1C81DD2801A5}" type="presOf" srcId="{0EDB15D3-A5B1-43B4-BFAE-0237190D0FB8}" destId="{CEA498BE-DBC5-4AA8-937C-9344ED1B107B}" srcOrd="0" destOrd="0" presId="urn:microsoft.com/office/officeart/2005/8/layout/process4"/>
    <dgm:cxn modelId="{C58AAD3A-2797-4CB1-9D86-F0127DCD7BF7}" type="presOf" srcId="{12941950-E2AB-4384-9C0A-E86CEF0D653A}" destId="{5FCA4F8F-5EB2-4B00-A130-AF82BB6DD80A}" srcOrd="0" destOrd="0" presId="urn:microsoft.com/office/officeart/2005/8/layout/process4"/>
    <dgm:cxn modelId="{39069B71-A38F-43CC-8BEE-104F1C267E69}" type="presOf" srcId="{E836BABB-468F-40ED-93A2-DA51DCBEEEC9}" destId="{0366A2D1-1E90-4C5E-BA44-EB29B16DA645}" srcOrd="0" destOrd="0" presId="urn:microsoft.com/office/officeart/2005/8/layout/process4"/>
    <dgm:cxn modelId="{A644332A-40DC-4D0C-81C2-64F425BC9F4B}" type="presOf" srcId="{85561F9A-A401-46BB-BF33-345F8697FCBA}" destId="{99D1F0DA-B3F0-4996-AAC2-FBB407A613DA}" srcOrd="0" destOrd="0" presId="urn:microsoft.com/office/officeart/2005/8/layout/process4"/>
    <dgm:cxn modelId="{7939963E-160F-469C-A5FA-AB4744BA72A5}" type="presParOf" srcId="{99D1F0DA-B3F0-4996-AAC2-FBB407A613DA}" destId="{EAB9AD59-14E0-42AF-8C68-2E97D044A0FE}" srcOrd="0" destOrd="0" presId="urn:microsoft.com/office/officeart/2005/8/layout/process4"/>
    <dgm:cxn modelId="{1F4034E9-233D-4D46-830C-7D0DAB6071EC}" type="presParOf" srcId="{EAB9AD59-14E0-42AF-8C68-2E97D044A0FE}" destId="{CEA498BE-DBC5-4AA8-937C-9344ED1B107B}" srcOrd="0" destOrd="0" presId="urn:microsoft.com/office/officeart/2005/8/layout/process4"/>
    <dgm:cxn modelId="{65CFEC7B-424C-4F9A-BB09-1E4EACBB73E8}" type="presParOf" srcId="{99D1F0DA-B3F0-4996-AAC2-FBB407A613DA}" destId="{1E03AA4F-E7EA-4131-9BA7-5301C6FCEA25}" srcOrd="1" destOrd="0" presId="urn:microsoft.com/office/officeart/2005/8/layout/process4"/>
    <dgm:cxn modelId="{20AC4FB2-7D20-4CFA-819B-21960B85D815}" type="presParOf" srcId="{99D1F0DA-B3F0-4996-AAC2-FBB407A613DA}" destId="{0601CFE3-8416-4685-AAD0-21119F30347A}" srcOrd="2" destOrd="0" presId="urn:microsoft.com/office/officeart/2005/8/layout/process4"/>
    <dgm:cxn modelId="{373D7EEC-6720-4E40-8E9B-D09D3695B00E}" type="presParOf" srcId="{0601CFE3-8416-4685-AAD0-21119F30347A}" destId="{0366A2D1-1E90-4C5E-BA44-EB29B16DA645}" srcOrd="0" destOrd="0" presId="urn:microsoft.com/office/officeart/2005/8/layout/process4"/>
    <dgm:cxn modelId="{DBF3E2C7-B315-434A-B181-519373D2B186}" type="presParOf" srcId="{99D1F0DA-B3F0-4996-AAC2-FBB407A613DA}" destId="{E9D34EB4-FEAB-4CF0-966A-CEE9834E3696}" srcOrd="3" destOrd="0" presId="urn:microsoft.com/office/officeart/2005/8/layout/process4"/>
    <dgm:cxn modelId="{CF368AB1-0EF1-4EB1-B911-1B767AF78F67}" type="presParOf" srcId="{99D1F0DA-B3F0-4996-AAC2-FBB407A613DA}" destId="{DF84107F-282C-48CC-9204-DE8179BCFB76}" srcOrd="4" destOrd="0" presId="urn:microsoft.com/office/officeart/2005/8/layout/process4"/>
    <dgm:cxn modelId="{DEF2F556-8EAD-419D-91D4-830F013A24D0}" type="presParOf" srcId="{DF84107F-282C-48CC-9204-DE8179BCFB76}" destId="{5FCA4F8F-5EB2-4B00-A130-AF82BB6DD80A}" srcOrd="0" destOrd="0" presId="urn:microsoft.com/office/officeart/2005/8/layout/process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AC5085-97EB-46B3-9016-354A51E18B47}" type="doc">
      <dgm:prSet loTypeId="urn:microsoft.com/office/officeart/2005/8/layout/default#1" loCatId="list" qsTypeId="urn:microsoft.com/office/officeart/2005/8/quickstyle/simple4" qsCatId="simple" csTypeId="urn:microsoft.com/office/officeart/2005/8/colors/colorful5" csCatId="colorful"/>
      <dgm:spPr/>
      <dgm:t>
        <a:bodyPr/>
        <a:lstStyle/>
        <a:p>
          <a:endParaRPr lang="en-US"/>
        </a:p>
      </dgm:t>
    </dgm:pt>
    <dgm:pt modelId="{03363DEB-5D9C-4E5F-92BC-CCDEE4FF1465}">
      <dgm:prSet/>
      <dgm:spPr/>
      <dgm:t>
        <a:bodyPr/>
        <a:lstStyle/>
        <a:p>
          <a:r>
            <a:rPr lang="el-GR" b="1"/>
            <a:t>ΔΙΚΑΝΙΚΟΙ ΛΟΓΟΙ – ΛΟΓΟΓΡΑΦΟΙ</a:t>
          </a:r>
          <a:endParaRPr lang="en-US"/>
        </a:p>
      </dgm:t>
    </dgm:pt>
    <dgm:pt modelId="{33139BAC-AFE1-4CD2-BDF2-31BCDBBD19E2}" type="parTrans" cxnId="{FD01CEF5-0D03-4F63-884E-45D22B430BD5}">
      <dgm:prSet/>
      <dgm:spPr/>
      <dgm:t>
        <a:bodyPr/>
        <a:lstStyle/>
        <a:p>
          <a:endParaRPr lang="en-US"/>
        </a:p>
      </dgm:t>
    </dgm:pt>
    <dgm:pt modelId="{D0DB2DF9-9470-4D14-BB1C-54C03A77CC31}" type="sibTrans" cxnId="{FD01CEF5-0D03-4F63-884E-45D22B430BD5}">
      <dgm:prSet/>
      <dgm:spPr/>
      <dgm:t>
        <a:bodyPr/>
        <a:lstStyle/>
        <a:p>
          <a:endParaRPr lang="en-US"/>
        </a:p>
      </dgm:t>
    </dgm:pt>
    <dgm:pt modelId="{E4910C36-31CC-4FD9-80FB-A5C742D4DA1C}">
      <dgm:prSet/>
      <dgm:spPr/>
      <dgm:t>
        <a:bodyPr/>
        <a:lstStyle/>
        <a:p>
          <a:r>
            <a:rPr lang="el-GR" b="1"/>
            <a:t>(ειδικά δικαστήρια ανθρωποκτονίας, ηλιαστικά δικαστήρια)</a:t>
          </a:r>
          <a:endParaRPr lang="en-US"/>
        </a:p>
      </dgm:t>
    </dgm:pt>
    <dgm:pt modelId="{C5790BCC-6FF1-4AAE-825F-D379A3556684}" type="parTrans" cxnId="{7028F8FC-ABA1-426A-A6DA-06504A568C4A}">
      <dgm:prSet/>
      <dgm:spPr/>
      <dgm:t>
        <a:bodyPr/>
        <a:lstStyle/>
        <a:p>
          <a:endParaRPr lang="en-US"/>
        </a:p>
      </dgm:t>
    </dgm:pt>
    <dgm:pt modelId="{9823D579-4A47-4BA7-B1AC-9B8D0A83299A}" type="sibTrans" cxnId="{7028F8FC-ABA1-426A-A6DA-06504A568C4A}">
      <dgm:prSet/>
      <dgm:spPr/>
      <dgm:t>
        <a:bodyPr/>
        <a:lstStyle/>
        <a:p>
          <a:endParaRPr lang="en-US"/>
        </a:p>
      </dgm:t>
    </dgm:pt>
    <dgm:pt modelId="{07B3C952-476F-4E15-AED2-525C06BB2D9B}">
      <dgm:prSet/>
      <dgm:spPr/>
      <dgm:t>
        <a:bodyPr/>
        <a:lstStyle/>
        <a:p>
          <a:r>
            <a:rPr lang="el-GR" b="1"/>
            <a:t>ΠΟΛΙΤΙΚΟΙ ΛΟΓΟΙ – ΡΗΤΟΡΕΣ, ΠΟΛΙΤΙΚΟΙ</a:t>
          </a:r>
          <a:endParaRPr lang="en-US"/>
        </a:p>
      </dgm:t>
    </dgm:pt>
    <dgm:pt modelId="{B1DD9DC8-4900-49AF-B6AA-DF957F021940}" type="parTrans" cxnId="{9DA5D31E-4B1E-4CD6-BFEE-1B2A48F60878}">
      <dgm:prSet/>
      <dgm:spPr/>
      <dgm:t>
        <a:bodyPr/>
        <a:lstStyle/>
        <a:p>
          <a:endParaRPr lang="en-US"/>
        </a:p>
      </dgm:t>
    </dgm:pt>
    <dgm:pt modelId="{07C42F39-0145-4C5F-859E-1AA1FF4C89FF}" type="sibTrans" cxnId="{9DA5D31E-4B1E-4CD6-BFEE-1B2A48F60878}">
      <dgm:prSet/>
      <dgm:spPr/>
      <dgm:t>
        <a:bodyPr/>
        <a:lstStyle/>
        <a:p>
          <a:endParaRPr lang="en-US"/>
        </a:p>
      </dgm:t>
    </dgm:pt>
    <dgm:pt modelId="{7E6ECBE9-4648-4132-A81C-69954735C4B4}">
      <dgm:prSet/>
      <dgm:spPr/>
      <dgm:t>
        <a:bodyPr/>
        <a:lstStyle/>
        <a:p>
          <a:r>
            <a:rPr lang="el-GR" b="1"/>
            <a:t>(Εκκλησία του Δήμου, Βουλή των 500)</a:t>
          </a:r>
          <a:endParaRPr lang="en-US"/>
        </a:p>
      </dgm:t>
    </dgm:pt>
    <dgm:pt modelId="{C481C3E1-30E9-429E-B34A-45994435CF71}" type="parTrans" cxnId="{30604D5F-499E-4FA8-8CDF-F900388F1C1E}">
      <dgm:prSet/>
      <dgm:spPr/>
      <dgm:t>
        <a:bodyPr/>
        <a:lstStyle/>
        <a:p>
          <a:endParaRPr lang="en-US"/>
        </a:p>
      </dgm:t>
    </dgm:pt>
    <dgm:pt modelId="{E835BC09-5C6F-499A-B405-AE808B51C450}" type="sibTrans" cxnId="{30604D5F-499E-4FA8-8CDF-F900388F1C1E}">
      <dgm:prSet/>
      <dgm:spPr/>
      <dgm:t>
        <a:bodyPr/>
        <a:lstStyle/>
        <a:p>
          <a:endParaRPr lang="en-US"/>
        </a:p>
      </dgm:t>
    </dgm:pt>
    <dgm:pt modelId="{D9B49345-C78D-4969-A1C2-4A516092922D}">
      <dgm:prSet/>
      <dgm:spPr/>
      <dgm:t>
        <a:bodyPr/>
        <a:lstStyle/>
        <a:p>
          <a:r>
            <a:rPr lang="el-GR" b="1"/>
            <a:t>ΕΠΙΔΕΙΚΤΙΚΟΙ ΛΟΓΟΙ – ΡΗΤΟΡΕΣ </a:t>
          </a:r>
          <a:endParaRPr lang="en-US"/>
        </a:p>
      </dgm:t>
    </dgm:pt>
    <dgm:pt modelId="{6E4FB1B8-99B1-4126-817A-371C40F7F5F9}" type="parTrans" cxnId="{1F8F44D9-5E23-456F-87E9-D0CC1870FC63}">
      <dgm:prSet/>
      <dgm:spPr/>
      <dgm:t>
        <a:bodyPr/>
        <a:lstStyle/>
        <a:p>
          <a:endParaRPr lang="en-US"/>
        </a:p>
      </dgm:t>
    </dgm:pt>
    <dgm:pt modelId="{4EB61E68-1727-4E4E-89E5-EC47F95D7C3D}" type="sibTrans" cxnId="{1F8F44D9-5E23-456F-87E9-D0CC1870FC63}">
      <dgm:prSet/>
      <dgm:spPr/>
      <dgm:t>
        <a:bodyPr/>
        <a:lstStyle/>
        <a:p>
          <a:endParaRPr lang="en-US"/>
        </a:p>
      </dgm:t>
    </dgm:pt>
    <dgm:pt modelId="{200E4DBA-6C2E-482C-AC12-75DD0C92A2A3}">
      <dgm:prSet/>
      <dgm:spPr/>
      <dgm:t>
        <a:bodyPr/>
        <a:lstStyle/>
        <a:p>
          <a:r>
            <a:rPr lang="el-GR" b="1"/>
            <a:t>(Επιτάφιοι, Πανηγυρικοί, Ολυμπιακοί)</a:t>
          </a:r>
          <a:endParaRPr lang="en-US"/>
        </a:p>
      </dgm:t>
    </dgm:pt>
    <dgm:pt modelId="{018D974F-F47B-404A-8B16-D68D01F2B5EA}" type="parTrans" cxnId="{4FB05A02-FE3D-4441-950F-AA3505086219}">
      <dgm:prSet/>
      <dgm:spPr/>
      <dgm:t>
        <a:bodyPr/>
        <a:lstStyle/>
        <a:p>
          <a:endParaRPr lang="en-US"/>
        </a:p>
      </dgm:t>
    </dgm:pt>
    <dgm:pt modelId="{804A316F-6E89-4CBA-8DCF-5CE34DD58A15}" type="sibTrans" cxnId="{4FB05A02-FE3D-4441-950F-AA3505086219}">
      <dgm:prSet/>
      <dgm:spPr/>
      <dgm:t>
        <a:bodyPr/>
        <a:lstStyle/>
        <a:p>
          <a:endParaRPr lang="en-US"/>
        </a:p>
      </dgm:t>
    </dgm:pt>
    <dgm:pt modelId="{1ABC2E39-6B50-44FF-A7E9-436388244379}" type="pres">
      <dgm:prSet presAssocID="{08AC5085-97EB-46B3-9016-354A51E18B47}" presName="diagram" presStyleCnt="0">
        <dgm:presLayoutVars>
          <dgm:dir/>
          <dgm:resizeHandles val="exact"/>
        </dgm:presLayoutVars>
      </dgm:prSet>
      <dgm:spPr/>
      <dgm:t>
        <a:bodyPr/>
        <a:lstStyle/>
        <a:p>
          <a:endParaRPr lang="en-GB"/>
        </a:p>
      </dgm:t>
    </dgm:pt>
    <dgm:pt modelId="{1EEE9CD8-0C9B-4448-8725-2B9C1A59660B}" type="pres">
      <dgm:prSet presAssocID="{03363DEB-5D9C-4E5F-92BC-CCDEE4FF1465}" presName="node" presStyleLbl="node1" presStyleIdx="0" presStyleCnt="6">
        <dgm:presLayoutVars>
          <dgm:bulletEnabled val="1"/>
        </dgm:presLayoutVars>
      </dgm:prSet>
      <dgm:spPr/>
      <dgm:t>
        <a:bodyPr/>
        <a:lstStyle/>
        <a:p>
          <a:endParaRPr lang="en-GB"/>
        </a:p>
      </dgm:t>
    </dgm:pt>
    <dgm:pt modelId="{7E2A4D76-3B2A-4893-9392-047E52FB1DFA}" type="pres">
      <dgm:prSet presAssocID="{D0DB2DF9-9470-4D14-BB1C-54C03A77CC31}" presName="sibTrans" presStyleCnt="0"/>
      <dgm:spPr/>
    </dgm:pt>
    <dgm:pt modelId="{B7A06E0D-DE59-4EA7-A6C1-B3D29796D04A}" type="pres">
      <dgm:prSet presAssocID="{E4910C36-31CC-4FD9-80FB-A5C742D4DA1C}" presName="node" presStyleLbl="node1" presStyleIdx="1" presStyleCnt="6">
        <dgm:presLayoutVars>
          <dgm:bulletEnabled val="1"/>
        </dgm:presLayoutVars>
      </dgm:prSet>
      <dgm:spPr/>
      <dgm:t>
        <a:bodyPr/>
        <a:lstStyle/>
        <a:p>
          <a:endParaRPr lang="en-GB"/>
        </a:p>
      </dgm:t>
    </dgm:pt>
    <dgm:pt modelId="{56F3DA27-FF52-40FD-BCD4-0EDA64BD204A}" type="pres">
      <dgm:prSet presAssocID="{9823D579-4A47-4BA7-B1AC-9B8D0A83299A}" presName="sibTrans" presStyleCnt="0"/>
      <dgm:spPr/>
    </dgm:pt>
    <dgm:pt modelId="{1C309BD4-E271-48CF-8BA3-29F2016C6D23}" type="pres">
      <dgm:prSet presAssocID="{07B3C952-476F-4E15-AED2-525C06BB2D9B}" presName="node" presStyleLbl="node1" presStyleIdx="2" presStyleCnt="6">
        <dgm:presLayoutVars>
          <dgm:bulletEnabled val="1"/>
        </dgm:presLayoutVars>
      </dgm:prSet>
      <dgm:spPr/>
      <dgm:t>
        <a:bodyPr/>
        <a:lstStyle/>
        <a:p>
          <a:endParaRPr lang="en-GB"/>
        </a:p>
      </dgm:t>
    </dgm:pt>
    <dgm:pt modelId="{8CFFA19C-4894-4AD3-B1D2-722530495799}" type="pres">
      <dgm:prSet presAssocID="{07C42F39-0145-4C5F-859E-1AA1FF4C89FF}" presName="sibTrans" presStyleCnt="0"/>
      <dgm:spPr/>
    </dgm:pt>
    <dgm:pt modelId="{2C8E4BDF-F85D-4E85-A632-A8E154DE8F30}" type="pres">
      <dgm:prSet presAssocID="{7E6ECBE9-4648-4132-A81C-69954735C4B4}" presName="node" presStyleLbl="node1" presStyleIdx="3" presStyleCnt="6">
        <dgm:presLayoutVars>
          <dgm:bulletEnabled val="1"/>
        </dgm:presLayoutVars>
      </dgm:prSet>
      <dgm:spPr/>
      <dgm:t>
        <a:bodyPr/>
        <a:lstStyle/>
        <a:p>
          <a:endParaRPr lang="en-GB"/>
        </a:p>
      </dgm:t>
    </dgm:pt>
    <dgm:pt modelId="{C685C427-EAFD-46E8-97B9-707BA684ACFA}" type="pres">
      <dgm:prSet presAssocID="{E835BC09-5C6F-499A-B405-AE808B51C450}" presName="sibTrans" presStyleCnt="0"/>
      <dgm:spPr/>
    </dgm:pt>
    <dgm:pt modelId="{17B8F1F7-7F74-4E09-86D4-255E7FF9FE12}" type="pres">
      <dgm:prSet presAssocID="{D9B49345-C78D-4969-A1C2-4A516092922D}" presName="node" presStyleLbl="node1" presStyleIdx="4" presStyleCnt="6">
        <dgm:presLayoutVars>
          <dgm:bulletEnabled val="1"/>
        </dgm:presLayoutVars>
      </dgm:prSet>
      <dgm:spPr/>
      <dgm:t>
        <a:bodyPr/>
        <a:lstStyle/>
        <a:p>
          <a:endParaRPr lang="en-GB"/>
        </a:p>
      </dgm:t>
    </dgm:pt>
    <dgm:pt modelId="{FA87802B-ADA0-479B-9976-A59057A1C82D}" type="pres">
      <dgm:prSet presAssocID="{4EB61E68-1727-4E4E-89E5-EC47F95D7C3D}" presName="sibTrans" presStyleCnt="0"/>
      <dgm:spPr/>
    </dgm:pt>
    <dgm:pt modelId="{9AD326F1-38D6-40A6-A2B0-3860F3F51DAA}" type="pres">
      <dgm:prSet presAssocID="{200E4DBA-6C2E-482C-AC12-75DD0C92A2A3}" presName="node" presStyleLbl="node1" presStyleIdx="5" presStyleCnt="6">
        <dgm:presLayoutVars>
          <dgm:bulletEnabled val="1"/>
        </dgm:presLayoutVars>
      </dgm:prSet>
      <dgm:spPr/>
      <dgm:t>
        <a:bodyPr/>
        <a:lstStyle/>
        <a:p>
          <a:endParaRPr lang="en-GB"/>
        </a:p>
      </dgm:t>
    </dgm:pt>
  </dgm:ptLst>
  <dgm:cxnLst>
    <dgm:cxn modelId="{762ACE4B-BF1A-4D2E-9ADA-556326F05BB7}" type="presOf" srcId="{07B3C952-476F-4E15-AED2-525C06BB2D9B}" destId="{1C309BD4-E271-48CF-8BA3-29F2016C6D23}" srcOrd="0" destOrd="0" presId="urn:microsoft.com/office/officeart/2005/8/layout/default#1"/>
    <dgm:cxn modelId="{30604D5F-499E-4FA8-8CDF-F900388F1C1E}" srcId="{08AC5085-97EB-46B3-9016-354A51E18B47}" destId="{7E6ECBE9-4648-4132-A81C-69954735C4B4}" srcOrd="3" destOrd="0" parTransId="{C481C3E1-30E9-429E-B34A-45994435CF71}" sibTransId="{E835BC09-5C6F-499A-B405-AE808B51C450}"/>
    <dgm:cxn modelId="{7028F8FC-ABA1-426A-A6DA-06504A568C4A}" srcId="{08AC5085-97EB-46B3-9016-354A51E18B47}" destId="{E4910C36-31CC-4FD9-80FB-A5C742D4DA1C}" srcOrd="1" destOrd="0" parTransId="{C5790BCC-6FF1-4AAE-825F-D379A3556684}" sibTransId="{9823D579-4A47-4BA7-B1AC-9B8D0A83299A}"/>
    <dgm:cxn modelId="{4FB05A02-FE3D-4441-950F-AA3505086219}" srcId="{08AC5085-97EB-46B3-9016-354A51E18B47}" destId="{200E4DBA-6C2E-482C-AC12-75DD0C92A2A3}" srcOrd="5" destOrd="0" parTransId="{018D974F-F47B-404A-8B16-D68D01F2B5EA}" sibTransId="{804A316F-6E89-4CBA-8DCF-5CE34DD58A15}"/>
    <dgm:cxn modelId="{E41DCE0E-0BC8-4F7C-B622-C47D54DCF8CA}" type="presOf" srcId="{E4910C36-31CC-4FD9-80FB-A5C742D4DA1C}" destId="{B7A06E0D-DE59-4EA7-A6C1-B3D29796D04A}" srcOrd="0" destOrd="0" presId="urn:microsoft.com/office/officeart/2005/8/layout/default#1"/>
    <dgm:cxn modelId="{016273FF-8FAD-42A5-A121-8D4C827992A2}" type="presOf" srcId="{08AC5085-97EB-46B3-9016-354A51E18B47}" destId="{1ABC2E39-6B50-44FF-A7E9-436388244379}" srcOrd="0" destOrd="0" presId="urn:microsoft.com/office/officeart/2005/8/layout/default#1"/>
    <dgm:cxn modelId="{C0364F57-1726-4D8E-8783-4EAAC1808CE2}" type="presOf" srcId="{D9B49345-C78D-4969-A1C2-4A516092922D}" destId="{17B8F1F7-7F74-4E09-86D4-255E7FF9FE12}" srcOrd="0" destOrd="0" presId="urn:microsoft.com/office/officeart/2005/8/layout/default#1"/>
    <dgm:cxn modelId="{1F8F44D9-5E23-456F-87E9-D0CC1870FC63}" srcId="{08AC5085-97EB-46B3-9016-354A51E18B47}" destId="{D9B49345-C78D-4969-A1C2-4A516092922D}" srcOrd="4" destOrd="0" parTransId="{6E4FB1B8-99B1-4126-817A-371C40F7F5F9}" sibTransId="{4EB61E68-1727-4E4E-89E5-EC47F95D7C3D}"/>
    <dgm:cxn modelId="{9DA5D31E-4B1E-4CD6-BFEE-1B2A48F60878}" srcId="{08AC5085-97EB-46B3-9016-354A51E18B47}" destId="{07B3C952-476F-4E15-AED2-525C06BB2D9B}" srcOrd="2" destOrd="0" parTransId="{B1DD9DC8-4900-49AF-B6AA-DF957F021940}" sibTransId="{07C42F39-0145-4C5F-859E-1AA1FF4C89FF}"/>
    <dgm:cxn modelId="{73778EDD-32A3-409C-A1B7-98AD9F5A925C}" type="presOf" srcId="{7E6ECBE9-4648-4132-A81C-69954735C4B4}" destId="{2C8E4BDF-F85D-4E85-A632-A8E154DE8F30}" srcOrd="0" destOrd="0" presId="urn:microsoft.com/office/officeart/2005/8/layout/default#1"/>
    <dgm:cxn modelId="{B80F56F4-B333-41FD-9B42-FF2605259358}" type="presOf" srcId="{03363DEB-5D9C-4E5F-92BC-CCDEE4FF1465}" destId="{1EEE9CD8-0C9B-4448-8725-2B9C1A59660B}" srcOrd="0" destOrd="0" presId="urn:microsoft.com/office/officeart/2005/8/layout/default#1"/>
    <dgm:cxn modelId="{D61C0AA8-69E3-40F6-9395-D65D9BDFEB99}" type="presOf" srcId="{200E4DBA-6C2E-482C-AC12-75DD0C92A2A3}" destId="{9AD326F1-38D6-40A6-A2B0-3860F3F51DAA}" srcOrd="0" destOrd="0" presId="urn:microsoft.com/office/officeart/2005/8/layout/default#1"/>
    <dgm:cxn modelId="{FD01CEF5-0D03-4F63-884E-45D22B430BD5}" srcId="{08AC5085-97EB-46B3-9016-354A51E18B47}" destId="{03363DEB-5D9C-4E5F-92BC-CCDEE4FF1465}" srcOrd="0" destOrd="0" parTransId="{33139BAC-AFE1-4CD2-BDF2-31BCDBBD19E2}" sibTransId="{D0DB2DF9-9470-4D14-BB1C-54C03A77CC31}"/>
    <dgm:cxn modelId="{85129631-58D6-48D3-914E-5490F62637AD}" type="presParOf" srcId="{1ABC2E39-6B50-44FF-A7E9-436388244379}" destId="{1EEE9CD8-0C9B-4448-8725-2B9C1A59660B}" srcOrd="0" destOrd="0" presId="urn:microsoft.com/office/officeart/2005/8/layout/default#1"/>
    <dgm:cxn modelId="{A5C40072-28FA-40C3-A9C2-05697CCD5588}" type="presParOf" srcId="{1ABC2E39-6B50-44FF-A7E9-436388244379}" destId="{7E2A4D76-3B2A-4893-9392-047E52FB1DFA}" srcOrd="1" destOrd="0" presId="urn:microsoft.com/office/officeart/2005/8/layout/default#1"/>
    <dgm:cxn modelId="{C14CF5BF-8D8C-42EA-9959-CB3116D94905}" type="presParOf" srcId="{1ABC2E39-6B50-44FF-A7E9-436388244379}" destId="{B7A06E0D-DE59-4EA7-A6C1-B3D29796D04A}" srcOrd="2" destOrd="0" presId="urn:microsoft.com/office/officeart/2005/8/layout/default#1"/>
    <dgm:cxn modelId="{90259D64-63B1-46B7-9D44-5EC9AB61D2F8}" type="presParOf" srcId="{1ABC2E39-6B50-44FF-A7E9-436388244379}" destId="{56F3DA27-FF52-40FD-BCD4-0EDA64BD204A}" srcOrd="3" destOrd="0" presId="urn:microsoft.com/office/officeart/2005/8/layout/default#1"/>
    <dgm:cxn modelId="{A10EFCE2-E9FF-4DCA-B446-2F3BB6A41AD7}" type="presParOf" srcId="{1ABC2E39-6B50-44FF-A7E9-436388244379}" destId="{1C309BD4-E271-48CF-8BA3-29F2016C6D23}" srcOrd="4" destOrd="0" presId="urn:microsoft.com/office/officeart/2005/8/layout/default#1"/>
    <dgm:cxn modelId="{D833E844-9CCD-4838-8CD0-D53A7632864D}" type="presParOf" srcId="{1ABC2E39-6B50-44FF-A7E9-436388244379}" destId="{8CFFA19C-4894-4AD3-B1D2-722530495799}" srcOrd="5" destOrd="0" presId="urn:microsoft.com/office/officeart/2005/8/layout/default#1"/>
    <dgm:cxn modelId="{F012FBC9-2433-4446-B290-A9F82CBBD858}" type="presParOf" srcId="{1ABC2E39-6B50-44FF-A7E9-436388244379}" destId="{2C8E4BDF-F85D-4E85-A632-A8E154DE8F30}" srcOrd="6" destOrd="0" presId="urn:microsoft.com/office/officeart/2005/8/layout/default#1"/>
    <dgm:cxn modelId="{82078229-11AB-4631-A6BF-34EA0397A1F1}" type="presParOf" srcId="{1ABC2E39-6B50-44FF-A7E9-436388244379}" destId="{C685C427-EAFD-46E8-97B9-707BA684ACFA}" srcOrd="7" destOrd="0" presId="urn:microsoft.com/office/officeart/2005/8/layout/default#1"/>
    <dgm:cxn modelId="{AEBC1069-054C-4035-A2AB-226762A16AFF}" type="presParOf" srcId="{1ABC2E39-6B50-44FF-A7E9-436388244379}" destId="{17B8F1F7-7F74-4E09-86D4-255E7FF9FE12}" srcOrd="8" destOrd="0" presId="urn:microsoft.com/office/officeart/2005/8/layout/default#1"/>
    <dgm:cxn modelId="{2BCD4246-36FB-4598-BB58-4F17D1645CA0}" type="presParOf" srcId="{1ABC2E39-6B50-44FF-A7E9-436388244379}" destId="{FA87802B-ADA0-479B-9976-A59057A1C82D}" srcOrd="9" destOrd="0" presId="urn:microsoft.com/office/officeart/2005/8/layout/default#1"/>
    <dgm:cxn modelId="{09407667-5556-4F50-A8BA-5F8E329197E4}" type="presParOf" srcId="{1ABC2E39-6B50-44FF-A7E9-436388244379}" destId="{9AD326F1-38D6-40A6-A2B0-3860F3F51DAA}" srcOrd="10" destOrd="0" presId="urn:microsoft.com/office/officeart/2005/8/layout/default#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0EC53A4-2ADB-4596-B0E5-7A20BBAD02A7}" type="doc">
      <dgm:prSet loTypeId="urn:microsoft.com/office/officeart/2016/7/layout/RepeatingBendingProcessNew" loCatId="process" qsTypeId="urn:microsoft.com/office/officeart/2005/8/quickstyle/simple4" qsCatId="simple" csTypeId="urn:microsoft.com/office/officeart/2005/8/colors/colorful1#1" csCatId="colorful"/>
      <dgm:spPr/>
      <dgm:t>
        <a:bodyPr/>
        <a:lstStyle/>
        <a:p>
          <a:endParaRPr lang="en-US"/>
        </a:p>
      </dgm:t>
    </dgm:pt>
    <dgm:pt modelId="{01B9D09F-ED21-47DF-8A6F-54264D262D3D}">
      <dgm:prSet/>
      <dgm:spPr/>
      <dgm:t>
        <a:bodyPr/>
        <a:lstStyle/>
        <a:p>
          <a:r>
            <a:rPr lang="el-GR" b="1"/>
            <a:t>ΡΗΤΟΡΙΚΗ ΔΕΙΝΟΤΗΤΑ: αναγκαία για συμμετοχή των Αθηναίων πολιτών στη δικανική, νομοθετική και εκτελεστική εξουσία</a:t>
          </a:r>
          <a:endParaRPr lang="en-US"/>
        </a:p>
      </dgm:t>
    </dgm:pt>
    <dgm:pt modelId="{8F7DCC58-E7EE-438D-B630-68B9153AFDC0}" type="parTrans" cxnId="{C000E0EB-DBC4-48D3-89C6-564BD9CF462A}">
      <dgm:prSet/>
      <dgm:spPr/>
      <dgm:t>
        <a:bodyPr/>
        <a:lstStyle/>
        <a:p>
          <a:endParaRPr lang="en-US"/>
        </a:p>
      </dgm:t>
    </dgm:pt>
    <dgm:pt modelId="{5B2CB79B-05FB-46A6-A8F7-ECE76FA5A3E1}" type="sibTrans" cxnId="{C000E0EB-DBC4-48D3-89C6-564BD9CF462A}">
      <dgm:prSet/>
      <dgm:spPr/>
      <dgm:t>
        <a:bodyPr/>
        <a:lstStyle/>
        <a:p>
          <a:endParaRPr lang="en-US"/>
        </a:p>
      </dgm:t>
    </dgm:pt>
    <dgm:pt modelId="{A39390A2-A7B3-4129-9EF9-55BFE455AD50}">
      <dgm:prSet/>
      <dgm:spPr/>
      <dgm:t>
        <a:bodyPr/>
        <a:lstStyle/>
        <a:p>
          <a:r>
            <a:rPr lang="el-GR"/>
            <a:t>Ε</a:t>
          </a:r>
          <a:r>
            <a:rPr lang="el-GR" b="1"/>
            <a:t>ΚΚΛΗΣΙΑ ΤΟΥ ΔΗΜΟΥ: «τίς βούλεται αγορεύειν;»</a:t>
          </a:r>
          <a:endParaRPr lang="en-US"/>
        </a:p>
      </dgm:t>
    </dgm:pt>
    <dgm:pt modelId="{F4AD3798-79FE-4267-A2DE-94E023292908}" type="parTrans" cxnId="{058926C8-FCC4-4D02-AE00-C66AE681C8B1}">
      <dgm:prSet/>
      <dgm:spPr/>
      <dgm:t>
        <a:bodyPr/>
        <a:lstStyle/>
        <a:p>
          <a:endParaRPr lang="en-US"/>
        </a:p>
      </dgm:t>
    </dgm:pt>
    <dgm:pt modelId="{8BD49547-14E0-4145-BE92-55E814C88550}" type="sibTrans" cxnId="{058926C8-FCC4-4D02-AE00-C66AE681C8B1}">
      <dgm:prSet/>
      <dgm:spPr/>
      <dgm:t>
        <a:bodyPr/>
        <a:lstStyle/>
        <a:p>
          <a:endParaRPr lang="en-US"/>
        </a:p>
      </dgm:t>
    </dgm:pt>
    <dgm:pt modelId="{92119773-28AF-4471-9DD3-FD22CBC40B09}">
      <dgm:prSet/>
      <dgm:spPr/>
      <dgm:t>
        <a:bodyPr/>
        <a:lstStyle/>
        <a:p>
          <a:r>
            <a:rPr lang="el-GR" b="1"/>
            <a:t>ΗΛΙΑΣΤΙΚΑ ΔΙΚΑΣΤΗΡΙΑ: ιδιωτικές και δημόσιες δίκες / κλήρωση δικαστών / 501++ σε δημόσιες δίκες – 301++ σε ιδιωτικές </a:t>
          </a:r>
          <a:endParaRPr lang="en-US"/>
        </a:p>
      </dgm:t>
    </dgm:pt>
    <dgm:pt modelId="{AD80ACE6-2671-4069-80EA-A969532CB869}" type="parTrans" cxnId="{3858FA94-BC09-4FB3-BF98-4072DC627B12}">
      <dgm:prSet/>
      <dgm:spPr/>
      <dgm:t>
        <a:bodyPr/>
        <a:lstStyle/>
        <a:p>
          <a:endParaRPr lang="en-US"/>
        </a:p>
      </dgm:t>
    </dgm:pt>
    <dgm:pt modelId="{7869F297-F551-4F99-A584-C68F5975BAB3}" type="sibTrans" cxnId="{3858FA94-BC09-4FB3-BF98-4072DC627B12}">
      <dgm:prSet/>
      <dgm:spPr/>
      <dgm:t>
        <a:bodyPr/>
        <a:lstStyle/>
        <a:p>
          <a:endParaRPr lang="en-US"/>
        </a:p>
      </dgm:t>
    </dgm:pt>
    <dgm:pt modelId="{A59CEDFE-3DC9-412B-9134-7A7792FE3DC2}">
      <dgm:prSet/>
      <dgm:spPr/>
      <dgm:t>
        <a:bodyPr/>
        <a:lstStyle/>
        <a:p>
          <a:r>
            <a:rPr lang="el-GR" b="1"/>
            <a:t>ΔΙΚΑΣΤΗΡΙΑ ΑΝΘΡΩΠΟΚΤΟΝΙΑΣ: εφέτες  / Αρεοπαγίτες</a:t>
          </a:r>
          <a:endParaRPr lang="en-US"/>
        </a:p>
      </dgm:t>
    </dgm:pt>
    <dgm:pt modelId="{84223B9C-96BF-4319-A032-6E27B3F36FC3}" type="parTrans" cxnId="{996B0E1B-4DDF-4B4F-983D-B6646A42DCD8}">
      <dgm:prSet/>
      <dgm:spPr/>
      <dgm:t>
        <a:bodyPr/>
        <a:lstStyle/>
        <a:p>
          <a:endParaRPr lang="en-US"/>
        </a:p>
      </dgm:t>
    </dgm:pt>
    <dgm:pt modelId="{AB291826-E770-478C-ACF4-5AB02AFA32B7}" type="sibTrans" cxnId="{996B0E1B-4DDF-4B4F-983D-B6646A42DCD8}">
      <dgm:prSet/>
      <dgm:spPr/>
      <dgm:t>
        <a:bodyPr/>
        <a:lstStyle/>
        <a:p>
          <a:endParaRPr lang="en-US"/>
        </a:p>
      </dgm:t>
    </dgm:pt>
    <dgm:pt modelId="{0231E2E9-9726-45E9-AF31-2021B3ED2285}">
      <dgm:prSet/>
      <dgm:spPr/>
      <dgm:t>
        <a:bodyPr/>
        <a:lstStyle/>
        <a:p>
          <a:r>
            <a:rPr lang="el-GR" b="1"/>
            <a:t>ΔΙΑΔΙΚΑΣΙΑ ΝΟΜΟΘΕΣΙΑΣ – ΕΞΕΛΙΞΗ τον 4</a:t>
          </a:r>
          <a:r>
            <a:rPr lang="el-GR" b="1" baseline="30000"/>
            <a:t>ο</a:t>
          </a:r>
          <a:r>
            <a:rPr lang="el-GR" b="1"/>
            <a:t> π.Χ. αι.</a:t>
          </a:r>
          <a:endParaRPr lang="en-US"/>
        </a:p>
      </dgm:t>
    </dgm:pt>
    <dgm:pt modelId="{8ED4024A-82B0-43B9-A661-09F8369AB494}" type="parTrans" cxnId="{5C6EADA0-9D0D-417F-8178-0E924F703A8D}">
      <dgm:prSet/>
      <dgm:spPr/>
      <dgm:t>
        <a:bodyPr/>
        <a:lstStyle/>
        <a:p>
          <a:endParaRPr lang="en-US"/>
        </a:p>
      </dgm:t>
    </dgm:pt>
    <dgm:pt modelId="{F3D629A2-D538-4E12-B7F5-477AF2414E01}" type="sibTrans" cxnId="{5C6EADA0-9D0D-417F-8178-0E924F703A8D}">
      <dgm:prSet/>
      <dgm:spPr/>
      <dgm:t>
        <a:bodyPr/>
        <a:lstStyle/>
        <a:p>
          <a:endParaRPr lang="en-US"/>
        </a:p>
      </dgm:t>
    </dgm:pt>
    <dgm:pt modelId="{903C8848-1183-4200-8A32-503EBD0D078B}">
      <dgm:prSet/>
      <dgm:spPr/>
      <dgm:t>
        <a:bodyPr/>
        <a:lstStyle/>
        <a:p>
          <a:r>
            <a:rPr lang="el-GR" b="1"/>
            <a:t>ΒΟΥΛΗ ΤΩΝ ΠΕΝΤΑΚΟΣΙΩΝ – βουλευτές (εκλογή &amp; κλήρωση)</a:t>
          </a:r>
          <a:endParaRPr lang="en-US"/>
        </a:p>
      </dgm:t>
    </dgm:pt>
    <dgm:pt modelId="{672AC291-3A71-4883-948C-615BD1B2016F}" type="parTrans" cxnId="{36CC2DFC-DA93-4825-A840-7A694B914220}">
      <dgm:prSet/>
      <dgm:spPr/>
      <dgm:t>
        <a:bodyPr/>
        <a:lstStyle/>
        <a:p>
          <a:endParaRPr lang="en-US"/>
        </a:p>
      </dgm:t>
    </dgm:pt>
    <dgm:pt modelId="{56CEF61A-96A5-430B-8BA2-3CC8CA26D333}" type="sibTrans" cxnId="{36CC2DFC-DA93-4825-A840-7A694B914220}">
      <dgm:prSet/>
      <dgm:spPr/>
      <dgm:t>
        <a:bodyPr/>
        <a:lstStyle/>
        <a:p>
          <a:endParaRPr lang="en-US"/>
        </a:p>
      </dgm:t>
    </dgm:pt>
    <dgm:pt modelId="{8A8F0288-4D77-4CA2-84AC-1977C44DF84F}">
      <dgm:prSet/>
      <dgm:spPr/>
      <dgm:t>
        <a:bodyPr/>
        <a:lstStyle/>
        <a:p>
          <a:r>
            <a:rPr lang="el-GR" b="1"/>
            <a:t>ΝΟΜΙΚΕΣ ΔΙΑΔΙΚΑΣΙΕΣ ΕΛΕΓΧΟΥ ΤΩΝ ΠΟΛΙΤΙΚΩΝ ΚΑΙ ΑΞΙΩΜΑΤΟΥΧΩΝ</a:t>
          </a:r>
          <a:endParaRPr lang="en-US"/>
        </a:p>
      </dgm:t>
    </dgm:pt>
    <dgm:pt modelId="{39B728AF-582D-4381-8D13-685407197D95}" type="parTrans" cxnId="{9D2BDCB7-2D2D-4775-931F-93FAF5E540DD}">
      <dgm:prSet/>
      <dgm:spPr/>
      <dgm:t>
        <a:bodyPr/>
        <a:lstStyle/>
        <a:p>
          <a:endParaRPr lang="en-US"/>
        </a:p>
      </dgm:t>
    </dgm:pt>
    <dgm:pt modelId="{1B444E79-7D0B-4E9F-B98D-9B6A68A746CC}" type="sibTrans" cxnId="{9D2BDCB7-2D2D-4775-931F-93FAF5E540DD}">
      <dgm:prSet/>
      <dgm:spPr/>
      <dgm:t>
        <a:bodyPr/>
        <a:lstStyle/>
        <a:p>
          <a:endParaRPr lang="en-US"/>
        </a:p>
      </dgm:t>
    </dgm:pt>
    <dgm:pt modelId="{28F1F488-E44D-42FD-9C2D-F2ED56183F89}">
      <dgm:prSet/>
      <dgm:spPr/>
      <dgm:t>
        <a:bodyPr/>
        <a:lstStyle/>
        <a:p>
          <a:r>
            <a:rPr lang="el-GR" b="1"/>
            <a:t>ΡΗΤΩΡ = ΠΟΛΙΤΙΚΟΣ τον 4</a:t>
          </a:r>
          <a:r>
            <a:rPr lang="el-GR" b="1" baseline="30000"/>
            <a:t>ο</a:t>
          </a:r>
          <a:r>
            <a:rPr lang="el-GR" b="1"/>
            <a:t> π.Χ. αι.</a:t>
          </a:r>
          <a:endParaRPr lang="en-US"/>
        </a:p>
      </dgm:t>
    </dgm:pt>
    <dgm:pt modelId="{598CE5AE-A1F3-4517-997F-721877F45708}" type="parTrans" cxnId="{00018B1A-C789-4739-B108-CB4A767D26B7}">
      <dgm:prSet/>
      <dgm:spPr/>
      <dgm:t>
        <a:bodyPr/>
        <a:lstStyle/>
        <a:p>
          <a:endParaRPr lang="en-US"/>
        </a:p>
      </dgm:t>
    </dgm:pt>
    <dgm:pt modelId="{FE1120D4-1325-4B0F-92CB-67DD904AC1B6}" type="sibTrans" cxnId="{00018B1A-C789-4739-B108-CB4A767D26B7}">
      <dgm:prSet/>
      <dgm:spPr/>
      <dgm:t>
        <a:bodyPr/>
        <a:lstStyle/>
        <a:p>
          <a:endParaRPr lang="en-US"/>
        </a:p>
      </dgm:t>
    </dgm:pt>
    <dgm:pt modelId="{C972E920-B891-416A-BE85-29941F52A858}">
      <dgm:prSet/>
      <dgm:spPr/>
      <dgm:t>
        <a:bodyPr/>
        <a:lstStyle/>
        <a:p>
          <a:r>
            <a:rPr lang="el-GR" b="1" dirty="0"/>
            <a:t>ΡΗΤΟΡΙΚΗ &amp; ΚΑΙΝΟΤΟΜΙΕΣ: ΣΟΦΙΣΤΙΚΗ – ΕΥΡΙΠΙΔΕΙΟ ΔΡΑΜΑ – ΑΡΙΣΤΟΦΑΝΗΣ </a:t>
          </a:r>
          <a:endParaRPr lang="en-US" dirty="0"/>
        </a:p>
      </dgm:t>
    </dgm:pt>
    <dgm:pt modelId="{8E797065-FAA9-4F2A-8458-1357D4280729}" type="parTrans" cxnId="{373E14FD-91C3-4E66-93E4-351B00B789CE}">
      <dgm:prSet/>
      <dgm:spPr/>
      <dgm:t>
        <a:bodyPr/>
        <a:lstStyle/>
        <a:p>
          <a:endParaRPr lang="en-US"/>
        </a:p>
      </dgm:t>
    </dgm:pt>
    <dgm:pt modelId="{F8BA3593-3688-43B9-B9F3-04ECD4FE6D4A}" type="sibTrans" cxnId="{373E14FD-91C3-4E66-93E4-351B00B789CE}">
      <dgm:prSet/>
      <dgm:spPr/>
      <dgm:t>
        <a:bodyPr/>
        <a:lstStyle/>
        <a:p>
          <a:endParaRPr lang="en-US"/>
        </a:p>
      </dgm:t>
    </dgm:pt>
    <dgm:pt modelId="{6DAC5871-83BF-49CC-962E-392D89C241D8}" type="pres">
      <dgm:prSet presAssocID="{80EC53A4-2ADB-4596-B0E5-7A20BBAD02A7}" presName="Name0" presStyleCnt="0">
        <dgm:presLayoutVars>
          <dgm:dir/>
          <dgm:resizeHandles val="exact"/>
        </dgm:presLayoutVars>
      </dgm:prSet>
      <dgm:spPr/>
      <dgm:t>
        <a:bodyPr/>
        <a:lstStyle/>
        <a:p>
          <a:endParaRPr lang="en-GB"/>
        </a:p>
      </dgm:t>
    </dgm:pt>
    <dgm:pt modelId="{FDB125C3-9547-4B79-B4FB-CD228A0CB4A3}" type="pres">
      <dgm:prSet presAssocID="{01B9D09F-ED21-47DF-8A6F-54264D262D3D}" presName="node" presStyleLbl="node1" presStyleIdx="0" presStyleCnt="9">
        <dgm:presLayoutVars>
          <dgm:bulletEnabled val="1"/>
        </dgm:presLayoutVars>
      </dgm:prSet>
      <dgm:spPr/>
      <dgm:t>
        <a:bodyPr/>
        <a:lstStyle/>
        <a:p>
          <a:endParaRPr lang="en-GB"/>
        </a:p>
      </dgm:t>
    </dgm:pt>
    <dgm:pt modelId="{5DB473E7-E0FC-4659-8B2F-DE23481393B5}" type="pres">
      <dgm:prSet presAssocID="{5B2CB79B-05FB-46A6-A8F7-ECE76FA5A3E1}" presName="sibTrans" presStyleLbl="sibTrans1D1" presStyleIdx="0" presStyleCnt="8"/>
      <dgm:spPr/>
      <dgm:t>
        <a:bodyPr/>
        <a:lstStyle/>
        <a:p>
          <a:endParaRPr lang="en-GB"/>
        </a:p>
      </dgm:t>
    </dgm:pt>
    <dgm:pt modelId="{37920D36-8470-4EB7-856D-31CBEA8203F2}" type="pres">
      <dgm:prSet presAssocID="{5B2CB79B-05FB-46A6-A8F7-ECE76FA5A3E1}" presName="connectorText" presStyleLbl="sibTrans1D1" presStyleIdx="0" presStyleCnt="8"/>
      <dgm:spPr/>
      <dgm:t>
        <a:bodyPr/>
        <a:lstStyle/>
        <a:p>
          <a:endParaRPr lang="en-GB"/>
        </a:p>
      </dgm:t>
    </dgm:pt>
    <dgm:pt modelId="{ED8F30A9-48BF-4509-BB1F-41C441B2E0BA}" type="pres">
      <dgm:prSet presAssocID="{A39390A2-A7B3-4129-9EF9-55BFE455AD50}" presName="node" presStyleLbl="node1" presStyleIdx="1" presStyleCnt="9">
        <dgm:presLayoutVars>
          <dgm:bulletEnabled val="1"/>
        </dgm:presLayoutVars>
      </dgm:prSet>
      <dgm:spPr/>
      <dgm:t>
        <a:bodyPr/>
        <a:lstStyle/>
        <a:p>
          <a:endParaRPr lang="en-GB"/>
        </a:p>
      </dgm:t>
    </dgm:pt>
    <dgm:pt modelId="{9EAC2DC1-6D00-471C-9562-D1ACBE47BD14}" type="pres">
      <dgm:prSet presAssocID="{8BD49547-14E0-4145-BE92-55E814C88550}" presName="sibTrans" presStyleLbl="sibTrans1D1" presStyleIdx="1" presStyleCnt="8"/>
      <dgm:spPr/>
      <dgm:t>
        <a:bodyPr/>
        <a:lstStyle/>
        <a:p>
          <a:endParaRPr lang="en-GB"/>
        </a:p>
      </dgm:t>
    </dgm:pt>
    <dgm:pt modelId="{54D51BF9-AD7E-4CF2-AC6B-9146C2E7BD90}" type="pres">
      <dgm:prSet presAssocID="{8BD49547-14E0-4145-BE92-55E814C88550}" presName="connectorText" presStyleLbl="sibTrans1D1" presStyleIdx="1" presStyleCnt="8"/>
      <dgm:spPr/>
      <dgm:t>
        <a:bodyPr/>
        <a:lstStyle/>
        <a:p>
          <a:endParaRPr lang="en-GB"/>
        </a:p>
      </dgm:t>
    </dgm:pt>
    <dgm:pt modelId="{9A738C43-A4D4-4963-826B-4A134A02D7B3}" type="pres">
      <dgm:prSet presAssocID="{92119773-28AF-4471-9DD3-FD22CBC40B09}" presName="node" presStyleLbl="node1" presStyleIdx="2" presStyleCnt="9">
        <dgm:presLayoutVars>
          <dgm:bulletEnabled val="1"/>
        </dgm:presLayoutVars>
      </dgm:prSet>
      <dgm:spPr/>
      <dgm:t>
        <a:bodyPr/>
        <a:lstStyle/>
        <a:p>
          <a:endParaRPr lang="en-GB"/>
        </a:p>
      </dgm:t>
    </dgm:pt>
    <dgm:pt modelId="{252AF19C-29D9-4183-A961-90B497CD01DA}" type="pres">
      <dgm:prSet presAssocID="{7869F297-F551-4F99-A584-C68F5975BAB3}" presName="sibTrans" presStyleLbl="sibTrans1D1" presStyleIdx="2" presStyleCnt="8"/>
      <dgm:spPr/>
      <dgm:t>
        <a:bodyPr/>
        <a:lstStyle/>
        <a:p>
          <a:endParaRPr lang="en-GB"/>
        </a:p>
      </dgm:t>
    </dgm:pt>
    <dgm:pt modelId="{E2D16F07-0FAA-4433-8BE6-9FAD2452E37D}" type="pres">
      <dgm:prSet presAssocID="{7869F297-F551-4F99-A584-C68F5975BAB3}" presName="connectorText" presStyleLbl="sibTrans1D1" presStyleIdx="2" presStyleCnt="8"/>
      <dgm:spPr/>
      <dgm:t>
        <a:bodyPr/>
        <a:lstStyle/>
        <a:p>
          <a:endParaRPr lang="en-GB"/>
        </a:p>
      </dgm:t>
    </dgm:pt>
    <dgm:pt modelId="{24B6AFC1-A2FE-4B28-B4D2-ADE05FB67FF5}" type="pres">
      <dgm:prSet presAssocID="{A59CEDFE-3DC9-412B-9134-7A7792FE3DC2}" presName="node" presStyleLbl="node1" presStyleIdx="3" presStyleCnt="9">
        <dgm:presLayoutVars>
          <dgm:bulletEnabled val="1"/>
        </dgm:presLayoutVars>
      </dgm:prSet>
      <dgm:spPr/>
      <dgm:t>
        <a:bodyPr/>
        <a:lstStyle/>
        <a:p>
          <a:endParaRPr lang="en-GB"/>
        </a:p>
      </dgm:t>
    </dgm:pt>
    <dgm:pt modelId="{10675A9C-7581-4891-9DF4-3532030BD921}" type="pres">
      <dgm:prSet presAssocID="{AB291826-E770-478C-ACF4-5AB02AFA32B7}" presName="sibTrans" presStyleLbl="sibTrans1D1" presStyleIdx="3" presStyleCnt="8"/>
      <dgm:spPr/>
      <dgm:t>
        <a:bodyPr/>
        <a:lstStyle/>
        <a:p>
          <a:endParaRPr lang="en-GB"/>
        </a:p>
      </dgm:t>
    </dgm:pt>
    <dgm:pt modelId="{3756647D-0DB6-48A4-842A-469DAD5574F0}" type="pres">
      <dgm:prSet presAssocID="{AB291826-E770-478C-ACF4-5AB02AFA32B7}" presName="connectorText" presStyleLbl="sibTrans1D1" presStyleIdx="3" presStyleCnt="8"/>
      <dgm:spPr/>
      <dgm:t>
        <a:bodyPr/>
        <a:lstStyle/>
        <a:p>
          <a:endParaRPr lang="en-GB"/>
        </a:p>
      </dgm:t>
    </dgm:pt>
    <dgm:pt modelId="{7AA12785-6A7E-4221-BB43-ACE5469210D4}" type="pres">
      <dgm:prSet presAssocID="{0231E2E9-9726-45E9-AF31-2021B3ED2285}" presName="node" presStyleLbl="node1" presStyleIdx="4" presStyleCnt="9">
        <dgm:presLayoutVars>
          <dgm:bulletEnabled val="1"/>
        </dgm:presLayoutVars>
      </dgm:prSet>
      <dgm:spPr/>
      <dgm:t>
        <a:bodyPr/>
        <a:lstStyle/>
        <a:p>
          <a:endParaRPr lang="en-GB"/>
        </a:p>
      </dgm:t>
    </dgm:pt>
    <dgm:pt modelId="{689449E6-D997-4DA5-A8D8-6D25154D4942}" type="pres">
      <dgm:prSet presAssocID="{F3D629A2-D538-4E12-B7F5-477AF2414E01}" presName="sibTrans" presStyleLbl="sibTrans1D1" presStyleIdx="4" presStyleCnt="8"/>
      <dgm:spPr/>
      <dgm:t>
        <a:bodyPr/>
        <a:lstStyle/>
        <a:p>
          <a:endParaRPr lang="en-GB"/>
        </a:p>
      </dgm:t>
    </dgm:pt>
    <dgm:pt modelId="{5136E39F-FCC1-4EF1-A46A-DB45563F1744}" type="pres">
      <dgm:prSet presAssocID="{F3D629A2-D538-4E12-B7F5-477AF2414E01}" presName="connectorText" presStyleLbl="sibTrans1D1" presStyleIdx="4" presStyleCnt="8"/>
      <dgm:spPr/>
      <dgm:t>
        <a:bodyPr/>
        <a:lstStyle/>
        <a:p>
          <a:endParaRPr lang="en-GB"/>
        </a:p>
      </dgm:t>
    </dgm:pt>
    <dgm:pt modelId="{96FDDD61-816A-4847-954A-4934D5CF960C}" type="pres">
      <dgm:prSet presAssocID="{903C8848-1183-4200-8A32-503EBD0D078B}" presName="node" presStyleLbl="node1" presStyleIdx="5" presStyleCnt="9">
        <dgm:presLayoutVars>
          <dgm:bulletEnabled val="1"/>
        </dgm:presLayoutVars>
      </dgm:prSet>
      <dgm:spPr/>
      <dgm:t>
        <a:bodyPr/>
        <a:lstStyle/>
        <a:p>
          <a:endParaRPr lang="en-GB"/>
        </a:p>
      </dgm:t>
    </dgm:pt>
    <dgm:pt modelId="{67B21846-DAC4-43C6-A095-33C5AA02836D}" type="pres">
      <dgm:prSet presAssocID="{56CEF61A-96A5-430B-8BA2-3CC8CA26D333}" presName="sibTrans" presStyleLbl="sibTrans1D1" presStyleIdx="5" presStyleCnt="8"/>
      <dgm:spPr/>
      <dgm:t>
        <a:bodyPr/>
        <a:lstStyle/>
        <a:p>
          <a:endParaRPr lang="en-GB"/>
        </a:p>
      </dgm:t>
    </dgm:pt>
    <dgm:pt modelId="{68D2F1A9-430B-4637-9FD9-ADD03FA9B28B}" type="pres">
      <dgm:prSet presAssocID="{56CEF61A-96A5-430B-8BA2-3CC8CA26D333}" presName="connectorText" presStyleLbl="sibTrans1D1" presStyleIdx="5" presStyleCnt="8"/>
      <dgm:spPr/>
      <dgm:t>
        <a:bodyPr/>
        <a:lstStyle/>
        <a:p>
          <a:endParaRPr lang="en-GB"/>
        </a:p>
      </dgm:t>
    </dgm:pt>
    <dgm:pt modelId="{E2781FD9-5C4A-411D-B4F2-B807011B894B}" type="pres">
      <dgm:prSet presAssocID="{8A8F0288-4D77-4CA2-84AC-1977C44DF84F}" presName="node" presStyleLbl="node1" presStyleIdx="6" presStyleCnt="9">
        <dgm:presLayoutVars>
          <dgm:bulletEnabled val="1"/>
        </dgm:presLayoutVars>
      </dgm:prSet>
      <dgm:spPr/>
      <dgm:t>
        <a:bodyPr/>
        <a:lstStyle/>
        <a:p>
          <a:endParaRPr lang="en-GB"/>
        </a:p>
      </dgm:t>
    </dgm:pt>
    <dgm:pt modelId="{186B7B79-2CFD-47E3-A5D8-1D9A94A99FD7}" type="pres">
      <dgm:prSet presAssocID="{1B444E79-7D0B-4E9F-B98D-9B6A68A746CC}" presName="sibTrans" presStyleLbl="sibTrans1D1" presStyleIdx="6" presStyleCnt="8"/>
      <dgm:spPr/>
      <dgm:t>
        <a:bodyPr/>
        <a:lstStyle/>
        <a:p>
          <a:endParaRPr lang="en-GB"/>
        </a:p>
      </dgm:t>
    </dgm:pt>
    <dgm:pt modelId="{E584E076-2EDF-453F-8F6F-FEC92422C5DF}" type="pres">
      <dgm:prSet presAssocID="{1B444E79-7D0B-4E9F-B98D-9B6A68A746CC}" presName="connectorText" presStyleLbl="sibTrans1D1" presStyleIdx="6" presStyleCnt="8"/>
      <dgm:spPr/>
      <dgm:t>
        <a:bodyPr/>
        <a:lstStyle/>
        <a:p>
          <a:endParaRPr lang="en-GB"/>
        </a:p>
      </dgm:t>
    </dgm:pt>
    <dgm:pt modelId="{C8124FEF-6E79-47BF-A8FC-81824A2CF336}" type="pres">
      <dgm:prSet presAssocID="{28F1F488-E44D-42FD-9C2D-F2ED56183F89}" presName="node" presStyleLbl="node1" presStyleIdx="7" presStyleCnt="9">
        <dgm:presLayoutVars>
          <dgm:bulletEnabled val="1"/>
        </dgm:presLayoutVars>
      </dgm:prSet>
      <dgm:spPr/>
      <dgm:t>
        <a:bodyPr/>
        <a:lstStyle/>
        <a:p>
          <a:endParaRPr lang="en-GB"/>
        </a:p>
      </dgm:t>
    </dgm:pt>
    <dgm:pt modelId="{F21BA1F8-8ECF-48D7-B746-9E38D0A724E8}" type="pres">
      <dgm:prSet presAssocID="{FE1120D4-1325-4B0F-92CB-67DD904AC1B6}" presName="sibTrans" presStyleLbl="sibTrans1D1" presStyleIdx="7" presStyleCnt="8"/>
      <dgm:spPr/>
      <dgm:t>
        <a:bodyPr/>
        <a:lstStyle/>
        <a:p>
          <a:endParaRPr lang="en-GB"/>
        </a:p>
      </dgm:t>
    </dgm:pt>
    <dgm:pt modelId="{22E4CB1E-D75F-4521-AF65-F6DEDED76D2D}" type="pres">
      <dgm:prSet presAssocID="{FE1120D4-1325-4B0F-92CB-67DD904AC1B6}" presName="connectorText" presStyleLbl="sibTrans1D1" presStyleIdx="7" presStyleCnt="8"/>
      <dgm:spPr/>
      <dgm:t>
        <a:bodyPr/>
        <a:lstStyle/>
        <a:p>
          <a:endParaRPr lang="en-GB"/>
        </a:p>
      </dgm:t>
    </dgm:pt>
    <dgm:pt modelId="{D20211FF-9073-4FED-BD4A-6331DF77878B}" type="pres">
      <dgm:prSet presAssocID="{C972E920-B891-416A-BE85-29941F52A858}" presName="node" presStyleLbl="node1" presStyleIdx="8" presStyleCnt="9">
        <dgm:presLayoutVars>
          <dgm:bulletEnabled val="1"/>
        </dgm:presLayoutVars>
      </dgm:prSet>
      <dgm:spPr/>
      <dgm:t>
        <a:bodyPr/>
        <a:lstStyle/>
        <a:p>
          <a:endParaRPr lang="en-GB"/>
        </a:p>
      </dgm:t>
    </dgm:pt>
  </dgm:ptLst>
  <dgm:cxnLst>
    <dgm:cxn modelId="{C803976D-0DBD-484E-B573-A60350FCD2B7}" type="presOf" srcId="{0231E2E9-9726-45E9-AF31-2021B3ED2285}" destId="{7AA12785-6A7E-4221-BB43-ACE5469210D4}" srcOrd="0" destOrd="0" presId="urn:microsoft.com/office/officeart/2016/7/layout/RepeatingBendingProcessNew"/>
    <dgm:cxn modelId="{373E14FD-91C3-4E66-93E4-351B00B789CE}" srcId="{80EC53A4-2ADB-4596-B0E5-7A20BBAD02A7}" destId="{C972E920-B891-416A-BE85-29941F52A858}" srcOrd="8" destOrd="0" parTransId="{8E797065-FAA9-4F2A-8458-1357D4280729}" sibTransId="{F8BA3593-3688-43B9-B9F3-04ECD4FE6D4A}"/>
    <dgm:cxn modelId="{058926C8-FCC4-4D02-AE00-C66AE681C8B1}" srcId="{80EC53A4-2ADB-4596-B0E5-7A20BBAD02A7}" destId="{A39390A2-A7B3-4129-9EF9-55BFE455AD50}" srcOrd="1" destOrd="0" parTransId="{F4AD3798-79FE-4267-A2DE-94E023292908}" sibTransId="{8BD49547-14E0-4145-BE92-55E814C88550}"/>
    <dgm:cxn modelId="{3858FA94-BC09-4FB3-BF98-4072DC627B12}" srcId="{80EC53A4-2ADB-4596-B0E5-7A20BBAD02A7}" destId="{92119773-28AF-4471-9DD3-FD22CBC40B09}" srcOrd="2" destOrd="0" parTransId="{AD80ACE6-2671-4069-80EA-A969532CB869}" sibTransId="{7869F297-F551-4F99-A584-C68F5975BAB3}"/>
    <dgm:cxn modelId="{B5DD478B-B5DC-4A5A-84F2-5E4F127FBC50}" type="presOf" srcId="{92119773-28AF-4471-9DD3-FD22CBC40B09}" destId="{9A738C43-A4D4-4963-826B-4A134A02D7B3}" srcOrd="0" destOrd="0" presId="urn:microsoft.com/office/officeart/2016/7/layout/RepeatingBendingProcessNew"/>
    <dgm:cxn modelId="{502D1F79-CDD1-47AB-8129-612C51575F80}" type="presOf" srcId="{AB291826-E770-478C-ACF4-5AB02AFA32B7}" destId="{3756647D-0DB6-48A4-842A-469DAD5574F0}" srcOrd="1" destOrd="0" presId="urn:microsoft.com/office/officeart/2016/7/layout/RepeatingBendingProcessNew"/>
    <dgm:cxn modelId="{841F96E1-FDD0-46D4-A31D-29BEBE02974E}" type="presOf" srcId="{01B9D09F-ED21-47DF-8A6F-54264D262D3D}" destId="{FDB125C3-9547-4B79-B4FB-CD228A0CB4A3}" srcOrd="0" destOrd="0" presId="urn:microsoft.com/office/officeart/2016/7/layout/RepeatingBendingProcessNew"/>
    <dgm:cxn modelId="{E4B5CE38-8EBB-4602-8114-15AEDD3AC94E}" type="presOf" srcId="{8A8F0288-4D77-4CA2-84AC-1977C44DF84F}" destId="{E2781FD9-5C4A-411D-B4F2-B807011B894B}" srcOrd="0" destOrd="0" presId="urn:microsoft.com/office/officeart/2016/7/layout/RepeatingBendingProcessNew"/>
    <dgm:cxn modelId="{DB50B1AA-F5D4-4766-B462-E41A0DC421F5}" type="presOf" srcId="{8BD49547-14E0-4145-BE92-55E814C88550}" destId="{54D51BF9-AD7E-4CF2-AC6B-9146C2E7BD90}" srcOrd="1" destOrd="0" presId="urn:microsoft.com/office/officeart/2016/7/layout/RepeatingBendingProcessNew"/>
    <dgm:cxn modelId="{D2AB354E-F279-4FDD-921F-E33CEC7DA3CE}" type="presOf" srcId="{7869F297-F551-4F99-A584-C68F5975BAB3}" destId="{252AF19C-29D9-4183-A961-90B497CD01DA}" srcOrd="0" destOrd="0" presId="urn:microsoft.com/office/officeart/2016/7/layout/RepeatingBendingProcessNew"/>
    <dgm:cxn modelId="{04D1BC0B-0F36-49FE-A959-08C529569215}" type="presOf" srcId="{FE1120D4-1325-4B0F-92CB-67DD904AC1B6}" destId="{F21BA1F8-8ECF-48D7-B746-9E38D0A724E8}" srcOrd="0" destOrd="0" presId="urn:microsoft.com/office/officeart/2016/7/layout/RepeatingBendingProcessNew"/>
    <dgm:cxn modelId="{366C94A7-6534-4CF9-B2E7-EBA2A412131D}" type="presOf" srcId="{8BD49547-14E0-4145-BE92-55E814C88550}" destId="{9EAC2DC1-6D00-471C-9562-D1ACBE47BD14}" srcOrd="0" destOrd="0" presId="urn:microsoft.com/office/officeart/2016/7/layout/RepeatingBendingProcessNew"/>
    <dgm:cxn modelId="{D08F2C91-9DB6-4327-9EDF-DE0C2ADCBE30}" type="presOf" srcId="{7869F297-F551-4F99-A584-C68F5975BAB3}" destId="{E2D16F07-0FAA-4433-8BE6-9FAD2452E37D}" srcOrd="1" destOrd="0" presId="urn:microsoft.com/office/officeart/2016/7/layout/RepeatingBendingProcessNew"/>
    <dgm:cxn modelId="{6CCCBEA2-9444-483C-BF8E-E408214AAABB}" type="presOf" srcId="{903C8848-1183-4200-8A32-503EBD0D078B}" destId="{96FDDD61-816A-4847-954A-4934D5CF960C}" srcOrd="0" destOrd="0" presId="urn:microsoft.com/office/officeart/2016/7/layout/RepeatingBendingProcessNew"/>
    <dgm:cxn modelId="{3D81086B-A797-4378-A2A6-5C8138EE83CB}" type="presOf" srcId="{A59CEDFE-3DC9-412B-9134-7A7792FE3DC2}" destId="{24B6AFC1-A2FE-4B28-B4D2-ADE05FB67FF5}" srcOrd="0" destOrd="0" presId="urn:microsoft.com/office/officeart/2016/7/layout/RepeatingBendingProcessNew"/>
    <dgm:cxn modelId="{1C4B03BD-FED6-472B-98E2-D84D1912A036}" type="presOf" srcId="{FE1120D4-1325-4B0F-92CB-67DD904AC1B6}" destId="{22E4CB1E-D75F-4521-AF65-F6DEDED76D2D}" srcOrd="1" destOrd="0" presId="urn:microsoft.com/office/officeart/2016/7/layout/RepeatingBendingProcessNew"/>
    <dgm:cxn modelId="{9D2BDCB7-2D2D-4775-931F-93FAF5E540DD}" srcId="{80EC53A4-2ADB-4596-B0E5-7A20BBAD02A7}" destId="{8A8F0288-4D77-4CA2-84AC-1977C44DF84F}" srcOrd="6" destOrd="0" parTransId="{39B728AF-582D-4381-8D13-685407197D95}" sibTransId="{1B444E79-7D0B-4E9F-B98D-9B6A68A746CC}"/>
    <dgm:cxn modelId="{00018B1A-C789-4739-B108-CB4A767D26B7}" srcId="{80EC53A4-2ADB-4596-B0E5-7A20BBAD02A7}" destId="{28F1F488-E44D-42FD-9C2D-F2ED56183F89}" srcOrd="7" destOrd="0" parTransId="{598CE5AE-A1F3-4517-997F-721877F45708}" sibTransId="{FE1120D4-1325-4B0F-92CB-67DD904AC1B6}"/>
    <dgm:cxn modelId="{6A5E6836-724C-4CA2-AD82-5248B44261AB}" type="presOf" srcId="{F3D629A2-D538-4E12-B7F5-477AF2414E01}" destId="{5136E39F-FCC1-4EF1-A46A-DB45563F1744}" srcOrd="1" destOrd="0" presId="urn:microsoft.com/office/officeart/2016/7/layout/RepeatingBendingProcessNew"/>
    <dgm:cxn modelId="{996B0E1B-4DDF-4B4F-983D-B6646A42DCD8}" srcId="{80EC53A4-2ADB-4596-B0E5-7A20BBAD02A7}" destId="{A59CEDFE-3DC9-412B-9134-7A7792FE3DC2}" srcOrd="3" destOrd="0" parTransId="{84223B9C-96BF-4319-A032-6E27B3F36FC3}" sibTransId="{AB291826-E770-478C-ACF4-5AB02AFA32B7}"/>
    <dgm:cxn modelId="{DDB831FA-CA06-4EE1-B540-748EF039F9FE}" type="presOf" srcId="{AB291826-E770-478C-ACF4-5AB02AFA32B7}" destId="{10675A9C-7581-4891-9DF4-3532030BD921}" srcOrd="0" destOrd="0" presId="urn:microsoft.com/office/officeart/2016/7/layout/RepeatingBendingProcessNew"/>
    <dgm:cxn modelId="{EA4E0B3E-7419-41C0-B78D-7F96DC5FC1D4}" type="presOf" srcId="{F3D629A2-D538-4E12-B7F5-477AF2414E01}" destId="{689449E6-D997-4DA5-A8D8-6D25154D4942}" srcOrd="0" destOrd="0" presId="urn:microsoft.com/office/officeart/2016/7/layout/RepeatingBendingProcessNew"/>
    <dgm:cxn modelId="{DE879AC0-81A7-4167-B820-C23C786B9CA0}" type="presOf" srcId="{28F1F488-E44D-42FD-9C2D-F2ED56183F89}" destId="{C8124FEF-6E79-47BF-A8FC-81824A2CF336}" srcOrd="0" destOrd="0" presId="urn:microsoft.com/office/officeart/2016/7/layout/RepeatingBendingProcessNew"/>
    <dgm:cxn modelId="{9C9319E7-8C13-4E05-8A10-0604C12441AD}" type="presOf" srcId="{1B444E79-7D0B-4E9F-B98D-9B6A68A746CC}" destId="{186B7B79-2CFD-47E3-A5D8-1D9A94A99FD7}" srcOrd="0" destOrd="0" presId="urn:microsoft.com/office/officeart/2016/7/layout/RepeatingBendingProcessNew"/>
    <dgm:cxn modelId="{C3335460-C4F7-4EF0-AD67-431798C80D35}" type="presOf" srcId="{1B444E79-7D0B-4E9F-B98D-9B6A68A746CC}" destId="{E584E076-2EDF-453F-8F6F-FEC92422C5DF}" srcOrd="1" destOrd="0" presId="urn:microsoft.com/office/officeart/2016/7/layout/RepeatingBendingProcessNew"/>
    <dgm:cxn modelId="{36CC2DFC-DA93-4825-A840-7A694B914220}" srcId="{80EC53A4-2ADB-4596-B0E5-7A20BBAD02A7}" destId="{903C8848-1183-4200-8A32-503EBD0D078B}" srcOrd="5" destOrd="0" parTransId="{672AC291-3A71-4883-948C-615BD1B2016F}" sibTransId="{56CEF61A-96A5-430B-8BA2-3CC8CA26D333}"/>
    <dgm:cxn modelId="{6E8CDF64-A292-4A8F-8BD5-5DA8B3E77E92}" type="presOf" srcId="{A39390A2-A7B3-4129-9EF9-55BFE455AD50}" destId="{ED8F30A9-48BF-4509-BB1F-41C441B2E0BA}" srcOrd="0" destOrd="0" presId="urn:microsoft.com/office/officeart/2016/7/layout/RepeatingBendingProcessNew"/>
    <dgm:cxn modelId="{5C6EADA0-9D0D-417F-8178-0E924F703A8D}" srcId="{80EC53A4-2ADB-4596-B0E5-7A20BBAD02A7}" destId="{0231E2E9-9726-45E9-AF31-2021B3ED2285}" srcOrd="4" destOrd="0" parTransId="{8ED4024A-82B0-43B9-A661-09F8369AB494}" sibTransId="{F3D629A2-D538-4E12-B7F5-477AF2414E01}"/>
    <dgm:cxn modelId="{355F8845-80EE-4D4A-BA3E-B1AB13496428}" type="presOf" srcId="{80EC53A4-2ADB-4596-B0E5-7A20BBAD02A7}" destId="{6DAC5871-83BF-49CC-962E-392D89C241D8}" srcOrd="0" destOrd="0" presId="urn:microsoft.com/office/officeart/2016/7/layout/RepeatingBendingProcessNew"/>
    <dgm:cxn modelId="{9629EFA6-1ACC-478C-97AD-8E1A170A106D}" type="presOf" srcId="{56CEF61A-96A5-430B-8BA2-3CC8CA26D333}" destId="{67B21846-DAC4-43C6-A095-33C5AA02836D}" srcOrd="0" destOrd="0" presId="urn:microsoft.com/office/officeart/2016/7/layout/RepeatingBendingProcessNew"/>
    <dgm:cxn modelId="{C000E0EB-DBC4-48D3-89C6-564BD9CF462A}" srcId="{80EC53A4-2ADB-4596-B0E5-7A20BBAD02A7}" destId="{01B9D09F-ED21-47DF-8A6F-54264D262D3D}" srcOrd="0" destOrd="0" parTransId="{8F7DCC58-E7EE-438D-B630-68B9153AFDC0}" sibTransId="{5B2CB79B-05FB-46A6-A8F7-ECE76FA5A3E1}"/>
    <dgm:cxn modelId="{033A5AFE-5A7E-452D-A8C2-2121A0188181}" type="presOf" srcId="{56CEF61A-96A5-430B-8BA2-3CC8CA26D333}" destId="{68D2F1A9-430B-4637-9FD9-ADD03FA9B28B}" srcOrd="1" destOrd="0" presId="urn:microsoft.com/office/officeart/2016/7/layout/RepeatingBendingProcessNew"/>
    <dgm:cxn modelId="{31106B06-61E7-4F1B-84BC-904EA4BA3398}" type="presOf" srcId="{5B2CB79B-05FB-46A6-A8F7-ECE76FA5A3E1}" destId="{5DB473E7-E0FC-4659-8B2F-DE23481393B5}" srcOrd="0" destOrd="0" presId="urn:microsoft.com/office/officeart/2016/7/layout/RepeatingBendingProcessNew"/>
    <dgm:cxn modelId="{9717A16D-C57F-4EEA-84B7-0CEBDAA09BB9}" type="presOf" srcId="{5B2CB79B-05FB-46A6-A8F7-ECE76FA5A3E1}" destId="{37920D36-8470-4EB7-856D-31CBEA8203F2}" srcOrd="1" destOrd="0" presId="urn:microsoft.com/office/officeart/2016/7/layout/RepeatingBendingProcessNew"/>
    <dgm:cxn modelId="{6DE7EE5A-00BE-4956-B436-C55CF3474E85}" type="presOf" srcId="{C972E920-B891-416A-BE85-29941F52A858}" destId="{D20211FF-9073-4FED-BD4A-6331DF77878B}" srcOrd="0" destOrd="0" presId="urn:microsoft.com/office/officeart/2016/7/layout/RepeatingBendingProcessNew"/>
    <dgm:cxn modelId="{C4690653-BBA8-45E1-B272-3814D45F3061}" type="presParOf" srcId="{6DAC5871-83BF-49CC-962E-392D89C241D8}" destId="{FDB125C3-9547-4B79-B4FB-CD228A0CB4A3}" srcOrd="0" destOrd="0" presId="urn:microsoft.com/office/officeart/2016/7/layout/RepeatingBendingProcessNew"/>
    <dgm:cxn modelId="{CE830CF1-5006-4536-89FE-074786A36743}" type="presParOf" srcId="{6DAC5871-83BF-49CC-962E-392D89C241D8}" destId="{5DB473E7-E0FC-4659-8B2F-DE23481393B5}" srcOrd="1" destOrd="0" presId="urn:microsoft.com/office/officeart/2016/7/layout/RepeatingBendingProcessNew"/>
    <dgm:cxn modelId="{0CEA99FA-4877-4470-8BB0-25BC6789AC1F}" type="presParOf" srcId="{5DB473E7-E0FC-4659-8B2F-DE23481393B5}" destId="{37920D36-8470-4EB7-856D-31CBEA8203F2}" srcOrd="0" destOrd="0" presId="urn:microsoft.com/office/officeart/2016/7/layout/RepeatingBendingProcessNew"/>
    <dgm:cxn modelId="{896DF2F8-2A16-4768-8900-8F7B604963D9}" type="presParOf" srcId="{6DAC5871-83BF-49CC-962E-392D89C241D8}" destId="{ED8F30A9-48BF-4509-BB1F-41C441B2E0BA}" srcOrd="2" destOrd="0" presId="urn:microsoft.com/office/officeart/2016/7/layout/RepeatingBendingProcessNew"/>
    <dgm:cxn modelId="{0CCD266E-F064-4071-A5B5-E2E1D8E1CF40}" type="presParOf" srcId="{6DAC5871-83BF-49CC-962E-392D89C241D8}" destId="{9EAC2DC1-6D00-471C-9562-D1ACBE47BD14}" srcOrd="3" destOrd="0" presId="urn:microsoft.com/office/officeart/2016/7/layout/RepeatingBendingProcessNew"/>
    <dgm:cxn modelId="{B1B53E80-8EBD-4CB4-98EF-C5C0C26D4857}" type="presParOf" srcId="{9EAC2DC1-6D00-471C-9562-D1ACBE47BD14}" destId="{54D51BF9-AD7E-4CF2-AC6B-9146C2E7BD90}" srcOrd="0" destOrd="0" presId="urn:microsoft.com/office/officeart/2016/7/layout/RepeatingBendingProcessNew"/>
    <dgm:cxn modelId="{64A7313B-D9BD-403F-B434-A22B58860809}" type="presParOf" srcId="{6DAC5871-83BF-49CC-962E-392D89C241D8}" destId="{9A738C43-A4D4-4963-826B-4A134A02D7B3}" srcOrd="4" destOrd="0" presId="urn:microsoft.com/office/officeart/2016/7/layout/RepeatingBendingProcessNew"/>
    <dgm:cxn modelId="{ADF1B662-24B8-497D-8626-E977457E6C86}" type="presParOf" srcId="{6DAC5871-83BF-49CC-962E-392D89C241D8}" destId="{252AF19C-29D9-4183-A961-90B497CD01DA}" srcOrd="5" destOrd="0" presId="urn:microsoft.com/office/officeart/2016/7/layout/RepeatingBendingProcessNew"/>
    <dgm:cxn modelId="{B9648723-C647-45B0-B9DE-56276F15316E}" type="presParOf" srcId="{252AF19C-29D9-4183-A961-90B497CD01DA}" destId="{E2D16F07-0FAA-4433-8BE6-9FAD2452E37D}" srcOrd="0" destOrd="0" presId="urn:microsoft.com/office/officeart/2016/7/layout/RepeatingBendingProcessNew"/>
    <dgm:cxn modelId="{528D2956-20A3-46B7-8FFE-4FE3AF0570B4}" type="presParOf" srcId="{6DAC5871-83BF-49CC-962E-392D89C241D8}" destId="{24B6AFC1-A2FE-4B28-B4D2-ADE05FB67FF5}" srcOrd="6" destOrd="0" presId="urn:microsoft.com/office/officeart/2016/7/layout/RepeatingBendingProcessNew"/>
    <dgm:cxn modelId="{A90C71A8-AD64-453E-AF09-129256595A01}" type="presParOf" srcId="{6DAC5871-83BF-49CC-962E-392D89C241D8}" destId="{10675A9C-7581-4891-9DF4-3532030BD921}" srcOrd="7" destOrd="0" presId="urn:microsoft.com/office/officeart/2016/7/layout/RepeatingBendingProcessNew"/>
    <dgm:cxn modelId="{82653E9F-4CAB-4F8A-85D2-B75294874B89}" type="presParOf" srcId="{10675A9C-7581-4891-9DF4-3532030BD921}" destId="{3756647D-0DB6-48A4-842A-469DAD5574F0}" srcOrd="0" destOrd="0" presId="urn:microsoft.com/office/officeart/2016/7/layout/RepeatingBendingProcessNew"/>
    <dgm:cxn modelId="{E989E548-AA26-407A-A3E5-1C9A8674DE83}" type="presParOf" srcId="{6DAC5871-83BF-49CC-962E-392D89C241D8}" destId="{7AA12785-6A7E-4221-BB43-ACE5469210D4}" srcOrd="8" destOrd="0" presId="urn:microsoft.com/office/officeart/2016/7/layout/RepeatingBendingProcessNew"/>
    <dgm:cxn modelId="{988CBF63-C204-4F67-8E97-8C4421EBD27D}" type="presParOf" srcId="{6DAC5871-83BF-49CC-962E-392D89C241D8}" destId="{689449E6-D997-4DA5-A8D8-6D25154D4942}" srcOrd="9" destOrd="0" presId="urn:microsoft.com/office/officeart/2016/7/layout/RepeatingBendingProcessNew"/>
    <dgm:cxn modelId="{5F989B95-B7A7-479D-8398-05D10F2DB44B}" type="presParOf" srcId="{689449E6-D997-4DA5-A8D8-6D25154D4942}" destId="{5136E39F-FCC1-4EF1-A46A-DB45563F1744}" srcOrd="0" destOrd="0" presId="urn:microsoft.com/office/officeart/2016/7/layout/RepeatingBendingProcessNew"/>
    <dgm:cxn modelId="{6A8808EC-8ECB-4023-BF88-398512772136}" type="presParOf" srcId="{6DAC5871-83BF-49CC-962E-392D89C241D8}" destId="{96FDDD61-816A-4847-954A-4934D5CF960C}" srcOrd="10" destOrd="0" presId="urn:microsoft.com/office/officeart/2016/7/layout/RepeatingBendingProcessNew"/>
    <dgm:cxn modelId="{B19B27A2-B0C9-47BD-8CC6-1ED4E06E814A}" type="presParOf" srcId="{6DAC5871-83BF-49CC-962E-392D89C241D8}" destId="{67B21846-DAC4-43C6-A095-33C5AA02836D}" srcOrd="11" destOrd="0" presId="urn:microsoft.com/office/officeart/2016/7/layout/RepeatingBendingProcessNew"/>
    <dgm:cxn modelId="{A93B6D3B-9049-4032-9788-491A134064E3}" type="presParOf" srcId="{67B21846-DAC4-43C6-A095-33C5AA02836D}" destId="{68D2F1A9-430B-4637-9FD9-ADD03FA9B28B}" srcOrd="0" destOrd="0" presId="urn:microsoft.com/office/officeart/2016/7/layout/RepeatingBendingProcessNew"/>
    <dgm:cxn modelId="{54C77411-4AB3-4984-A713-C5D6A924F123}" type="presParOf" srcId="{6DAC5871-83BF-49CC-962E-392D89C241D8}" destId="{E2781FD9-5C4A-411D-B4F2-B807011B894B}" srcOrd="12" destOrd="0" presId="urn:microsoft.com/office/officeart/2016/7/layout/RepeatingBendingProcessNew"/>
    <dgm:cxn modelId="{94198F55-374A-4D97-BF4D-E8B838739A51}" type="presParOf" srcId="{6DAC5871-83BF-49CC-962E-392D89C241D8}" destId="{186B7B79-2CFD-47E3-A5D8-1D9A94A99FD7}" srcOrd="13" destOrd="0" presId="urn:microsoft.com/office/officeart/2016/7/layout/RepeatingBendingProcessNew"/>
    <dgm:cxn modelId="{15FD4AB2-1CE6-44D1-8029-2DF2DC2DF81E}" type="presParOf" srcId="{186B7B79-2CFD-47E3-A5D8-1D9A94A99FD7}" destId="{E584E076-2EDF-453F-8F6F-FEC92422C5DF}" srcOrd="0" destOrd="0" presId="urn:microsoft.com/office/officeart/2016/7/layout/RepeatingBendingProcessNew"/>
    <dgm:cxn modelId="{F6A0DE52-9377-4ED4-AD64-B5FC4882535C}" type="presParOf" srcId="{6DAC5871-83BF-49CC-962E-392D89C241D8}" destId="{C8124FEF-6E79-47BF-A8FC-81824A2CF336}" srcOrd="14" destOrd="0" presId="urn:microsoft.com/office/officeart/2016/7/layout/RepeatingBendingProcessNew"/>
    <dgm:cxn modelId="{0A84341B-CF7F-4238-BDF4-5E44DC1C804A}" type="presParOf" srcId="{6DAC5871-83BF-49CC-962E-392D89C241D8}" destId="{F21BA1F8-8ECF-48D7-B746-9E38D0A724E8}" srcOrd="15" destOrd="0" presId="urn:microsoft.com/office/officeart/2016/7/layout/RepeatingBendingProcessNew"/>
    <dgm:cxn modelId="{0F82CFBE-D38A-487B-AFA4-2DF970AC0499}" type="presParOf" srcId="{F21BA1F8-8ECF-48D7-B746-9E38D0A724E8}" destId="{22E4CB1E-D75F-4521-AF65-F6DEDED76D2D}" srcOrd="0" destOrd="0" presId="urn:microsoft.com/office/officeart/2016/7/layout/RepeatingBendingProcessNew"/>
    <dgm:cxn modelId="{2263F899-3F36-4183-A618-0D756EE924D9}" type="presParOf" srcId="{6DAC5871-83BF-49CC-962E-392D89C241D8}" destId="{D20211FF-9073-4FED-BD4A-6331DF77878B}" srcOrd="16" destOrd="0" presId="urn:microsoft.com/office/officeart/2016/7/layout/RepeatingBendingProcessNew"/>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A498BE-DBC5-4AA8-937C-9344ED1B107B}">
      <dsp:nvSpPr>
        <dsp:cNvPr id="0" name=""/>
        <dsp:cNvSpPr/>
      </dsp:nvSpPr>
      <dsp:spPr>
        <a:xfrm>
          <a:off x="0" y="4015103"/>
          <a:ext cx="6513603" cy="1868662"/>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l-GR" sz="1400" kern="1200" dirty="0"/>
            <a:t>Ο </a:t>
          </a:r>
          <a:r>
            <a:rPr lang="el-GR" sz="1400" b="1" kern="1200" dirty="0"/>
            <a:t>Θρασύμαχος από τη Χαλκηδόνα</a:t>
          </a:r>
          <a:r>
            <a:rPr lang="el-GR" sz="1400" kern="1200" dirty="0"/>
            <a:t>, ο οποίος αναγνώρισε την επίδραση του ύφους στο συναίσθημα – ειδικά του ρυθμού του πεζού λόγου. Τέλος, η ρητορική που αναπτύχθηκε στη Σικελία και η διδακσλαία των σοφιστών συναντήθηκαν στο πρόσωπο του </a:t>
          </a:r>
          <a:r>
            <a:rPr lang="el-GR" sz="1400" b="1" kern="1200" dirty="0"/>
            <a:t>Γοργία του Λεοντίνου</a:t>
          </a:r>
          <a:r>
            <a:rPr lang="el-GR" sz="1400" kern="1200" dirty="0"/>
            <a:t>, του οποίου ο φανταχτερός πεζός λόγος, με την υπερβολική χρήση ισόμετρων προτάσεων, παρηχήσεων και ποιητικού λεξιλογίου, άσκησε βαθιά επίδραση στην αθηναϊκή συνέλευση (εκκλησία του Δήμου) όταν ο Γοργίας αγόρευσε ενώπιόν της το 427. Το ύφος του Γοργία και οι αρχές που το διέπουν επηρέασαν το ύφος του Ισοκράτη.</a:t>
          </a:r>
          <a:endParaRPr lang="en-US" sz="1400" kern="1200" dirty="0"/>
        </a:p>
      </dsp:txBody>
      <dsp:txXfrm>
        <a:off x="0" y="4015103"/>
        <a:ext cx="6513603" cy="1868662"/>
      </dsp:txXfrm>
    </dsp:sp>
    <dsp:sp modelId="{0366A2D1-1E90-4C5E-BA44-EB29B16DA645}">
      <dsp:nvSpPr>
        <dsp:cNvPr id="0" name=""/>
        <dsp:cNvSpPr/>
      </dsp:nvSpPr>
      <dsp:spPr>
        <a:xfrm rot="10800000">
          <a:off x="0" y="2008381"/>
          <a:ext cx="6513603" cy="2026486"/>
        </a:xfrm>
        <a:prstGeom prst="upArrowCallou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l-GR" sz="1600" kern="1200" dirty="0"/>
            <a:t>Ο </a:t>
          </a:r>
          <a:r>
            <a:rPr lang="el-GR" sz="1600" b="1" kern="1200" dirty="0"/>
            <a:t>Πρόδικος ο Κείος</a:t>
          </a:r>
          <a:r>
            <a:rPr lang="el-GR" sz="1600" kern="1200" dirty="0"/>
            <a:t>, ο οποίος ασχολήθηκε και αυτός με την ορθοέπεια, ιδιαίτερα με τους ορισμούς (λ.χ. τη διάκριση της σημασίας μεταξύ λέξεων που χρησιμοποιούνταν ως συνώνυμα), αλλά και με την επίκληση στο συναίσθημα. </a:t>
          </a:r>
          <a:endParaRPr lang="en-US" sz="1600" kern="1200" dirty="0"/>
        </a:p>
      </dsp:txBody>
      <dsp:txXfrm rot="10800000">
        <a:off x="0" y="2008381"/>
        <a:ext cx="6513603" cy="1316750"/>
      </dsp:txXfrm>
    </dsp:sp>
    <dsp:sp modelId="{5FCA4F8F-5EB2-4B00-A130-AF82BB6DD80A}">
      <dsp:nvSpPr>
        <dsp:cNvPr id="0" name=""/>
        <dsp:cNvSpPr/>
      </dsp:nvSpPr>
      <dsp:spPr>
        <a:xfrm rot="10800000">
          <a:off x="0" y="1659"/>
          <a:ext cx="6513603" cy="2026486"/>
        </a:xfrm>
        <a:prstGeom prst="upArrowCallou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l-GR" sz="1600" kern="1200" dirty="0"/>
            <a:t>Ο</a:t>
          </a:r>
          <a:r>
            <a:rPr lang="el-GR" sz="1600" b="1" kern="1200" dirty="0"/>
            <a:t> Πρωταγόρας από τα Άβδηρα</a:t>
          </a:r>
          <a:r>
            <a:rPr lang="el-GR" sz="1600" kern="1200" dirty="0"/>
            <a:t>, ο οποίος δίδαξε μεθόδους επιχειρηματολογίας υπέρ και κατά μίας και της αυτής υπόθεσης, καθώς και χρήση θεμάτων γενικής εφαρμογής (τόποι), γραμματική και ορθή χρήση των λέξεων (ορθοέπεια). </a:t>
          </a:r>
          <a:endParaRPr lang="en-US" sz="1600" kern="1200" dirty="0"/>
        </a:p>
      </dsp:txBody>
      <dsp:txXfrm rot="10800000">
        <a:off x="0" y="1659"/>
        <a:ext cx="6513603" cy="13167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EE9CD8-0C9B-4448-8725-2B9C1A59660B}">
      <dsp:nvSpPr>
        <dsp:cNvPr id="0" name=""/>
        <dsp:cNvSpPr/>
      </dsp:nvSpPr>
      <dsp:spPr>
        <a:xfrm>
          <a:off x="1209579" y="1578"/>
          <a:ext cx="2406312" cy="1443787"/>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b="1" kern="1200"/>
            <a:t>ΔΙΚΑΝΙΚΟΙ ΛΟΓΟΙ – ΛΟΓΟΓΡΑΦΟΙ</a:t>
          </a:r>
          <a:endParaRPr lang="en-US" sz="2200" kern="1200"/>
        </a:p>
      </dsp:txBody>
      <dsp:txXfrm>
        <a:off x="1209579" y="1578"/>
        <a:ext cx="2406312" cy="1443787"/>
      </dsp:txXfrm>
    </dsp:sp>
    <dsp:sp modelId="{B7A06E0D-DE59-4EA7-A6C1-B3D29796D04A}">
      <dsp:nvSpPr>
        <dsp:cNvPr id="0" name=""/>
        <dsp:cNvSpPr/>
      </dsp:nvSpPr>
      <dsp:spPr>
        <a:xfrm>
          <a:off x="3856523" y="1578"/>
          <a:ext cx="2406312" cy="1443787"/>
        </a:xfrm>
        <a:prstGeom prst="rect">
          <a:avLst/>
        </a:prstGeom>
        <a:gradFill rotWithShape="0">
          <a:gsLst>
            <a:gs pos="0">
              <a:schemeClr val="accent5">
                <a:hueOff val="-1351709"/>
                <a:satOff val="-3484"/>
                <a:lumOff val="-2353"/>
                <a:alphaOff val="0"/>
                <a:satMod val="103000"/>
                <a:lumMod val="102000"/>
                <a:tint val="94000"/>
              </a:schemeClr>
            </a:gs>
            <a:gs pos="50000">
              <a:schemeClr val="accent5">
                <a:hueOff val="-1351709"/>
                <a:satOff val="-3484"/>
                <a:lumOff val="-2353"/>
                <a:alphaOff val="0"/>
                <a:satMod val="110000"/>
                <a:lumMod val="100000"/>
                <a:shade val="100000"/>
              </a:schemeClr>
            </a:gs>
            <a:gs pos="100000">
              <a:schemeClr val="accent5">
                <a:hueOff val="-1351709"/>
                <a:satOff val="-3484"/>
                <a:lumOff val="-235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b="1" kern="1200"/>
            <a:t>(ειδικά δικαστήρια ανθρωποκτονίας, ηλιαστικά δικαστήρια)</a:t>
          </a:r>
          <a:endParaRPr lang="en-US" sz="2200" kern="1200"/>
        </a:p>
      </dsp:txBody>
      <dsp:txXfrm>
        <a:off x="3856523" y="1578"/>
        <a:ext cx="2406312" cy="1443787"/>
      </dsp:txXfrm>
    </dsp:sp>
    <dsp:sp modelId="{1C309BD4-E271-48CF-8BA3-29F2016C6D23}">
      <dsp:nvSpPr>
        <dsp:cNvPr id="0" name=""/>
        <dsp:cNvSpPr/>
      </dsp:nvSpPr>
      <dsp:spPr>
        <a:xfrm>
          <a:off x="6503467" y="1578"/>
          <a:ext cx="2406312" cy="1443787"/>
        </a:xfrm>
        <a:prstGeom prst="rect">
          <a:avLst/>
        </a:prstGeom>
        <a:gradFill rotWithShape="0">
          <a:gsLst>
            <a:gs pos="0">
              <a:schemeClr val="accent5">
                <a:hueOff val="-2703417"/>
                <a:satOff val="-6968"/>
                <a:lumOff val="-4706"/>
                <a:alphaOff val="0"/>
                <a:satMod val="103000"/>
                <a:lumMod val="102000"/>
                <a:tint val="94000"/>
              </a:schemeClr>
            </a:gs>
            <a:gs pos="50000">
              <a:schemeClr val="accent5">
                <a:hueOff val="-2703417"/>
                <a:satOff val="-6968"/>
                <a:lumOff val="-4706"/>
                <a:alphaOff val="0"/>
                <a:satMod val="110000"/>
                <a:lumMod val="100000"/>
                <a:shade val="100000"/>
              </a:schemeClr>
            </a:gs>
            <a:gs pos="100000">
              <a:schemeClr val="accent5">
                <a:hueOff val="-2703417"/>
                <a:satOff val="-6968"/>
                <a:lumOff val="-470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b="1" kern="1200"/>
            <a:t>ΠΟΛΙΤΙΚΟΙ ΛΟΓΟΙ – ΡΗΤΟΡΕΣ, ΠΟΛΙΤΙΚΟΙ</a:t>
          </a:r>
          <a:endParaRPr lang="en-US" sz="2200" kern="1200"/>
        </a:p>
      </dsp:txBody>
      <dsp:txXfrm>
        <a:off x="6503467" y="1578"/>
        <a:ext cx="2406312" cy="1443787"/>
      </dsp:txXfrm>
    </dsp:sp>
    <dsp:sp modelId="{2C8E4BDF-F85D-4E85-A632-A8E154DE8F30}">
      <dsp:nvSpPr>
        <dsp:cNvPr id="0" name=""/>
        <dsp:cNvSpPr/>
      </dsp:nvSpPr>
      <dsp:spPr>
        <a:xfrm>
          <a:off x="1209579" y="1685997"/>
          <a:ext cx="2406312" cy="1443787"/>
        </a:xfrm>
        <a:prstGeom prst="rect">
          <a:avLst/>
        </a:prstGeom>
        <a:gradFill rotWithShape="0">
          <a:gsLst>
            <a:gs pos="0">
              <a:schemeClr val="accent5">
                <a:hueOff val="-4055126"/>
                <a:satOff val="-10451"/>
                <a:lumOff val="-7059"/>
                <a:alphaOff val="0"/>
                <a:satMod val="103000"/>
                <a:lumMod val="102000"/>
                <a:tint val="94000"/>
              </a:schemeClr>
            </a:gs>
            <a:gs pos="50000">
              <a:schemeClr val="accent5">
                <a:hueOff val="-4055126"/>
                <a:satOff val="-10451"/>
                <a:lumOff val="-7059"/>
                <a:alphaOff val="0"/>
                <a:satMod val="110000"/>
                <a:lumMod val="100000"/>
                <a:shade val="100000"/>
              </a:schemeClr>
            </a:gs>
            <a:gs pos="100000">
              <a:schemeClr val="accent5">
                <a:hueOff val="-4055126"/>
                <a:satOff val="-10451"/>
                <a:lumOff val="-705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b="1" kern="1200"/>
            <a:t>(Εκκλησία του Δήμου, Βουλή των 500)</a:t>
          </a:r>
          <a:endParaRPr lang="en-US" sz="2200" kern="1200"/>
        </a:p>
      </dsp:txBody>
      <dsp:txXfrm>
        <a:off x="1209579" y="1685997"/>
        <a:ext cx="2406312" cy="1443787"/>
      </dsp:txXfrm>
    </dsp:sp>
    <dsp:sp modelId="{17B8F1F7-7F74-4E09-86D4-255E7FF9FE12}">
      <dsp:nvSpPr>
        <dsp:cNvPr id="0" name=""/>
        <dsp:cNvSpPr/>
      </dsp:nvSpPr>
      <dsp:spPr>
        <a:xfrm>
          <a:off x="3856523" y="1685997"/>
          <a:ext cx="2406312" cy="1443787"/>
        </a:xfrm>
        <a:prstGeom prst="rect">
          <a:avLst/>
        </a:prstGeom>
        <a:gradFill rotWithShape="0">
          <a:gsLst>
            <a:gs pos="0">
              <a:schemeClr val="accent5">
                <a:hueOff val="-5406834"/>
                <a:satOff val="-13935"/>
                <a:lumOff val="-9412"/>
                <a:alphaOff val="0"/>
                <a:satMod val="103000"/>
                <a:lumMod val="102000"/>
                <a:tint val="94000"/>
              </a:schemeClr>
            </a:gs>
            <a:gs pos="50000">
              <a:schemeClr val="accent5">
                <a:hueOff val="-5406834"/>
                <a:satOff val="-13935"/>
                <a:lumOff val="-9412"/>
                <a:alphaOff val="0"/>
                <a:satMod val="110000"/>
                <a:lumMod val="100000"/>
                <a:shade val="100000"/>
              </a:schemeClr>
            </a:gs>
            <a:gs pos="100000">
              <a:schemeClr val="accent5">
                <a:hueOff val="-5406834"/>
                <a:satOff val="-13935"/>
                <a:lumOff val="-941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b="1" kern="1200"/>
            <a:t>ΕΠΙΔΕΙΚΤΙΚΟΙ ΛΟΓΟΙ – ΡΗΤΟΡΕΣ </a:t>
          </a:r>
          <a:endParaRPr lang="en-US" sz="2200" kern="1200"/>
        </a:p>
      </dsp:txBody>
      <dsp:txXfrm>
        <a:off x="3856523" y="1685997"/>
        <a:ext cx="2406312" cy="1443787"/>
      </dsp:txXfrm>
    </dsp:sp>
    <dsp:sp modelId="{9AD326F1-38D6-40A6-A2B0-3860F3F51DAA}">
      <dsp:nvSpPr>
        <dsp:cNvPr id="0" name=""/>
        <dsp:cNvSpPr/>
      </dsp:nvSpPr>
      <dsp:spPr>
        <a:xfrm>
          <a:off x="6503467" y="1685997"/>
          <a:ext cx="2406312" cy="1443787"/>
        </a:xfrm>
        <a:prstGeom prst="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b="1" kern="1200"/>
            <a:t>(Επιτάφιοι, Πανηγυρικοί, Ολυμπιακοί)</a:t>
          </a:r>
          <a:endParaRPr lang="en-US" sz="2200" kern="1200"/>
        </a:p>
      </dsp:txBody>
      <dsp:txXfrm>
        <a:off x="6503467" y="1685997"/>
        <a:ext cx="2406312" cy="14437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B473E7-E0FC-4659-8B2F-DE23481393B5}">
      <dsp:nvSpPr>
        <dsp:cNvPr id="0" name=""/>
        <dsp:cNvSpPr/>
      </dsp:nvSpPr>
      <dsp:spPr>
        <a:xfrm>
          <a:off x="2389267" y="491795"/>
          <a:ext cx="379267" cy="91440"/>
        </a:xfrm>
        <a:custGeom>
          <a:avLst/>
          <a:gdLst/>
          <a:ahLst/>
          <a:cxnLst/>
          <a:rect l="0" t="0" r="0" b="0"/>
          <a:pathLst>
            <a:path>
              <a:moveTo>
                <a:pt x="0" y="45720"/>
              </a:moveTo>
              <a:lnTo>
                <a:pt x="379267"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68654" y="535464"/>
        <a:ext cx="20493" cy="4102"/>
      </dsp:txXfrm>
    </dsp:sp>
    <dsp:sp modelId="{FDB125C3-9547-4B79-B4FB-CD228A0CB4A3}">
      <dsp:nvSpPr>
        <dsp:cNvPr id="0" name=""/>
        <dsp:cNvSpPr/>
      </dsp:nvSpPr>
      <dsp:spPr>
        <a:xfrm>
          <a:off x="609036" y="2906"/>
          <a:ext cx="1782031" cy="1069218"/>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321" tIns="91659" rIns="87321" bIns="91659" numCol="1" spcCol="1270" anchor="ctr" anchorCtr="0">
          <a:noAutofit/>
        </a:bodyPr>
        <a:lstStyle/>
        <a:p>
          <a:pPr marL="0" lvl="0" indent="0" algn="ctr" defTabSz="533400">
            <a:lnSpc>
              <a:spcPct val="90000"/>
            </a:lnSpc>
            <a:spcBef>
              <a:spcPct val="0"/>
            </a:spcBef>
            <a:spcAft>
              <a:spcPct val="35000"/>
            </a:spcAft>
            <a:buNone/>
          </a:pPr>
          <a:r>
            <a:rPr lang="el-GR" sz="1200" b="1" kern="1200"/>
            <a:t>ΡΗΤΟΡΙΚΗ ΔΕΙΝΟΤΗΤΑ: αναγκαία για συμμετοχή των Αθηναίων πολιτών στη δικανική, νομοθετική και εκτελεστική εξουσία</a:t>
          </a:r>
          <a:endParaRPr lang="en-US" sz="1200" kern="1200"/>
        </a:p>
      </dsp:txBody>
      <dsp:txXfrm>
        <a:off x="609036" y="2906"/>
        <a:ext cx="1782031" cy="1069218"/>
      </dsp:txXfrm>
    </dsp:sp>
    <dsp:sp modelId="{9EAC2DC1-6D00-471C-9562-D1ACBE47BD14}">
      <dsp:nvSpPr>
        <dsp:cNvPr id="0" name=""/>
        <dsp:cNvSpPr/>
      </dsp:nvSpPr>
      <dsp:spPr>
        <a:xfrm>
          <a:off x="4581166" y="491795"/>
          <a:ext cx="379267" cy="91440"/>
        </a:xfrm>
        <a:custGeom>
          <a:avLst/>
          <a:gdLst/>
          <a:ahLst/>
          <a:cxnLst/>
          <a:rect l="0" t="0" r="0" b="0"/>
          <a:pathLst>
            <a:path>
              <a:moveTo>
                <a:pt x="0" y="45720"/>
              </a:moveTo>
              <a:lnTo>
                <a:pt x="379267"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760553" y="535464"/>
        <a:ext cx="20493" cy="4102"/>
      </dsp:txXfrm>
    </dsp:sp>
    <dsp:sp modelId="{ED8F30A9-48BF-4509-BB1F-41C441B2E0BA}">
      <dsp:nvSpPr>
        <dsp:cNvPr id="0" name=""/>
        <dsp:cNvSpPr/>
      </dsp:nvSpPr>
      <dsp:spPr>
        <a:xfrm>
          <a:off x="2800935" y="2906"/>
          <a:ext cx="1782031" cy="1069218"/>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321" tIns="91659" rIns="87321" bIns="91659" numCol="1" spcCol="1270" anchor="ctr" anchorCtr="0">
          <a:noAutofit/>
        </a:bodyPr>
        <a:lstStyle/>
        <a:p>
          <a:pPr marL="0" lvl="0" indent="0" algn="ctr" defTabSz="533400">
            <a:lnSpc>
              <a:spcPct val="90000"/>
            </a:lnSpc>
            <a:spcBef>
              <a:spcPct val="0"/>
            </a:spcBef>
            <a:spcAft>
              <a:spcPct val="35000"/>
            </a:spcAft>
            <a:buNone/>
          </a:pPr>
          <a:r>
            <a:rPr lang="el-GR" sz="1200" kern="1200"/>
            <a:t>Ε</a:t>
          </a:r>
          <a:r>
            <a:rPr lang="el-GR" sz="1200" b="1" kern="1200"/>
            <a:t>ΚΚΛΗΣΙΑ ΤΟΥ ΔΗΜΟΥ: «τίς βούλεται αγορεύειν;»</a:t>
          </a:r>
          <a:endParaRPr lang="en-US" sz="1200" kern="1200"/>
        </a:p>
      </dsp:txBody>
      <dsp:txXfrm>
        <a:off x="2800935" y="2906"/>
        <a:ext cx="1782031" cy="1069218"/>
      </dsp:txXfrm>
    </dsp:sp>
    <dsp:sp modelId="{252AF19C-29D9-4183-A961-90B497CD01DA}">
      <dsp:nvSpPr>
        <dsp:cNvPr id="0" name=""/>
        <dsp:cNvSpPr/>
      </dsp:nvSpPr>
      <dsp:spPr>
        <a:xfrm>
          <a:off x="6773064" y="491795"/>
          <a:ext cx="379267" cy="91440"/>
        </a:xfrm>
        <a:custGeom>
          <a:avLst/>
          <a:gdLst/>
          <a:ahLst/>
          <a:cxnLst/>
          <a:rect l="0" t="0" r="0" b="0"/>
          <a:pathLst>
            <a:path>
              <a:moveTo>
                <a:pt x="0" y="45720"/>
              </a:moveTo>
              <a:lnTo>
                <a:pt x="379267"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952451" y="535464"/>
        <a:ext cx="20493" cy="4102"/>
      </dsp:txXfrm>
    </dsp:sp>
    <dsp:sp modelId="{9A738C43-A4D4-4963-826B-4A134A02D7B3}">
      <dsp:nvSpPr>
        <dsp:cNvPr id="0" name=""/>
        <dsp:cNvSpPr/>
      </dsp:nvSpPr>
      <dsp:spPr>
        <a:xfrm>
          <a:off x="4992833" y="2906"/>
          <a:ext cx="1782031" cy="1069218"/>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321" tIns="91659" rIns="87321" bIns="91659" numCol="1" spcCol="1270" anchor="ctr" anchorCtr="0">
          <a:noAutofit/>
        </a:bodyPr>
        <a:lstStyle/>
        <a:p>
          <a:pPr marL="0" lvl="0" indent="0" algn="ctr" defTabSz="533400">
            <a:lnSpc>
              <a:spcPct val="90000"/>
            </a:lnSpc>
            <a:spcBef>
              <a:spcPct val="0"/>
            </a:spcBef>
            <a:spcAft>
              <a:spcPct val="35000"/>
            </a:spcAft>
            <a:buNone/>
          </a:pPr>
          <a:r>
            <a:rPr lang="el-GR" sz="1200" b="1" kern="1200"/>
            <a:t>ΗΛΙΑΣΤΙΚΑ ΔΙΚΑΣΤΗΡΙΑ: ιδιωτικές και δημόσιες δίκες / κλήρωση δικαστών / 501++ σε δημόσιες δίκες – 301++ σε ιδιωτικές </a:t>
          </a:r>
          <a:endParaRPr lang="en-US" sz="1200" kern="1200"/>
        </a:p>
      </dsp:txBody>
      <dsp:txXfrm>
        <a:off x="4992833" y="2906"/>
        <a:ext cx="1782031" cy="1069218"/>
      </dsp:txXfrm>
    </dsp:sp>
    <dsp:sp modelId="{10675A9C-7581-4891-9DF4-3532030BD921}">
      <dsp:nvSpPr>
        <dsp:cNvPr id="0" name=""/>
        <dsp:cNvSpPr/>
      </dsp:nvSpPr>
      <dsp:spPr>
        <a:xfrm>
          <a:off x="1500052" y="1070324"/>
          <a:ext cx="6575695" cy="379267"/>
        </a:xfrm>
        <a:custGeom>
          <a:avLst/>
          <a:gdLst/>
          <a:ahLst/>
          <a:cxnLst/>
          <a:rect l="0" t="0" r="0" b="0"/>
          <a:pathLst>
            <a:path>
              <a:moveTo>
                <a:pt x="6575695" y="0"/>
              </a:moveTo>
              <a:lnTo>
                <a:pt x="6575695" y="206733"/>
              </a:lnTo>
              <a:lnTo>
                <a:pt x="0" y="206733"/>
              </a:lnTo>
              <a:lnTo>
                <a:pt x="0" y="379267"/>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623188" y="1257907"/>
        <a:ext cx="329422" cy="4102"/>
      </dsp:txXfrm>
    </dsp:sp>
    <dsp:sp modelId="{24B6AFC1-A2FE-4B28-B4D2-ADE05FB67FF5}">
      <dsp:nvSpPr>
        <dsp:cNvPr id="0" name=""/>
        <dsp:cNvSpPr/>
      </dsp:nvSpPr>
      <dsp:spPr>
        <a:xfrm>
          <a:off x="7184732" y="2906"/>
          <a:ext cx="1782031" cy="1069218"/>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321" tIns="91659" rIns="87321" bIns="91659" numCol="1" spcCol="1270" anchor="ctr" anchorCtr="0">
          <a:noAutofit/>
        </a:bodyPr>
        <a:lstStyle/>
        <a:p>
          <a:pPr marL="0" lvl="0" indent="0" algn="ctr" defTabSz="533400">
            <a:lnSpc>
              <a:spcPct val="90000"/>
            </a:lnSpc>
            <a:spcBef>
              <a:spcPct val="0"/>
            </a:spcBef>
            <a:spcAft>
              <a:spcPct val="35000"/>
            </a:spcAft>
            <a:buNone/>
          </a:pPr>
          <a:r>
            <a:rPr lang="el-GR" sz="1200" b="1" kern="1200"/>
            <a:t>ΔΙΚΑΣΤΗΡΙΑ ΑΝΘΡΩΠΟΚΤΟΝΙΑΣ: εφέτες  / Αρεοπαγίτες</a:t>
          </a:r>
          <a:endParaRPr lang="en-US" sz="1200" kern="1200"/>
        </a:p>
      </dsp:txBody>
      <dsp:txXfrm>
        <a:off x="7184732" y="2906"/>
        <a:ext cx="1782031" cy="1069218"/>
      </dsp:txXfrm>
    </dsp:sp>
    <dsp:sp modelId="{689449E6-D997-4DA5-A8D8-6D25154D4942}">
      <dsp:nvSpPr>
        <dsp:cNvPr id="0" name=""/>
        <dsp:cNvSpPr/>
      </dsp:nvSpPr>
      <dsp:spPr>
        <a:xfrm>
          <a:off x="2389267" y="1970881"/>
          <a:ext cx="379267" cy="91440"/>
        </a:xfrm>
        <a:custGeom>
          <a:avLst/>
          <a:gdLst/>
          <a:ahLst/>
          <a:cxnLst/>
          <a:rect l="0" t="0" r="0" b="0"/>
          <a:pathLst>
            <a:path>
              <a:moveTo>
                <a:pt x="0" y="45720"/>
              </a:moveTo>
              <a:lnTo>
                <a:pt x="379267"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68654" y="2014550"/>
        <a:ext cx="20493" cy="4102"/>
      </dsp:txXfrm>
    </dsp:sp>
    <dsp:sp modelId="{7AA12785-6A7E-4221-BB43-ACE5469210D4}">
      <dsp:nvSpPr>
        <dsp:cNvPr id="0" name=""/>
        <dsp:cNvSpPr/>
      </dsp:nvSpPr>
      <dsp:spPr>
        <a:xfrm>
          <a:off x="609036" y="1481992"/>
          <a:ext cx="1782031" cy="1069218"/>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321" tIns="91659" rIns="87321" bIns="91659" numCol="1" spcCol="1270" anchor="ctr" anchorCtr="0">
          <a:noAutofit/>
        </a:bodyPr>
        <a:lstStyle/>
        <a:p>
          <a:pPr marL="0" lvl="0" indent="0" algn="ctr" defTabSz="533400">
            <a:lnSpc>
              <a:spcPct val="90000"/>
            </a:lnSpc>
            <a:spcBef>
              <a:spcPct val="0"/>
            </a:spcBef>
            <a:spcAft>
              <a:spcPct val="35000"/>
            </a:spcAft>
            <a:buNone/>
          </a:pPr>
          <a:r>
            <a:rPr lang="el-GR" sz="1200" b="1" kern="1200"/>
            <a:t>ΔΙΑΔΙΚΑΣΙΑ ΝΟΜΟΘΕΣΙΑΣ – ΕΞΕΛΙΞΗ τον 4</a:t>
          </a:r>
          <a:r>
            <a:rPr lang="el-GR" sz="1200" b="1" kern="1200" baseline="30000"/>
            <a:t>ο</a:t>
          </a:r>
          <a:r>
            <a:rPr lang="el-GR" sz="1200" b="1" kern="1200"/>
            <a:t> π.Χ. αι.</a:t>
          </a:r>
          <a:endParaRPr lang="en-US" sz="1200" kern="1200"/>
        </a:p>
      </dsp:txBody>
      <dsp:txXfrm>
        <a:off x="609036" y="1481992"/>
        <a:ext cx="1782031" cy="1069218"/>
      </dsp:txXfrm>
    </dsp:sp>
    <dsp:sp modelId="{67B21846-DAC4-43C6-A095-33C5AA02836D}">
      <dsp:nvSpPr>
        <dsp:cNvPr id="0" name=""/>
        <dsp:cNvSpPr/>
      </dsp:nvSpPr>
      <dsp:spPr>
        <a:xfrm>
          <a:off x="4581166" y="1970881"/>
          <a:ext cx="379267" cy="91440"/>
        </a:xfrm>
        <a:custGeom>
          <a:avLst/>
          <a:gdLst/>
          <a:ahLst/>
          <a:cxnLst/>
          <a:rect l="0" t="0" r="0" b="0"/>
          <a:pathLst>
            <a:path>
              <a:moveTo>
                <a:pt x="0" y="45720"/>
              </a:moveTo>
              <a:lnTo>
                <a:pt x="379267"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760553" y="2014550"/>
        <a:ext cx="20493" cy="4102"/>
      </dsp:txXfrm>
    </dsp:sp>
    <dsp:sp modelId="{96FDDD61-816A-4847-954A-4934D5CF960C}">
      <dsp:nvSpPr>
        <dsp:cNvPr id="0" name=""/>
        <dsp:cNvSpPr/>
      </dsp:nvSpPr>
      <dsp:spPr>
        <a:xfrm>
          <a:off x="2800935" y="1481992"/>
          <a:ext cx="1782031" cy="1069218"/>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321" tIns="91659" rIns="87321" bIns="91659" numCol="1" spcCol="1270" anchor="ctr" anchorCtr="0">
          <a:noAutofit/>
        </a:bodyPr>
        <a:lstStyle/>
        <a:p>
          <a:pPr marL="0" lvl="0" indent="0" algn="ctr" defTabSz="533400">
            <a:lnSpc>
              <a:spcPct val="90000"/>
            </a:lnSpc>
            <a:spcBef>
              <a:spcPct val="0"/>
            </a:spcBef>
            <a:spcAft>
              <a:spcPct val="35000"/>
            </a:spcAft>
            <a:buNone/>
          </a:pPr>
          <a:r>
            <a:rPr lang="el-GR" sz="1200" b="1" kern="1200"/>
            <a:t>ΒΟΥΛΗ ΤΩΝ ΠΕΝΤΑΚΟΣΙΩΝ – βουλευτές (εκλογή &amp; κλήρωση)</a:t>
          </a:r>
          <a:endParaRPr lang="en-US" sz="1200" kern="1200"/>
        </a:p>
      </dsp:txBody>
      <dsp:txXfrm>
        <a:off x="2800935" y="1481992"/>
        <a:ext cx="1782031" cy="1069218"/>
      </dsp:txXfrm>
    </dsp:sp>
    <dsp:sp modelId="{186B7B79-2CFD-47E3-A5D8-1D9A94A99FD7}">
      <dsp:nvSpPr>
        <dsp:cNvPr id="0" name=""/>
        <dsp:cNvSpPr/>
      </dsp:nvSpPr>
      <dsp:spPr>
        <a:xfrm>
          <a:off x="6773064" y="1970881"/>
          <a:ext cx="379267" cy="91440"/>
        </a:xfrm>
        <a:custGeom>
          <a:avLst/>
          <a:gdLst/>
          <a:ahLst/>
          <a:cxnLst/>
          <a:rect l="0" t="0" r="0" b="0"/>
          <a:pathLst>
            <a:path>
              <a:moveTo>
                <a:pt x="0" y="45720"/>
              </a:moveTo>
              <a:lnTo>
                <a:pt x="379267"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952451" y="2014550"/>
        <a:ext cx="20493" cy="4102"/>
      </dsp:txXfrm>
    </dsp:sp>
    <dsp:sp modelId="{E2781FD9-5C4A-411D-B4F2-B807011B894B}">
      <dsp:nvSpPr>
        <dsp:cNvPr id="0" name=""/>
        <dsp:cNvSpPr/>
      </dsp:nvSpPr>
      <dsp:spPr>
        <a:xfrm>
          <a:off x="4992833" y="1481992"/>
          <a:ext cx="1782031" cy="1069218"/>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321" tIns="91659" rIns="87321" bIns="91659" numCol="1" spcCol="1270" anchor="ctr" anchorCtr="0">
          <a:noAutofit/>
        </a:bodyPr>
        <a:lstStyle/>
        <a:p>
          <a:pPr marL="0" lvl="0" indent="0" algn="ctr" defTabSz="533400">
            <a:lnSpc>
              <a:spcPct val="90000"/>
            </a:lnSpc>
            <a:spcBef>
              <a:spcPct val="0"/>
            </a:spcBef>
            <a:spcAft>
              <a:spcPct val="35000"/>
            </a:spcAft>
            <a:buNone/>
          </a:pPr>
          <a:r>
            <a:rPr lang="el-GR" sz="1200" b="1" kern="1200"/>
            <a:t>ΝΟΜΙΚΕΣ ΔΙΑΔΙΚΑΣΙΕΣ ΕΛΕΓΧΟΥ ΤΩΝ ΠΟΛΙΤΙΚΩΝ ΚΑΙ ΑΞΙΩΜΑΤΟΥΧΩΝ</a:t>
          </a:r>
          <a:endParaRPr lang="en-US" sz="1200" kern="1200"/>
        </a:p>
      </dsp:txBody>
      <dsp:txXfrm>
        <a:off x="4992833" y="1481992"/>
        <a:ext cx="1782031" cy="1069218"/>
      </dsp:txXfrm>
    </dsp:sp>
    <dsp:sp modelId="{F21BA1F8-8ECF-48D7-B746-9E38D0A724E8}">
      <dsp:nvSpPr>
        <dsp:cNvPr id="0" name=""/>
        <dsp:cNvSpPr/>
      </dsp:nvSpPr>
      <dsp:spPr>
        <a:xfrm>
          <a:off x="1500052" y="2549410"/>
          <a:ext cx="6575695" cy="379267"/>
        </a:xfrm>
        <a:custGeom>
          <a:avLst/>
          <a:gdLst/>
          <a:ahLst/>
          <a:cxnLst/>
          <a:rect l="0" t="0" r="0" b="0"/>
          <a:pathLst>
            <a:path>
              <a:moveTo>
                <a:pt x="6575695" y="0"/>
              </a:moveTo>
              <a:lnTo>
                <a:pt x="6575695" y="206733"/>
              </a:lnTo>
              <a:lnTo>
                <a:pt x="0" y="206733"/>
              </a:lnTo>
              <a:lnTo>
                <a:pt x="0" y="379267"/>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623188" y="2736993"/>
        <a:ext cx="329422" cy="4102"/>
      </dsp:txXfrm>
    </dsp:sp>
    <dsp:sp modelId="{C8124FEF-6E79-47BF-A8FC-81824A2CF336}">
      <dsp:nvSpPr>
        <dsp:cNvPr id="0" name=""/>
        <dsp:cNvSpPr/>
      </dsp:nvSpPr>
      <dsp:spPr>
        <a:xfrm>
          <a:off x="7184732" y="1481992"/>
          <a:ext cx="1782031" cy="1069218"/>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321" tIns="91659" rIns="87321" bIns="91659" numCol="1" spcCol="1270" anchor="ctr" anchorCtr="0">
          <a:noAutofit/>
        </a:bodyPr>
        <a:lstStyle/>
        <a:p>
          <a:pPr marL="0" lvl="0" indent="0" algn="ctr" defTabSz="533400">
            <a:lnSpc>
              <a:spcPct val="90000"/>
            </a:lnSpc>
            <a:spcBef>
              <a:spcPct val="0"/>
            </a:spcBef>
            <a:spcAft>
              <a:spcPct val="35000"/>
            </a:spcAft>
            <a:buNone/>
          </a:pPr>
          <a:r>
            <a:rPr lang="el-GR" sz="1200" b="1" kern="1200"/>
            <a:t>ΡΗΤΩΡ = ΠΟΛΙΤΙΚΟΣ τον 4</a:t>
          </a:r>
          <a:r>
            <a:rPr lang="el-GR" sz="1200" b="1" kern="1200" baseline="30000"/>
            <a:t>ο</a:t>
          </a:r>
          <a:r>
            <a:rPr lang="el-GR" sz="1200" b="1" kern="1200"/>
            <a:t> π.Χ. αι.</a:t>
          </a:r>
          <a:endParaRPr lang="en-US" sz="1200" kern="1200"/>
        </a:p>
      </dsp:txBody>
      <dsp:txXfrm>
        <a:off x="7184732" y="1481992"/>
        <a:ext cx="1782031" cy="1069218"/>
      </dsp:txXfrm>
    </dsp:sp>
    <dsp:sp modelId="{D20211FF-9073-4FED-BD4A-6331DF77878B}">
      <dsp:nvSpPr>
        <dsp:cNvPr id="0" name=""/>
        <dsp:cNvSpPr/>
      </dsp:nvSpPr>
      <dsp:spPr>
        <a:xfrm>
          <a:off x="609036" y="2961078"/>
          <a:ext cx="1782031" cy="1069218"/>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321" tIns="91659" rIns="87321" bIns="91659" numCol="1" spcCol="1270" anchor="ctr" anchorCtr="0">
          <a:noAutofit/>
        </a:bodyPr>
        <a:lstStyle/>
        <a:p>
          <a:pPr marL="0" lvl="0" indent="0" algn="ctr" defTabSz="533400">
            <a:lnSpc>
              <a:spcPct val="90000"/>
            </a:lnSpc>
            <a:spcBef>
              <a:spcPct val="0"/>
            </a:spcBef>
            <a:spcAft>
              <a:spcPct val="35000"/>
            </a:spcAft>
            <a:buNone/>
          </a:pPr>
          <a:r>
            <a:rPr lang="el-GR" sz="1200" b="1" kern="1200" dirty="0"/>
            <a:t>ΡΗΤΟΡΙΚΗ &amp; ΚΑΙΝΟΤΟΜΙΕΣ: ΣΟΦΙΣΤΙΚΗ – ΕΥΡΙΠΙΔΕΙΟ ΔΡΑΜΑ – ΑΡΙΣΤΟΦΑΝΗΣ </a:t>
          </a:r>
          <a:endParaRPr lang="en-US" sz="1200" kern="1200" dirty="0"/>
        </a:p>
      </dsp:txBody>
      <dsp:txXfrm>
        <a:off x="609036" y="2961078"/>
        <a:ext cx="1782031" cy="1069218"/>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ED1FE1-F5AD-4A73-A529-574966202918}" type="datetimeFigureOut">
              <a:rPr lang="en-GB" smtClean="0"/>
              <a:pPr/>
              <a:t>22/02/2021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A626B4-ED44-44AE-A2E2-551FF23567E8}" type="slidenum">
              <a:rPr lang="en-GB" smtClean="0"/>
              <a:pPr/>
              <a:t>‹#›</a:t>
            </a:fld>
            <a:endParaRPr lang="en-GB"/>
          </a:p>
        </p:txBody>
      </p:sp>
    </p:spTree>
    <p:extLst>
      <p:ext uri="{BB962C8B-B14F-4D97-AF65-F5344CB8AC3E}">
        <p14:creationId xmlns="" xmlns:p14="http://schemas.microsoft.com/office/powerpoint/2010/main" val="4235007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solidFill>
                <a:schemeClr val="accent6"/>
              </a:solidFill>
            </a:endParaRPr>
          </a:p>
        </p:txBody>
      </p:sp>
      <p:sp>
        <p:nvSpPr>
          <p:cNvPr id="4" name="Slide Number Placeholder 3"/>
          <p:cNvSpPr>
            <a:spLocks noGrp="1"/>
          </p:cNvSpPr>
          <p:nvPr>
            <p:ph type="sldNum" sz="quarter" idx="5"/>
          </p:nvPr>
        </p:nvSpPr>
        <p:spPr/>
        <p:txBody>
          <a:bodyPr/>
          <a:lstStyle/>
          <a:p>
            <a:fld id="{FCA626B4-ED44-44AE-A2E2-551FF23567E8}" type="slidenum">
              <a:rPr lang="en-GB" smtClean="0"/>
              <a:pPr/>
              <a:t>11</a:t>
            </a:fld>
            <a:endParaRPr lang="en-GB"/>
          </a:p>
        </p:txBody>
      </p:sp>
    </p:spTree>
    <p:extLst>
      <p:ext uri="{BB962C8B-B14F-4D97-AF65-F5344CB8AC3E}">
        <p14:creationId xmlns="" xmlns:p14="http://schemas.microsoft.com/office/powerpoint/2010/main" val="3374372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260CAB6-1C54-43FC-99C5-A616A952A0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 xmlns:a16="http://schemas.microsoft.com/office/drawing/2014/main" id="{ED6C1446-ACEB-4D75-87D0-43F41CB38C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 xmlns:a16="http://schemas.microsoft.com/office/drawing/2014/main" id="{33091380-8032-4E38-8E1D-56EB9BCF32E3}"/>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5" name="Footer Placeholder 4">
            <a:extLst>
              <a:ext uri="{FF2B5EF4-FFF2-40B4-BE49-F238E27FC236}">
                <a16:creationId xmlns="" xmlns:a16="http://schemas.microsoft.com/office/drawing/2014/main" id="{16512B71-A5F5-40A8-8AE2-AA1079A4DD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53A686B4-4F12-4974-A657-BE219CC04797}"/>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4148119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8AD8306-52E4-4ECB-AFE2-E79A469C4A5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0F222BF8-954E-4797-B541-920561BA529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0A8C2CE4-5529-4B38-831D-C11194E4079B}"/>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5" name="Footer Placeholder 4">
            <a:extLst>
              <a:ext uri="{FF2B5EF4-FFF2-40B4-BE49-F238E27FC236}">
                <a16:creationId xmlns="" xmlns:a16="http://schemas.microsoft.com/office/drawing/2014/main" id="{2D835D62-15A4-46C2-9735-E2C96DE35D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A9C9594C-BA3E-48A5-8BFA-DFAF0656CEC2}"/>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2336447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446DC990-A7BB-4313-B36E-87FD635D7D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50F0AE70-3E41-4FB6-9A6F-017FD85129E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260C031E-D47A-4F1B-9844-A264B7077846}"/>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5" name="Footer Placeholder 4">
            <a:extLst>
              <a:ext uri="{FF2B5EF4-FFF2-40B4-BE49-F238E27FC236}">
                <a16:creationId xmlns="" xmlns:a16="http://schemas.microsoft.com/office/drawing/2014/main" id="{8F422EBC-469A-4397-BD7C-F1FFDEE8DC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ED41190A-144D-4E97-8B36-9AAEDA77F693}"/>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3635497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BE26912-695F-461D-91C3-5818ACB251B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7ABCD482-B923-4C22-BEFC-C764F225F9B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7269C9B0-2777-4AD1-AB31-D768543BADB2}"/>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5" name="Footer Placeholder 4">
            <a:extLst>
              <a:ext uri="{FF2B5EF4-FFF2-40B4-BE49-F238E27FC236}">
                <a16:creationId xmlns="" xmlns:a16="http://schemas.microsoft.com/office/drawing/2014/main" id="{9400195A-48FA-4DB3-A7AD-50B3343F2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BCECFAED-FAB5-43C6-8C82-39E8E01BD21F}"/>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3860854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8919B03-DA98-4A11-A72B-2E6BA96CAB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 xmlns:a16="http://schemas.microsoft.com/office/drawing/2014/main" id="{2F7763EC-BDE2-4784-945B-A3E324ADEF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2756D704-CF81-4EAA-9712-2D4903735CBA}"/>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5" name="Footer Placeholder 4">
            <a:extLst>
              <a:ext uri="{FF2B5EF4-FFF2-40B4-BE49-F238E27FC236}">
                <a16:creationId xmlns="" xmlns:a16="http://schemas.microsoft.com/office/drawing/2014/main" id="{F76378F9-4193-42D8-9F16-8DCEB6DF10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75FD1F22-4762-4ED8-9F99-59535CA816F9}"/>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141382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0973293-B42D-4DA2-9DF4-BE28BC115C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C4E186C0-7A6E-41DF-8F24-FF9DBA3FD83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 xmlns:a16="http://schemas.microsoft.com/office/drawing/2014/main" id="{574F0B2D-8AD2-4C8D-8260-08D14C19609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 xmlns:a16="http://schemas.microsoft.com/office/drawing/2014/main" id="{049B27AE-8B64-41F9-A0D9-6F042FA65566}"/>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6" name="Footer Placeholder 5">
            <a:extLst>
              <a:ext uri="{FF2B5EF4-FFF2-40B4-BE49-F238E27FC236}">
                <a16:creationId xmlns="" xmlns:a16="http://schemas.microsoft.com/office/drawing/2014/main" id="{7EC84D59-A1C9-4DEC-B723-69E712BF2B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A23C076E-216D-47FC-8055-48500565F7FD}"/>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2788699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E7BEF3-FF1E-4C7C-86F2-769F557F245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EB112134-C983-4374-9C61-E6DFDF5B41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DA0FF2D4-AA20-4228-9A97-B5214E207A8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 xmlns:a16="http://schemas.microsoft.com/office/drawing/2014/main" id="{ECD0C791-66F7-4FE0-88D6-2F818F78C1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01D00A0B-9D4A-440C-95FB-5FD93FE9E2C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 xmlns:a16="http://schemas.microsoft.com/office/drawing/2014/main" id="{641B3269-4E71-47D4-B2E0-FC0BBFC5EC51}"/>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8" name="Footer Placeholder 7">
            <a:extLst>
              <a:ext uri="{FF2B5EF4-FFF2-40B4-BE49-F238E27FC236}">
                <a16:creationId xmlns="" xmlns:a16="http://schemas.microsoft.com/office/drawing/2014/main" id="{08BBE564-E078-4A56-AA19-E25B74FAFE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 xmlns:a16="http://schemas.microsoft.com/office/drawing/2014/main" id="{B8E4C97D-FB01-4F63-9335-21F345864541}"/>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1131532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44571F-5674-414D-98AD-E9786CA7DCB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 xmlns:a16="http://schemas.microsoft.com/office/drawing/2014/main" id="{789ADAF3-C078-4C9E-9741-78320C2C3BF9}"/>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4" name="Footer Placeholder 3">
            <a:extLst>
              <a:ext uri="{FF2B5EF4-FFF2-40B4-BE49-F238E27FC236}">
                <a16:creationId xmlns="" xmlns:a16="http://schemas.microsoft.com/office/drawing/2014/main" id="{3AEA9DC7-B33E-413C-B14B-72AE0D2727B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 xmlns:a16="http://schemas.microsoft.com/office/drawing/2014/main" id="{09EC281C-7C6A-4A51-B786-3223BAC1428A}"/>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411744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BA37089C-0864-49E6-99D4-C11490FF5F83}"/>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3" name="Footer Placeholder 2">
            <a:extLst>
              <a:ext uri="{FF2B5EF4-FFF2-40B4-BE49-F238E27FC236}">
                <a16:creationId xmlns="" xmlns:a16="http://schemas.microsoft.com/office/drawing/2014/main" id="{2AE1B0F3-1C1E-4EA6-B226-DD6D9AAB946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 xmlns:a16="http://schemas.microsoft.com/office/drawing/2014/main" id="{5BBCB9B2-8EAD-45FE-9D56-5C93B380F121}"/>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2895000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0FE664-55DE-4163-970F-8F901D5FE3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D8A1DC9C-6FB5-4AAA-8565-187618AB8E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 xmlns:a16="http://schemas.microsoft.com/office/drawing/2014/main" id="{924F05A1-65BD-4B90-A9DF-D2D2BD552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47875E64-4990-456F-98CA-3A5DEF923E56}"/>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6" name="Footer Placeholder 5">
            <a:extLst>
              <a:ext uri="{FF2B5EF4-FFF2-40B4-BE49-F238E27FC236}">
                <a16:creationId xmlns="" xmlns:a16="http://schemas.microsoft.com/office/drawing/2014/main" id="{3C3671A7-1C31-4781-AE06-50B39E3AFD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6FA72FF3-B236-403E-9FF7-00A7DBCF2892}"/>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1403089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0AD8FEE-0C2B-406D-BD48-DDBF74A500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 xmlns:a16="http://schemas.microsoft.com/office/drawing/2014/main" id="{55E59773-1C21-4A5F-9272-34DD476CED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 xmlns:a16="http://schemas.microsoft.com/office/drawing/2014/main" id="{A03ED8F1-AE16-4719-9C75-E39363C35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9458931D-585E-446C-9FF5-47EFA9006FA4}"/>
              </a:ext>
            </a:extLst>
          </p:cNvPr>
          <p:cNvSpPr>
            <a:spLocks noGrp="1"/>
          </p:cNvSpPr>
          <p:nvPr>
            <p:ph type="dt" sz="half" idx="10"/>
          </p:nvPr>
        </p:nvSpPr>
        <p:spPr/>
        <p:txBody>
          <a:bodyPr/>
          <a:lstStyle/>
          <a:p>
            <a:fld id="{5560EB5A-EB8D-4FAF-A60E-1A4365F477DA}" type="datetimeFigureOut">
              <a:rPr lang="en-GB" smtClean="0"/>
              <a:pPr/>
              <a:t>22/02/2021</a:t>
            </a:fld>
            <a:endParaRPr lang="en-GB"/>
          </a:p>
        </p:txBody>
      </p:sp>
      <p:sp>
        <p:nvSpPr>
          <p:cNvPr id="6" name="Footer Placeholder 5">
            <a:extLst>
              <a:ext uri="{FF2B5EF4-FFF2-40B4-BE49-F238E27FC236}">
                <a16:creationId xmlns="" xmlns:a16="http://schemas.microsoft.com/office/drawing/2014/main" id="{138BBDFC-154B-4572-B4AA-CE035EC3C87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BFE23B59-8567-417A-8902-B2FFA099600B}"/>
              </a:ext>
            </a:extLst>
          </p:cNvPr>
          <p:cNvSpPr>
            <a:spLocks noGrp="1"/>
          </p:cNvSpPr>
          <p:nvPr>
            <p:ph type="sldNum" sz="quarter" idx="12"/>
          </p:nvPr>
        </p:nvSpPr>
        <p:spPr/>
        <p:txBody>
          <a:body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3732624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56EB8EE-A10F-4D1D-9F8F-0490D5819F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FFCEED91-43C8-4704-93BE-F9C89DB252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C149AB61-3DAD-4369-8D64-FE1C831CFF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0EB5A-EB8D-4FAF-A60E-1A4365F477DA}" type="datetimeFigureOut">
              <a:rPr lang="en-GB" smtClean="0"/>
              <a:pPr/>
              <a:t>22/02/2021</a:t>
            </a:fld>
            <a:endParaRPr lang="en-GB"/>
          </a:p>
        </p:txBody>
      </p:sp>
      <p:sp>
        <p:nvSpPr>
          <p:cNvPr id="5" name="Footer Placeholder 4">
            <a:extLst>
              <a:ext uri="{FF2B5EF4-FFF2-40B4-BE49-F238E27FC236}">
                <a16:creationId xmlns="" xmlns:a16="http://schemas.microsoft.com/office/drawing/2014/main" id="{D2148D43-F050-408C-AD6A-1BCDA3B0B4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 xmlns:a16="http://schemas.microsoft.com/office/drawing/2014/main" id="{AF82B9A1-F9CA-494C-B9A7-25D80B7518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D2AE51-3DA4-435D-A363-5F2D059599FE}" type="slidenum">
              <a:rPr lang="en-GB" smtClean="0"/>
              <a:pPr/>
              <a:t>‹#›</a:t>
            </a:fld>
            <a:endParaRPr lang="en-GB"/>
          </a:p>
        </p:txBody>
      </p:sp>
    </p:spTree>
    <p:extLst>
      <p:ext uri="{BB962C8B-B14F-4D97-AF65-F5344CB8AC3E}">
        <p14:creationId xmlns="" xmlns:p14="http://schemas.microsoft.com/office/powerpoint/2010/main" val="2123115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AB899EDC-454B-43E0-A31C-FDE56979E331}"/>
              </a:ext>
            </a:extLst>
          </p:cNvPr>
          <p:cNvSpPr>
            <a:spLocks noGrp="1"/>
          </p:cNvSpPr>
          <p:nvPr>
            <p:ph type="ctrTitle"/>
          </p:nvPr>
        </p:nvSpPr>
        <p:spPr>
          <a:xfrm>
            <a:off x="640079" y="2053641"/>
            <a:ext cx="3669161" cy="2760098"/>
          </a:xfrm>
        </p:spPr>
        <p:txBody>
          <a:bodyPr vert="horz" lIns="91440" tIns="45720" rIns="91440" bIns="45720" rtlCol="0" anchor="ctr">
            <a:normAutofit/>
          </a:bodyPr>
          <a:lstStyle/>
          <a:p>
            <a:pPr algn="l"/>
            <a:r>
              <a:rPr lang="en-US" sz="4400" b="1" kern="1200">
                <a:solidFill>
                  <a:srgbClr val="FFFFFF"/>
                </a:solidFill>
                <a:latin typeface="+mj-lt"/>
                <a:ea typeface="+mj-ea"/>
                <a:cs typeface="+mj-cs"/>
              </a:rPr>
              <a:t>Η ΡΗΤΟΡΙΚΗ ΣΤΗΝ ΚΛΑΣΙΚΗ ΑΘΗΝΑ</a:t>
            </a:r>
          </a:p>
        </p:txBody>
      </p:sp>
      <p:sp>
        <p:nvSpPr>
          <p:cNvPr id="3" name="Subtitle 2">
            <a:extLst>
              <a:ext uri="{FF2B5EF4-FFF2-40B4-BE49-F238E27FC236}">
                <a16:creationId xmlns="" xmlns:a16="http://schemas.microsoft.com/office/drawing/2014/main" id="{56292741-7EDE-4913-962B-C0E1F19DE3F6}"/>
              </a:ext>
            </a:extLst>
          </p:cNvPr>
          <p:cNvSpPr>
            <a:spLocks noGrp="1"/>
          </p:cNvSpPr>
          <p:nvPr>
            <p:ph type="subTitle" idx="1"/>
          </p:nvPr>
        </p:nvSpPr>
        <p:spPr>
          <a:xfrm>
            <a:off x="6090574" y="801866"/>
            <a:ext cx="5306084" cy="5230634"/>
          </a:xfrm>
        </p:spPr>
        <p:txBody>
          <a:bodyPr vert="horz" lIns="91440" tIns="45720" rIns="91440" bIns="45720" rtlCol="0" anchor="ctr">
            <a:normAutofit/>
          </a:bodyPr>
          <a:lstStyle/>
          <a:p>
            <a:pPr indent="-228600" algn="l">
              <a:buFont typeface="Arial" panose="020B0604020202020204" pitchFamily="34" charset="0"/>
              <a:buChar char="•"/>
            </a:pPr>
            <a:endParaRPr lang="en-US" b="1" dirty="0">
              <a:solidFill>
                <a:srgbClr val="000000"/>
              </a:solidFill>
            </a:endParaRPr>
          </a:p>
          <a:p>
            <a:pPr algn="l"/>
            <a:r>
              <a:rPr lang="en-US" sz="2800" b="1" dirty="0">
                <a:solidFill>
                  <a:srgbClr val="000000"/>
                </a:solidFill>
              </a:rPr>
              <a:t>ΕΛΕΝΗ ΒΟΛΟΝΑΚΗ</a:t>
            </a:r>
          </a:p>
          <a:p>
            <a:pPr algn="l"/>
            <a:endParaRPr lang="el-GR" b="1" dirty="0">
              <a:solidFill>
                <a:srgbClr val="000000"/>
              </a:solidFill>
            </a:endParaRPr>
          </a:p>
          <a:p>
            <a:pPr algn="l"/>
            <a:r>
              <a:rPr lang="el-GR" b="1" dirty="0">
                <a:solidFill>
                  <a:srgbClr val="000000"/>
                </a:solidFill>
              </a:rPr>
              <a:t>     </a:t>
            </a:r>
          </a:p>
          <a:p>
            <a:pPr algn="l"/>
            <a:r>
              <a:rPr lang="el-GR" b="1" dirty="0">
                <a:solidFill>
                  <a:srgbClr val="000000"/>
                </a:solidFill>
              </a:rPr>
              <a:t>ΜΟΝ. ΕΠΙΚΟΥΡΗ ΚΑΘΗΓΗΤΡΙΑ </a:t>
            </a:r>
          </a:p>
          <a:p>
            <a:pPr algn="l"/>
            <a:r>
              <a:rPr lang="el-GR" b="1" dirty="0">
                <a:solidFill>
                  <a:srgbClr val="000000"/>
                </a:solidFill>
              </a:rPr>
              <a:t>ΑΡΧΑΙΑΣ ΕΛΛΗΝΙΚΗΣ ΦΙΛΟΛΟΓΙΑΣ</a:t>
            </a:r>
          </a:p>
          <a:p>
            <a:pPr algn="l"/>
            <a:r>
              <a:rPr lang="el-GR" b="1" dirty="0">
                <a:solidFill>
                  <a:srgbClr val="000000"/>
                </a:solidFill>
              </a:rPr>
              <a:t> </a:t>
            </a:r>
          </a:p>
          <a:p>
            <a:pPr algn="l"/>
            <a:endParaRPr lang="el-GR" b="1" dirty="0">
              <a:solidFill>
                <a:srgbClr val="000000"/>
              </a:solidFill>
            </a:endParaRPr>
          </a:p>
          <a:p>
            <a:pPr algn="l"/>
            <a:r>
              <a:rPr lang="en-US" b="1" dirty="0">
                <a:solidFill>
                  <a:srgbClr val="000000"/>
                </a:solidFill>
              </a:rPr>
              <a:t>ΤΜΗΜΑ ΦΙΛΟΛΟΓΙΑΣ</a:t>
            </a:r>
          </a:p>
          <a:p>
            <a:pPr algn="l"/>
            <a:r>
              <a:rPr lang="en-US" b="1" dirty="0">
                <a:solidFill>
                  <a:srgbClr val="000000"/>
                </a:solidFill>
              </a:rPr>
              <a:t> ΠΑΝΕΠΙΣΤΗΜΙΟ ΠΕΛΟΠΟΝΝΗΣΟΥ</a:t>
            </a:r>
          </a:p>
          <a:p>
            <a:pPr indent="-228600" algn="l">
              <a:buFont typeface="Arial" panose="020B0604020202020204" pitchFamily="34" charset="0"/>
              <a:buChar char="•"/>
            </a:pPr>
            <a:endParaRPr lang="en-US" b="1" dirty="0">
              <a:solidFill>
                <a:srgbClr val="000000"/>
              </a:solidFill>
            </a:endParaRPr>
          </a:p>
        </p:txBody>
      </p:sp>
    </p:spTree>
    <p:extLst>
      <p:ext uri="{BB962C8B-B14F-4D97-AF65-F5344CB8AC3E}">
        <p14:creationId xmlns="" xmlns:p14="http://schemas.microsoft.com/office/powerpoint/2010/main" val="4006049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D3FFFA32-D9F4-4AF9-A025-CD128AC85E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 xmlns:a16="http://schemas.microsoft.com/office/drawing/2014/main" id="{2823A416-999C-4FA3-A853-0AE48404B5D7}"/>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3808676"/>
            <a:ext cx="12192000" cy="3049325"/>
            <a:chOff x="0" y="3808676"/>
            <a:chExt cx="12192000" cy="3049325"/>
          </a:xfrm>
        </p:grpSpPr>
        <p:pic>
          <p:nvPicPr>
            <p:cNvPr id="11" name="Picture 10">
              <a:extLst>
                <a:ext uri="{FF2B5EF4-FFF2-40B4-BE49-F238E27FC236}">
                  <a16:creationId xmlns="" xmlns:a16="http://schemas.microsoft.com/office/drawing/2014/main" id="{9362F656-1A8D-4BA3-BA72-92332E75DB99}"/>
                </a:ext>
                <a:ext uri="{C183D7F6-B498-43B3-948B-1728B52AA6E4}">
                  <adec:decorative xmlns="" xmlns:adec="http://schemas.microsoft.com/office/drawing/2017/decorative" val="1"/>
                </a:ext>
              </a:extLst>
            </p:cNvPr>
            <p:cNvPicPr>
              <a:picLocks noChangeAspect="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2" name="Oval 11">
              <a:extLst>
                <a:ext uri="{FF2B5EF4-FFF2-40B4-BE49-F238E27FC236}">
                  <a16:creationId xmlns="" xmlns:a16="http://schemas.microsoft.com/office/drawing/2014/main" id="{9338807D-FB66-4E3A-9CF0-786662C4AB4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 xmlns:a16="http://schemas.microsoft.com/office/drawing/2014/main" id="{E7A9FE98-0031-4C22-AC59-8F200628A616}"/>
              </a:ext>
            </a:extLst>
          </p:cNvPr>
          <p:cNvSpPr>
            <a:spLocks noGrp="1"/>
          </p:cNvSpPr>
          <p:nvPr>
            <p:ph type="title"/>
          </p:nvPr>
        </p:nvSpPr>
        <p:spPr>
          <a:xfrm>
            <a:off x="1179226" y="5052441"/>
            <a:ext cx="9833548" cy="1066802"/>
          </a:xfrm>
        </p:spPr>
        <p:txBody>
          <a:bodyPr>
            <a:normAutofit/>
          </a:bodyPr>
          <a:lstStyle/>
          <a:p>
            <a:r>
              <a:rPr lang="el-GR" sz="4000" b="1">
                <a:solidFill>
                  <a:srgbClr val="3F3F3F"/>
                </a:solidFill>
                <a:latin typeface="+mn-lt"/>
              </a:rPr>
              <a:t>ΙΣΟΚΡΑΤΗΣ</a:t>
            </a:r>
            <a:endParaRPr lang="en-GB" sz="4000" b="1">
              <a:solidFill>
                <a:srgbClr val="3F3F3F"/>
              </a:solidFill>
              <a:latin typeface="+mn-lt"/>
            </a:endParaRPr>
          </a:p>
        </p:txBody>
      </p:sp>
      <p:sp>
        <p:nvSpPr>
          <p:cNvPr id="3" name="Content Placeholder 2">
            <a:extLst>
              <a:ext uri="{FF2B5EF4-FFF2-40B4-BE49-F238E27FC236}">
                <a16:creationId xmlns="" xmlns:a16="http://schemas.microsoft.com/office/drawing/2014/main" id="{5B4782C5-76C5-446D-A198-469DF83E83A8}"/>
              </a:ext>
            </a:extLst>
          </p:cNvPr>
          <p:cNvSpPr>
            <a:spLocks noGrp="1"/>
          </p:cNvSpPr>
          <p:nvPr>
            <p:ph idx="1"/>
          </p:nvPr>
        </p:nvSpPr>
        <p:spPr>
          <a:xfrm>
            <a:off x="812800" y="872046"/>
            <a:ext cx="10199974" cy="3841750"/>
          </a:xfrm>
        </p:spPr>
        <p:txBody>
          <a:bodyPr anchor="ctr">
            <a:normAutofit/>
          </a:bodyPr>
          <a:lstStyle/>
          <a:p>
            <a:pPr marL="0" indent="0">
              <a:buNone/>
            </a:pPr>
            <a:r>
              <a:rPr lang="el-GR" sz="2400" dirty="0">
                <a:solidFill>
                  <a:srgbClr val="FFFFFF"/>
                </a:solidFill>
              </a:rPr>
              <a:t>Σύμφωνα με τον Ισοκράτη, τον μεγάλο δεξιοτέχνη της ρητορικής, μία φιλοσοφική – επιστημονική παιδεία είναι χρήσιμη κατά τη νεαρή ηλικία ως ένα είδος πνευματικής άσκησης, αλλά οι γνώσεις που είναι πραγματικά χρήσιμες στον άνθρωπο και συγκεκριμένα στον πολίτη είναι οι γλωσσικές, οι ρητορικές και οι νομικές. Η αντίληψη για την παιδεία έτσι εμφανίζεται ως μία «ανθρωπιστική» εκπαίδευση, που αντιδιαστέλλεται προς την επιστημονική και που σκοπό έχει να διαμορφώσει την ιδεολογία, τις ικανότητες και την απαραίτητη κατάρτιση για τις συνήθεις δραστηριότητες της πόλης, πολιτικές και νομικές. Ο Ισοκράτης εκφράζει την αντίληψη ότι αυτό είναι το μοναδικό είδος εκπαίδευσης που αρμόζει σε έναν ελεύθερο και ευγενή πολίτη. </a:t>
            </a:r>
            <a:endParaRPr lang="en-GB" sz="2400" dirty="0">
              <a:solidFill>
                <a:srgbClr val="FFFFFF"/>
              </a:solidFill>
            </a:endParaRPr>
          </a:p>
          <a:p>
            <a:endParaRPr lang="en-GB" sz="2000" dirty="0">
              <a:solidFill>
                <a:srgbClr val="FFFFFF"/>
              </a:solidFill>
            </a:endParaRPr>
          </a:p>
        </p:txBody>
      </p:sp>
    </p:spTree>
    <p:extLst>
      <p:ext uri="{BB962C8B-B14F-4D97-AF65-F5344CB8AC3E}">
        <p14:creationId xmlns="" xmlns:p14="http://schemas.microsoft.com/office/powerpoint/2010/main" val="195592532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86F46CEE-66CE-4515-9CE8-C9A819680A43}"/>
              </a:ext>
            </a:extLst>
          </p:cNvPr>
          <p:cNvSpPr>
            <a:spLocks noGrp="1"/>
          </p:cNvSpPr>
          <p:nvPr>
            <p:ph type="title"/>
          </p:nvPr>
        </p:nvSpPr>
        <p:spPr>
          <a:xfrm>
            <a:off x="7859437" y="957695"/>
            <a:ext cx="3494362" cy="4930246"/>
          </a:xfrm>
        </p:spPr>
        <p:txBody>
          <a:bodyPr>
            <a:normAutofit/>
          </a:bodyPr>
          <a:lstStyle/>
          <a:p>
            <a:pPr algn="r"/>
            <a:r>
              <a:rPr lang="el-GR" b="1">
                <a:solidFill>
                  <a:schemeClr val="accent1"/>
                </a:solidFill>
                <a:latin typeface="+mn-lt"/>
              </a:rPr>
              <a:t>ΣΧΟΛΗ ΤΟΥ ΙΣΟΚΡΑΤΗ – 388 π.Χ.</a:t>
            </a:r>
            <a:endParaRPr lang="en-GB" b="1">
              <a:solidFill>
                <a:schemeClr val="accent1"/>
              </a:solidFill>
              <a:latin typeface="+mn-lt"/>
            </a:endParaRPr>
          </a:p>
        </p:txBody>
      </p:sp>
      <p:sp>
        <p:nvSpPr>
          <p:cNvPr id="3" name="Content Placeholder 2">
            <a:extLst>
              <a:ext uri="{FF2B5EF4-FFF2-40B4-BE49-F238E27FC236}">
                <a16:creationId xmlns="" xmlns:a16="http://schemas.microsoft.com/office/drawing/2014/main" id="{30FE8C9E-0827-433B-A680-E86D8BB70D67}"/>
              </a:ext>
            </a:extLst>
          </p:cNvPr>
          <p:cNvSpPr>
            <a:spLocks noGrp="1"/>
          </p:cNvSpPr>
          <p:nvPr>
            <p:ph idx="1"/>
          </p:nvPr>
        </p:nvSpPr>
        <p:spPr>
          <a:xfrm>
            <a:off x="857266" y="963877"/>
            <a:ext cx="6377769" cy="4930246"/>
          </a:xfrm>
        </p:spPr>
        <p:txBody>
          <a:bodyPr anchor="ctr">
            <a:normAutofit/>
          </a:bodyPr>
          <a:lstStyle/>
          <a:p>
            <a:pPr marL="0" indent="0">
              <a:buNone/>
            </a:pPr>
            <a:r>
              <a:rPr lang="el-GR" sz="1900" dirty="0"/>
              <a:t>Μικρός αριθμός μαθητών μελετούσε επί τέσσερα περίπου χρόνια έργα ιστορικά και ρητορικής, περιλαμβανομένων και των πραγματειών (όπως συνήθως αποκαλούνται τα πολιτικά του κείμενα) του ίδιου του Ισοκράτη. Αυτό το πρόγραμμα σπουδών (παιδεία) αποσκοπούσε στη διδαχή των πολιτικών ιδεών, αλλά και του τρόπου με τον οποίο θα τις έθεταν σε εφαρμογή οι μαθητές μέσω της παραινετικής (συμβουλευτικής) ρητορικής. Την ίδια στιγμή, λειτουργούσε και ως ηθική εκπαίδευση, καθώς οι μαθητές έρχονταν σε επαφή με αξιοθαύμαστα έργα και σκέψεις. Το πρόγραμμα αυτό ήταν απόρροια της αντίληψης του Ισοκράτη για τη φιλοσοφία ως τη συνδυασμένη μελέτη της πολιτικής, της ηθικής και της ρητορικής. Πίστευε, αντίθετα απ’ ό,τι ο Πλάτων, ότι η απόλυτη γνώση είναι ανέφικτη και ότι σοφοί άνδρες είναι εκείνοι που χρησιμοποιούν με τον καλύτερο δυνατό τρόπο την ικανότητά τους του εικάζειν (δόξα) σε χρήσιμα ζητήματα, εκείνα, δηλαδή, που έχουν σχέση με τις καθημερινές, πρακτικές ανθρώπινες υποθέσεις. </a:t>
            </a:r>
            <a:endParaRPr lang="en-GB" sz="1900" dirty="0"/>
          </a:p>
        </p:txBody>
      </p:sp>
      <p:cxnSp>
        <p:nvCxnSpPr>
          <p:cNvPr id="17" name="Straight Connector 16">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7548571" y="2209249"/>
            <a:ext cx="0" cy="2506648"/>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403132081"/>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23E5E055-53EF-402B-91FC-A2C1855CECF5}"/>
              </a:ext>
            </a:extLst>
          </p:cNvPr>
          <p:cNvSpPr>
            <a:spLocks noGrp="1"/>
          </p:cNvSpPr>
          <p:nvPr>
            <p:ph type="title"/>
          </p:nvPr>
        </p:nvSpPr>
        <p:spPr>
          <a:xfrm>
            <a:off x="640079" y="2053641"/>
            <a:ext cx="3669161" cy="2760098"/>
          </a:xfrm>
        </p:spPr>
        <p:txBody>
          <a:bodyPr>
            <a:normAutofit/>
          </a:bodyPr>
          <a:lstStyle/>
          <a:p>
            <a:r>
              <a:rPr lang="el-GR" b="1">
                <a:solidFill>
                  <a:srgbClr val="FFFFFF"/>
                </a:solidFill>
                <a:latin typeface="+mn-lt"/>
              </a:rPr>
              <a:t>ΙΣΟΚΡΑΤΗΣ </a:t>
            </a:r>
            <a:r>
              <a:rPr lang="el-GR" b="1" i="1">
                <a:solidFill>
                  <a:srgbClr val="FFFFFF"/>
                </a:solidFill>
                <a:latin typeface="+mn-lt"/>
              </a:rPr>
              <a:t>ΚΑΤΑ ΤΩΝ ΣΟΦΙΣΤΩΝ </a:t>
            </a:r>
            <a:r>
              <a:rPr lang="el-GR" b="1">
                <a:solidFill>
                  <a:srgbClr val="FFFFFF"/>
                </a:solidFill>
                <a:latin typeface="+mn-lt"/>
              </a:rPr>
              <a:t>1-3</a:t>
            </a:r>
            <a:endParaRPr lang="en-GB" b="1">
              <a:solidFill>
                <a:srgbClr val="FFFFFF"/>
              </a:solidFill>
              <a:latin typeface="+mn-lt"/>
            </a:endParaRPr>
          </a:p>
        </p:txBody>
      </p:sp>
      <p:sp>
        <p:nvSpPr>
          <p:cNvPr id="3" name="Content Placeholder 2">
            <a:extLst>
              <a:ext uri="{FF2B5EF4-FFF2-40B4-BE49-F238E27FC236}">
                <a16:creationId xmlns="" xmlns:a16="http://schemas.microsoft.com/office/drawing/2014/main" id="{F74D0690-0F55-4146-A6E0-D5D04B863BB9}"/>
              </a:ext>
            </a:extLst>
          </p:cNvPr>
          <p:cNvSpPr>
            <a:spLocks noGrp="1"/>
          </p:cNvSpPr>
          <p:nvPr>
            <p:ph idx="1"/>
          </p:nvPr>
        </p:nvSpPr>
        <p:spPr>
          <a:xfrm>
            <a:off x="5314548" y="91440"/>
            <a:ext cx="6082110" cy="6532880"/>
          </a:xfrm>
        </p:spPr>
        <p:txBody>
          <a:bodyPr anchor="ctr">
            <a:normAutofit fontScale="92500"/>
          </a:bodyPr>
          <a:lstStyle/>
          <a:p>
            <a:pPr marL="0" indent="0">
              <a:buNone/>
            </a:pPr>
            <a:r>
              <a:rPr lang="el-GR" dirty="0">
                <a:solidFill>
                  <a:srgbClr val="000000"/>
                </a:solidFill>
              </a:rPr>
              <a:t>καταφέρεται εναντίον των σοφιστών για τον ισχυρισμό τους ότι μπορούσαν να διδάξουν ρητορική σε οποιονδήποτε, ανεξαρτήτως των δυνατοτήτων του- και για το γεγονός ότι δεν εκτιμούσαν καθόλου την αλήθεια. Για τους σοφιστές λέει χαρακτηριστικά ότι επιδίδονται σε εριστικές συζητήσεις, προσποιούνται ότι αναζητούν την αλήθεια αλλά από την αρχή της επαγγελματικής τους δραστηριότητας ψεύδονται. Κι αυτό γιατί κατά τη γνώμη του Ισοκράτη ο άνθρωπος δεν μπορεί να προβλέψει το μέλλον, δεν έχει αυτή την ικανότητα. Επίσης θεωρεί τους σοφιστές αναιδείς επειδή προσπαθούν να πείσουν όσους τους συναναστρέφονται ότι μπορούν να τους διδάξουν τι πρέπει να κάνουν για να είναι ευτυχισμένοι.</a:t>
            </a:r>
            <a:endParaRPr lang="en-GB" dirty="0">
              <a:solidFill>
                <a:srgbClr val="000000"/>
              </a:solidFill>
            </a:endParaRPr>
          </a:p>
        </p:txBody>
      </p:sp>
    </p:spTree>
    <p:extLst>
      <p:ext uri="{BB962C8B-B14F-4D97-AF65-F5344CB8AC3E}">
        <p14:creationId xmlns="" xmlns:p14="http://schemas.microsoft.com/office/powerpoint/2010/main" val="1236897640"/>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3B52ED3C-2EF9-4E88-AF17-065D87EFA76B}"/>
              </a:ext>
            </a:extLst>
          </p:cNvPr>
          <p:cNvSpPr>
            <a:spLocks noGrp="1"/>
          </p:cNvSpPr>
          <p:nvPr>
            <p:ph type="title"/>
          </p:nvPr>
        </p:nvSpPr>
        <p:spPr>
          <a:xfrm>
            <a:off x="640079" y="2053641"/>
            <a:ext cx="3669161" cy="2760098"/>
          </a:xfrm>
        </p:spPr>
        <p:txBody>
          <a:bodyPr>
            <a:normAutofit/>
          </a:bodyPr>
          <a:lstStyle/>
          <a:p>
            <a:r>
              <a:rPr lang="el-GR" b="1">
                <a:solidFill>
                  <a:srgbClr val="FFFFFF"/>
                </a:solidFill>
                <a:latin typeface="+mn-lt"/>
              </a:rPr>
              <a:t>ΙΣΟΚΡΑΤΗΣ </a:t>
            </a:r>
            <a:r>
              <a:rPr lang="el-GR" b="1" i="1">
                <a:solidFill>
                  <a:srgbClr val="FFFFFF"/>
                </a:solidFill>
                <a:latin typeface="+mn-lt"/>
              </a:rPr>
              <a:t>ΕΙΣ ΑΝΤΙΔΟΣΙΝ </a:t>
            </a:r>
            <a:endParaRPr lang="en-GB" b="1">
              <a:solidFill>
                <a:srgbClr val="FFFFFF"/>
              </a:solidFill>
              <a:latin typeface="+mn-lt"/>
            </a:endParaRPr>
          </a:p>
        </p:txBody>
      </p:sp>
      <p:sp>
        <p:nvSpPr>
          <p:cNvPr id="3" name="Content Placeholder 2">
            <a:extLst>
              <a:ext uri="{FF2B5EF4-FFF2-40B4-BE49-F238E27FC236}">
                <a16:creationId xmlns="" xmlns:a16="http://schemas.microsoft.com/office/drawing/2014/main" id="{4059A4FB-D38D-4A39-9173-6FA388D4101E}"/>
              </a:ext>
            </a:extLst>
          </p:cNvPr>
          <p:cNvSpPr>
            <a:spLocks noGrp="1"/>
          </p:cNvSpPr>
          <p:nvPr>
            <p:ph idx="1"/>
          </p:nvPr>
        </p:nvSpPr>
        <p:spPr>
          <a:xfrm>
            <a:off x="5496560" y="345440"/>
            <a:ext cx="5757858" cy="6276340"/>
          </a:xfrm>
        </p:spPr>
        <p:txBody>
          <a:bodyPr anchor="ctr">
            <a:normAutofit lnSpcReduction="10000"/>
          </a:bodyPr>
          <a:lstStyle/>
          <a:p>
            <a:pPr marL="0" indent="0">
              <a:buNone/>
            </a:pPr>
            <a:endParaRPr lang="el-GR" sz="2400" dirty="0">
              <a:solidFill>
                <a:srgbClr val="000000"/>
              </a:solidFill>
            </a:endParaRPr>
          </a:p>
          <a:p>
            <a:pPr marL="0" indent="0">
              <a:buNone/>
            </a:pPr>
            <a:r>
              <a:rPr lang="el-GR" sz="2400" dirty="0">
                <a:solidFill>
                  <a:srgbClr val="000000"/>
                </a:solidFill>
              </a:rPr>
              <a:t>Ο Ισοκράτης υποστηρίζει </a:t>
            </a:r>
            <a:r>
              <a:rPr lang="el-GR" sz="2400" b="1" dirty="0">
                <a:solidFill>
                  <a:srgbClr val="000000"/>
                </a:solidFill>
              </a:rPr>
              <a:t>ότι η διδασκαλία της Ακαδημίας δεν έχει καμία πρακτική χρησιμότητα στον πραγματικό κόσμο ενώ η δική του διδασκαλία προσφερόταν μόνο σε εκείνους που ήταν εκ φύσεως επιδεκτικοί.</a:t>
            </a:r>
            <a:endParaRPr lang="en-GB" sz="2400" dirty="0">
              <a:solidFill>
                <a:srgbClr val="000000"/>
              </a:solidFill>
            </a:endParaRPr>
          </a:p>
          <a:p>
            <a:pPr marL="0" indent="0">
              <a:buNone/>
            </a:pPr>
            <a:r>
              <a:rPr lang="el-GR" sz="2400" dirty="0">
                <a:solidFill>
                  <a:srgbClr val="000000"/>
                </a:solidFill>
              </a:rPr>
              <a:t>Μεταξύ των ευρύτερων θεμάτων που κάλυπτε η διδασκαλία του Ισοκράτη ήταν εκείνο της πραγμάτευσης του θέματος που ετίθετο προς επεξεργασία και οι βασικές έννοιες της κοσμιότητας και του αρμόζοντος (</a:t>
            </a:r>
            <a:r>
              <a:rPr lang="el-GR" sz="2400" b="1" i="1" dirty="0">
                <a:solidFill>
                  <a:srgbClr val="000000"/>
                </a:solidFill>
              </a:rPr>
              <a:t>πρέπον</a:t>
            </a:r>
            <a:r>
              <a:rPr lang="el-GR" sz="2400" dirty="0">
                <a:solidFill>
                  <a:srgbClr val="000000"/>
                </a:solidFill>
              </a:rPr>
              <a:t>), του μέτρου και της κατάλληλης περίστασης (</a:t>
            </a:r>
            <a:r>
              <a:rPr lang="el-GR" sz="2400" b="1" i="1" dirty="0">
                <a:solidFill>
                  <a:srgbClr val="000000"/>
                </a:solidFill>
              </a:rPr>
              <a:t>καιρός</a:t>
            </a:r>
            <a:r>
              <a:rPr lang="el-GR" sz="2400" dirty="0">
                <a:solidFill>
                  <a:srgbClr val="000000"/>
                </a:solidFill>
              </a:rPr>
              <a:t>), καθώς και της πρωτοτυπίας (</a:t>
            </a:r>
            <a:r>
              <a:rPr lang="el-GR" sz="2400" b="1" i="1" dirty="0">
                <a:solidFill>
                  <a:srgbClr val="000000"/>
                </a:solidFill>
              </a:rPr>
              <a:t>καινόν</a:t>
            </a:r>
            <a:r>
              <a:rPr lang="el-GR" sz="2400" dirty="0">
                <a:solidFill>
                  <a:srgbClr val="000000"/>
                </a:solidFill>
              </a:rPr>
              <a:t>). Και οι τρεις αυτοί όροι είχαν σχέση με το ύφος, αλλά επίσης και με ζητήματα όπως της αρμόζουσας επιλογής ενός θέματος, του σωστού χρόνου για την παρουσίασή του και της αυθεντικότητας των επιχειρημάτων που αναπτύσσονταν.</a:t>
            </a:r>
            <a:endParaRPr lang="en-GB" sz="2400" dirty="0">
              <a:solidFill>
                <a:srgbClr val="000000"/>
              </a:solidFill>
            </a:endParaRPr>
          </a:p>
          <a:p>
            <a:pPr marL="0" indent="0">
              <a:buNone/>
            </a:pPr>
            <a:endParaRPr lang="en-GB" sz="2400" dirty="0">
              <a:solidFill>
                <a:srgbClr val="000000"/>
              </a:solidFill>
            </a:endParaRPr>
          </a:p>
          <a:p>
            <a:endParaRPr lang="en-GB" sz="2000" dirty="0">
              <a:solidFill>
                <a:srgbClr val="000000"/>
              </a:solidFill>
            </a:endParaRPr>
          </a:p>
        </p:txBody>
      </p:sp>
    </p:spTree>
    <p:extLst>
      <p:ext uri="{BB962C8B-B14F-4D97-AF65-F5344CB8AC3E}">
        <p14:creationId xmlns="" xmlns:p14="http://schemas.microsoft.com/office/powerpoint/2010/main" val="1902438461"/>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23962611-DFD5-4092-AAFD-559E3DFCE2C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 xmlns:a16="http://schemas.microsoft.com/office/drawing/2014/main" id="{2270F1FA-0425-408F-9861-80BF5AFB276D}"/>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D5F3A824-9ABE-4DD2-9CAD-1706B4AA4C6E}"/>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4200" b="1" kern="1200">
                <a:solidFill>
                  <a:srgbClr val="FFFFFF"/>
                </a:solidFill>
                <a:latin typeface="+mj-lt"/>
                <a:ea typeface="+mj-ea"/>
                <a:cs typeface="+mj-cs"/>
              </a:rPr>
              <a:t/>
            </a:r>
            <a:br>
              <a:rPr lang="en-US" sz="4200" b="1" kern="1200">
                <a:solidFill>
                  <a:srgbClr val="FFFFFF"/>
                </a:solidFill>
                <a:latin typeface="+mj-lt"/>
                <a:ea typeface="+mj-ea"/>
                <a:cs typeface="+mj-cs"/>
              </a:rPr>
            </a:br>
            <a:r>
              <a:rPr lang="en-US" sz="4200" b="1" kern="1200">
                <a:solidFill>
                  <a:srgbClr val="FFFFFF"/>
                </a:solidFill>
                <a:latin typeface="+mj-lt"/>
                <a:ea typeface="+mj-ea"/>
                <a:cs typeface="+mj-cs"/>
              </a:rPr>
              <a:t>ΑΡΙΣΤΟΤΕΛΗΣ </a:t>
            </a:r>
            <a:r>
              <a:rPr lang="en-US" sz="4200" b="1" i="1" kern="1200">
                <a:solidFill>
                  <a:srgbClr val="FFFFFF"/>
                </a:solidFill>
                <a:latin typeface="+mj-lt"/>
                <a:ea typeface="+mj-ea"/>
                <a:cs typeface="+mj-cs"/>
              </a:rPr>
              <a:t>ΡΗΤΟΡΙΚΗ Α</a:t>
            </a:r>
            <a:r>
              <a:rPr lang="en-US" sz="4200" b="1" kern="1200">
                <a:solidFill>
                  <a:srgbClr val="FFFFFF"/>
                </a:solidFill>
                <a:latin typeface="+mj-lt"/>
                <a:ea typeface="+mj-ea"/>
                <a:cs typeface="+mj-cs"/>
              </a:rPr>
              <a:t/>
            </a:r>
            <a:br>
              <a:rPr lang="en-US" sz="4200" b="1" kern="1200">
                <a:solidFill>
                  <a:srgbClr val="FFFFFF"/>
                </a:solidFill>
                <a:latin typeface="+mj-lt"/>
                <a:ea typeface="+mj-ea"/>
                <a:cs typeface="+mj-cs"/>
              </a:rPr>
            </a:br>
            <a:endParaRPr lang="en-US" sz="4200" b="1" kern="1200">
              <a:solidFill>
                <a:srgbClr val="FFFFFF"/>
              </a:solidFill>
              <a:latin typeface="+mj-lt"/>
              <a:ea typeface="+mj-ea"/>
              <a:cs typeface="+mj-cs"/>
            </a:endParaRPr>
          </a:p>
        </p:txBody>
      </p:sp>
    </p:spTree>
    <p:extLst>
      <p:ext uri="{BB962C8B-B14F-4D97-AF65-F5344CB8AC3E}">
        <p14:creationId xmlns="" xmlns:p14="http://schemas.microsoft.com/office/powerpoint/2010/main" val="2832097991"/>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 name="Rectangle 55">
            <a:extLst>
              <a:ext uri="{FF2B5EF4-FFF2-40B4-BE49-F238E27FC236}">
                <a16:creationId xmlns="" xmlns:a16="http://schemas.microsoft.com/office/drawing/2014/main" id="{86197D16-FE75-4A0E-A0C9-28C0F04A43D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8" name="Picture 57">
            <a:extLst>
              <a:ext uri="{FF2B5EF4-FFF2-40B4-BE49-F238E27FC236}">
                <a16:creationId xmlns="" xmlns:a16="http://schemas.microsoft.com/office/drawing/2014/main" id="{FA8FCEC6-4B30-4FF2-8B32-504BEAEA3A16}"/>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2" name="Title 1">
            <a:extLst>
              <a:ext uri="{FF2B5EF4-FFF2-40B4-BE49-F238E27FC236}">
                <a16:creationId xmlns="" xmlns:a16="http://schemas.microsoft.com/office/drawing/2014/main" id="{D98D62AC-130B-4F06-8A2F-21F194219C99}"/>
              </a:ext>
            </a:extLst>
          </p:cNvPr>
          <p:cNvSpPr>
            <a:spLocks noGrp="1"/>
          </p:cNvSpPr>
          <p:nvPr>
            <p:ph type="title"/>
          </p:nvPr>
        </p:nvSpPr>
        <p:spPr>
          <a:xfrm>
            <a:off x="680720" y="660400"/>
            <a:ext cx="10145210" cy="4500880"/>
          </a:xfrm>
        </p:spPr>
        <p:txBody>
          <a:bodyPr vert="horz" lIns="91440" tIns="45720" rIns="91440" bIns="45720" rtlCol="0" anchor="ctr">
            <a:normAutofit/>
          </a:bodyPr>
          <a:lstStyle/>
          <a:p>
            <a:r>
              <a:rPr lang="en-US" sz="2000" kern="1200" dirty="0" err="1">
                <a:solidFill>
                  <a:srgbClr val="FFFFFF"/>
                </a:solidFill>
                <a:latin typeface="+mj-lt"/>
                <a:ea typeface="+mj-ea"/>
                <a:cs typeface="+mj-cs"/>
              </a:rPr>
              <a:t>Σκο</a:t>
            </a:r>
            <a:r>
              <a:rPr lang="en-US" sz="2000" kern="1200" dirty="0">
                <a:solidFill>
                  <a:srgbClr val="FFFFFF"/>
                </a:solidFill>
                <a:latin typeface="+mj-lt"/>
                <a:ea typeface="+mj-ea"/>
                <a:cs typeface="+mj-cs"/>
              </a:rPr>
              <a:t>πός της ρητορικής είναι να πείσει τους ακροατές, επομένως η τέχνη του ρήτορα κυρίως συνίσταται στην εύρεση και την ανάπτυξη των αποδείξεων. </a:t>
            </a:r>
            <a:r>
              <a:rPr lang="en-US" sz="2000" kern="1200" dirty="0" err="1">
                <a:solidFill>
                  <a:srgbClr val="FFFFFF"/>
                </a:solidFill>
                <a:latin typeface="+mj-lt"/>
                <a:ea typeface="+mj-ea"/>
                <a:cs typeface="+mj-cs"/>
              </a:rPr>
              <a:t>Συνε</a:t>
            </a:r>
            <a:r>
              <a:rPr lang="en-US" sz="2000" kern="1200" dirty="0">
                <a:solidFill>
                  <a:srgbClr val="FFFFFF"/>
                </a:solidFill>
                <a:latin typeface="+mj-lt"/>
                <a:ea typeface="+mj-ea"/>
                <a:cs typeface="+mj-cs"/>
              </a:rPr>
              <a:t>πώς, ο Αριστοτέλης θεωρεί ως σπουδαιότερο σημείο της ρητορικής τέχνης εκείνο που αναφέρεται στις αποδείξεις, στην πειθώ που πρέπει να είναι το αποτέλεσμα του ρητορικού λόγου, και διαπιστώνει ότι οι προγενέστεροί του διδάσκαλοι της ρητορικής δεν είχαν ασχοληθεί καθόλου μ’ αυτό το θέμα.</a:t>
            </a:r>
            <a:br>
              <a:rPr lang="en-US" sz="2000" kern="1200" dirty="0">
                <a:solidFill>
                  <a:srgbClr val="FFFFFF"/>
                </a:solidFill>
                <a:latin typeface="+mj-lt"/>
                <a:ea typeface="+mj-ea"/>
                <a:cs typeface="+mj-cs"/>
              </a:rPr>
            </a:br>
            <a:r>
              <a:rPr lang="en-US" sz="2000" kern="1200" dirty="0">
                <a:solidFill>
                  <a:srgbClr val="FFFFFF"/>
                </a:solidFill>
                <a:latin typeface="+mj-lt"/>
                <a:ea typeface="+mj-ea"/>
                <a:cs typeface="+mj-cs"/>
              </a:rPr>
              <a:t>Ο </a:t>
            </a:r>
            <a:r>
              <a:rPr lang="en-US" sz="2000" kern="1200" dirty="0" err="1">
                <a:solidFill>
                  <a:srgbClr val="FFFFFF"/>
                </a:solidFill>
                <a:latin typeface="+mj-lt"/>
                <a:ea typeface="+mj-ea"/>
                <a:cs typeface="+mj-cs"/>
              </a:rPr>
              <a:t>Αριστοτέλης</a:t>
            </a:r>
            <a:r>
              <a:rPr lang="en-US" sz="2000" kern="1200" dirty="0">
                <a:solidFill>
                  <a:srgbClr val="FFFFFF"/>
                </a:solidFill>
                <a:latin typeface="+mj-lt"/>
                <a:ea typeface="+mj-ea"/>
                <a:cs typeface="+mj-cs"/>
              </a:rPr>
              <a:t> </a:t>
            </a:r>
            <a:r>
              <a:rPr lang="en-US" sz="2000" kern="1200" dirty="0" err="1">
                <a:solidFill>
                  <a:srgbClr val="FFFFFF"/>
                </a:solidFill>
                <a:latin typeface="+mj-lt"/>
                <a:ea typeface="+mj-ea"/>
                <a:cs typeface="+mj-cs"/>
              </a:rPr>
              <a:t>διερευνά</a:t>
            </a:r>
            <a:r>
              <a:rPr lang="en-US" sz="2000" kern="1200" dirty="0">
                <a:solidFill>
                  <a:srgbClr val="FFFFFF"/>
                </a:solidFill>
                <a:latin typeface="+mj-lt"/>
                <a:ea typeface="+mj-ea"/>
                <a:cs typeface="+mj-cs"/>
              </a:rPr>
              <a:t> </a:t>
            </a:r>
            <a:r>
              <a:rPr lang="en-US" sz="2000" kern="1200" dirty="0" err="1">
                <a:solidFill>
                  <a:srgbClr val="FFFFFF"/>
                </a:solidFill>
                <a:latin typeface="+mj-lt"/>
                <a:ea typeface="+mj-ea"/>
                <a:cs typeface="+mj-cs"/>
              </a:rPr>
              <a:t>την</a:t>
            </a:r>
            <a:r>
              <a:rPr lang="en-US" sz="2000" kern="1200" dirty="0">
                <a:solidFill>
                  <a:srgbClr val="FFFFFF"/>
                </a:solidFill>
                <a:latin typeface="+mj-lt"/>
                <a:ea typeface="+mj-ea"/>
                <a:cs typeface="+mj-cs"/>
              </a:rPr>
              <a:t> </a:t>
            </a:r>
            <a:r>
              <a:rPr lang="en-US" sz="2000" kern="1200" dirty="0" err="1">
                <a:solidFill>
                  <a:srgbClr val="FFFFFF"/>
                </a:solidFill>
                <a:latin typeface="+mj-lt"/>
                <a:ea typeface="+mj-ea"/>
                <a:cs typeface="+mj-cs"/>
              </a:rPr>
              <a:t>ουσί</a:t>
            </a:r>
            <a:r>
              <a:rPr lang="en-US" sz="2000" kern="1200" dirty="0">
                <a:solidFill>
                  <a:srgbClr val="FFFFFF"/>
                </a:solidFill>
                <a:latin typeface="+mj-lt"/>
                <a:ea typeface="+mj-ea"/>
                <a:cs typeface="+mj-cs"/>
              </a:rPr>
              <a:t>α της ρητορικής και δέχεται ότι η ρητορική είναι τέχνη (όπως η λογική ή τα μαθηματικά) και αναφέρεται στη διάταξη του λόγου και τη χρήση των αποδείξεων, ανεξαρτήτως από το ουσιαστικό περιεχόμενο του ρητορικού λόγου, δηλ. </a:t>
            </a:r>
            <a:r>
              <a:rPr lang="en-US" sz="2000" kern="1200" dirty="0" err="1">
                <a:solidFill>
                  <a:srgbClr val="FFFFFF"/>
                </a:solidFill>
                <a:latin typeface="+mj-lt"/>
                <a:ea typeface="+mj-ea"/>
                <a:cs typeface="+mj-cs"/>
              </a:rPr>
              <a:t>οι</a:t>
            </a:r>
            <a:r>
              <a:rPr lang="en-US" sz="2000" kern="1200" dirty="0">
                <a:solidFill>
                  <a:srgbClr val="FFFFFF"/>
                </a:solidFill>
                <a:latin typeface="+mj-lt"/>
                <a:ea typeface="+mj-ea"/>
                <a:cs typeface="+mj-cs"/>
              </a:rPr>
              <a:t> κα</a:t>
            </a:r>
            <a:r>
              <a:rPr lang="en-US" sz="2000" kern="1200" dirty="0" err="1">
                <a:solidFill>
                  <a:srgbClr val="FFFFFF"/>
                </a:solidFill>
                <a:latin typeface="+mj-lt"/>
                <a:ea typeface="+mj-ea"/>
                <a:cs typeface="+mj-cs"/>
              </a:rPr>
              <a:t>νόνες</a:t>
            </a:r>
            <a:r>
              <a:rPr lang="en-US" sz="2000" kern="1200" dirty="0">
                <a:solidFill>
                  <a:srgbClr val="FFFFFF"/>
                </a:solidFill>
                <a:latin typeface="+mj-lt"/>
                <a:ea typeface="+mj-ea"/>
                <a:cs typeface="+mj-cs"/>
              </a:rPr>
              <a:t> </a:t>
            </a:r>
            <a:r>
              <a:rPr lang="en-US" sz="2000" kern="1200" dirty="0" err="1">
                <a:solidFill>
                  <a:srgbClr val="FFFFFF"/>
                </a:solidFill>
                <a:latin typeface="+mj-lt"/>
                <a:ea typeface="+mj-ea"/>
                <a:cs typeface="+mj-cs"/>
              </a:rPr>
              <a:t>της</a:t>
            </a:r>
            <a:r>
              <a:rPr lang="en-US" sz="2000" kern="1200" dirty="0">
                <a:solidFill>
                  <a:srgbClr val="FFFFFF"/>
                </a:solidFill>
                <a:latin typeface="+mj-lt"/>
                <a:ea typeface="+mj-ea"/>
                <a:cs typeface="+mj-cs"/>
              </a:rPr>
              <a:t> </a:t>
            </a:r>
            <a:r>
              <a:rPr lang="en-US" sz="2000" kern="1200" dirty="0" err="1">
                <a:solidFill>
                  <a:srgbClr val="FFFFFF"/>
                </a:solidFill>
                <a:latin typeface="+mj-lt"/>
                <a:ea typeface="+mj-ea"/>
                <a:cs typeface="+mj-cs"/>
              </a:rPr>
              <a:t>δεν</a:t>
            </a:r>
            <a:r>
              <a:rPr lang="en-US" sz="2000" kern="1200" dirty="0">
                <a:solidFill>
                  <a:srgbClr val="FFFFFF"/>
                </a:solidFill>
                <a:latin typeface="+mj-lt"/>
                <a:ea typeface="+mj-ea"/>
                <a:cs typeface="+mj-cs"/>
              </a:rPr>
              <a:t> επ</a:t>
            </a:r>
            <a:r>
              <a:rPr lang="en-US" sz="2000" kern="1200" dirty="0" err="1">
                <a:solidFill>
                  <a:srgbClr val="FFFFFF"/>
                </a:solidFill>
                <a:latin typeface="+mj-lt"/>
                <a:ea typeface="+mj-ea"/>
                <a:cs typeface="+mj-cs"/>
              </a:rPr>
              <a:t>ηρεάζοντ</a:t>
            </a:r>
            <a:r>
              <a:rPr lang="en-US" sz="2000" kern="1200" dirty="0">
                <a:solidFill>
                  <a:srgbClr val="FFFFFF"/>
                </a:solidFill>
                <a:latin typeface="+mj-lt"/>
                <a:ea typeface="+mj-ea"/>
                <a:cs typeface="+mj-cs"/>
              </a:rPr>
              <a:t>αι από το θέμα, αλλά αντίθετα εφαρμόζονται σε κάθε θέμα.</a:t>
            </a:r>
            <a:br>
              <a:rPr lang="en-US" sz="2000" kern="1200" dirty="0">
                <a:solidFill>
                  <a:srgbClr val="FFFFFF"/>
                </a:solidFill>
                <a:latin typeface="+mj-lt"/>
                <a:ea typeface="+mj-ea"/>
                <a:cs typeface="+mj-cs"/>
              </a:rPr>
            </a:br>
            <a:r>
              <a:rPr lang="en-US" sz="2000" kern="1200" dirty="0">
                <a:solidFill>
                  <a:srgbClr val="FFFFFF"/>
                </a:solidFill>
                <a:latin typeface="+mj-lt"/>
                <a:ea typeface="+mj-ea"/>
                <a:cs typeface="+mj-cs"/>
              </a:rPr>
              <a:t>Η </a:t>
            </a:r>
            <a:r>
              <a:rPr lang="en-US" sz="2000" kern="1200" dirty="0" err="1">
                <a:solidFill>
                  <a:srgbClr val="FFFFFF"/>
                </a:solidFill>
                <a:latin typeface="+mj-lt"/>
                <a:ea typeface="+mj-ea"/>
                <a:cs typeface="+mj-cs"/>
              </a:rPr>
              <a:t>μέθοδος</a:t>
            </a:r>
            <a:r>
              <a:rPr lang="en-US" sz="2000" kern="1200" dirty="0">
                <a:solidFill>
                  <a:srgbClr val="FFFFFF"/>
                </a:solidFill>
                <a:latin typeface="+mj-lt"/>
                <a:ea typeface="+mj-ea"/>
                <a:cs typeface="+mj-cs"/>
              </a:rPr>
              <a:t>, </a:t>
            </a:r>
            <a:r>
              <a:rPr lang="en-US" sz="2000" kern="1200" dirty="0" err="1">
                <a:solidFill>
                  <a:srgbClr val="FFFFFF"/>
                </a:solidFill>
                <a:latin typeface="+mj-lt"/>
                <a:ea typeface="+mj-ea"/>
                <a:cs typeface="+mj-cs"/>
              </a:rPr>
              <a:t>όμως</a:t>
            </a:r>
            <a:r>
              <a:rPr lang="en-US" sz="2000" kern="1200" dirty="0">
                <a:solidFill>
                  <a:srgbClr val="FFFFFF"/>
                </a:solidFill>
                <a:latin typeface="+mj-lt"/>
                <a:ea typeface="+mj-ea"/>
                <a:cs typeface="+mj-cs"/>
              </a:rPr>
              <a:t>, </a:t>
            </a:r>
            <a:r>
              <a:rPr lang="en-US" sz="2000" kern="1200" dirty="0" err="1">
                <a:solidFill>
                  <a:srgbClr val="FFFFFF"/>
                </a:solidFill>
                <a:latin typeface="+mj-lt"/>
                <a:ea typeface="+mj-ea"/>
                <a:cs typeface="+mj-cs"/>
              </a:rPr>
              <a:t>της</a:t>
            </a:r>
            <a:r>
              <a:rPr lang="en-US" sz="2000" kern="1200" dirty="0">
                <a:solidFill>
                  <a:srgbClr val="FFFFFF"/>
                </a:solidFill>
                <a:latin typeface="+mj-lt"/>
                <a:ea typeface="+mj-ea"/>
                <a:cs typeface="+mj-cs"/>
              </a:rPr>
              <a:t> </a:t>
            </a:r>
            <a:r>
              <a:rPr lang="en-US" sz="2000" kern="1200" dirty="0" err="1">
                <a:solidFill>
                  <a:srgbClr val="FFFFFF"/>
                </a:solidFill>
                <a:latin typeface="+mj-lt"/>
                <a:ea typeface="+mj-ea"/>
                <a:cs typeface="+mj-cs"/>
              </a:rPr>
              <a:t>ρητορικής</a:t>
            </a:r>
            <a:r>
              <a:rPr lang="en-US" sz="2000" kern="1200" dirty="0">
                <a:solidFill>
                  <a:srgbClr val="FFFFFF"/>
                </a:solidFill>
                <a:latin typeface="+mj-lt"/>
                <a:ea typeface="+mj-ea"/>
                <a:cs typeface="+mj-cs"/>
              </a:rPr>
              <a:t> </a:t>
            </a:r>
            <a:r>
              <a:rPr lang="en-US" sz="2000" kern="1200" dirty="0" err="1">
                <a:solidFill>
                  <a:srgbClr val="FFFFFF"/>
                </a:solidFill>
                <a:latin typeface="+mj-lt"/>
                <a:ea typeface="+mj-ea"/>
                <a:cs typeface="+mj-cs"/>
              </a:rPr>
              <a:t>εξ</a:t>
            </a:r>
            <a:r>
              <a:rPr lang="en-US" sz="2000" kern="1200" dirty="0">
                <a:solidFill>
                  <a:srgbClr val="FFFFFF"/>
                </a:solidFill>
                <a:latin typeface="+mj-lt"/>
                <a:ea typeface="+mj-ea"/>
                <a:cs typeface="+mj-cs"/>
              </a:rPr>
              <a:t>αιτίας του κοινού στο οποίο απευθύνεται, δεν είναι αυστηρώς επιστημονική. </a:t>
            </a:r>
            <a:r>
              <a:rPr lang="en-US" sz="2000" kern="1200" dirty="0" err="1">
                <a:solidFill>
                  <a:srgbClr val="FFFFFF"/>
                </a:solidFill>
                <a:latin typeface="+mj-lt"/>
                <a:ea typeface="+mj-ea"/>
                <a:cs typeface="+mj-cs"/>
              </a:rPr>
              <a:t>Πρώτ</a:t>
            </a:r>
            <a:r>
              <a:rPr lang="en-US" sz="2000" kern="1200" dirty="0">
                <a:solidFill>
                  <a:srgbClr val="FFFFFF"/>
                </a:solidFill>
                <a:latin typeface="+mj-lt"/>
                <a:ea typeface="+mj-ea"/>
                <a:cs typeface="+mj-cs"/>
              </a:rPr>
              <a:t>α απ’ όλα, δεν ενδιαφέρεται μόνο για το αληθές, αλλά και για το απλώς αληθοφανές, αφού σκοπός της είναι το να πείσει και για τον σκοπό αυτό δεν είναι ανάγκη να είναι αληθινά όσα ο ρήτορας υποστηρίζει, αρκεί να τα εμφανίσει ως αληθινά (ή, από μια άλλη άποψη, δεν αρκεί να είναι αληθινά, αν δεν κατορθώσει να τα εμφανίσει ως αληθινά).</a:t>
            </a:r>
            <a:br>
              <a:rPr lang="en-US" sz="2000" kern="1200" dirty="0">
                <a:solidFill>
                  <a:srgbClr val="FFFFFF"/>
                </a:solidFill>
                <a:latin typeface="+mj-lt"/>
                <a:ea typeface="+mj-ea"/>
                <a:cs typeface="+mj-cs"/>
              </a:rPr>
            </a:br>
            <a:r>
              <a:rPr lang="en-US" sz="2000" kern="1200" dirty="0">
                <a:solidFill>
                  <a:srgbClr val="FFFFFF"/>
                </a:solidFill>
                <a:latin typeface="+mj-lt"/>
                <a:ea typeface="+mj-ea"/>
                <a:cs typeface="+mj-cs"/>
              </a:rPr>
              <a:t/>
            </a:r>
            <a:br>
              <a:rPr lang="en-US" sz="2000" kern="1200" dirty="0">
                <a:solidFill>
                  <a:srgbClr val="FFFFFF"/>
                </a:solidFill>
                <a:latin typeface="+mj-lt"/>
                <a:ea typeface="+mj-ea"/>
                <a:cs typeface="+mj-cs"/>
              </a:rPr>
            </a:br>
            <a:endParaRPr lang="en-US" sz="2000" kern="1200" dirty="0">
              <a:solidFill>
                <a:srgbClr val="FFFFFF"/>
              </a:solidFill>
              <a:latin typeface="+mj-lt"/>
              <a:ea typeface="+mj-ea"/>
              <a:cs typeface="+mj-cs"/>
            </a:endParaRPr>
          </a:p>
        </p:txBody>
      </p:sp>
    </p:spTree>
    <p:extLst>
      <p:ext uri="{BB962C8B-B14F-4D97-AF65-F5344CB8AC3E}">
        <p14:creationId xmlns="" xmlns:p14="http://schemas.microsoft.com/office/powerpoint/2010/main" val="351572517"/>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664EB074-F89A-41BC-A6A3-A33A5144B650}"/>
              </a:ext>
            </a:extLst>
          </p:cNvPr>
          <p:cNvSpPr>
            <a:spLocks noGrp="1"/>
          </p:cNvSpPr>
          <p:nvPr>
            <p:ph type="title"/>
          </p:nvPr>
        </p:nvSpPr>
        <p:spPr>
          <a:xfrm>
            <a:off x="838200" y="963877"/>
            <a:ext cx="3494362" cy="4930246"/>
          </a:xfrm>
        </p:spPr>
        <p:txBody>
          <a:bodyPr>
            <a:normAutofit/>
          </a:bodyPr>
          <a:lstStyle/>
          <a:p>
            <a:pPr algn="r"/>
            <a:r>
              <a:rPr lang="el-GR" b="1" i="1" dirty="0">
                <a:solidFill>
                  <a:schemeClr val="accent1"/>
                </a:solidFill>
                <a:latin typeface="+mn-lt"/>
              </a:rPr>
              <a:t/>
            </a:r>
            <a:br>
              <a:rPr lang="el-GR" b="1" i="1" dirty="0">
                <a:solidFill>
                  <a:schemeClr val="accent1"/>
                </a:solidFill>
                <a:latin typeface="+mn-lt"/>
              </a:rPr>
            </a:br>
            <a:r>
              <a:rPr lang="el-GR" b="1" i="1" dirty="0">
                <a:solidFill>
                  <a:schemeClr val="accent1"/>
                </a:solidFill>
                <a:latin typeface="+mn-lt"/>
              </a:rPr>
              <a:t>ΡΗΤΟΡΙΚΗ Α </a:t>
            </a:r>
            <a:r>
              <a:rPr lang="en-GB" b="1" dirty="0">
                <a:solidFill>
                  <a:schemeClr val="accent1"/>
                </a:solidFill>
                <a:latin typeface="+mn-lt"/>
              </a:rPr>
              <a:t>1355a</a:t>
            </a:r>
            <a:r>
              <a:rPr lang="el-GR" b="1" dirty="0">
                <a:solidFill>
                  <a:schemeClr val="accent1"/>
                </a:solidFill>
                <a:latin typeface="+mn-lt"/>
              </a:rPr>
              <a:t> 20-35</a:t>
            </a:r>
            <a:r>
              <a:rPr lang="en-GB" dirty="0">
                <a:solidFill>
                  <a:schemeClr val="accent1"/>
                </a:solidFill>
                <a:latin typeface="+mn-lt"/>
              </a:rPr>
              <a:t/>
            </a:r>
            <a:br>
              <a:rPr lang="en-GB" dirty="0">
                <a:solidFill>
                  <a:schemeClr val="accent1"/>
                </a:solidFill>
                <a:latin typeface="+mn-lt"/>
              </a:rPr>
            </a:br>
            <a:r>
              <a:rPr lang="el-GR" b="1" dirty="0">
                <a:solidFill>
                  <a:schemeClr val="accent1"/>
                </a:solidFill>
                <a:latin typeface="+mn-lt"/>
              </a:rPr>
              <a:t>Γιατί είναι χρήσιμη η ρητορική; </a:t>
            </a:r>
            <a:r>
              <a:rPr lang="en-GB" dirty="0">
                <a:solidFill>
                  <a:schemeClr val="accent1"/>
                </a:solidFill>
              </a:rPr>
              <a:t/>
            </a:r>
            <a:br>
              <a:rPr lang="en-GB" dirty="0">
                <a:solidFill>
                  <a:schemeClr val="accent1"/>
                </a:solidFill>
              </a:rPr>
            </a:br>
            <a:endParaRPr lang="en-GB" dirty="0">
              <a:solidFill>
                <a:schemeClr val="accent1"/>
              </a:solidFill>
            </a:endParaRPr>
          </a:p>
        </p:txBody>
      </p:sp>
      <p:cxnSp>
        <p:nvCxnSpPr>
          <p:cNvPr id="10" name="Straight Connector 9">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 xmlns:a16="http://schemas.microsoft.com/office/drawing/2014/main" id="{CCD40315-B027-4841-8225-58450E0C12AA}"/>
              </a:ext>
            </a:extLst>
          </p:cNvPr>
          <p:cNvSpPr>
            <a:spLocks noGrp="1"/>
          </p:cNvSpPr>
          <p:nvPr>
            <p:ph idx="1"/>
          </p:nvPr>
        </p:nvSpPr>
        <p:spPr>
          <a:xfrm>
            <a:off x="4654296" y="589280"/>
            <a:ext cx="6699505" cy="5831840"/>
          </a:xfrm>
        </p:spPr>
        <p:txBody>
          <a:bodyPr anchor="ctr">
            <a:normAutofit/>
          </a:bodyPr>
          <a:lstStyle/>
          <a:p>
            <a:pPr marL="0" indent="0">
              <a:buNone/>
            </a:pPr>
            <a:endParaRPr lang="el-GR" sz="2000" dirty="0"/>
          </a:p>
          <a:p>
            <a:pPr marL="0" indent="0">
              <a:buNone/>
            </a:pPr>
            <a:r>
              <a:rPr lang="el-GR" sz="2000" dirty="0"/>
              <a:t>Η ρητορική είναι χρήσιμη και επειδή εκ φύσεως η αλήθεια και το δίκαιον είναι προτιμότερα από τα αντίθετά τους, με τέτοιο τρόπο ώστε, αν οι αποφάσεις των δικαστηρίων δεν είναι οι αρμόζουσες, τότε κατ’ ανάγκη το άδικο και το ψεύδος επικρατούν της αλήθειας και του δικαίου, πράγμα άξιο για επίκριση. Πρέπει ακόμα να προστεθεί ότι, κι αν κατέχομε την ακριβέστερη από όλες τις επιστήμες, δεν είναι εύκολο να πείσομε μερικούς ανθρώπους με τη βοήθειά της. Διότι η επιστημονική ομιλία αποτελεί διδασκαλία και με τη διδασκαλία δεν μπορούμε να πείσομε το πλήθος. Γιατί, για να παρουσιάσουμε αποδείξεις και επιχειρήματα, πρέπει να χρησιμοποιούμε κοινούς τόπους ... Πρέπει ακόμα να είμαστε σε θέση να υποστηρίζομε την αντίθετη προς τη δική μας άποψη, όπως συμβαίνει και στους συλλογισμούς, όχι βέβαια με σκοπό να υποστηρίζομε αυτά τα δύο (δηλ. το μη αληθές και το μή δίκαιον), διότι δεν πρέπει να υποστηρίζομε το κακό, αλλά για να μη μας διαφεύγει ο τρόπος με τον οποίο χρησιμοποιούνται επιχειρήματα όχι δίκαια και, όταν άλλος τα χρησιμοποιεί να είμαστε σε θέση να τα ανασκευάζομε.</a:t>
            </a:r>
            <a:endParaRPr lang="en-GB" sz="2000" dirty="0"/>
          </a:p>
          <a:p>
            <a:pPr marL="0" indent="0">
              <a:buNone/>
            </a:pPr>
            <a:endParaRPr lang="en-GB" sz="2000" dirty="0"/>
          </a:p>
          <a:p>
            <a:endParaRPr lang="en-GB" sz="1800" dirty="0"/>
          </a:p>
        </p:txBody>
      </p:sp>
    </p:spTree>
    <p:extLst>
      <p:ext uri="{BB962C8B-B14F-4D97-AF65-F5344CB8AC3E}">
        <p14:creationId xmlns="" xmlns:p14="http://schemas.microsoft.com/office/powerpoint/2010/main" val="1811104135"/>
      </p:ext>
    </p:extLst>
  </p:cSld>
  <p:clrMapOvr>
    <a:masterClrMapping/>
  </p:clrMapOvr>
  <mc:AlternateContent xmlns:mc="http://schemas.openxmlformats.org/markup-compatibility/2006">
    <mc:Choice xmlns="" xmlns:p14="http://schemas.microsoft.com/office/powerpoint/2010/main" Requires="p14">
      <p:transition spd="slow" p14:dur="340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EEB1303A-9753-4FCE-B916-5AD8918DE696}"/>
              </a:ext>
            </a:extLst>
          </p:cNvPr>
          <p:cNvSpPr>
            <a:spLocks noGrp="1"/>
          </p:cNvSpPr>
          <p:nvPr>
            <p:ph type="title"/>
          </p:nvPr>
        </p:nvSpPr>
        <p:spPr>
          <a:xfrm>
            <a:off x="838200" y="963877"/>
            <a:ext cx="3494362" cy="4930246"/>
          </a:xfrm>
        </p:spPr>
        <p:txBody>
          <a:bodyPr>
            <a:normAutofit/>
          </a:bodyPr>
          <a:lstStyle/>
          <a:p>
            <a:pPr algn="r"/>
            <a:r>
              <a:rPr lang="el-GR" b="1" i="1" dirty="0">
                <a:solidFill>
                  <a:schemeClr val="accent1"/>
                </a:solidFill>
                <a:latin typeface="+mn-lt"/>
              </a:rPr>
              <a:t>ΡΗΤΟΡΙΚΗ Α </a:t>
            </a:r>
            <a:r>
              <a:rPr lang="en-GB" b="1" dirty="0">
                <a:solidFill>
                  <a:schemeClr val="accent1"/>
                </a:solidFill>
                <a:latin typeface="+mn-lt"/>
              </a:rPr>
              <a:t>1355a</a:t>
            </a:r>
            <a:r>
              <a:rPr lang="el-GR" b="1" dirty="0">
                <a:solidFill>
                  <a:schemeClr val="accent1"/>
                </a:solidFill>
                <a:latin typeface="+mn-lt"/>
              </a:rPr>
              <a:t> 40-</a:t>
            </a:r>
            <a:r>
              <a:rPr lang="en-GB" b="1" dirty="0">
                <a:solidFill>
                  <a:schemeClr val="accent1"/>
                </a:solidFill>
                <a:latin typeface="+mn-lt"/>
              </a:rPr>
              <a:t>b8</a:t>
            </a:r>
            <a:r>
              <a:rPr lang="en-GB" dirty="0">
                <a:solidFill>
                  <a:schemeClr val="accent1"/>
                </a:solidFill>
              </a:rPr>
              <a:t/>
            </a:r>
            <a:br>
              <a:rPr lang="en-GB" dirty="0">
                <a:solidFill>
                  <a:schemeClr val="accent1"/>
                </a:solidFill>
              </a:rPr>
            </a:br>
            <a:endParaRPr lang="en-GB" dirty="0">
              <a:solidFill>
                <a:schemeClr val="accent1"/>
              </a:solidFill>
            </a:endParaRPr>
          </a:p>
        </p:txBody>
      </p:sp>
      <p:cxnSp>
        <p:nvCxnSpPr>
          <p:cNvPr id="10" name="Straight Connector 9">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 xmlns:a16="http://schemas.microsoft.com/office/drawing/2014/main" id="{AD052095-2C2F-4F3E-B9D0-9971E8A3C23E}"/>
              </a:ext>
            </a:extLst>
          </p:cNvPr>
          <p:cNvSpPr>
            <a:spLocks noGrp="1"/>
          </p:cNvSpPr>
          <p:nvPr>
            <p:ph idx="1"/>
          </p:nvPr>
        </p:nvSpPr>
        <p:spPr>
          <a:xfrm>
            <a:off x="4654296" y="320040"/>
            <a:ext cx="6699505" cy="6050279"/>
          </a:xfrm>
        </p:spPr>
        <p:txBody>
          <a:bodyPr anchor="ctr">
            <a:normAutofit/>
          </a:bodyPr>
          <a:lstStyle/>
          <a:p>
            <a:r>
              <a:rPr lang="el-GR" sz="2000" dirty="0"/>
              <a:t>αν είναι ντροπή το να μη μπορεί κάποιος να υπερασπίσει τον εαυτό του με το σώμα του, είναι άτοπο το να μη θεωρείται επίσης ντροπή το να μη μπορεί να υπερασπίσει τον εαυτό του με λόγους, διότι η χρήση του λόγου περισσότερο ταιριάζει στον άνθρωπο παρά η χρήση του σώματος.</a:t>
            </a:r>
            <a:endParaRPr lang="en-GB" sz="2000" dirty="0"/>
          </a:p>
          <a:p>
            <a:r>
              <a:rPr lang="el-GR" sz="2000" dirty="0"/>
              <a:t>	Θα μου αντιταχθεί ότι είναι δυνατό να κάνει μεγάλο κακό εκείνος που θα χρησιμοποιούσε άδικα τη δύναμη του λόγου. Αλλά αυτό είναι κοινό σ’ όλα τα προτερήματα, εκτός βέβαια από την αρετή και μάλιστα σ’ εκείνα που είναι περισσότερο χρήσιμα, όπως η σωματική δύναμη, η υγεία, ο πλούτος, η διοίκηση στρατού. Η δίκαιη χρησιμοποίηση όλων αυτών μπορεί να προσφέρει μεγάλες υπηρεσίες, αλλά η άδικη χρησιμοποίηση μπορεί να κάνει μεγάλο κακό.</a:t>
            </a:r>
            <a:endParaRPr lang="en-GB" sz="2000" dirty="0"/>
          </a:p>
          <a:p>
            <a:endParaRPr lang="en-GB" sz="2000" dirty="0"/>
          </a:p>
          <a:p>
            <a:r>
              <a:rPr lang="el-GR" sz="2000" b="1" dirty="0"/>
              <a:t>Η χρησιμότητα της ρητορικής έγκειται στη χρήση της προκειμένου να αναδειχθεί η αλήθεια και η δικαιοσύνη. Επιβάλλεται ο άνθρωπος να χρησιμοποιεί τη ρητορική για την υπεράσπισή του, αρκεί να κάνει δίκαιη χρήση της.</a:t>
            </a:r>
            <a:endParaRPr lang="en-GB" sz="2000" dirty="0"/>
          </a:p>
          <a:p>
            <a:endParaRPr lang="en-GB" sz="1700" dirty="0"/>
          </a:p>
        </p:txBody>
      </p:sp>
    </p:spTree>
    <p:extLst>
      <p:ext uri="{BB962C8B-B14F-4D97-AF65-F5344CB8AC3E}">
        <p14:creationId xmlns="" xmlns:p14="http://schemas.microsoft.com/office/powerpoint/2010/main" val="2573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A0439855-DD72-4D98-98EF-83959EE21897}"/>
              </a:ext>
            </a:extLst>
          </p:cNvPr>
          <p:cNvSpPr>
            <a:spLocks noGrp="1"/>
          </p:cNvSpPr>
          <p:nvPr>
            <p:ph type="title"/>
          </p:nvPr>
        </p:nvSpPr>
        <p:spPr>
          <a:xfrm>
            <a:off x="838200" y="963877"/>
            <a:ext cx="3494362" cy="4930246"/>
          </a:xfrm>
        </p:spPr>
        <p:txBody>
          <a:bodyPr>
            <a:normAutofit/>
          </a:bodyPr>
          <a:lstStyle/>
          <a:p>
            <a:pPr algn="r"/>
            <a:r>
              <a:rPr lang="el-GR" b="1" i="1" dirty="0">
                <a:solidFill>
                  <a:schemeClr val="accent1"/>
                </a:solidFill>
              </a:rPr>
              <a:t/>
            </a:r>
            <a:br>
              <a:rPr lang="el-GR" b="1" i="1" dirty="0">
                <a:solidFill>
                  <a:schemeClr val="accent1"/>
                </a:solidFill>
              </a:rPr>
            </a:br>
            <a:r>
              <a:rPr lang="el-GR" b="1" i="1" dirty="0">
                <a:solidFill>
                  <a:schemeClr val="accent1"/>
                </a:solidFill>
                <a:latin typeface="+mn-lt"/>
              </a:rPr>
              <a:t>ΡΗΤΟΡΙΚΗ Α </a:t>
            </a:r>
            <a:r>
              <a:rPr lang="el-GR" b="1" dirty="0">
                <a:solidFill>
                  <a:schemeClr val="accent1"/>
                </a:solidFill>
                <a:latin typeface="+mn-lt"/>
              </a:rPr>
              <a:t>1355</a:t>
            </a:r>
            <a:r>
              <a:rPr lang="en-GB" b="1" dirty="0">
                <a:solidFill>
                  <a:schemeClr val="accent1"/>
                </a:solidFill>
                <a:latin typeface="+mn-lt"/>
              </a:rPr>
              <a:t>b</a:t>
            </a:r>
            <a:r>
              <a:rPr lang="el-GR" b="1" dirty="0">
                <a:solidFill>
                  <a:schemeClr val="accent1"/>
                </a:solidFill>
                <a:latin typeface="+mn-lt"/>
              </a:rPr>
              <a:t>10-31</a:t>
            </a:r>
            <a:r>
              <a:rPr lang="en-GB" b="1" dirty="0">
                <a:solidFill>
                  <a:schemeClr val="accent1"/>
                </a:solidFill>
                <a:latin typeface="+mn-lt"/>
              </a:rPr>
              <a:t/>
            </a:r>
            <a:br>
              <a:rPr lang="en-GB" b="1" dirty="0">
                <a:solidFill>
                  <a:schemeClr val="accent1"/>
                </a:solidFill>
                <a:latin typeface="+mn-lt"/>
              </a:rPr>
            </a:br>
            <a:r>
              <a:rPr lang="el-GR" b="1" dirty="0">
                <a:solidFill>
                  <a:schemeClr val="accent1"/>
                </a:solidFill>
                <a:latin typeface="+mn-lt"/>
              </a:rPr>
              <a:t>Ποιος είναι ο σκοπός της ρητορικής;</a:t>
            </a:r>
            <a:r>
              <a:rPr lang="en-GB" b="1" dirty="0">
                <a:solidFill>
                  <a:schemeClr val="accent1"/>
                </a:solidFill>
                <a:latin typeface="+mn-lt"/>
              </a:rPr>
              <a:t/>
            </a:r>
            <a:br>
              <a:rPr lang="en-GB" b="1" dirty="0">
                <a:solidFill>
                  <a:schemeClr val="accent1"/>
                </a:solidFill>
                <a:latin typeface="+mn-lt"/>
              </a:rPr>
            </a:br>
            <a:endParaRPr lang="en-GB" b="1" dirty="0">
              <a:solidFill>
                <a:schemeClr val="accent1"/>
              </a:solidFill>
              <a:latin typeface="+mn-lt"/>
            </a:endParaRPr>
          </a:p>
        </p:txBody>
      </p:sp>
      <p:cxnSp>
        <p:nvCxnSpPr>
          <p:cNvPr id="10" name="Straight Connector 9">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 xmlns:a16="http://schemas.microsoft.com/office/drawing/2014/main" id="{F87D322D-F569-40B6-B636-667A1A054522}"/>
              </a:ext>
            </a:extLst>
          </p:cNvPr>
          <p:cNvSpPr>
            <a:spLocks noGrp="1"/>
          </p:cNvSpPr>
          <p:nvPr>
            <p:ph idx="1"/>
          </p:nvPr>
        </p:nvSpPr>
        <p:spPr>
          <a:xfrm>
            <a:off x="4775203" y="609600"/>
            <a:ext cx="6578598" cy="5750560"/>
          </a:xfrm>
        </p:spPr>
        <p:txBody>
          <a:bodyPr anchor="ctr">
            <a:normAutofit/>
          </a:bodyPr>
          <a:lstStyle/>
          <a:p>
            <a:r>
              <a:rPr lang="el-GR" sz="1800" dirty="0"/>
              <a:t>Είναι λοιπόν προφανές ότι η ρητορική δεν ανήκει σ’ ένα ορισμένο είδος, αλλά ενεργεί όπως η διαλεκτική και είναι χρήσιμη. Δεν είναι έργο της να δημιουργεί πλήρη πεποίθηση, αλλά να υποδεικνύει την πιθανότερη όψη κάθε ζητήματος. Το ίδιο συμβαίνει με όλες τις άλλες τέχνες. Πράγματι, και της ιατρικής δεν είναι έργο το να αποδίδει πλήρη υγεία, αλλά το να επιδιώκει αυτό το αποτέλεσμα στο μέτρο του δυνατού. Και έτσι συμβαίνει ώστε να παρέχει αποτελεσματικές φροντίδες ακόμα και σε πρόσωπα που είναι αδύνατο να γίνουν τελείως καλά. Εκτός αυτού, έργο της ρητορικής είναι ν’ ανακαλύψει τι είναι πιθανό και τι απλώς φαίνεται ως πιθανό, καθώς ακριβώς έργο της διαλεκτικής είναι να διακρίνει τον αληθινό συλλογισμό από τον φαινομενικό. Πράγματι, η σοφιστεία δεν είναι ιδιότητα του συλλογισμού, αλλά πρόθεση εκείνου που τον χρησιμοποιεί. Στην περίπτωσή μας όμως (της ρητορικής) θα είναι κάποιος </a:t>
            </a:r>
            <a:r>
              <a:rPr lang="el-GR" sz="1800" b="1" dirty="0"/>
              <a:t>ρήτορας</a:t>
            </a:r>
            <a:r>
              <a:rPr lang="el-GR" sz="1800" dirty="0"/>
              <a:t> είτε από κατοχή της τέχνης, είτε από την πρόθεση που έχει. Ενώ στην περίπτωση της διαλεκτικής χαρακτηρίζεται κάποιος ως </a:t>
            </a:r>
            <a:r>
              <a:rPr lang="el-GR" sz="1800" b="1" dirty="0"/>
              <a:t>σοφιστής</a:t>
            </a:r>
            <a:r>
              <a:rPr lang="el-GR" sz="1800" dirty="0"/>
              <a:t> από την πρόθεση, </a:t>
            </a:r>
            <a:r>
              <a:rPr lang="el-GR" sz="1800" b="1" dirty="0"/>
              <a:t>διαλεκτικός</a:t>
            </a:r>
            <a:r>
              <a:rPr lang="el-GR" sz="1800" dirty="0"/>
              <a:t> όμως όχι από την πρόθεσή του, αλλά από την ικανότητα να κάνει συλλογισμούς.</a:t>
            </a:r>
            <a:endParaRPr lang="en-GB" sz="1800" dirty="0"/>
          </a:p>
          <a:p>
            <a:r>
              <a:rPr lang="el-GR" sz="1800" b="1" dirty="0"/>
              <a:t>Σκοπός της ρητορικής είναι να ανακαλύψει το πιθανό και να το παρουσιάσει.</a:t>
            </a:r>
            <a:endParaRPr lang="en-GB" sz="1800" dirty="0"/>
          </a:p>
          <a:p>
            <a:endParaRPr lang="en-GB" sz="1500" dirty="0"/>
          </a:p>
        </p:txBody>
      </p:sp>
    </p:spTree>
    <p:extLst>
      <p:ext uri="{BB962C8B-B14F-4D97-AF65-F5344CB8AC3E}">
        <p14:creationId xmlns="" xmlns:p14="http://schemas.microsoft.com/office/powerpoint/2010/main" val="3900973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383BA645-9C01-4DF3-9981-1389D6142547}"/>
              </a:ext>
            </a:extLst>
          </p:cNvPr>
          <p:cNvSpPr>
            <a:spLocks noGrp="1"/>
          </p:cNvSpPr>
          <p:nvPr>
            <p:ph type="title"/>
          </p:nvPr>
        </p:nvSpPr>
        <p:spPr>
          <a:xfrm>
            <a:off x="640079" y="2053641"/>
            <a:ext cx="3669161" cy="2760098"/>
          </a:xfrm>
        </p:spPr>
        <p:txBody>
          <a:bodyPr>
            <a:normAutofit/>
          </a:bodyPr>
          <a:lstStyle/>
          <a:p>
            <a:r>
              <a:rPr lang="el-GR" sz="3700" b="1" i="1" dirty="0">
                <a:solidFill>
                  <a:srgbClr val="FFFFFF"/>
                </a:solidFill>
                <a:latin typeface="+mn-lt"/>
              </a:rPr>
              <a:t/>
            </a:r>
            <a:br>
              <a:rPr lang="el-GR" sz="3700" b="1" i="1" dirty="0">
                <a:solidFill>
                  <a:srgbClr val="FFFFFF"/>
                </a:solidFill>
                <a:latin typeface="+mn-lt"/>
              </a:rPr>
            </a:br>
            <a:r>
              <a:rPr lang="el-GR" sz="3700" b="1" i="1" dirty="0">
                <a:solidFill>
                  <a:srgbClr val="FFFFFF"/>
                </a:solidFill>
                <a:latin typeface="+mn-lt"/>
              </a:rPr>
              <a:t>ΡΗΤΟΡΙΚΗ Α </a:t>
            </a:r>
            <a:r>
              <a:rPr lang="el-GR" sz="3700" b="1" dirty="0">
                <a:solidFill>
                  <a:srgbClr val="FFFFFF"/>
                </a:solidFill>
                <a:latin typeface="+mn-lt"/>
              </a:rPr>
              <a:t>1358</a:t>
            </a:r>
            <a:r>
              <a:rPr lang="en-GB" sz="3700" b="1" dirty="0">
                <a:solidFill>
                  <a:srgbClr val="FFFFFF"/>
                </a:solidFill>
                <a:latin typeface="+mn-lt"/>
              </a:rPr>
              <a:t>b6</a:t>
            </a:r>
            <a:r>
              <a:rPr lang="el-GR" sz="3700" b="1" dirty="0">
                <a:solidFill>
                  <a:srgbClr val="FFFFFF"/>
                </a:solidFill>
                <a:latin typeface="+mn-lt"/>
              </a:rPr>
              <a:t>-1359</a:t>
            </a:r>
            <a:r>
              <a:rPr lang="en-GB" sz="3700" b="1" dirty="0">
                <a:solidFill>
                  <a:srgbClr val="FFFFFF"/>
                </a:solidFill>
                <a:latin typeface="+mn-lt"/>
              </a:rPr>
              <a:t>a</a:t>
            </a:r>
            <a:r>
              <a:rPr lang="el-GR" sz="3700" b="1" dirty="0">
                <a:solidFill>
                  <a:srgbClr val="FFFFFF"/>
                </a:solidFill>
                <a:latin typeface="+mn-lt"/>
              </a:rPr>
              <a:t>5</a:t>
            </a:r>
            <a:r>
              <a:rPr lang="en-GB" sz="3700" b="1" dirty="0">
                <a:solidFill>
                  <a:srgbClr val="FFFFFF"/>
                </a:solidFill>
                <a:latin typeface="+mn-lt"/>
              </a:rPr>
              <a:t/>
            </a:r>
            <a:br>
              <a:rPr lang="en-GB" sz="3700" b="1" dirty="0">
                <a:solidFill>
                  <a:srgbClr val="FFFFFF"/>
                </a:solidFill>
                <a:latin typeface="+mn-lt"/>
              </a:rPr>
            </a:br>
            <a:r>
              <a:rPr lang="el-GR" sz="3700" b="1" dirty="0">
                <a:solidFill>
                  <a:srgbClr val="FFFFFF"/>
                </a:solidFill>
                <a:latin typeface="+mn-lt"/>
              </a:rPr>
              <a:t>ΕΙΔΗ ΛΟΓΩΝ</a:t>
            </a:r>
            <a:r>
              <a:rPr lang="en-GB" sz="3700" dirty="0">
                <a:solidFill>
                  <a:srgbClr val="FFFFFF"/>
                </a:solidFill>
              </a:rPr>
              <a:t/>
            </a:r>
            <a:br>
              <a:rPr lang="en-GB" sz="3700" dirty="0">
                <a:solidFill>
                  <a:srgbClr val="FFFFFF"/>
                </a:solidFill>
              </a:rPr>
            </a:br>
            <a:endParaRPr lang="en-GB" sz="3700" dirty="0">
              <a:solidFill>
                <a:srgbClr val="FFFFFF"/>
              </a:solidFill>
            </a:endParaRPr>
          </a:p>
        </p:txBody>
      </p:sp>
      <p:sp>
        <p:nvSpPr>
          <p:cNvPr id="3" name="Content Placeholder 2">
            <a:extLst>
              <a:ext uri="{FF2B5EF4-FFF2-40B4-BE49-F238E27FC236}">
                <a16:creationId xmlns="" xmlns:a16="http://schemas.microsoft.com/office/drawing/2014/main" id="{552EF514-1C7E-44AA-8706-11F5B17CAD31}"/>
              </a:ext>
            </a:extLst>
          </p:cNvPr>
          <p:cNvSpPr>
            <a:spLocks noGrp="1"/>
          </p:cNvSpPr>
          <p:nvPr>
            <p:ph idx="1"/>
          </p:nvPr>
        </p:nvSpPr>
        <p:spPr>
          <a:xfrm>
            <a:off x="5628640" y="213360"/>
            <a:ext cx="5768018" cy="5819140"/>
          </a:xfrm>
        </p:spPr>
        <p:txBody>
          <a:bodyPr anchor="ctr">
            <a:normAutofit fontScale="92500" lnSpcReduction="20000"/>
          </a:bodyPr>
          <a:lstStyle/>
          <a:p>
            <a:pPr marL="0" indent="0">
              <a:buNone/>
            </a:pPr>
            <a:r>
              <a:rPr lang="el-GR" sz="3200" dirty="0">
                <a:solidFill>
                  <a:srgbClr val="000000"/>
                </a:solidFill>
              </a:rPr>
              <a:t>Υπάρχουν τρία είδη λόγων, ο </a:t>
            </a:r>
            <a:r>
              <a:rPr lang="el-GR" sz="3200" b="1" dirty="0">
                <a:solidFill>
                  <a:srgbClr val="000000"/>
                </a:solidFill>
              </a:rPr>
              <a:t>πολιτικός</a:t>
            </a:r>
            <a:r>
              <a:rPr lang="el-GR" sz="3200" dirty="0">
                <a:solidFill>
                  <a:srgbClr val="000000"/>
                </a:solidFill>
              </a:rPr>
              <a:t>, ο </a:t>
            </a:r>
            <a:r>
              <a:rPr lang="el-GR" sz="3200" b="1" dirty="0">
                <a:solidFill>
                  <a:srgbClr val="000000"/>
                </a:solidFill>
              </a:rPr>
              <a:t>δικανικός</a:t>
            </a:r>
            <a:r>
              <a:rPr lang="el-GR" sz="3200" dirty="0">
                <a:solidFill>
                  <a:srgbClr val="000000"/>
                </a:solidFill>
              </a:rPr>
              <a:t> και ο </a:t>
            </a:r>
            <a:r>
              <a:rPr lang="el-GR" sz="3200" b="1" dirty="0">
                <a:solidFill>
                  <a:srgbClr val="000000"/>
                </a:solidFill>
              </a:rPr>
              <a:t>πανηγυρικός</a:t>
            </a:r>
            <a:r>
              <a:rPr lang="el-GR" sz="3200" dirty="0">
                <a:solidFill>
                  <a:srgbClr val="000000"/>
                </a:solidFill>
              </a:rPr>
              <a:t>. Ο πολιτικός αποβλέπει στο να παροτρύνει ή να αποτρέψει. Πράγματι, και εκείνοι που ιδιαιτέρως συμβουλεύουν έναν γνωστό τους, και εκείνοι που δημηγορούν ενώπιον του λαού, πάντοτε κάνουν ή το ένα ή το άλλο. Η δίκη πάλι περιέχει αφ’ ενός  την κατηγορίαν, αφ’ ετέρου την υπεράσπιση. Οι διάδικοι, πράγματι, κατ’ ανάγκη ή το ένα κάνουν ή το άλλο απ’ αυτά τα δύο. Τέλος, ο πανηγυρικός λόγος περιέχει άλλοτε τον έπαινο και άλλοτε την κατάκριση.</a:t>
            </a:r>
            <a:endParaRPr lang="en-GB" sz="3200" dirty="0">
              <a:solidFill>
                <a:srgbClr val="000000"/>
              </a:solidFill>
            </a:endParaRPr>
          </a:p>
          <a:p>
            <a:endParaRPr lang="en-GB" sz="2400" dirty="0">
              <a:solidFill>
                <a:srgbClr val="000000"/>
              </a:solidFill>
            </a:endParaRPr>
          </a:p>
        </p:txBody>
      </p:sp>
    </p:spTree>
    <p:extLst>
      <p:ext uri="{BB962C8B-B14F-4D97-AF65-F5344CB8AC3E}">
        <p14:creationId xmlns="" xmlns:p14="http://schemas.microsoft.com/office/powerpoint/2010/main" val="1183547320"/>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Freeform: Shape 23">
            <a:extLst>
              <a:ext uri="{FF2B5EF4-FFF2-40B4-BE49-F238E27FC236}">
                <a16:creationId xmlns="" xmlns:a16="http://schemas.microsoft.com/office/drawing/2014/main" id="{46C2E80F-49A6-4372-B103-219D417A55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 xmlns:a16="http://schemas.microsoft.com/office/drawing/2014/main" id="{EFD16E46-55CE-4FC9-B40B-D893D4389554}"/>
              </a:ext>
            </a:extLst>
          </p:cNvPr>
          <p:cNvSpPr>
            <a:spLocks noGrp="1"/>
          </p:cNvSpPr>
          <p:nvPr>
            <p:ph type="title"/>
          </p:nvPr>
        </p:nvSpPr>
        <p:spPr>
          <a:xfrm>
            <a:off x="863029" y="1012004"/>
            <a:ext cx="3416158" cy="4795408"/>
          </a:xfrm>
        </p:spPr>
        <p:txBody>
          <a:bodyPr>
            <a:normAutofit/>
          </a:bodyPr>
          <a:lstStyle/>
          <a:p>
            <a:r>
              <a:rPr lang="el-GR" b="1">
                <a:solidFill>
                  <a:srgbClr val="FFFFFF"/>
                </a:solidFill>
                <a:latin typeface="+mn-lt"/>
              </a:rPr>
              <a:t>ΑΠΑΡΧΕΣ ΤΗΣ ΡΗΤΟΡΙΚΗΣ ΤΕΧΝΗΣ</a:t>
            </a:r>
            <a:endParaRPr lang="en-GB" b="1">
              <a:solidFill>
                <a:srgbClr val="FFFFFF"/>
              </a:solidFill>
              <a:latin typeface="+mn-lt"/>
            </a:endParaRPr>
          </a:p>
        </p:txBody>
      </p:sp>
      <p:graphicFrame>
        <p:nvGraphicFramePr>
          <p:cNvPr id="6" name="Content Placeholder 5">
            <a:extLst>
              <a:ext uri="{FF2B5EF4-FFF2-40B4-BE49-F238E27FC236}">
                <a16:creationId xmlns="" xmlns:a16="http://schemas.microsoft.com/office/drawing/2014/main" id="{312029CA-39CB-4403-BB8F-03504485EAF2}"/>
              </a:ext>
            </a:extLst>
          </p:cNvPr>
          <p:cNvGraphicFramePr>
            <a:graphicFrameLocks noGrp="1"/>
          </p:cNvGraphicFramePr>
          <p:nvPr>
            <p:ph idx="1"/>
            <p:extLst>
              <p:ext uri="{D42A27DB-BD31-4B8C-83A1-F6EECF244321}">
                <p14:modId xmlns="" xmlns:p14="http://schemas.microsoft.com/office/powerpoint/2010/main" val="753292337"/>
              </p:ext>
            </p:extLst>
          </p:nvPr>
        </p:nvGraphicFramePr>
        <p:xfrm>
          <a:off x="5212080" y="470925"/>
          <a:ext cx="6495824" cy="6291414"/>
        </p:xfrm>
        <a:graphic>
          <a:graphicData uri="http://schemas.openxmlformats.org/drawingml/2006/table">
            <a:tbl>
              <a:tblPr>
                <a:tableStyleId>{5C22544A-7EE6-4342-B048-85BDC9FD1C3A}</a:tableStyleId>
              </a:tblPr>
              <a:tblGrid>
                <a:gridCol w="6495824">
                  <a:extLst>
                    <a:ext uri="{9D8B030D-6E8A-4147-A177-3AD203B41FA5}">
                      <a16:colId xmlns="" xmlns:a16="http://schemas.microsoft.com/office/drawing/2014/main" val="700922075"/>
                    </a:ext>
                  </a:extLst>
                </a:gridCol>
              </a:tblGrid>
              <a:tr h="6291414">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l-GR" sz="2400" dirty="0">
                          <a:effectLst/>
                        </a:rPr>
                        <a:t>Η δημόσια ζωή στην αρχαία Ελλάδα σχετιζόταν άμεσα με τον προφορικό λόγο. Η ρητορική, δηλαδή η τέχνη του έντεχνου δημόσιου λόγου, αποτελούσε αναπόσπαστη προϋπόθεση πολιτικής δράσης αλλά και κοινωνικής ένταξης, ιδιαίτερα κατά την Κλασική περίοδο.</a:t>
                      </a:r>
                    </a:p>
                    <a:p>
                      <a:pPr marL="0" marR="0" lvl="0" indent="0" algn="l" defTabSz="914400" rtl="0" eaLnBrk="1" fontAlgn="auto" latinLnBrk="0" hangingPunct="1">
                        <a:lnSpc>
                          <a:spcPct val="150000"/>
                        </a:lnSpc>
                        <a:spcBef>
                          <a:spcPts val="0"/>
                        </a:spcBef>
                        <a:spcAft>
                          <a:spcPts val="0"/>
                        </a:spcAft>
                        <a:buClrTx/>
                        <a:buSzTx/>
                        <a:buFontTx/>
                        <a:buNone/>
                        <a:tabLst/>
                        <a:defRPr/>
                      </a:pPr>
                      <a:r>
                        <a:rPr lang="el-GR" sz="2400" dirty="0">
                          <a:effectLst/>
                        </a:rPr>
                        <a:t> </a:t>
                      </a:r>
                      <a:r>
                        <a:rPr kumimoji="0" lang="el-GR" altLang="en-US" sz="2400" b="0" i="0" u="none" strike="noStrike" cap="none" normalizeH="0" baseline="0" dirty="0">
                          <a:ln>
                            <a:noFill/>
                          </a:ln>
                          <a:solidFill>
                            <a:schemeClr val="tx1"/>
                          </a:solidFill>
                          <a:effectLst/>
                          <a:latin typeface="+mn-lt"/>
                          <a:ea typeface="Times New Roman" panose="02020603050405020304" pitchFamily="18" charset="0"/>
                        </a:rPr>
                        <a:t>Ήδη κατά την εποχή της σύνθεσης των ομηρικών επών (8ος αι. π.Χ.), ο έντεχνος λόγος είχε καταστεί σημαντικός παράγοντας στη ζωή των οργανωμένων πολιτειακά κοινοτήτων.</a:t>
                      </a:r>
                      <a:r>
                        <a:rPr kumimoji="0" lang="en-GB" altLang="en-US" sz="2400" b="0" i="0" u="none" strike="noStrike" cap="none" normalizeH="0" baseline="0" dirty="0">
                          <a:ln>
                            <a:noFill/>
                          </a:ln>
                          <a:solidFill>
                            <a:schemeClr val="tx1"/>
                          </a:solidFill>
                          <a:effectLst/>
                          <a:latin typeface="+mn-lt"/>
                        </a:rPr>
                        <a:t> </a:t>
                      </a:r>
                    </a:p>
                    <a:p>
                      <a:pPr algn="l">
                        <a:lnSpc>
                          <a:spcPct val="150000"/>
                        </a:lnSpc>
                        <a:spcAft>
                          <a:spcPts val="0"/>
                        </a:spcAft>
                      </a:pPr>
                      <a:endParaRPr lang="en-GB" sz="2400" dirty="0">
                        <a:effectLst/>
                        <a:latin typeface="Times New Roman" panose="02020603050405020304" pitchFamily="18" charset="0"/>
                        <a:ea typeface="Times New Roman" panose="02020603050405020304" pitchFamily="18" charset="0"/>
                      </a:endParaRPr>
                    </a:p>
                  </a:txBody>
                  <a:tcPr marL="126165" marR="126165" marT="0" marB="0"/>
                </a:tc>
                <a:extLst>
                  <a:ext uri="{0D108BD9-81ED-4DB2-BD59-A6C34878D82A}">
                    <a16:rowId xmlns="" xmlns:a16="http://schemas.microsoft.com/office/drawing/2014/main" val="2506284611"/>
                  </a:ext>
                </a:extLst>
              </a:tr>
            </a:tbl>
          </a:graphicData>
        </a:graphic>
      </p:graphicFrame>
    </p:spTree>
    <p:extLst>
      <p:ext uri="{BB962C8B-B14F-4D97-AF65-F5344CB8AC3E}">
        <p14:creationId xmlns="" xmlns:p14="http://schemas.microsoft.com/office/powerpoint/2010/main" val="1308116018"/>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 xmlns:a16="http://schemas.microsoft.com/office/drawing/2014/main" id="{4351DFE5-F63D-4BE0-BDA9-E3EB88F01AA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 xmlns:a16="http://schemas.microsoft.com/office/drawing/2014/main" id="{02DD2BC0-6F29-4B4F-8D61-2DCF6D2E8E7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CB7A04C6-22A3-48ED-8BCD-A5F5D6E915A8}"/>
              </a:ext>
            </a:extLst>
          </p:cNvPr>
          <p:cNvSpPr>
            <a:spLocks noGrp="1"/>
          </p:cNvSpPr>
          <p:nvPr>
            <p:ph type="title"/>
          </p:nvPr>
        </p:nvSpPr>
        <p:spPr>
          <a:xfrm>
            <a:off x="1179226" y="826680"/>
            <a:ext cx="9833548" cy="1325563"/>
          </a:xfrm>
        </p:spPr>
        <p:txBody>
          <a:bodyPr>
            <a:normAutofit/>
          </a:bodyPr>
          <a:lstStyle/>
          <a:p>
            <a:pPr algn="ctr"/>
            <a:r>
              <a:rPr lang="el-GR" sz="4000">
                <a:solidFill>
                  <a:srgbClr val="FFFFFF"/>
                </a:solidFill>
              </a:rPr>
              <a:t>ΕΙΔΗ ΡΗΤΟΡΙΚΟΥ ΛΟΓΟΥ</a:t>
            </a:r>
            <a:endParaRPr lang="en-GB" sz="4000">
              <a:solidFill>
                <a:srgbClr val="FFFFFF"/>
              </a:solidFill>
            </a:endParaRPr>
          </a:p>
        </p:txBody>
      </p:sp>
      <p:graphicFrame>
        <p:nvGraphicFramePr>
          <p:cNvPr id="14" name="Content Placeholder 2">
            <a:extLst>
              <a:ext uri="{FF2B5EF4-FFF2-40B4-BE49-F238E27FC236}">
                <a16:creationId xmlns="" xmlns:a16="http://schemas.microsoft.com/office/drawing/2014/main" id="{D3D52DF5-F492-47DF-BE63-BFC75452670B}"/>
              </a:ext>
            </a:extLst>
          </p:cNvPr>
          <p:cNvGraphicFramePr>
            <a:graphicFrameLocks noGrp="1"/>
          </p:cNvGraphicFramePr>
          <p:nvPr>
            <p:ph idx="1"/>
            <p:extLst>
              <p:ext uri="{D42A27DB-BD31-4B8C-83A1-F6EECF244321}">
                <p14:modId xmlns="" xmlns:p14="http://schemas.microsoft.com/office/powerpoint/2010/main" val="2328773966"/>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3334905004"/>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 xmlns:a16="http://schemas.microsoft.com/office/drawing/2014/main" id="{A2ED9029-64A6-4BAE-BA25-DC2A13D43E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7834" y="0"/>
            <a:ext cx="12192000"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 xmlns:a16="http://schemas.microsoft.com/office/drawing/2014/main" id="{DAFABACF-DDBE-415C-8EE1-F7DD68C632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438656"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9" name="Rectangle 18">
            <a:extLst>
              <a:ext uri="{FF2B5EF4-FFF2-40B4-BE49-F238E27FC236}">
                <a16:creationId xmlns="" xmlns:a16="http://schemas.microsoft.com/office/drawing/2014/main" id="{41E17A99-1553-4633-ADFB-5CCDCF801D1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438656" y="0"/>
            <a:ext cx="3215640"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8A9DA376-5136-4771-AB1A-B175813F9223}"/>
              </a:ext>
            </a:extLst>
          </p:cNvPr>
          <p:cNvSpPr>
            <a:spLocks noGrp="1"/>
          </p:cNvSpPr>
          <p:nvPr>
            <p:ph type="title"/>
          </p:nvPr>
        </p:nvSpPr>
        <p:spPr>
          <a:xfrm>
            <a:off x="1776173" y="1608667"/>
            <a:ext cx="2556390" cy="4491015"/>
          </a:xfrm>
        </p:spPr>
        <p:txBody>
          <a:bodyPr anchor="t">
            <a:normAutofit/>
          </a:bodyPr>
          <a:lstStyle/>
          <a:p>
            <a:pPr algn="r"/>
            <a:r>
              <a:rPr lang="el-GR" sz="3200" b="1" dirty="0">
                <a:solidFill>
                  <a:srgbClr val="FFFFFF"/>
                </a:solidFill>
                <a:latin typeface="+mn-lt"/>
              </a:rPr>
              <a:t>ΧΡΟΝΟΣ ΓΙΑ ΚΑΘΕ ΕΙΔΟΣ ΛΟΓΟΥ</a:t>
            </a:r>
            <a:endParaRPr lang="en-GB" sz="3200" b="1" dirty="0">
              <a:solidFill>
                <a:srgbClr val="FFFFFF"/>
              </a:solidFill>
              <a:latin typeface="+mn-lt"/>
            </a:endParaRPr>
          </a:p>
        </p:txBody>
      </p:sp>
      <p:sp>
        <p:nvSpPr>
          <p:cNvPr id="3" name="Content Placeholder 2">
            <a:extLst>
              <a:ext uri="{FF2B5EF4-FFF2-40B4-BE49-F238E27FC236}">
                <a16:creationId xmlns="" xmlns:a16="http://schemas.microsoft.com/office/drawing/2014/main" id="{EAFEFE7D-1125-4ADD-8E3E-706D6DEF76F9}"/>
              </a:ext>
            </a:extLst>
          </p:cNvPr>
          <p:cNvSpPr>
            <a:spLocks noGrp="1"/>
          </p:cNvSpPr>
          <p:nvPr>
            <p:ph idx="1"/>
          </p:nvPr>
        </p:nvSpPr>
        <p:spPr>
          <a:xfrm>
            <a:off x="4976029" y="1608667"/>
            <a:ext cx="6291241" cy="4491015"/>
          </a:xfrm>
        </p:spPr>
        <p:txBody>
          <a:bodyPr>
            <a:normAutofit/>
          </a:bodyPr>
          <a:lstStyle/>
          <a:p>
            <a:pPr marL="0" indent="0">
              <a:buNone/>
            </a:pPr>
            <a:r>
              <a:rPr lang="el-GR" sz="2000" dirty="0">
                <a:solidFill>
                  <a:srgbClr val="FFFFFF"/>
                </a:solidFill>
              </a:rPr>
              <a:t>Ο </a:t>
            </a:r>
            <a:r>
              <a:rPr lang="el-GR" sz="2000" b="1" dirty="0">
                <a:solidFill>
                  <a:srgbClr val="FFFFFF"/>
                </a:solidFill>
              </a:rPr>
              <a:t>πολιτικός</a:t>
            </a:r>
            <a:r>
              <a:rPr lang="el-GR" sz="2000" dirty="0">
                <a:solidFill>
                  <a:srgbClr val="FFFFFF"/>
                </a:solidFill>
              </a:rPr>
              <a:t> αναφέρεται στο μέλλον. Πράγματι, δίνει κάποιος πάντοτε συμβουλές για εκείνα που πρόκειται να συμβούν στο μέλλον, είτε υποστηρίζοντας είτε καταπολεμώντας μία πρόταση. Ο </a:t>
            </a:r>
            <a:r>
              <a:rPr lang="el-GR" sz="2000" b="1" dirty="0">
                <a:solidFill>
                  <a:srgbClr val="FFFFFF"/>
                </a:solidFill>
              </a:rPr>
              <a:t>δικανικός</a:t>
            </a:r>
            <a:r>
              <a:rPr lang="el-GR" sz="2000" dirty="0">
                <a:solidFill>
                  <a:srgbClr val="FFFFFF"/>
                </a:solidFill>
              </a:rPr>
              <a:t> λόγος αφορά το παρελθόν, διότι πάντοτε για εκείνα που έχουν ήδη πραχθεί ο ένας κατηγορεί και ο άλλος απολογείται. Ο </a:t>
            </a:r>
            <a:r>
              <a:rPr lang="el-GR" sz="2000" b="1" dirty="0">
                <a:solidFill>
                  <a:srgbClr val="FFFFFF"/>
                </a:solidFill>
              </a:rPr>
              <a:t>πανηγυρικός</a:t>
            </a:r>
            <a:r>
              <a:rPr lang="el-GR" sz="2000" dirty="0">
                <a:solidFill>
                  <a:srgbClr val="FFFFFF"/>
                </a:solidFill>
              </a:rPr>
              <a:t> λόγος αναφέρεται κυρίως στην παρούσα χρονική περίοδο, επειδή γενικώς ο έπαινος ή η μομφή αποδίδονται σε επίκαιρα γεγονότα, συχνά όμως, εκτός απ’ αυτά, χρησιμοποιείται και υπενθυμίζεται το παρελθόν ή διατυπώνονται προβλέψεις για το μέλλον.</a:t>
            </a:r>
            <a:endParaRPr lang="en-GB" sz="2000" dirty="0">
              <a:solidFill>
                <a:srgbClr val="FFFFFF"/>
              </a:solidFill>
            </a:endParaRPr>
          </a:p>
          <a:p>
            <a:endParaRPr lang="en-GB" sz="2000" dirty="0">
              <a:solidFill>
                <a:srgbClr val="FFFFFF"/>
              </a:solidFill>
            </a:endParaRPr>
          </a:p>
        </p:txBody>
      </p:sp>
    </p:spTree>
    <p:extLst>
      <p:ext uri="{BB962C8B-B14F-4D97-AF65-F5344CB8AC3E}">
        <p14:creationId xmlns="" xmlns:p14="http://schemas.microsoft.com/office/powerpoint/2010/main" val="273438361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 xmlns:a16="http://schemas.microsoft.com/office/drawing/2014/main" id="{E4F9F79B-A093-478E-96B5-EE02BC93A85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 xmlns:a16="http://schemas.microsoft.com/office/drawing/2014/main" id="{3E3036C5-6AFB-4C4A-AF6B-E5D3E945AA51}"/>
              </a:ext>
            </a:extLst>
          </p:cNvPr>
          <p:cNvSpPr>
            <a:spLocks noGrp="1"/>
          </p:cNvSpPr>
          <p:nvPr>
            <p:ph type="title"/>
          </p:nvPr>
        </p:nvSpPr>
        <p:spPr>
          <a:xfrm>
            <a:off x="640079" y="4526280"/>
            <a:ext cx="7410681" cy="1737360"/>
          </a:xfrm>
        </p:spPr>
        <p:txBody>
          <a:bodyPr>
            <a:normAutofit/>
          </a:bodyPr>
          <a:lstStyle/>
          <a:p>
            <a:r>
              <a:rPr lang="el-GR" sz="4800" b="1">
                <a:latin typeface="+mn-lt"/>
              </a:rPr>
              <a:t>ΣΚΟΠΟΣ ΚΑΘΕ ΕΙΔΟΥΣ ΛΟΓΟΥ</a:t>
            </a:r>
            <a:endParaRPr lang="en-GB" sz="4800" b="1">
              <a:latin typeface="+mn-lt"/>
            </a:endParaRPr>
          </a:p>
        </p:txBody>
      </p:sp>
      <p:sp>
        <p:nvSpPr>
          <p:cNvPr id="3" name="Content Placeholder 2">
            <a:extLst>
              <a:ext uri="{FF2B5EF4-FFF2-40B4-BE49-F238E27FC236}">
                <a16:creationId xmlns="" xmlns:a16="http://schemas.microsoft.com/office/drawing/2014/main" id="{B7B5E820-A881-4A70-9374-5E4A5AC53A28}"/>
              </a:ext>
            </a:extLst>
          </p:cNvPr>
          <p:cNvSpPr>
            <a:spLocks noGrp="1"/>
          </p:cNvSpPr>
          <p:nvPr>
            <p:ph idx="1"/>
          </p:nvPr>
        </p:nvSpPr>
        <p:spPr>
          <a:xfrm>
            <a:off x="629921" y="640080"/>
            <a:ext cx="5686796" cy="3418231"/>
          </a:xfrm>
        </p:spPr>
        <p:txBody>
          <a:bodyPr anchor="ctr">
            <a:normAutofit/>
          </a:bodyPr>
          <a:lstStyle/>
          <a:p>
            <a:pPr marL="0" indent="0">
              <a:buNone/>
            </a:pPr>
            <a:r>
              <a:rPr lang="el-GR" sz="1700" dirty="0"/>
              <a:t>Ο </a:t>
            </a:r>
            <a:r>
              <a:rPr lang="el-GR" sz="1700" b="1" dirty="0"/>
              <a:t>συμβουλεύων</a:t>
            </a:r>
            <a:r>
              <a:rPr lang="el-GR" sz="1700" dirty="0"/>
              <a:t> εξετάζει τι συμφέρει και τι είναι επιζήμιον. Διότι εκείνος που πατροτρύνει, παρουσιάζει την πρότασή του ως συμφέρουσα, εκείνος όμως που αποτρέπει, προσπαθεί να αποδείξει ότι είναι επιζημία. Χρησιμοποιεί μόνονν επιβοηθητικώς και επιχειρήματα που αρμόζουν στα άλλα δύο είδη του λόγου, όπως το δίκαιον και το άδικον, η αρετή και η κακία. Στις </a:t>
            </a:r>
            <a:r>
              <a:rPr lang="el-GR" sz="1700" b="1" dirty="0"/>
              <a:t>δικαστικές υποθέσεις</a:t>
            </a:r>
            <a:r>
              <a:rPr lang="el-GR" sz="1700" dirty="0"/>
              <a:t> οι ομιλητές αποβλέπουν στο δίκαιο ή στο άδικο. Και εδώ όμως πάλι επιβοηθητικώς γίνεται χρήση επιχειρημάτων που αρμόζουν στα άλλα είδη του λόγου. Τέλος, εκείνοι, οι οποίοι επαινούν ή μέμφονται, εξετάζουν την αρετή και την κακία και σ’ αυτά ενώνουν επίσης επιχειρήματα που αντλούν από τα δύο άλλα είδη του λόγου.</a:t>
            </a:r>
            <a:endParaRPr lang="en-GB" sz="1700" dirty="0"/>
          </a:p>
          <a:p>
            <a:endParaRPr lang="en-GB" sz="1700" dirty="0"/>
          </a:p>
        </p:txBody>
      </p:sp>
      <p:sp>
        <p:nvSpPr>
          <p:cNvPr id="17" name="Freeform: Shape 9">
            <a:extLst>
              <a:ext uri="{FF2B5EF4-FFF2-40B4-BE49-F238E27FC236}">
                <a16:creationId xmlns="" xmlns:a16="http://schemas.microsoft.com/office/drawing/2014/main" id="{11394CD8-BD30-4B74-86F4-51FDF338341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8" name="Straight Connector 11">
            <a:extLst>
              <a:ext uri="{FF2B5EF4-FFF2-40B4-BE49-F238E27FC236}">
                <a16:creationId xmlns="" xmlns:a16="http://schemas.microsoft.com/office/drawing/2014/main" id="{D4C22394-EBC2-4FAF-A555-6C02D589EED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rot="16200000">
            <a:off x="1508760" y="3431556"/>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 xmlns:a16="http://schemas.microsoft.com/office/drawing/2014/main" id="{F7194F93-1F71-4A70-9DF1-28F1837711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8732897" y="5004581"/>
            <a:ext cx="962395" cy="96239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 xmlns:a16="http://schemas.microsoft.com/office/drawing/2014/main" id="{9BBC0C84-DC2A-43AE-9576-0A44295E8B9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63725" y="4865965"/>
            <a:ext cx="293695" cy="2936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2805674245"/>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70412F79-1F61-4EF4-9CA8-10437E457DE1}"/>
              </a:ext>
            </a:extLst>
          </p:cNvPr>
          <p:cNvSpPr>
            <a:spLocks noGrp="1"/>
          </p:cNvSpPr>
          <p:nvPr>
            <p:ph type="title"/>
          </p:nvPr>
        </p:nvSpPr>
        <p:spPr>
          <a:xfrm>
            <a:off x="838200" y="963877"/>
            <a:ext cx="3494362" cy="4930246"/>
          </a:xfrm>
        </p:spPr>
        <p:txBody>
          <a:bodyPr>
            <a:normAutofit/>
          </a:bodyPr>
          <a:lstStyle/>
          <a:p>
            <a:pPr algn="r"/>
            <a:r>
              <a:rPr lang="el-GR" b="1" i="1" dirty="0">
                <a:solidFill>
                  <a:schemeClr val="accent1"/>
                </a:solidFill>
              </a:rPr>
              <a:t/>
            </a:r>
            <a:br>
              <a:rPr lang="el-GR" b="1" i="1" dirty="0">
                <a:solidFill>
                  <a:schemeClr val="accent1"/>
                </a:solidFill>
              </a:rPr>
            </a:br>
            <a:r>
              <a:rPr lang="el-GR" b="1" i="1" dirty="0">
                <a:solidFill>
                  <a:schemeClr val="accent1"/>
                </a:solidFill>
                <a:latin typeface="+mn-lt"/>
              </a:rPr>
              <a:t>ΡΗΤΟΡΙΚΗ Α </a:t>
            </a:r>
            <a:r>
              <a:rPr lang="el-GR" b="1" dirty="0">
                <a:solidFill>
                  <a:schemeClr val="accent1"/>
                </a:solidFill>
                <a:latin typeface="+mn-lt"/>
              </a:rPr>
              <a:t>1355</a:t>
            </a:r>
            <a:r>
              <a:rPr lang="en-GB" b="1" dirty="0">
                <a:solidFill>
                  <a:schemeClr val="accent1"/>
                </a:solidFill>
                <a:latin typeface="+mn-lt"/>
              </a:rPr>
              <a:t>b</a:t>
            </a:r>
            <a:r>
              <a:rPr lang="el-GR" b="1" dirty="0">
                <a:solidFill>
                  <a:schemeClr val="accent1"/>
                </a:solidFill>
                <a:latin typeface="+mn-lt"/>
              </a:rPr>
              <a:t>42-47</a:t>
            </a:r>
            <a:r>
              <a:rPr lang="en-GB" dirty="0">
                <a:solidFill>
                  <a:schemeClr val="accent1"/>
                </a:solidFill>
                <a:latin typeface="+mn-lt"/>
              </a:rPr>
              <a:t/>
            </a:r>
            <a:br>
              <a:rPr lang="en-GB" dirty="0">
                <a:solidFill>
                  <a:schemeClr val="accent1"/>
                </a:solidFill>
                <a:latin typeface="+mn-lt"/>
              </a:rPr>
            </a:br>
            <a:r>
              <a:rPr lang="el-GR" b="1" dirty="0">
                <a:solidFill>
                  <a:schemeClr val="accent1"/>
                </a:solidFill>
                <a:latin typeface="+mn-lt"/>
              </a:rPr>
              <a:t>Άτεχνες – Έντεχνες αποδείξεις (πίστεις)</a:t>
            </a:r>
            <a:r>
              <a:rPr lang="en-GB" dirty="0">
                <a:solidFill>
                  <a:schemeClr val="accent1"/>
                </a:solidFill>
                <a:latin typeface="+mn-lt"/>
              </a:rPr>
              <a:t/>
            </a:r>
            <a:br>
              <a:rPr lang="en-GB" dirty="0">
                <a:solidFill>
                  <a:schemeClr val="accent1"/>
                </a:solidFill>
                <a:latin typeface="+mn-lt"/>
              </a:rPr>
            </a:br>
            <a:endParaRPr lang="en-GB" dirty="0">
              <a:solidFill>
                <a:schemeClr val="accent1"/>
              </a:solidFill>
              <a:latin typeface="+mn-lt"/>
            </a:endParaRPr>
          </a:p>
        </p:txBody>
      </p:sp>
      <p:cxnSp>
        <p:nvCxnSpPr>
          <p:cNvPr id="10" name="Straight Connector 9">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 xmlns:a16="http://schemas.microsoft.com/office/drawing/2014/main" id="{B86FD259-D14A-4056-9CB1-25CD0D39054A}"/>
              </a:ext>
            </a:extLst>
          </p:cNvPr>
          <p:cNvSpPr>
            <a:spLocks noGrp="1"/>
          </p:cNvSpPr>
          <p:nvPr>
            <p:ph idx="1"/>
          </p:nvPr>
        </p:nvSpPr>
        <p:spPr>
          <a:xfrm>
            <a:off x="4976031" y="579120"/>
            <a:ext cx="6377769" cy="5315003"/>
          </a:xfrm>
        </p:spPr>
        <p:txBody>
          <a:bodyPr anchor="ctr">
            <a:normAutofit fontScale="92500" lnSpcReduction="10000"/>
          </a:bodyPr>
          <a:lstStyle/>
          <a:p>
            <a:pPr marL="0" indent="0">
              <a:buNone/>
            </a:pPr>
            <a:r>
              <a:rPr lang="el-GR" sz="3200" dirty="0"/>
              <a:t>Από τις αποδείξεις άλλες είναι άτεχνες και άλλες έντεχνες. Ονομάζω άτεχνες αποδείξεις εκείνες που δεν παράγονται από εμάς τους ίδιους, αλλά υπάρχουν πριν από τις ενέργειές μας. Δηλαδή, οι μάρτυρες, οι ομολογίες που επιτυγχάνονται με βασανιστήρια, τα έγγραφα και τα παρόμοια. Έντεχνες αποδείξεις είναι όσα μπορούμε να παρουσιάσομε εμείς οι ίδιοι μέσω της ρητορικής μεθόδου. Ώστε πρέπει να επωφελούμεθα από τις άτεχνες και να δημιουργούμε τις έντεχνες αποδείξεις.</a:t>
            </a:r>
            <a:endParaRPr lang="en-GB" sz="3200" dirty="0"/>
          </a:p>
          <a:p>
            <a:endParaRPr lang="en-GB" sz="2400" dirty="0"/>
          </a:p>
        </p:txBody>
      </p:sp>
    </p:spTree>
    <p:extLst>
      <p:ext uri="{BB962C8B-B14F-4D97-AF65-F5344CB8AC3E}">
        <p14:creationId xmlns="" xmlns:p14="http://schemas.microsoft.com/office/powerpoint/2010/main" val="2124314971"/>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A6BA1BA6-20D6-45C4-9FDF-D6FBBC16691A}"/>
              </a:ext>
            </a:extLst>
          </p:cNvPr>
          <p:cNvSpPr>
            <a:spLocks noGrp="1"/>
          </p:cNvSpPr>
          <p:nvPr>
            <p:ph type="title"/>
          </p:nvPr>
        </p:nvSpPr>
        <p:spPr>
          <a:xfrm>
            <a:off x="838200" y="963877"/>
            <a:ext cx="3494362" cy="4930246"/>
          </a:xfrm>
        </p:spPr>
        <p:txBody>
          <a:bodyPr>
            <a:normAutofit/>
          </a:bodyPr>
          <a:lstStyle/>
          <a:p>
            <a:pPr algn="r"/>
            <a:r>
              <a:rPr lang="en-GB" sz="3400" b="1" i="1" dirty="0">
                <a:solidFill>
                  <a:schemeClr val="accent1"/>
                </a:solidFill>
                <a:latin typeface="+mn-lt"/>
              </a:rPr>
              <a:t/>
            </a:r>
            <a:br>
              <a:rPr lang="en-GB" sz="3400" b="1" i="1" dirty="0">
                <a:solidFill>
                  <a:schemeClr val="accent1"/>
                </a:solidFill>
                <a:latin typeface="+mn-lt"/>
              </a:rPr>
            </a:br>
            <a:r>
              <a:rPr lang="el-GR" sz="3400" b="1" i="1" dirty="0">
                <a:solidFill>
                  <a:schemeClr val="accent1"/>
                </a:solidFill>
                <a:latin typeface="+mn-lt"/>
              </a:rPr>
              <a:t>ΡΗΤΟΡΙΚΗ Α </a:t>
            </a:r>
            <a:r>
              <a:rPr lang="el-GR" sz="3400" b="1" dirty="0">
                <a:solidFill>
                  <a:schemeClr val="accent1"/>
                </a:solidFill>
                <a:latin typeface="+mn-lt"/>
              </a:rPr>
              <a:t>1356</a:t>
            </a:r>
            <a:r>
              <a:rPr lang="en-GB" sz="3400" b="1" dirty="0">
                <a:solidFill>
                  <a:schemeClr val="accent1"/>
                </a:solidFill>
                <a:latin typeface="+mn-lt"/>
              </a:rPr>
              <a:t>a</a:t>
            </a:r>
            <a:r>
              <a:rPr lang="el-GR" sz="3400" b="1" dirty="0">
                <a:solidFill>
                  <a:schemeClr val="accent1"/>
                </a:solidFill>
                <a:latin typeface="+mn-lt"/>
              </a:rPr>
              <a:t>1-20</a:t>
            </a:r>
            <a:r>
              <a:rPr lang="en-GB" sz="3400" dirty="0">
                <a:solidFill>
                  <a:schemeClr val="accent1"/>
                </a:solidFill>
                <a:latin typeface="+mn-lt"/>
              </a:rPr>
              <a:t/>
            </a:r>
            <a:br>
              <a:rPr lang="en-GB" sz="3400" dirty="0">
                <a:solidFill>
                  <a:schemeClr val="accent1"/>
                </a:solidFill>
                <a:latin typeface="+mn-lt"/>
              </a:rPr>
            </a:br>
            <a:r>
              <a:rPr lang="el-GR" sz="3400" b="1" dirty="0">
                <a:solidFill>
                  <a:schemeClr val="accent1"/>
                </a:solidFill>
                <a:latin typeface="+mn-lt"/>
              </a:rPr>
              <a:t>Αποδείξεις (πίστεις) ενός ρητορικού λόγου: </a:t>
            </a:r>
            <a:r>
              <a:rPr lang="en-GB" sz="3400" b="1" dirty="0">
                <a:solidFill>
                  <a:schemeClr val="accent1"/>
                </a:solidFill>
                <a:latin typeface="+mn-lt"/>
              </a:rPr>
              <a:t/>
            </a:r>
            <a:br>
              <a:rPr lang="en-GB" sz="3400" b="1" dirty="0">
                <a:solidFill>
                  <a:schemeClr val="accent1"/>
                </a:solidFill>
                <a:latin typeface="+mn-lt"/>
              </a:rPr>
            </a:br>
            <a:r>
              <a:rPr lang="el-GR" sz="3400" b="1" dirty="0">
                <a:solidFill>
                  <a:schemeClr val="accent1"/>
                </a:solidFill>
                <a:latin typeface="+mn-lt"/>
              </a:rPr>
              <a:t>ήθος, πάθος, πίστεις</a:t>
            </a:r>
            <a:r>
              <a:rPr lang="en-GB" sz="3400" dirty="0">
                <a:solidFill>
                  <a:schemeClr val="accent1"/>
                </a:solidFill>
              </a:rPr>
              <a:t/>
            </a:r>
            <a:br>
              <a:rPr lang="en-GB" sz="3400" dirty="0">
                <a:solidFill>
                  <a:schemeClr val="accent1"/>
                </a:solidFill>
              </a:rPr>
            </a:br>
            <a:endParaRPr lang="en-GB" sz="3400" dirty="0">
              <a:solidFill>
                <a:schemeClr val="accent1"/>
              </a:solidFill>
            </a:endParaRPr>
          </a:p>
        </p:txBody>
      </p:sp>
      <p:cxnSp>
        <p:nvCxnSpPr>
          <p:cNvPr id="10" name="Straight Connector 9">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 xmlns:a16="http://schemas.microsoft.com/office/drawing/2014/main" id="{24118F2F-3DB4-4057-95C4-964A8C72D319}"/>
              </a:ext>
            </a:extLst>
          </p:cNvPr>
          <p:cNvSpPr>
            <a:spLocks noGrp="1"/>
          </p:cNvSpPr>
          <p:nvPr>
            <p:ph idx="1"/>
          </p:nvPr>
        </p:nvSpPr>
        <p:spPr>
          <a:xfrm>
            <a:off x="4460240" y="497840"/>
            <a:ext cx="6893561" cy="5831840"/>
          </a:xfrm>
        </p:spPr>
        <p:txBody>
          <a:bodyPr anchor="ctr">
            <a:normAutofit/>
          </a:bodyPr>
          <a:lstStyle/>
          <a:p>
            <a:r>
              <a:rPr lang="el-GR" sz="1600" dirty="0"/>
              <a:t>Οι αποδείξεις που προέρχονται από ένα ρητορικό λόγο είναι τριών ειδών. Οι πρώτες προέρχονται από το ήθος του ρήτορα. Οι άλλες συνίστανται στο να φέρομε (με τον λόγο) το ακροατήριο σε μια ορισμένη ψυχολογική διάθεση. Το τρίτο είδος αποτελείται από τα επιχειρήματα που είναι ή φαίνονται ότι είναι πειστικά και περιέχονται στην αγόρευση.</a:t>
            </a:r>
            <a:endParaRPr lang="en-GB" sz="1600" dirty="0"/>
          </a:p>
          <a:p>
            <a:r>
              <a:rPr lang="el-GR" sz="1600" dirty="0"/>
              <a:t>	Το ήθος του ρήτορα πείθει, όταν ο λόγος διατυπώνεται κατά τέτοιο τρόπο ώστε να εμπνέει εμπιστοσύνη προς τον ρήτορα. Πιστεύομε περισσότερο και ευκολότερα τους έντιμους ανθρώπους και για όλα γενικά τα ζητήματα, απολύτως όμως στα περίπλοκα ζητήματα, όπου και οι δυό αντίθετες απόψεις φαίνονται εύλογες. Πάντως το αποτέλεσμα αυτό πρέπει να προέρχεται από την αγόρευση και όχι μόνο από την καλή ιδέα που εκ των προτέρων υφίσταται για εκείνον που ομιλεί. Δεν είναι όμως σωστό αυτό που λένε μερικοί από όσους έχουν ασχοληθεί με τη ρητορική, ότι τάχα η καλοσύνη του ρήτορα δεν συντελεί στο να πείσει τους ακροατές. Αντίθετα, το ήθος του ρήτορα αποτελεί, μπορώ να πω, σχεδόν τη μεγαλύτερη απόδειξη.</a:t>
            </a:r>
            <a:endParaRPr lang="en-GB" sz="1600" dirty="0"/>
          </a:p>
          <a:p>
            <a:r>
              <a:rPr lang="el-GR" sz="1600" dirty="0"/>
              <a:t>	Η απόδειξη πάλι προέρχεται από τη διάθεση των ακροατών, όταν ο λόγος εξάπτει το πάθος τους. Βγάζομε διαφορετικές αποφάσεις αναλόγως από το αν η λύπη ή η χαρά, η αγάπη, ή το μίσος μας εμπνέουν. Αυτό όμως, όπως έχει ήδη λεχθεί, είναι το μόνο πράγμα που επιχείρησαν να εξετάσουν όσοι (έως) τώρα ασχολήθηκαν με τη ρητορική τέχνη. Αλλά γι’ αυτό θα μιλήσουμε με λεπτομέρειες όταν θα ασχοληθούμε με τα ψυχικά πάθη.</a:t>
            </a:r>
            <a:endParaRPr lang="en-GB" sz="1600" dirty="0"/>
          </a:p>
          <a:p>
            <a:r>
              <a:rPr lang="el-GR" sz="1600" dirty="0"/>
              <a:t>	Τέλος, η απόδειξη προέρχεται από το περιεχόμενο του λόγου, όταν παρουσιάσουμε την αλήθεια, ή εκείνο που φαίνεται ως αλήθεια, με τεκμήρια που θα συγκεντρώσουμε ένα προς ένα.</a:t>
            </a:r>
            <a:endParaRPr lang="en-GB" sz="1600" dirty="0"/>
          </a:p>
          <a:p>
            <a:endParaRPr lang="en-GB" sz="1300" dirty="0"/>
          </a:p>
        </p:txBody>
      </p:sp>
    </p:spTree>
    <p:extLst>
      <p:ext uri="{BB962C8B-B14F-4D97-AF65-F5344CB8AC3E}">
        <p14:creationId xmlns="" xmlns:p14="http://schemas.microsoft.com/office/powerpoint/2010/main" val="30459042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D3FFFA32-D9F4-4AF9-A025-CD128AC85E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 xmlns:a16="http://schemas.microsoft.com/office/drawing/2014/main" id="{2823A416-999C-4FA3-A853-0AE48404B5D7}"/>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3808676"/>
            <a:ext cx="12192000" cy="3049325"/>
            <a:chOff x="0" y="3808676"/>
            <a:chExt cx="12192000" cy="3049325"/>
          </a:xfrm>
        </p:grpSpPr>
        <p:pic>
          <p:nvPicPr>
            <p:cNvPr id="11" name="Picture 10">
              <a:extLst>
                <a:ext uri="{FF2B5EF4-FFF2-40B4-BE49-F238E27FC236}">
                  <a16:creationId xmlns="" xmlns:a16="http://schemas.microsoft.com/office/drawing/2014/main" id="{9362F656-1A8D-4BA3-BA72-92332E75DB99}"/>
                </a:ext>
                <a:ext uri="{C183D7F6-B498-43B3-948B-1728B52AA6E4}">
                  <adec:decorative xmlns="" xmlns:adec="http://schemas.microsoft.com/office/drawing/2017/decorative" val="1"/>
                </a:ext>
              </a:extLst>
            </p:cNvPr>
            <p:cNvPicPr>
              <a:picLocks noChangeAspect="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2" name="Oval 11">
              <a:extLst>
                <a:ext uri="{FF2B5EF4-FFF2-40B4-BE49-F238E27FC236}">
                  <a16:creationId xmlns="" xmlns:a16="http://schemas.microsoft.com/office/drawing/2014/main" id="{9338807D-FB66-4E3A-9CF0-786662C4AB4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 xmlns:a16="http://schemas.microsoft.com/office/drawing/2014/main" id="{C692C7B6-B718-4AB6-A2AF-925ED4469742}"/>
              </a:ext>
            </a:extLst>
          </p:cNvPr>
          <p:cNvSpPr>
            <a:spLocks noGrp="1"/>
          </p:cNvSpPr>
          <p:nvPr>
            <p:ph type="title"/>
          </p:nvPr>
        </p:nvSpPr>
        <p:spPr>
          <a:xfrm>
            <a:off x="1179226" y="5105400"/>
            <a:ext cx="9833548" cy="1066802"/>
          </a:xfrm>
        </p:spPr>
        <p:txBody>
          <a:bodyPr>
            <a:normAutofit/>
          </a:bodyPr>
          <a:lstStyle/>
          <a:p>
            <a:r>
              <a:rPr lang="el-GR" sz="4000" b="1" dirty="0">
                <a:solidFill>
                  <a:srgbClr val="3F3F3F"/>
                </a:solidFill>
                <a:latin typeface="+mn-lt"/>
              </a:rPr>
              <a:t>ΗΘΟΣ : </a:t>
            </a:r>
            <a:r>
              <a:rPr lang="el-GR" sz="4000" b="1" dirty="0">
                <a:solidFill>
                  <a:srgbClr val="3F3F3F"/>
                </a:solidFill>
              </a:rPr>
              <a:t>Αισχίνου, </a:t>
            </a:r>
            <a:r>
              <a:rPr lang="el-GR" sz="4000" b="1" i="1" dirty="0">
                <a:solidFill>
                  <a:srgbClr val="3F3F3F"/>
                </a:solidFill>
              </a:rPr>
              <a:t>Περί Παραπρεσβείας</a:t>
            </a:r>
            <a:r>
              <a:rPr lang="el-GR" sz="4000" b="1" dirty="0">
                <a:solidFill>
                  <a:srgbClr val="3F3F3F"/>
                </a:solidFill>
              </a:rPr>
              <a:t> 146-148</a:t>
            </a:r>
            <a:endParaRPr lang="en-GB" sz="4000" b="1" dirty="0">
              <a:solidFill>
                <a:srgbClr val="3F3F3F"/>
              </a:solidFill>
              <a:latin typeface="+mn-lt"/>
            </a:endParaRPr>
          </a:p>
        </p:txBody>
      </p:sp>
      <p:sp>
        <p:nvSpPr>
          <p:cNvPr id="3" name="Content Placeholder 2">
            <a:extLst>
              <a:ext uri="{FF2B5EF4-FFF2-40B4-BE49-F238E27FC236}">
                <a16:creationId xmlns="" xmlns:a16="http://schemas.microsoft.com/office/drawing/2014/main" id="{42B1B906-7F60-4D82-8ACF-7D20695DDF3A}"/>
              </a:ext>
            </a:extLst>
          </p:cNvPr>
          <p:cNvSpPr>
            <a:spLocks noGrp="1"/>
          </p:cNvSpPr>
          <p:nvPr>
            <p:ph idx="1"/>
          </p:nvPr>
        </p:nvSpPr>
        <p:spPr>
          <a:xfrm>
            <a:off x="447040" y="-46380"/>
            <a:ext cx="10565734" cy="4503418"/>
          </a:xfrm>
        </p:spPr>
        <p:txBody>
          <a:bodyPr anchor="ctr">
            <a:normAutofit/>
          </a:bodyPr>
          <a:lstStyle/>
          <a:p>
            <a:pPr marL="0" indent="0">
              <a:buNone/>
            </a:pPr>
            <a:r>
              <a:rPr lang="el-GR" sz="1400" dirty="0">
                <a:solidFill>
                  <a:srgbClr val="FFFFFF"/>
                </a:solidFill>
              </a:rPr>
              <a:t>«Πολλές από τις κατηγορίες του Δημοσθένη προκάλεσαν την αγανάκτησή μου, ξεχωριστά όμως όταν με κατηγορούσε ότι είμαι προδότης. Δεν έφθαναν πράγματι οι άλλες κατηγορίες αλλά έπρεπε να με παραστήσει θηριώδη και άστοργο και φορτωμένο με πολλά προηγούμενα αδικήματα. Εν τούτοις νομίζω ότι εσείς είστε οι καλύτεροι κριτές του τρόπου της ζωής μου και της καθημερινής μου διαγωγής. Υπάρχουν όμως και πράγματα που ο μεν όχλος δεν τα προσέχει αλλά οι χρηστοί πολίτες τα θεωρούν σπουδαιότερα από όλα.  ... Διότι όλα όσα είπες εναντίον μου, Δημοσθένη, είναι πλάσματα της φαντασίας σου. Εγώ όμως θα εκθέσω ποια καλή και δίκαιη ανατροφή έλαβα. Παρουσιάζω μπροστά σας τον πατέρα μου, τον Ατρόμητο, τον πιο ηλικιωμένο σχεδόν από όλους τους συμπολίτες μας, διότι είναι ήδη ενανήντα τεσσάρων ετών. Αυτός, όταν ακόμη ήταν νέος και πριν χάσει την περιουσία του εξαιτίας του πολέμου ήταν αθλητής. Όταν όμως εξορίστηκε από τους Τριάκοντα τυράννους ανέλαβε στρατιωτική υπηρεσία στην Ασία και διεκρίθη στις μάχες. Εκ καταγωγής ανήκει στην φρατρίαν που θυσιάζει στους ίδιους βωμούς όπου τελούν τις θυσίες τους οι Ετεοβουτάδες, η οικογένεια αυτή από την οποία εκλέγεται η ιέρεια της Πολιάδος Αθηνάς. Έλαβε μέρος στην επαναφορά της λαοκρατίας, όπως και προηγουμένως σας είπα. Επίσης ελεύθεροι πολίτες είναι και όλοι οι συγγενείς της μητέρας μου, που αυτή τη στιγμή εμφανίζεται μπροστά στα μάτια μου καταστενοχωρημένη και τρέμουσα για τη σωτηρία μου. Και η μητέρα μου, Δημοσθένη, ακολούθησε τον εξόριστο άνδρα της στην Κόρινθο και πήρε το μερίδιό της από τις συμφορές της πατρίδας μας. Ενώ εσύ, που ισχυρίζεσαι ότι είσαι άνδρας –διότι εγώ βέβαια δεν μπορώ να τολμήσω να σε ονομάσω άνδρα– έχεις καταγγελθεί ως λιποτάκτης και την εγλίτωσες γιατί πλήρωσες τον μηνυτή σου, τον Νικόδημο από τις Αφίδνες, για να πεισθεί να αποσύρει τη μήνυσή του, αυτόν που αργότερα σκότωσες με τη βοήθεια του Αριστάρχου και τολμάς με τα χέρια σου αιματοβαμμένα να παρουσιάζεσαι στην αγορά. ... </a:t>
            </a:r>
            <a:r>
              <a:rPr lang="el-GR" sz="1400" b="1" dirty="0">
                <a:solidFill>
                  <a:srgbClr val="FFFFFF"/>
                </a:solidFill>
              </a:rPr>
              <a:t>153: </a:t>
            </a:r>
            <a:r>
              <a:rPr lang="el-GR" sz="1400" dirty="0">
                <a:solidFill>
                  <a:srgbClr val="FFFFFF"/>
                </a:solidFill>
              </a:rPr>
              <a:t>Η πολιτική όμως με έμπλεξε με έναν άνθρωπο εξαιρετικά μοχθηρό και αγύρτη, που δεν μπορεί να πει μία αλήθεια, έστω και παρά τη θέλησή του. Και όταν λέει ψέματα, αρχίζει με όρκους και ρίχνει στους ακροατές του αναίσχυντα βλέμματα. ... Ένα είναι το ευτύχημα για τους αθώους, ότι ο αντίπαλός μας ενώ έχει την ευχέρεια να τερατολογεί και να χειρίζεται τον λόγο, στερείται κοινού νου. Αναλογισθείτε πραγματικά πόσο ανόητα και σαν αμόρφωτος άνθρωπος επενόησε το ψέμα εκείνο για την Ολύνθια γυναίκα σε βάρος μου σε σημείο ώστε να τον αποδοκιμάσετε κατά τη διάρκεια του λόγου του».</a:t>
            </a:r>
            <a:endParaRPr lang="en-GB" sz="1400" dirty="0">
              <a:solidFill>
                <a:srgbClr val="FFFFFF"/>
              </a:solidFill>
            </a:endParaRPr>
          </a:p>
          <a:p>
            <a:endParaRPr lang="en-GB" sz="1100" dirty="0">
              <a:solidFill>
                <a:srgbClr val="FFFFFF"/>
              </a:solidFill>
            </a:endParaRPr>
          </a:p>
        </p:txBody>
      </p:sp>
    </p:spTree>
    <p:extLst>
      <p:ext uri="{BB962C8B-B14F-4D97-AF65-F5344CB8AC3E}">
        <p14:creationId xmlns="" xmlns:p14="http://schemas.microsoft.com/office/powerpoint/2010/main" val="1665435613"/>
      </p:ext>
    </p:extLst>
  </p:cSld>
  <p:clrMapOvr>
    <a:overrideClrMapping bg1="dk1" tx1="lt1" bg2="dk2" tx2="lt2" accent1="accent1" accent2="accent2" accent3="accent3" accent4="accent4" accent5="accent5" accent6="accent6" hlink="hlink" folHlink="folHlink"/>
  </p:clrMapOvr>
  <p:transition spd="slow">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D3FFFA32-D9F4-4AF9-A025-CD128AC85E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 xmlns:a16="http://schemas.microsoft.com/office/drawing/2014/main" id="{2823A416-999C-4FA3-A853-0AE48404B5D7}"/>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3808676"/>
            <a:ext cx="12192000" cy="3049325"/>
            <a:chOff x="0" y="3808676"/>
            <a:chExt cx="12192000" cy="3049325"/>
          </a:xfrm>
        </p:grpSpPr>
        <p:pic>
          <p:nvPicPr>
            <p:cNvPr id="11" name="Picture 10">
              <a:extLst>
                <a:ext uri="{FF2B5EF4-FFF2-40B4-BE49-F238E27FC236}">
                  <a16:creationId xmlns="" xmlns:a16="http://schemas.microsoft.com/office/drawing/2014/main" id="{9362F656-1A8D-4BA3-BA72-92332E75DB99}"/>
                </a:ext>
                <a:ext uri="{C183D7F6-B498-43B3-948B-1728B52AA6E4}">
                  <adec:decorative xmlns="" xmlns:adec="http://schemas.microsoft.com/office/drawing/2017/decorative" val="1"/>
                </a:ext>
              </a:extLst>
            </p:cNvPr>
            <p:cNvPicPr>
              <a:picLocks noChangeAspect="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2" name="Oval 11">
              <a:extLst>
                <a:ext uri="{FF2B5EF4-FFF2-40B4-BE49-F238E27FC236}">
                  <a16:creationId xmlns="" xmlns:a16="http://schemas.microsoft.com/office/drawing/2014/main" id="{9338807D-FB66-4E3A-9CF0-786662C4AB4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 xmlns:a16="http://schemas.microsoft.com/office/drawing/2014/main" id="{79662CA4-7807-4281-A1B2-D4FF0BC862C3}"/>
              </a:ext>
            </a:extLst>
          </p:cNvPr>
          <p:cNvSpPr>
            <a:spLocks noGrp="1"/>
          </p:cNvSpPr>
          <p:nvPr>
            <p:ph type="title"/>
          </p:nvPr>
        </p:nvSpPr>
        <p:spPr>
          <a:xfrm>
            <a:off x="1179226" y="5105400"/>
            <a:ext cx="9833548" cy="1066802"/>
          </a:xfrm>
        </p:spPr>
        <p:txBody>
          <a:bodyPr>
            <a:normAutofit/>
          </a:bodyPr>
          <a:lstStyle/>
          <a:p>
            <a:r>
              <a:rPr lang="el-GR" sz="3400" b="1" dirty="0">
                <a:solidFill>
                  <a:srgbClr val="3F3F3F"/>
                </a:solidFill>
                <a:latin typeface="+mn-lt"/>
              </a:rPr>
              <a:t>ΠΑΘΟΣ: </a:t>
            </a:r>
            <a:r>
              <a:rPr lang="el-GR" sz="3400" b="1" dirty="0">
                <a:solidFill>
                  <a:srgbClr val="3F3F3F"/>
                </a:solidFill>
              </a:rPr>
              <a:t>Λυσίου, </a:t>
            </a:r>
            <a:r>
              <a:rPr lang="el-GR" sz="3400" b="1" i="1" dirty="0">
                <a:solidFill>
                  <a:srgbClr val="3F3F3F"/>
                </a:solidFill>
              </a:rPr>
              <a:t>Ὑπὲρ τοῦ Ἐρατοσθένους φόνου ἀπολογία</a:t>
            </a:r>
            <a:r>
              <a:rPr lang="el-GR" sz="3400" b="1" dirty="0">
                <a:solidFill>
                  <a:srgbClr val="3F3F3F"/>
                </a:solidFill>
              </a:rPr>
              <a:t> 35-36</a:t>
            </a:r>
            <a:endParaRPr lang="en-GB" sz="3400" b="1" dirty="0">
              <a:solidFill>
                <a:srgbClr val="3F3F3F"/>
              </a:solidFill>
              <a:latin typeface="+mn-lt"/>
            </a:endParaRPr>
          </a:p>
        </p:txBody>
      </p:sp>
      <p:sp>
        <p:nvSpPr>
          <p:cNvPr id="3" name="Content Placeholder 2">
            <a:extLst>
              <a:ext uri="{FF2B5EF4-FFF2-40B4-BE49-F238E27FC236}">
                <a16:creationId xmlns="" xmlns:a16="http://schemas.microsoft.com/office/drawing/2014/main" id="{8C735CB6-48AF-428D-A617-AE9DA666ED71}"/>
              </a:ext>
            </a:extLst>
          </p:cNvPr>
          <p:cNvSpPr>
            <a:spLocks noGrp="1"/>
          </p:cNvSpPr>
          <p:nvPr>
            <p:ph idx="1"/>
          </p:nvPr>
        </p:nvSpPr>
        <p:spPr>
          <a:xfrm>
            <a:off x="518160" y="335281"/>
            <a:ext cx="10494614" cy="4084320"/>
          </a:xfrm>
        </p:spPr>
        <p:txBody>
          <a:bodyPr anchor="ctr">
            <a:normAutofit/>
          </a:bodyPr>
          <a:lstStyle/>
          <a:p>
            <a:pPr marL="0" indent="0">
              <a:buNone/>
            </a:pPr>
            <a:r>
              <a:rPr lang="el-GR" sz="2000" dirty="0">
                <a:solidFill>
                  <a:srgbClr val="FFFFFF"/>
                </a:solidFill>
              </a:rPr>
              <a:t>«</a:t>
            </a:r>
            <a:r>
              <a:rPr lang="el-GR" sz="2400" dirty="0">
                <a:solidFill>
                  <a:srgbClr val="FFFFFF"/>
                </a:solidFill>
              </a:rPr>
              <a:t>Διότι εγώ νομίζω ότι όλες οι πόλεις θεσπίζουν τους νόμους τους για αυτό τον σκοπό, για να μπορούμε να σκεφτούμε τι πρέπει να κάνουμε όταν αμφιβάλλουμε για κάποια ζητήματα, έχοντας υπ’ όψιν τους νόμους. Αυτοί λοιπόν διατάζουν τους αδικούμενους να τιμωρούν με αυτόν τον τρόπο τους μοιχούς. Και με αυτούς έχω την αξίωση να συμφωνείτε κι εσείς, διαφορετικά θα δώσετε τέτοια ασφάλεια στους μοιχούς, ώστε θα παρακινήσετε ακόμα και τους κλέπτες να διακηρύσσουν ότι είναι μοιχοί, καθώς θα γνωρίζουν καλά ότι, αν αποδώσουν στον εαυτό τους αυτή την κατηγορία, κανείς δεν θα τους αγγίξει. Διότι όλοι θα μάθουν ότι πρέπει να μην λαμβάνουμε υπ’ όψιν τους νόμους της κλοπής και της μοιχείας αλλά να φοβόμαστε μόνο τη δική σας απόφαση, επειδή αυτή θα κυριαρχεί σε όλα τα πράγματα στην πόλη».</a:t>
            </a:r>
            <a:endParaRPr lang="en-GB" sz="2400" dirty="0">
              <a:solidFill>
                <a:srgbClr val="FFFFFF"/>
              </a:solidFill>
            </a:endParaRPr>
          </a:p>
          <a:p>
            <a:endParaRPr lang="en-GB" sz="2000" dirty="0">
              <a:solidFill>
                <a:srgbClr val="FFFFFF"/>
              </a:solidFill>
            </a:endParaRPr>
          </a:p>
        </p:txBody>
      </p:sp>
    </p:spTree>
    <p:extLst>
      <p:ext uri="{BB962C8B-B14F-4D97-AF65-F5344CB8AC3E}">
        <p14:creationId xmlns="" xmlns:p14="http://schemas.microsoft.com/office/powerpoint/2010/main" val="27646495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D3FFFA32-D9F4-4AF9-A025-CD128AC85E3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 xmlns:a16="http://schemas.microsoft.com/office/drawing/2014/main" id="{2823A416-999C-4FA3-A853-0AE48404B5D7}"/>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3808676"/>
            <a:ext cx="12192000" cy="3049325"/>
            <a:chOff x="0" y="3808676"/>
            <a:chExt cx="12192000" cy="3049325"/>
          </a:xfrm>
        </p:grpSpPr>
        <p:pic>
          <p:nvPicPr>
            <p:cNvPr id="11" name="Picture 10">
              <a:extLst>
                <a:ext uri="{FF2B5EF4-FFF2-40B4-BE49-F238E27FC236}">
                  <a16:creationId xmlns="" xmlns:a16="http://schemas.microsoft.com/office/drawing/2014/main" id="{9362F656-1A8D-4BA3-BA72-92332E75DB99}"/>
                </a:ext>
                <a:ext uri="{C183D7F6-B498-43B3-948B-1728B52AA6E4}">
                  <adec:decorative xmlns="" xmlns:adec="http://schemas.microsoft.com/office/drawing/2017/decorative" val="1"/>
                </a:ext>
              </a:extLst>
            </p:cNvPr>
            <p:cNvPicPr>
              <a:picLocks noChangeAspect="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2" name="Oval 11">
              <a:extLst>
                <a:ext uri="{FF2B5EF4-FFF2-40B4-BE49-F238E27FC236}">
                  <a16:creationId xmlns="" xmlns:a16="http://schemas.microsoft.com/office/drawing/2014/main" id="{9338807D-FB66-4E3A-9CF0-786662C4AB4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 xmlns:a16="http://schemas.microsoft.com/office/drawing/2014/main" id="{391C6016-43E8-4274-B1A4-8533EC178289}"/>
              </a:ext>
            </a:extLst>
          </p:cNvPr>
          <p:cNvSpPr>
            <a:spLocks noGrp="1"/>
          </p:cNvSpPr>
          <p:nvPr>
            <p:ph type="title"/>
          </p:nvPr>
        </p:nvSpPr>
        <p:spPr>
          <a:xfrm>
            <a:off x="1179226" y="5105400"/>
            <a:ext cx="9833548" cy="1066802"/>
          </a:xfrm>
        </p:spPr>
        <p:txBody>
          <a:bodyPr>
            <a:normAutofit/>
          </a:bodyPr>
          <a:lstStyle/>
          <a:p>
            <a:r>
              <a:rPr lang="el-GR" sz="4000" b="1" dirty="0">
                <a:solidFill>
                  <a:srgbClr val="3F3F3F"/>
                </a:solidFill>
                <a:latin typeface="+mn-lt"/>
              </a:rPr>
              <a:t>ΠΙΣΤΕΙΣ: </a:t>
            </a:r>
            <a:r>
              <a:rPr lang="el-GR" sz="4000" b="1" dirty="0">
                <a:solidFill>
                  <a:srgbClr val="3F3F3F"/>
                </a:solidFill>
              </a:rPr>
              <a:t>Ἀντιφῶν, </a:t>
            </a:r>
            <a:r>
              <a:rPr lang="el-GR" sz="4000" b="1" i="1" dirty="0">
                <a:solidFill>
                  <a:srgbClr val="3F3F3F"/>
                </a:solidFill>
              </a:rPr>
              <a:t>Κατὰ τῆς μητρυιᾶς </a:t>
            </a:r>
            <a:r>
              <a:rPr lang="el-GR" sz="4000" b="1" dirty="0">
                <a:solidFill>
                  <a:srgbClr val="3F3F3F"/>
                </a:solidFill>
              </a:rPr>
              <a:t>12-13</a:t>
            </a:r>
            <a:endParaRPr lang="en-GB" sz="4000" b="1" dirty="0">
              <a:solidFill>
                <a:srgbClr val="3F3F3F"/>
              </a:solidFill>
              <a:latin typeface="+mn-lt"/>
            </a:endParaRPr>
          </a:p>
        </p:txBody>
      </p:sp>
      <p:sp>
        <p:nvSpPr>
          <p:cNvPr id="3" name="Content Placeholder 2">
            <a:extLst>
              <a:ext uri="{FF2B5EF4-FFF2-40B4-BE49-F238E27FC236}">
                <a16:creationId xmlns="" xmlns:a16="http://schemas.microsoft.com/office/drawing/2014/main" id="{E7A5FE1C-D238-4679-A223-55B4B09B4AA8}"/>
              </a:ext>
            </a:extLst>
          </p:cNvPr>
          <p:cNvSpPr>
            <a:spLocks noGrp="1"/>
          </p:cNvSpPr>
          <p:nvPr>
            <p:ph idx="1"/>
          </p:nvPr>
        </p:nvSpPr>
        <p:spPr>
          <a:xfrm>
            <a:off x="731520" y="284480"/>
            <a:ext cx="10281254" cy="4218938"/>
          </a:xfrm>
        </p:spPr>
        <p:txBody>
          <a:bodyPr anchor="ctr">
            <a:normAutofit lnSpcReduction="10000"/>
          </a:bodyPr>
          <a:lstStyle/>
          <a:p>
            <a:pPr marL="0" indent="0">
              <a:buNone/>
            </a:pPr>
            <a:r>
              <a:rPr lang="el-GR" dirty="0">
                <a:solidFill>
                  <a:srgbClr val="FFFFFF"/>
                </a:solidFill>
              </a:rPr>
              <a:t>«Διότι, αν αυτοί ήθελαν να γίνει η ανάκριση των δούλων κι εγώ δεν ήθελα, αυτό θα αποτελούσε για αυτούς απόδειξη. Το ίδιο λοιπόν πρέπει να ισχύσει και για μένα, αφού εγώ ήθελα να γίνει ο έλεγχος των δούλων και αυτοί δεν ήθελαν να παραδώσουν τους δούλους. Μου φαίνεται ακόμη παράξενο, πώς έχουν από σας την απαίτηση να μην τους καταδικάσετε, αφού αυτοί δεν καταδέχτηκαν να γίνουν κριτές του εαυτού τους δίνοντας τους δούλους τους στην ανάκριση. Σχετικά με αυτά λοιπόν είναι ολοφάνερο, ότι οι κατηγορούμενοι απέφυγαν να διαλευκάνουν την αλήθεια των γεγονότων. Ήξεραν ότι το κακό θα φανερωθεί δικό τους, ώστε προτίμησαν να το αφήσουν στη σιωπή και να μην έλθει στο φως της ανακρίσεως».</a:t>
            </a:r>
            <a:endParaRPr lang="en-GB" dirty="0">
              <a:solidFill>
                <a:srgbClr val="FFFFFF"/>
              </a:solidFill>
            </a:endParaRPr>
          </a:p>
          <a:p>
            <a:endParaRPr lang="en-GB" sz="2200" dirty="0">
              <a:solidFill>
                <a:srgbClr val="FFFFFF"/>
              </a:solidFill>
            </a:endParaRPr>
          </a:p>
        </p:txBody>
      </p:sp>
    </p:spTree>
    <p:extLst>
      <p:ext uri="{BB962C8B-B14F-4D97-AF65-F5344CB8AC3E}">
        <p14:creationId xmlns="" xmlns:p14="http://schemas.microsoft.com/office/powerpoint/2010/main" val="3744886187"/>
      </p:ext>
    </p:extLst>
  </p:cSld>
  <p:clrMapOvr>
    <a:overrideClrMapping bg1="dk1" tx1="lt1" bg2="dk2" tx2="lt2" accent1="accent1" accent2="accent2" accent3="accent3" accent4="accent4" accent5="accent5" accent6="accent6" hlink="hlink" folHlink="folHlink"/>
  </p:clrMapOvr>
  <p:transition spd="slow">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1E3A6C-11BA-4E8C-9D48-337EB06F1602}"/>
              </a:ext>
            </a:extLst>
          </p:cNvPr>
          <p:cNvSpPr>
            <a:spLocks noGrp="1"/>
          </p:cNvSpPr>
          <p:nvPr>
            <p:ph type="title"/>
          </p:nvPr>
        </p:nvSpPr>
        <p:spPr/>
        <p:txBody>
          <a:bodyPr/>
          <a:lstStyle/>
          <a:p>
            <a:r>
              <a:rPr lang="el-GR" b="1" dirty="0">
                <a:latin typeface="+mn-lt"/>
              </a:rPr>
              <a:t> ΕΝΔΕΙΚΤΙΚΗ ΒΙΒΛΙΟΓΡΑΦΙΑ</a:t>
            </a:r>
            <a:endParaRPr lang="en-GB" b="1" dirty="0">
              <a:latin typeface="+mn-lt"/>
            </a:endParaRPr>
          </a:p>
        </p:txBody>
      </p:sp>
      <p:sp>
        <p:nvSpPr>
          <p:cNvPr id="3" name="Content Placeholder 2">
            <a:extLst>
              <a:ext uri="{FF2B5EF4-FFF2-40B4-BE49-F238E27FC236}">
                <a16:creationId xmlns="" xmlns:a16="http://schemas.microsoft.com/office/drawing/2014/main" id="{38F4D211-9F28-434F-806D-BED8BD9B467F}"/>
              </a:ext>
            </a:extLst>
          </p:cNvPr>
          <p:cNvSpPr>
            <a:spLocks noGrp="1"/>
          </p:cNvSpPr>
          <p:nvPr>
            <p:ph idx="1"/>
          </p:nvPr>
        </p:nvSpPr>
        <p:spPr/>
        <p:txBody>
          <a:bodyPr/>
          <a:lstStyle/>
          <a:p>
            <a:r>
              <a:rPr lang="en-GB" dirty="0" err="1"/>
              <a:t>Habinec</a:t>
            </a:r>
            <a:r>
              <a:rPr lang="en-GB" dirty="0"/>
              <a:t>, T. (2017)</a:t>
            </a:r>
            <a:r>
              <a:rPr lang="en-GB" i="1" dirty="0"/>
              <a:t>Ancient Rhetoric. From Aristotle to </a:t>
            </a:r>
            <a:r>
              <a:rPr lang="en-GB" i="1" dirty="0" err="1"/>
              <a:t>Philostratus</a:t>
            </a:r>
            <a:r>
              <a:rPr lang="en-GB" dirty="0"/>
              <a:t>, Penguin</a:t>
            </a:r>
            <a:endParaRPr lang="el-GR" dirty="0"/>
          </a:p>
          <a:p>
            <a:r>
              <a:rPr lang="en-GB" dirty="0"/>
              <a:t>Kennedy, G. (1994) </a:t>
            </a:r>
            <a:r>
              <a:rPr lang="en-GB" i="1" dirty="0"/>
              <a:t>A New History of Classical Rhetoric,</a:t>
            </a:r>
            <a:r>
              <a:rPr lang="en-GB" dirty="0"/>
              <a:t> Princeton</a:t>
            </a:r>
          </a:p>
          <a:p>
            <a:r>
              <a:rPr lang="en-GB" dirty="0" err="1"/>
              <a:t>Pernot</a:t>
            </a:r>
            <a:r>
              <a:rPr lang="en-GB" dirty="0"/>
              <a:t>, L. (2015) </a:t>
            </a:r>
            <a:r>
              <a:rPr lang="en-GB" i="1" dirty="0"/>
              <a:t>Rhetoric in Antiquity</a:t>
            </a:r>
            <a:r>
              <a:rPr lang="en-GB" dirty="0"/>
              <a:t>, Library </a:t>
            </a:r>
            <a:r>
              <a:rPr lang="en-GB"/>
              <a:t>of Congress</a:t>
            </a:r>
            <a:endParaRPr lang="en-GB" dirty="0"/>
          </a:p>
          <a:p>
            <a:r>
              <a:rPr lang="en-GB" dirty="0"/>
              <a:t>Worthington, I. (1994) </a:t>
            </a:r>
            <a:r>
              <a:rPr lang="en-GB" i="1" dirty="0"/>
              <a:t>Persuasion: Greek Rhetoric in Action</a:t>
            </a:r>
            <a:r>
              <a:rPr lang="en-GB" dirty="0"/>
              <a:t>, Routledge</a:t>
            </a:r>
          </a:p>
          <a:p>
            <a:r>
              <a:rPr lang="en-GB" dirty="0"/>
              <a:t>Worthington,</a:t>
            </a:r>
            <a:r>
              <a:rPr lang="el-GR" dirty="0"/>
              <a:t> </a:t>
            </a:r>
            <a:r>
              <a:rPr lang="en-GB" dirty="0"/>
              <a:t>I. (2007) </a:t>
            </a:r>
            <a:r>
              <a:rPr lang="en-GB" i="1" dirty="0"/>
              <a:t>A Companion to Greek Rhetoric</a:t>
            </a:r>
            <a:r>
              <a:rPr lang="en-GB" dirty="0"/>
              <a:t>, Blackwell Publishing, </a:t>
            </a:r>
          </a:p>
        </p:txBody>
      </p:sp>
    </p:spTree>
    <p:extLst>
      <p:ext uri="{BB962C8B-B14F-4D97-AF65-F5344CB8AC3E}">
        <p14:creationId xmlns="" xmlns:p14="http://schemas.microsoft.com/office/powerpoint/2010/main" val="38769242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 xmlns:a16="http://schemas.microsoft.com/office/drawing/2014/main" id="{9228552E-C8B1-4A80-8448-0787CE0FC7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4AF11C84-F0FE-4991-8895-C6E87325E642}"/>
              </a:ext>
            </a:extLst>
          </p:cNvPr>
          <p:cNvSpPr>
            <a:spLocks noGrp="1"/>
          </p:cNvSpPr>
          <p:nvPr>
            <p:ph type="title"/>
          </p:nvPr>
        </p:nvSpPr>
        <p:spPr>
          <a:xfrm>
            <a:off x="838200" y="365125"/>
            <a:ext cx="10515600" cy="1325563"/>
          </a:xfrm>
        </p:spPr>
        <p:txBody>
          <a:bodyPr>
            <a:normAutofit/>
          </a:bodyPr>
          <a:lstStyle/>
          <a:p>
            <a:r>
              <a:rPr lang="el-GR" b="1">
                <a:solidFill>
                  <a:srgbClr val="FFFFFF"/>
                </a:solidFill>
                <a:latin typeface="+mn-lt"/>
              </a:rPr>
              <a:t>ΡΗΤΟΡΙΚΗ ΚΑΙ ΔΗΜΟΚΡΑΤΙΑ</a:t>
            </a:r>
            <a:endParaRPr lang="en-GB" b="1">
              <a:solidFill>
                <a:srgbClr val="FFFFFF"/>
              </a:solidFill>
              <a:latin typeface="+mn-lt"/>
            </a:endParaRPr>
          </a:p>
        </p:txBody>
      </p:sp>
      <p:graphicFrame>
        <p:nvGraphicFramePr>
          <p:cNvPr id="5" name="Content Placeholder 2">
            <a:extLst>
              <a:ext uri="{FF2B5EF4-FFF2-40B4-BE49-F238E27FC236}">
                <a16:creationId xmlns="" xmlns:a16="http://schemas.microsoft.com/office/drawing/2014/main" id="{93AFE08E-DE9D-4AFA-AD8B-5C182FFBD1F7}"/>
              </a:ext>
            </a:extLst>
          </p:cNvPr>
          <p:cNvGraphicFramePr>
            <a:graphicFrameLocks noGrp="1"/>
          </p:cNvGraphicFramePr>
          <p:nvPr>
            <p:ph idx="1"/>
            <p:extLst>
              <p:ext uri="{D42A27DB-BD31-4B8C-83A1-F6EECF244321}">
                <p14:modId xmlns="" xmlns:p14="http://schemas.microsoft.com/office/powerpoint/2010/main" val="2402048264"/>
              </p:ext>
            </p:extLst>
          </p:nvPr>
        </p:nvGraphicFramePr>
        <p:xfrm>
          <a:off x="1778000" y="2143759"/>
          <a:ext cx="9575800" cy="40332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 xmlns:a16="http://schemas.microsoft.com/office/drawing/2014/main" id="{1F12D4D8-136C-4ECC-877A-F6705AE14C4E}"/>
              </a:ext>
            </a:extLst>
          </p:cNvPr>
          <p:cNvSpPr txBox="1"/>
          <p:nvPr/>
        </p:nvSpPr>
        <p:spPr>
          <a:xfrm>
            <a:off x="4531360" y="5007411"/>
            <a:ext cx="2661920" cy="1169551"/>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el-GR" sz="1400" dirty="0">
                <a:solidFill>
                  <a:schemeClr val="tx1"/>
                </a:solidFill>
              </a:rPr>
              <a:t>ΔΙΑΛΟΓΟΣ – ΠΟΛΙΤΙΣΜΟΣ – ΕΙΡΗΝΙΚΗ ΑΝΤΑΛΛΑΓΗ ΙΔΕΩΝ ΚΑΙ ΑΠΟΨΕΩΝ – ΠΑΡΡΗΣΙΑ - ΕΛΕΥΘΕΡΙΑ ΛΟΓΟΥ -  ΙΣΟΝΟΜΙΑ -  ΙΣΟΤΗΤΑ</a:t>
            </a:r>
            <a:endParaRPr lang="en-GB" sz="1400" dirty="0">
              <a:solidFill>
                <a:schemeClr val="tx1"/>
              </a:solidFill>
            </a:endParaRPr>
          </a:p>
        </p:txBody>
      </p:sp>
      <p:sp>
        <p:nvSpPr>
          <p:cNvPr id="7" name="TextBox 6">
            <a:extLst>
              <a:ext uri="{FF2B5EF4-FFF2-40B4-BE49-F238E27FC236}">
                <a16:creationId xmlns="" xmlns:a16="http://schemas.microsoft.com/office/drawing/2014/main" id="{4AA87BB6-2334-46BF-AF27-4D7C968B6940}"/>
              </a:ext>
            </a:extLst>
          </p:cNvPr>
          <p:cNvSpPr txBox="1"/>
          <p:nvPr/>
        </p:nvSpPr>
        <p:spPr>
          <a:xfrm>
            <a:off x="13502640" y="640080"/>
            <a:ext cx="45719" cy="369332"/>
          </a:xfrm>
          <a:prstGeom prst="rect">
            <a:avLst/>
          </a:prstGeom>
          <a:noFill/>
        </p:spPr>
        <p:txBody>
          <a:bodyPr wrap="square" rtlCol="0">
            <a:spAutoFit/>
          </a:bodyPr>
          <a:lstStyle/>
          <a:p>
            <a:endParaRPr lang="en-GB" dirty="0"/>
          </a:p>
        </p:txBody>
      </p:sp>
    </p:spTree>
    <p:extLst>
      <p:ext uri="{BB962C8B-B14F-4D97-AF65-F5344CB8AC3E}">
        <p14:creationId xmlns="" xmlns:p14="http://schemas.microsoft.com/office/powerpoint/2010/main" val="281955232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15911E3A-C35B-4EF7-A355-B84E9A14A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 xmlns:a16="http://schemas.microsoft.com/office/drawing/2014/main" id="{E21ADB3D-AD65-44B4-847D-5E90E90A5D1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 xmlns:a16="http://schemas.microsoft.com/office/drawing/2014/main" id="{CF580C70-814C-4845-B645-919BFFBD16B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2" name="Freeform 6">
              <a:extLst>
                <a:ext uri="{FF2B5EF4-FFF2-40B4-BE49-F238E27FC236}">
                  <a16:creationId xmlns="" xmlns:a16="http://schemas.microsoft.com/office/drawing/2014/main" id="{34D7BF57-4CAA-45B2-9EF0-0AA1FCF70B16}"/>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3" name="Freeform 7">
              <a:extLst>
                <a:ext uri="{FF2B5EF4-FFF2-40B4-BE49-F238E27FC236}">
                  <a16:creationId xmlns="" xmlns:a16="http://schemas.microsoft.com/office/drawing/2014/main" id="{7886F306-C03A-40C6-8FD5-DCE3D4595D6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4" name="Freeform 8">
              <a:extLst>
                <a:ext uri="{FF2B5EF4-FFF2-40B4-BE49-F238E27FC236}">
                  <a16:creationId xmlns="" xmlns:a16="http://schemas.microsoft.com/office/drawing/2014/main" id="{2FDC9A36-C7C3-47D7-A64E-ED25C47EC704}"/>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15" name="Freeform 9">
              <a:extLst>
                <a:ext uri="{FF2B5EF4-FFF2-40B4-BE49-F238E27FC236}">
                  <a16:creationId xmlns="" xmlns:a16="http://schemas.microsoft.com/office/drawing/2014/main" id="{BB19BC37-158A-43DC-9A9E-E45CC71954D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16" name="Freeform 10">
              <a:extLst>
                <a:ext uri="{FF2B5EF4-FFF2-40B4-BE49-F238E27FC236}">
                  <a16:creationId xmlns="" xmlns:a16="http://schemas.microsoft.com/office/drawing/2014/main" id="{077654CC-108F-48D5-B5E9-437F164F52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17" name="Freeform 11">
              <a:extLst>
                <a:ext uri="{FF2B5EF4-FFF2-40B4-BE49-F238E27FC236}">
                  <a16:creationId xmlns="" xmlns:a16="http://schemas.microsoft.com/office/drawing/2014/main" id="{A3CF3A63-1C1E-4E85-A78A-FDC16431E3A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8" name="Freeform 12">
              <a:extLst>
                <a:ext uri="{FF2B5EF4-FFF2-40B4-BE49-F238E27FC236}">
                  <a16:creationId xmlns="" xmlns:a16="http://schemas.microsoft.com/office/drawing/2014/main" id="{8740FC9A-72DD-4D9B-BA25-1CCED135240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19" name="Freeform 13">
              <a:extLst>
                <a:ext uri="{FF2B5EF4-FFF2-40B4-BE49-F238E27FC236}">
                  <a16:creationId xmlns="" xmlns:a16="http://schemas.microsoft.com/office/drawing/2014/main" id="{7FBF5743-F2AE-4D0D-BCD1-01F7686D012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0" name="Freeform 14">
              <a:extLst>
                <a:ext uri="{FF2B5EF4-FFF2-40B4-BE49-F238E27FC236}">
                  <a16:creationId xmlns="" xmlns:a16="http://schemas.microsoft.com/office/drawing/2014/main" id="{CED32316-D4F7-4795-BBE0-DEBB60E27CE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1" name="Freeform 15">
              <a:extLst>
                <a:ext uri="{FF2B5EF4-FFF2-40B4-BE49-F238E27FC236}">
                  <a16:creationId xmlns="" xmlns:a16="http://schemas.microsoft.com/office/drawing/2014/main" id="{583B23C9-B9B7-4E93-9538-CBE316F83FD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2" name="Freeform 16">
              <a:extLst>
                <a:ext uri="{FF2B5EF4-FFF2-40B4-BE49-F238E27FC236}">
                  <a16:creationId xmlns="" xmlns:a16="http://schemas.microsoft.com/office/drawing/2014/main" id="{5B144260-9F2C-4ADB-A37C-1CFB4B428B1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3" name="Freeform 17">
              <a:extLst>
                <a:ext uri="{FF2B5EF4-FFF2-40B4-BE49-F238E27FC236}">
                  <a16:creationId xmlns="" xmlns:a16="http://schemas.microsoft.com/office/drawing/2014/main" id="{53FF918D-79D3-4F55-A68C-0DD5880DABDF}"/>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4" name="Freeform 18">
              <a:extLst>
                <a:ext uri="{FF2B5EF4-FFF2-40B4-BE49-F238E27FC236}">
                  <a16:creationId xmlns="" xmlns:a16="http://schemas.microsoft.com/office/drawing/2014/main" id="{B9FC1440-933F-44FE-8D77-4827DD0F99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5" name="Freeform 19">
              <a:extLst>
                <a:ext uri="{FF2B5EF4-FFF2-40B4-BE49-F238E27FC236}">
                  <a16:creationId xmlns="" xmlns:a16="http://schemas.microsoft.com/office/drawing/2014/main" id="{0F67F308-A67C-4D2E-B081-59BB31D8EC5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6" name="Freeform 20">
              <a:extLst>
                <a:ext uri="{FF2B5EF4-FFF2-40B4-BE49-F238E27FC236}">
                  <a16:creationId xmlns="" xmlns:a16="http://schemas.microsoft.com/office/drawing/2014/main" id="{80112F01-90EB-4AEC-A39C-5C6875FFB99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27" name="Freeform 21">
              <a:extLst>
                <a:ext uri="{FF2B5EF4-FFF2-40B4-BE49-F238E27FC236}">
                  <a16:creationId xmlns="" xmlns:a16="http://schemas.microsoft.com/office/drawing/2014/main" id="{893F6B05-90EB-4C75-A0F0-C7247553BD8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28" name="Freeform 22">
              <a:extLst>
                <a:ext uri="{FF2B5EF4-FFF2-40B4-BE49-F238E27FC236}">
                  <a16:creationId xmlns="" xmlns:a16="http://schemas.microsoft.com/office/drawing/2014/main" id="{227B563B-E0C0-4D81-966D-B5E2DBAAE8B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9" name="Freeform 23">
              <a:extLst>
                <a:ext uri="{FF2B5EF4-FFF2-40B4-BE49-F238E27FC236}">
                  <a16:creationId xmlns="" xmlns:a16="http://schemas.microsoft.com/office/drawing/2014/main" id="{130DF93D-D1FF-477A-BDCE-C8B01C3B476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0" name="Freeform 24">
              <a:extLst>
                <a:ext uri="{FF2B5EF4-FFF2-40B4-BE49-F238E27FC236}">
                  <a16:creationId xmlns="" xmlns:a16="http://schemas.microsoft.com/office/drawing/2014/main" id="{44ED67A1-C6FE-4AC8-8473-11DAC03DCD3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1" name="Freeform 25">
              <a:extLst>
                <a:ext uri="{FF2B5EF4-FFF2-40B4-BE49-F238E27FC236}">
                  <a16:creationId xmlns="" xmlns:a16="http://schemas.microsoft.com/office/drawing/2014/main" id="{213A54F3-15FA-4C8F-8ABF-CE77E721965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33" name="Group 32">
            <a:extLst>
              <a:ext uri="{FF2B5EF4-FFF2-40B4-BE49-F238E27FC236}">
                <a16:creationId xmlns="" xmlns:a16="http://schemas.microsoft.com/office/drawing/2014/main" id="{5F8A7F7F-DD1A-4F41-98AC-B9CE2A620C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 xmlns:a16="http://schemas.microsoft.com/office/drawing/2014/main" id="{CEF47228-EB7C-4EBA-BE01-DA6CB2410289}"/>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 xmlns:a16="http://schemas.microsoft.com/office/drawing/2014/main" id="{3D2FD25A-EFFD-4F5C-9258-981F5907DE2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 xmlns:a16="http://schemas.microsoft.com/office/drawing/2014/main" id="{DCF573BC-A06F-4036-A3A8-9D07DDE6225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 xmlns:a16="http://schemas.microsoft.com/office/drawing/2014/main" id="{EC3E71A0-5988-4CF0-977C-D333B57DC459}"/>
              </a:ext>
            </a:extLst>
          </p:cNvPr>
          <p:cNvSpPr>
            <a:spLocks noGrp="1"/>
          </p:cNvSpPr>
          <p:nvPr>
            <p:ph type="title"/>
          </p:nvPr>
        </p:nvSpPr>
        <p:spPr>
          <a:xfrm>
            <a:off x="904877" y="2415322"/>
            <a:ext cx="3451730" cy="2399869"/>
          </a:xfrm>
        </p:spPr>
        <p:txBody>
          <a:bodyPr>
            <a:normAutofit/>
          </a:bodyPr>
          <a:lstStyle/>
          <a:p>
            <a:pPr algn="ctr"/>
            <a:r>
              <a:rPr lang="el-GR" sz="4000" b="1">
                <a:solidFill>
                  <a:srgbClr val="FFFFFF"/>
                </a:solidFill>
                <a:latin typeface="+mn-lt"/>
              </a:rPr>
              <a:t>ΕΦΕΥΡΕΤΕΣ ΤΗΣ ΡΗΤΟΡΙΚΗΣ ΤΕΧΝΗΣ</a:t>
            </a:r>
            <a:endParaRPr lang="en-GB" sz="4000" b="1">
              <a:solidFill>
                <a:srgbClr val="FFFFFF"/>
              </a:solidFill>
              <a:latin typeface="+mn-lt"/>
            </a:endParaRPr>
          </a:p>
        </p:txBody>
      </p:sp>
      <p:sp>
        <p:nvSpPr>
          <p:cNvPr id="3" name="Content Placeholder 2">
            <a:extLst>
              <a:ext uri="{FF2B5EF4-FFF2-40B4-BE49-F238E27FC236}">
                <a16:creationId xmlns="" xmlns:a16="http://schemas.microsoft.com/office/drawing/2014/main" id="{D02A9F86-7A55-48C4-9E73-AE97410D07FC}"/>
              </a:ext>
            </a:extLst>
          </p:cNvPr>
          <p:cNvSpPr>
            <a:spLocks noGrp="1"/>
          </p:cNvSpPr>
          <p:nvPr>
            <p:ph idx="1"/>
          </p:nvPr>
        </p:nvSpPr>
        <p:spPr>
          <a:xfrm>
            <a:off x="4892133" y="162560"/>
            <a:ext cx="6510435" cy="5890768"/>
          </a:xfrm>
        </p:spPr>
        <p:txBody>
          <a:bodyPr anchor="ctr">
            <a:normAutofit fontScale="92500" lnSpcReduction="10000"/>
          </a:bodyPr>
          <a:lstStyle/>
          <a:p>
            <a:pPr marL="0" indent="0">
              <a:buNone/>
            </a:pPr>
            <a:r>
              <a:rPr lang="el-GR" sz="1800" dirty="0"/>
              <a:t>Η αρχαία παράδοση ομόφωνα απέδιδε την εύρεση της ρητορικής στον Κόρακα και τον μαθητή του Τεισία, παρόλο που παραμένει αβέβαιο ποια ήταν η ιδιαίτερη προσωπική συμβολή του καθενός. Ο </a:t>
            </a:r>
            <a:r>
              <a:rPr lang="el-GR" sz="1800" b="1" dirty="0"/>
              <a:t>Κόρακας</a:t>
            </a:r>
            <a:r>
              <a:rPr lang="el-GR" sz="1800" dirty="0"/>
              <a:t> ανέπτυξε πιθανώς τη χρήση του επιχειρήματος που αντλείται από την πιθανολογία, με το οποίο ήταν δυνατόν να ελεχθούν οι ειδικές περιστάσεις μιας υπόθεσης έναντι των γενικών συνθηκών του ανθρώπου. Ένα τέτοιο λογικό επιχείρημα μπορούσε να συστηματοποιηθεί και να γίνει αντικείμενο διδασκαλίας και το προτιμούσαν περισσότερο από τις άμεσες αποδείξεις των μαρτύρων ή από έγγραφα. Το κλασικό παράδειγμα που αποτυπώνει τόσο την έφεση προς την εκλογίκευση όσο και την προβληματική φύση αυτού του είδους της επιχειρηματολογίας είναι εκείνο της σύγκρουσης μεταξύ ενός αδύναμου και ενός δυνατού ανθρώπου. Ο αδύναμος θα υποστηρίξει ότι είναι απίθανο να επέλεγε εκείνος να συγκρουστεί με άνθρωπο δυνατότερό του, ο δυνατός, αντίθετα, θα χρησιμοποιήσει το αντίστροφο επιχείρημα, ότι επειδή ακριβώς ο όγκος του θα τον καθιστούσε αμέσως ύποπτο, δεν θα άρχιζε εκείνος πρώτος τη συμπλοκή. Ίσως να είναι ο </a:t>
            </a:r>
            <a:r>
              <a:rPr lang="el-GR" sz="1800" b="1" dirty="0"/>
              <a:t>Τεισίας</a:t>
            </a:r>
            <a:r>
              <a:rPr lang="el-GR" sz="1800" dirty="0"/>
              <a:t> υπεύθυνος για τη διεύρυνση αυτής της τεχνικής του επιχειρηματολογείν και για την καταγραφή της διδασκαλίας του δασκάλου του σε μορφή εγχειριδίου (τέχνη). Επίσης ο Κόρακας φαίνεται να εισηγήθηκε ένα τριμερή χωρισμό των λόγων που εκφωνούσαν οι πολίτες όταν απευθύνονταν στη συνέλευση. Ο Τεισίας ανέλιξε αυτή τη διαίρεση για σκοπούς δικανικούς, δημιουργώντας τη σταθερή τετραμερή δομή των δημόσιων λόγων της κλασικής εποχής: εισαγωγή (προοίμιον), αφήγηση (διήγησις), απόδειξη (πίστις) και συμπέρασμα (επίλογος).</a:t>
            </a:r>
            <a:endParaRPr lang="en-GB" sz="1800" dirty="0"/>
          </a:p>
          <a:p>
            <a:endParaRPr lang="en-GB" sz="1400" dirty="0"/>
          </a:p>
        </p:txBody>
      </p:sp>
    </p:spTree>
    <p:extLst>
      <p:ext uri="{BB962C8B-B14F-4D97-AF65-F5344CB8AC3E}">
        <p14:creationId xmlns="" xmlns:p14="http://schemas.microsoft.com/office/powerpoint/2010/main" val="381106834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45" name="Freeform: Shape 44">
            <a:extLst>
              <a:ext uri="{FF2B5EF4-FFF2-40B4-BE49-F238E27FC236}">
                <a16:creationId xmlns="" xmlns:a16="http://schemas.microsoft.com/office/drawing/2014/main" id="{66B332A4-D438-4773-A77F-5ED49A448D9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Shape 46">
            <a:extLst>
              <a:ext uri="{FF2B5EF4-FFF2-40B4-BE49-F238E27FC236}">
                <a16:creationId xmlns="" xmlns:a16="http://schemas.microsoft.com/office/drawing/2014/main" id="{DF9AD32D-FF05-44F4-BD4D-9CEE89B71EB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 xmlns:a16="http://schemas.microsoft.com/office/drawing/2014/main" id="{92267C38-879A-4E99-9B50-355A5075F4A6}"/>
              </a:ext>
            </a:extLst>
          </p:cNvPr>
          <p:cNvSpPr>
            <a:spLocks noGrp="1"/>
          </p:cNvSpPr>
          <p:nvPr>
            <p:ph type="title"/>
          </p:nvPr>
        </p:nvSpPr>
        <p:spPr>
          <a:xfrm>
            <a:off x="2509520" y="955040"/>
            <a:ext cx="7126849" cy="4461022"/>
          </a:xfrm>
        </p:spPr>
        <p:txBody>
          <a:bodyPr vert="horz" lIns="91440" tIns="45720" rIns="91440" bIns="45720" rtlCol="0" anchor="ctr">
            <a:noAutofit/>
          </a:bodyPr>
          <a:lstStyle/>
          <a:p>
            <a:pPr algn="ctr"/>
            <a:r>
              <a:rPr lang="en-US" sz="2400" dirty="0">
                <a:solidFill>
                  <a:schemeClr val="bg1">
                    <a:lumMod val="95000"/>
                    <a:lumOff val="5000"/>
                  </a:schemeClr>
                </a:solidFill>
              </a:rPr>
              <a:t>Η </a:t>
            </a:r>
            <a:r>
              <a:rPr lang="en-US" sz="2400" dirty="0" err="1">
                <a:solidFill>
                  <a:schemeClr val="bg1">
                    <a:lumMod val="95000"/>
                    <a:lumOff val="5000"/>
                  </a:schemeClr>
                </a:solidFill>
              </a:rPr>
              <a:t>ρητορική</a:t>
            </a:r>
            <a:r>
              <a:rPr lang="en-US" sz="2400" dirty="0">
                <a:solidFill>
                  <a:schemeClr val="bg1">
                    <a:lumMod val="95000"/>
                    <a:lumOff val="5000"/>
                  </a:schemeClr>
                </a:solidFill>
              </a:rPr>
              <a:t> </a:t>
            </a:r>
            <a:r>
              <a:rPr lang="en-US" sz="2400" dirty="0" err="1">
                <a:solidFill>
                  <a:schemeClr val="bg1">
                    <a:lumMod val="95000"/>
                    <a:lumOff val="5000"/>
                  </a:schemeClr>
                </a:solidFill>
              </a:rPr>
              <a:t>ως</a:t>
            </a:r>
            <a:r>
              <a:rPr lang="en-US" sz="2400" dirty="0">
                <a:solidFill>
                  <a:schemeClr val="bg1">
                    <a:lumMod val="95000"/>
                    <a:lumOff val="5000"/>
                  </a:schemeClr>
                </a:solidFill>
              </a:rPr>
              <a:t> </a:t>
            </a:r>
            <a:r>
              <a:rPr lang="en-US" sz="2400" dirty="0" err="1">
                <a:solidFill>
                  <a:schemeClr val="bg1">
                    <a:lumMod val="95000"/>
                    <a:lumOff val="5000"/>
                  </a:schemeClr>
                </a:solidFill>
              </a:rPr>
              <a:t>οργ</a:t>
            </a:r>
            <a:r>
              <a:rPr lang="en-US" sz="2400" dirty="0">
                <a:solidFill>
                  <a:schemeClr val="bg1">
                    <a:lumMod val="95000"/>
                    <a:lumOff val="5000"/>
                  </a:schemeClr>
                </a:solidFill>
              </a:rPr>
              <a:t>ανωμένη τέχνη αποτελεί δημιούργημα του 5ου αι. π.Χ. Η </a:t>
            </a:r>
            <a:r>
              <a:rPr lang="en-US" sz="2400" dirty="0" err="1">
                <a:solidFill>
                  <a:schemeClr val="bg1">
                    <a:lumMod val="95000"/>
                    <a:lumOff val="5000"/>
                  </a:schemeClr>
                </a:solidFill>
              </a:rPr>
              <a:t>τέχνη</a:t>
            </a:r>
            <a:r>
              <a:rPr lang="en-US" sz="2400" dirty="0">
                <a:solidFill>
                  <a:schemeClr val="bg1">
                    <a:lumMod val="95000"/>
                    <a:lumOff val="5000"/>
                  </a:schemeClr>
                </a:solidFill>
              </a:rPr>
              <a:t> </a:t>
            </a:r>
            <a:r>
              <a:rPr lang="en-US" sz="2400" dirty="0" err="1">
                <a:solidFill>
                  <a:schemeClr val="bg1">
                    <a:lumMod val="95000"/>
                    <a:lumOff val="5000"/>
                  </a:schemeClr>
                </a:solidFill>
              </a:rPr>
              <a:t>του</a:t>
            </a:r>
            <a:r>
              <a:rPr lang="en-US" sz="2400" dirty="0">
                <a:solidFill>
                  <a:schemeClr val="bg1">
                    <a:lumMod val="95000"/>
                    <a:lumOff val="5000"/>
                  </a:schemeClr>
                </a:solidFill>
              </a:rPr>
              <a:t> </a:t>
            </a:r>
            <a:r>
              <a:rPr lang="en-US" sz="2400" dirty="0" err="1">
                <a:solidFill>
                  <a:schemeClr val="bg1">
                    <a:lumMod val="95000"/>
                    <a:lumOff val="5000"/>
                  </a:schemeClr>
                </a:solidFill>
              </a:rPr>
              <a:t>έντεχνου</a:t>
            </a:r>
            <a:r>
              <a:rPr lang="en-US" sz="2400" dirty="0">
                <a:solidFill>
                  <a:schemeClr val="bg1">
                    <a:lumMod val="95000"/>
                    <a:lumOff val="5000"/>
                  </a:schemeClr>
                </a:solidFill>
              </a:rPr>
              <a:t> </a:t>
            </a:r>
            <a:r>
              <a:rPr lang="en-US" sz="2400" dirty="0" err="1">
                <a:solidFill>
                  <a:schemeClr val="bg1">
                    <a:lumMod val="95000"/>
                    <a:lumOff val="5000"/>
                  </a:schemeClr>
                </a:solidFill>
              </a:rPr>
              <a:t>δημόσιου</a:t>
            </a:r>
            <a:r>
              <a:rPr lang="en-US" sz="2400" dirty="0">
                <a:solidFill>
                  <a:schemeClr val="bg1">
                    <a:lumMod val="95000"/>
                    <a:lumOff val="5000"/>
                  </a:schemeClr>
                </a:solidFill>
              </a:rPr>
              <a:t> </a:t>
            </a:r>
            <a:r>
              <a:rPr lang="en-US" sz="2400" dirty="0" err="1">
                <a:solidFill>
                  <a:schemeClr val="bg1">
                    <a:lumMod val="95000"/>
                    <a:lumOff val="5000"/>
                  </a:schemeClr>
                </a:solidFill>
              </a:rPr>
              <a:t>λόγου</a:t>
            </a:r>
            <a:r>
              <a:rPr lang="en-US" sz="2400" dirty="0">
                <a:solidFill>
                  <a:schemeClr val="bg1">
                    <a:lumMod val="95000"/>
                    <a:lumOff val="5000"/>
                  </a:schemeClr>
                </a:solidFill>
              </a:rPr>
              <a:t> </a:t>
            </a:r>
            <a:r>
              <a:rPr lang="en-US" sz="2400" dirty="0" err="1">
                <a:solidFill>
                  <a:schemeClr val="bg1">
                    <a:lumMod val="95000"/>
                    <a:lumOff val="5000"/>
                  </a:schemeClr>
                </a:solidFill>
              </a:rPr>
              <a:t>σχετίζετ</a:t>
            </a:r>
            <a:r>
              <a:rPr lang="en-US" sz="2400" dirty="0">
                <a:solidFill>
                  <a:schemeClr val="bg1">
                    <a:lumMod val="95000"/>
                    <a:lumOff val="5000"/>
                  </a:schemeClr>
                </a:solidFill>
              </a:rPr>
              <a:t>αι άμεσα με τη δημοκρατία όπως αυτή διαμορφώθηκε κυρίως στην Αθήνα και τις πόλεις της Σικελίας. </a:t>
            </a:r>
            <a:r>
              <a:rPr lang="en-US" sz="2400" dirty="0" err="1">
                <a:solidFill>
                  <a:schemeClr val="bg1">
                    <a:lumMod val="95000"/>
                    <a:lumOff val="5000"/>
                  </a:schemeClr>
                </a:solidFill>
              </a:rPr>
              <a:t>Kάθε</a:t>
            </a:r>
            <a:r>
              <a:rPr lang="en-US" sz="2400" dirty="0">
                <a:solidFill>
                  <a:schemeClr val="bg1">
                    <a:lumMod val="95000"/>
                    <a:lumOff val="5000"/>
                  </a:schemeClr>
                </a:solidFill>
              </a:rPr>
              <a:t> </a:t>
            </a:r>
            <a:r>
              <a:rPr lang="en-US" sz="2400" dirty="0" err="1">
                <a:solidFill>
                  <a:schemeClr val="bg1">
                    <a:lumMod val="95000"/>
                    <a:lumOff val="5000"/>
                  </a:schemeClr>
                </a:solidFill>
              </a:rPr>
              <a:t>συμμετοχή</a:t>
            </a:r>
            <a:r>
              <a:rPr lang="en-US" sz="2400" dirty="0">
                <a:solidFill>
                  <a:schemeClr val="bg1">
                    <a:lumMod val="95000"/>
                    <a:lumOff val="5000"/>
                  </a:schemeClr>
                </a:solidFill>
              </a:rPr>
              <a:t> </a:t>
            </a:r>
            <a:r>
              <a:rPr lang="en-US" sz="2400" dirty="0" err="1">
                <a:solidFill>
                  <a:schemeClr val="bg1">
                    <a:lumMod val="95000"/>
                    <a:lumOff val="5000"/>
                  </a:schemeClr>
                </a:solidFill>
              </a:rPr>
              <a:t>στ</a:t>
            </a:r>
            <a:r>
              <a:rPr lang="en-US" sz="2400" dirty="0">
                <a:solidFill>
                  <a:schemeClr val="bg1">
                    <a:lumMod val="95000"/>
                    <a:lumOff val="5000"/>
                  </a:schemeClr>
                </a:solidFill>
              </a:rPr>
              <a:t>α κοινά, δηλαδή στην εκκλησία του δήμου και τα δικαστήρια, προϋ</a:t>
            </a:r>
            <a:r>
              <a:rPr lang="el-GR" sz="2400" dirty="0">
                <a:solidFill>
                  <a:schemeClr val="bg1">
                    <a:lumMod val="95000"/>
                    <a:lumOff val="5000"/>
                  </a:schemeClr>
                </a:solidFill>
              </a:rPr>
              <a:t>πέ</a:t>
            </a:r>
            <a:r>
              <a:rPr lang="en-US" sz="2400" dirty="0" err="1">
                <a:solidFill>
                  <a:schemeClr val="bg1">
                    <a:lumMod val="95000"/>
                    <a:lumOff val="5000"/>
                  </a:schemeClr>
                </a:solidFill>
              </a:rPr>
              <a:t>θετε</a:t>
            </a:r>
            <a:r>
              <a:rPr lang="en-US" sz="2400" dirty="0">
                <a:solidFill>
                  <a:schemeClr val="bg1">
                    <a:lumMod val="95000"/>
                    <a:lumOff val="5000"/>
                  </a:schemeClr>
                </a:solidFill>
              </a:rPr>
              <a:t> ρητορική δεινότητα εκ μέρους των πολιτών. </a:t>
            </a:r>
            <a:r>
              <a:rPr lang="el-GR" sz="2400" dirty="0">
                <a:solidFill>
                  <a:schemeClr val="bg1">
                    <a:lumMod val="95000"/>
                    <a:lumOff val="5000"/>
                  </a:schemeClr>
                </a:solidFill>
              </a:rPr>
              <a:t>Συνεπώς</a:t>
            </a:r>
            <a:r>
              <a:rPr lang="en-US" sz="2400" dirty="0">
                <a:solidFill>
                  <a:schemeClr val="bg1">
                    <a:lumMod val="95000"/>
                    <a:lumOff val="5000"/>
                  </a:schemeClr>
                </a:solidFill>
              </a:rPr>
              <a:t>, η ρητορική έγινε σταδιακά αντικείμενο διδασκαλίας, κυρίως για όσους επεδίωκαν να αναδειχτούν στον πολιτικό στίβο, και γνώρισε μεγάλη ανάπτυξη στους κύκλους των σοφιστών, οι οποίοι δίδασκαν τους μαθητές τους εκφωνώντας έντεχνους λόγους. </a:t>
            </a:r>
          </a:p>
        </p:txBody>
      </p:sp>
    </p:spTree>
    <p:extLst>
      <p:ext uri="{BB962C8B-B14F-4D97-AF65-F5344CB8AC3E}">
        <p14:creationId xmlns="" xmlns:p14="http://schemas.microsoft.com/office/powerpoint/2010/main" val="32246015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5103596C-0490-42FB-9EAF-A6B7095CF4BA}"/>
              </a:ext>
            </a:extLst>
          </p:cNvPr>
          <p:cNvSpPr>
            <a:spLocks noGrp="1"/>
          </p:cNvSpPr>
          <p:nvPr>
            <p:ph type="title"/>
          </p:nvPr>
        </p:nvSpPr>
        <p:spPr>
          <a:xfrm>
            <a:off x="640079" y="2053641"/>
            <a:ext cx="3669161" cy="2760098"/>
          </a:xfrm>
        </p:spPr>
        <p:txBody>
          <a:bodyPr>
            <a:normAutofit/>
          </a:bodyPr>
          <a:lstStyle/>
          <a:p>
            <a:r>
              <a:rPr lang="el-GR" b="1">
                <a:solidFill>
                  <a:srgbClr val="FFFFFF"/>
                </a:solidFill>
                <a:latin typeface="+mn-lt"/>
              </a:rPr>
              <a:t>ΣΟΦΙΣΤΕΣ</a:t>
            </a:r>
            <a:endParaRPr lang="en-GB" b="1">
              <a:solidFill>
                <a:srgbClr val="FFFFFF"/>
              </a:solidFill>
              <a:latin typeface="+mn-lt"/>
            </a:endParaRPr>
          </a:p>
        </p:txBody>
      </p:sp>
      <p:sp>
        <p:nvSpPr>
          <p:cNvPr id="3" name="Content Placeholder 2">
            <a:extLst>
              <a:ext uri="{FF2B5EF4-FFF2-40B4-BE49-F238E27FC236}">
                <a16:creationId xmlns="" xmlns:a16="http://schemas.microsoft.com/office/drawing/2014/main" id="{90E61D9C-7DD9-41E7-9B2E-656DCC4B988D}"/>
              </a:ext>
            </a:extLst>
          </p:cNvPr>
          <p:cNvSpPr>
            <a:spLocks noGrp="1"/>
          </p:cNvSpPr>
          <p:nvPr>
            <p:ph idx="1"/>
          </p:nvPr>
        </p:nvSpPr>
        <p:spPr>
          <a:xfrm>
            <a:off x="5314548" y="162560"/>
            <a:ext cx="6082110" cy="5869940"/>
          </a:xfrm>
        </p:spPr>
        <p:txBody>
          <a:bodyPr anchor="ctr">
            <a:normAutofit lnSpcReduction="10000"/>
          </a:bodyPr>
          <a:lstStyle/>
          <a:p>
            <a:pPr marL="0" indent="0">
              <a:buNone/>
            </a:pPr>
            <a:r>
              <a:rPr lang="el-GR" sz="2400" dirty="0">
                <a:solidFill>
                  <a:srgbClr val="000000"/>
                </a:solidFill>
              </a:rPr>
              <a:t>Το πνευματικό κλίμα της Αθήνας των μέσων του 5</a:t>
            </a:r>
            <a:r>
              <a:rPr lang="el-GR" sz="2400" baseline="30000" dirty="0">
                <a:solidFill>
                  <a:srgbClr val="000000"/>
                </a:solidFill>
              </a:rPr>
              <a:t>ου</a:t>
            </a:r>
            <a:r>
              <a:rPr lang="el-GR" sz="2400" dirty="0">
                <a:solidFill>
                  <a:srgbClr val="000000"/>
                </a:solidFill>
              </a:rPr>
              <a:t> αι. είχε αρχίσει να ταράζεται από την έλευση των σοφιστών. Αυτοί οι πλανόδιοι επαγγελματίες δάσκαλοι ισχυρίζονταν ότι ήταν σε θέση να προσφέρουν εκπαίδευση σχετική με ένα ευρύ φάσμα θεμάτων, ιδιαίτερα με την πολιτική. Είχαν αυξανόμενη πελατεία μεταξύ των νέων πολιτικών αγορητών (ρητόρων), οι οποίοι αμφισβητούσαν τώρα την παραδοσιακή κυριαρχία των αριστοκρατικών οικογενειών της Αθήνας. Οι σοφιστές δίδασκαν με ποικίλους τρόπους: έδιναν διαλέξεις, διεξήγαν φιλοσοφικές συζητήσεις για πολιτικά και ηθικά ζητήματα και εξασφάλιζαν στους μαθητές τους έτοιμους λόγους με μυθικά ή φανταστικά θέματα, που εκείνοι θα αποστήθιζαν και μπορούσαν μετά να τα προσαρμόσουν στις συνθήκες της καθημερινής ζωής. </a:t>
            </a:r>
            <a:endParaRPr lang="en-GB" sz="2400" dirty="0">
              <a:solidFill>
                <a:srgbClr val="000000"/>
              </a:solidFill>
            </a:endParaRPr>
          </a:p>
          <a:p>
            <a:endParaRPr lang="en-GB" sz="2000" dirty="0">
              <a:solidFill>
                <a:srgbClr val="000000"/>
              </a:solidFill>
            </a:endParaRPr>
          </a:p>
        </p:txBody>
      </p:sp>
    </p:spTree>
    <p:extLst>
      <p:ext uri="{BB962C8B-B14F-4D97-AF65-F5344CB8AC3E}">
        <p14:creationId xmlns="" xmlns:p14="http://schemas.microsoft.com/office/powerpoint/2010/main" val="2230177970"/>
      </p:ext>
    </p:extLst>
  </p:cSld>
  <p:clrMapOvr>
    <a:masterClrMapping/>
  </p:clrMapOvr>
  <mc:AlternateContent xmlns:mc="http://schemas.openxmlformats.org/markup-compatibility/2006">
    <mc:Choice xmlns=""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 xmlns:a16="http://schemas.microsoft.com/office/drawing/2014/main" id="{15911E3A-C35B-4EF7-A355-B84E9A14AF4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9" name="Group 18">
            <a:extLst>
              <a:ext uri="{FF2B5EF4-FFF2-40B4-BE49-F238E27FC236}">
                <a16:creationId xmlns="" xmlns:a16="http://schemas.microsoft.com/office/drawing/2014/main" id="{E21ADB3D-AD65-44B4-847D-5E90E90A5D1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 xmlns:a16="http://schemas.microsoft.com/office/drawing/2014/main" id="{CF580C70-814C-4845-B645-919BFFBD16B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1" name="Freeform 6">
              <a:extLst>
                <a:ext uri="{FF2B5EF4-FFF2-40B4-BE49-F238E27FC236}">
                  <a16:creationId xmlns="" xmlns:a16="http://schemas.microsoft.com/office/drawing/2014/main" id="{34D7BF57-4CAA-45B2-9EF0-0AA1FCF70B16}"/>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2" name="Freeform 7">
              <a:extLst>
                <a:ext uri="{FF2B5EF4-FFF2-40B4-BE49-F238E27FC236}">
                  <a16:creationId xmlns="" xmlns:a16="http://schemas.microsoft.com/office/drawing/2014/main" id="{7886F306-C03A-40C6-8FD5-DCE3D4595D6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3" name="Freeform 8">
              <a:extLst>
                <a:ext uri="{FF2B5EF4-FFF2-40B4-BE49-F238E27FC236}">
                  <a16:creationId xmlns="" xmlns:a16="http://schemas.microsoft.com/office/drawing/2014/main" id="{2FDC9A36-C7C3-47D7-A64E-ED25C47EC704}"/>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24" name="Freeform 9">
              <a:extLst>
                <a:ext uri="{FF2B5EF4-FFF2-40B4-BE49-F238E27FC236}">
                  <a16:creationId xmlns="" xmlns:a16="http://schemas.microsoft.com/office/drawing/2014/main" id="{BB19BC37-158A-43DC-9A9E-E45CC71954D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25" name="Freeform 10">
              <a:extLst>
                <a:ext uri="{FF2B5EF4-FFF2-40B4-BE49-F238E27FC236}">
                  <a16:creationId xmlns="" xmlns:a16="http://schemas.microsoft.com/office/drawing/2014/main" id="{077654CC-108F-48D5-B5E9-437F164F52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 xmlns:a14="http://schemas.microsoft.com/office/drawing/2010/main">
                  <a:solidFill>
                    <a:srgbClr val="FFFFFF"/>
                  </a:solidFill>
                </a14:hiddenFill>
              </a:ext>
            </a:extLst>
          </p:spPr>
        </p:sp>
        <p:sp>
          <p:nvSpPr>
            <p:cNvPr id="26" name="Freeform 11">
              <a:extLst>
                <a:ext uri="{FF2B5EF4-FFF2-40B4-BE49-F238E27FC236}">
                  <a16:creationId xmlns="" xmlns:a16="http://schemas.microsoft.com/office/drawing/2014/main" id="{A3CF3A63-1C1E-4E85-A78A-FDC16431E3A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7" name="Freeform 12">
              <a:extLst>
                <a:ext uri="{FF2B5EF4-FFF2-40B4-BE49-F238E27FC236}">
                  <a16:creationId xmlns="" xmlns:a16="http://schemas.microsoft.com/office/drawing/2014/main" id="{8740FC9A-72DD-4D9B-BA25-1CCED135240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8" name="Freeform 13">
              <a:extLst>
                <a:ext uri="{FF2B5EF4-FFF2-40B4-BE49-F238E27FC236}">
                  <a16:creationId xmlns="" xmlns:a16="http://schemas.microsoft.com/office/drawing/2014/main" id="{7FBF5743-F2AE-4D0D-BCD1-01F7686D012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29" name="Freeform 14">
              <a:extLst>
                <a:ext uri="{FF2B5EF4-FFF2-40B4-BE49-F238E27FC236}">
                  <a16:creationId xmlns="" xmlns:a16="http://schemas.microsoft.com/office/drawing/2014/main" id="{CED32316-D4F7-4795-BBE0-DEBB60E27CE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0" name="Freeform 15">
              <a:extLst>
                <a:ext uri="{FF2B5EF4-FFF2-40B4-BE49-F238E27FC236}">
                  <a16:creationId xmlns="" xmlns:a16="http://schemas.microsoft.com/office/drawing/2014/main" id="{583B23C9-B9B7-4E93-9538-CBE316F83FDD}"/>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1" name="Freeform 16">
              <a:extLst>
                <a:ext uri="{FF2B5EF4-FFF2-40B4-BE49-F238E27FC236}">
                  <a16:creationId xmlns="" xmlns:a16="http://schemas.microsoft.com/office/drawing/2014/main" id="{5B144260-9F2C-4ADB-A37C-1CFB4B428B1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2" name="Freeform 17">
              <a:extLst>
                <a:ext uri="{FF2B5EF4-FFF2-40B4-BE49-F238E27FC236}">
                  <a16:creationId xmlns="" xmlns:a16="http://schemas.microsoft.com/office/drawing/2014/main" id="{53FF918D-79D3-4F55-A68C-0DD5880DABDF}"/>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3" name="Freeform 18">
              <a:extLst>
                <a:ext uri="{FF2B5EF4-FFF2-40B4-BE49-F238E27FC236}">
                  <a16:creationId xmlns="" xmlns:a16="http://schemas.microsoft.com/office/drawing/2014/main" id="{B9FC1440-933F-44FE-8D77-4827DD0F99A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4" name="Freeform 19">
              <a:extLst>
                <a:ext uri="{FF2B5EF4-FFF2-40B4-BE49-F238E27FC236}">
                  <a16:creationId xmlns="" xmlns:a16="http://schemas.microsoft.com/office/drawing/2014/main" id="{0F67F308-A67C-4D2E-B081-59BB31D8EC50}"/>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5" name="Freeform 20">
              <a:extLst>
                <a:ext uri="{FF2B5EF4-FFF2-40B4-BE49-F238E27FC236}">
                  <a16:creationId xmlns="" xmlns:a16="http://schemas.microsoft.com/office/drawing/2014/main" id="{80112F01-90EB-4AEC-A39C-5C6875FFB99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 xmlns:a14="http://schemas.microsoft.com/office/drawing/2010/main">
                  <a:solidFill>
                    <a:srgbClr val="FFFFFF"/>
                  </a:solidFill>
                </a14:hiddenFill>
              </a:ext>
            </a:extLst>
          </p:spPr>
        </p:sp>
        <p:sp>
          <p:nvSpPr>
            <p:cNvPr id="36" name="Freeform 21">
              <a:extLst>
                <a:ext uri="{FF2B5EF4-FFF2-40B4-BE49-F238E27FC236}">
                  <a16:creationId xmlns="" xmlns:a16="http://schemas.microsoft.com/office/drawing/2014/main" id="{893F6B05-90EB-4C75-A0F0-C7247553BD8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 xmlns:a14="http://schemas.microsoft.com/office/drawing/2010/main">
                  <a:solidFill>
                    <a:srgbClr val="FFFFFF"/>
                  </a:solidFill>
                </a14:hiddenFill>
              </a:ext>
            </a:extLst>
          </p:spPr>
        </p:sp>
        <p:sp>
          <p:nvSpPr>
            <p:cNvPr id="37" name="Freeform 22">
              <a:extLst>
                <a:ext uri="{FF2B5EF4-FFF2-40B4-BE49-F238E27FC236}">
                  <a16:creationId xmlns="" xmlns:a16="http://schemas.microsoft.com/office/drawing/2014/main" id="{227B563B-E0C0-4D81-966D-B5E2DBAAE8B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8" name="Freeform 23">
              <a:extLst>
                <a:ext uri="{FF2B5EF4-FFF2-40B4-BE49-F238E27FC236}">
                  <a16:creationId xmlns="" xmlns:a16="http://schemas.microsoft.com/office/drawing/2014/main" id="{130DF93D-D1FF-477A-BDCE-C8B01C3B476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39" name="Freeform 24">
              <a:extLst>
                <a:ext uri="{FF2B5EF4-FFF2-40B4-BE49-F238E27FC236}">
                  <a16:creationId xmlns="" xmlns:a16="http://schemas.microsoft.com/office/drawing/2014/main" id="{44ED67A1-C6FE-4AC8-8473-11DAC03DCD3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sp>
          <p:nvSpPr>
            <p:cNvPr id="40" name="Freeform 25">
              <a:extLst>
                <a:ext uri="{FF2B5EF4-FFF2-40B4-BE49-F238E27FC236}">
                  <a16:creationId xmlns="" xmlns:a16="http://schemas.microsoft.com/office/drawing/2014/main" id="{213A54F3-15FA-4C8F-8ABF-CE77E721965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 xmlns:a14="http://schemas.microsoft.com/office/drawing/2010/main">
                  <a:solidFill>
                    <a:srgbClr val="FFFFFF"/>
                  </a:solidFill>
                </a14:hiddenFill>
              </a:ext>
            </a:extLst>
          </p:spPr>
        </p:sp>
      </p:grpSp>
      <p:grpSp>
        <p:nvGrpSpPr>
          <p:cNvPr id="42" name="Group 41">
            <a:extLst>
              <a:ext uri="{FF2B5EF4-FFF2-40B4-BE49-F238E27FC236}">
                <a16:creationId xmlns="" xmlns:a16="http://schemas.microsoft.com/office/drawing/2014/main" id="{5F8A7F7F-DD1A-4F41-98AC-B9CE2A620CDC}"/>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800144" y="1699589"/>
            <a:ext cx="3674476" cy="3470421"/>
            <a:chOff x="697883" y="1816768"/>
            <a:chExt cx="3674476" cy="3470421"/>
          </a:xfrm>
        </p:grpSpPr>
        <p:sp>
          <p:nvSpPr>
            <p:cNvPr id="43" name="Rectangle 42">
              <a:extLst>
                <a:ext uri="{FF2B5EF4-FFF2-40B4-BE49-F238E27FC236}">
                  <a16:creationId xmlns="" xmlns:a16="http://schemas.microsoft.com/office/drawing/2014/main" id="{CEF47228-EB7C-4EBA-BE01-DA6CB2410289}"/>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Isosceles Triangle 22">
              <a:extLst>
                <a:ext uri="{FF2B5EF4-FFF2-40B4-BE49-F238E27FC236}">
                  <a16:creationId xmlns="" xmlns:a16="http://schemas.microsoft.com/office/drawing/2014/main" id="{3D2FD25A-EFFD-4F5C-9258-981F5907DE21}"/>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 name="Rectangle 44">
              <a:extLst>
                <a:ext uri="{FF2B5EF4-FFF2-40B4-BE49-F238E27FC236}">
                  <a16:creationId xmlns="" xmlns:a16="http://schemas.microsoft.com/office/drawing/2014/main" id="{DCF573BC-A06F-4036-A3A8-9D07DDE62253}"/>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 xmlns:a16="http://schemas.microsoft.com/office/drawing/2014/main" id="{AAB14B6E-F32A-4154-90BA-B8A8B6DBDC60}"/>
              </a:ext>
            </a:extLst>
          </p:cNvPr>
          <p:cNvSpPr>
            <a:spLocks noGrp="1"/>
          </p:cNvSpPr>
          <p:nvPr>
            <p:ph type="title"/>
          </p:nvPr>
        </p:nvSpPr>
        <p:spPr>
          <a:xfrm>
            <a:off x="904877" y="2415322"/>
            <a:ext cx="3451730" cy="2399869"/>
          </a:xfrm>
        </p:spPr>
        <p:txBody>
          <a:bodyPr>
            <a:normAutofit/>
          </a:bodyPr>
          <a:lstStyle/>
          <a:p>
            <a:pPr algn="ctr"/>
            <a:r>
              <a:rPr lang="el-GR" sz="4000" b="1">
                <a:solidFill>
                  <a:srgbClr val="FFFFFF"/>
                </a:solidFill>
                <a:latin typeface="+mn-lt"/>
              </a:rPr>
              <a:t>ΕΚΠΑΙΔΕΥΣΗ ΣΤΗΝ ΑΘΗΝΑ του 5</a:t>
            </a:r>
            <a:r>
              <a:rPr lang="el-GR" sz="4000" b="1" baseline="30000">
                <a:solidFill>
                  <a:srgbClr val="FFFFFF"/>
                </a:solidFill>
                <a:latin typeface="+mn-lt"/>
              </a:rPr>
              <a:t>ΟΥ</a:t>
            </a:r>
            <a:r>
              <a:rPr lang="el-GR" sz="4000" b="1">
                <a:solidFill>
                  <a:srgbClr val="FFFFFF"/>
                </a:solidFill>
                <a:latin typeface="+mn-lt"/>
              </a:rPr>
              <a:t> π.Χ. αι. </a:t>
            </a:r>
            <a:endParaRPr lang="en-GB" sz="4000" b="1">
              <a:solidFill>
                <a:srgbClr val="FFFFFF"/>
              </a:solidFill>
              <a:latin typeface="+mn-lt"/>
            </a:endParaRPr>
          </a:p>
        </p:txBody>
      </p:sp>
      <p:sp>
        <p:nvSpPr>
          <p:cNvPr id="3" name="Content Placeholder 2">
            <a:extLst>
              <a:ext uri="{FF2B5EF4-FFF2-40B4-BE49-F238E27FC236}">
                <a16:creationId xmlns="" xmlns:a16="http://schemas.microsoft.com/office/drawing/2014/main" id="{BA2388E5-3764-4FFC-AFBF-ED3D145C999E}"/>
              </a:ext>
            </a:extLst>
          </p:cNvPr>
          <p:cNvSpPr>
            <a:spLocks noGrp="1"/>
          </p:cNvSpPr>
          <p:nvPr>
            <p:ph idx="1"/>
          </p:nvPr>
        </p:nvSpPr>
        <p:spPr>
          <a:xfrm>
            <a:off x="4943475" y="266700"/>
            <a:ext cx="6600826" cy="6276340"/>
          </a:xfrm>
        </p:spPr>
        <p:txBody>
          <a:bodyPr anchor="ctr">
            <a:normAutofit fontScale="92500" lnSpcReduction="10000"/>
          </a:bodyPr>
          <a:lstStyle/>
          <a:p>
            <a:pPr marL="0" indent="0">
              <a:buNone/>
            </a:pPr>
            <a:r>
              <a:rPr lang="el-GR" sz="1900" b="1" dirty="0"/>
              <a:t>ΣΟΦΙΣΤΕΣ</a:t>
            </a:r>
            <a:r>
              <a:rPr lang="el-GR" sz="1800" b="1" dirty="0"/>
              <a:t>: </a:t>
            </a:r>
            <a:r>
              <a:rPr lang="el-GR" sz="1800" dirty="0"/>
              <a:t>Κεντρικό ρόλο στην εκπαίδευση των νέων και μελλοντικών πολιτικών της Αθήνας έπαιξαν οι Σοφιστές, η διδασκαλία των οποίων ήταν εξαιρετικά χρήσιμη για την πολιτική επιτυχία και αμείβονταν με υπέρογκα ποσά.</a:t>
            </a:r>
            <a:endParaRPr lang="en-GB" sz="1800" dirty="0"/>
          </a:p>
          <a:p>
            <a:pPr marL="0" indent="0">
              <a:buNone/>
            </a:pPr>
            <a:r>
              <a:rPr lang="el-GR" sz="1900" b="1" dirty="0"/>
              <a:t>ΚΥΡΙΟ ΠΕΡΙΕΧΟΜΕΝΟ ΤΗΣ ΔΙΔΑΣΚΑΛΙΑΣ ΤΩΝ ΣΟΦΙΣΤΩΝ</a:t>
            </a:r>
          </a:p>
          <a:p>
            <a:pPr marL="0" indent="0">
              <a:buNone/>
            </a:pPr>
            <a:r>
              <a:rPr lang="el-GR" sz="1800" b="1" dirty="0"/>
              <a:t>ΡΗΤΟΡΙΚΗ:  </a:t>
            </a:r>
            <a:r>
              <a:rPr lang="el-GR" sz="1800" dirty="0"/>
              <a:t>Ήταν σημαντική γιατί εντόπιζε τα υφολογικά και ρυθμικά χαρακτηριστικά της δύναμης της πειθούς και τα δίδασκε μεταφέροντάς τα στους πολιτικούς λόγους, έτσι ώστε να πετυχαίνουν οι πολιτικοί άνδρες την πλήρη συναίνεση. </a:t>
            </a:r>
          </a:p>
          <a:p>
            <a:pPr marL="0" indent="0">
              <a:buNone/>
            </a:pPr>
            <a:r>
              <a:rPr lang="el-GR" sz="1800" b="1" dirty="0"/>
              <a:t>ΔΙΑΛΕΚΤΙΚΗ: </a:t>
            </a:r>
            <a:r>
              <a:rPr lang="el-GR" sz="1800" dirty="0"/>
              <a:t>Η τεχνική συζήτησης για οποιαδήποτε θέση. Οι Σοφιστές μάθαιναν τους νέους να υποστηρίζουν τόσο μια θέση όσο και την αντίθετή της. Εξαιτίας αυτής της πρακτικής αρνούνταν να τοποθετηθούν υπέρ της μιας ή της άλλης θέσης και να αναγνωρίσουν αξία στην παραδοσιακή γνώση. </a:t>
            </a:r>
          </a:p>
          <a:p>
            <a:pPr marL="0" indent="0">
              <a:buNone/>
            </a:pPr>
            <a:r>
              <a:rPr lang="el-GR" sz="1800" b="1" dirty="0"/>
              <a:t>ΚΟΙΝΟΙ ΤΟΠΟΙ: </a:t>
            </a:r>
            <a:r>
              <a:rPr lang="el-GR" sz="1800" dirty="0"/>
              <a:t>Όσον αφορά τον ιδεολογικό προσανατολισμό των μαθητών τους σε ένα πνευματικό ρευστό περιβάλλον, οι Σοφιστές τους ασκούσαν να εντοπίζουν σε διάφορους λόγους και κείμενα τους «κοινούς τόπους», δηλαδή τις απλές εκείνες ιδέες που ήταν παρούσες λίγο πολύ παντού και, επομένως ήταν ευρέως διαδεδομένες, και τους τόπους αυτούς θα τους χρησιμοποιούσαν ως βάση για τη συγκρότηση πειστικών επιχειρημάτων. Έτσι, οι κοινοί τόποι που δεν ήταν ούτε αληθείς ούτε ψευδείς αποτέλεσαν ένα είδος καλουπιού των λόγων που εκφωνούνταν στην αγορά, ένα χώρο επεξεργασίας των στρατηγικών που ακολουθούσε όποιος εκφωνούσε λόγους στην Εκκλησία του δήμου ή τη Βουλή.</a:t>
            </a:r>
            <a:endParaRPr lang="en-GB" sz="1800" dirty="0"/>
          </a:p>
          <a:p>
            <a:endParaRPr lang="en-GB" sz="1400" dirty="0"/>
          </a:p>
        </p:txBody>
      </p:sp>
    </p:spTree>
    <p:extLst>
      <p:ext uri="{BB962C8B-B14F-4D97-AF65-F5344CB8AC3E}">
        <p14:creationId xmlns="" xmlns:p14="http://schemas.microsoft.com/office/powerpoint/2010/main" val="3055683818"/>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 xmlns:a16="http://schemas.microsoft.com/office/drawing/2014/main" id="{46C2E80F-49A6-4372-B103-219D417A55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 xmlns:a16="http://schemas.microsoft.com/office/drawing/2014/main" id="{5600F076-9054-4B50-B6A8-D9E4BB0FF13D}"/>
              </a:ext>
            </a:extLst>
          </p:cNvPr>
          <p:cNvSpPr>
            <a:spLocks noGrp="1"/>
          </p:cNvSpPr>
          <p:nvPr>
            <p:ph type="title"/>
          </p:nvPr>
        </p:nvSpPr>
        <p:spPr>
          <a:xfrm>
            <a:off x="863029" y="1012004"/>
            <a:ext cx="3416158" cy="4795408"/>
          </a:xfrm>
        </p:spPr>
        <p:txBody>
          <a:bodyPr>
            <a:normAutofit/>
          </a:bodyPr>
          <a:lstStyle/>
          <a:p>
            <a:r>
              <a:rPr lang="el-GR" b="1">
                <a:solidFill>
                  <a:srgbClr val="FFFFFF"/>
                </a:solidFill>
                <a:latin typeface="+mn-lt"/>
              </a:rPr>
              <a:t>ΣΗΜΑΝΤΙΚΟΙ ΣΟΦΙΣΤΕΣ </a:t>
            </a:r>
            <a:endParaRPr lang="en-GB" b="1">
              <a:solidFill>
                <a:srgbClr val="FFFFFF"/>
              </a:solidFill>
              <a:latin typeface="+mn-lt"/>
            </a:endParaRPr>
          </a:p>
        </p:txBody>
      </p:sp>
      <p:graphicFrame>
        <p:nvGraphicFramePr>
          <p:cNvPr id="5" name="Content Placeholder 2">
            <a:extLst>
              <a:ext uri="{FF2B5EF4-FFF2-40B4-BE49-F238E27FC236}">
                <a16:creationId xmlns="" xmlns:a16="http://schemas.microsoft.com/office/drawing/2014/main" id="{3158B311-7331-48F5-B5A5-7F1EDB7399B1}"/>
              </a:ext>
            </a:extLst>
          </p:cNvPr>
          <p:cNvGraphicFramePr>
            <a:graphicFrameLocks noGrp="1"/>
          </p:cNvGraphicFramePr>
          <p:nvPr>
            <p:ph idx="1"/>
            <p:extLst>
              <p:ext uri="{D42A27DB-BD31-4B8C-83A1-F6EECF244321}">
                <p14:modId xmlns="" xmlns:p14="http://schemas.microsoft.com/office/powerpoint/2010/main" val="2832563113"/>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207553153"/>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 xmlns:a16="http://schemas.microsoft.com/office/drawing/2014/main" id="{8D70B121-56F4-4848-B38B-182089D909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0C3CBC0A-FCE7-4FFC-B91A-3A63EB6BD317}"/>
              </a:ext>
            </a:extLst>
          </p:cNvPr>
          <p:cNvSpPr>
            <a:spLocks noGrp="1"/>
          </p:cNvSpPr>
          <p:nvPr>
            <p:ph type="title"/>
          </p:nvPr>
        </p:nvSpPr>
        <p:spPr>
          <a:xfrm>
            <a:off x="838200" y="963877"/>
            <a:ext cx="3494362" cy="4930246"/>
          </a:xfrm>
        </p:spPr>
        <p:txBody>
          <a:bodyPr>
            <a:normAutofit/>
          </a:bodyPr>
          <a:lstStyle/>
          <a:p>
            <a:pPr algn="r"/>
            <a:r>
              <a:rPr lang="el-GR" b="1">
                <a:solidFill>
                  <a:schemeClr val="accent1"/>
                </a:solidFill>
                <a:latin typeface="+mn-lt"/>
              </a:rPr>
              <a:t>ΣΟΦΙΣΤΕΣ ΚΑΙ ΠΟΛΙΤΙΚΗ ΙΔΕΟΛΟΓΙΑ</a:t>
            </a:r>
            <a:r>
              <a:rPr lang="en-GB">
                <a:solidFill>
                  <a:schemeClr val="accent1"/>
                </a:solidFill>
              </a:rPr>
              <a:t/>
            </a:r>
            <a:br>
              <a:rPr lang="en-GB">
                <a:solidFill>
                  <a:schemeClr val="accent1"/>
                </a:solidFill>
              </a:rPr>
            </a:br>
            <a:endParaRPr lang="en-GB">
              <a:solidFill>
                <a:schemeClr val="accent1"/>
              </a:solidFill>
            </a:endParaRPr>
          </a:p>
        </p:txBody>
      </p:sp>
      <p:cxnSp>
        <p:nvCxnSpPr>
          <p:cNvPr id="17" name="Straight Connector 16">
            <a:extLst>
              <a:ext uri="{FF2B5EF4-FFF2-40B4-BE49-F238E27FC236}">
                <a16:creationId xmlns="" xmlns:a16="http://schemas.microsoft.com/office/drawing/2014/main" id="{2D72A2C9-F3CA-4216-8BAD-FA4C970C3C4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 xmlns:a16="http://schemas.microsoft.com/office/drawing/2014/main" id="{4E56633F-8E94-403C-B98F-68C860418EF9}"/>
              </a:ext>
            </a:extLst>
          </p:cNvPr>
          <p:cNvSpPr>
            <a:spLocks noGrp="1"/>
          </p:cNvSpPr>
          <p:nvPr>
            <p:ph idx="1"/>
          </p:nvPr>
        </p:nvSpPr>
        <p:spPr>
          <a:xfrm>
            <a:off x="4775207" y="320040"/>
            <a:ext cx="6578594" cy="5989320"/>
          </a:xfrm>
        </p:spPr>
        <p:txBody>
          <a:bodyPr anchor="ctr">
            <a:normAutofit fontScale="25000" lnSpcReduction="20000"/>
          </a:bodyPr>
          <a:lstStyle/>
          <a:p>
            <a:endParaRPr lang="el-GR" sz="2400" b="1" dirty="0"/>
          </a:p>
          <a:p>
            <a:endParaRPr lang="el-GR" sz="2600" b="1" dirty="0"/>
          </a:p>
          <a:p>
            <a:endParaRPr lang="el-GR" sz="2600" b="1" dirty="0"/>
          </a:p>
          <a:p>
            <a:endParaRPr lang="el-GR" sz="2600" b="1" dirty="0"/>
          </a:p>
          <a:p>
            <a:r>
              <a:rPr lang="el-GR" sz="8000" b="1" dirty="0"/>
              <a:t>ΓΛΩΣΣΑ: </a:t>
            </a:r>
            <a:r>
              <a:rPr lang="el-GR" sz="8000" dirty="0"/>
              <a:t>το ουσιώδες  όργανο της πολιτικής επικοινωνίας, κυρίως όσον αφορά στη ρητορική – πειστική πλευρά της. Υπάρχουν δύο θέσεις σχετικές με τη χρησιμότητα της γλώσσας: α) η ουδετερότητα της γλώσσας ως προς τους σκοπούς και τις αξίες, β) απαγκίστρωση της γλώσσας από το πρόβλημα της αλήθειας και της γνώσης. Στο χώρο της πολιτικής σφαίρας, η γλώσσα φαίνεται στους Σοφιστές εντελώς ουδέτερη σε σχέση με την αλήθεια και το ψεύδος, όπως επίσης και ουδέτερη σε σχέση με το καλό και το κακό. </a:t>
            </a:r>
          </a:p>
          <a:p>
            <a:r>
              <a:rPr lang="el-GR" sz="8000" b="1" dirty="0"/>
              <a:t>ΠΟΛΙΤΙΚΗ ΑΡΕΤΗ: </a:t>
            </a:r>
            <a:r>
              <a:rPr lang="el-GR" sz="8000" dirty="0"/>
              <a:t>συνίσταται σε ένα σύνολο πολιτικών, ρητορικών και νομικών γνώσεων και ικανοτήτων, σε ένα είδος παιδείας που μπορεί να αναδείξει τους άριστους ανάμεσα στους πολίτες. Για μια τέτοια παιδεία χρειάζονται επαγγελματίες παιδαγωγοί, δηλαδή οι Σοφιστές, για να «διδάξουν την αρετή», για να καταστήσουν, δηλαδή, τους νέους ικανούς να κυβερνήσουν την πόλη χάρη στην αξία τους και στις ικανότητές τους.</a:t>
            </a:r>
          </a:p>
          <a:p>
            <a:r>
              <a:rPr lang="el-GR" sz="8000" b="1" dirty="0"/>
              <a:t>ΔΙΔΑΚΤΗ Η ΑΡΕΤΗ: </a:t>
            </a:r>
            <a:r>
              <a:rPr lang="el-GR" sz="8000" dirty="0"/>
              <a:t>Με τον τρόπο αυτό, εδραιώνεται η αντίληψη τον 5</a:t>
            </a:r>
            <a:r>
              <a:rPr lang="el-GR" sz="8000" baseline="30000" dirty="0"/>
              <a:t>ο</a:t>
            </a:r>
            <a:r>
              <a:rPr lang="el-GR" sz="8000" dirty="0"/>
              <a:t> π.Χ. αι. ότι η αρετή είναι διδακτή, ότι δηλαδή συνίσταται σε μια συγκεκριμένη παιδεία. Την άποψη αυτή ενστερνίστηκαν όχι μόνο οι διανοούμενοι της πόλης, όχι μόνο οι Σοφιστές, αλλά και οι φιλόσοφοι όπως ο Σωκράτης και ο Πλάτων. </a:t>
            </a:r>
            <a:endParaRPr lang="en-GB" sz="8000" dirty="0"/>
          </a:p>
          <a:p>
            <a:pPr marL="0" indent="0">
              <a:buNone/>
            </a:pPr>
            <a:r>
              <a:rPr lang="el-GR" sz="8000" dirty="0"/>
              <a:t>	</a:t>
            </a:r>
            <a:endParaRPr lang="en-GB" sz="8000" dirty="0"/>
          </a:p>
          <a:p>
            <a:endParaRPr lang="en-GB" sz="2400" dirty="0"/>
          </a:p>
          <a:p>
            <a:endParaRPr lang="en-GB" sz="2400" dirty="0"/>
          </a:p>
          <a:p>
            <a:endParaRPr lang="en-GB" sz="1900" dirty="0"/>
          </a:p>
        </p:txBody>
      </p:sp>
    </p:spTree>
    <p:extLst>
      <p:ext uri="{BB962C8B-B14F-4D97-AF65-F5344CB8AC3E}">
        <p14:creationId xmlns="" xmlns:p14="http://schemas.microsoft.com/office/powerpoint/2010/main" val="2942859463"/>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4351DFE5-F63D-4BE0-BDA9-E3EB88F01AA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 xmlns:a16="http://schemas.microsoft.com/office/drawing/2014/main" id="{3AA16612-ACD2-4A16-8F2B-4514FD6BF28F}"/>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2">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9925D253-030F-4ADC-A10F-3352B891A04F}"/>
              </a:ext>
            </a:extLst>
          </p:cNvPr>
          <p:cNvSpPr>
            <a:spLocks noGrp="1"/>
          </p:cNvSpPr>
          <p:nvPr>
            <p:ph type="title"/>
          </p:nvPr>
        </p:nvSpPr>
        <p:spPr>
          <a:xfrm>
            <a:off x="1179226" y="826680"/>
            <a:ext cx="9833548" cy="1325563"/>
          </a:xfrm>
        </p:spPr>
        <p:txBody>
          <a:bodyPr>
            <a:normAutofit/>
          </a:bodyPr>
          <a:lstStyle/>
          <a:p>
            <a:pPr algn="ctr"/>
            <a:r>
              <a:rPr lang="el-GR" sz="4000" b="1">
                <a:solidFill>
                  <a:srgbClr val="FFFFFF"/>
                </a:solidFill>
                <a:latin typeface="+mn-lt"/>
              </a:rPr>
              <a:t>ΣΟΦΙΣΤΕΣ του 4</a:t>
            </a:r>
            <a:r>
              <a:rPr lang="el-GR" sz="4000" b="1" baseline="30000">
                <a:solidFill>
                  <a:srgbClr val="FFFFFF"/>
                </a:solidFill>
                <a:latin typeface="+mn-lt"/>
              </a:rPr>
              <a:t>ου</a:t>
            </a:r>
            <a:r>
              <a:rPr lang="el-GR" sz="4000" b="1">
                <a:solidFill>
                  <a:srgbClr val="FFFFFF"/>
                </a:solidFill>
                <a:latin typeface="+mn-lt"/>
              </a:rPr>
              <a:t> π.Χ. αι. </a:t>
            </a:r>
            <a:endParaRPr lang="en-GB" sz="4000" b="1">
              <a:solidFill>
                <a:srgbClr val="FFFFFF"/>
              </a:solidFill>
              <a:latin typeface="+mn-lt"/>
            </a:endParaRPr>
          </a:p>
        </p:txBody>
      </p:sp>
      <p:sp>
        <p:nvSpPr>
          <p:cNvPr id="3" name="Content Placeholder 2">
            <a:extLst>
              <a:ext uri="{FF2B5EF4-FFF2-40B4-BE49-F238E27FC236}">
                <a16:creationId xmlns="" xmlns:a16="http://schemas.microsoft.com/office/drawing/2014/main" id="{56BBD994-6AEF-4B00-98FC-49C8F3A8C99D}"/>
              </a:ext>
            </a:extLst>
          </p:cNvPr>
          <p:cNvSpPr>
            <a:spLocks noGrp="1"/>
          </p:cNvSpPr>
          <p:nvPr>
            <p:ph idx="1"/>
          </p:nvPr>
        </p:nvSpPr>
        <p:spPr>
          <a:xfrm>
            <a:off x="1036320" y="2448560"/>
            <a:ext cx="9976454" cy="4196080"/>
          </a:xfrm>
        </p:spPr>
        <p:txBody>
          <a:bodyPr>
            <a:normAutofit/>
          </a:bodyPr>
          <a:lstStyle/>
          <a:p>
            <a:r>
              <a:rPr lang="el-GR" dirty="0">
                <a:solidFill>
                  <a:srgbClr val="000000"/>
                </a:solidFill>
              </a:rPr>
              <a:t>Οι σοφιστές του 4</a:t>
            </a:r>
            <a:r>
              <a:rPr lang="el-GR" baseline="30000" dirty="0">
                <a:solidFill>
                  <a:srgbClr val="000000"/>
                </a:solidFill>
              </a:rPr>
              <a:t>ου</a:t>
            </a:r>
            <a:r>
              <a:rPr lang="el-GR" dirty="0">
                <a:solidFill>
                  <a:srgbClr val="000000"/>
                </a:solidFill>
              </a:rPr>
              <a:t> αι. περιορίστηκαν στην άσκηση μιας ρητορικής δεξιοτεχνίας ως αυτοσκοπού, στη χρήση της τέχνης της αμφισβήτησης οποιασδήποτε επιστημονικής και ηθικής θέσης. </a:t>
            </a:r>
          </a:p>
          <a:p>
            <a:r>
              <a:rPr lang="el-GR" dirty="0">
                <a:solidFill>
                  <a:srgbClr val="000000"/>
                </a:solidFill>
              </a:rPr>
              <a:t>Η τέχνη του πειστικού λόγου χάνει σιγά σιγά τη σημασία της με την εξασθένιση του δημοκρατικού πολιτικού πλαισίου, του πλαισίου της Εκκλησίας του δήμου, όπου γεννήθηκε. Από την άλλη, τα προβλήματα της γλώσσας, στα οποία οι Σοφιστές είχαν αποδώσει ιδιαίτερη σημασία, τα παρέλαβαν σπουδαίες φιλοσοφικές σχολές, όπως του Πλάτωνα και του Αριστοτέλη. </a:t>
            </a:r>
            <a:endParaRPr lang="en-GB" dirty="0">
              <a:solidFill>
                <a:srgbClr val="000000"/>
              </a:solidFill>
            </a:endParaRPr>
          </a:p>
        </p:txBody>
      </p:sp>
    </p:spTree>
    <p:extLst>
      <p:ext uri="{BB962C8B-B14F-4D97-AF65-F5344CB8AC3E}">
        <p14:creationId xmlns="" xmlns:p14="http://schemas.microsoft.com/office/powerpoint/2010/main" val="2379239127"/>
      </p:ext>
    </p:extLst>
  </p:cSld>
  <p:clrMapOvr>
    <a:masterClrMapping/>
  </p:clrMapOvr>
  <p:transition spd="slow">
    <p:randomBar dir="ver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3823</Words>
  <Application>Microsoft Office PowerPoint</Application>
  <PresentationFormat>Προσαρμογή</PresentationFormat>
  <Paragraphs>109</Paragraphs>
  <Slides>29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Office Theme</vt:lpstr>
      <vt:lpstr>Η ΡΗΤΟΡΙΚΗ ΣΤΗΝ ΚΛΑΣΙΚΗ ΑΘΗΝΑ</vt:lpstr>
      <vt:lpstr>ΑΠΑΡΧΕΣ ΤΗΣ ΡΗΤΟΡΙΚΗΣ ΤΕΧΝΗΣ</vt:lpstr>
      <vt:lpstr>ΕΦΕΥΡΕΤΕΣ ΤΗΣ ΡΗΤΟΡΙΚΗΣ ΤΕΧΝΗΣ</vt:lpstr>
      <vt:lpstr>Η ρητορική ως οργανωμένη τέχνη αποτελεί δημιούργημα του 5ου αι. π.Χ. Η τέχνη του έντεχνου δημόσιου λόγου σχετίζεται άμεσα με τη δημοκρατία όπως αυτή διαμορφώθηκε κυρίως στην Αθήνα και τις πόλεις της Σικελίας. Kάθε συμμετοχή στα κοινά, δηλαδή στην εκκλησία του δήμου και τα δικαστήρια, προϋπέθετε ρητορική δεινότητα εκ μέρους των πολιτών. Συνεπώς, η ρητορική έγινε σταδιακά αντικείμενο διδασκαλίας, κυρίως για όσους επεδίωκαν να αναδειχτούν στον πολιτικό στίβο, και γνώρισε μεγάλη ανάπτυξη στους κύκλους των σοφιστών, οι οποίοι δίδασκαν τους μαθητές τους εκφωνώντας έντεχνους λόγους. </vt:lpstr>
      <vt:lpstr>ΣΟΦΙΣΤΕΣ</vt:lpstr>
      <vt:lpstr>ΕΚΠΑΙΔΕΥΣΗ ΣΤΗΝ ΑΘΗΝΑ του 5ΟΥ π.Χ. αι. </vt:lpstr>
      <vt:lpstr>ΣΗΜΑΝΤΙΚΟΙ ΣΟΦΙΣΤΕΣ </vt:lpstr>
      <vt:lpstr>ΣΟΦΙΣΤΕΣ ΚΑΙ ΠΟΛΙΤΙΚΗ ΙΔΕΟΛΟΓΙΑ </vt:lpstr>
      <vt:lpstr>ΣΟΦΙΣΤΕΣ του 4ου π.Χ. αι. </vt:lpstr>
      <vt:lpstr>ΙΣΟΚΡΑΤΗΣ</vt:lpstr>
      <vt:lpstr>ΣΧΟΛΗ ΤΟΥ ΙΣΟΚΡΑΤΗ – 388 π.Χ.</vt:lpstr>
      <vt:lpstr>ΙΣΟΚΡΑΤΗΣ ΚΑΤΑ ΤΩΝ ΣΟΦΙΣΤΩΝ 1-3</vt:lpstr>
      <vt:lpstr>ΙΣΟΚΡΑΤΗΣ ΕΙΣ ΑΝΤΙΔΟΣΙΝ </vt:lpstr>
      <vt:lpstr> ΑΡΙΣΤΟΤΕΛΗΣ ΡΗΤΟΡΙΚΗ Α </vt:lpstr>
      <vt:lpstr>Σκοπός της ρητορικής είναι να πείσει τους ακροατές, επομένως η τέχνη του ρήτορα κυρίως συνίσταται στην εύρεση και την ανάπτυξη των αποδείξεων. Συνεπώς, ο Αριστοτέλης θεωρεί ως σπουδαιότερο σημείο της ρητορικής τέχνης εκείνο που αναφέρεται στις αποδείξεις, στην πειθώ που πρέπει να είναι το αποτέλεσμα του ρητορικού λόγου, και διαπιστώνει ότι οι προγενέστεροί του διδάσκαλοι της ρητορικής δεν είχαν ασχοληθεί καθόλου μ’ αυτό το θέμα. Ο Αριστοτέλης διερευνά την ουσία της ρητορικής και δέχεται ότι η ρητορική είναι τέχνη (όπως η λογική ή τα μαθηματικά) και αναφέρεται στη διάταξη του λόγου και τη χρήση των αποδείξεων, ανεξαρτήτως από το ουσιαστικό περιεχόμενο του ρητορικού λόγου, δηλ. οι κανόνες της δεν επηρεάζονται από το θέμα, αλλά αντίθετα εφαρμόζονται σε κάθε θέμα. Η μέθοδος, όμως, της ρητορικής εξαιτίας του κοινού στο οποίο απευθύνεται, δεν είναι αυστηρώς επιστημονική. Πρώτα απ’ όλα, δεν ενδιαφέρεται μόνο για το αληθές, αλλά και για το απλώς αληθοφανές, αφού σκοπός της είναι το να πείσει και για τον σκοπό αυτό δεν είναι ανάγκη να είναι αληθινά όσα ο ρήτορας υποστηρίζει, αρκεί να τα εμφανίσει ως αληθινά (ή, από μια άλλη άποψη, δεν αρκεί να είναι αληθινά, αν δεν κατορθώσει να τα εμφανίσει ως αληθινά).  </vt:lpstr>
      <vt:lpstr> ΡΗΤΟΡΙΚΗ Α 1355a 20-35 Γιατί είναι χρήσιμη η ρητορική;  </vt:lpstr>
      <vt:lpstr>ΡΗΤΟΡΙΚΗ Α 1355a 40-b8 </vt:lpstr>
      <vt:lpstr> ΡΗΤΟΡΙΚΗ Α 1355b10-31 Ποιος είναι ο σκοπός της ρητορικής; </vt:lpstr>
      <vt:lpstr> ΡΗΤΟΡΙΚΗ Α 1358b6-1359a5 ΕΙΔΗ ΛΟΓΩΝ </vt:lpstr>
      <vt:lpstr>ΕΙΔΗ ΡΗΤΟΡΙΚΟΥ ΛΟΓΟΥ</vt:lpstr>
      <vt:lpstr>ΧΡΟΝΟΣ ΓΙΑ ΚΑΘΕ ΕΙΔΟΣ ΛΟΓΟΥ</vt:lpstr>
      <vt:lpstr>ΣΚΟΠΟΣ ΚΑΘΕ ΕΙΔΟΥΣ ΛΟΓΟΥ</vt:lpstr>
      <vt:lpstr> ΡΗΤΟΡΙΚΗ Α 1355b42-47 Άτεχνες – Έντεχνες αποδείξεις (πίστεις) </vt:lpstr>
      <vt:lpstr> ΡΗΤΟΡΙΚΗ Α 1356a1-20 Αποδείξεις (πίστεις) ενός ρητορικού λόγου:  ήθος, πάθος, πίστεις </vt:lpstr>
      <vt:lpstr>ΗΘΟΣ : Αισχίνου, Περί Παραπρεσβείας 146-148</vt:lpstr>
      <vt:lpstr>ΠΑΘΟΣ: Λυσίου, Ὑπὲρ τοῦ Ἐρατοσθένους φόνου ἀπολογία 35-36</vt:lpstr>
      <vt:lpstr>ΠΙΣΤΕΙΣ: Ἀντιφῶν, Κατὰ τῆς μητρυιᾶς 12-13</vt:lpstr>
      <vt:lpstr> ΕΝΔΕΙΚΤΙΚΗ ΒΙΒΛΙΟΓΡΑΦΙΑ</vt:lpstr>
      <vt:lpstr>ΡΗΤΟΡΙΚΗ ΚΑΙ ΔΗΜΟΚΡΑΤΙΑ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ΡΗΤΟΡΙΚΗ ΣΤΗΝ ΚΛΑΣΙΚΗ ΑΘΗΝΑ</dc:title>
  <dc:creator>evolonaki</dc:creator>
  <cp:lastModifiedBy>eleni</cp:lastModifiedBy>
  <cp:revision>8</cp:revision>
  <dcterms:created xsi:type="dcterms:W3CDTF">2019-02-07T18:27:16Z</dcterms:created>
  <dcterms:modified xsi:type="dcterms:W3CDTF">2021-02-22T16:04:41Z</dcterms:modified>
</cp:coreProperties>
</file>