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6" r:id="rId4"/>
    <p:sldId id="259" r:id="rId5"/>
    <p:sldId id="277" r:id="rId6"/>
    <p:sldId id="260" r:id="rId7"/>
    <p:sldId id="278" r:id="rId8"/>
    <p:sldId id="279" r:id="rId9"/>
    <p:sldId id="261" r:id="rId10"/>
    <p:sldId id="280" r:id="rId11"/>
    <p:sldId id="281" r:id="rId12"/>
    <p:sldId id="282" r:id="rId13"/>
    <p:sldId id="283" r:id="rId14"/>
    <p:sldId id="284" r:id="rId15"/>
    <p:sldId id="285" r:id="rId16"/>
    <p:sldId id="286" r:id="rId17"/>
    <p:sldId id="287" r:id="rId18"/>
    <p:sldId id="262" r:id="rId19"/>
    <p:sldId id="263" r:id="rId20"/>
    <p:sldId id="264" r:id="rId21"/>
    <p:sldId id="266" r:id="rId22"/>
    <p:sldId id="267" r:id="rId23"/>
    <p:sldId id="268" r:id="rId24"/>
    <p:sldId id="269" r:id="rId25"/>
    <p:sldId id="289" r:id="rId26"/>
    <p:sldId id="270" r:id="rId27"/>
    <p:sldId id="271" r:id="rId28"/>
    <p:sldId id="272" r:id="rId29"/>
    <p:sldId id="273" r:id="rId30"/>
    <p:sldId id="290" r:id="rId31"/>
    <p:sldId id="274" r:id="rId32"/>
    <p:sldId id="27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E9C512-68DD-4601-A555-F242942A2FEF}" type="datetimeFigureOut">
              <a:rPr lang="el-GR" smtClean="0"/>
              <a:t>17/3/2023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414714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E9C512-68DD-4601-A555-F242942A2FEF}" type="datetimeFigureOut">
              <a:rPr lang="el-GR" smtClean="0"/>
              <a:t>17/3/2023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78092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E9C512-68DD-4601-A555-F242942A2FEF}" type="datetimeFigureOut">
              <a:rPr lang="el-GR" smtClean="0"/>
              <a:t>17/3/2023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749CB3-87C0-4AF9-B430-0CDD38CA3D32}"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687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5E9C512-68DD-4601-A555-F242942A2FEF}" type="datetimeFigureOut">
              <a:rPr lang="el-GR" smtClean="0"/>
              <a:t>17/3/2023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117011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5E9C512-68DD-4601-A555-F242942A2FEF}" type="datetimeFigureOut">
              <a:rPr lang="el-GR" smtClean="0"/>
              <a:t>17/3/2023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749CB3-87C0-4AF9-B430-0CDD38CA3D32}"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063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5E9C512-68DD-4601-A555-F242942A2FEF}" type="datetimeFigureOut">
              <a:rPr lang="el-GR" smtClean="0"/>
              <a:t>17/3/2023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412141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9C512-68DD-4601-A555-F242942A2FEF}" type="datetimeFigureOut">
              <a:rPr lang="el-GR" smtClean="0"/>
              <a:t>17/3/2023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905694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9C512-68DD-4601-A555-F242942A2FEF}" type="datetimeFigureOut">
              <a:rPr lang="el-GR" smtClean="0"/>
              <a:t>17/3/2023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861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9C512-68DD-4601-A555-F242942A2FEF}" type="datetimeFigureOut">
              <a:rPr lang="el-GR" smtClean="0"/>
              <a:t>17/3/2023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101465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E9C512-68DD-4601-A555-F242942A2FEF}" type="datetimeFigureOut">
              <a:rPr lang="el-GR" smtClean="0"/>
              <a:t>17/3/2023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180865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E9C512-68DD-4601-A555-F242942A2FEF}" type="datetimeFigureOut">
              <a:rPr lang="el-GR" smtClean="0"/>
              <a:t>17/3/2023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258150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9C512-68DD-4601-A555-F242942A2FEF}" type="datetimeFigureOut">
              <a:rPr lang="el-GR" smtClean="0"/>
              <a:t>17/3/2023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362913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E9C512-68DD-4601-A555-F242942A2FEF}" type="datetimeFigureOut">
              <a:rPr lang="el-GR" smtClean="0"/>
              <a:t>17/3/2023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9318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9C512-68DD-4601-A555-F242942A2FEF}" type="datetimeFigureOut">
              <a:rPr lang="el-GR" smtClean="0"/>
              <a:t>17/3/2023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339169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E9C512-68DD-4601-A555-F242942A2FEF}" type="datetimeFigureOut">
              <a:rPr lang="el-GR" smtClean="0"/>
              <a:t>17/3/2023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204279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E9C512-68DD-4601-A555-F242942A2FEF}" type="datetimeFigureOut">
              <a:rPr lang="el-GR" smtClean="0"/>
              <a:t>17/3/2023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749CB3-87C0-4AF9-B430-0CDD38CA3D32}" type="slidenum">
              <a:rPr lang="el-GR" smtClean="0"/>
              <a:t>‹#›</a:t>
            </a:fld>
            <a:endParaRPr lang="el-GR"/>
          </a:p>
        </p:txBody>
      </p:sp>
    </p:spTree>
    <p:extLst>
      <p:ext uri="{BB962C8B-B14F-4D97-AF65-F5344CB8AC3E}">
        <p14:creationId xmlns:p14="http://schemas.microsoft.com/office/powerpoint/2010/main" val="273377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5E9C512-68DD-4601-A555-F242942A2FEF}" type="datetimeFigureOut">
              <a:rPr lang="el-GR" smtClean="0"/>
              <a:t>17/3/2023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749CB3-87C0-4AF9-B430-0CDD38CA3D32}" type="slidenum">
              <a:rPr lang="el-GR" smtClean="0"/>
              <a:t>‹#›</a:t>
            </a:fld>
            <a:endParaRPr lang="el-GR"/>
          </a:p>
        </p:txBody>
      </p:sp>
    </p:spTree>
    <p:extLst>
      <p:ext uri="{BB962C8B-B14F-4D97-AF65-F5344CB8AC3E}">
        <p14:creationId xmlns:p14="http://schemas.microsoft.com/office/powerpoint/2010/main" val="368127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17632" y="836022"/>
            <a:ext cx="1776548" cy="1439092"/>
          </a:xfrm>
          <a:prstGeom prst="rect">
            <a:avLst/>
          </a:prstGeom>
        </p:spPr>
      </p:pic>
      <p:sp>
        <p:nvSpPr>
          <p:cNvPr id="2" name="Title 1"/>
          <p:cNvSpPr>
            <a:spLocks noGrp="1"/>
          </p:cNvSpPr>
          <p:nvPr>
            <p:ph type="title"/>
          </p:nvPr>
        </p:nvSpPr>
        <p:spPr>
          <a:xfrm>
            <a:off x="1672046" y="836023"/>
            <a:ext cx="4423953" cy="5032965"/>
          </a:xfrm>
        </p:spPr>
        <p:txBody>
          <a:bodyPr>
            <a:normAutofit/>
          </a:bodyPr>
          <a:lstStyle/>
          <a:p>
            <a:endParaRPr lang="el-GR" sz="2000" dirty="0"/>
          </a:p>
        </p:txBody>
      </p:sp>
      <p:sp>
        <p:nvSpPr>
          <p:cNvPr id="3" name="Content Placeholder 2"/>
          <p:cNvSpPr>
            <a:spLocks noGrp="1"/>
          </p:cNvSpPr>
          <p:nvPr>
            <p:ph idx="1"/>
          </p:nvPr>
        </p:nvSpPr>
        <p:spPr>
          <a:xfrm>
            <a:off x="6461760" y="836022"/>
            <a:ext cx="5042852" cy="5025029"/>
          </a:xfrm>
        </p:spPr>
        <p:txBody>
          <a:bodyPr>
            <a:normAutofit/>
          </a:bodyPr>
          <a:lstStyle/>
          <a:p>
            <a:pPr marL="0" indent="0" algn="ctr">
              <a:buNone/>
            </a:pPr>
            <a:r>
              <a:rPr lang="el-GR" sz="2800" b="1" dirty="0"/>
              <a:t>Βασικές αρχές χορήγησης φαρμάκων </a:t>
            </a:r>
          </a:p>
          <a:p>
            <a:pPr marL="0" indent="0" algn="ctr">
              <a:buNone/>
            </a:pPr>
            <a:endParaRPr lang="el-GR" sz="2800" b="1" dirty="0"/>
          </a:p>
        </p:txBody>
      </p:sp>
      <p:sp>
        <p:nvSpPr>
          <p:cNvPr id="4" name="Text Placeholder 3"/>
          <p:cNvSpPr>
            <a:spLocks noGrp="1"/>
          </p:cNvSpPr>
          <p:nvPr>
            <p:ph type="body" sz="half" idx="2"/>
          </p:nvPr>
        </p:nvSpPr>
        <p:spPr>
          <a:xfrm>
            <a:off x="1733006" y="2275114"/>
            <a:ext cx="4362993" cy="3593875"/>
          </a:xfrm>
        </p:spPr>
        <p:txBody>
          <a:bodyPr>
            <a:normAutofit/>
          </a:bodyPr>
          <a:lstStyle/>
          <a:p>
            <a:pPr algn="ctr"/>
            <a:endParaRPr lang="el-GR" b="1" dirty="0"/>
          </a:p>
          <a:p>
            <a:pPr algn="ctr"/>
            <a:r>
              <a:rPr lang="el-GR" sz="1600" dirty="0"/>
              <a:t>ΡΑΛΛΗ Κ. ΜΑΡΙΑ</a:t>
            </a:r>
          </a:p>
          <a:p>
            <a:pPr algn="ctr"/>
            <a:r>
              <a:rPr lang="el-GR" sz="1600" dirty="0"/>
              <a:t>Νοσηλεύτρια ΤΕ, </a:t>
            </a:r>
            <a:r>
              <a:rPr lang="en-US" sz="1600" dirty="0"/>
              <a:t>MSc,</a:t>
            </a:r>
            <a:r>
              <a:rPr lang="el-GR" sz="1600" dirty="0"/>
              <a:t> </a:t>
            </a:r>
            <a:r>
              <a:rPr lang="en-US" sz="1600" dirty="0"/>
              <a:t>PhD</a:t>
            </a:r>
            <a:endParaRPr lang="el-GR" sz="1600" dirty="0"/>
          </a:p>
          <a:p>
            <a:pPr algn="ctr"/>
            <a:r>
              <a:rPr lang="el-GR" sz="1600" dirty="0"/>
              <a:t>Τομεάρχης Ψυχικής Υγείας και Διατομεακών Τμημάτων Νοσοκομείου Καλαμάτας</a:t>
            </a:r>
          </a:p>
        </p:txBody>
      </p:sp>
    </p:spTree>
    <p:extLst>
      <p:ext uri="{BB962C8B-B14F-4D97-AF65-F5344CB8AC3E}">
        <p14:creationId xmlns:p14="http://schemas.microsoft.com/office/powerpoint/2010/main" val="133802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073" y="898204"/>
            <a:ext cx="8911687" cy="1280890"/>
          </a:xfrm>
        </p:spPr>
        <p:txBody>
          <a:bodyPr>
            <a:normAutofit/>
          </a:bodyPr>
          <a:lstStyle/>
          <a:p>
            <a:r>
              <a:rPr lang="el-GR" sz="3200" b="1" dirty="0"/>
              <a:t>ΧΟΡΗΓΗΣΗ ΦΑΡΜΑΚΩΝ ΑΠΟ ΝΟΣΗΛΕΥΤΕΣ</a:t>
            </a:r>
          </a:p>
        </p:txBody>
      </p:sp>
      <p:sp>
        <p:nvSpPr>
          <p:cNvPr id="3" name="Content Placeholder 2"/>
          <p:cNvSpPr>
            <a:spLocks noGrp="1"/>
          </p:cNvSpPr>
          <p:nvPr>
            <p:ph idx="1"/>
          </p:nvPr>
        </p:nvSpPr>
        <p:spPr>
          <a:xfrm>
            <a:off x="2133600" y="2133600"/>
            <a:ext cx="9371012" cy="3777622"/>
          </a:xfrm>
        </p:spPr>
        <p:txBody>
          <a:bodyPr>
            <a:normAutofit/>
          </a:bodyPr>
          <a:lstStyle/>
          <a:p>
            <a:pPr marL="0" indent="0">
              <a:buNone/>
            </a:pPr>
            <a:r>
              <a:rPr lang="el-GR" dirty="0"/>
              <a:t>Τα φάρμακα διακρίνονται σε συνταγογραφούμενα και μη</a:t>
            </a:r>
          </a:p>
          <a:p>
            <a:pPr marL="0" indent="0">
              <a:buNone/>
            </a:pPr>
            <a:r>
              <a:rPr lang="el-GR" dirty="0"/>
              <a:t>Μέσα στο νοσοκομείο όλα τα φάρμακα είναι </a:t>
            </a:r>
          </a:p>
          <a:p>
            <a:pPr marL="0" indent="0">
              <a:buNone/>
            </a:pPr>
            <a:r>
              <a:rPr lang="el-GR" dirty="0"/>
              <a:t>συνταγογραφούμενα.</a:t>
            </a:r>
          </a:p>
          <a:p>
            <a:pPr marL="0" indent="0">
              <a:buNone/>
            </a:pPr>
            <a:r>
              <a:rPr lang="el-GR" dirty="0"/>
              <a:t>Ο νοσηλευτής στην Ελλάδα δεν έχει (ακόμα) </a:t>
            </a:r>
          </a:p>
          <a:p>
            <a:pPr marL="0" indent="0">
              <a:buNone/>
            </a:pPr>
            <a:r>
              <a:rPr lang="el-GR" dirty="0"/>
              <a:t>το δικαίωμα να συνταγογραφεί φάρμακα και </a:t>
            </a:r>
          </a:p>
          <a:p>
            <a:pPr marL="0" indent="0">
              <a:buNone/>
            </a:pPr>
            <a:r>
              <a:rPr lang="el-GR" dirty="0"/>
              <a:t>χορηγεί τα φάρμακα στους ασθενείς κατόπιν </a:t>
            </a:r>
          </a:p>
          <a:p>
            <a:pPr marL="0" indent="0">
              <a:buNone/>
            </a:pPr>
            <a:r>
              <a:rPr lang="el-GR" dirty="0"/>
              <a:t>γραπτής οδηγίας του γιατρού.</a:t>
            </a:r>
          </a:p>
          <a:p>
            <a:pPr marL="0" indent="0">
              <a:buNone/>
            </a:pPr>
            <a:r>
              <a:rPr lang="el-GR" dirty="0"/>
              <a:t>Με προφορική εντολή χορηγούνται μόνο σε </a:t>
            </a:r>
            <a:r>
              <a:rPr lang="el-GR" b="1" dirty="0"/>
              <a:t>εξαιρετικές</a:t>
            </a:r>
            <a:r>
              <a:rPr lang="el-GR" dirty="0"/>
              <a:t>, </a:t>
            </a:r>
            <a:r>
              <a:rPr lang="el-GR" b="1" dirty="0"/>
              <a:t>έκτακτες</a:t>
            </a:r>
            <a:r>
              <a:rPr lang="el-GR" dirty="0"/>
              <a:t> και </a:t>
            </a:r>
            <a:r>
              <a:rPr lang="el-GR" b="1" dirty="0"/>
              <a:t>επείγουσες</a:t>
            </a:r>
            <a:r>
              <a:rPr lang="el-GR" dirty="0"/>
              <a:t> καταστάσεις βάσει πρωτοκόλλου.</a:t>
            </a:r>
          </a:p>
        </p:txBody>
      </p:sp>
      <p:pic>
        <p:nvPicPr>
          <p:cNvPr id="4" name="Picture 3"/>
          <p:cNvPicPr>
            <a:picLocks noChangeAspect="1"/>
          </p:cNvPicPr>
          <p:nvPr/>
        </p:nvPicPr>
        <p:blipFill>
          <a:blip r:embed="rId2"/>
          <a:stretch>
            <a:fillRect/>
          </a:stretch>
        </p:blipFill>
        <p:spPr>
          <a:xfrm>
            <a:off x="8791303" y="2224587"/>
            <a:ext cx="1981200" cy="2305050"/>
          </a:xfrm>
          <a:prstGeom prst="rect">
            <a:avLst/>
          </a:prstGeom>
        </p:spPr>
      </p:pic>
    </p:spTree>
    <p:extLst>
      <p:ext uri="{BB962C8B-B14F-4D97-AF65-F5344CB8AC3E}">
        <p14:creationId xmlns:p14="http://schemas.microsoft.com/office/powerpoint/2010/main" val="427312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03" y="624110"/>
            <a:ext cx="10485709" cy="1280890"/>
          </a:xfrm>
        </p:spPr>
        <p:txBody>
          <a:bodyPr>
            <a:normAutofit fontScale="90000"/>
          </a:bodyPr>
          <a:lstStyle/>
          <a:p>
            <a:pPr algn="ctr"/>
            <a:r>
              <a:rPr lang="el-GR" b="1" dirty="0"/>
              <a:t>ΟΙ ΝΟΣΗΛΕΥΤΕΣ ΣΤΗΝ ΕΛΛΑΔΑ ΔΕΝ ΣΥΝΤΑΓΟΓΡΑΦΟΥΝ ΦΑΡΜΑΚΑ, ΑΛΛΑ:</a:t>
            </a:r>
            <a:br>
              <a:rPr lang="el-GR" b="1" dirty="0"/>
            </a:br>
            <a:endParaRPr lang="el-GR" b="1" dirty="0"/>
          </a:p>
        </p:txBody>
      </p:sp>
      <p:sp>
        <p:nvSpPr>
          <p:cNvPr id="3" name="Content Placeholder 2"/>
          <p:cNvSpPr>
            <a:spLocks noGrp="1"/>
          </p:cNvSpPr>
          <p:nvPr>
            <p:ph idx="1"/>
          </p:nvPr>
        </p:nvSpPr>
        <p:spPr>
          <a:xfrm>
            <a:off x="2589212" y="2490650"/>
            <a:ext cx="8915400" cy="3420571"/>
          </a:xfrm>
        </p:spPr>
        <p:txBody>
          <a:bodyPr>
            <a:normAutofit/>
          </a:bodyPr>
          <a:lstStyle/>
          <a:p>
            <a:pPr>
              <a:buFont typeface="Wingdings" panose="05000000000000000000" pitchFamily="2" charset="2"/>
              <a:buChar char="Ø"/>
            </a:pPr>
            <a:r>
              <a:rPr lang="el-GR" sz="2000" dirty="0"/>
              <a:t>Εκτιμούν τον ασθενή σε συνεργασία με τον ιατρό προκειμένου να επιλεχθεί η φαρμακευτική αγωγή </a:t>
            </a:r>
          </a:p>
          <a:p>
            <a:pPr>
              <a:buFont typeface="Wingdings" panose="05000000000000000000" pitchFamily="2" charset="2"/>
              <a:buChar char="Ø"/>
            </a:pPr>
            <a:r>
              <a:rPr lang="el-GR" sz="2000" dirty="0"/>
              <a:t>Διαχειρίζονται και αποθηκεύουν τα φάρμακα, και ελέγχουν την καταλληλότητά τους </a:t>
            </a:r>
          </a:p>
          <a:p>
            <a:pPr>
              <a:buFont typeface="Wingdings" panose="05000000000000000000" pitchFamily="2" charset="2"/>
              <a:buChar char="Ø"/>
            </a:pPr>
            <a:r>
              <a:rPr lang="el-GR" sz="2000" dirty="0"/>
              <a:t>Προετοιμάζουν και χορηγούν τα φάρμακα </a:t>
            </a:r>
          </a:p>
          <a:p>
            <a:pPr>
              <a:buFont typeface="Wingdings" panose="05000000000000000000" pitchFamily="2" charset="2"/>
              <a:buChar char="Ø"/>
            </a:pPr>
            <a:r>
              <a:rPr lang="el-GR" sz="2000" dirty="0"/>
              <a:t>Παρακολουθούν τους ασθενείς για τις αντιδράσεις τους στα φάρμακα Καταγράφουν τα χορηγούμενα φάρμακα ασθενών </a:t>
            </a:r>
          </a:p>
          <a:p>
            <a:pPr>
              <a:buFont typeface="Wingdings" panose="05000000000000000000" pitchFamily="2" charset="2"/>
              <a:buChar char="Ø"/>
            </a:pPr>
            <a:r>
              <a:rPr lang="el-GR" sz="2000" dirty="0"/>
              <a:t>Εκπαιδεύουν ασθενείς και μέλη της οικογένειας για τα φάρμακα που λαμβάνουν σπίτι</a:t>
            </a:r>
          </a:p>
        </p:txBody>
      </p:sp>
    </p:spTree>
    <p:extLst>
      <p:ext uri="{BB962C8B-B14F-4D97-AF65-F5344CB8AC3E}">
        <p14:creationId xmlns:p14="http://schemas.microsoft.com/office/powerpoint/2010/main" val="424135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9" y="365125"/>
            <a:ext cx="9838508" cy="1325563"/>
          </a:xfrm>
        </p:spPr>
        <p:txBody>
          <a:bodyPr>
            <a:noAutofit/>
          </a:bodyPr>
          <a:lstStyle/>
          <a:p>
            <a:pPr algn="ctr"/>
            <a:r>
              <a:rPr lang="el-GR" sz="3200" b="1" dirty="0"/>
              <a:t>Η ΑΣΦΑΛΗΣ ΚΑΙ ΑΚΙΝΔΥΝΗ ΧΟΡΗΓΗΣΗ ΦΑΡΜΑΚΩΝ ΑΠΑΙΤΕΙ:</a:t>
            </a:r>
            <a:br>
              <a:rPr lang="el-GR" sz="3200" b="1" dirty="0"/>
            </a:br>
            <a:endParaRPr lang="el-GR" sz="3200" b="1" dirty="0"/>
          </a:p>
        </p:txBody>
      </p:sp>
      <p:sp>
        <p:nvSpPr>
          <p:cNvPr id="3" name="Content Placeholder 2"/>
          <p:cNvSpPr>
            <a:spLocks noGrp="1"/>
          </p:cNvSpPr>
          <p:nvPr>
            <p:ph idx="1"/>
          </p:nvPr>
        </p:nvSpPr>
        <p:spPr>
          <a:xfrm>
            <a:off x="1985554" y="1690688"/>
            <a:ext cx="9519058" cy="4220534"/>
          </a:xfrm>
        </p:spPr>
        <p:txBody>
          <a:bodyPr>
            <a:normAutofit lnSpcReduction="10000"/>
          </a:bodyPr>
          <a:lstStyle/>
          <a:p>
            <a:pPr>
              <a:buFont typeface="Wingdings" panose="05000000000000000000" pitchFamily="2" charset="2"/>
              <a:buChar char="Ø"/>
            </a:pPr>
            <a:r>
              <a:rPr lang="el-GR" sz="2000" dirty="0"/>
              <a:t>Επαρκείς γνώσεις φαρμακολογίας</a:t>
            </a:r>
          </a:p>
          <a:p>
            <a:pPr>
              <a:buFont typeface="Wingdings" panose="05000000000000000000" pitchFamily="2" charset="2"/>
              <a:buChar char="Ø"/>
            </a:pPr>
            <a:r>
              <a:rPr lang="el-GR" sz="2000" dirty="0"/>
              <a:t>Ενημέρωση για τα νέα φάρμακα</a:t>
            </a:r>
          </a:p>
          <a:p>
            <a:pPr>
              <a:buFont typeface="Wingdings" panose="05000000000000000000" pitchFamily="2" charset="2"/>
              <a:buChar char="Ø"/>
            </a:pPr>
            <a:r>
              <a:rPr lang="el-GR" sz="2000" dirty="0"/>
              <a:t>Γνώσεις των παραγόντων που επηρεάζουν τη δόση του φαρμάκου</a:t>
            </a:r>
          </a:p>
          <a:p>
            <a:pPr>
              <a:buFont typeface="Wingdings" panose="05000000000000000000" pitchFamily="2" charset="2"/>
              <a:buChar char="Ø"/>
            </a:pPr>
            <a:r>
              <a:rPr lang="el-GR" sz="2000" dirty="0"/>
              <a:t>Υπευθυνότητα για την ακριβή τήρηση των ιατρικών οδηγιών</a:t>
            </a:r>
          </a:p>
          <a:p>
            <a:pPr>
              <a:buFont typeface="Wingdings" panose="05000000000000000000" pitchFamily="2" charset="2"/>
              <a:buChar char="Ø"/>
            </a:pPr>
            <a:r>
              <a:rPr lang="el-GR" sz="2000" dirty="0"/>
              <a:t>Ενημέρωση περί περιορισμών – ανοχή, συνήθεια, εθισμός</a:t>
            </a:r>
          </a:p>
          <a:p>
            <a:pPr>
              <a:buFont typeface="Wingdings" panose="05000000000000000000" pitchFamily="2" charset="2"/>
              <a:buChar char="Ø"/>
            </a:pPr>
            <a:r>
              <a:rPr lang="el-GR" sz="2000" dirty="0"/>
              <a:t>• Τις βασικές ενδείξεις των φαρμάκων</a:t>
            </a:r>
          </a:p>
          <a:p>
            <a:pPr>
              <a:buFont typeface="Wingdings" panose="05000000000000000000" pitchFamily="2" charset="2"/>
              <a:buChar char="Ø"/>
            </a:pPr>
            <a:r>
              <a:rPr lang="el-GR" sz="2000" dirty="0"/>
              <a:t>• Τις φυσιολογικές δόσεις</a:t>
            </a:r>
          </a:p>
          <a:p>
            <a:pPr>
              <a:buFont typeface="Wingdings" panose="05000000000000000000" pitchFamily="2" charset="2"/>
              <a:buChar char="Ø"/>
            </a:pPr>
            <a:r>
              <a:rPr lang="el-GR" sz="2000" dirty="0"/>
              <a:t>• Τις οδούς χορήγησης</a:t>
            </a:r>
          </a:p>
          <a:p>
            <a:pPr>
              <a:buFont typeface="Wingdings" panose="05000000000000000000" pitchFamily="2" charset="2"/>
              <a:buChar char="Ø"/>
            </a:pPr>
            <a:r>
              <a:rPr lang="el-GR" sz="2000" dirty="0"/>
              <a:t>• Πιθανές παρενέργειες</a:t>
            </a:r>
          </a:p>
          <a:p>
            <a:pPr>
              <a:buFont typeface="Wingdings" panose="05000000000000000000" pitchFamily="2" charset="2"/>
              <a:buChar char="Ø"/>
            </a:pPr>
            <a:r>
              <a:rPr lang="el-GR" sz="2000" dirty="0"/>
              <a:t>• Βασικά μαθηματικά για τον υπολογισμό των δόσεων</a:t>
            </a:r>
          </a:p>
          <a:p>
            <a:endParaRPr lang="el-GR" dirty="0"/>
          </a:p>
        </p:txBody>
      </p:sp>
    </p:spTree>
    <p:extLst>
      <p:ext uri="{BB962C8B-B14F-4D97-AF65-F5344CB8AC3E}">
        <p14:creationId xmlns:p14="http://schemas.microsoft.com/office/powerpoint/2010/main" val="380297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24110"/>
            <a:ext cx="10590212" cy="777970"/>
          </a:xfrm>
        </p:spPr>
        <p:txBody>
          <a:bodyPr>
            <a:normAutofit fontScale="90000"/>
          </a:bodyPr>
          <a:lstStyle/>
          <a:p>
            <a:pPr algn="ctr"/>
            <a:r>
              <a:rPr lang="el-GR" sz="3200" b="1" dirty="0"/>
              <a:t>Βασικές οδοί χορήγησης φαρμάκων</a:t>
            </a:r>
            <a:br>
              <a:rPr lang="el-GR" sz="3600" dirty="0"/>
            </a:br>
            <a:endParaRPr lang="el-GR" sz="3600" dirty="0"/>
          </a:p>
        </p:txBody>
      </p:sp>
      <p:sp>
        <p:nvSpPr>
          <p:cNvPr id="3" name="Content Placeholder 2"/>
          <p:cNvSpPr>
            <a:spLocks noGrp="1"/>
          </p:cNvSpPr>
          <p:nvPr>
            <p:ph idx="1"/>
          </p:nvPr>
        </p:nvSpPr>
        <p:spPr>
          <a:xfrm>
            <a:off x="1706880" y="1698171"/>
            <a:ext cx="9797732" cy="4213051"/>
          </a:xfrm>
        </p:spPr>
        <p:txBody>
          <a:bodyPr>
            <a:normAutofit/>
          </a:bodyPr>
          <a:lstStyle/>
          <a:p>
            <a:pPr>
              <a:buFont typeface="Wingdings" panose="05000000000000000000" pitchFamily="2" charset="2"/>
              <a:buChar char="Ø"/>
            </a:pPr>
            <a:r>
              <a:rPr lang="el-GR" dirty="0"/>
              <a:t>1. Δέρμα</a:t>
            </a:r>
          </a:p>
          <a:p>
            <a:pPr>
              <a:buFont typeface="Wingdings" panose="05000000000000000000" pitchFamily="2" charset="2"/>
              <a:buChar char="Ø"/>
            </a:pPr>
            <a:r>
              <a:rPr lang="el-GR" dirty="0"/>
              <a:t>2. Βλεννογόνοι</a:t>
            </a:r>
          </a:p>
          <a:p>
            <a:pPr>
              <a:buFont typeface="Wingdings" panose="05000000000000000000" pitchFamily="2" charset="2"/>
              <a:buChar char="ü"/>
            </a:pPr>
            <a:r>
              <a:rPr lang="el-GR" dirty="0"/>
              <a:t>α) Γαστρεντερικός σωλήνας (στόμα, </a:t>
            </a:r>
          </a:p>
          <a:p>
            <a:pPr marL="0" indent="0">
              <a:buNone/>
            </a:pPr>
            <a:r>
              <a:rPr lang="el-GR" dirty="0"/>
              <a:t>οισοφάγος, στόμαχος, λεπτό έντερο, </a:t>
            </a:r>
          </a:p>
          <a:p>
            <a:pPr marL="0" indent="0">
              <a:buNone/>
            </a:pPr>
            <a:r>
              <a:rPr lang="el-GR" dirty="0"/>
              <a:t>απευθυσμένο)</a:t>
            </a:r>
          </a:p>
          <a:p>
            <a:pPr>
              <a:buFont typeface="Wingdings" panose="05000000000000000000" pitchFamily="2" charset="2"/>
              <a:buChar char="ü"/>
            </a:pPr>
            <a:r>
              <a:rPr lang="el-GR" dirty="0"/>
              <a:t>β) Πνεύμονες</a:t>
            </a:r>
          </a:p>
          <a:p>
            <a:pPr>
              <a:buFont typeface="Wingdings" panose="05000000000000000000" pitchFamily="2" charset="2"/>
              <a:buChar char="ü"/>
            </a:pPr>
            <a:r>
              <a:rPr lang="el-GR" dirty="0"/>
              <a:t>γ) Άλλοι βλεννογόνοι (ουροδόχος κύστη, </a:t>
            </a:r>
          </a:p>
          <a:p>
            <a:pPr marL="0" indent="0">
              <a:buNone/>
            </a:pPr>
            <a:r>
              <a:rPr lang="el-GR" dirty="0"/>
              <a:t>μύτη, κόλπος κ.ά)</a:t>
            </a:r>
          </a:p>
        </p:txBody>
      </p:sp>
      <p:pic>
        <p:nvPicPr>
          <p:cNvPr id="4" name="Picture 3"/>
          <p:cNvPicPr>
            <a:picLocks noChangeAspect="1"/>
          </p:cNvPicPr>
          <p:nvPr/>
        </p:nvPicPr>
        <p:blipFill>
          <a:blip r:embed="rId2"/>
          <a:stretch>
            <a:fillRect/>
          </a:stretch>
        </p:blipFill>
        <p:spPr>
          <a:xfrm>
            <a:off x="6644640" y="1245327"/>
            <a:ext cx="5547360" cy="4728754"/>
          </a:xfrm>
          <a:prstGeom prst="rect">
            <a:avLst/>
          </a:prstGeom>
        </p:spPr>
      </p:pic>
    </p:spTree>
    <p:extLst>
      <p:ext uri="{BB962C8B-B14F-4D97-AF65-F5344CB8AC3E}">
        <p14:creationId xmlns:p14="http://schemas.microsoft.com/office/powerpoint/2010/main" val="60881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509" y="624110"/>
            <a:ext cx="9667103" cy="1280890"/>
          </a:xfrm>
        </p:spPr>
        <p:txBody>
          <a:bodyPr>
            <a:noAutofit/>
          </a:bodyPr>
          <a:lstStyle/>
          <a:p>
            <a:pPr algn="ctr"/>
            <a:r>
              <a:rPr lang="el-GR" sz="3200" b="1" dirty="0"/>
              <a:t>Η ΕΚΛΟΓΗ ΤΗΣ ΟΔΟΥ ΧΟΡΗΓΗΣΗΣ ΦΑΡΜΑΚΩΝ ΕΞΑΡΤΑΤΑΙ ΑΠΟ:</a:t>
            </a:r>
            <a:br>
              <a:rPr lang="el-GR" sz="3200" b="1" dirty="0"/>
            </a:br>
            <a:endParaRPr lang="el-GR" sz="3200" b="1" dirty="0"/>
          </a:p>
        </p:txBody>
      </p:sp>
      <p:sp>
        <p:nvSpPr>
          <p:cNvPr id="3" name="Content Placeholder 2"/>
          <p:cNvSpPr>
            <a:spLocks noGrp="1"/>
          </p:cNvSpPr>
          <p:nvPr>
            <p:ph idx="1"/>
          </p:nvPr>
        </p:nvSpPr>
        <p:spPr>
          <a:xfrm>
            <a:off x="1367246" y="2133600"/>
            <a:ext cx="10137366" cy="3777622"/>
          </a:xfrm>
        </p:spPr>
        <p:txBody>
          <a:bodyPr>
            <a:normAutofit/>
          </a:bodyPr>
          <a:lstStyle/>
          <a:p>
            <a:pPr marL="514350" indent="-514350">
              <a:buAutoNum type="arabicPeriod"/>
            </a:pPr>
            <a:r>
              <a:rPr lang="el-GR" sz="2400" dirty="0"/>
              <a:t>χρόνο απορρόφησης του φαρμάκου </a:t>
            </a:r>
          </a:p>
          <a:p>
            <a:pPr marL="514350" indent="-514350">
              <a:buAutoNum type="arabicPeriod"/>
            </a:pPr>
            <a:r>
              <a:rPr lang="el-GR" sz="2400" dirty="0"/>
              <a:t>φύση και δόση φαρμάκου </a:t>
            </a:r>
          </a:p>
          <a:p>
            <a:pPr marL="514350" indent="-514350">
              <a:buAutoNum type="arabicPeriod"/>
            </a:pPr>
            <a:r>
              <a:rPr lang="el-GR" sz="2400" dirty="0"/>
              <a:t>κατάσταση του ασθενούς </a:t>
            </a:r>
          </a:p>
          <a:p>
            <a:pPr marL="514350" indent="-514350">
              <a:buAutoNum type="arabicPeriod"/>
            </a:pPr>
            <a:r>
              <a:rPr lang="el-GR" sz="2400" dirty="0"/>
              <a:t>δραστικότητα φαρμάκου </a:t>
            </a:r>
          </a:p>
          <a:p>
            <a:pPr marL="514350" indent="-514350">
              <a:buAutoNum type="arabicPeriod"/>
            </a:pPr>
            <a:r>
              <a:rPr lang="el-GR" sz="2400" dirty="0"/>
              <a:t>αναμενόμενη ενέργεια</a:t>
            </a:r>
          </a:p>
          <a:p>
            <a:endParaRPr lang="el-GR" sz="2400" dirty="0"/>
          </a:p>
        </p:txBody>
      </p:sp>
      <p:pic>
        <p:nvPicPr>
          <p:cNvPr id="4" name="Picture 3"/>
          <p:cNvPicPr>
            <a:picLocks noChangeAspect="1"/>
          </p:cNvPicPr>
          <p:nvPr/>
        </p:nvPicPr>
        <p:blipFill>
          <a:blip r:embed="rId2"/>
          <a:stretch>
            <a:fillRect/>
          </a:stretch>
        </p:blipFill>
        <p:spPr>
          <a:xfrm>
            <a:off x="7576456" y="2325190"/>
            <a:ext cx="4188824" cy="3439884"/>
          </a:xfrm>
          <a:prstGeom prst="rect">
            <a:avLst/>
          </a:prstGeom>
        </p:spPr>
      </p:pic>
    </p:spTree>
    <p:extLst>
      <p:ext uri="{BB962C8B-B14F-4D97-AF65-F5344CB8AC3E}">
        <p14:creationId xmlns:p14="http://schemas.microsoft.com/office/powerpoint/2010/main" val="58807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6028"/>
          </a:xfrm>
        </p:spPr>
        <p:txBody>
          <a:bodyPr>
            <a:noAutofit/>
          </a:bodyPr>
          <a:lstStyle/>
          <a:p>
            <a:pPr algn="ctr"/>
            <a:r>
              <a:rPr lang="el-GR" sz="3200" b="1" dirty="0"/>
              <a:t>ΔΟΣΗ ΦΑΡΜΑΚΟΥ </a:t>
            </a:r>
            <a:br>
              <a:rPr lang="el-GR" sz="3200" dirty="0"/>
            </a:br>
            <a:endParaRPr lang="el-GR" sz="3200" dirty="0"/>
          </a:p>
        </p:txBody>
      </p:sp>
      <p:sp>
        <p:nvSpPr>
          <p:cNvPr id="3" name="Content Placeholder 2"/>
          <p:cNvSpPr>
            <a:spLocks noGrp="1"/>
          </p:cNvSpPr>
          <p:nvPr>
            <p:ph idx="1"/>
          </p:nvPr>
        </p:nvSpPr>
        <p:spPr>
          <a:xfrm>
            <a:off x="838200" y="1463040"/>
            <a:ext cx="10515600" cy="4713923"/>
          </a:xfrm>
        </p:spPr>
        <p:txBody>
          <a:bodyPr>
            <a:normAutofit/>
          </a:bodyPr>
          <a:lstStyle/>
          <a:p>
            <a:pPr>
              <a:buFont typeface="Wingdings" panose="05000000000000000000" pitchFamily="2" charset="2"/>
              <a:buChar char="ü"/>
            </a:pPr>
            <a:r>
              <a:rPr lang="el-GR" b="1" dirty="0"/>
              <a:t>Εφ άπαξ δόση</a:t>
            </a:r>
            <a:r>
              <a:rPr lang="el-GR" dirty="0"/>
              <a:t>: Το ποσόν του φαρμάκου το οποίον χορηγείται εφ’ άπαξ, για να δράσει σε ένα χρονικό διάστημα = δεν πρέπει να χορηγηθεί εκ νέου</a:t>
            </a:r>
          </a:p>
          <a:p>
            <a:pPr>
              <a:buFont typeface="Wingdings" panose="05000000000000000000" pitchFamily="2" charset="2"/>
              <a:buChar char="ü"/>
            </a:pPr>
            <a:r>
              <a:rPr lang="el-GR" b="1" dirty="0"/>
              <a:t>Δόση δι’ ημέρας</a:t>
            </a:r>
            <a:r>
              <a:rPr lang="el-GR" dirty="0"/>
              <a:t>: δύναται να χορηγηθεί κατά την διάρκεια του 24ωρου κατανεμημένο σε μικρότερα ποσά (π.χ μονάδες Πενικιλίνης την ημέρα, Μ/6ωρο)</a:t>
            </a:r>
          </a:p>
          <a:p>
            <a:pPr>
              <a:buFont typeface="Wingdings" panose="05000000000000000000" pitchFamily="2" charset="2"/>
              <a:buChar char="ü"/>
            </a:pPr>
            <a:r>
              <a:rPr lang="el-GR" b="1" dirty="0"/>
              <a:t>Δόση κορεσμού: </a:t>
            </a:r>
            <a:r>
              <a:rPr lang="el-GR" dirty="0"/>
              <a:t>Η μέγιστη δυνατή δόση χορηγούμενη ποικιλοτρόπως ώστε να επιτευχθεί ικανή πυκνότητα στο αίμα προς επίτευξη επιθυμητού αποτελέσματος (η διγιτοξίνη έχει δόση κορεσμού 1,2 mgr και επιτυγχάνεται χορηγουμένη σε 2 – 3 ημέρες)</a:t>
            </a:r>
          </a:p>
          <a:p>
            <a:pPr>
              <a:buFont typeface="Wingdings" panose="05000000000000000000" pitchFamily="2" charset="2"/>
              <a:buChar char="ü"/>
            </a:pPr>
            <a:r>
              <a:rPr lang="el-GR" b="1" dirty="0"/>
              <a:t>Δόση συντηρήσεως: </a:t>
            </a:r>
            <a:r>
              <a:rPr lang="el-GR" dirty="0"/>
              <a:t>Ποσότητα φαρμάκου ώστε να παραμείνει σταθερά η πυκνότητα του φαρμάκου στο αίμα δηλ. η στάθμη κορεσμού (εξαρτάται από την ποσότητα και τον ρυθμό αποβολής του φαρμάκου)</a:t>
            </a:r>
          </a:p>
          <a:p>
            <a:pPr>
              <a:buFont typeface="Wingdings" panose="05000000000000000000" pitchFamily="2" charset="2"/>
              <a:buChar char="ü"/>
            </a:pPr>
            <a:r>
              <a:rPr lang="el-GR" b="1" dirty="0"/>
              <a:t>Ελάχιστη δόση: </a:t>
            </a:r>
            <a:r>
              <a:rPr lang="el-GR" dirty="0"/>
              <a:t>Το μικρότερο ποσό φαρμάκου που μπορεί να προκαλέσει θεραπευτικό αποτέλεσμα</a:t>
            </a:r>
          </a:p>
          <a:p>
            <a:pPr>
              <a:buFont typeface="Wingdings" panose="05000000000000000000" pitchFamily="2" charset="2"/>
              <a:buChar char="ü"/>
            </a:pPr>
            <a:r>
              <a:rPr lang="el-GR" b="1" dirty="0"/>
              <a:t>Μέγιστη δόση: </a:t>
            </a:r>
            <a:r>
              <a:rPr lang="el-GR" dirty="0"/>
              <a:t>Είναι το ανώτατο ποσό χορήγησης φαρμάκου</a:t>
            </a:r>
          </a:p>
        </p:txBody>
      </p:sp>
    </p:spTree>
    <p:extLst>
      <p:ext uri="{BB962C8B-B14F-4D97-AF65-F5344CB8AC3E}">
        <p14:creationId xmlns:p14="http://schemas.microsoft.com/office/powerpoint/2010/main" val="200195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6360"/>
          </a:xfrm>
        </p:spPr>
        <p:txBody>
          <a:bodyPr>
            <a:noAutofit/>
          </a:bodyPr>
          <a:lstStyle/>
          <a:p>
            <a:pPr algn="ctr"/>
            <a:r>
              <a:rPr lang="el-GR" sz="3200" b="1" dirty="0"/>
              <a:t>ΔΟΣΗ ΦΑΡΜΑΚΟΥ </a:t>
            </a:r>
            <a:br>
              <a:rPr lang="el-GR" sz="3200" dirty="0"/>
            </a:br>
            <a:endParaRPr lang="el-GR" sz="3200" dirty="0"/>
          </a:p>
        </p:txBody>
      </p:sp>
      <p:sp>
        <p:nvSpPr>
          <p:cNvPr id="3" name="Content Placeholder 2"/>
          <p:cNvSpPr>
            <a:spLocks noGrp="1"/>
          </p:cNvSpPr>
          <p:nvPr>
            <p:ph idx="1"/>
          </p:nvPr>
        </p:nvSpPr>
        <p:spPr>
          <a:xfrm>
            <a:off x="655320" y="1201784"/>
            <a:ext cx="10515600" cy="4711336"/>
          </a:xfrm>
        </p:spPr>
        <p:txBody>
          <a:bodyPr>
            <a:normAutofit/>
          </a:bodyPr>
          <a:lstStyle/>
          <a:p>
            <a:pPr>
              <a:buFont typeface="Wingdings" panose="05000000000000000000" pitchFamily="2" charset="2"/>
              <a:buChar char="ü"/>
            </a:pPr>
            <a:r>
              <a:rPr lang="el-GR" b="1" dirty="0"/>
              <a:t>Υπέρβαση δόσεως: </a:t>
            </a:r>
            <a:r>
              <a:rPr lang="el-GR" dirty="0"/>
              <a:t>Σε ορισμένες περιπτώσεις (π.χ. δηλητηριάσεις) με προσωπική μας ευθύνη να υπερβούμε τη δόση</a:t>
            </a:r>
          </a:p>
          <a:p>
            <a:pPr>
              <a:buFont typeface="Wingdings" panose="05000000000000000000" pitchFamily="2" charset="2"/>
              <a:buChar char="ü"/>
            </a:pPr>
            <a:r>
              <a:rPr lang="el-GR" b="1" dirty="0"/>
              <a:t>Θανατηφόρος δόση:</a:t>
            </a:r>
            <a:r>
              <a:rPr lang="el-GR" dirty="0"/>
              <a:t> 50 (LC 50) είναι το ελάχιστο ποσό που χρησιμοποιείται σε πειραματόζωα και προκαλεί το θάνατο τουλάχιστον στο 50% από αυτούς</a:t>
            </a:r>
          </a:p>
          <a:p>
            <a:pPr>
              <a:buFont typeface="Wingdings" panose="05000000000000000000" pitchFamily="2" charset="2"/>
              <a:buChar char="ü"/>
            </a:pPr>
            <a:r>
              <a:rPr lang="el-GR" b="1" dirty="0"/>
              <a:t>Θεραπευτικό πλάτος </a:t>
            </a:r>
            <a:r>
              <a:rPr lang="el-GR" dirty="0"/>
              <a:t>: είναι η διαφορά μεταξύ μεγίστης και ελαχίστης δόσεως (όσο μεγαλύτερο είναι το θεραπευτικό πλάτος τόσο ολιγότερο τοξικό είναι το φάρμακο # ενώ όταν το θεραπευτικό πλάτος είναι μικρό, τότε το φάρμακο θεωρείται τοξικό)</a:t>
            </a:r>
          </a:p>
          <a:p>
            <a:pPr>
              <a:buFont typeface="Wingdings" panose="05000000000000000000" pitchFamily="2" charset="2"/>
              <a:buChar char="ü"/>
            </a:pPr>
            <a:r>
              <a:rPr lang="el-GR" b="1" dirty="0"/>
              <a:t>Αθροιστική συνέργεια:</a:t>
            </a:r>
            <a:r>
              <a:rPr lang="el-GR" dirty="0"/>
              <a:t> Όταν η ενέργεια ενός φαρμάκου προστίθεται στην ενέργεια του άλλου</a:t>
            </a:r>
          </a:p>
          <a:p>
            <a:pPr>
              <a:buFont typeface="Wingdings" panose="05000000000000000000" pitchFamily="2" charset="2"/>
              <a:buChar char="ü"/>
            </a:pPr>
            <a:r>
              <a:rPr lang="el-GR" b="1" dirty="0"/>
              <a:t>Δυναμική συνέργεια: </a:t>
            </a:r>
            <a:r>
              <a:rPr lang="el-GR" dirty="0"/>
              <a:t>Όταν η ενέργεια ενός φαρμάκου πολλαπλασιάζεται από την παρουσία άλλου</a:t>
            </a:r>
          </a:p>
          <a:p>
            <a:pPr marL="0" indent="0">
              <a:buNone/>
            </a:pPr>
            <a:r>
              <a:rPr lang="el-GR" dirty="0"/>
              <a:t>Όταν η ενέργεια ενός φαρμάκου περιορίζεται ή αίρεται από την παρουσία ενός άλλου το φαινόμενο λέγεται Ανταγωνισμός.</a:t>
            </a:r>
          </a:p>
          <a:p>
            <a:pPr marL="0" indent="0">
              <a:buNone/>
            </a:pPr>
            <a:endParaRPr lang="el-GR" dirty="0"/>
          </a:p>
        </p:txBody>
      </p:sp>
    </p:spTree>
    <p:extLst>
      <p:ext uri="{BB962C8B-B14F-4D97-AF65-F5344CB8AC3E}">
        <p14:creationId xmlns:p14="http://schemas.microsoft.com/office/powerpoint/2010/main" val="112641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9" y="624110"/>
            <a:ext cx="10886303" cy="717010"/>
          </a:xfrm>
        </p:spPr>
        <p:txBody>
          <a:bodyPr>
            <a:normAutofit fontScale="90000"/>
          </a:bodyPr>
          <a:lstStyle/>
          <a:p>
            <a:pPr algn="ctr"/>
            <a:r>
              <a:rPr lang="el-GR" sz="3200" b="1" dirty="0"/>
              <a:t>ΠΑΡΑΓΟΝΤΕΣ -ΔΟΣΗ ΦΑΡΜΑΚΟΥ</a:t>
            </a:r>
            <a:br>
              <a:rPr lang="el-GR" sz="3200" b="1" dirty="0"/>
            </a:br>
            <a:endParaRPr lang="el-GR" sz="3200" b="1" dirty="0"/>
          </a:p>
        </p:txBody>
      </p:sp>
      <p:sp>
        <p:nvSpPr>
          <p:cNvPr id="3" name="Content Placeholder 2"/>
          <p:cNvSpPr>
            <a:spLocks noGrp="1"/>
          </p:cNvSpPr>
          <p:nvPr>
            <p:ph idx="1"/>
          </p:nvPr>
        </p:nvSpPr>
        <p:spPr>
          <a:xfrm>
            <a:off x="2255520" y="1663337"/>
            <a:ext cx="9249092" cy="4247885"/>
          </a:xfrm>
        </p:spPr>
        <p:txBody>
          <a:bodyPr>
            <a:noAutofit/>
          </a:bodyPr>
          <a:lstStyle/>
          <a:p>
            <a:pPr marL="0" indent="0">
              <a:buNone/>
            </a:pPr>
            <a:r>
              <a:rPr lang="el-GR" sz="2000" dirty="0"/>
              <a:t>Η δόση εξατομικεύεται ανάλογα με την:</a:t>
            </a:r>
          </a:p>
          <a:p>
            <a:pPr>
              <a:buFont typeface="Wingdings" panose="05000000000000000000" pitchFamily="2" charset="2"/>
              <a:buChar char="ü"/>
            </a:pPr>
            <a:r>
              <a:rPr lang="el-GR" sz="2000" dirty="0"/>
              <a:t>Ηλικία</a:t>
            </a:r>
          </a:p>
          <a:p>
            <a:pPr>
              <a:buFont typeface="Wingdings" panose="05000000000000000000" pitchFamily="2" charset="2"/>
              <a:buChar char="ü"/>
            </a:pPr>
            <a:r>
              <a:rPr lang="el-GR" sz="2000" dirty="0"/>
              <a:t>Βάρος</a:t>
            </a:r>
          </a:p>
          <a:p>
            <a:pPr>
              <a:buFont typeface="Wingdings" panose="05000000000000000000" pitchFamily="2" charset="2"/>
              <a:buChar char="ü"/>
            </a:pPr>
            <a:r>
              <a:rPr lang="el-GR" sz="2000" dirty="0"/>
              <a:t>Βαρύτητα νόσου</a:t>
            </a:r>
          </a:p>
          <a:p>
            <a:pPr>
              <a:buFont typeface="Wingdings" panose="05000000000000000000" pitchFamily="2" charset="2"/>
              <a:buChar char="ü"/>
            </a:pPr>
            <a:r>
              <a:rPr lang="el-GR" sz="2000" dirty="0"/>
              <a:t>Φύλο-φυλή</a:t>
            </a:r>
          </a:p>
          <a:p>
            <a:pPr>
              <a:buFont typeface="Wingdings" panose="05000000000000000000" pitchFamily="2" charset="2"/>
              <a:buChar char="ü"/>
            </a:pPr>
            <a:r>
              <a:rPr lang="el-GR" sz="2000" dirty="0"/>
              <a:t>Την όλη κατάσταση του ασθενούς</a:t>
            </a:r>
          </a:p>
          <a:p>
            <a:pPr>
              <a:buFont typeface="Wingdings" panose="05000000000000000000" pitchFamily="2" charset="2"/>
              <a:buChar char="ü"/>
            </a:pPr>
            <a:r>
              <a:rPr lang="el-GR" sz="2000" dirty="0"/>
              <a:t>Την σύγχρονη χορήγηση άλλων φαρμάκων</a:t>
            </a:r>
          </a:p>
          <a:p>
            <a:pPr>
              <a:buFont typeface="Wingdings" panose="05000000000000000000" pitchFamily="2" charset="2"/>
              <a:buChar char="ü"/>
            </a:pPr>
            <a:r>
              <a:rPr lang="el-GR" sz="2000" dirty="0"/>
              <a:t>Αντοχή ή ανθεκτικότητα ή εθισμός</a:t>
            </a:r>
          </a:p>
          <a:p>
            <a:pPr>
              <a:buFont typeface="Wingdings" panose="05000000000000000000" pitchFamily="2" charset="2"/>
              <a:buChar char="ü"/>
            </a:pPr>
            <a:r>
              <a:rPr lang="el-GR" sz="2000" dirty="0"/>
              <a:t>Αλλεργικές εκδηλώσεις</a:t>
            </a:r>
          </a:p>
        </p:txBody>
      </p:sp>
    </p:spTree>
    <p:extLst>
      <p:ext uri="{BB962C8B-B14F-4D97-AF65-F5344CB8AC3E}">
        <p14:creationId xmlns:p14="http://schemas.microsoft.com/office/powerpoint/2010/main" val="348302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555" y="624110"/>
            <a:ext cx="9519058" cy="1280890"/>
          </a:xfrm>
        </p:spPr>
        <p:txBody>
          <a:bodyPr>
            <a:normAutofit/>
          </a:bodyPr>
          <a:lstStyle/>
          <a:p>
            <a:pPr algn="ctr"/>
            <a:r>
              <a:rPr lang="el-GR" sz="3600" b="1" dirty="0"/>
              <a:t>Σημεία ορθής χορήγησης φαρμάκων</a:t>
            </a:r>
          </a:p>
        </p:txBody>
      </p:sp>
      <p:sp>
        <p:nvSpPr>
          <p:cNvPr id="3" name="Content Placeholder 2"/>
          <p:cNvSpPr>
            <a:spLocks noGrp="1"/>
          </p:cNvSpPr>
          <p:nvPr>
            <p:ph idx="1"/>
          </p:nvPr>
        </p:nvSpPr>
        <p:spPr>
          <a:xfrm>
            <a:off x="1428206" y="1567543"/>
            <a:ext cx="10076406" cy="4343679"/>
          </a:xfrm>
        </p:spPr>
        <p:txBody>
          <a:bodyPr/>
          <a:lstStyle/>
          <a:p>
            <a:pPr marL="0" indent="0">
              <a:buNone/>
            </a:pPr>
            <a:r>
              <a:rPr lang="el-GR" dirty="0"/>
              <a:t>Εξασφαλίστε τα πέντε σημεία ορθής χορήγησης φαρμάκων:</a:t>
            </a:r>
          </a:p>
          <a:p>
            <a:pPr marL="0" indent="0">
              <a:buNone/>
            </a:pPr>
            <a:r>
              <a:rPr lang="el-GR" dirty="0"/>
              <a:t>α) το σωστό φάρμακο,</a:t>
            </a:r>
          </a:p>
          <a:p>
            <a:pPr marL="0" indent="0">
              <a:buNone/>
            </a:pPr>
            <a:r>
              <a:rPr lang="el-GR" dirty="0"/>
              <a:t>β) στο σωστό ασθενή,</a:t>
            </a:r>
          </a:p>
          <a:p>
            <a:pPr marL="0" indent="0">
              <a:buNone/>
            </a:pPr>
            <a:r>
              <a:rPr lang="el-GR" dirty="0"/>
              <a:t>γ) στη σωστή δόση,</a:t>
            </a:r>
          </a:p>
          <a:p>
            <a:pPr marL="0" indent="0">
              <a:buNone/>
            </a:pPr>
            <a:r>
              <a:rPr lang="el-GR" dirty="0"/>
              <a:t>δ) μέσω της σωστής οδού,</a:t>
            </a:r>
          </a:p>
          <a:p>
            <a:pPr marL="0" indent="0">
              <a:buNone/>
            </a:pPr>
            <a:r>
              <a:rPr lang="el-GR" dirty="0"/>
              <a:t>ε) τη σωστή ώρα </a:t>
            </a:r>
          </a:p>
        </p:txBody>
      </p:sp>
      <p:pic>
        <p:nvPicPr>
          <p:cNvPr id="5" name="Picture 4"/>
          <p:cNvPicPr>
            <a:picLocks noChangeAspect="1"/>
          </p:cNvPicPr>
          <p:nvPr/>
        </p:nvPicPr>
        <p:blipFill>
          <a:blip r:embed="rId2"/>
          <a:stretch>
            <a:fillRect/>
          </a:stretch>
        </p:blipFill>
        <p:spPr>
          <a:xfrm>
            <a:off x="5399315" y="1989955"/>
            <a:ext cx="5817326" cy="3705451"/>
          </a:xfrm>
          <a:prstGeom prst="rect">
            <a:avLst/>
          </a:prstGeom>
        </p:spPr>
      </p:pic>
    </p:spTree>
    <p:extLst>
      <p:ext uri="{BB962C8B-B14F-4D97-AF65-F5344CB8AC3E}">
        <p14:creationId xmlns:p14="http://schemas.microsoft.com/office/powerpoint/2010/main" val="192394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211" y="624110"/>
            <a:ext cx="9867401" cy="786679"/>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1994262" y="1558834"/>
            <a:ext cx="9359537" cy="4618129"/>
          </a:xfrm>
        </p:spPr>
        <p:txBody>
          <a:bodyPr>
            <a:normAutofit/>
          </a:bodyPr>
          <a:lstStyle/>
          <a:p>
            <a:pPr marL="0" indent="0" algn="just">
              <a:buNone/>
            </a:pPr>
            <a:r>
              <a:rPr lang="el-GR" sz="2000" dirty="0"/>
              <a:t>Για την ασφαλή και ακριβή προετοιμασία του φαρμάκου τον ασθενή ο νοσηλευτής εργάζεται με συγκεντρωμένη την προσοχή του, μπροστά στο φαρμακείο.</a:t>
            </a:r>
          </a:p>
          <a:p>
            <a:pPr marL="0" indent="0" algn="just">
              <a:buNone/>
            </a:pPr>
            <a:r>
              <a:rPr lang="el-GR" sz="2000" dirty="0"/>
              <a:t>Τα φάρμακα γράφονται σε ατομική κάρτα του ασθενή (μία κάρτα για κάθε φάρμακο), σύμφωνα με την ιατρική οδηγία. </a:t>
            </a:r>
          </a:p>
          <a:p>
            <a:pPr marL="0" indent="0" algn="just">
              <a:buNone/>
            </a:pPr>
            <a:r>
              <a:rPr lang="el-GR" sz="2000" dirty="0"/>
              <a:t>Όταν το φάρμακο είναι σε υγρή μορφή, ελέγχεται: </a:t>
            </a:r>
          </a:p>
          <a:p>
            <a:pPr algn="just">
              <a:buFont typeface="Wingdings" panose="05000000000000000000" pitchFamily="2" charset="2"/>
              <a:buChar char="ü"/>
            </a:pPr>
            <a:r>
              <a:rPr lang="el-GR" sz="2000" dirty="0"/>
              <a:t>η ονομασία του φαρμάκου, </a:t>
            </a:r>
          </a:p>
          <a:p>
            <a:pPr algn="just">
              <a:buFont typeface="Wingdings" panose="05000000000000000000" pitchFamily="2" charset="2"/>
              <a:buChar char="ü"/>
            </a:pPr>
            <a:r>
              <a:rPr lang="el-GR" sz="2000" dirty="0"/>
              <a:t>η περιεκτικότητα, </a:t>
            </a:r>
          </a:p>
          <a:p>
            <a:pPr algn="just">
              <a:buFont typeface="Wingdings" panose="05000000000000000000" pitchFamily="2" charset="2"/>
              <a:buChar char="ü"/>
            </a:pPr>
            <a:r>
              <a:rPr lang="el-GR" sz="2000" dirty="0"/>
              <a:t>η ημερομηνία λήξης της χρήσης του και η </a:t>
            </a:r>
          </a:p>
          <a:p>
            <a:pPr algn="just">
              <a:buFont typeface="Wingdings" panose="05000000000000000000" pitchFamily="2" charset="2"/>
              <a:buChar char="ü"/>
            </a:pPr>
            <a:r>
              <a:rPr lang="el-GR" sz="2000" dirty="0"/>
              <a:t>σύσταση του φαρμάκου (αλλαγμένο χρώμα, παρουσία κρυστάλλων, διαυγές ή θολό) ανάλογα με τις φυσικές του ιδιότητες.</a:t>
            </a:r>
          </a:p>
        </p:txBody>
      </p:sp>
    </p:spTree>
    <p:extLst>
      <p:ext uri="{BB962C8B-B14F-4D97-AF65-F5344CB8AC3E}">
        <p14:creationId xmlns:p14="http://schemas.microsoft.com/office/powerpoint/2010/main" val="5116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a:t>Ιστορικά στοιχεία</a:t>
            </a:r>
          </a:p>
        </p:txBody>
      </p:sp>
      <p:sp>
        <p:nvSpPr>
          <p:cNvPr id="3" name="Content Placeholder 2"/>
          <p:cNvSpPr>
            <a:spLocks noGrp="1"/>
          </p:cNvSpPr>
          <p:nvPr>
            <p:ph idx="1"/>
          </p:nvPr>
        </p:nvSpPr>
        <p:spPr>
          <a:xfrm>
            <a:off x="2589212" y="1471749"/>
            <a:ext cx="8915400" cy="5138057"/>
          </a:xfrm>
        </p:spPr>
        <p:txBody>
          <a:bodyPr>
            <a:normAutofit/>
          </a:bodyPr>
          <a:lstStyle/>
          <a:p>
            <a:pPr marL="0" indent="0" algn="just">
              <a:buNone/>
            </a:pPr>
            <a:r>
              <a:rPr lang="el-GR" sz="2400" dirty="0"/>
              <a:t>Η λέξη </a:t>
            </a:r>
            <a:r>
              <a:rPr lang="el-GR" sz="2400" b="1" i="1" u="sng" dirty="0"/>
              <a:t>φάρμακο</a:t>
            </a:r>
            <a:r>
              <a:rPr lang="el-GR" sz="2400" dirty="0"/>
              <a:t> έρχεται από την αρχαία Ελλάδα</a:t>
            </a:r>
          </a:p>
          <a:p>
            <a:pPr marL="0" indent="0" algn="just">
              <a:buNone/>
            </a:pPr>
            <a:r>
              <a:rPr lang="el-GR" sz="2400" dirty="0"/>
              <a:t>Οι ‘φαρμακοί’ (ή αλλιώς ‘καθάρματα’)ήταν άτομα – συνήθως εγκληματίες –οι οποίοι σε περίπτωση επιδημίας ή συμφορών που είχαν πλήξει μία πόλη, περιφερόντουσαν στους δρόμους για να προσελκύσουν το κακό επάνω τους, και στη συνέχεια θυσιάζονταν ή εκδιώχνονταν, με την ελπίδα να πάρουν το κακό μαζί τους και η πόλη να ‘καθαρίσει’ και να θεραπευτεί.</a:t>
            </a:r>
          </a:p>
          <a:p>
            <a:pPr marL="0" indent="0" algn="just">
              <a:buNone/>
            </a:pPr>
            <a:r>
              <a:rPr lang="el-GR" sz="2400" dirty="0"/>
              <a:t>                                                                              </a:t>
            </a:r>
          </a:p>
          <a:p>
            <a:pPr marL="0" indent="0" algn="just">
              <a:buNone/>
            </a:pPr>
            <a:r>
              <a:rPr lang="el-GR" sz="2400" dirty="0"/>
              <a:t>                              Ιπποκράτης, </a:t>
            </a:r>
          </a:p>
          <a:p>
            <a:pPr marL="0" indent="0" algn="just">
              <a:buNone/>
            </a:pPr>
            <a:r>
              <a:rPr lang="el-GR" sz="2400" dirty="0"/>
              <a:t>                              Πατέρας της Ιατρικής</a:t>
            </a:r>
          </a:p>
        </p:txBody>
      </p:sp>
      <p:pic>
        <p:nvPicPr>
          <p:cNvPr id="4" name="Picture 3"/>
          <p:cNvPicPr>
            <a:picLocks noChangeAspect="1"/>
          </p:cNvPicPr>
          <p:nvPr/>
        </p:nvPicPr>
        <p:blipFill>
          <a:blip r:embed="rId2"/>
          <a:stretch>
            <a:fillRect/>
          </a:stretch>
        </p:blipFill>
        <p:spPr>
          <a:xfrm>
            <a:off x="8961120" y="4258492"/>
            <a:ext cx="2778034" cy="2211977"/>
          </a:xfrm>
          <a:prstGeom prst="rect">
            <a:avLst/>
          </a:prstGeom>
        </p:spPr>
      </p:pic>
    </p:spTree>
    <p:extLst>
      <p:ext uri="{BB962C8B-B14F-4D97-AF65-F5344CB8AC3E}">
        <p14:creationId xmlns:p14="http://schemas.microsoft.com/office/powerpoint/2010/main" val="281415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67" y="624110"/>
            <a:ext cx="9710646" cy="1280890"/>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2011680" y="1628503"/>
            <a:ext cx="9492932" cy="4282719"/>
          </a:xfrm>
        </p:spPr>
        <p:txBody>
          <a:bodyPr/>
          <a:lstStyle/>
          <a:p>
            <a:pPr marL="0" indent="0" algn="just">
              <a:buNone/>
            </a:pPr>
            <a:r>
              <a:rPr lang="el-GR" sz="2000" dirty="0"/>
              <a:t>Πριν χορηγηθεί το φάρμακο, διαβάζεται τρεις φορές:</a:t>
            </a:r>
          </a:p>
          <a:p>
            <a:pPr algn="just">
              <a:buFont typeface="Wingdings" panose="05000000000000000000" pitchFamily="2" charset="2"/>
              <a:buChar char="ü"/>
            </a:pPr>
            <a:r>
              <a:rPr lang="el-GR" sz="2000" dirty="0"/>
              <a:t>Όταν παίρνεται από τη θέση του.</a:t>
            </a:r>
          </a:p>
          <a:p>
            <a:pPr algn="just">
              <a:buFont typeface="Wingdings" panose="05000000000000000000" pitchFamily="2" charset="2"/>
              <a:buChar char="ü"/>
            </a:pPr>
            <a:r>
              <a:rPr lang="el-GR" sz="2000" dirty="0"/>
              <a:t>Πριν τοποθετηθεί στο ποτηράκι φαρμάκου ή αναρροφηθεί από φύσιγγα ή φιαλίδιο.</a:t>
            </a:r>
          </a:p>
          <a:p>
            <a:pPr algn="just">
              <a:buFont typeface="Wingdings" panose="05000000000000000000" pitchFamily="2" charset="2"/>
              <a:buChar char="ü"/>
            </a:pPr>
            <a:r>
              <a:rPr lang="el-GR" sz="2000" dirty="0"/>
              <a:t>Πριν πεταχτεί η φύσιγγα ή το φιαλίδιο ή τοποθετηθεί το φιαλίδιο με το σιρόπι στο φαρμακείο.</a:t>
            </a:r>
          </a:p>
          <a:p>
            <a:pPr marL="0" indent="0" algn="just">
              <a:buNone/>
            </a:pPr>
            <a:r>
              <a:rPr lang="el-GR" sz="2000" dirty="0"/>
              <a:t>Δε χορηγούνται φάρμακα από φιαλίδια που δεν έχουν ετικέτα ή δεν είναι ευανάγνωστη, για την αποφυγή λάθους. Τυχόν περίσσευμα φαρμάκου δεν επιστρέφεται πάλι στο φιαλίδιο.</a:t>
            </a:r>
          </a:p>
          <a:p>
            <a:pPr algn="just">
              <a:buFont typeface="Wingdings" panose="05000000000000000000" pitchFamily="2" charset="2"/>
              <a:buChar char="ü"/>
            </a:pPr>
            <a:endParaRPr lang="el-GR" dirty="0"/>
          </a:p>
        </p:txBody>
      </p:sp>
    </p:spTree>
    <p:extLst>
      <p:ext uri="{BB962C8B-B14F-4D97-AF65-F5344CB8AC3E}">
        <p14:creationId xmlns:p14="http://schemas.microsoft.com/office/powerpoint/2010/main" val="365628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91" y="624110"/>
            <a:ext cx="9684521" cy="1280890"/>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1820091" y="1785257"/>
            <a:ext cx="9684521" cy="4125965"/>
          </a:xfrm>
        </p:spPr>
        <p:txBody>
          <a:bodyPr>
            <a:normAutofit/>
          </a:bodyPr>
          <a:lstStyle/>
          <a:p>
            <a:pPr marL="0" indent="0" algn="just">
              <a:buNone/>
            </a:pPr>
            <a:r>
              <a:rPr lang="el-GR" sz="2000" dirty="0"/>
              <a:t>Όταν ετοιμάζονται τα φάρμακα για τη χορήγηση στους ασθενείς, δεν πρέπει να διακόπτεται η εργασία. Αν χρειαστεί να διακοπεί, τότε κλειδώνεται το φαρμακείο. </a:t>
            </a:r>
          </a:p>
          <a:p>
            <a:pPr marL="0" indent="0" algn="just">
              <a:buNone/>
            </a:pPr>
            <a:r>
              <a:rPr lang="el-GR" sz="2000" dirty="0"/>
              <a:t>Η αποφυγή της διακοπής της προετοιμασίας φαρμάκων μειώνει τις πιθανότητες να γίνουν λάθη. </a:t>
            </a:r>
          </a:p>
          <a:p>
            <a:pPr marL="0" indent="0" algn="just">
              <a:buNone/>
            </a:pPr>
            <a:r>
              <a:rPr lang="el-GR" sz="2000" dirty="0"/>
              <a:t>Όταν χορηγείτε φάρμακα σε περισσότερους από έναν ασθενείς για αποφυγή λάθους η τακτοποίηση τους στο δίσκο να γίνεται κατά θαλάμους. </a:t>
            </a:r>
          </a:p>
        </p:txBody>
      </p:sp>
    </p:spTree>
    <p:extLst>
      <p:ext uri="{BB962C8B-B14F-4D97-AF65-F5344CB8AC3E}">
        <p14:creationId xmlns:p14="http://schemas.microsoft.com/office/powerpoint/2010/main" val="242285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531" y="624110"/>
            <a:ext cx="10355081" cy="760553"/>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1724296" y="1550126"/>
            <a:ext cx="9629503" cy="4626837"/>
          </a:xfrm>
        </p:spPr>
        <p:txBody>
          <a:bodyPr>
            <a:normAutofit/>
          </a:bodyPr>
          <a:lstStyle/>
          <a:p>
            <a:pPr marL="0" indent="0" algn="just">
              <a:buNone/>
            </a:pPr>
            <a:r>
              <a:rPr lang="el-GR" sz="2000" dirty="0"/>
              <a:t>Όταν τελειώσει η ετοιμασία των φαρμάκων, τα φάρμακα μπαίνουν σε ειδικό δίσκο, όπου το καθένα φέρει την ανάλογη κάρτα, στην οποία αναγράφονται το </a:t>
            </a:r>
            <a:r>
              <a:rPr lang="el-GR" sz="2000" b="1" i="1" dirty="0"/>
              <a:t>ονοματεπώνυμο</a:t>
            </a:r>
            <a:r>
              <a:rPr lang="el-GR" sz="2000" dirty="0"/>
              <a:t> και </a:t>
            </a:r>
            <a:r>
              <a:rPr lang="el-GR" sz="2000" b="1" i="1" dirty="0"/>
              <a:t>πατρώνυμο</a:t>
            </a:r>
            <a:r>
              <a:rPr lang="el-GR" sz="2000" dirty="0"/>
              <a:t> του ασθενή, το </a:t>
            </a:r>
            <a:r>
              <a:rPr lang="el-GR" sz="2000" b="1" i="1" dirty="0"/>
              <a:t>φάρμακο</a:t>
            </a:r>
            <a:r>
              <a:rPr lang="el-GR" sz="2000" dirty="0"/>
              <a:t>, η </a:t>
            </a:r>
            <a:r>
              <a:rPr lang="el-GR" sz="2000" b="1" i="1" dirty="0"/>
              <a:t>δόση</a:t>
            </a:r>
            <a:r>
              <a:rPr lang="el-GR" sz="2000" dirty="0"/>
              <a:t> και οι </a:t>
            </a:r>
            <a:r>
              <a:rPr lang="el-GR" sz="2000" b="1" i="1" dirty="0"/>
              <a:t>ώρες χορήγησής </a:t>
            </a:r>
            <a:r>
              <a:rPr lang="el-GR" sz="2000" dirty="0"/>
              <a:t>τους. </a:t>
            </a:r>
          </a:p>
          <a:p>
            <a:pPr marL="0" indent="0" algn="just">
              <a:buNone/>
            </a:pPr>
            <a:r>
              <a:rPr lang="el-GR" sz="2000" dirty="0"/>
              <a:t>Ο δίσκος αυτός μπορεί να είναι ατομικός ή για ομαδική χρήση πολλών ασθενών. Όταν πρόκειται για ομαδική χρήση, τα φάρμακα τοποθετούνται στο δίσκο κατά θάλαμο για διευκόλυνση του νοσηλευτή. </a:t>
            </a:r>
          </a:p>
          <a:p>
            <a:pPr marL="0" indent="0" algn="just">
              <a:buNone/>
            </a:pPr>
            <a:r>
              <a:rPr lang="el-GR" sz="2000" dirty="0"/>
              <a:t>Ο δίσκος πρέπει να παρακολουθείται μέχρι την ώρα της χορήγησης των φαρμάκων.</a:t>
            </a:r>
          </a:p>
        </p:txBody>
      </p:sp>
    </p:spTree>
    <p:extLst>
      <p:ext uri="{BB962C8B-B14F-4D97-AF65-F5344CB8AC3E}">
        <p14:creationId xmlns:p14="http://schemas.microsoft.com/office/powerpoint/2010/main" val="157161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1" y="624110"/>
            <a:ext cx="9310052" cy="682176"/>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1759132" y="1541417"/>
            <a:ext cx="9548156" cy="4990012"/>
          </a:xfrm>
        </p:spPr>
        <p:txBody>
          <a:bodyPr>
            <a:noAutofit/>
          </a:bodyPr>
          <a:lstStyle/>
          <a:p>
            <a:pPr marL="0" indent="0" algn="just">
              <a:buNone/>
            </a:pPr>
            <a:r>
              <a:rPr lang="el-GR" sz="2000" dirty="0"/>
              <a:t>Χορηγούνται πρώτα τα φάρμακα σε ασθενείς που μπορούν να τα πάρουν μόνοι τους και έπειτα σε εκείνους πού χρειάζονται βοήθεια.</a:t>
            </a:r>
          </a:p>
          <a:p>
            <a:pPr marL="0" indent="0" algn="just">
              <a:buNone/>
            </a:pPr>
            <a:r>
              <a:rPr lang="el-GR" sz="2000" dirty="0"/>
              <a:t>Όταν φτάνουμε δίπλα στον ασθενή, για να τον χορηγήσουμε το φάρμακο, πρέπει να βεβαιωθούμε ότι είναι ο ασθενήςγια τον οποίο παραγγέλθηκε το φάρμακο. </a:t>
            </a:r>
          </a:p>
          <a:p>
            <a:pPr marL="0" indent="0" algn="just">
              <a:buNone/>
            </a:pPr>
            <a:r>
              <a:rPr lang="el-GR" sz="2000" dirty="0"/>
              <a:t>Γι’ αυτό το λόγο διαβάζουμε το όνομά του στην ταυτότητα πού φέρει στο χέρι ή μας το λέει ο ίδιος και το συγκρίνουμε με το όνομα πού αναγράφεται στην κάρτα του φαρμάκου. </a:t>
            </a:r>
          </a:p>
          <a:p>
            <a:pPr marL="0" indent="0" algn="just">
              <a:buNone/>
            </a:pPr>
            <a:r>
              <a:rPr lang="el-GR" sz="2000" dirty="0"/>
              <a:t>Τότε απευθυνόμαστε στον ασθενή με το όνομά του για επαλήθευση. </a:t>
            </a:r>
          </a:p>
          <a:p>
            <a:pPr marL="0" indent="0" algn="just">
              <a:buNone/>
            </a:pPr>
            <a:r>
              <a:rPr lang="el-GR" sz="2000" dirty="0"/>
              <a:t>Την ώρα αυτή που είμαστε δίπλα στον ασθενή, είναι ευκαιρία να επικοινωνήσουμε μαζί του. </a:t>
            </a:r>
          </a:p>
          <a:p>
            <a:pPr marL="0" indent="0" algn="just">
              <a:buNone/>
            </a:pPr>
            <a:r>
              <a:rPr lang="el-GR" sz="2000" dirty="0"/>
              <a:t>Ακόμη θα πρέπει να πείσουμε τον ασθενή ότι το φάρμακο που του δίνουμε θα τον βοηθήσει στη θεραπεία του.</a:t>
            </a:r>
          </a:p>
        </p:txBody>
      </p:sp>
    </p:spTree>
    <p:extLst>
      <p:ext uri="{BB962C8B-B14F-4D97-AF65-F5344CB8AC3E}">
        <p14:creationId xmlns:p14="http://schemas.microsoft.com/office/powerpoint/2010/main" val="182127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1" y="624110"/>
            <a:ext cx="9614852" cy="1280890"/>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1997029" y="1584960"/>
            <a:ext cx="8915400" cy="3777622"/>
          </a:xfrm>
        </p:spPr>
        <p:txBody>
          <a:bodyPr>
            <a:normAutofit/>
          </a:bodyPr>
          <a:lstStyle/>
          <a:p>
            <a:pPr marL="0" indent="0">
              <a:buNone/>
            </a:pPr>
            <a:r>
              <a:rPr lang="el-GR" sz="2000" dirty="0"/>
              <a:t>Τα φάρμακα χορηγούνται από τον νοσηλευτή που τα ετοίμασε. Παραμένουμε δίπλα στον ασθενή, μέχρι να βεβαιωθούμε ότι πήρε τα φάρμακα του. </a:t>
            </a:r>
          </a:p>
          <a:p>
            <a:pPr marL="0" indent="0">
              <a:buNone/>
            </a:pPr>
            <a:r>
              <a:rPr lang="el-GR" sz="2000" dirty="0"/>
              <a:t>Δεν αφήνουμε φάρμακα στο κομοδίνο του ασθενή, για να τα πάρει αργότερα. </a:t>
            </a:r>
          </a:p>
          <a:p>
            <a:pPr marL="0" indent="0">
              <a:buNone/>
            </a:pPr>
            <a:r>
              <a:rPr lang="el-GR" sz="2000" dirty="0"/>
              <a:t>Μπορεί ή να μη τα πάρει καθόλου ή να τα αθροίσει και να τα πάρει όλα μαζί, με αρνητικές συνέπειες για την υγεία του.</a:t>
            </a:r>
          </a:p>
        </p:txBody>
      </p:sp>
    </p:spTree>
    <p:extLst>
      <p:ext uri="{BB962C8B-B14F-4D97-AF65-F5344CB8AC3E}">
        <p14:creationId xmlns:p14="http://schemas.microsoft.com/office/powerpoint/2010/main" val="213091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1" y="624110"/>
            <a:ext cx="9797732" cy="673467"/>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1898469" y="1619794"/>
            <a:ext cx="9606143" cy="4291428"/>
          </a:xfrm>
        </p:spPr>
        <p:txBody>
          <a:bodyPr>
            <a:noAutofit/>
          </a:bodyPr>
          <a:lstStyle/>
          <a:p>
            <a:pPr marL="0" indent="0" algn="just">
              <a:buNone/>
            </a:pPr>
            <a:r>
              <a:rPr lang="el-GR" sz="2000" dirty="0"/>
              <a:t>Βεβαιωθείτε πριν απομακρυνθείτε ότι ο ασθενής πήρε το φάρμακο </a:t>
            </a:r>
          </a:p>
          <a:p>
            <a:pPr marL="0" indent="0" algn="just">
              <a:buNone/>
            </a:pPr>
            <a:r>
              <a:rPr lang="el-GR" sz="2000" dirty="0"/>
              <a:t>1. Σε ορισμένα νοσοκομεία μετά την εισαγωγή του ασθενή στο ίδρυμα όλα τα φάρμακα που έπαιρνε ο ασθενής στο σπίτι του με ιατρική συνταγή διακόπτονται (αποφυγή λάθους) </a:t>
            </a:r>
          </a:p>
          <a:p>
            <a:pPr marL="0" indent="0" algn="just">
              <a:buNone/>
            </a:pPr>
            <a:r>
              <a:rPr lang="el-GR" sz="2000" dirty="0"/>
              <a:t>2. Σε άλλα νοσοκομεία οι ασθενείς κρατούν τα φάρμακα στο κομοδίνο τους γιατί πιστεύεται ότι η προσέγγιση αυτή βοηθά στην προαγωγή της ανεξαρτησίας του ασθενή </a:t>
            </a:r>
          </a:p>
          <a:p>
            <a:pPr marL="0" indent="0" algn="just">
              <a:buNone/>
            </a:pPr>
            <a:r>
              <a:rPr lang="el-GR" sz="2000" dirty="0"/>
              <a:t>3. Ο νοσηλευτής πρέπει να είναι πάντα ενήμερος είτε στη μια περίπτωση είτε στην άλλη</a:t>
            </a:r>
          </a:p>
          <a:p>
            <a:pPr marL="0" indent="0" algn="just">
              <a:buNone/>
            </a:pPr>
            <a:r>
              <a:rPr lang="el-GR" sz="2000" dirty="0"/>
              <a:t>4.Στους ασθενείς που έχουν υποστεί χειρουργική επέμβαση ή μεταφέρονται σε άλλο ίδρυμα αποτελεί γενική πρακτική η διακοπή όλων των οδηγιών και η λήψη νέων</a:t>
            </a:r>
          </a:p>
        </p:txBody>
      </p:sp>
    </p:spTree>
    <p:extLst>
      <p:ext uri="{BB962C8B-B14F-4D97-AF65-F5344CB8AC3E}">
        <p14:creationId xmlns:p14="http://schemas.microsoft.com/office/powerpoint/2010/main" val="374555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1" y="624110"/>
            <a:ext cx="9806441" cy="1280890"/>
          </a:xfrm>
        </p:spPr>
        <p:txBody>
          <a:bodyPr>
            <a:normAutofit/>
          </a:bodyPr>
          <a:lstStyle/>
          <a:p>
            <a:pPr algn="ctr"/>
            <a:r>
              <a:rPr lang="el-GR" sz="3200" b="1" dirty="0"/>
              <a:t>ΟΔΗΓΙΕΣ ΓΙΑ ΤΗ ΧΟΡΗΓΗΣΗ ΤΩΝ ΦΑΡΜΑΚΩΝ</a:t>
            </a:r>
          </a:p>
        </p:txBody>
      </p:sp>
      <p:sp>
        <p:nvSpPr>
          <p:cNvPr id="3" name="Content Placeholder 2"/>
          <p:cNvSpPr>
            <a:spLocks noGrp="1"/>
          </p:cNvSpPr>
          <p:nvPr>
            <p:ph idx="1"/>
          </p:nvPr>
        </p:nvSpPr>
        <p:spPr>
          <a:xfrm>
            <a:off x="1915886" y="1905000"/>
            <a:ext cx="9588726" cy="4006222"/>
          </a:xfrm>
        </p:spPr>
        <p:txBody>
          <a:bodyPr>
            <a:normAutofit fontScale="77500" lnSpcReduction="20000"/>
          </a:bodyPr>
          <a:lstStyle/>
          <a:p>
            <a:pPr marL="0" indent="0" algn="just">
              <a:buNone/>
            </a:pPr>
            <a:r>
              <a:rPr lang="el-GR" sz="2600" dirty="0"/>
              <a:t>Φροντίζουμε να μην κάνουμε λάθη κατά τη χορήγηση φαρμάκων. Αν γίνει κάποιο λάθος, κινδυνεύει άμεσα η υγεία και η ζωή του αρρώστου. Γι’ αυτό αναφέρουμε το λάθος αμέσως στην Προϊσταμένη του Τμήματος και στον υπεύθυνο θεράποντα γιατρό.</a:t>
            </a:r>
          </a:p>
          <a:p>
            <a:pPr marL="0" indent="0" algn="just">
              <a:buNone/>
            </a:pPr>
            <a:r>
              <a:rPr lang="el-GR" sz="2600" dirty="0"/>
              <a:t>Ο νοσηλευτής πρέπει να δίνει:</a:t>
            </a:r>
          </a:p>
          <a:p>
            <a:pPr marL="0" indent="0" algn="just">
              <a:buNone/>
            </a:pPr>
            <a:endParaRPr lang="el-GR" sz="2400" dirty="0"/>
          </a:p>
          <a:p>
            <a:pPr marL="0" indent="0" algn="just">
              <a:buNone/>
            </a:pPr>
            <a:r>
              <a:rPr lang="el-GR" sz="3200" b="1" i="1" dirty="0"/>
              <a:t>Στο σωστό άρρωστο, </a:t>
            </a:r>
          </a:p>
          <a:p>
            <a:pPr marL="0" indent="0" algn="just">
              <a:buNone/>
            </a:pPr>
            <a:r>
              <a:rPr lang="el-GR" sz="3200" b="1" i="1" dirty="0"/>
              <a:t>                                   Το σωστό φάρμακο, </a:t>
            </a:r>
          </a:p>
          <a:p>
            <a:pPr marL="0" indent="0" algn="just">
              <a:buNone/>
            </a:pPr>
            <a:r>
              <a:rPr lang="el-GR" sz="3200" b="1" i="1" dirty="0"/>
              <a:t>                                                                    Στη σωστή δόση, </a:t>
            </a:r>
          </a:p>
          <a:p>
            <a:pPr marL="0" indent="0" algn="just">
              <a:buNone/>
            </a:pPr>
            <a:r>
              <a:rPr lang="el-GR" sz="3200" b="1" i="1" dirty="0"/>
              <a:t>Με το σωστό τρόπο, </a:t>
            </a:r>
          </a:p>
          <a:p>
            <a:pPr marL="0" indent="0" algn="just">
              <a:buNone/>
            </a:pPr>
            <a:r>
              <a:rPr lang="el-GR" sz="3200" b="1" i="1" dirty="0"/>
              <a:t>                                  Τη σωστή ώρα.</a:t>
            </a:r>
          </a:p>
        </p:txBody>
      </p:sp>
    </p:spTree>
    <p:extLst>
      <p:ext uri="{BB962C8B-B14F-4D97-AF65-F5344CB8AC3E}">
        <p14:creationId xmlns:p14="http://schemas.microsoft.com/office/powerpoint/2010/main" val="24371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211" y="624110"/>
            <a:ext cx="9867401" cy="1280890"/>
          </a:xfrm>
        </p:spPr>
        <p:txBody>
          <a:bodyPr>
            <a:noAutofit/>
          </a:bodyPr>
          <a:lstStyle/>
          <a:p>
            <a:pPr algn="ctr"/>
            <a:r>
              <a:rPr lang="el-GR" sz="3000" b="1" dirty="0"/>
              <a:t>Οι γενικές αρχές που διέπουν τη χορήγηση φαρμάκων περιλαμβάνουν τις παρακάτω οδηγίες:</a:t>
            </a:r>
          </a:p>
        </p:txBody>
      </p:sp>
      <p:sp>
        <p:nvSpPr>
          <p:cNvPr id="3" name="Content Placeholder 2"/>
          <p:cNvSpPr>
            <a:spLocks noGrp="1"/>
          </p:cNvSpPr>
          <p:nvPr>
            <p:ph idx="1"/>
          </p:nvPr>
        </p:nvSpPr>
        <p:spPr>
          <a:xfrm>
            <a:off x="1828800" y="2133600"/>
            <a:ext cx="9675812" cy="3777622"/>
          </a:xfrm>
        </p:spPr>
        <p:txBody>
          <a:bodyPr>
            <a:normAutofit/>
          </a:bodyPr>
          <a:lstStyle/>
          <a:p>
            <a:pPr>
              <a:buFont typeface="Wingdings" panose="05000000000000000000" pitchFamily="2" charset="2"/>
              <a:buChar char="q"/>
            </a:pPr>
            <a:r>
              <a:rPr lang="el-GR" sz="2000" dirty="0"/>
              <a:t>Η γραφή θα πρέπει να είναι πάντοτε καθαρή, ευανάγνωστη, με σαφήνεια, ακρίβεια, συντομία και αντικειμενικότητα.</a:t>
            </a:r>
          </a:p>
          <a:p>
            <a:pPr>
              <a:buFont typeface="Wingdings" panose="05000000000000000000" pitchFamily="2" charset="2"/>
              <a:buChar char="q"/>
            </a:pPr>
            <a:r>
              <a:rPr lang="el-GR" sz="2000" dirty="0"/>
              <a:t>Χρησιμοποιείται η σωστή ορολογία, χωρίς περιττές και άσχετες εκφράσεις και έννοιες.</a:t>
            </a:r>
          </a:p>
          <a:p>
            <a:pPr>
              <a:buFont typeface="Wingdings" panose="05000000000000000000" pitchFamily="2" charset="2"/>
              <a:buChar char="q"/>
            </a:pPr>
            <a:r>
              <a:rPr lang="el-GR" sz="2000" dirty="0"/>
              <a:t>Αναφέρονται εκφράσεις του ασθενή σε εισαγωγικά, όπως ο ίδιος τα είπε, σε ειδικές περιπτώσεις. Σημειώνεται η ημερομηνία και η ώρα.</a:t>
            </a:r>
          </a:p>
          <a:p>
            <a:pPr>
              <a:buFont typeface="Wingdings" panose="05000000000000000000" pitchFamily="2" charset="2"/>
              <a:buChar char="q"/>
            </a:pPr>
            <a:r>
              <a:rPr lang="el-GR" sz="2000" dirty="0"/>
              <a:t>Χρησιμοποιούνται σωστά τα διάφορα διεθνή σύμβολα, π.χ.gr=γραμμάριο, Im= ενδομυϊκή ένεση φαρμάκου, IU= διεθνείς μονάδες κ.ά. Έτσι εξασφαλίζεται η καλή επικοινωνία και αποφεύγονται λάθη παρερμηνείας.</a:t>
            </a:r>
          </a:p>
        </p:txBody>
      </p:sp>
    </p:spTree>
    <p:extLst>
      <p:ext uri="{BB962C8B-B14F-4D97-AF65-F5344CB8AC3E}">
        <p14:creationId xmlns:p14="http://schemas.microsoft.com/office/powerpoint/2010/main" val="198541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624110"/>
            <a:ext cx="10146075" cy="1280890"/>
          </a:xfrm>
        </p:spPr>
        <p:txBody>
          <a:bodyPr>
            <a:normAutofit/>
          </a:bodyPr>
          <a:lstStyle/>
          <a:p>
            <a:pPr algn="ctr"/>
            <a:r>
              <a:rPr lang="el-GR" sz="2800" b="1" dirty="0"/>
              <a:t>Οι γενικές αρχές που διέπουν τη χορήγηση φαρμάκων περιλαμβάνουν τις παρακάτω οδηγίες:</a:t>
            </a:r>
          </a:p>
        </p:txBody>
      </p:sp>
      <p:sp>
        <p:nvSpPr>
          <p:cNvPr id="3" name="Content Placeholder 2"/>
          <p:cNvSpPr>
            <a:spLocks noGrp="1"/>
          </p:cNvSpPr>
          <p:nvPr>
            <p:ph idx="1"/>
          </p:nvPr>
        </p:nvSpPr>
        <p:spPr>
          <a:xfrm>
            <a:off x="1619794" y="2020389"/>
            <a:ext cx="9884818" cy="3890833"/>
          </a:xfrm>
        </p:spPr>
        <p:txBody>
          <a:bodyPr>
            <a:normAutofit/>
          </a:bodyPr>
          <a:lstStyle/>
          <a:p>
            <a:pPr algn="just">
              <a:buFont typeface="Wingdings" panose="05000000000000000000" pitchFamily="2" charset="2"/>
              <a:buChar char="q"/>
            </a:pPr>
            <a:r>
              <a:rPr lang="el-GR" sz="2000" dirty="0"/>
              <a:t>Αναγράφονται σωστά τα ονόματα των φαρμάκων.</a:t>
            </a:r>
          </a:p>
          <a:p>
            <a:pPr algn="just">
              <a:buFont typeface="Wingdings" panose="05000000000000000000" pitchFamily="2" charset="2"/>
              <a:buChar char="q"/>
            </a:pPr>
            <a:r>
              <a:rPr lang="el-GR" sz="2000" dirty="0"/>
              <a:t>Δεν μουτζουρώνονται ποτέ ότι χρίζει διόρθωσης. Διαγράφεται με μια γραμμή και σημειώνεται επάνω ή λέξη ΛΆΘΟΣ. Σε οποιοδήποτε έλεγχο και ιδιαίτερα σε νομικές περιπτώσεις προλαμβάνεται η πιθανή κατηγορία, ότι επιχειρήθηκε κάποια τροποποίηση ή απόκρυψη των γραφομένων.</a:t>
            </a:r>
          </a:p>
          <a:p>
            <a:pPr algn="just">
              <a:buFont typeface="Wingdings" panose="05000000000000000000" pitchFamily="2" charset="2"/>
              <a:buChar char="q"/>
            </a:pPr>
            <a:r>
              <a:rPr lang="el-GR" sz="2000" dirty="0"/>
              <a:t>Υπογράφεται πάντοτε ολογράφως ή με τρόπο που να διαβάζεται το όνομα του νοσηλευτή που τα χορηγεί.</a:t>
            </a:r>
          </a:p>
          <a:p>
            <a:pPr algn="just">
              <a:buFont typeface="Wingdings" panose="05000000000000000000" pitchFamily="2" charset="2"/>
              <a:buChar char="q"/>
            </a:pPr>
            <a:r>
              <a:rPr lang="el-GR" sz="2000" dirty="0"/>
              <a:t>Παράλληλα ο νοσηλευτής φροντίζει να χορηγεί όλα τα φάρμακα, μόνο με οδηγία γιατρού.</a:t>
            </a:r>
          </a:p>
        </p:txBody>
      </p:sp>
    </p:spTree>
    <p:extLst>
      <p:ext uri="{BB962C8B-B14F-4D97-AF65-F5344CB8AC3E}">
        <p14:creationId xmlns:p14="http://schemas.microsoft.com/office/powerpoint/2010/main" val="267222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549" y="624110"/>
            <a:ext cx="9728063" cy="1280890"/>
          </a:xfrm>
        </p:spPr>
        <p:txBody>
          <a:bodyPr>
            <a:normAutofit/>
          </a:bodyPr>
          <a:lstStyle/>
          <a:p>
            <a:pPr algn="ctr"/>
            <a:r>
              <a:rPr lang="el-GR" sz="2800" b="1" dirty="0"/>
              <a:t>Οι γενικές αρχές που διέπουν τη χορήγηση φαρμάκων περιλαμβάνουν τις παρακάτω οδηγίες:</a:t>
            </a:r>
          </a:p>
        </p:txBody>
      </p:sp>
      <p:sp>
        <p:nvSpPr>
          <p:cNvPr id="3" name="Content Placeholder 2"/>
          <p:cNvSpPr>
            <a:spLocks noGrp="1"/>
          </p:cNvSpPr>
          <p:nvPr>
            <p:ph idx="1"/>
          </p:nvPr>
        </p:nvSpPr>
        <p:spPr>
          <a:xfrm>
            <a:off x="1654629" y="2133599"/>
            <a:ext cx="9849983" cy="4197531"/>
          </a:xfrm>
        </p:spPr>
        <p:txBody>
          <a:bodyPr>
            <a:noAutofit/>
          </a:bodyPr>
          <a:lstStyle/>
          <a:p>
            <a:pPr>
              <a:buFont typeface="Wingdings" panose="05000000000000000000" pitchFamily="2" charset="2"/>
              <a:buChar char="q"/>
            </a:pPr>
            <a:r>
              <a:rPr lang="el-GR" sz="2000" dirty="0"/>
              <a:t>Λαμβάνει το ιστορικό του ασθενή σχετικά με τη χρήση φαρμάκων, δηλαδή πληροφορείται:</a:t>
            </a:r>
          </a:p>
          <a:p>
            <a:pPr algn="just">
              <a:buFont typeface="Wingdings" panose="05000000000000000000" pitchFamily="2" charset="2"/>
              <a:buChar char="§"/>
            </a:pPr>
            <a:r>
              <a:rPr lang="el-GR" sz="2000" dirty="0"/>
              <a:t>Ποια φάρμακα έπαιρνε προηγουμένως ή εξακολουθεί να παίρνει.</a:t>
            </a:r>
          </a:p>
          <a:p>
            <a:pPr algn="just">
              <a:buFont typeface="Wingdings" panose="05000000000000000000" pitchFamily="2" charset="2"/>
              <a:buChar char="§"/>
            </a:pPr>
            <a:r>
              <a:rPr lang="el-GR" sz="2000" dirty="0"/>
              <a:t>Για ποιο σκοπό παίρνει ή έπαιρνε το φάρμακο και αν ο σκοπός αυτός έχει πραγματοποιηθεί.</a:t>
            </a:r>
          </a:p>
          <a:p>
            <a:pPr algn="just">
              <a:buFont typeface="Wingdings" panose="05000000000000000000" pitchFamily="2" charset="2"/>
              <a:buChar char="§"/>
            </a:pPr>
            <a:r>
              <a:rPr lang="el-GR" sz="2000" dirty="0"/>
              <a:t>Αν η λήψη του φαρμάκου γινόταν με σωστό τρόπο (δοσολογικό σχήμα, διάρκεια)</a:t>
            </a:r>
          </a:p>
          <a:p>
            <a:pPr algn="just">
              <a:buFont typeface="Wingdings" panose="05000000000000000000" pitchFamily="2" charset="2"/>
              <a:buChar char="§"/>
            </a:pPr>
            <a:r>
              <a:rPr lang="el-GR" sz="2000" dirty="0"/>
              <a:t>Αν είναι αλλεργικός σε φάρμακα και ποια είναι αυτά.</a:t>
            </a:r>
          </a:p>
          <a:p>
            <a:pPr algn="just">
              <a:buFont typeface="Wingdings" panose="05000000000000000000" pitchFamily="2" charset="2"/>
              <a:buChar char="§"/>
            </a:pPr>
            <a:r>
              <a:rPr lang="el-GR" sz="2000" dirty="0"/>
              <a:t>Αν το φάρμακο προκάλεσε παρενέργειες οι οποίες πρέπει να αναφερθούν και να γίνει περιγραφή των συμπτωμάτων που παρουσίασε.</a:t>
            </a:r>
          </a:p>
          <a:p>
            <a:pPr algn="just">
              <a:buFont typeface="Wingdings" panose="05000000000000000000" pitchFamily="2" charset="2"/>
              <a:buChar char="§"/>
            </a:pPr>
            <a:r>
              <a:rPr lang="el-GR" sz="2000" dirty="0"/>
              <a:t>Ο,τι άλλο, κατά περίπτωση, κριθεί απαραίτητο.</a:t>
            </a:r>
          </a:p>
        </p:txBody>
      </p:sp>
    </p:spTree>
    <p:extLst>
      <p:ext uri="{BB962C8B-B14F-4D97-AF65-F5344CB8AC3E}">
        <p14:creationId xmlns:p14="http://schemas.microsoft.com/office/powerpoint/2010/main" val="53922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l-GR" dirty="0"/>
            </a:br>
            <a:r>
              <a:rPr lang="el-GR" b="1" dirty="0"/>
              <a:t>ΟΡΙΣΜΟΣ ΦΑΡΜΑΚΟΥ</a:t>
            </a:r>
            <a:br>
              <a:rPr lang="el-GR" b="1" dirty="0"/>
            </a:br>
            <a:endParaRPr lang="el-GR" b="1" dirty="0"/>
          </a:p>
        </p:txBody>
      </p:sp>
      <p:sp>
        <p:nvSpPr>
          <p:cNvPr id="3" name="Content Placeholder 2"/>
          <p:cNvSpPr>
            <a:spLocks noGrp="1"/>
          </p:cNvSpPr>
          <p:nvPr>
            <p:ph idx="1"/>
          </p:nvPr>
        </p:nvSpPr>
        <p:spPr/>
        <p:txBody>
          <a:bodyPr>
            <a:normAutofit/>
          </a:bodyPr>
          <a:lstStyle/>
          <a:p>
            <a:pPr marL="0" indent="0" algn="just">
              <a:buNone/>
            </a:pPr>
            <a:r>
              <a:rPr lang="el-GR" b="1" i="1" dirty="0"/>
              <a:t>ΠΟΥ, 2014: </a:t>
            </a:r>
            <a:r>
              <a:rPr lang="el-GR" dirty="0"/>
              <a:t>«Κάθε ουσία ή μίγμα ουσιών, που παράγεται, προσφέρεται προς πώληση, ή παρουσιάζεται για χρήση ...στη διάγνωση, στη θεραπεία, στον μετριασμό ή στην πρόληψη νόσου, μη φυσιολογικής φυσικής κατάστασης»</a:t>
            </a:r>
          </a:p>
          <a:p>
            <a:pPr marL="0" indent="0" algn="just">
              <a:buNone/>
            </a:pPr>
            <a:r>
              <a:rPr lang="el-GR" b="1" i="1" dirty="0"/>
              <a:t>ΦΕΚ 1049/Β/ </a:t>
            </a:r>
            <a:r>
              <a:rPr lang="el-GR" b="1" dirty="0">
                <a:latin typeface="Arial" panose="020B0604020202020204" pitchFamily="34" charset="0"/>
              </a:rPr>
              <a:t>29-04-2013</a:t>
            </a:r>
            <a:r>
              <a:rPr lang="el-GR" b="1" i="1" dirty="0"/>
              <a:t>:</a:t>
            </a:r>
          </a:p>
          <a:p>
            <a:pPr marL="0" indent="0" algn="just">
              <a:buNone/>
            </a:pPr>
            <a:r>
              <a:rPr lang="el-GR" dirty="0"/>
              <a:t> α)κάθε ουσία ή συνδυασμός ουσιών που εμφανίζεται να έχει θεραπευτικές ή προφυλακτικές ιδιότητες για τις ασθένειες ανθρώπων ή </a:t>
            </a:r>
          </a:p>
          <a:p>
            <a:pPr marL="0" indent="0" algn="just">
              <a:buNone/>
            </a:pPr>
            <a:r>
              <a:rPr lang="el-GR" dirty="0"/>
              <a:t>β)κάθε ουσία ή συνδυασμός ουσιών που μπορεί να χορηγηθεί σε ανθρώπους, με σκοπό είτε να …..διορθωθούν φυσιολογικές λειτουργίες …..είτε να γίνει ιατρική διάγνωση</a:t>
            </a:r>
          </a:p>
          <a:p>
            <a:pPr marL="0" indent="0" algn="just">
              <a:buNone/>
            </a:pPr>
            <a:endParaRPr lang="el-GR" dirty="0"/>
          </a:p>
        </p:txBody>
      </p:sp>
    </p:spTree>
    <p:extLst>
      <p:ext uri="{BB962C8B-B14F-4D97-AF65-F5344CB8AC3E}">
        <p14:creationId xmlns:p14="http://schemas.microsoft.com/office/powerpoint/2010/main" val="50092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624110"/>
            <a:ext cx="10982098" cy="1280890"/>
          </a:xfrm>
        </p:spPr>
        <p:txBody>
          <a:bodyPr>
            <a:normAutofit/>
          </a:bodyPr>
          <a:lstStyle/>
          <a:p>
            <a:pPr algn="ctr"/>
            <a:r>
              <a:rPr lang="el-GR" sz="3200" b="1" dirty="0"/>
              <a:t>Υγιεινή των χεριών </a:t>
            </a:r>
          </a:p>
        </p:txBody>
      </p:sp>
      <p:sp>
        <p:nvSpPr>
          <p:cNvPr id="3" name="Content Placeholder 2"/>
          <p:cNvSpPr>
            <a:spLocks noGrp="1"/>
          </p:cNvSpPr>
          <p:nvPr>
            <p:ph idx="1"/>
          </p:nvPr>
        </p:nvSpPr>
        <p:spPr>
          <a:xfrm>
            <a:off x="1506583" y="1680755"/>
            <a:ext cx="8915400" cy="3777622"/>
          </a:xfrm>
        </p:spPr>
        <p:txBody>
          <a:bodyPr>
            <a:normAutofit/>
          </a:bodyPr>
          <a:lstStyle/>
          <a:p>
            <a:pPr marL="0" indent="0" algn="just">
              <a:buNone/>
            </a:pPr>
            <a:r>
              <a:rPr lang="el-GR" sz="2000" dirty="0"/>
              <a:t>Το απλούστερο και σημαντικότερο όπλο στην πρόληψη των νοσοκομειακών λοιμώξεων είναι η σωστή τήρηση των κανόνων υγιεινής των χεριών .</a:t>
            </a:r>
          </a:p>
          <a:p>
            <a:endParaRPr lang="el-GR" sz="2000" dirty="0"/>
          </a:p>
        </p:txBody>
      </p:sp>
      <p:pic>
        <p:nvPicPr>
          <p:cNvPr id="4" name="Picture 3"/>
          <p:cNvPicPr>
            <a:picLocks noChangeAspect="1"/>
          </p:cNvPicPr>
          <p:nvPr/>
        </p:nvPicPr>
        <p:blipFill>
          <a:blip r:embed="rId2"/>
          <a:stretch>
            <a:fillRect/>
          </a:stretch>
        </p:blipFill>
        <p:spPr>
          <a:xfrm>
            <a:off x="1506583" y="2910404"/>
            <a:ext cx="9144000" cy="3370216"/>
          </a:xfrm>
          <a:prstGeom prst="rect">
            <a:avLst/>
          </a:prstGeom>
        </p:spPr>
      </p:pic>
    </p:spTree>
    <p:extLst>
      <p:ext uri="{BB962C8B-B14F-4D97-AF65-F5344CB8AC3E}">
        <p14:creationId xmlns:p14="http://schemas.microsoft.com/office/powerpoint/2010/main" val="2082560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5" y="624110"/>
            <a:ext cx="11164978" cy="1280890"/>
          </a:xfrm>
        </p:spPr>
        <p:txBody>
          <a:bodyPr>
            <a:normAutofit/>
          </a:bodyPr>
          <a:lstStyle/>
          <a:p>
            <a:pPr algn="ctr"/>
            <a:r>
              <a:rPr lang="el-GR" sz="3200" b="1" dirty="0"/>
              <a:t>Υγιεινή των χεριών </a:t>
            </a:r>
          </a:p>
        </p:txBody>
      </p:sp>
      <p:sp>
        <p:nvSpPr>
          <p:cNvPr id="3" name="Content Placeholder 2"/>
          <p:cNvSpPr>
            <a:spLocks noGrp="1"/>
          </p:cNvSpPr>
          <p:nvPr>
            <p:ph idx="1"/>
          </p:nvPr>
        </p:nvSpPr>
        <p:spPr>
          <a:xfrm>
            <a:off x="1915886" y="1428206"/>
            <a:ext cx="9588726" cy="4483016"/>
          </a:xfrm>
        </p:spPr>
        <p:txBody>
          <a:bodyPr>
            <a:noAutofit/>
          </a:bodyPr>
          <a:lstStyle/>
          <a:p>
            <a:pPr marL="0" indent="0" algn="just">
              <a:buNone/>
            </a:pPr>
            <a:r>
              <a:rPr lang="el-GR" sz="2000" dirty="0"/>
              <a:t>Η Υγιεινή των χεριών πρέπει να εφαρμόζεται ακριβώς στο σημείο όπου πραγματοποιείται η φροντίδα του ασθενούς.</a:t>
            </a:r>
          </a:p>
          <a:p>
            <a:pPr marL="0" indent="0" algn="just">
              <a:buNone/>
            </a:pPr>
            <a:r>
              <a:rPr lang="el-GR" sz="2000" dirty="0"/>
              <a:t>Κατά την διάρκεια της φροντίδας των ασθενών υπάρχουν 5 ενδείξεις που είναι καθοριστικές για την σωστή εφαρμογή της Υγιεινής των χεριών. («Τα 5 βήματα της Υγιεινής των χεριών»)</a:t>
            </a:r>
          </a:p>
          <a:p>
            <a:pPr marL="0" indent="0" algn="just">
              <a:buNone/>
            </a:pPr>
            <a:r>
              <a:rPr lang="el-GR" sz="2000" dirty="0"/>
              <a:t>Η χρήση ενός αλκοολούχου αντισηπτικού είναι προτιμητέα γιατί κάνει την αντισηψία των χεριών εφικτή ακριβώς στο σημείο της φροντίδας του ασθενούς. Είναι μία διαδικασία που απαιτεί λιγότερο χρόνο ,είναι πιο αποτελεσματική και περισσότερο ανεκτή</a:t>
            </a:r>
          </a:p>
          <a:p>
            <a:pPr marL="0" indent="0" algn="just">
              <a:buNone/>
            </a:pPr>
            <a:r>
              <a:rPr lang="el-GR" sz="2000" dirty="0"/>
              <a:t>Πρέπει να πλένεται τα χέρια σας με νερό και σαπούνι όταν αυτά είναι εμφανώς λερωμένα</a:t>
            </a:r>
          </a:p>
          <a:p>
            <a:pPr marL="0" indent="0" algn="just">
              <a:buNone/>
            </a:pPr>
            <a:r>
              <a:rPr lang="el-GR" sz="2000" dirty="0"/>
              <a:t>Η σωστή εφαρμογή της Υγιεινής των χεριών απαιτεί να ακολουθούνται οι αντίστοιχες τεχνικές πλυσίματος και χρήσης αντισηπτικού διαλύματος</a:t>
            </a:r>
          </a:p>
        </p:txBody>
      </p:sp>
    </p:spTree>
    <p:extLst>
      <p:ext uri="{BB962C8B-B14F-4D97-AF65-F5344CB8AC3E}">
        <p14:creationId xmlns:p14="http://schemas.microsoft.com/office/powerpoint/2010/main" val="194970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1" y="624110"/>
            <a:ext cx="9919652" cy="1280890"/>
          </a:xfrm>
        </p:spPr>
        <p:txBody>
          <a:bodyPr>
            <a:normAutofit/>
          </a:bodyPr>
          <a:lstStyle/>
          <a:p>
            <a:pPr algn="ctr"/>
            <a:r>
              <a:rPr lang="el-GR" sz="3200" b="1" dirty="0"/>
              <a:t>Τα 5 βήματα της Υγιεινής των χεριών</a:t>
            </a:r>
            <a:br>
              <a:rPr lang="el-GR" sz="3200" dirty="0"/>
            </a:br>
            <a:endParaRPr lang="el-GR" sz="3200" dirty="0"/>
          </a:p>
        </p:txBody>
      </p:sp>
      <p:pic>
        <p:nvPicPr>
          <p:cNvPr id="4" name="Content Placeholder 3"/>
          <p:cNvPicPr>
            <a:picLocks noGrp="1" noChangeAspect="1"/>
          </p:cNvPicPr>
          <p:nvPr>
            <p:ph idx="1"/>
          </p:nvPr>
        </p:nvPicPr>
        <p:blipFill>
          <a:blip r:embed="rId2"/>
          <a:stretch>
            <a:fillRect/>
          </a:stretch>
        </p:blipFill>
        <p:spPr>
          <a:xfrm>
            <a:off x="2908662" y="1905000"/>
            <a:ext cx="7184571" cy="4069080"/>
          </a:xfrm>
          <a:prstGeom prst="rect">
            <a:avLst/>
          </a:prstGeom>
        </p:spPr>
      </p:pic>
    </p:spTree>
    <p:extLst>
      <p:ext uri="{BB962C8B-B14F-4D97-AF65-F5344CB8AC3E}">
        <p14:creationId xmlns:p14="http://schemas.microsoft.com/office/powerpoint/2010/main" val="350277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624110"/>
            <a:ext cx="10546669" cy="838930"/>
          </a:xfrm>
        </p:spPr>
        <p:txBody>
          <a:bodyPr/>
          <a:lstStyle/>
          <a:p>
            <a:pPr algn="ctr"/>
            <a:r>
              <a:rPr lang="el-GR" b="1" dirty="0"/>
              <a:t>Εισαγωγή</a:t>
            </a:r>
          </a:p>
        </p:txBody>
      </p:sp>
      <p:sp>
        <p:nvSpPr>
          <p:cNvPr id="3" name="Content Placeholder 2"/>
          <p:cNvSpPr>
            <a:spLocks noGrp="1"/>
          </p:cNvSpPr>
          <p:nvPr>
            <p:ph idx="1"/>
          </p:nvPr>
        </p:nvSpPr>
        <p:spPr>
          <a:xfrm>
            <a:off x="2589212" y="1463040"/>
            <a:ext cx="8915400" cy="4448182"/>
          </a:xfrm>
        </p:spPr>
        <p:txBody>
          <a:bodyPr>
            <a:normAutofit fontScale="85000" lnSpcReduction="10000"/>
          </a:bodyPr>
          <a:lstStyle/>
          <a:p>
            <a:pPr marL="0" indent="0" algn="just">
              <a:buNone/>
            </a:pPr>
            <a:r>
              <a:rPr lang="el-GR" sz="2600" dirty="0"/>
              <a:t>Ο Εθνικός Οργανισμός Φαρμάκων (ΕΟΦ), ιδρύθηκε το 1983 με το Ν. 1316 και είναι Νομικό Πρόσωπο Δημοσίου Δικαίου του Υπουργείου Υγείας. </a:t>
            </a:r>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sz="2600" dirty="0"/>
          </a:p>
          <a:p>
            <a:pPr marL="0" indent="0" algn="just">
              <a:buNone/>
            </a:pPr>
            <a:r>
              <a:rPr lang="el-GR" sz="2600" dirty="0"/>
              <a:t>Αποστολή του ΕΟΦ είναι η προστασία της Δημόσιας Υγείας σε σχέση με την κυκλοφορία στην Ελλάδα φαρμακευτικών προϊόντων ανθρώπινης και κτηνιατρικής χρήσης, φαρμακούχων ζωοτροφών και προσθετικών ζωοτροφών, τροφίμων ειδικής διατροφής και συμπληρωμάτων διατροφής, βιοκτόνων, ιατρικών βοηθημάτων και καλλυντικών.</a:t>
            </a:r>
          </a:p>
        </p:txBody>
      </p:sp>
      <p:pic>
        <p:nvPicPr>
          <p:cNvPr id="4" name="Picture 3"/>
          <p:cNvPicPr>
            <a:picLocks noChangeAspect="1"/>
          </p:cNvPicPr>
          <p:nvPr/>
        </p:nvPicPr>
        <p:blipFill>
          <a:blip r:embed="rId2"/>
          <a:stretch>
            <a:fillRect/>
          </a:stretch>
        </p:blipFill>
        <p:spPr>
          <a:xfrm>
            <a:off x="3918856" y="2360022"/>
            <a:ext cx="5320393" cy="1628503"/>
          </a:xfrm>
          <a:prstGeom prst="rect">
            <a:avLst/>
          </a:prstGeom>
        </p:spPr>
      </p:pic>
    </p:spTree>
    <p:extLst>
      <p:ext uri="{BB962C8B-B14F-4D97-AF65-F5344CB8AC3E}">
        <p14:creationId xmlns:p14="http://schemas.microsoft.com/office/powerpoint/2010/main" val="320633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1" y="624110"/>
            <a:ext cx="9858692" cy="1047936"/>
          </a:xfrm>
        </p:spPr>
        <p:txBody>
          <a:bodyPr>
            <a:normAutofit fontScale="90000"/>
          </a:bodyPr>
          <a:lstStyle/>
          <a:p>
            <a:pPr algn="ctr"/>
            <a:r>
              <a:rPr lang="el-GR" b="1" dirty="0"/>
              <a:t>ΦΑΡΜΑΚΟ ΚΑΙ ΦΑΡΜΑΚΟΛΟΓΙΚΗ ΕΝΕΡΓΕΙΑ</a:t>
            </a:r>
            <a:br>
              <a:rPr lang="el-GR" b="1" dirty="0"/>
            </a:br>
            <a:endParaRPr lang="el-GR" b="1" dirty="0"/>
          </a:p>
        </p:txBody>
      </p:sp>
      <p:sp>
        <p:nvSpPr>
          <p:cNvPr id="3" name="Content Placeholder 2"/>
          <p:cNvSpPr>
            <a:spLocks noGrp="1"/>
          </p:cNvSpPr>
          <p:nvPr>
            <p:ph idx="1"/>
          </p:nvPr>
        </p:nvSpPr>
        <p:spPr>
          <a:xfrm>
            <a:off x="1909353" y="1572845"/>
            <a:ext cx="8915400" cy="4239176"/>
          </a:xfrm>
        </p:spPr>
        <p:txBody>
          <a:bodyPr>
            <a:normAutofit/>
          </a:bodyPr>
          <a:lstStyle/>
          <a:p>
            <a:pPr marL="0" indent="0" algn="just">
              <a:buNone/>
            </a:pPr>
            <a:r>
              <a:rPr lang="el-GR" sz="2000" dirty="0"/>
              <a:t>Το φάρμακο είναι χημική ουσία, η οποία όταν εισέλθει στο βιολογικό υπόστρωμα του οργανισμού, μεταβάλλει την συμπεριφορά του</a:t>
            </a:r>
          </a:p>
          <a:p>
            <a:pPr marL="0" indent="0" algn="just">
              <a:buNone/>
            </a:pPr>
            <a:r>
              <a:rPr lang="el-GR" sz="2000" dirty="0"/>
              <a:t>Η μεταβολή που προκύπτει από την αλληλεπίδραση του φαρμάκου, που συντελείται μεταξύ των φυσικοχημικών ιδιοτήτων του με τα λειτουργικά μόρια του ζωντανού οργανισμού, λέγεται φαρμακολογική ενέργεια.</a:t>
            </a:r>
          </a:p>
        </p:txBody>
      </p:sp>
      <p:pic>
        <p:nvPicPr>
          <p:cNvPr id="4" name="Picture 3"/>
          <p:cNvPicPr>
            <a:picLocks noChangeAspect="1"/>
          </p:cNvPicPr>
          <p:nvPr/>
        </p:nvPicPr>
        <p:blipFill>
          <a:blip r:embed="rId2"/>
          <a:stretch>
            <a:fillRect/>
          </a:stretch>
        </p:blipFill>
        <p:spPr>
          <a:xfrm>
            <a:off x="5904410" y="3692433"/>
            <a:ext cx="4920343" cy="2473236"/>
          </a:xfrm>
          <a:prstGeom prst="rect">
            <a:avLst/>
          </a:prstGeom>
        </p:spPr>
      </p:pic>
    </p:spTree>
    <p:extLst>
      <p:ext uri="{BB962C8B-B14F-4D97-AF65-F5344CB8AC3E}">
        <p14:creationId xmlns:p14="http://schemas.microsoft.com/office/powerpoint/2010/main" val="415754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t>Φαρμακολογία</a:t>
            </a:r>
          </a:p>
        </p:txBody>
      </p:sp>
      <p:sp>
        <p:nvSpPr>
          <p:cNvPr id="3" name="Content Placeholder 2"/>
          <p:cNvSpPr>
            <a:spLocks noGrp="1"/>
          </p:cNvSpPr>
          <p:nvPr>
            <p:ph idx="1"/>
          </p:nvPr>
        </p:nvSpPr>
        <p:spPr>
          <a:xfrm>
            <a:off x="2589212" y="1375954"/>
            <a:ext cx="8915400" cy="4535268"/>
          </a:xfrm>
        </p:spPr>
        <p:txBody>
          <a:bodyPr>
            <a:normAutofit fontScale="92500" lnSpcReduction="10000"/>
          </a:bodyPr>
          <a:lstStyle/>
          <a:p>
            <a:pPr marL="0" indent="0" algn="just">
              <a:buNone/>
            </a:pPr>
            <a:r>
              <a:rPr lang="el-GR" sz="2000" dirty="0"/>
              <a:t>Η επίδραση των φαρμάκων στο ανθρώπινο σώμα ονομάζεται φαρμακοδυναμική ενώ η πορεία του φαρμάκου εντός του ανθρωπίνου σώματος ονομάζεται φαρμακοκινητική. </a:t>
            </a:r>
          </a:p>
          <a:p>
            <a:pPr marL="0" indent="0" algn="just">
              <a:buNone/>
            </a:pPr>
            <a:r>
              <a:rPr lang="el-GR" sz="2000" dirty="0"/>
              <a:t>Η φαρμακοκινητική, η οποία αποτελεί αναμφίβολα έναν από τους σημαντικότερους σύγχρονους κλάδους της φαρμακολογίας, περιγράφει κατά τρόπο ποσοτικό τις δυναμικές αυξομειώσεις της συγκέντρωσής του στο αίμα και στους διάφορους ιστούς. </a:t>
            </a:r>
          </a:p>
          <a:p>
            <a:pPr marL="0" indent="0" algn="just">
              <a:buNone/>
            </a:pPr>
            <a:r>
              <a:rPr lang="el-GR" sz="2000" dirty="0"/>
              <a:t>Οι δυναμικές αυτές μεταβολές στη συγκέντρωση του φαρμάκου εκφράζονται σε συσχετισμό με τη χρονική διάρκεια από τη χορήγηση μέχρι την αποβολή του. </a:t>
            </a:r>
          </a:p>
          <a:p>
            <a:pPr marL="0" indent="0" algn="just">
              <a:buNone/>
            </a:pPr>
            <a:r>
              <a:rPr lang="el-GR" sz="2000" dirty="0"/>
              <a:t>Η πορεία του φαρμάκου, από τη </a:t>
            </a:r>
          </a:p>
          <a:p>
            <a:pPr marL="0" indent="0" algn="just">
              <a:buNone/>
            </a:pPr>
            <a:r>
              <a:rPr lang="el-GR" sz="2000" dirty="0"/>
              <a:t>στιγμή της εισόδου του στον </a:t>
            </a:r>
          </a:p>
          <a:p>
            <a:pPr marL="0" indent="0" algn="just">
              <a:buNone/>
            </a:pPr>
            <a:r>
              <a:rPr lang="el-GR" sz="2000" dirty="0"/>
              <a:t>οργανισμό μέχρι την αποβολή του, </a:t>
            </a:r>
          </a:p>
          <a:p>
            <a:pPr marL="0" indent="0" algn="just">
              <a:buNone/>
            </a:pPr>
            <a:r>
              <a:rPr lang="el-GR" sz="2000" dirty="0"/>
              <a:t>περνάει από διαδοχικές φάσεις.</a:t>
            </a:r>
          </a:p>
        </p:txBody>
      </p:sp>
      <p:pic>
        <p:nvPicPr>
          <p:cNvPr id="4" name="Picture 3"/>
          <p:cNvPicPr>
            <a:picLocks noChangeAspect="1"/>
          </p:cNvPicPr>
          <p:nvPr/>
        </p:nvPicPr>
        <p:blipFill>
          <a:blip r:embed="rId2"/>
          <a:stretch>
            <a:fillRect/>
          </a:stretch>
        </p:blipFill>
        <p:spPr>
          <a:xfrm>
            <a:off x="7114903" y="4258491"/>
            <a:ext cx="4511040" cy="2068286"/>
          </a:xfrm>
          <a:prstGeom prst="rect">
            <a:avLst/>
          </a:prstGeom>
        </p:spPr>
      </p:pic>
    </p:spTree>
    <p:extLst>
      <p:ext uri="{BB962C8B-B14F-4D97-AF65-F5344CB8AC3E}">
        <p14:creationId xmlns:p14="http://schemas.microsoft.com/office/powerpoint/2010/main" val="409106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931" y="624110"/>
            <a:ext cx="9440681" cy="1280890"/>
          </a:xfrm>
        </p:spPr>
        <p:txBody>
          <a:bodyPr>
            <a:noAutofit/>
          </a:bodyPr>
          <a:lstStyle/>
          <a:p>
            <a:pPr algn="ctr"/>
            <a:r>
              <a:rPr lang="el-GR" sz="2800" b="1" dirty="0"/>
              <a:t>Σχηματική απεικόνιση της απορρόφησης, κατανομής, μεταβολισμού και απέκκρισης φαρμάκου</a:t>
            </a:r>
            <a:br>
              <a:rPr lang="el-GR" sz="2800" b="1" dirty="0"/>
            </a:br>
            <a:endParaRPr lang="el-GR" sz="2800" b="1" dirty="0"/>
          </a:p>
        </p:txBody>
      </p:sp>
      <p:sp>
        <p:nvSpPr>
          <p:cNvPr id="3" name="Content Placeholder 2"/>
          <p:cNvSpPr>
            <a:spLocks noGrp="1"/>
          </p:cNvSpPr>
          <p:nvPr>
            <p:ph idx="1"/>
          </p:nvPr>
        </p:nvSpPr>
        <p:spPr>
          <a:xfrm>
            <a:off x="1689463" y="2133600"/>
            <a:ext cx="9815149" cy="3777622"/>
          </a:xfrm>
        </p:spPr>
        <p:txBody>
          <a:bodyPr>
            <a:normAutofit/>
          </a:bodyPr>
          <a:lstStyle/>
          <a:p>
            <a:pPr marL="0" indent="0">
              <a:buNone/>
            </a:pPr>
            <a:r>
              <a:rPr lang="el-GR" dirty="0"/>
              <a:t>1.Απορρόφηση (είσοδος)</a:t>
            </a:r>
          </a:p>
          <a:p>
            <a:pPr marL="0" indent="0">
              <a:buNone/>
            </a:pPr>
            <a:r>
              <a:rPr lang="el-GR" dirty="0"/>
              <a:t>2. Κατανομή του φαρμάκου στους ιστούς</a:t>
            </a:r>
          </a:p>
          <a:p>
            <a:pPr marL="0" indent="0">
              <a:buNone/>
            </a:pPr>
            <a:r>
              <a:rPr lang="el-GR" dirty="0"/>
              <a:t>3. Μεταβολισμός(στους ιστούς)</a:t>
            </a:r>
          </a:p>
          <a:p>
            <a:pPr marL="0" indent="0">
              <a:buNone/>
            </a:pPr>
            <a:r>
              <a:rPr lang="el-GR" dirty="0"/>
              <a:t>4. Απέκκριση(έξοδος στα ούρα, κόπρανα, χολή)</a:t>
            </a:r>
          </a:p>
          <a:p>
            <a:pPr marL="0" indent="0">
              <a:buNone/>
            </a:pPr>
            <a:endParaRPr lang="el-GR" dirty="0"/>
          </a:p>
        </p:txBody>
      </p:sp>
      <p:pic>
        <p:nvPicPr>
          <p:cNvPr id="4" name="Picture 3"/>
          <p:cNvPicPr>
            <a:picLocks noChangeAspect="1"/>
          </p:cNvPicPr>
          <p:nvPr/>
        </p:nvPicPr>
        <p:blipFill>
          <a:blip r:embed="rId2"/>
          <a:stretch>
            <a:fillRect/>
          </a:stretch>
        </p:blipFill>
        <p:spPr>
          <a:xfrm>
            <a:off x="7167743" y="2342606"/>
            <a:ext cx="4336869" cy="3074125"/>
          </a:xfrm>
          <a:prstGeom prst="rect">
            <a:avLst/>
          </a:prstGeom>
        </p:spPr>
      </p:pic>
    </p:spTree>
    <p:extLst>
      <p:ext uri="{BB962C8B-B14F-4D97-AF65-F5344CB8AC3E}">
        <p14:creationId xmlns:p14="http://schemas.microsoft.com/office/powerpoint/2010/main" val="211174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ΣΚΟΠΟΙ ΧΡΗΣΗΣ ΦΑΡΜΑΚΩΝ</a:t>
            </a:r>
            <a:br>
              <a:rPr lang="el-GR" dirty="0"/>
            </a:br>
            <a:endParaRPr lang="el-GR" dirty="0"/>
          </a:p>
        </p:txBody>
      </p:sp>
      <p:sp>
        <p:nvSpPr>
          <p:cNvPr id="3" name="Content Placeholder 2"/>
          <p:cNvSpPr>
            <a:spLocks noGrp="1"/>
          </p:cNvSpPr>
          <p:nvPr>
            <p:ph idx="1"/>
          </p:nvPr>
        </p:nvSpPr>
        <p:spPr>
          <a:xfrm>
            <a:off x="1576251" y="2133600"/>
            <a:ext cx="9928361" cy="3777622"/>
          </a:xfrm>
        </p:spPr>
        <p:txBody>
          <a:bodyPr/>
          <a:lstStyle/>
          <a:p>
            <a:pPr>
              <a:buFont typeface="Wingdings" panose="05000000000000000000" pitchFamily="2" charset="2"/>
              <a:buChar char="Ø"/>
            </a:pPr>
            <a:r>
              <a:rPr lang="el-GR" dirty="0"/>
              <a:t>Πρόληψη</a:t>
            </a:r>
          </a:p>
          <a:p>
            <a:pPr>
              <a:buFont typeface="Wingdings" panose="05000000000000000000" pitchFamily="2" charset="2"/>
              <a:buChar char="Ø"/>
            </a:pPr>
            <a:r>
              <a:rPr lang="el-GR" dirty="0"/>
              <a:t>Θεραπεία</a:t>
            </a:r>
          </a:p>
          <a:p>
            <a:pPr>
              <a:buFont typeface="Wingdings" panose="05000000000000000000" pitchFamily="2" charset="2"/>
              <a:buChar char="Ø"/>
            </a:pPr>
            <a:r>
              <a:rPr lang="el-GR" dirty="0"/>
              <a:t>Διάγνωση</a:t>
            </a:r>
          </a:p>
          <a:p>
            <a:pPr>
              <a:buFont typeface="Wingdings" panose="05000000000000000000" pitchFamily="2" charset="2"/>
              <a:buChar char="Ø"/>
            </a:pPr>
            <a:r>
              <a:rPr lang="el-GR" dirty="0"/>
              <a:t>Ανακούφιση από συμπτώματα</a:t>
            </a:r>
          </a:p>
          <a:p>
            <a:pPr>
              <a:buFont typeface="Wingdings" panose="05000000000000000000" pitchFamily="2" charset="2"/>
              <a:buChar char="Ø"/>
            </a:pPr>
            <a:r>
              <a:rPr lang="el-GR" dirty="0"/>
              <a:t>Αντικατάσταση κάποια ουσίας (ινσουλίνη)</a:t>
            </a:r>
          </a:p>
          <a:p>
            <a:pPr>
              <a:buFont typeface="Wingdings" panose="05000000000000000000" pitchFamily="2" charset="2"/>
              <a:buChar char="Ø"/>
            </a:pPr>
            <a:r>
              <a:rPr lang="el-GR" dirty="0"/>
              <a:t>Αποκατάσταση ή ανάταξη λειτουργίας οργάνου</a:t>
            </a:r>
          </a:p>
          <a:p>
            <a:pPr>
              <a:buFont typeface="Wingdings" panose="05000000000000000000" pitchFamily="2" charset="2"/>
              <a:buChar char="Ø"/>
            </a:pPr>
            <a:r>
              <a:rPr lang="el-GR" dirty="0"/>
              <a:t>Η χορήγηση φαρμάκων είναι ευθύνη του Νοσηλευτή</a:t>
            </a:r>
          </a:p>
        </p:txBody>
      </p:sp>
      <p:pic>
        <p:nvPicPr>
          <p:cNvPr id="4" name="Picture 3"/>
          <p:cNvPicPr>
            <a:picLocks noChangeAspect="1"/>
          </p:cNvPicPr>
          <p:nvPr/>
        </p:nvPicPr>
        <p:blipFill>
          <a:blip r:embed="rId2"/>
          <a:stretch>
            <a:fillRect/>
          </a:stretch>
        </p:blipFill>
        <p:spPr>
          <a:xfrm>
            <a:off x="8020594" y="2133600"/>
            <a:ext cx="3265714" cy="2926080"/>
          </a:xfrm>
          <a:prstGeom prst="rect">
            <a:avLst/>
          </a:prstGeom>
        </p:spPr>
      </p:pic>
    </p:spTree>
    <p:extLst>
      <p:ext uri="{BB962C8B-B14F-4D97-AF65-F5344CB8AC3E}">
        <p14:creationId xmlns:p14="http://schemas.microsoft.com/office/powerpoint/2010/main" val="90507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51" y="624110"/>
            <a:ext cx="10233161" cy="1280890"/>
          </a:xfrm>
        </p:spPr>
        <p:txBody>
          <a:bodyPr>
            <a:normAutofit/>
          </a:bodyPr>
          <a:lstStyle/>
          <a:p>
            <a:pPr algn="ctr"/>
            <a:r>
              <a:rPr lang="el-GR" sz="3200" b="1" dirty="0"/>
              <a:t>ΧΟΡΗΓΗΣΗ ΦΑΡΜΑΚΩΝ ΑΠΟ ΝΟΣΗΛΕΥΤΕΣ</a:t>
            </a:r>
          </a:p>
        </p:txBody>
      </p:sp>
      <p:sp>
        <p:nvSpPr>
          <p:cNvPr id="3" name="Content Placeholder 2"/>
          <p:cNvSpPr>
            <a:spLocks noGrp="1"/>
          </p:cNvSpPr>
          <p:nvPr>
            <p:ph idx="1"/>
          </p:nvPr>
        </p:nvSpPr>
        <p:spPr>
          <a:xfrm>
            <a:off x="1349829" y="1802673"/>
            <a:ext cx="9710646" cy="4626839"/>
          </a:xfrm>
        </p:spPr>
        <p:txBody>
          <a:bodyPr>
            <a:normAutofit fontScale="92500" lnSpcReduction="10000"/>
          </a:bodyPr>
          <a:lstStyle/>
          <a:p>
            <a:pPr marL="0" indent="0" algn="just">
              <a:buNone/>
            </a:pPr>
            <a:r>
              <a:rPr lang="el-GR" sz="2400" dirty="0"/>
              <a:t>Η ορθή και ασφαλής χορήγηση των φαρμάκων είναι βασικό νοσηλευτικό καθήκον,άρρηκτα συνδεδεμένο με την ασφάλεια του ασθενή.</a:t>
            </a:r>
          </a:p>
          <a:p>
            <a:pPr marL="0" indent="0" algn="just">
              <a:buNone/>
            </a:pPr>
            <a:r>
              <a:rPr lang="el-GR" sz="2400" dirty="0"/>
              <a:t>Τα φάρμακα χορηγούνται από τους νοσηλευτές βάση γραπτής ιατρικής οδηγίας και σύμφωνα με το πλάνο φροντίδας, το οποίο οφείλει να γνωρίζει ο νοσηλευτής. Επίσης ο νοσηλευτής οφείλει να γνωρίζει </a:t>
            </a:r>
          </a:p>
          <a:p>
            <a:pPr algn="just">
              <a:buFont typeface="Wingdings" panose="05000000000000000000" pitchFamily="2" charset="2"/>
              <a:buChar char="ü"/>
            </a:pPr>
            <a:r>
              <a:rPr lang="el-GR" sz="2400" dirty="0"/>
              <a:t>τη θεραπευτική χρήση του φαρμάκου, </a:t>
            </a:r>
          </a:p>
          <a:p>
            <a:pPr algn="just">
              <a:buFont typeface="Wingdings" panose="05000000000000000000" pitchFamily="2" charset="2"/>
              <a:buChar char="ü"/>
            </a:pPr>
            <a:r>
              <a:rPr lang="el-GR" sz="2400" dirty="0"/>
              <a:t>την οδό χορήγησης, </a:t>
            </a:r>
          </a:p>
          <a:p>
            <a:pPr algn="just">
              <a:buFont typeface="Wingdings" panose="05000000000000000000" pitchFamily="2" charset="2"/>
              <a:buChar char="ü"/>
            </a:pPr>
            <a:r>
              <a:rPr lang="el-GR" sz="2400" dirty="0"/>
              <a:t>τη συνήθη δοσολογία και </a:t>
            </a:r>
          </a:p>
          <a:p>
            <a:pPr algn="just">
              <a:buFont typeface="Wingdings" panose="05000000000000000000" pitchFamily="2" charset="2"/>
              <a:buChar char="ü"/>
            </a:pPr>
            <a:r>
              <a:rPr lang="el-GR" sz="2400" dirty="0"/>
              <a:t>τυχών ανεπιθύμητες ενέργειες </a:t>
            </a:r>
          </a:p>
          <a:p>
            <a:pPr algn="just">
              <a:buFont typeface="Wingdings" panose="05000000000000000000" pitchFamily="2" charset="2"/>
              <a:buChar char="ü"/>
            </a:pPr>
            <a:r>
              <a:rPr lang="el-GR" sz="2400" dirty="0"/>
              <a:t>από τη χορήγησή του.</a:t>
            </a:r>
          </a:p>
        </p:txBody>
      </p:sp>
      <p:pic>
        <p:nvPicPr>
          <p:cNvPr id="4" name="Picture 3"/>
          <p:cNvPicPr>
            <a:picLocks noChangeAspect="1"/>
          </p:cNvPicPr>
          <p:nvPr/>
        </p:nvPicPr>
        <p:blipFill>
          <a:blip r:embed="rId2"/>
          <a:stretch>
            <a:fillRect/>
          </a:stretch>
        </p:blipFill>
        <p:spPr>
          <a:xfrm>
            <a:off x="7268028" y="3884024"/>
            <a:ext cx="4236584" cy="2545488"/>
          </a:xfrm>
          <a:prstGeom prst="rect">
            <a:avLst/>
          </a:prstGeom>
        </p:spPr>
      </p:pic>
    </p:spTree>
    <p:extLst>
      <p:ext uri="{BB962C8B-B14F-4D97-AF65-F5344CB8AC3E}">
        <p14:creationId xmlns:p14="http://schemas.microsoft.com/office/powerpoint/2010/main" val="10297441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257</TotalTime>
  <Words>2386</Words>
  <Application>Microsoft Office PowerPoint</Application>
  <PresentationFormat>Ευρεία οθόνη</PresentationFormat>
  <Paragraphs>202</Paragraphs>
  <Slides>32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32</vt:i4>
      </vt:variant>
    </vt:vector>
  </HeadingPairs>
  <TitlesOfParts>
    <vt:vector size="37" baseType="lpstr">
      <vt:lpstr>Arial</vt:lpstr>
      <vt:lpstr>Century Gothic</vt:lpstr>
      <vt:lpstr>Wingdings</vt:lpstr>
      <vt:lpstr>Wingdings 3</vt:lpstr>
      <vt:lpstr>Wisp</vt:lpstr>
      <vt:lpstr>Παρουσίαση του PowerPoint</vt:lpstr>
      <vt:lpstr>Ιστορικά στοιχεία</vt:lpstr>
      <vt:lpstr> ΟΡΙΣΜΟΣ ΦΑΡΜΑΚΟΥ </vt:lpstr>
      <vt:lpstr>Εισαγωγή</vt:lpstr>
      <vt:lpstr>ΦΑΡΜΑΚΟ ΚΑΙ ΦΑΡΜΑΚΟΛΟΓΙΚΗ ΕΝΕΡΓΕΙΑ </vt:lpstr>
      <vt:lpstr>Φαρμακολογία</vt:lpstr>
      <vt:lpstr>Σχηματική απεικόνιση της απορρόφησης, κατανομής, μεταβολισμού και απέκκρισης φαρμάκου </vt:lpstr>
      <vt:lpstr>ΣΚΟΠΟΙ ΧΡΗΣΗΣ ΦΑΡΜΑΚΩΝ </vt:lpstr>
      <vt:lpstr>ΧΟΡΗΓΗΣΗ ΦΑΡΜΑΚΩΝ ΑΠΟ ΝΟΣΗΛΕΥΤΕΣ</vt:lpstr>
      <vt:lpstr>ΧΟΡΗΓΗΣΗ ΦΑΡΜΑΚΩΝ ΑΠΟ ΝΟΣΗΛΕΥΤΕΣ</vt:lpstr>
      <vt:lpstr>ΟΙ ΝΟΣΗΛΕΥΤΕΣ ΣΤΗΝ ΕΛΛΑΔΑ ΔΕΝ ΣΥΝΤΑΓΟΓΡΑΦΟΥΝ ΦΑΡΜΑΚΑ, ΑΛΛΑ: </vt:lpstr>
      <vt:lpstr>Η ΑΣΦΑΛΗΣ ΚΑΙ ΑΚΙΝΔΥΝΗ ΧΟΡΗΓΗΣΗ ΦΑΡΜΑΚΩΝ ΑΠΑΙΤΕΙ: </vt:lpstr>
      <vt:lpstr>Βασικές οδοί χορήγησης φαρμάκων </vt:lpstr>
      <vt:lpstr>Η ΕΚΛΟΓΗ ΤΗΣ ΟΔΟΥ ΧΟΡΗΓΗΣΗΣ ΦΑΡΜΑΚΩΝ ΕΞΑΡΤΑΤΑΙ ΑΠΟ: </vt:lpstr>
      <vt:lpstr>ΔΟΣΗ ΦΑΡΜΑΚΟΥ  </vt:lpstr>
      <vt:lpstr>ΔΟΣΗ ΦΑΡΜΑΚΟΥ  </vt:lpstr>
      <vt:lpstr>ΠΑΡΑΓΟΝΤΕΣ -ΔΟΣΗ ΦΑΡΜΑΚΟΥ </vt:lpstr>
      <vt:lpstr>Σημεία ορθής χορήγησης φαρμάκων</vt:lpstr>
      <vt:lpstr>ΟΔΗΓΙΕΣ ΓΙΑ ΤΗ ΧΟΡΗΓΗΣΗ ΤΩΝ ΦΑΡΜΑΚΩΝ</vt:lpstr>
      <vt:lpstr>ΟΔΗΓΙΕΣ ΓΙΑ ΤΗ ΧΟΡΗΓΗΣΗ ΤΩΝ ΦΑΡΜΑΚΩΝ</vt:lpstr>
      <vt:lpstr>ΟΔΗΓΙΕΣ ΓΙΑ ΤΗ ΧΟΡΗΓΗΣΗ ΤΩΝ ΦΑΡΜΑΚΩΝ</vt:lpstr>
      <vt:lpstr>ΟΔΗΓΙΕΣ ΓΙΑ ΤΗ ΧΟΡΗΓΗΣΗ ΤΩΝ ΦΑΡΜΑΚΩΝ</vt:lpstr>
      <vt:lpstr>ΟΔΗΓΙΕΣ ΓΙΑ ΤΗ ΧΟΡΗΓΗΣΗ ΤΩΝ ΦΑΡΜΑΚΩΝ</vt:lpstr>
      <vt:lpstr>ΟΔΗΓΙΕΣ ΓΙΑ ΤΗ ΧΟΡΗΓΗΣΗ ΤΩΝ ΦΑΡΜΑΚΩΝ</vt:lpstr>
      <vt:lpstr>ΟΔΗΓΙΕΣ ΓΙΑ ΤΗ ΧΟΡΗΓΗΣΗ ΤΩΝ ΦΑΡΜΑΚΩΝ</vt:lpstr>
      <vt:lpstr>ΟΔΗΓΙΕΣ ΓΙΑ ΤΗ ΧΟΡΗΓΗΣΗ ΤΩΝ ΦΑΡΜΑΚΩΝ</vt:lpstr>
      <vt:lpstr>Οι γενικές αρχές που διέπουν τη χορήγηση φαρμάκων περιλαμβάνουν τις παρακάτω οδηγίες:</vt:lpstr>
      <vt:lpstr>Οι γενικές αρχές που διέπουν τη χορήγηση φαρμάκων περιλαμβάνουν τις παρακάτω οδηγίες:</vt:lpstr>
      <vt:lpstr>Οι γενικές αρχές που διέπουν τη χορήγηση φαρμάκων περιλαμβάνουν τις παρακάτω οδηγίες:</vt:lpstr>
      <vt:lpstr>Υγιεινή των χεριών </vt:lpstr>
      <vt:lpstr>Υγιεινή των χεριών </vt:lpstr>
      <vt:lpstr>Τα 5 βήματα της Υγιεινής των χεριών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Βασικές αρχές χορήγησης φαρμάκων</dc:title>
  <dc:creator>maria ralli</dc:creator>
  <cp:lastModifiedBy>Sofia</cp:lastModifiedBy>
  <cp:revision>32</cp:revision>
  <dcterms:created xsi:type="dcterms:W3CDTF">2023-03-06T08:05:44Z</dcterms:created>
  <dcterms:modified xsi:type="dcterms:W3CDTF">2023-03-17T13:31:56Z</dcterms:modified>
</cp:coreProperties>
</file>