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B0E8E-51EB-4592-846C-A6946606713D}" type="datetimeFigureOut">
              <a:rPr lang="el-GR" smtClean="0"/>
              <a:t>28/4/2017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8B56F-015B-449E-8972-3ECAA7F670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100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Πως  γίνεται η ψύξη του ΜΣ;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B56F-015B-449E-8972-3ECAA7F6706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8847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Ποιες</a:t>
            </a:r>
            <a:r>
              <a:rPr lang="el-GR" baseline="0" dirty="0" smtClean="0"/>
              <a:t> είναι οι επιπτώσεις αν σε παροχή με φορτίο 160 </a:t>
            </a:r>
            <a:r>
              <a:rPr lang="en-US" baseline="0" dirty="0" smtClean="0"/>
              <a:t>kVA </a:t>
            </a:r>
            <a:r>
              <a:rPr lang="el-GR" baseline="0" dirty="0" smtClean="0"/>
              <a:t>εγκαταστήσουμε ΜΣ 630 </a:t>
            </a:r>
            <a:r>
              <a:rPr lang="en-US" baseline="0" dirty="0" smtClean="0"/>
              <a:t>kVA</a:t>
            </a:r>
            <a:r>
              <a:rPr lang="el-GR" baseline="0" dirty="0" smtClean="0"/>
              <a:t>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B56F-015B-449E-8972-3ECAA7F6706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9908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Που είναι τοποθετημένες οι επαφές του πηνίου του διακόπτη;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B56F-015B-449E-8972-3ECAA7F6706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017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Τι θα συμβεί αν δεν είναι επαρκής ο χώρος γύρω από το ΜΣ;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B56F-015B-449E-8972-3ECAA7F6706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8799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Ποιες είναι οι ονομαστικές τάσεις και λήψεις σε έναν ΜΣ υποσταθμού</a:t>
            </a:r>
            <a:r>
              <a:rPr lang="el-GR" baseline="0" dirty="0" smtClean="0"/>
              <a:t> ΜΤ;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B56F-015B-449E-8972-3ECAA7F6706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69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Πως δουλεύει</a:t>
            </a:r>
            <a:r>
              <a:rPr lang="el-GR" baseline="0" dirty="0" smtClean="0"/>
              <a:t> ο </a:t>
            </a:r>
            <a:r>
              <a:rPr lang="el-GR" baseline="0" dirty="0" err="1" smtClean="0"/>
              <a:t>αφυγραντήρας</a:t>
            </a:r>
            <a:r>
              <a:rPr lang="el-GR" baseline="0" dirty="0" smtClean="0"/>
              <a:t>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B56F-015B-449E-8972-3ECAA7F6706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40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Ποιες οι συνδεσμολογίες των τυλιγμάτων; Να σχεδιαστεί η συνδεσμολογία </a:t>
            </a:r>
            <a:r>
              <a:rPr lang="en-US" dirty="0" smtClean="0"/>
              <a:t>Dyn5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B56F-015B-449E-8972-3ECAA7F6706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471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Ποιες</a:t>
            </a:r>
            <a:r>
              <a:rPr lang="el-GR" baseline="0" dirty="0" smtClean="0"/>
              <a:t> οι συνθήκες παραλληλισμού; Μπορούν να παραλληλισθούν οι ΜΣ </a:t>
            </a:r>
            <a:r>
              <a:rPr lang="en-US" baseline="0" dirty="0" smtClean="0"/>
              <a:t>Dyn5 </a:t>
            </a:r>
            <a:r>
              <a:rPr lang="el-GR" baseline="0" dirty="0" smtClean="0"/>
              <a:t>, </a:t>
            </a:r>
            <a:r>
              <a:rPr lang="en-US" baseline="0" dirty="0" smtClean="0"/>
              <a:t>Dyn11</a:t>
            </a:r>
            <a:r>
              <a:rPr lang="el-GR" baseline="0" dirty="0" smtClean="0"/>
              <a:t> και πως;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B56F-015B-449E-8972-3ECAA7F6706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6230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Σε ΜΣ ο Μ.Λ. είναι στη θέση 19500 </a:t>
            </a:r>
            <a:r>
              <a:rPr lang="en-US" dirty="0" smtClean="0"/>
              <a:t>V. </a:t>
            </a:r>
            <a:r>
              <a:rPr lang="el-GR" dirty="0" smtClean="0"/>
              <a:t>Σε ποια θέση θα τον θέσουμε ώστε να αυξηθεί η τάση λόγω μεγάλων φορτίων;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B56F-015B-449E-8972-3ECAA7F6706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328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Ποιο το αποτέλεσμα της συνεχούς υπερφόρτισης των ΜΣ;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B56F-015B-449E-8972-3ECAA7F6706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46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Ποιες οι διαφορές στην επιλογή ενός ΜΣ σε εργοστάσιο και σε ΜΣ σε ανεμογεννήτρια;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B56F-015B-449E-8972-3ECAA7F6706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501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Ποια</a:t>
            </a:r>
            <a:r>
              <a:rPr lang="el-GR" baseline="0" dirty="0" smtClean="0"/>
              <a:t> η διαφορά δύο ΜΣ με τάση </a:t>
            </a:r>
            <a:r>
              <a:rPr lang="el-GR" baseline="0" dirty="0" err="1" smtClean="0"/>
              <a:t>βραχ</a:t>
            </a:r>
            <a:r>
              <a:rPr lang="el-GR" baseline="0" dirty="0" smtClean="0"/>
              <a:t>. 4% και 6%;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B56F-015B-449E-8972-3ECAA7F6706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868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Από τι προκαλούνται οι υπερφορτίσεις σε έναν ΜΣ ισχύος;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B56F-015B-449E-8972-3ECAA7F6706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98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11A-8BA5-4235-ABC9-7EBC5D3443C2}" type="datetimeFigureOut">
              <a:rPr lang="el-GR" smtClean="0"/>
              <a:t>28/4/2017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2A6-A9C9-4E40-A309-BCD1A5377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04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11A-8BA5-4235-ABC9-7EBC5D3443C2}" type="datetimeFigureOut">
              <a:rPr lang="el-GR" smtClean="0"/>
              <a:t>28/4/2017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2A6-A9C9-4E40-A309-BCD1A5377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29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11A-8BA5-4235-ABC9-7EBC5D3443C2}" type="datetimeFigureOut">
              <a:rPr lang="el-GR" smtClean="0"/>
              <a:t>28/4/2017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2A6-A9C9-4E40-A309-BCD1A5377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735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11A-8BA5-4235-ABC9-7EBC5D3443C2}" type="datetimeFigureOut">
              <a:rPr lang="el-GR" smtClean="0"/>
              <a:t>28/4/2017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2A6-A9C9-4E40-A309-BCD1A5377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3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11A-8BA5-4235-ABC9-7EBC5D3443C2}" type="datetimeFigureOut">
              <a:rPr lang="el-GR" smtClean="0"/>
              <a:t>28/4/2017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2A6-A9C9-4E40-A309-BCD1A5377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845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11A-8BA5-4235-ABC9-7EBC5D3443C2}" type="datetimeFigureOut">
              <a:rPr lang="el-GR" smtClean="0"/>
              <a:t>28/4/2017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2A6-A9C9-4E40-A309-BCD1A5377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42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11A-8BA5-4235-ABC9-7EBC5D3443C2}" type="datetimeFigureOut">
              <a:rPr lang="el-GR" smtClean="0"/>
              <a:t>28/4/2017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2A6-A9C9-4E40-A309-BCD1A5377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69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11A-8BA5-4235-ABC9-7EBC5D3443C2}" type="datetimeFigureOut">
              <a:rPr lang="el-GR" smtClean="0"/>
              <a:t>28/4/2017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2A6-A9C9-4E40-A309-BCD1A5377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628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11A-8BA5-4235-ABC9-7EBC5D3443C2}" type="datetimeFigureOut">
              <a:rPr lang="el-GR" smtClean="0"/>
              <a:t>28/4/2017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2A6-A9C9-4E40-A309-BCD1A5377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74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11A-8BA5-4235-ABC9-7EBC5D3443C2}" type="datetimeFigureOut">
              <a:rPr lang="el-GR" smtClean="0"/>
              <a:t>28/4/2017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2A6-A9C9-4E40-A309-BCD1A5377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468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11A-8BA5-4235-ABC9-7EBC5D3443C2}" type="datetimeFigureOut">
              <a:rPr lang="el-GR" smtClean="0"/>
              <a:t>28/4/2017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2A6-A9C9-4E40-A309-BCD1A5377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307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F211A-8BA5-4235-ABC9-7EBC5D3443C2}" type="datetimeFigureOut">
              <a:rPr lang="el-GR" smtClean="0"/>
              <a:t>28/4/2017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82A6-A9C9-4E40-A309-BCD1A5377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5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79208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ΜΕΤΑΣΧΗΜΑΤΙΣΤΕΣ ΙΣΧΥΟΣ</a:t>
            </a:r>
            <a:endParaRPr lang="el-GR" sz="32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4514056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Picture 2" descr="Minera - Για τοποθέτηση στο έδαφ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42" y="1196752"/>
            <a:ext cx="4134117" cy="460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6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94519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ΠΡΟΣΤΑΣΙΑ ΑΠΟ ΥΠΕΡΦΟΡΤΙΣΗ</a:t>
            </a:r>
            <a:endParaRPr lang="el-GR" sz="32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8136904" cy="331236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l-GR" dirty="0" smtClean="0"/>
              <a:t>Από το γενικό μέσο ΧΤ</a:t>
            </a:r>
          </a:p>
          <a:p>
            <a:pPr marL="514350" indent="-514350">
              <a:buAutoNum type="arabicPeriod"/>
            </a:pPr>
            <a:r>
              <a:rPr lang="el-GR" dirty="0" smtClean="0"/>
              <a:t>Με θερμόμετρα λαδιού</a:t>
            </a:r>
          </a:p>
          <a:p>
            <a:pPr marL="514350" indent="-514350">
              <a:buAutoNum type="arabicPeriod"/>
            </a:pPr>
            <a:r>
              <a:rPr lang="el-GR" dirty="0" smtClean="0"/>
              <a:t>Παρακολούθηση της θερμοκρασίας τυλιγμάτων με </a:t>
            </a:r>
            <a:r>
              <a:rPr lang="el-GR" dirty="0" err="1" smtClean="0"/>
              <a:t>θερμίστορες</a:t>
            </a:r>
            <a:r>
              <a:rPr lang="el-GR" dirty="0" smtClean="0"/>
              <a:t> (ψυχρούς αγωγούς)</a:t>
            </a:r>
          </a:p>
          <a:p>
            <a:pPr marL="514350" indent="-514350">
              <a:buAutoNum type="arabicPeriod"/>
            </a:pPr>
            <a:r>
              <a:rPr lang="el-GR" dirty="0" smtClean="0"/>
              <a:t>Προστασία με ΗΝ </a:t>
            </a:r>
            <a:r>
              <a:rPr lang="en-US" dirty="0" smtClean="0"/>
              <a:t>Buchholz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Διάγραμμα ροής: Συρραφή 3"/>
          <p:cNvSpPr/>
          <p:nvPr/>
        </p:nvSpPr>
        <p:spPr>
          <a:xfrm>
            <a:off x="197768" y="5661248"/>
            <a:ext cx="341784" cy="482352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43608" y="5717758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Από τι προκαλούνται οι υπερφορτίσεις σε έναν ΜΣ ισχύος;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85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ΠΡΟΣΤΑΣΙΑ ΜΕ ΗΝ </a:t>
            </a:r>
            <a:r>
              <a:rPr lang="en-US" sz="3200" dirty="0" smtClean="0"/>
              <a:t>BUCHHOLZ</a:t>
            </a:r>
            <a:endParaRPr lang="el-GR" sz="32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Τοποθετείται μεταξύ δοχείου διαστολής λαδιού και δοχείου ΜΣ</a:t>
            </a:r>
          </a:p>
          <a:p>
            <a:r>
              <a:rPr lang="el-GR" dirty="0" smtClean="0"/>
              <a:t>Υπάρχουν οι </a:t>
            </a:r>
            <a:r>
              <a:rPr lang="el-GR" dirty="0" err="1" smtClean="0"/>
              <a:t>φλοτεροδιακόπτες</a:t>
            </a:r>
            <a:r>
              <a:rPr lang="el-GR" dirty="0" smtClean="0"/>
              <a:t> 1,2 και η πλάκα 3 που συνεργάζεται με το διακόπτη 4.</a:t>
            </a:r>
          </a:p>
          <a:p>
            <a:r>
              <a:rPr lang="el-GR" dirty="0" smtClean="0"/>
              <a:t>Οι διακόπτες 1,2 κλείνουν με την παρουσία </a:t>
            </a:r>
            <a:r>
              <a:rPr lang="el-GR" dirty="0" err="1" smtClean="0"/>
              <a:t>φυσσαλίδων</a:t>
            </a:r>
            <a:r>
              <a:rPr lang="el-GR" dirty="0" smtClean="0"/>
              <a:t> ή την απουσία λαδιού</a:t>
            </a:r>
          </a:p>
          <a:p>
            <a:r>
              <a:rPr lang="el-GR" dirty="0" smtClean="0"/>
              <a:t>Ο διακόπτης 4 σε συνεργασία με την πλάκα 3 μετά από έντονη εσωτερική ροή ρεύματος</a:t>
            </a:r>
          </a:p>
          <a:p>
            <a:endParaRPr lang="el-GR" dirty="0"/>
          </a:p>
        </p:txBody>
      </p:sp>
      <p:pic>
        <p:nvPicPr>
          <p:cNvPr id="8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8591" y="1196752"/>
            <a:ext cx="3888432" cy="4392488"/>
          </a:xfrm>
          <a:prstGeom prst="rect">
            <a:avLst/>
          </a:prstGeom>
        </p:spPr>
      </p:pic>
      <p:sp>
        <p:nvSpPr>
          <p:cNvPr id="3" name="Έκρηξη 2 2"/>
          <p:cNvSpPr/>
          <p:nvPr/>
        </p:nvSpPr>
        <p:spPr>
          <a:xfrm>
            <a:off x="323528" y="6093296"/>
            <a:ext cx="576064" cy="5817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912412" y="6199502"/>
            <a:ext cx="7548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Τι θα συμβεί </a:t>
            </a:r>
            <a:r>
              <a:rPr lang="el-GR" dirty="0"/>
              <a:t>αν σε παροχή με φορτίο 160 </a:t>
            </a:r>
            <a:r>
              <a:rPr lang="en-US" dirty="0"/>
              <a:t>kVA </a:t>
            </a:r>
            <a:r>
              <a:rPr lang="el-GR" dirty="0"/>
              <a:t>εγκαταστήσουμε ΜΣ 630 </a:t>
            </a:r>
            <a:r>
              <a:rPr lang="en-US" dirty="0"/>
              <a:t>kVA</a:t>
            </a:r>
            <a:r>
              <a:rPr lang="el-GR" dirty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35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259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Κ</a:t>
            </a:r>
            <a:r>
              <a:rPr lang="el-GR" sz="3200" dirty="0" smtClean="0"/>
              <a:t>ΥΚΛΩΜΑ ΑΥΤΟΜΑΤΙΣΜΟΥ ΗΝ </a:t>
            </a:r>
            <a:r>
              <a:rPr lang="en-US" sz="3200" dirty="0" smtClean="0"/>
              <a:t>BUCHHOLZ</a:t>
            </a:r>
            <a:endParaRPr lang="el-GR" sz="32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5"/>
            <a:ext cx="619268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Αστέρι 7 ακτινών 2"/>
          <p:cNvSpPr/>
          <p:nvPr/>
        </p:nvSpPr>
        <p:spPr>
          <a:xfrm>
            <a:off x="233994" y="6176155"/>
            <a:ext cx="457200" cy="5543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827584" y="6361183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Που είναι τοποθετημένες οι επαφές του πηνίου του διακόπτη;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7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904656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ΚΥΚΛΩΜΑ ΑΥΤΟΜΑΤΙΣΜΟΥ ΘΕΡΜΟΜΕΤΡΟΥ</a:t>
            </a:r>
            <a:endParaRPr lang="el-GR" sz="32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25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ΕΓΚΑΤΑΣΤΑΣΗ ΜΣ</a:t>
            </a:r>
            <a:endParaRPr lang="el-GR" sz="32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Διάδρομος κατά προτίμηση 1,5 μ</a:t>
            </a:r>
          </a:p>
          <a:p>
            <a:r>
              <a:rPr lang="el-GR" dirty="0" err="1" smtClean="0"/>
              <a:t>Υψος</a:t>
            </a:r>
            <a:r>
              <a:rPr lang="el-GR" dirty="0" smtClean="0"/>
              <a:t>: τουλάχιστον 0.5 μ πάνω από το άνω άκρο του ΜΣ</a:t>
            </a:r>
          </a:p>
          <a:p>
            <a:r>
              <a:rPr lang="el-GR" dirty="0" smtClean="0"/>
              <a:t>Δάπεδο: από σκυρόδεμα όπως στο σχήμα. Ο ΜΣ πατάει πάνω σε σιδηροτροχιές</a:t>
            </a:r>
          </a:p>
          <a:p>
            <a:r>
              <a:rPr lang="el-GR" dirty="0" smtClean="0"/>
              <a:t>Αρκετός χώρος ώστε να γίνεται σωστός αερισμός του ΜΣ.</a:t>
            </a:r>
          </a:p>
          <a:p>
            <a:endParaRPr lang="el-GR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5536" y="836712"/>
            <a:ext cx="4038600" cy="4968552"/>
          </a:xfrm>
          <a:prstGeom prst="rect">
            <a:avLst/>
          </a:prstGeom>
        </p:spPr>
      </p:pic>
      <p:sp>
        <p:nvSpPr>
          <p:cNvPr id="3" name="Κεραυνός 2"/>
          <p:cNvSpPr/>
          <p:nvPr/>
        </p:nvSpPr>
        <p:spPr>
          <a:xfrm>
            <a:off x="359532" y="6021288"/>
            <a:ext cx="504056" cy="57606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187624" y="6208915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Τι θα συμβεί αν δεν είναι επαρκής ο χώρος γύρω από το ΜΣ;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4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ΑΕΡΙΣΜΟΣ ΜΣ</a:t>
            </a:r>
            <a:endParaRPr lang="el-GR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412776"/>
            <a:ext cx="4038600" cy="475252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412776"/>
            <a:ext cx="4316288" cy="4824536"/>
          </a:xfrm>
          <a:prstGeom prst="rect">
            <a:avLst/>
          </a:prstGeom>
        </p:spPr>
      </p:pic>
      <p:sp>
        <p:nvSpPr>
          <p:cNvPr id="3" name="Γελαστό πρόσωπο 2"/>
          <p:cNvSpPr/>
          <p:nvPr/>
        </p:nvSpPr>
        <p:spPr>
          <a:xfrm>
            <a:off x="218212" y="6165304"/>
            <a:ext cx="457200" cy="55436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043608" y="6257818"/>
            <a:ext cx="750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Ποιες είναι οι ονομαστικές τάσεις και λήψεις σε έναν ΜΣ υποσταθμού ΜΤ;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38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ΤΡΙΦΑΣΙΚΟΣ ΜΕΤΑΣΧΗΜΑΤΙΣΤΗΣ ΕΛΑΙΟΥ</a:t>
            </a:r>
            <a:endParaRPr lang="el-GR" sz="3200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24744"/>
            <a:ext cx="4001213" cy="4525963"/>
          </a:xfrm>
          <a:prstGeom prst="rect">
            <a:avLst/>
          </a:prstGeom>
        </p:spPr>
      </p:pic>
      <p:pic>
        <p:nvPicPr>
          <p:cNvPr id="5" name="Content Placeholder 5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908720"/>
            <a:ext cx="4800643" cy="5805264"/>
          </a:xfrm>
          <a:prstGeom prst="rect">
            <a:avLst/>
          </a:prstGeom>
        </p:spPr>
      </p:pic>
      <p:sp>
        <p:nvSpPr>
          <p:cNvPr id="3" name="Έκρηξη 2 2"/>
          <p:cNvSpPr/>
          <p:nvPr/>
        </p:nvSpPr>
        <p:spPr>
          <a:xfrm>
            <a:off x="573570" y="5856766"/>
            <a:ext cx="648072" cy="69837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259632" y="6021288"/>
            <a:ext cx="2880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Πως  γίνεται η ψύξη του ΜΣ;</a:t>
            </a:r>
          </a:p>
        </p:txBody>
      </p:sp>
    </p:spTree>
    <p:extLst>
      <p:ext uri="{BB962C8B-B14F-4D97-AF65-F5344CB8AC3E}">
        <p14:creationId xmlns:p14="http://schemas.microsoft.com/office/powerpoint/2010/main" val="12063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2649"/>
            <a:ext cx="7200800" cy="635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Απαγορευτικό σήμα 1"/>
          <p:cNvSpPr/>
          <p:nvPr/>
        </p:nvSpPr>
        <p:spPr>
          <a:xfrm>
            <a:off x="611560" y="6093296"/>
            <a:ext cx="504056" cy="62636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403648" y="6336561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Ποιος ο ρόλος του λαδιού στο ΜΣ;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4961969" y="6406480"/>
            <a:ext cx="3210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Πως δουλεύει ο </a:t>
            </a:r>
            <a:r>
              <a:rPr lang="el-GR" dirty="0" err="1"/>
              <a:t>αφυγραντήρας</a:t>
            </a:r>
            <a:r>
              <a:rPr lang="el-GR" dirty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55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79" y="-9346"/>
            <a:ext cx="7464112" cy="6390674"/>
          </a:xfrm>
          <a:prstGeom prst="rect">
            <a:avLst/>
          </a:prstGeom>
        </p:spPr>
      </p:pic>
      <p:sp>
        <p:nvSpPr>
          <p:cNvPr id="3" name="Γελαστό πρόσωπο 2"/>
          <p:cNvSpPr/>
          <p:nvPr/>
        </p:nvSpPr>
        <p:spPr>
          <a:xfrm>
            <a:off x="637979" y="630932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250742" y="639718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Ποιες οι συνδεσμολογίες των τυλιγμάτων; Να σχεδιαστεί η συνδεσμολογία </a:t>
            </a:r>
            <a:r>
              <a:rPr lang="en-US" dirty="0"/>
              <a:t>Dyn5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15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2493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Κεραυνός 1"/>
          <p:cNvSpPr/>
          <p:nvPr/>
        </p:nvSpPr>
        <p:spPr>
          <a:xfrm>
            <a:off x="539552" y="5949280"/>
            <a:ext cx="525768" cy="5292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174783" y="59492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Ποιες οι συνθήκες παραλληλισμού; Μπορούν να παραλληλισθούν οι ΜΣ </a:t>
            </a:r>
            <a:r>
              <a:rPr lang="en-US" dirty="0"/>
              <a:t>Dyn5 </a:t>
            </a:r>
            <a:r>
              <a:rPr lang="el-GR" dirty="0"/>
              <a:t>, </a:t>
            </a:r>
            <a:r>
              <a:rPr lang="en-US" dirty="0"/>
              <a:t>Dyn11</a:t>
            </a:r>
            <a:r>
              <a:rPr lang="el-GR" dirty="0"/>
              <a:t> και πως;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72869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184"/>
            <a:ext cx="5796136" cy="39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Σύννεφο 1"/>
          <p:cNvSpPr/>
          <p:nvPr/>
        </p:nvSpPr>
        <p:spPr>
          <a:xfrm>
            <a:off x="226368" y="5949280"/>
            <a:ext cx="457200" cy="5543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259632" y="5949280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Σε ΜΣ ο Μ.Λ. είναι στη θέση 19500 </a:t>
            </a:r>
            <a:r>
              <a:rPr lang="en-US" dirty="0"/>
              <a:t>V. </a:t>
            </a:r>
            <a:r>
              <a:rPr lang="el-GR" dirty="0"/>
              <a:t>Σε ποια θέση θα τον θέσουμε ώστε να αυξηθεί η τάση λόγω μεγάλων φορτίων;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79208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ΠΡΟΥΠΟΘΕΣΕΙΣ ΟΝΟΜΑΣΤΙΚΗΣ ΙΣΧΥΟΣ</a:t>
            </a:r>
            <a:endParaRPr lang="el-GR" sz="32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848872" cy="4298032"/>
          </a:xfrm>
        </p:spPr>
        <p:txBody>
          <a:bodyPr>
            <a:normAutofit/>
          </a:bodyPr>
          <a:lstStyle/>
          <a:p>
            <a:r>
              <a:rPr lang="el-GR" dirty="0" smtClean="0"/>
              <a:t>Θερμοκρασία περιβάλλοντος &lt; 40 </a:t>
            </a:r>
            <a:r>
              <a:rPr lang="el-GR" baseline="30000" dirty="0" smtClean="0"/>
              <a:t>0</a:t>
            </a:r>
            <a:r>
              <a:rPr lang="el-GR" dirty="0" smtClean="0"/>
              <a:t> </a:t>
            </a:r>
            <a:r>
              <a:rPr lang="en-US" dirty="0" smtClean="0"/>
              <a:t>C </a:t>
            </a:r>
            <a:endParaRPr lang="el-GR" dirty="0" smtClean="0"/>
          </a:p>
          <a:p>
            <a:r>
              <a:rPr lang="el-GR" dirty="0" smtClean="0"/>
              <a:t>Μέση ημερήσια θερμοκρασία &lt; 30 </a:t>
            </a:r>
            <a:r>
              <a:rPr lang="el-GR" baseline="30000" dirty="0" smtClean="0"/>
              <a:t>0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endParaRPr lang="el-GR" dirty="0" smtClean="0"/>
          </a:p>
          <a:p>
            <a:r>
              <a:rPr lang="el-GR" dirty="0" smtClean="0"/>
              <a:t>Μέση ετήσια θερμοκρασία &lt; 20 </a:t>
            </a:r>
            <a:r>
              <a:rPr lang="el-GR" baseline="30000" dirty="0" smtClean="0"/>
              <a:t>0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endParaRPr lang="el-GR" dirty="0" smtClean="0"/>
          </a:p>
          <a:p>
            <a:r>
              <a:rPr lang="el-GR" dirty="0" smtClean="0"/>
              <a:t>Υψόμετρο &lt; 1000 μ</a:t>
            </a:r>
          </a:p>
          <a:p>
            <a:r>
              <a:rPr lang="el-GR" dirty="0" smtClean="0"/>
              <a:t>Μέγιστη  θερμοκρασία λαδιού: 100 </a:t>
            </a:r>
            <a:r>
              <a:rPr lang="el-GR" baseline="30000" dirty="0" smtClean="0"/>
              <a:t>0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endParaRPr lang="el-GR" dirty="0" smtClean="0"/>
          </a:p>
          <a:p>
            <a:r>
              <a:rPr lang="el-GR" dirty="0" smtClean="0"/>
              <a:t>Μέγιστη θερμοκρασία τυλιγμάτων 105 </a:t>
            </a:r>
            <a:r>
              <a:rPr lang="el-GR" baseline="30000" dirty="0" smtClean="0"/>
              <a:t>0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4" name="Μισοφέγγαρο 3"/>
          <p:cNvSpPr/>
          <p:nvPr/>
        </p:nvSpPr>
        <p:spPr>
          <a:xfrm>
            <a:off x="581844" y="5805264"/>
            <a:ext cx="228600" cy="457200"/>
          </a:xfrm>
          <a:prstGeom prst="moon">
            <a:avLst>
              <a:gd name="adj" fmla="val 57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259632" y="5849198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Ποιο το αποτέλεσμα της συνεχούς υπερφόρτισης των ΜΣ;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93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ΜΕΤΑΒΟΛΗ ΟΝΟΜΑΣΤΙΚΗΣ ΙΣΧΥΟΣ</a:t>
            </a:r>
            <a:endParaRPr lang="el-GR" sz="3200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6512" y="980728"/>
            <a:ext cx="4752528" cy="5112567"/>
          </a:xfrm>
          <a:prstGeom prst="rect">
            <a:avLst/>
          </a:prstGeom>
        </p:spPr>
      </p:pic>
      <p:pic>
        <p:nvPicPr>
          <p:cNvPr id="5" name="Content Placeholder 7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988" y="980728"/>
            <a:ext cx="4860032" cy="5022761"/>
          </a:xfrm>
          <a:prstGeom prst="rect">
            <a:avLst/>
          </a:prstGeom>
        </p:spPr>
      </p:pic>
      <p:sp>
        <p:nvSpPr>
          <p:cNvPr id="3" name="Επεξήγηση με τετραπλό βέλος 2"/>
          <p:cNvSpPr/>
          <p:nvPr/>
        </p:nvSpPr>
        <p:spPr>
          <a:xfrm>
            <a:off x="34497" y="6059644"/>
            <a:ext cx="608076" cy="60807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683568" y="617901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Ποιες οι διαφορές στην επιλογή ενός ΜΣ σε εργοστάσιο και σε ΜΣ σε ανεμογεννήτρια;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82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643" y="620688"/>
            <a:ext cx="5112711" cy="4658597"/>
          </a:xfrm>
          <a:prstGeom prst="rect">
            <a:avLst/>
          </a:prstGeom>
        </p:spPr>
      </p:pic>
      <p:sp>
        <p:nvSpPr>
          <p:cNvPr id="2" name="Ήλιος 1"/>
          <p:cNvSpPr/>
          <p:nvPr/>
        </p:nvSpPr>
        <p:spPr>
          <a:xfrm>
            <a:off x="395536" y="5805264"/>
            <a:ext cx="576064" cy="55436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187624" y="5897778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Ποια η διαφορά δύο ΜΣ με τάση </a:t>
            </a:r>
            <a:r>
              <a:rPr lang="el-GR" dirty="0" err="1"/>
              <a:t>βραχ</a:t>
            </a:r>
            <a:r>
              <a:rPr lang="el-GR" dirty="0"/>
              <a:t>. 4% και 6%;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95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531</Words>
  <Application>Microsoft Office PowerPoint</Application>
  <PresentationFormat>Προβολή στην οθόνη (4:3)</PresentationFormat>
  <Paragraphs>68</Paragraphs>
  <Slides>15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ΜΕΤΑΣΧΗΜΑΤΙΣΤΕΣ ΙΣΧΥΟΣ</vt:lpstr>
      <vt:lpstr>ΤΡΙΦΑΣΙΚΟΣ ΜΕΤΑΣΧΗΜΑΤΙΣΤΗΣ ΕΛΑΙΟΥ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ΠΡΟΥΠΟΘΕΣΕΙΣ ΟΝΟΜΑΣΤΙΚΗΣ ΙΣΧΥΟΣ</vt:lpstr>
      <vt:lpstr>ΜΕΤΑΒΟΛΗ ΟΝΟΜΑΣΤΙΚΗΣ ΙΣΧΥΟΣ</vt:lpstr>
      <vt:lpstr>Παρουσίαση του PowerPoint</vt:lpstr>
      <vt:lpstr>ΠΡΟΣΤΑΣΙΑ ΑΠΟ ΥΠΕΡΦΟΡΤΙΣΗ</vt:lpstr>
      <vt:lpstr>ΠΡΟΣΤΑΣΙΑ ΜΕ ΗΝ BUCHHOLZ</vt:lpstr>
      <vt:lpstr>ΚΥΚΛΩΜΑ ΑΥΤΟΜΑΤΙΣΜΟΥ ΗΝ BUCHHOLZ</vt:lpstr>
      <vt:lpstr>ΚΥΚΛΩΜΑ ΑΥΤΟΜΑΤΙΣΜΟΥ ΘΕΡΜΟΜΕΤΡΟΥ</vt:lpstr>
      <vt:lpstr>ΕΓΚΑΤΑΣΤΑΣΗ ΜΣ</vt:lpstr>
      <vt:lpstr>ΑΕΡΙΣΜΟΣ ΜΣ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ΜΕΤΑΣΧΗΜΑΤΙΣΤΕΣ ΙΣΧΥΟΣ</dc:title>
  <dc:creator>User</dc:creator>
  <cp:lastModifiedBy>User</cp:lastModifiedBy>
  <cp:revision>15</cp:revision>
  <dcterms:created xsi:type="dcterms:W3CDTF">2017-04-28T09:06:01Z</dcterms:created>
  <dcterms:modified xsi:type="dcterms:W3CDTF">2017-04-28T10:28:02Z</dcterms:modified>
</cp:coreProperties>
</file>