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2" r:id="rId13"/>
    <p:sldId id="268" r:id="rId14"/>
    <p:sldId id="269" r:id="rId15"/>
    <p:sldId id="270" r:id="rId16"/>
    <p:sldId id="271" r:id="rId17"/>
    <p:sldId id="273" r:id="rId18"/>
    <p:sldId id="282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8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29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009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21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53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2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75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50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29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3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F0A6C-757D-4FBC-9AAA-0E1037ACC580}" type="datetimeFigureOut">
              <a:rPr lang="el-GR" smtClean="0"/>
              <a:t>1/5/2015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B407-47A7-4840-B9D5-B73773E4D1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72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0428"/>
            <a:ext cx="10515600" cy="62654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ΑΣΦΑΛΕΙΑ ΜΤ ΚΟΝΕΩΣ (ΕΣΩΤΕΡΙΚΟΥ ΧΩΡΟΥ)</a:t>
            </a:r>
            <a:endParaRPr lang="el-GR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7245" y="911225"/>
            <a:ext cx="4162827" cy="415017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0913" y="911225"/>
            <a:ext cx="4054899" cy="4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697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ΔΙΑΚΟΠΤΗΣ ΦΟΡΤΙΟΥ - ΓΕΙΩΤΗΣ</a:t>
            </a:r>
            <a:endParaRPr lang="el-G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2580" y="1300766"/>
            <a:ext cx="4418057" cy="45293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037" y="1300766"/>
            <a:ext cx="5828763" cy="4876197"/>
          </a:xfrm>
        </p:spPr>
        <p:txBody>
          <a:bodyPr/>
          <a:lstStyle/>
          <a:p>
            <a:r>
              <a:rPr lang="el-GR" dirty="0" smtClean="0"/>
              <a:t>Ονομαστική τάση</a:t>
            </a:r>
          </a:p>
          <a:p>
            <a:r>
              <a:rPr lang="el-GR" dirty="0" smtClean="0"/>
              <a:t>Ονομαστική ένταση</a:t>
            </a:r>
          </a:p>
          <a:p>
            <a:r>
              <a:rPr lang="el-GR" dirty="0"/>
              <a:t>Ε</a:t>
            </a:r>
            <a:r>
              <a:rPr lang="el-GR" dirty="0" smtClean="0"/>
              <a:t>νταση διακοπής</a:t>
            </a:r>
          </a:p>
          <a:p>
            <a:r>
              <a:rPr lang="el-GR" dirty="0" smtClean="0"/>
              <a:t>Ενταση διακοπής ρευμάτων μαγνήτισης ΜΣ</a:t>
            </a:r>
          </a:p>
          <a:p>
            <a:r>
              <a:rPr lang="el-GR" dirty="0" smtClean="0"/>
              <a:t>Ενταση ζεύξης (ρεύμα μετά τη ζεύξη)</a:t>
            </a:r>
          </a:p>
          <a:p>
            <a:r>
              <a:rPr lang="el-GR" dirty="0" smtClean="0"/>
              <a:t>Αντοχή σε βραχυκύκλωμα για 1 </a:t>
            </a:r>
            <a:r>
              <a:rPr lang="en-US" dirty="0" smtClean="0"/>
              <a:t>sec</a:t>
            </a:r>
            <a:endParaRPr lang="el-GR" dirty="0" smtClean="0"/>
          </a:p>
          <a:p>
            <a:r>
              <a:rPr lang="el-GR" dirty="0" smtClean="0"/>
              <a:t>Ηλεκτρομηχανική αντοχή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05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206062"/>
            <a:ext cx="10586433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341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ΣΕΙΡΑ ΕΝΕΡΓΕΙΩΝ ΣΤΑ ΠΕΔΙΑ ΜΤ ΜΕ ΔΙΑΚΟΠΤΗ ΦΟΡΤΙΟΥ</a:t>
            </a:r>
            <a:endParaRPr lang="el-GR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231821"/>
            <a:ext cx="6172200" cy="562923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1. Διακόπτουμε το κύκλωμα</a:t>
            </a:r>
          </a:p>
          <a:p>
            <a:r>
              <a:rPr lang="el-GR" sz="2800" dirty="0" smtClean="0"/>
              <a:t>2. Βάζουμε γειωτή</a:t>
            </a:r>
          </a:p>
          <a:p>
            <a:r>
              <a:rPr lang="el-GR" sz="2800" dirty="0" smtClean="0"/>
              <a:t>3. Ανοίγουμε το πεδίο</a:t>
            </a:r>
          </a:p>
          <a:p>
            <a:endParaRPr lang="el-GR" sz="2800" dirty="0"/>
          </a:p>
          <a:p>
            <a:r>
              <a:rPr lang="el-GR" sz="2800" dirty="0" smtClean="0"/>
              <a:t>Κατά την έξοδο γίνεται η αντίστροφη διαδικασία</a:t>
            </a:r>
            <a:endParaRPr lang="el-GR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8" y="1403797"/>
            <a:ext cx="3932237" cy="4465191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622738"/>
            <a:ext cx="3932237" cy="42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ΤΡΙΦΑΣΙΚΟΣ ΜΕΤΑΣΧΗΜΑΤΙΣΤΗΣ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152" y="965916"/>
            <a:ext cx="5743978" cy="574397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40946" y="365126"/>
            <a:ext cx="5712853" cy="63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206063"/>
            <a:ext cx="7464112" cy="65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247"/>
          </a:xfrm>
        </p:spPr>
        <p:txBody>
          <a:bodyPr>
            <a:normAutofit/>
          </a:bodyPr>
          <a:lstStyle/>
          <a:p>
            <a:r>
              <a:rPr lang="el-GR" sz="2800" b="1" dirty="0"/>
              <a:t>Μετασχηματιστές ξηρού τύπου, εποξειδικής </a:t>
            </a:r>
            <a:r>
              <a:rPr lang="el-GR" sz="2800" b="1" dirty="0" smtClean="0"/>
              <a:t>ρητίνης</a:t>
            </a:r>
            <a:br>
              <a:rPr lang="el-GR" sz="2800" b="1" dirty="0" smtClean="0"/>
            </a:br>
            <a:r>
              <a:rPr lang="el-GR" sz="2800" b="1" dirty="0" smtClean="0"/>
              <a:t>Υαλοβάμβακα </a:t>
            </a:r>
            <a:r>
              <a:rPr lang="el-GR" sz="2800" b="1" dirty="0"/>
              <a:t>έως 25MVA - </a:t>
            </a:r>
            <a:r>
              <a:rPr lang="el-GR" sz="2800" b="1" dirty="0" smtClean="0"/>
              <a:t>36kV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366" y="1957589"/>
            <a:ext cx="4288665" cy="356744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99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rmAutofit/>
          </a:bodyPr>
          <a:lstStyle/>
          <a:p>
            <a:r>
              <a:rPr lang="el-GR" sz="3200" b="1" dirty="0"/>
              <a:t>Μετασχηματιστές Ελαίου Διανομής εως 2.5MVA - 36kV</a:t>
            </a:r>
            <a:endParaRPr lang="el-GR" sz="3200" dirty="0"/>
          </a:p>
        </p:txBody>
      </p:sp>
      <p:pic>
        <p:nvPicPr>
          <p:cNvPr id="2050" name="Picture 2" descr="Minera - Για τοποθέτηση στο έδαφ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1455313"/>
            <a:ext cx="4134117" cy="47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ΠΡΟΥΠΟΘΕΣΕΙΣ ΟΝΟΜΑΣΤΙΚΗΣ ΙΣΧΥΟΣ</a:t>
            </a:r>
            <a:endParaRPr lang="el-G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056501"/>
          </a:xfrm>
        </p:spPr>
        <p:txBody>
          <a:bodyPr/>
          <a:lstStyle/>
          <a:p>
            <a:r>
              <a:rPr lang="el-GR" dirty="0"/>
              <a:t>Θερμοκρασία περιβάλλοντος &lt; 40 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 </a:t>
            </a:r>
            <a:endParaRPr lang="el-GR" dirty="0"/>
          </a:p>
          <a:p>
            <a:r>
              <a:rPr lang="el-GR" dirty="0"/>
              <a:t>Μέση ημερήσια θερμοκρασία &lt; 30 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</a:t>
            </a:r>
            <a:endParaRPr lang="el-GR" dirty="0"/>
          </a:p>
          <a:p>
            <a:r>
              <a:rPr lang="el-GR" dirty="0"/>
              <a:t>Μέση ετήσια θερμοκρασία &lt; 20 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</a:t>
            </a:r>
            <a:endParaRPr lang="el-GR" dirty="0"/>
          </a:p>
          <a:p>
            <a:r>
              <a:rPr lang="el-GR" dirty="0"/>
              <a:t>Υψόμετρο &lt; 1000 μ</a:t>
            </a:r>
          </a:p>
          <a:p>
            <a:r>
              <a:rPr lang="el-GR" dirty="0"/>
              <a:t>Μέγιστη  θερμοκρασία λαδιού: 100 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</a:t>
            </a:r>
            <a:endParaRPr lang="el-GR" dirty="0"/>
          </a:p>
          <a:p>
            <a:r>
              <a:rPr lang="el-GR" dirty="0"/>
              <a:t>Μέγιστη θερμοκρασία τυλιγμάτων 105 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en-US" dirty="0"/>
              <a:t>C</a:t>
            </a: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70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ΜΕΤΑΒΟΛΗ ΟΝΟΜΑΣΤΙΚΗΣ ΙΣΧΥΟΣ</a:t>
            </a:r>
            <a:endParaRPr lang="el-GR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246" y="1313645"/>
            <a:ext cx="5253842" cy="511291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10375" y="1223493"/>
            <a:ext cx="5063946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2276" y="1690688"/>
            <a:ext cx="5112711" cy="46585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58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38185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ΧΑΡΑΚΤΗΡΙΣΤΙΚΗ ΑΣΦΑΛΕΙΩΝ ΣΚΟΝΗΣ</a:t>
            </a:r>
            <a:endParaRPr lang="el-G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546" y="528034"/>
            <a:ext cx="5865254" cy="602731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46831"/>
            <a:ext cx="5181600" cy="4351338"/>
          </a:xfrm>
        </p:spPr>
        <p:txBody>
          <a:bodyPr/>
          <a:lstStyle/>
          <a:p>
            <a:r>
              <a:rPr lang="el-GR" dirty="0" smtClean="0"/>
              <a:t>Ονομαστική τάση δικτύου</a:t>
            </a:r>
          </a:p>
          <a:p>
            <a:r>
              <a:rPr lang="el-GR" dirty="0" smtClean="0"/>
              <a:t>Ονομαστικό ρεύμα</a:t>
            </a:r>
          </a:p>
          <a:p>
            <a:r>
              <a:rPr lang="el-GR" dirty="0" smtClean="0"/>
              <a:t>Μέγιστο ρεύμα διακοπής πχ 40 ΚΑ</a:t>
            </a:r>
          </a:p>
          <a:p>
            <a:r>
              <a:rPr lang="el-GR" dirty="0" smtClean="0"/>
              <a:t>Ελάχιστο ρεύμα διακοπής</a:t>
            </a:r>
          </a:p>
          <a:p>
            <a:r>
              <a:rPr lang="el-GR" dirty="0" smtClean="0"/>
              <a:t>Απώλειες στο ονομαστικό ρεύμα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1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ΠΡΟΣΤΑΣΙΑ ΜΣ ΑΠΟ ΒΡΑΧΥΚΥΚΛΩΜΑ</a:t>
            </a:r>
            <a:endParaRPr lang="el-G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1. ΜΕ ΑΣΦΑΛΕΙΑ ΣΚΟΝΗΣ</a:t>
            </a:r>
          </a:p>
          <a:p>
            <a:pPr marL="0" indent="0">
              <a:buNone/>
            </a:pPr>
            <a:r>
              <a:rPr lang="el-GR" dirty="0" smtClean="0"/>
              <a:t>Θα πρέπει να συνεργάζεται επιλογικά με την ΑΣΧΤ αλλά και το μέσο προστασίας της ΔΕΗ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2. ΜΕ ΑΥΤΟΜΑΤΟ ΔΙΑΚΟΠΤΗ ΙΣΧΥΟΣ</a:t>
            </a:r>
          </a:p>
          <a:p>
            <a:pPr marL="0" indent="0">
              <a:buNone/>
            </a:pPr>
            <a:r>
              <a:rPr lang="el-GR" dirty="0" smtClean="0"/>
              <a:t>Χαρακτηριστική σταθερού χρόνου</a:t>
            </a:r>
          </a:p>
          <a:p>
            <a:pPr marL="0" indent="0">
              <a:buNone/>
            </a:pPr>
            <a:r>
              <a:rPr lang="el-GR" dirty="0" smtClean="0"/>
              <a:t>Ρύθμιση 2*Ιον</a:t>
            </a:r>
          </a:p>
          <a:p>
            <a:pPr marL="0" indent="0">
              <a:buNone/>
            </a:pPr>
            <a:r>
              <a:rPr lang="el-GR" dirty="0" smtClean="0"/>
              <a:t>Ο ΗΝ γης σε χρόνο 0.4 </a:t>
            </a:r>
            <a:r>
              <a:rPr lang="en-US" dirty="0" smtClean="0"/>
              <a:t>sec </a:t>
            </a:r>
            <a:r>
              <a:rPr lang="el-GR" dirty="0" smtClean="0"/>
              <a:t>πιο γρήγορα της ΔΕΗ</a:t>
            </a:r>
          </a:p>
          <a:p>
            <a:pPr marL="0" indent="0">
              <a:buNone/>
            </a:pPr>
            <a:r>
              <a:rPr lang="el-GR" dirty="0" smtClean="0"/>
              <a:t>Στιγμιαίο στοιχείο 12*Ιον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1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ΠΡΟΣΤΑΣΙΑ ΜΣ ΣΕ ΥΠΕΡΦΟΡΤΙΣΗ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9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Από το γενικό μέσο ΧΤ</a:t>
            </a:r>
          </a:p>
          <a:p>
            <a:pPr marL="514350" indent="-514350">
              <a:buAutoNum type="arabicPeriod"/>
            </a:pPr>
            <a:r>
              <a:rPr lang="el-GR" dirty="0" smtClean="0"/>
              <a:t>Με θερμόμετρα λαδιού</a:t>
            </a:r>
          </a:p>
          <a:p>
            <a:pPr marL="514350" indent="-514350">
              <a:buAutoNum type="arabicPeriod"/>
            </a:pPr>
            <a:r>
              <a:rPr lang="el-GR" dirty="0" smtClean="0"/>
              <a:t>Παρακολούθηση της θερμοκρασίας τυλιγμάτων με θερμίστορες (ψυχρούς αγωγούς)</a:t>
            </a:r>
          </a:p>
          <a:p>
            <a:pPr marL="514350" indent="-514350">
              <a:buAutoNum type="arabicPeriod"/>
            </a:pPr>
            <a:r>
              <a:rPr lang="el-GR" dirty="0" smtClean="0"/>
              <a:t>Προστασία με ΗΝ </a:t>
            </a:r>
            <a:r>
              <a:rPr lang="en-US" dirty="0" smtClean="0"/>
              <a:t>Buchholz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9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ΠΡΟΣΤΑΣΙΑ ΜΕ ΗΝ </a:t>
            </a:r>
            <a:r>
              <a:rPr lang="en-US" sz="2800" dirty="0" smtClean="0"/>
              <a:t>BUCHHOLZ</a:t>
            </a:r>
            <a:endParaRPr lang="el-GR" sz="2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25769"/>
            <a:ext cx="5919787" cy="426290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18031" cy="435133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Τοποθετείται μεταξύ δοχείου διαστολής λαδιού και δοχείου ΜΣ</a:t>
            </a:r>
          </a:p>
          <a:p>
            <a:r>
              <a:rPr lang="el-GR" dirty="0" smtClean="0"/>
              <a:t>Υπάρχουν οι φλοτεροδιακόπτες 1,2 και η πλάκα 3 που συνεργάζεται με το διακόπτη 4.</a:t>
            </a:r>
          </a:p>
          <a:p>
            <a:r>
              <a:rPr lang="el-GR" dirty="0" smtClean="0"/>
              <a:t>Οι διακόπτες 1,2 κλείνουν με την παρουσία φυσσαλίδων ή την απουσία λαδιού</a:t>
            </a:r>
          </a:p>
          <a:p>
            <a:r>
              <a:rPr lang="el-GR" dirty="0" smtClean="0"/>
              <a:t>Ο διακόπτης 4 σε συνεργασία με την πλάκα 3 μετά από έντονη εσωτερική ροή ρεύματος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204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ΕΓΚΑΤΑΣΤΑΣΗ ΜΣ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942" y="1207439"/>
            <a:ext cx="5608054" cy="49695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0606" cy="4351338"/>
          </a:xfrm>
        </p:spPr>
        <p:txBody>
          <a:bodyPr/>
          <a:lstStyle/>
          <a:p>
            <a:r>
              <a:rPr lang="el-GR" dirty="0" smtClean="0"/>
              <a:t>Διάδρομος κατά προτίμηση 1,5 μ</a:t>
            </a:r>
          </a:p>
          <a:p>
            <a:r>
              <a:rPr lang="el-GR" dirty="0" smtClean="0"/>
              <a:t>Υψος: τουλάχιστον 0.5 μ πάνω από το άνω άκρο του ΜΣ</a:t>
            </a:r>
          </a:p>
          <a:p>
            <a:r>
              <a:rPr lang="el-GR" dirty="0" smtClean="0"/>
              <a:t>Δάπεδο: από σκυρόδεμα όπως στο σχήμα. Ο ΜΣ πατάει πάνω σε σιδηροτροχιές</a:t>
            </a:r>
          </a:p>
          <a:p>
            <a:r>
              <a:rPr lang="el-GR" dirty="0" smtClean="0"/>
              <a:t>Αρκετός χώρος ώστε να γίνεται σωστός αερισμός του ΜΣ.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5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ΑΕΡΙΣΜΟΣ ΜΣ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761" y="1223493"/>
            <a:ext cx="5369014" cy="486377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1737" y="1223493"/>
            <a:ext cx="4962525" cy="449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ΚΥΨΕΛΕΣ ΜΤ</a:t>
            </a:r>
            <a:endParaRPr lang="el-GR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457200"/>
            <a:ext cx="6593983" cy="63042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159099"/>
            <a:ext cx="3932237" cy="470988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Γενικά 3 τμήματα:</a:t>
            </a:r>
          </a:p>
          <a:p>
            <a:r>
              <a:rPr lang="el-GR" sz="2000" dirty="0" smtClean="0"/>
              <a:t>Πρωτο κάτω τμήμα: στοιχεια αναχώρησης – άφιξης</a:t>
            </a:r>
          </a:p>
          <a:p>
            <a:r>
              <a:rPr lang="el-GR" sz="2000" dirty="0" smtClean="0"/>
              <a:t>Δεύτερο τμήμα : ζυγοί</a:t>
            </a:r>
          </a:p>
          <a:p>
            <a:r>
              <a:rPr lang="el-GR" sz="2000" dirty="0" smtClean="0"/>
              <a:t>Τρίτο τμήμα: όργανα, ΗΝ</a:t>
            </a:r>
          </a:p>
          <a:p>
            <a:r>
              <a:rPr lang="el-GR" sz="2000" dirty="0" smtClean="0"/>
              <a:t>Τοιχώματα: χαλύβδινη λαμαρίνα πάχους τουλ 1.5 </a:t>
            </a:r>
            <a:r>
              <a:rPr lang="en-US" sz="2000" dirty="0" smtClean="0"/>
              <a:t>mm</a:t>
            </a:r>
            <a:endParaRPr lang="el-GR" sz="2000" dirty="0" smtClean="0"/>
          </a:p>
          <a:p>
            <a:r>
              <a:rPr lang="el-GR" sz="2000" dirty="0" smtClean="0"/>
              <a:t>Συνήθεις διαστάσεις (κενού):</a:t>
            </a:r>
          </a:p>
          <a:p>
            <a:r>
              <a:rPr lang="el-GR" sz="2000" dirty="0" smtClean="0"/>
              <a:t>Πλάτος 0.7-1.2 μ</a:t>
            </a:r>
          </a:p>
          <a:p>
            <a:r>
              <a:rPr lang="el-GR" sz="2000" dirty="0" smtClean="0"/>
              <a:t>Βάθος 1-1.2 μ</a:t>
            </a:r>
          </a:p>
          <a:p>
            <a:r>
              <a:rPr lang="el-GR" sz="2000" dirty="0" smtClean="0"/>
              <a:t>Υψος 2-2.5 μ</a:t>
            </a:r>
          </a:p>
          <a:p>
            <a:r>
              <a:rPr lang="el-GR" sz="2000" dirty="0" smtClean="0"/>
              <a:t>Με </a:t>
            </a:r>
            <a:r>
              <a:rPr lang="en-US" sz="2000" dirty="0" smtClean="0"/>
              <a:t>sf6 </a:t>
            </a:r>
            <a:r>
              <a:rPr lang="el-GR" sz="2000" dirty="0" smtClean="0"/>
              <a:t>είναι μικρότερες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61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1698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155" y="656824"/>
            <a:ext cx="5276045" cy="59629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91200" y="510975"/>
            <a:ext cx="5181600" cy="489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5409127"/>
            <a:ext cx="47910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01899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ΖΥΓΟΙ</a:t>
            </a:r>
            <a:endParaRPr lang="el-GR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963" y="167426"/>
            <a:ext cx="2914650" cy="27689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275008"/>
            <a:ext cx="3932237" cy="459398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Μονωτήρες εσωτερικού χώρου:</a:t>
            </a:r>
          </a:p>
          <a:p>
            <a:r>
              <a:rPr lang="el-GR" sz="2000" dirty="0" smtClean="0"/>
              <a:t>Από εποξειδική ρητίνη</a:t>
            </a:r>
          </a:p>
          <a:p>
            <a:r>
              <a:rPr lang="el-GR" sz="2000" dirty="0" smtClean="0"/>
              <a:t>Διαστάσεις ζυγών: αντοχή σε μόνιμη φόρτιση και βραχυκύκλωμα</a:t>
            </a:r>
          </a:p>
          <a:p>
            <a:r>
              <a:rPr lang="el-GR" sz="2000" dirty="0" smtClean="0"/>
              <a:t>Χάλκινες μπάρες 40Χ5</a:t>
            </a:r>
            <a:r>
              <a:rPr lang="en-US" sz="2000" dirty="0" smtClean="0"/>
              <a:t> </a:t>
            </a:r>
            <a:r>
              <a:rPr lang="el-GR" sz="2000" dirty="0" smtClean="0"/>
              <a:t>τ.χ.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Συνδέσεις: επικαδμιομένοι χαλύβδινοι μανδύες Μ10</a:t>
            </a:r>
          </a:p>
          <a:p>
            <a:r>
              <a:rPr lang="el-GR" sz="2000" dirty="0" smtClean="0"/>
              <a:t>Ελάχιστες αποστάσεις στα 20 </a:t>
            </a:r>
            <a:r>
              <a:rPr lang="en-US" sz="2000" dirty="0" smtClean="0"/>
              <a:t>kV</a:t>
            </a:r>
            <a:r>
              <a:rPr lang="el-GR" sz="2000" dirty="0" smtClean="0"/>
              <a:t>:</a:t>
            </a:r>
          </a:p>
          <a:p>
            <a:r>
              <a:rPr lang="el-GR" sz="2000" dirty="0" smtClean="0"/>
              <a:t>215 </a:t>
            </a:r>
            <a:r>
              <a:rPr lang="en-US" sz="2000" smtClean="0"/>
              <a:t>mm.</a:t>
            </a:r>
          </a:p>
          <a:p>
            <a:endParaRPr lang="el-G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963" y="2936383"/>
            <a:ext cx="2971800" cy="37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ΜΕΤΑΣΧΗΜΑΤΙΣΤΕΣ ΜΕΤΡΗΣΗΣ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1514"/>
            <a:ext cx="5382296" cy="4050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04" y="1628842"/>
            <a:ext cx="5512158" cy="39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ΑΣΦΑΛΕΙΕΣ ΜΤ ΕΚΤΟΝΩΣΗΣ (ΕΞΩΤΕΡΙΚΟΥ ΧΩΡΟΥ)</a:t>
            </a:r>
            <a:endParaRPr lang="el-GR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Ασφάλειες εκτόνωσης βραδείας τήξης (τύπου Τ – στις διακλαδώσεις)</a:t>
            </a:r>
          </a:p>
          <a:p>
            <a:r>
              <a:rPr lang="el-GR" dirty="0" smtClean="0"/>
              <a:t>Ασφάλειες εκτόνωσης ταχείας τήξης (τύπου Κ - στους υποσταθμούς)</a:t>
            </a:r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459" y="1313645"/>
            <a:ext cx="4713668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r>
              <a:rPr lang="el-GR" sz="2800" dirty="0" smtClean="0"/>
              <a:t>ΧΑΡΑΚΤΗΡΙΣΤΙΚΕΣ ΑΣΦΑΛΕΙΩΝ ΕΚΤΟΝΩΣΗΣ ΤΥΠΟΥ Κ – ΤΥΠΟΥ Τ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>ΧΑΡΑΚΤΗΡΙΣΤΙΚΕΣ ΑΝΤΙΣΤΡΟΦΟΥ ΧΡΟΝΟΥ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19" y="1030310"/>
            <a:ext cx="5194692" cy="55894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7008" y="1030310"/>
            <a:ext cx="5058317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ΑΛΕΞΙΚΕΡΑΥΝΑ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84856"/>
            <a:ext cx="6019800" cy="499210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46831"/>
            <a:ext cx="5181600" cy="551533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Μη γραμμικές αντιστάσεις από ανθρακικό πυρίτιο ή οξείδιο του ψευδαργύρου</a:t>
            </a:r>
          </a:p>
          <a:p>
            <a:r>
              <a:rPr lang="el-GR" dirty="0" smtClean="0"/>
              <a:t>Τάση σβέσης (</a:t>
            </a:r>
            <a:r>
              <a:rPr lang="en-US" dirty="0" err="1" smtClean="0"/>
              <a:t>Vr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Ονομαστικό κρουστικό ρεύμα</a:t>
            </a:r>
            <a:r>
              <a:rPr lang="en-US" dirty="0" smtClean="0"/>
              <a:t> (</a:t>
            </a:r>
            <a:r>
              <a:rPr lang="el-GR" dirty="0" smtClean="0"/>
              <a:t>κορυφή κρουστικού ρεύματος που αντέχει)</a:t>
            </a:r>
          </a:p>
          <a:p>
            <a:r>
              <a:rPr lang="el-GR" dirty="0" smtClean="0"/>
              <a:t>Αντοχή σε κρουστικά ρεύματα 5/10 μ</a:t>
            </a:r>
            <a:r>
              <a:rPr lang="en-US" dirty="0" smtClean="0"/>
              <a:t>s , 1000-2000</a:t>
            </a:r>
            <a:r>
              <a:rPr lang="el-GR" dirty="0" smtClean="0"/>
              <a:t> μ</a:t>
            </a:r>
            <a:r>
              <a:rPr lang="en-US" dirty="0" smtClean="0"/>
              <a:t>s</a:t>
            </a:r>
            <a:endParaRPr lang="el-GR" dirty="0" smtClean="0"/>
          </a:p>
          <a:p>
            <a:r>
              <a:rPr lang="el-GR" dirty="0" smtClean="0"/>
              <a:t>Τάση αφής ή ενεργοποίησης</a:t>
            </a:r>
          </a:p>
          <a:p>
            <a:r>
              <a:rPr lang="el-GR" dirty="0" smtClean="0"/>
              <a:t>Παραμένουσα τάση: τάση που εμφανίζεται όταν περνά το κρουστικό ρεύμα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ΔΙΑΚΟΠΤΗΣ ΙΣΧΥΟΣ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062" y="1300766"/>
            <a:ext cx="5813738" cy="506139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7127"/>
            <a:ext cx="5181600" cy="5339836"/>
          </a:xfrm>
        </p:spPr>
        <p:txBody>
          <a:bodyPr/>
          <a:lstStyle/>
          <a:p>
            <a:r>
              <a:rPr lang="el-GR" dirty="0" smtClean="0"/>
              <a:t>Διακόπτουν σε βραχυκύκλωμα</a:t>
            </a:r>
          </a:p>
          <a:p>
            <a:r>
              <a:rPr lang="el-GR" dirty="0" smtClean="0"/>
              <a:t>Συνεργάζονται με ΗΝ</a:t>
            </a:r>
          </a:p>
          <a:p>
            <a:r>
              <a:rPr lang="el-GR" dirty="0" smtClean="0"/>
              <a:t>Με πρωτογενή ή δευτερογενή προστασία</a:t>
            </a:r>
          </a:p>
          <a:p>
            <a:r>
              <a:rPr lang="el-GR" dirty="0" smtClean="0"/>
              <a:t>Κύριες και βοηθητικές επαφές</a:t>
            </a:r>
          </a:p>
          <a:p>
            <a:r>
              <a:rPr lang="el-GR" dirty="0" smtClean="0"/>
              <a:t>Μηχανισμός ελατηρίου</a:t>
            </a:r>
          </a:p>
          <a:p>
            <a:r>
              <a:rPr lang="el-GR" dirty="0" smtClean="0"/>
              <a:t>Πηνίο εργασίας (ζεύξης)</a:t>
            </a:r>
          </a:p>
          <a:p>
            <a:r>
              <a:rPr lang="el-GR" dirty="0" smtClean="0"/>
              <a:t>Πηνίο απόζευξης (ελευθερώνει το ελατήριο)</a:t>
            </a:r>
          </a:p>
          <a:p>
            <a:r>
              <a:rPr lang="el-GR" dirty="0" smtClean="0"/>
              <a:t>Πηνίο έλλειψης τάσης</a:t>
            </a:r>
          </a:p>
          <a:p>
            <a:r>
              <a:rPr lang="el-GR" dirty="0" smtClean="0"/>
              <a:t>Μετασχηματιστές μέτρησης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9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819"/>
          </a:xfrm>
        </p:spPr>
        <p:txBody>
          <a:bodyPr>
            <a:noAutofit/>
          </a:bodyPr>
          <a:lstStyle/>
          <a:p>
            <a:r>
              <a:rPr lang="el-GR" sz="2000" dirty="0" smtClean="0"/>
              <a:t>ΧΑΡΑΚΤΗΡΙΣΤΙΚΗ ΣΤΑΘΕΡΟΥ ΧΡΟΝΟΥ – ΟΝΟΜΑΣΤΙΚΑ ΜΕΓΕΘΗ</a:t>
            </a:r>
            <a:endParaRPr lang="el-G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518" y="940158"/>
            <a:ext cx="5252679" cy="57568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197" y="850006"/>
            <a:ext cx="6462803" cy="5326957"/>
          </a:xfrm>
        </p:spPr>
        <p:txBody>
          <a:bodyPr/>
          <a:lstStyle/>
          <a:p>
            <a:r>
              <a:rPr lang="el-GR" dirty="0" smtClean="0"/>
              <a:t>Ονομαστική τάση</a:t>
            </a:r>
          </a:p>
          <a:p>
            <a:r>
              <a:rPr lang="el-GR" dirty="0" smtClean="0"/>
              <a:t>Ονομαστικό ρεύμα</a:t>
            </a:r>
          </a:p>
          <a:p>
            <a:r>
              <a:rPr lang="el-GR" dirty="0" smtClean="0"/>
              <a:t>Ρεύμα ζεύξης σε βραχυκύκλωμα  (20ΚΑ)</a:t>
            </a:r>
          </a:p>
          <a:p>
            <a:r>
              <a:rPr lang="el-GR" dirty="0" smtClean="0"/>
              <a:t>Διάρκεια βραχυκυκλώματος</a:t>
            </a:r>
          </a:p>
          <a:p>
            <a:r>
              <a:rPr lang="el-GR" dirty="0" smtClean="0"/>
              <a:t>Ονομαστικό ρεύμα απόζευξης</a:t>
            </a:r>
          </a:p>
          <a:p>
            <a:r>
              <a:rPr lang="el-GR" dirty="0" smtClean="0"/>
              <a:t>Αντοχή επαφών σε χειρισμούς στο ονομαστικό ρεύμα</a:t>
            </a:r>
          </a:p>
          <a:p>
            <a:r>
              <a:rPr lang="el-GR" dirty="0" smtClean="0"/>
              <a:t>Αντοχή σε υπέρταση (50 </a:t>
            </a:r>
            <a:r>
              <a:rPr lang="en-US" dirty="0" smtClean="0"/>
              <a:t>kV 1 min, 125 kV </a:t>
            </a:r>
            <a:r>
              <a:rPr lang="el-GR" dirty="0" smtClean="0"/>
              <a:t>κρουστική)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19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ΔΙΑΚΟΠΤΗΣ ΦΟΡΤΙΟΥ - ΓΕΙΩΤΗΣ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8275" y="2024856"/>
            <a:ext cx="3981450" cy="3952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Ο αποζεύκτης ΔΕΝ ανοίγει </a:t>
            </a:r>
            <a:r>
              <a:rPr lang="el-GR" smtClean="0"/>
              <a:t>υπό φορτίο</a:t>
            </a:r>
            <a:endParaRPr lang="el-GR" dirty="0" smtClean="0"/>
          </a:p>
          <a:p>
            <a:r>
              <a:rPr lang="el-GR" dirty="0" smtClean="0"/>
              <a:t>Συνδυάζεται με γειωτή, δηλαδή με γείωση όλων των μεταλλικών μερών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7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061"/>
          </a:xfrm>
        </p:spPr>
        <p:txBody>
          <a:bodyPr>
            <a:noAutofit/>
          </a:bodyPr>
          <a:lstStyle/>
          <a:p>
            <a:r>
              <a:rPr lang="el-GR" sz="2400" dirty="0" smtClean="0"/>
              <a:t>ΑΠΟΖΕΥΚΤΗΣ - ΓΕΙΩΤΗΣ</a:t>
            </a:r>
            <a:endParaRPr lang="el-G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549" y="1081825"/>
            <a:ext cx="5138671" cy="526746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4586" y="1081825"/>
            <a:ext cx="4449114" cy="47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601</Words>
  <Application>Microsoft Office PowerPoint</Application>
  <PresentationFormat>Widescreen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ΑΣΦΑΛΕΙΑ ΜΤ ΚΟΝΕΩΣ (ΕΣΩΤΕΡΙΚΟΥ ΧΩΡΟΥ)</vt:lpstr>
      <vt:lpstr>ΧΑΡΑΚΤΗΡΙΣΤΙΚΗ ΑΣΦΑΛΕΙΩΝ ΣΚΟΝΗΣ</vt:lpstr>
      <vt:lpstr>ΑΣΦΑΛΕΙΕΣ ΜΤ ΕΚΤΟΝΩΣΗΣ (ΕΞΩΤΕΡΙΚΟΥ ΧΩΡΟΥ)</vt:lpstr>
      <vt:lpstr>ΧΑΡΑΚΤΗΡΙΣΤΙΚΕΣ ΑΣΦΑΛΕΙΩΝ ΕΚΤΟΝΩΣΗΣ ΤΥΠΟΥ Κ – ΤΥΠΟΥ Τ ΧΑΡΑΚΤΗΡΙΣΤΙΚΕΣ ΑΝΤΙΣΤΡΟΦΟΥ ΧΡΟΝΟΥ</vt:lpstr>
      <vt:lpstr>ΑΛΕΞΙΚΕΡΑΥΝΑ</vt:lpstr>
      <vt:lpstr>ΔΙΑΚΟΠΤΗΣ ΙΣΧΥΟΣ</vt:lpstr>
      <vt:lpstr>ΧΑΡΑΚΤΗΡΙΣΤΙΚΗ ΣΤΑΘΕΡΟΥ ΧΡΟΝΟΥ – ΟΝΟΜΑΣΤΙΚΑ ΜΕΓΕΘΗ</vt:lpstr>
      <vt:lpstr>ΔΙΑΚΟΠΤΗΣ ΦΟΡΤΙΟΥ - ΓΕΙΩΤΗΣ</vt:lpstr>
      <vt:lpstr>ΑΠΟΖΕΥΚΤΗΣ - ΓΕΙΩΤΗΣ</vt:lpstr>
      <vt:lpstr>ΔΙΑΚΟΠΤΗΣ ΦΟΡΤΙΟΥ - ΓΕΙΩΤΗΣ</vt:lpstr>
      <vt:lpstr>PowerPoint Presentation</vt:lpstr>
      <vt:lpstr>ΣΕΙΡΑ ΕΝΕΡΓΕΙΩΝ ΣΤΑ ΠΕΔΙΑ ΜΤ ΜΕ ΔΙΑΚΟΠΤΗ ΦΟΡΤΙΟΥ</vt:lpstr>
      <vt:lpstr>ΤΡΙΦΑΣΙΚΟΣ ΜΕΤΑΣΧΗΜΑΤΙΣΤΗΣ</vt:lpstr>
      <vt:lpstr>PowerPoint Presentation</vt:lpstr>
      <vt:lpstr>Μετασχηματιστές ξηρού τύπου, εποξειδικής ρητίνης Υαλοβάμβακα έως 25MVA - 36kV</vt:lpstr>
      <vt:lpstr>Μετασχηματιστές Ελαίου Διανομής εως 2.5MVA - 36kV</vt:lpstr>
      <vt:lpstr>ΠΡΟΥΠΟΘΕΣΕΙΣ ΟΝΟΜΑΣΤΙΚΗΣ ΙΣΧΥΟΣ</vt:lpstr>
      <vt:lpstr>ΜΕΤΑΒΟΛΗ ΟΝΟΜΑΣΤΙΚΗΣ ΙΣΧΥΟΣ</vt:lpstr>
      <vt:lpstr>PowerPoint Presentation</vt:lpstr>
      <vt:lpstr>ΠΡΟΣΤΑΣΙΑ ΜΣ ΑΠΟ ΒΡΑΧΥΚΥΚΛΩΜΑ</vt:lpstr>
      <vt:lpstr>ΠΡΟΣΤΑΣΙΑ ΜΣ ΣΕ ΥΠΕΡΦΟΡΤΙΣΗ</vt:lpstr>
      <vt:lpstr>ΠΡΟΣΤΑΣΙΑ ΜΕ ΗΝ BUCHHOLZ</vt:lpstr>
      <vt:lpstr>ΕΓΚΑΤΑΣΤΑΣΗ ΜΣ</vt:lpstr>
      <vt:lpstr>ΑΕΡΙΣΜΟΣ ΜΣ</vt:lpstr>
      <vt:lpstr>ΚΥΨΕΛΕΣ ΜΤ</vt:lpstr>
      <vt:lpstr>PowerPoint Presentation</vt:lpstr>
      <vt:lpstr>ΖΥΓΟΙ</vt:lpstr>
      <vt:lpstr>ΜΕΤΑΣΧΗΜΑΤΙΣΤΕΣ ΜΕΤΡΗΣΗΣ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ΑΣΦΑΛΕΙΑ ΜΤ ΚΟΝΕΩΣ (ΕΣΩΤΕΡΙΚΟΥ ΧΩΡΟΥ)</dc:title>
  <dc:creator>user</dc:creator>
  <cp:lastModifiedBy>user</cp:lastModifiedBy>
  <cp:revision>24</cp:revision>
  <dcterms:created xsi:type="dcterms:W3CDTF">2015-04-27T20:33:07Z</dcterms:created>
  <dcterms:modified xsi:type="dcterms:W3CDTF">2015-05-01T20:00:53Z</dcterms:modified>
</cp:coreProperties>
</file>