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3" r:id="rId10"/>
    <p:sldId id="265" r:id="rId11"/>
    <p:sldId id="266" r:id="rId12"/>
    <p:sldId id="267" r:id="rId13"/>
    <p:sldId id="269" r:id="rId14"/>
    <p:sldId id="270" r:id="rId15"/>
    <p:sldId id="277" r:id="rId16"/>
    <p:sldId id="271" r:id="rId17"/>
    <p:sldId id="272" r:id="rId18"/>
    <p:sldId id="273" r:id="rId19"/>
    <p:sldId id="274" r:id="rId20"/>
    <p:sldId id="275" r:id="rId21"/>
    <p:sldId id="278" r:id="rId22"/>
    <p:sldId id="279" r:id="rId23"/>
    <p:sldId id="280" r:id="rId24"/>
    <p:sldId id="281" r:id="rId25"/>
    <p:sldId id="282"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65" d="100"/>
          <a:sy n="65" d="100"/>
        </p:scale>
        <p:origin x="53"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78FCE30-AE41-483E-A169-1FF51E71A70F}" type="datetimeFigureOut">
              <a:rPr lang="el-GR" smtClean="0"/>
              <a:t>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58573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78FCE30-AE41-483E-A169-1FF51E71A70F}" type="datetimeFigureOut">
              <a:rPr lang="el-GR" smtClean="0"/>
              <a:t>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363249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78FCE30-AE41-483E-A169-1FF51E71A70F}" type="datetimeFigureOut">
              <a:rPr lang="el-GR" smtClean="0"/>
              <a:t>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296030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78FCE30-AE41-483E-A169-1FF51E71A70F}" type="datetimeFigureOut">
              <a:rPr lang="el-GR" smtClean="0"/>
              <a:t>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89582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78FCE30-AE41-483E-A169-1FF51E71A70F}" type="datetimeFigureOut">
              <a:rPr lang="el-GR" smtClean="0"/>
              <a:t>8/4/2021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247995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78FCE30-AE41-483E-A169-1FF51E71A70F}" type="datetimeFigureOut">
              <a:rPr lang="el-GR" smtClean="0"/>
              <a:t>8/4/2021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65375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78FCE30-AE41-483E-A169-1FF51E71A70F}" type="datetimeFigureOut">
              <a:rPr lang="el-GR" smtClean="0"/>
              <a:t>8/4/2021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105936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78FCE30-AE41-483E-A169-1FF51E71A70F}" type="datetimeFigureOut">
              <a:rPr lang="el-GR" smtClean="0"/>
              <a:t>8/4/2021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290584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78FCE30-AE41-483E-A169-1FF51E71A70F}" type="datetimeFigureOut">
              <a:rPr lang="el-GR" smtClean="0"/>
              <a:t>8/4/2021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237365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78FCE30-AE41-483E-A169-1FF51E71A70F}" type="datetimeFigureOut">
              <a:rPr lang="el-GR" smtClean="0"/>
              <a:t>8/4/2021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367692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78FCE30-AE41-483E-A169-1FF51E71A70F}" type="datetimeFigureOut">
              <a:rPr lang="el-GR" smtClean="0"/>
              <a:t>8/4/2021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CE7EA7-4484-4CDD-9321-CACEF26AD752}" type="slidenum">
              <a:rPr lang="el-GR" smtClean="0"/>
              <a:t>‹#›</a:t>
            </a:fld>
            <a:endParaRPr lang="el-GR"/>
          </a:p>
        </p:txBody>
      </p:sp>
    </p:spTree>
    <p:extLst>
      <p:ext uri="{BB962C8B-B14F-4D97-AF65-F5344CB8AC3E}">
        <p14:creationId xmlns:p14="http://schemas.microsoft.com/office/powerpoint/2010/main" val="297963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FCE30-AE41-483E-A169-1FF51E71A70F}" type="datetimeFigureOut">
              <a:rPr lang="el-GR" smtClean="0"/>
              <a:t>8/4/2021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E7EA7-4484-4CDD-9321-CACEF26AD752}" type="slidenum">
              <a:rPr lang="el-GR" smtClean="0"/>
              <a:t>‹#›</a:t>
            </a:fld>
            <a:endParaRPr lang="el-GR"/>
          </a:p>
        </p:txBody>
      </p:sp>
    </p:spTree>
    <p:extLst>
      <p:ext uri="{BB962C8B-B14F-4D97-AF65-F5344CB8AC3E}">
        <p14:creationId xmlns:p14="http://schemas.microsoft.com/office/powerpoint/2010/main" val="325716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171822"/>
          </a:xfrm>
        </p:spPr>
        <p:txBody>
          <a:bodyPr>
            <a:normAutofit/>
          </a:bodyPr>
          <a:lstStyle/>
          <a:p>
            <a:r>
              <a:rPr lang="el-GR" sz="4000" dirty="0" smtClean="0"/>
              <a:t>Αγενής Πολλαπλασιασμός</a:t>
            </a:r>
            <a:endParaRPr lang="el-GR" sz="4000" dirty="0"/>
          </a:p>
        </p:txBody>
      </p:sp>
      <p:sp>
        <p:nvSpPr>
          <p:cNvPr id="3" name="Υπότιτλος 2"/>
          <p:cNvSpPr>
            <a:spLocks noGrp="1"/>
          </p:cNvSpPr>
          <p:nvPr>
            <p:ph type="subTitle" idx="1"/>
          </p:nvPr>
        </p:nvSpPr>
        <p:spPr>
          <a:xfrm>
            <a:off x="1289539" y="4642338"/>
            <a:ext cx="9777046" cy="1430216"/>
          </a:xfrm>
        </p:spPr>
        <p:txBody>
          <a:bodyPr>
            <a:normAutofit/>
          </a:bodyPr>
          <a:lstStyle/>
          <a:p>
            <a:pPr algn="l"/>
            <a:r>
              <a:rPr lang="el-GR" dirty="0"/>
              <a:t>Εργαστήριο Δενδροκομίας</a:t>
            </a:r>
          </a:p>
          <a:p>
            <a:pPr algn="l"/>
            <a:r>
              <a:rPr lang="el-GR" dirty="0"/>
              <a:t>Τμήμα Γεωπονίας                                                                      Δ.  Τσιλιάνος </a:t>
            </a:r>
          </a:p>
          <a:p>
            <a:pPr algn="l"/>
            <a:r>
              <a:rPr lang="el-GR" dirty="0"/>
              <a:t>Πανεπιστήμιο Πελοποννήσου                                                Π.  Καλογερόπουλος</a:t>
            </a:r>
          </a:p>
          <a:p>
            <a:endParaRPr lang="el-GR" dirty="0"/>
          </a:p>
        </p:txBody>
      </p:sp>
    </p:spTree>
    <p:extLst>
      <p:ext uri="{BB962C8B-B14F-4D97-AF65-F5344CB8AC3E}">
        <p14:creationId xmlns:p14="http://schemas.microsoft.com/office/powerpoint/2010/main" val="138806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15815"/>
            <a:ext cx="10515600" cy="5661148"/>
          </a:xfrm>
        </p:spPr>
        <p:txBody>
          <a:bodyPr/>
          <a:lstStyle/>
          <a:p>
            <a:pPr>
              <a:buFont typeface="Wingdings" panose="05000000000000000000" pitchFamily="2" charset="2"/>
              <a:buChar char="§"/>
            </a:pPr>
            <a:r>
              <a:rPr lang="en-US" dirty="0" smtClean="0"/>
              <a:t> </a:t>
            </a:r>
            <a:r>
              <a:rPr lang="el-GR" dirty="0" smtClean="0"/>
              <a:t>επιπρόσθετα, μπορούμε να κάνουμε χρήση ορμόνης ριζοβολίας στο σημείο σκαριφισμού,</a:t>
            </a:r>
          </a:p>
          <a:p>
            <a:pPr>
              <a:buFont typeface="Wingdings" panose="05000000000000000000" pitchFamily="2" charset="2"/>
              <a:buChar char="§"/>
            </a:pPr>
            <a:r>
              <a:rPr lang="el-GR" dirty="0"/>
              <a:t> </a:t>
            </a:r>
            <a:r>
              <a:rPr lang="el-GR" dirty="0" smtClean="0"/>
              <a:t>στο κατώτερο σημείο της κάμψης του βλαστού μέσα στο έδαφος το-</a:t>
            </a:r>
            <a:r>
              <a:rPr lang="el-GR" dirty="0" err="1" smtClean="0"/>
              <a:t>ποθετείται</a:t>
            </a:r>
            <a:r>
              <a:rPr lang="el-GR" dirty="0" smtClean="0"/>
              <a:t> ειδικό στήριγμα (κεκαμμένο σύρμα) συγκράτησης,</a:t>
            </a:r>
          </a:p>
          <a:p>
            <a:pPr>
              <a:buFont typeface="Wingdings" panose="05000000000000000000" pitchFamily="2" charset="2"/>
              <a:buChar char="§"/>
            </a:pPr>
            <a:r>
              <a:rPr lang="el-GR" dirty="0"/>
              <a:t> </a:t>
            </a:r>
            <a:r>
              <a:rPr lang="el-GR" dirty="0" smtClean="0"/>
              <a:t>εν συνεχεία, καλύπτεται με χώμα ο λάκκος μέχρι το ύψος του </a:t>
            </a:r>
            <a:r>
              <a:rPr lang="el-GR" dirty="0" err="1" smtClean="0"/>
              <a:t>εδά-φους</a:t>
            </a:r>
            <a:r>
              <a:rPr lang="el-GR" dirty="0" smtClean="0"/>
              <a:t>, και η κορυφή του βλαστού παραμένει εκτός του εδάφους και προσδένεται σε πάσσαλο σε κατακόρυφη θέση.</a:t>
            </a:r>
          </a:p>
          <a:p>
            <a:pPr marL="0" indent="0">
              <a:buNone/>
            </a:pPr>
            <a:r>
              <a:rPr lang="el-GR" dirty="0"/>
              <a:t> </a:t>
            </a:r>
            <a:r>
              <a:rPr lang="el-GR" dirty="0" smtClean="0"/>
              <a:t>  Όταν η ριζοβολία των καταβολάδων είναι επιτυχής, τότε αυτές </a:t>
            </a:r>
            <a:r>
              <a:rPr lang="el-GR" dirty="0" err="1" smtClean="0"/>
              <a:t>πρέ</a:t>
            </a:r>
            <a:r>
              <a:rPr lang="el-GR" dirty="0" smtClean="0"/>
              <a:t>-πει να αποκοπούν σε σημείο κάτω από την </a:t>
            </a:r>
            <a:r>
              <a:rPr lang="el-GR" dirty="0" err="1" smtClean="0"/>
              <a:t>έρριζη</a:t>
            </a:r>
            <a:r>
              <a:rPr lang="el-GR" dirty="0" smtClean="0"/>
              <a:t> επιφάνεια. Αν η </a:t>
            </a:r>
            <a:r>
              <a:rPr lang="el-GR" dirty="0" err="1" smtClean="0"/>
              <a:t>κο-ρυφή</a:t>
            </a:r>
            <a:r>
              <a:rPr lang="el-GR" dirty="0" smtClean="0"/>
              <a:t> είναι πολύ μεγάλη σε σχέση με τις ρίζες, το επάκριο τμήμα των βλαστών πρέπει να αποκοπεί προτού το φυτό </a:t>
            </a:r>
            <a:r>
              <a:rPr lang="el-GR" dirty="0" err="1" smtClean="0"/>
              <a:t>φυτευθεί</a:t>
            </a:r>
            <a:r>
              <a:rPr lang="el-GR" dirty="0" smtClean="0"/>
              <a:t> στην οριστική του θέση, για να επανέλθει κάποια εξισορρόπηση μεταξύ των δύο με-</a:t>
            </a:r>
            <a:r>
              <a:rPr lang="el-GR" dirty="0" err="1" smtClean="0"/>
              <a:t>ρών</a:t>
            </a:r>
            <a:r>
              <a:rPr lang="el-GR" dirty="0" smtClean="0"/>
              <a:t>.  </a:t>
            </a:r>
            <a:endParaRPr lang="el-GR" dirty="0"/>
          </a:p>
        </p:txBody>
      </p:sp>
    </p:spTree>
    <p:extLst>
      <p:ext uri="{BB962C8B-B14F-4D97-AF65-F5344CB8AC3E}">
        <p14:creationId xmlns:p14="http://schemas.microsoft.com/office/powerpoint/2010/main" val="365259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344615" y="324613"/>
            <a:ext cx="7690339" cy="5727242"/>
          </a:xfrm>
          <a:prstGeom prst="rect">
            <a:avLst/>
          </a:prstGeom>
          <a:noFill/>
          <a:ln w="9525">
            <a:noFill/>
            <a:miter lim="800000"/>
            <a:headEnd/>
            <a:tailEnd/>
          </a:ln>
        </p:spPr>
      </p:pic>
      <p:sp>
        <p:nvSpPr>
          <p:cNvPr id="5" name="Ορθογώνιο 4"/>
          <p:cNvSpPr/>
          <p:nvPr/>
        </p:nvSpPr>
        <p:spPr>
          <a:xfrm>
            <a:off x="5005754" y="6051855"/>
            <a:ext cx="2708031" cy="430887"/>
          </a:xfrm>
          <a:prstGeom prst="rect">
            <a:avLst/>
          </a:prstGeom>
        </p:spPr>
        <p:txBody>
          <a:bodyPr wrap="square">
            <a:spAutoFit/>
          </a:bodyPr>
          <a:lstStyle/>
          <a:p>
            <a:r>
              <a:rPr lang="el-GR" sz="2200" dirty="0" smtClean="0"/>
              <a:t>  Απλή  </a:t>
            </a:r>
            <a:r>
              <a:rPr lang="el-GR" sz="2200" dirty="0"/>
              <a:t>καταβολάδα</a:t>
            </a:r>
          </a:p>
        </p:txBody>
      </p:sp>
    </p:spTree>
    <p:extLst>
      <p:ext uri="{BB962C8B-B14F-4D97-AF65-F5344CB8AC3E}">
        <p14:creationId xmlns:p14="http://schemas.microsoft.com/office/powerpoint/2010/main" val="138371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57200"/>
            <a:ext cx="10515600" cy="5719763"/>
          </a:xfrm>
        </p:spPr>
        <p:txBody>
          <a:bodyPr/>
          <a:lstStyle/>
          <a:p>
            <a:pPr marL="0" indent="0">
              <a:buNone/>
            </a:pPr>
            <a:r>
              <a:rPr lang="el-GR" dirty="0" smtClean="0"/>
              <a:t>  Πολλαπλή καταβολάδα</a:t>
            </a:r>
            <a:r>
              <a:rPr lang="en-US" dirty="0" smtClean="0"/>
              <a:t> </a:t>
            </a:r>
            <a:r>
              <a:rPr lang="el-GR" dirty="0" smtClean="0"/>
              <a:t>ή </a:t>
            </a:r>
            <a:r>
              <a:rPr lang="el-GR" dirty="0" err="1" smtClean="0"/>
              <a:t>κατ</a:t>
            </a:r>
            <a:r>
              <a:rPr lang="el-GR" dirty="0" smtClean="0"/>
              <a:t>΄ αύλακα</a:t>
            </a:r>
          </a:p>
          <a:p>
            <a:pPr marL="0" indent="0">
              <a:buNone/>
            </a:pPr>
            <a:r>
              <a:rPr lang="el-GR" dirty="0"/>
              <a:t> </a:t>
            </a:r>
            <a:r>
              <a:rPr lang="el-GR" dirty="0" smtClean="0"/>
              <a:t>  Εφαρμόζεται σε μοναχικά δένδρα ή σε ειδικές μητρικές φυτείες που ριζοβολούν δύσκολα.</a:t>
            </a:r>
          </a:p>
          <a:p>
            <a:pPr marL="0" indent="0">
              <a:buNone/>
            </a:pPr>
            <a:r>
              <a:rPr lang="el-GR" dirty="0"/>
              <a:t> </a:t>
            </a:r>
            <a:r>
              <a:rPr lang="el-GR" dirty="0" smtClean="0"/>
              <a:t> Η τεχνική της πολλαπλής καταβολάδας</a:t>
            </a:r>
          </a:p>
          <a:p>
            <a:pPr>
              <a:buFont typeface="Wingdings" panose="05000000000000000000" pitchFamily="2" charset="2"/>
              <a:buChar char="§"/>
            </a:pPr>
            <a:r>
              <a:rPr lang="el-GR" dirty="0" smtClean="0"/>
              <a:t> ένας μακρύς βλαστός κατακλίνεται και στερεώνεται μέσα σε αυλάκι,</a:t>
            </a:r>
          </a:p>
          <a:p>
            <a:pPr>
              <a:buFont typeface="Wingdings" panose="05000000000000000000" pitchFamily="2" charset="2"/>
              <a:buChar char="§"/>
            </a:pPr>
            <a:r>
              <a:rPr lang="el-GR" dirty="0"/>
              <a:t> </a:t>
            </a:r>
            <a:r>
              <a:rPr lang="el-GR" dirty="0" smtClean="0"/>
              <a:t>με την πρόοδο της ανάπτυξης βλαστών, αρχίζει προοδευτικά η προ-</a:t>
            </a:r>
            <a:r>
              <a:rPr lang="el-GR" dirty="0" err="1" smtClean="0"/>
              <a:t>σθήκη</a:t>
            </a:r>
            <a:r>
              <a:rPr lang="el-GR" dirty="0" smtClean="0"/>
              <a:t> χώματος χωρίς όμως να σκεπάζονται οι άκρες των νέων βλα-</a:t>
            </a:r>
            <a:r>
              <a:rPr lang="el-GR" dirty="0" err="1" smtClean="0"/>
              <a:t>στών</a:t>
            </a:r>
            <a:r>
              <a:rPr lang="el-GR" dirty="0" smtClean="0"/>
              <a:t>,</a:t>
            </a:r>
          </a:p>
          <a:p>
            <a:pPr>
              <a:buFont typeface="Wingdings" panose="05000000000000000000" pitchFamily="2" charset="2"/>
              <a:buChar char="§"/>
            </a:pPr>
            <a:r>
              <a:rPr lang="el-GR" dirty="0"/>
              <a:t> </a:t>
            </a:r>
            <a:r>
              <a:rPr lang="el-GR" dirty="0" smtClean="0"/>
              <a:t>με τη συνεχή προσθήκη χώματος και ποτισμάτων οι βάσεις των νέων βλαστών εξαναγκάζονται να ριζοβολήσουν</a:t>
            </a:r>
          </a:p>
          <a:p>
            <a:pPr>
              <a:buFont typeface="Wingdings" panose="05000000000000000000" pitchFamily="2" charset="2"/>
              <a:buChar char="§"/>
            </a:pPr>
            <a:r>
              <a:rPr lang="el-GR" dirty="0"/>
              <a:t> </a:t>
            </a:r>
            <a:r>
              <a:rPr lang="el-GR" dirty="0" smtClean="0"/>
              <a:t>εν συνεχεία οι </a:t>
            </a:r>
            <a:r>
              <a:rPr lang="el-GR" dirty="0" err="1" smtClean="0"/>
              <a:t>ριζοβολημένοι</a:t>
            </a:r>
            <a:r>
              <a:rPr lang="el-GR" dirty="0" smtClean="0"/>
              <a:t> βλαστοί  αποκόπτονται από το μητρικό δένδρο και φυτεύονται στις οριστικές τους θέσεις.</a:t>
            </a:r>
            <a:endParaRPr lang="el-GR" dirty="0"/>
          </a:p>
        </p:txBody>
      </p:sp>
    </p:spTree>
    <p:extLst>
      <p:ext uri="{BB962C8B-B14F-4D97-AF65-F5344CB8AC3E}">
        <p14:creationId xmlns:p14="http://schemas.microsoft.com/office/powerpoint/2010/main" val="71646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74431"/>
            <a:ext cx="10638692" cy="5602532"/>
          </a:xfrm>
        </p:spPr>
        <p:txBody>
          <a:bodyPr/>
          <a:lstStyle/>
          <a:p>
            <a:pPr marL="0" indent="0">
              <a:buNone/>
            </a:pPr>
            <a:r>
              <a:rPr lang="el-GR" dirty="0" smtClean="0"/>
              <a:t> Την επόμενη χρονιά από τις μητρικές φυτείες κατακλίνονται άλλοι βλα- </a:t>
            </a:r>
            <a:r>
              <a:rPr lang="el-GR" dirty="0" err="1" smtClean="0"/>
              <a:t>στοί</a:t>
            </a:r>
            <a:r>
              <a:rPr lang="el-GR" dirty="0" smtClean="0"/>
              <a:t> για να ριζοβολήσουν.</a:t>
            </a:r>
          </a:p>
          <a:p>
            <a:pPr marL="0" indent="0">
              <a:buNone/>
            </a:pPr>
            <a:endParaRPr lang="el-GR" dirty="0"/>
          </a:p>
        </p:txBody>
      </p:sp>
      <p:pic>
        <p:nvPicPr>
          <p:cNvPr id="4" name="Picture 3"/>
          <p:cNvPicPr>
            <a:picLocks noChangeAspect="1" noChangeArrowheads="1"/>
          </p:cNvPicPr>
          <p:nvPr/>
        </p:nvPicPr>
        <p:blipFill>
          <a:blip r:embed="rId2" cstate="print"/>
          <a:srcRect/>
          <a:stretch>
            <a:fillRect/>
          </a:stretch>
        </p:blipFill>
        <p:spPr bwMode="auto">
          <a:xfrm>
            <a:off x="2508738" y="1641231"/>
            <a:ext cx="7280031" cy="4267200"/>
          </a:xfrm>
          <a:prstGeom prst="rect">
            <a:avLst/>
          </a:prstGeom>
          <a:noFill/>
          <a:ln w="9525">
            <a:noFill/>
            <a:miter lim="800000"/>
            <a:headEnd/>
            <a:tailEnd/>
          </a:ln>
        </p:spPr>
      </p:pic>
      <p:sp>
        <p:nvSpPr>
          <p:cNvPr id="5" name="Ορθογώνιο 4"/>
          <p:cNvSpPr/>
          <p:nvPr/>
        </p:nvSpPr>
        <p:spPr>
          <a:xfrm>
            <a:off x="5005755" y="5908431"/>
            <a:ext cx="3130060" cy="430887"/>
          </a:xfrm>
          <a:prstGeom prst="rect">
            <a:avLst/>
          </a:prstGeom>
        </p:spPr>
        <p:txBody>
          <a:bodyPr wrap="square">
            <a:spAutoFit/>
          </a:bodyPr>
          <a:lstStyle/>
          <a:p>
            <a:r>
              <a:rPr lang="el-GR" sz="2200" dirty="0"/>
              <a:t>Πολλαπλή καταβολάδα</a:t>
            </a:r>
          </a:p>
        </p:txBody>
      </p:sp>
    </p:spTree>
    <p:extLst>
      <p:ext uri="{BB962C8B-B14F-4D97-AF65-F5344CB8AC3E}">
        <p14:creationId xmlns:p14="http://schemas.microsoft.com/office/powerpoint/2010/main" val="27374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15815"/>
            <a:ext cx="10544908" cy="5744308"/>
          </a:xfrm>
        </p:spPr>
        <p:txBody>
          <a:bodyPr>
            <a:normAutofit lnSpcReduction="10000"/>
          </a:bodyPr>
          <a:lstStyle/>
          <a:p>
            <a:pPr marL="0" indent="0">
              <a:buNone/>
            </a:pPr>
            <a:r>
              <a:rPr lang="el-GR" dirty="0" smtClean="0"/>
              <a:t>  Καταβολάδα κατά </a:t>
            </a:r>
            <a:r>
              <a:rPr lang="el-GR" dirty="0" err="1" smtClean="0"/>
              <a:t>σύμμανα</a:t>
            </a:r>
            <a:r>
              <a:rPr lang="el-GR" dirty="0" smtClean="0"/>
              <a:t> ή κατά κεφαλή ιτιάς</a:t>
            </a:r>
          </a:p>
          <a:p>
            <a:pPr marL="0" indent="0" algn="just">
              <a:buNone/>
            </a:pPr>
            <a:r>
              <a:rPr lang="el-GR" dirty="0"/>
              <a:t> </a:t>
            </a:r>
            <a:r>
              <a:rPr lang="el-GR" dirty="0" smtClean="0"/>
              <a:t> Είναι ο πιο διαδεδομένος τρόπος και εφαρμόζεται κυρίως για την </a:t>
            </a:r>
            <a:r>
              <a:rPr lang="el-GR" dirty="0" err="1" smtClean="0"/>
              <a:t>πα-ραγωγή</a:t>
            </a:r>
            <a:r>
              <a:rPr lang="el-GR" dirty="0" smtClean="0"/>
              <a:t> μεγάλου αριθμού φυτών π.χ. υποκείμενα Μηλιάς ΜΜ106, Μ9 και Μ26. Στις μητρικές φυτείες οι αποστάσεις φύτευσης είναι 40-50 εκ. επί των γραμμών και 2-2,5 μέτρα μεταξύ των γραμμών.</a:t>
            </a:r>
          </a:p>
          <a:p>
            <a:pPr marL="0" indent="0" algn="just">
              <a:buNone/>
            </a:pPr>
            <a:r>
              <a:rPr lang="el-GR" dirty="0"/>
              <a:t> </a:t>
            </a:r>
            <a:r>
              <a:rPr lang="el-GR" dirty="0" smtClean="0"/>
              <a:t> Τα δενδρύλλια μετά τη φύτευσή τους το Φθινόπωρο κλαδεύονται σε ύψος 50 εκ. Την Άνοιξη αφήνουμε ελεύθερη ανάπτυξη των </a:t>
            </a:r>
            <a:r>
              <a:rPr lang="el-GR" dirty="0" err="1" smtClean="0"/>
              <a:t>δενδρυλλί</a:t>
            </a:r>
            <a:r>
              <a:rPr lang="el-GR" dirty="0" smtClean="0"/>
              <a:t>-ων. Τον επόμενο Χειμώνα (Φεβρουάριο συνήθως) τα νεαρά </a:t>
            </a:r>
            <a:r>
              <a:rPr lang="el-GR" dirty="0" err="1" smtClean="0"/>
              <a:t>δενδρύλ-λια</a:t>
            </a:r>
            <a:r>
              <a:rPr lang="el-GR" dirty="0" smtClean="0"/>
              <a:t> καρατομούνται-κλαδεύονται σε ύψος 2,5-5 εκ. πάνω από την </a:t>
            </a:r>
            <a:r>
              <a:rPr lang="el-GR" dirty="0" err="1" smtClean="0"/>
              <a:t>επι-φάνεια</a:t>
            </a:r>
            <a:r>
              <a:rPr lang="el-GR" dirty="0" smtClean="0"/>
              <a:t> του εδάφους. Την Άνοιξη, μόλις οι βλαστοί αποκτήσουν ύψος 10-15 εκ. παραχώνονται (</a:t>
            </a:r>
            <a:r>
              <a:rPr lang="el-GR" u="sng" dirty="0" smtClean="0"/>
              <a:t>1</a:t>
            </a:r>
            <a:r>
              <a:rPr lang="el-GR" u="sng" baseline="30000" dirty="0" smtClean="0"/>
              <a:t>η</a:t>
            </a:r>
            <a:r>
              <a:rPr lang="el-GR" u="sng" dirty="0" smtClean="0"/>
              <a:t> συσσώρευση</a:t>
            </a:r>
            <a:r>
              <a:rPr lang="el-GR" dirty="0" smtClean="0"/>
              <a:t>) με χώμα μέχρι το μέσο του ύψους τους. Η </a:t>
            </a:r>
            <a:r>
              <a:rPr lang="el-GR" u="sng" dirty="0" smtClean="0"/>
              <a:t>2</a:t>
            </a:r>
            <a:r>
              <a:rPr lang="el-GR" u="sng" baseline="30000" dirty="0" smtClean="0"/>
              <a:t>η</a:t>
            </a:r>
            <a:r>
              <a:rPr lang="el-GR" u="sng" dirty="0" smtClean="0"/>
              <a:t> συσσώρευση</a:t>
            </a:r>
            <a:r>
              <a:rPr lang="el-GR" dirty="0" smtClean="0"/>
              <a:t> εδάφους γίνεται κατά τον Ιούλιο και κα- </a:t>
            </a:r>
            <a:r>
              <a:rPr lang="el-GR" dirty="0" err="1" smtClean="0"/>
              <a:t>λύπτονται</a:t>
            </a:r>
            <a:r>
              <a:rPr lang="el-GR" dirty="0" smtClean="0"/>
              <a:t> πάλι οι βλαστοί μέχρι το μέσον τους και είναι δυνατόν να ακολουθήσει και </a:t>
            </a:r>
            <a:r>
              <a:rPr lang="el-GR" u="sng" dirty="0" smtClean="0"/>
              <a:t>3</a:t>
            </a:r>
            <a:r>
              <a:rPr lang="el-GR" u="sng" baseline="30000" dirty="0" smtClean="0"/>
              <a:t>η</a:t>
            </a:r>
            <a:r>
              <a:rPr lang="el-GR" u="sng" dirty="0" smtClean="0"/>
              <a:t> συσσώρευση</a:t>
            </a:r>
            <a:r>
              <a:rPr lang="el-GR" dirty="0" smtClean="0"/>
              <a:t> εδάφους τον Αύγουστο </a:t>
            </a:r>
            <a:r>
              <a:rPr lang="el-GR" dirty="0" err="1" smtClean="0"/>
              <a:t>εφ΄όσον</a:t>
            </a:r>
            <a:r>
              <a:rPr lang="el-GR" dirty="0" smtClean="0"/>
              <a:t> η α- </a:t>
            </a:r>
            <a:r>
              <a:rPr lang="el-GR" dirty="0" err="1" smtClean="0"/>
              <a:t>νάπτυξη</a:t>
            </a:r>
            <a:r>
              <a:rPr lang="el-GR" dirty="0" smtClean="0"/>
              <a:t> των βλαστών είναι μεγάλη.   </a:t>
            </a:r>
            <a:endParaRPr lang="el-GR" dirty="0"/>
          </a:p>
        </p:txBody>
      </p:sp>
    </p:spTree>
    <p:extLst>
      <p:ext uri="{BB962C8B-B14F-4D97-AF65-F5344CB8AC3E}">
        <p14:creationId xmlns:p14="http://schemas.microsoft.com/office/powerpoint/2010/main" val="320200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09600"/>
            <a:ext cx="10515600" cy="5567363"/>
          </a:xfrm>
        </p:spPr>
        <p:txBody>
          <a:bodyPr/>
          <a:lstStyle/>
          <a:p>
            <a:pPr marL="0" indent="0">
              <a:buNone/>
            </a:pPr>
            <a:r>
              <a:rPr lang="en-US" dirty="0" smtClean="0"/>
              <a:t>  </a:t>
            </a:r>
            <a:r>
              <a:rPr lang="el-GR" dirty="0" smtClean="0"/>
              <a:t>Συνολικά συσσωρεύεται έδαφος γύρω από τους βλαστούς σε ένα ύψος περί τα 20 εκ.</a:t>
            </a:r>
          </a:p>
          <a:p>
            <a:pPr marL="0" indent="0">
              <a:buNone/>
            </a:pPr>
            <a:r>
              <a:rPr lang="el-GR" dirty="0"/>
              <a:t> </a:t>
            </a:r>
            <a:r>
              <a:rPr lang="el-GR" dirty="0" smtClean="0"/>
              <a:t> Στο τέλος της βλαστικής περιόδου, δηλ. Φθινόπωρο αρχές Χειμώνα (Νοέμβριο-Δεκέμβριο), όλοι οι βλαστοί έχουν αναπτύξει στη βάση τους ριζικό σύστημα. Τότε, αφού απομακρυνθεί το χώμα </a:t>
            </a:r>
            <a:r>
              <a:rPr lang="el-GR" dirty="0" err="1" smtClean="0"/>
              <a:t>αποκόπτο</a:t>
            </a:r>
            <a:r>
              <a:rPr lang="el-GR" dirty="0" smtClean="0"/>
              <a:t>- </a:t>
            </a:r>
            <a:r>
              <a:rPr lang="el-GR" dirty="0" err="1" smtClean="0"/>
              <a:t>νται</a:t>
            </a:r>
            <a:r>
              <a:rPr lang="el-GR" dirty="0" smtClean="0"/>
              <a:t> από το μητρικό φυτό κάτω από το ριζικό σύστημα.      </a:t>
            </a:r>
            <a:endParaRPr lang="el-GR" dirty="0"/>
          </a:p>
        </p:txBody>
      </p:sp>
    </p:spTree>
    <p:extLst>
      <p:ext uri="{BB962C8B-B14F-4D97-AF65-F5344CB8AC3E}">
        <p14:creationId xmlns:p14="http://schemas.microsoft.com/office/powerpoint/2010/main" val="12153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562708"/>
            <a:ext cx="10580077" cy="5614255"/>
          </a:xfrm>
        </p:spPr>
        <p:txBody>
          <a:bodyPr>
            <a:normAutofit lnSpcReduction="10000"/>
          </a:bodyPr>
          <a:lstStyle/>
          <a:p>
            <a:pPr marL="0" indent="0" algn="just">
              <a:buNone/>
            </a:pPr>
            <a:r>
              <a:rPr lang="el-GR" dirty="0" smtClean="0"/>
              <a:t> Γενικά το παράχωμα των βλαστών συνεχίζεται μέχρις ότου οι βλαστοί σταματήσουν να επιμηκύνονται. </a:t>
            </a:r>
            <a:r>
              <a:rPr lang="el-GR" dirty="0" err="1" smtClean="0"/>
              <a:t>Εφ΄όσον</a:t>
            </a:r>
            <a:r>
              <a:rPr lang="el-GR" dirty="0" smtClean="0"/>
              <a:t> είναι οικονομικά συμφέρον μπορεί να πραγματοποιηθούν μικρές τομές στη βάση των βλαστών και σε αυτό το σημείο να εφαρμοστεί ορμόνη ριζοβολίας. </a:t>
            </a:r>
          </a:p>
          <a:p>
            <a:pPr marL="0" indent="0" algn="just">
              <a:buNone/>
            </a:pPr>
            <a:r>
              <a:rPr lang="el-GR" dirty="0" smtClean="0"/>
              <a:t> Το έδαφος πρέπει να είναι υγρό και να αερίζεται καλά, ακόμα πρέπει να αποφεύγουμε τη συσσώρευση που θα προκαλέσει </a:t>
            </a:r>
            <a:r>
              <a:rPr lang="el-GR" dirty="0" err="1" smtClean="0"/>
              <a:t>συσσωματώμα</a:t>
            </a:r>
            <a:r>
              <a:rPr lang="el-GR" dirty="0" smtClean="0"/>
              <a:t>-τα εδάφους γύρω από τους αναπτυσσόμενους βλαστούς. Πρέπει να φροντίζουμε να υπάρχει άμεση και απόλυτη επαφή εδάφους-βλαστών. Κάθε βλαστός, ανάλογα με το μήκος του, κόβεται σε 2-3 κομμάτια. Το κάτω τμήμα που φέρει το ριζικό σύστημα φυτεύεται ως έχει. Τα υπόλοιπα τμήματα εμβαπτίζονται συνήθως πρώτα σε ορμόνη ριζοβολίας και στη συνέχεια φυτεύονται στο φυτώριο. </a:t>
            </a:r>
          </a:p>
          <a:p>
            <a:pPr marL="0" indent="0" algn="just">
              <a:buNone/>
            </a:pPr>
            <a:r>
              <a:rPr lang="el-GR" dirty="0"/>
              <a:t> </a:t>
            </a:r>
            <a:r>
              <a:rPr lang="el-GR" dirty="0" smtClean="0"/>
              <a:t>Το μητρικό δενδρύλλιο μετά την απομάκρυνση των καταβολάδων είναι έτοιμο να βλαστήσει και να σχηματίσει πάλι καταβολάδες τον επόμενο χρόνο.  </a:t>
            </a:r>
            <a:endParaRPr lang="el-GR" dirty="0"/>
          </a:p>
        </p:txBody>
      </p:sp>
    </p:spTree>
    <p:extLst>
      <p:ext uri="{BB962C8B-B14F-4D97-AF65-F5344CB8AC3E}">
        <p14:creationId xmlns:p14="http://schemas.microsoft.com/office/powerpoint/2010/main" val="226978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04092"/>
            <a:ext cx="10515600" cy="5672871"/>
          </a:xfrm>
        </p:spPr>
        <p:txBody>
          <a:bodyPr/>
          <a:lstStyle/>
          <a:p>
            <a:pPr marL="0" indent="0">
              <a:buNone/>
            </a:pPr>
            <a:r>
              <a:rPr lang="el-GR" dirty="0" smtClean="0"/>
              <a:t>  Οι μητρικές φυτείες μπορεί να διατηρηθούν πάνω από 15 χρόνια.</a:t>
            </a:r>
          </a:p>
          <a:p>
            <a:pPr marL="0" indent="0">
              <a:buNone/>
            </a:pP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2557471" y="1277815"/>
            <a:ext cx="6830523" cy="3974123"/>
          </a:xfrm>
          <a:prstGeom prst="rect">
            <a:avLst/>
          </a:prstGeom>
          <a:noFill/>
          <a:ln w="9525">
            <a:noFill/>
            <a:miter lim="800000"/>
            <a:headEnd/>
            <a:tailEnd/>
          </a:ln>
        </p:spPr>
      </p:pic>
      <p:sp>
        <p:nvSpPr>
          <p:cNvPr id="5" name="Ορθογώνιο 4"/>
          <p:cNvSpPr/>
          <p:nvPr/>
        </p:nvSpPr>
        <p:spPr>
          <a:xfrm>
            <a:off x="4501663" y="5357446"/>
            <a:ext cx="3903784" cy="430887"/>
          </a:xfrm>
          <a:prstGeom prst="rect">
            <a:avLst/>
          </a:prstGeom>
        </p:spPr>
        <p:txBody>
          <a:bodyPr wrap="square">
            <a:spAutoFit/>
          </a:bodyPr>
          <a:lstStyle/>
          <a:p>
            <a:r>
              <a:rPr lang="el-GR" sz="2200" dirty="0"/>
              <a:t>Καταβολάδα κατά κεφαλή ιτιάς</a:t>
            </a:r>
          </a:p>
        </p:txBody>
      </p:sp>
    </p:spTree>
    <p:extLst>
      <p:ext uri="{BB962C8B-B14F-4D97-AF65-F5344CB8AC3E}">
        <p14:creationId xmlns:p14="http://schemas.microsoft.com/office/powerpoint/2010/main" val="1695120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055077" y="257908"/>
            <a:ext cx="10363199" cy="6316946"/>
          </a:xfrm>
          <a:prstGeom prst="rect">
            <a:avLst/>
          </a:prstGeom>
        </p:spPr>
      </p:pic>
    </p:spTree>
    <p:extLst>
      <p:ext uri="{BB962C8B-B14F-4D97-AF65-F5344CB8AC3E}">
        <p14:creationId xmlns:p14="http://schemas.microsoft.com/office/powerpoint/2010/main" val="172333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866244" y="668215"/>
            <a:ext cx="8473510" cy="5005754"/>
          </a:xfrm>
          <a:prstGeom prst="rect">
            <a:avLst/>
          </a:prstGeom>
        </p:spPr>
      </p:pic>
    </p:spTree>
    <p:extLst>
      <p:ext uri="{BB962C8B-B14F-4D97-AF65-F5344CB8AC3E}">
        <p14:creationId xmlns:p14="http://schemas.microsoft.com/office/powerpoint/2010/main" val="281729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62000" y="515816"/>
            <a:ext cx="10750062" cy="5838092"/>
          </a:xfrm>
        </p:spPr>
        <p:txBody>
          <a:bodyPr>
            <a:normAutofit lnSpcReduction="10000"/>
          </a:bodyPr>
          <a:lstStyle/>
          <a:p>
            <a:pPr marL="0" indent="0">
              <a:buNone/>
            </a:pPr>
            <a:r>
              <a:rPr lang="en-US" dirty="0" smtClean="0"/>
              <a:t>  </a:t>
            </a:r>
            <a:r>
              <a:rPr lang="el-GR" b="1" dirty="0" smtClean="0"/>
              <a:t>Αγενής πολλαπλασιασμός</a:t>
            </a:r>
            <a:endParaRPr lang="el-GR" dirty="0" smtClean="0"/>
          </a:p>
          <a:p>
            <a:pPr marL="0" indent="0">
              <a:buNone/>
            </a:pPr>
            <a:r>
              <a:rPr lang="el-GR" b="1" dirty="0"/>
              <a:t> </a:t>
            </a:r>
            <a:r>
              <a:rPr lang="el-GR" b="1" dirty="0" smtClean="0"/>
              <a:t> </a:t>
            </a:r>
            <a:r>
              <a:rPr lang="el-GR" dirty="0" smtClean="0"/>
              <a:t>Σφαιροβλάστες ή γόγγροι</a:t>
            </a:r>
          </a:p>
          <a:p>
            <a:pPr marL="0" indent="0" algn="just">
              <a:buNone/>
            </a:pPr>
            <a:r>
              <a:rPr lang="el-GR" b="1" dirty="0"/>
              <a:t> </a:t>
            </a:r>
            <a:r>
              <a:rPr lang="el-GR" b="1" dirty="0" smtClean="0"/>
              <a:t> </a:t>
            </a:r>
            <a:r>
              <a:rPr lang="el-GR" dirty="0" smtClean="0"/>
              <a:t>Είναι</a:t>
            </a:r>
            <a:r>
              <a:rPr lang="el-GR" b="1" dirty="0" smtClean="0"/>
              <a:t> </a:t>
            </a:r>
            <a:r>
              <a:rPr lang="el-GR" dirty="0" smtClean="0"/>
              <a:t>σφαιρικές υπερπλασίες που δημιουργούνται κοντά στο λαιμό των ενήλικων δένδρων Ελιάς. Είναι πλούσιες σε αποθησαυριστικές ουσίες και όταν καταστραφεί το υπέργειο τμήμα του δένδρου βλαστάνουν και σχηματίζουν ρίζες και έτσι δίνουν στην Ελιά το χαρακτήρα του </a:t>
            </a:r>
            <a:r>
              <a:rPr lang="el-GR" dirty="0" err="1" smtClean="0"/>
              <a:t>αιωνό-βιου</a:t>
            </a:r>
            <a:r>
              <a:rPr lang="el-GR" dirty="0" smtClean="0"/>
              <a:t>. Οι γόγγροι αφού κοπούν σε μικρά τμήματα </a:t>
            </a:r>
            <a:r>
              <a:rPr lang="el-GR" dirty="0" err="1" smtClean="0"/>
              <a:t>στρωματώνονται</a:t>
            </a:r>
            <a:r>
              <a:rPr lang="el-GR" dirty="0" smtClean="0"/>
              <a:t> το Χειμώνα έξω στην ύπαιθρο σε βάθος 2-3 εκ. Εκεί βλαστάνουν και </a:t>
            </a:r>
            <a:r>
              <a:rPr lang="el-GR" dirty="0" err="1" smtClean="0"/>
              <a:t>ανα</a:t>
            </a:r>
            <a:r>
              <a:rPr lang="el-GR" dirty="0" smtClean="0"/>
              <a:t>-πτύσσουν ριζικό σύστημα. </a:t>
            </a:r>
          </a:p>
          <a:p>
            <a:pPr marL="0" indent="0">
              <a:buNone/>
            </a:pPr>
            <a:r>
              <a:rPr lang="el-GR" b="1" dirty="0"/>
              <a:t> </a:t>
            </a:r>
            <a:r>
              <a:rPr lang="el-GR" b="1" dirty="0" smtClean="0"/>
              <a:t> </a:t>
            </a:r>
            <a:r>
              <a:rPr lang="el-GR" dirty="0" smtClean="0"/>
              <a:t>Πλεονεκτήματα :</a:t>
            </a:r>
          </a:p>
          <a:p>
            <a:pPr>
              <a:buFont typeface="Wingdings" panose="05000000000000000000" pitchFamily="2" charset="2"/>
              <a:buChar char="§"/>
            </a:pPr>
            <a:r>
              <a:rPr lang="el-GR" dirty="0" smtClean="0"/>
              <a:t>Υψηλό ποσοστό επιτυχίας</a:t>
            </a:r>
          </a:p>
          <a:p>
            <a:pPr>
              <a:buFont typeface="Wingdings" panose="05000000000000000000" pitchFamily="2" charset="2"/>
              <a:buChar char="§"/>
            </a:pPr>
            <a:r>
              <a:rPr lang="el-GR" dirty="0"/>
              <a:t> </a:t>
            </a:r>
            <a:r>
              <a:rPr lang="el-GR" dirty="0" smtClean="0"/>
              <a:t>Είναι απλός</a:t>
            </a:r>
          </a:p>
          <a:p>
            <a:pPr>
              <a:buFont typeface="Wingdings" panose="05000000000000000000" pitchFamily="2" charset="2"/>
              <a:buChar char="§"/>
            </a:pPr>
            <a:r>
              <a:rPr lang="el-GR" dirty="0"/>
              <a:t> </a:t>
            </a:r>
            <a:r>
              <a:rPr lang="el-GR" dirty="0" smtClean="0"/>
              <a:t>Τα </a:t>
            </a:r>
            <a:r>
              <a:rPr lang="el-GR" dirty="0" err="1" smtClean="0"/>
              <a:t>δενδρύλια</a:t>
            </a:r>
            <a:r>
              <a:rPr lang="el-GR" dirty="0" smtClean="0"/>
              <a:t> μπαίνουν σύντομα στην καρποφορία και αντέχουν στην ξηρασία.</a:t>
            </a:r>
            <a:endParaRPr lang="el-GR" dirty="0"/>
          </a:p>
        </p:txBody>
      </p:sp>
    </p:spTree>
    <p:extLst>
      <p:ext uri="{BB962C8B-B14F-4D97-AF65-F5344CB8AC3E}">
        <p14:creationId xmlns:p14="http://schemas.microsoft.com/office/powerpoint/2010/main" val="17997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62708" y="574431"/>
            <a:ext cx="10996245" cy="5732584"/>
          </a:xfrm>
        </p:spPr>
        <p:txBody>
          <a:bodyPr>
            <a:normAutofit fontScale="92500" lnSpcReduction="10000"/>
          </a:bodyPr>
          <a:lstStyle/>
          <a:p>
            <a:pPr marL="0" indent="0">
              <a:buNone/>
            </a:pPr>
            <a:r>
              <a:rPr lang="el-GR" dirty="0" smtClean="0"/>
              <a:t>  </a:t>
            </a:r>
            <a:r>
              <a:rPr lang="el-GR" sz="3000" dirty="0" smtClean="0"/>
              <a:t>Εναέρια καταβολάδα</a:t>
            </a:r>
          </a:p>
          <a:p>
            <a:pPr marL="0" indent="0">
              <a:buNone/>
            </a:pPr>
            <a:r>
              <a:rPr lang="el-GR" sz="3000" dirty="0"/>
              <a:t> </a:t>
            </a:r>
            <a:r>
              <a:rPr lang="el-GR" sz="3000" dirty="0" smtClean="0"/>
              <a:t> Πραγματοποιείται από Απρίλιο μέχρι και τον Αύγουστο συνήθως στα καρποφόρα Ελιά, Συκιά, Εσπεριδοειδή. Εφαρμόζεται σε φυτά που δεν κάμπτονται οι βλαστοί τους στο έδαφος.</a:t>
            </a:r>
          </a:p>
          <a:p>
            <a:pPr marL="0" indent="0">
              <a:buNone/>
            </a:pPr>
            <a:r>
              <a:rPr lang="el-GR" sz="3000" dirty="0"/>
              <a:t> </a:t>
            </a:r>
            <a:r>
              <a:rPr lang="el-GR" sz="3000" dirty="0" smtClean="0"/>
              <a:t> Η τεχνική της εναέριας καταβολάδας:</a:t>
            </a:r>
          </a:p>
          <a:p>
            <a:pPr>
              <a:buFont typeface="Wingdings" panose="05000000000000000000" pitchFamily="2" charset="2"/>
              <a:buChar char="§"/>
            </a:pPr>
            <a:r>
              <a:rPr lang="el-GR" sz="3000" dirty="0" smtClean="0"/>
              <a:t> σε απόσταση 30 εκ. περίπου από την κορυφή του κλάδου που θέλουμε να ριζοβολήσει, αφαιρούμε 1-2 εκ. φλοιό υπό μορφή δακτυλίου,</a:t>
            </a:r>
          </a:p>
          <a:p>
            <a:pPr>
              <a:buFont typeface="Wingdings" panose="05000000000000000000" pitchFamily="2" charset="2"/>
              <a:buChar char="§"/>
            </a:pPr>
            <a:r>
              <a:rPr lang="el-GR" sz="3000" dirty="0"/>
              <a:t> </a:t>
            </a:r>
            <a:r>
              <a:rPr lang="el-GR" sz="3000" dirty="0" smtClean="0"/>
              <a:t>το χαράκωμα πρέπει να γίνεται σε τέτοιο βάθος που να απομακρύνεται ολόκληρο το τμήμα φλοιού χωρίς όμως να </a:t>
            </a:r>
            <a:r>
              <a:rPr lang="el-GR" sz="3000" dirty="0" err="1" smtClean="0"/>
              <a:t>προξενείται</a:t>
            </a:r>
            <a:r>
              <a:rPr lang="el-GR" sz="3000" dirty="0" smtClean="0"/>
              <a:t> ζημιά στο ενεργό ξύλο, το οποίο πρέπει να τροφοδοτεί την καταβολάδα με νερό και θρεπτικά στοιχεία κατά τη διάρκεια της ριζοβολίας της, </a:t>
            </a:r>
          </a:p>
          <a:p>
            <a:pPr>
              <a:buFont typeface="Wingdings" panose="05000000000000000000" pitchFamily="2" charset="2"/>
              <a:buChar char="§"/>
            </a:pPr>
            <a:r>
              <a:rPr lang="el-GR" sz="3000" dirty="0" smtClean="0"/>
              <a:t> η ριζοβολία υποβοηθείται εάν στο σημείο της τομής              επιδράσουμε με ορμόνη ριζοβολίας,   </a:t>
            </a:r>
          </a:p>
          <a:p>
            <a:pPr marL="0" indent="0">
              <a:buNone/>
            </a:pPr>
            <a:r>
              <a:rPr lang="el-GR" dirty="0" smtClean="0"/>
              <a:t>  </a:t>
            </a:r>
            <a:endParaRPr lang="el-GR" dirty="0"/>
          </a:p>
        </p:txBody>
      </p:sp>
      <p:pic>
        <p:nvPicPr>
          <p:cNvPr id="4" name="Picture 10" descr="http://hort201.tamu.edu/lectsupl/print/p90f1.gif"/>
          <p:cNvPicPr>
            <a:picLocks noChangeAspect="1" noChangeArrowheads="1"/>
          </p:cNvPicPr>
          <p:nvPr/>
        </p:nvPicPr>
        <p:blipFill>
          <a:blip r:embed="rId2" cstate="print"/>
          <a:srcRect/>
          <a:stretch>
            <a:fillRect/>
          </a:stretch>
        </p:blipFill>
        <p:spPr bwMode="auto">
          <a:xfrm>
            <a:off x="9355015" y="4519827"/>
            <a:ext cx="1711569" cy="2256111"/>
          </a:xfrm>
          <a:prstGeom prst="rect">
            <a:avLst/>
          </a:prstGeom>
          <a:noFill/>
        </p:spPr>
      </p:pic>
      <p:sp>
        <p:nvSpPr>
          <p:cNvPr id="2" name="Ορθογώνιο 1"/>
          <p:cNvSpPr/>
          <p:nvPr/>
        </p:nvSpPr>
        <p:spPr>
          <a:xfrm>
            <a:off x="6283569" y="6307015"/>
            <a:ext cx="2743200" cy="430887"/>
          </a:xfrm>
          <a:prstGeom prst="rect">
            <a:avLst/>
          </a:prstGeom>
        </p:spPr>
        <p:txBody>
          <a:bodyPr wrap="square">
            <a:spAutoFit/>
          </a:bodyPr>
          <a:lstStyle/>
          <a:p>
            <a:r>
              <a:rPr lang="el-GR" sz="2200" dirty="0"/>
              <a:t>Εναέρια </a:t>
            </a:r>
            <a:r>
              <a:rPr lang="el-GR" sz="2200" dirty="0" smtClean="0"/>
              <a:t> καταβολάδα</a:t>
            </a:r>
            <a:endParaRPr lang="el-GR" sz="2200" dirty="0"/>
          </a:p>
        </p:txBody>
      </p:sp>
    </p:spTree>
    <p:extLst>
      <p:ext uri="{BB962C8B-B14F-4D97-AF65-F5344CB8AC3E}">
        <p14:creationId xmlns:p14="http://schemas.microsoft.com/office/powerpoint/2010/main" val="2265770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33046"/>
            <a:ext cx="10515600" cy="5543917"/>
          </a:xfrm>
        </p:spPr>
        <p:txBody>
          <a:bodyPr/>
          <a:lstStyle/>
          <a:p>
            <a:pPr>
              <a:buFont typeface="Wingdings" panose="05000000000000000000" pitchFamily="2" charset="2"/>
              <a:buChar char="§"/>
            </a:pPr>
            <a:r>
              <a:rPr lang="el-GR" dirty="0" smtClean="0"/>
              <a:t> η τομή καλύπτεται με υγρή τύρφη, χώμα ή βρύα, τα οποία </a:t>
            </a:r>
            <a:r>
              <a:rPr lang="el-GR" dirty="0" err="1" smtClean="0"/>
              <a:t>συγκρα-τούνται</a:t>
            </a:r>
            <a:r>
              <a:rPr lang="el-GR" dirty="0" smtClean="0"/>
              <a:t> με ένα τεμάχιο πολυαιθυλενίου, τα άκρα του οποίου </a:t>
            </a:r>
            <a:r>
              <a:rPr lang="el-GR" dirty="0" err="1" smtClean="0"/>
              <a:t>δένο-νται</a:t>
            </a:r>
            <a:r>
              <a:rPr lang="el-GR" dirty="0" smtClean="0"/>
              <a:t> με σπάγκο και όλη η επιφάνεια καλύπτεται με αλουμινόχαρτο.</a:t>
            </a:r>
          </a:p>
          <a:p>
            <a:pPr marL="0" indent="0">
              <a:buNone/>
            </a:pPr>
            <a:r>
              <a:rPr lang="el-GR" dirty="0"/>
              <a:t> </a:t>
            </a:r>
            <a:r>
              <a:rPr lang="el-GR" dirty="0" smtClean="0"/>
              <a:t> ‘Όταν εμφανισθεί επαρκής αριθμός ριζών κάτω από το </a:t>
            </a:r>
            <a:r>
              <a:rPr lang="el-GR" dirty="0" err="1" smtClean="0"/>
              <a:t>πολυαιθυλέ</a:t>
            </a:r>
            <a:r>
              <a:rPr lang="el-GR" dirty="0" smtClean="0"/>
              <a:t>-νιο, κόβεται η </a:t>
            </a:r>
            <a:r>
              <a:rPr lang="el-GR" dirty="0" err="1" smtClean="0"/>
              <a:t>έρριζη</a:t>
            </a:r>
            <a:r>
              <a:rPr lang="el-GR" dirty="0" smtClean="0"/>
              <a:t> πλέον καταβολάδα από το μητρικό φυτό και </a:t>
            </a:r>
            <a:r>
              <a:rPr lang="el-GR" dirty="0" err="1" smtClean="0"/>
              <a:t>φυ-τεύεται</a:t>
            </a:r>
            <a:r>
              <a:rPr lang="el-GR" dirty="0" smtClean="0"/>
              <a:t> στο φυτώριο. Ο τρόπος αυτός πολλαπλασιασμού είναι </a:t>
            </a:r>
            <a:r>
              <a:rPr lang="el-GR" dirty="0" err="1" smtClean="0"/>
              <a:t>περισ-σότερο</a:t>
            </a:r>
            <a:r>
              <a:rPr lang="el-GR" dirty="0" smtClean="0"/>
              <a:t> διαδεδομένος στα καλλωπιστικά φυτά όπως Φίκος, Μανόλια, Δράκαινα, Κρότωνα, </a:t>
            </a:r>
            <a:r>
              <a:rPr lang="el-GR" dirty="0" err="1" smtClean="0"/>
              <a:t>Διφφενμπάχια</a:t>
            </a:r>
            <a:r>
              <a:rPr lang="el-GR" dirty="0" smtClean="0"/>
              <a:t> κ.α. </a:t>
            </a:r>
          </a:p>
          <a:p>
            <a:pPr marL="0" indent="0">
              <a:buNone/>
            </a:pPr>
            <a:endParaRPr lang="el-GR" dirty="0"/>
          </a:p>
        </p:txBody>
      </p:sp>
      <p:pic>
        <p:nvPicPr>
          <p:cNvPr id="4" name="Picture 5" descr="C:\Users\ADMIN\Desktop\ΦΩΤΟ ΕΝΑΕΡΙΑ ΚΑΤΑΒΟΛΑΔΑ 1.jpg"/>
          <p:cNvPicPr>
            <a:picLocks noChangeAspect="1" noChangeArrowheads="1"/>
          </p:cNvPicPr>
          <p:nvPr/>
        </p:nvPicPr>
        <p:blipFill>
          <a:blip r:embed="rId2" cstate="print"/>
          <a:srcRect/>
          <a:stretch>
            <a:fillRect/>
          </a:stretch>
        </p:blipFill>
        <p:spPr bwMode="auto">
          <a:xfrm>
            <a:off x="412304" y="3916622"/>
            <a:ext cx="3731408" cy="2835870"/>
          </a:xfrm>
          <a:prstGeom prst="rect">
            <a:avLst/>
          </a:prstGeom>
          <a:noFill/>
        </p:spPr>
      </p:pic>
      <p:pic>
        <p:nvPicPr>
          <p:cNvPr id="5" name="Picture 6" descr="C:\Users\ADMIN\Desktop\ΦΩΤΟ ΕΝΑΕΡΙΑ ΚΑΤΑΒΟΛΑΔΑ 2.jpg"/>
          <p:cNvPicPr>
            <a:picLocks noChangeAspect="1" noChangeArrowheads="1"/>
          </p:cNvPicPr>
          <p:nvPr/>
        </p:nvPicPr>
        <p:blipFill>
          <a:blip r:embed="rId3" cstate="print"/>
          <a:srcRect/>
          <a:stretch>
            <a:fillRect/>
          </a:stretch>
        </p:blipFill>
        <p:spPr bwMode="auto">
          <a:xfrm>
            <a:off x="7655169" y="3503673"/>
            <a:ext cx="3681046" cy="3248819"/>
          </a:xfrm>
          <a:prstGeom prst="rect">
            <a:avLst/>
          </a:prstGeom>
          <a:noFill/>
        </p:spPr>
      </p:pic>
      <p:sp>
        <p:nvSpPr>
          <p:cNvPr id="6" name="Ορθογώνιο 5"/>
          <p:cNvSpPr/>
          <p:nvPr/>
        </p:nvSpPr>
        <p:spPr>
          <a:xfrm>
            <a:off x="4143712" y="4232031"/>
            <a:ext cx="3511457" cy="1785104"/>
          </a:xfrm>
          <a:prstGeom prst="rect">
            <a:avLst/>
          </a:prstGeom>
        </p:spPr>
        <p:txBody>
          <a:bodyPr wrap="square">
            <a:spAutoFit/>
          </a:bodyPr>
          <a:lstStyle/>
          <a:p>
            <a:r>
              <a:rPr lang="el-GR" sz="2200" dirty="0" smtClean="0"/>
              <a:t>Με το </a:t>
            </a:r>
            <a:r>
              <a:rPr lang="el-GR" sz="2200" dirty="0"/>
              <a:t>αλουμινόχαρτο </a:t>
            </a:r>
            <a:r>
              <a:rPr lang="el-GR" sz="2200" dirty="0" smtClean="0"/>
              <a:t>καλύ-πτεται εξωτερικά  η </a:t>
            </a:r>
            <a:r>
              <a:rPr lang="el-GR" sz="2200" dirty="0" err="1" smtClean="0"/>
              <a:t>σακού</a:t>
            </a:r>
            <a:r>
              <a:rPr lang="el-GR" sz="2200" dirty="0" smtClean="0"/>
              <a:t>-λα πολύαιθυλενίου </a:t>
            </a:r>
            <a:r>
              <a:rPr lang="el-GR" sz="2200" dirty="0"/>
              <a:t>προς </a:t>
            </a:r>
            <a:r>
              <a:rPr lang="el-GR" sz="2200" dirty="0" smtClean="0"/>
              <a:t>αποφυγή αύξησης </a:t>
            </a:r>
            <a:r>
              <a:rPr lang="el-GR" sz="2200" dirty="0"/>
              <a:t>της </a:t>
            </a:r>
            <a:r>
              <a:rPr lang="el-GR" sz="2200" dirty="0" smtClean="0"/>
              <a:t>θερμοκρασίας.</a:t>
            </a:r>
            <a:endParaRPr lang="el-GR" sz="2200" dirty="0"/>
          </a:p>
        </p:txBody>
      </p:sp>
    </p:spTree>
    <p:extLst>
      <p:ext uri="{BB962C8B-B14F-4D97-AF65-F5344CB8AC3E}">
        <p14:creationId xmlns:p14="http://schemas.microsoft.com/office/powerpoint/2010/main" val="404099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27538"/>
            <a:ext cx="10515600" cy="5649425"/>
          </a:xfrm>
        </p:spPr>
        <p:txBody>
          <a:bodyPr/>
          <a:lstStyle/>
          <a:p>
            <a:pPr marL="0" indent="0">
              <a:buNone/>
            </a:pPr>
            <a:r>
              <a:rPr lang="el-GR" dirty="0" smtClean="0"/>
              <a:t> </a:t>
            </a:r>
            <a:endParaRPr lang="el-GR" dirty="0"/>
          </a:p>
        </p:txBody>
      </p:sp>
      <p:pic>
        <p:nvPicPr>
          <p:cNvPr id="4" name="Picture 4" descr="C:\Users\ADMIN\Desktop\Εναέρια_καταβολάδα.png"/>
          <p:cNvPicPr>
            <a:picLocks noChangeAspect="1" noChangeArrowheads="1"/>
          </p:cNvPicPr>
          <p:nvPr/>
        </p:nvPicPr>
        <p:blipFill>
          <a:blip r:embed="rId2" cstate="print"/>
          <a:srcRect/>
          <a:stretch>
            <a:fillRect/>
          </a:stretch>
        </p:blipFill>
        <p:spPr bwMode="auto">
          <a:xfrm>
            <a:off x="384342" y="453431"/>
            <a:ext cx="5817165" cy="6045290"/>
          </a:xfrm>
          <a:prstGeom prst="rect">
            <a:avLst/>
          </a:prstGeom>
          <a:noFill/>
        </p:spPr>
      </p:pic>
      <p:sp>
        <p:nvSpPr>
          <p:cNvPr id="5" name="Ορθογώνιο 4"/>
          <p:cNvSpPr/>
          <p:nvPr/>
        </p:nvSpPr>
        <p:spPr>
          <a:xfrm>
            <a:off x="6553199" y="5779477"/>
            <a:ext cx="4888521" cy="769441"/>
          </a:xfrm>
          <a:prstGeom prst="rect">
            <a:avLst/>
          </a:prstGeom>
        </p:spPr>
        <p:txBody>
          <a:bodyPr wrap="square">
            <a:spAutoFit/>
          </a:bodyPr>
          <a:lstStyle/>
          <a:p>
            <a:r>
              <a:rPr lang="el-GR" sz="2200" dirty="0"/>
              <a:t>Εναέρια καταβολάδα , διακρίνονται οι ρίζες που έχουν σχηματιστεί.</a:t>
            </a:r>
          </a:p>
        </p:txBody>
      </p:sp>
      <p:pic>
        <p:nvPicPr>
          <p:cNvPr id="2" name="Εικόνα 1"/>
          <p:cNvPicPr>
            <a:picLocks noChangeAspect="1"/>
          </p:cNvPicPr>
          <p:nvPr/>
        </p:nvPicPr>
        <p:blipFill>
          <a:blip r:embed="rId3"/>
          <a:stretch>
            <a:fillRect/>
          </a:stretch>
        </p:blipFill>
        <p:spPr>
          <a:xfrm>
            <a:off x="7184615" y="453431"/>
            <a:ext cx="2435839" cy="3268341"/>
          </a:xfrm>
          <a:prstGeom prst="rect">
            <a:avLst/>
          </a:prstGeom>
        </p:spPr>
      </p:pic>
      <p:sp>
        <p:nvSpPr>
          <p:cNvPr id="6" name="Ορθογώνιο 5"/>
          <p:cNvSpPr/>
          <p:nvPr/>
        </p:nvSpPr>
        <p:spPr>
          <a:xfrm flipH="1">
            <a:off x="9620453" y="3305908"/>
            <a:ext cx="2383977" cy="400110"/>
          </a:xfrm>
          <a:prstGeom prst="rect">
            <a:avLst/>
          </a:prstGeom>
        </p:spPr>
        <p:txBody>
          <a:bodyPr wrap="square">
            <a:spAutoFit/>
          </a:bodyPr>
          <a:lstStyle/>
          <a:p>
            <a:r>
              <a:rPr lang="el-GR" sz="2000" dirty="0"/>
              <a:t>Εναέρια καταβολάδα </a:t>
            </a:r>
          </a:p>
        </p:txBody>
      </p:sp>
    </p:spTree>
    <p:extLst>
      <p:ext uri="{BB962C8B-B14F-4D97-AF65-F5344CB8AC3E}">
        <p14:creationId xmlns:p14="http://schemas.microsoft.com/office/powerpoint/2010/main" val="154320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914401" y="76640"/>
            <a:ext cx="10456984" cy="6638887"/>
          </a:xfrm>
          <a:prstGeom prst="rect">
            <a:avLst/>
          </a:prstGeom>
        </p:spPr>
      </p:pic>
    </p:spTree>
    <p:extLst>
      <p:ext uri="{BB962C8B-B14F-4D97-AF65-F5344CB8AC3E}">
        <p14:creationId xmlns:p14="http://schemas.microsoft.com/office/powerpoint/2010/main" val="390676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22031"/>
            <a:ext cx="10515600" cy="5754932"/>
          </a:xfrm>
        </p:spPr>
        <p:txBody>
          <a:bodyPr/>
          <a:lstStyle/>
          <a:p>
            <a:pPr marL="0" indent="0">
              <a:buNone/>
            </a:pPr>
            <a:r>
              <a:rPr lang="el-GR" dirty="0" smtClean="0"/>
              <a:t>  Παραφυάδες</a:t>
            </a:r>
          </a:p>
          <a:p>
            <a:pPr marL="0" indent="0" algn="just">
              <a:buNone/>
            </a:pPr>
            <a:r>
              <a:rPr lang="el-GR" dirty="0"/>
              <a:t> </a:t>
            </a:r>
            <a:r>
              <a:rPr lang="el-GR" dirty="0" smtClean="0"/>
              <a:t> Παραφυάδες είναι φυσικές καταβολάδες, δηλ. ετήσιοι βλαστοί που εκπτύσσονται από το λαιμό ή τις ρίζες του δένδρου και στη βάση τους</a:t>
            </a:r>
            <a:r>
              <a:rPr lang="en-US" dirty="0" smtClean="0"/>
              <a:t> </a:t>
            </a:r>
            <a:r>
              <a:rPr lang="el-GR" dirty="0" smtClean="0"/>
              <a:t>έχουν συνήθως ρίζες. Εάν αποχωριστούν από το μητρικό φυτό και </a:t>
            </a:r>
            <a:r>
              <a:rPr lang="el-GR" dirty="0" err="1" smtClean="0"/>
              <a:t>φυ-τευθούν</a:t>
            </a:r>
            <a:r>
              <a:rPr lang="el-GR" dirty="0" smtClean="0"/>
              <a:t> δίνουν νέα δενδρύλλια όμοια με το μητρικό. Η κοπή τους </a:t>
            </a:r>
            <a:r>
              <a:rPr lang="el-GR" dirty="0" err="1" smtClean="0"/>
              <a:t>γί</a:t>
            </a:r>
            <a:r>
              <a:rPr lang="el-GR" dirty="0" smtClean="0"/>
              <a:t>- </a:t>
            </a:r>
            <a:r>
              <a:rPr lang="el-GR" dirty="0" err="1" smtClean="0"/>
              <a:t>νεται</a:t>
            </a:r>
            <a:r>
              <a:rPr lang="el-GR" dirty="0" smtClean="0"/>
              <a:t> από τα μητρικά δένδρα το Φεβρουάριο ή Μάρτιο με αξίνα ή </a:t>
            </a:r>
            <a:r>
              <a:rPr lang="el-GR" dirty="0" err="1" smtClean="0"/>
              <a:t>άλ-λο</a:t>
            </a:r>
            <a:r>
              <a:rPr lang="el-GR" dirty="0" smtClean="0"/>
              <a:t> κοφτερό εργαλείο με τέτοιο τρόπο ώστε μαζί με το βλαστό να από-κοπούν και οι ρίζες. Στη συνέχεια φυτεύονται στην οριστική τους θέση. </a:t>
            </a:r>
          </a:p>
          <a:p>
            <a:pPr marL="0" indent="0" algn="just">
              <a:buNone/>
            </a:pPr>
            <a:r>
              <a:rPr lang="el-GR" dirty="0"/>
              <a:t> </a:t>
            </a:r>
            <a:r>
              <a:rPr lang="el-GR" dirty="0" smtClean="0"/>
              <a:t>Ο τρόπος αυτός </a:t>
            </a:r>
            <a:r>
              <a:rPr lang="el-GR" dirty="0" err="1" smtClean="0"/>
              <a:t>πολ</a:t>
            </a:r>
            <a:r>
              <a:rPr lang="el-GR" dirty="0" smtClean="0"/>
              <a:t>/</a:t>
            </a:r>
            <a:r>
              <a:rPr lang="el-GR" dirty="0" err="1" smtClean="0"/>
              <a:t>σμού</a:t>
            </a:r>
            <a:r>
              <a:rPr lang="el-GR" dirty="0" smtClean="0"/>
              <a:t> δεν είναι πολύ διαδεδομένος γιατί </a:t>
            </a:r>
            <a:r>
              <a:rPr lang="el-GR" dirty="0" err="1" smtClean="0"/>
              <a:t>εξαντ-λείται</a:t>
            </a:r>
            <a:r>
              <a:rPr lang="el-GR" dirty="0" smtClean="0"/>
              <a:t> πολύ το δένδρο και δημιουργούνται πληγές στον κορμό. </a:t>
            </a:r>
            <a:r>
              <a:rPr lang="el-GR" dirty="0" err="1" smtClean="0"/>
              <a:t>Επιπλέ</a:t>
            </a:r>
            <a:r>
              <a:rPr lang="el-GR" dirty="0" smtClean="0"/>
              <a:t>-ον, τα δένδρα που προέρχονται από παραφυάδες έχουν την τάση να δημιουργούν πολλές παραφυάδες.  </a:t>
            </a:r>
            <a:endParaRPr lang="el-GR" dirty="0"/>
          </a:p>
        </p:txBody>
      </p:sp>
    </p:spTree>
    <p:extLst>
      <p:ext uri="{BB962C8B-B14F-4D97-AF65-F5344CB8AC3E}">
        <p14:creationId xmlns:p14="http://schemas.microsoft.com/office/powerpoint/2010/main" val="2446706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39262"/>
            <a:ext cx="10515600" cy="5637701"/>
          </a:xfrm>
        </p:spPr>
        <p:txBody>
          <a:bodyPr/>
          <a:lstStyle/>
          <a:p>
            <a:pPr marL="0" indent="0">
              <a:buNone/>
            </a:pPr>
            <a:r>
              <a:rPr lang="el-GR" dirty="0" smtClean="0"/>
              <a:t> </a:t>
            </a:r>
            <a:endParaRPr lang="el-GR" dirty="0"/>
          </a:p>
        </p:txBody>
      </p:sp>
      <p:pic>
        <p:nvPicPr>
          <p:cNvPr id="4" name="Εικόνα 3"/>
          <p:cNvPicPr>
            <a:picLocks noChangeAspect="1"/>
          </p:cNvPicPr>
          <p:nvPr/>
        </p:nvPicPr>
        <p:blipFill>
          <a:blip r:embed="rId2"/>
          <a:stretch>
            <a:fillRect/>
          </a:stretch>
        </p:blipFill>
        <p:spPr>
          <a:xfrm>
            <a:off x="1191934" y="358243"/>
            <a:ext cx="10161865" cy="5707132"/>
          </a:xfrm>
          <a:prstGeom prst="rect">
            <a:avLst/>
          </a:prstGeom>
        </p:spPr>
      </p:pic>
      <p:sp>
        <p:nvSpPr>
          <p:cNvPr id="5" name="Ορθογώνιο 4"/>
          <p:cNvSpPr/>
          <p:nvPr/>
        </p:nvSpPr>
        <p:spPr>
          <a:xfrm>
            <a:off x="3903785" y="6034816"/>
            <a:ext cx="5591906" cy="430887"/>
          </a:xfrm>
          <a:prstGeom prst="rect">
            <a:avLst/>
          </a:prstGeom>
        </p:spPr>
        <p:txBody>
          <a:bodyPr wrap="square">
            <a:spAutoFit/>
          </a:bodyPr>
          <a:lstStyle/>
          <a:p>
            <a:r>
              <a:rPr lang="el-GR" sz="2200" dirty="0" smtClean="0"/>
              <a:t>Παραφυάδες </a:t>
            </a:r>
            <a:r>
              <a:rPr lang="el-GR" sz="2200" dirty="0" err="1" smtClean="0"/>
              <a:t>στ</a:t>
            </a:r>
            <a:r>
              <a:rPr lang="en-US" sz="2200" dirty="0" smtClean="0"/>
              <a:t>o</a:t>
            </a:r>
            <a:r>
              <a:rPr lang="el-GR" sz="2200" dirty="0" smtClean="0"/>
              <a:t> </a:t>
            </a:r>
            <a:r>
              <a:rPr lang="el-GR" sz="2200" dirty="0"/>
              <a:t>λαιμό </a:t>
            </a:r>
            <a:r>
              <a:rPr lang="el-GR" sz="2200" dirty="0" smtClean="0"/>
              <a:t>Ελαιοδένδρου.</a:t>
            </a:r>
            <a:endParaRPr lang="el-GR" sz="2200" dirty="0"/>
          </a:p>
        </p:txBody>
      </p:sp>
    </p:spTree>
    <p:extLst>
      <p:ext uri="{BB962C8B-B14F-4D97-AF65-F5344CB8AC3E}">
        <p14:creationId xmlns:p14="http://schemas.microsoft.com/office/powerpoint/2010/main" val="28228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86154"/>
            <a:ext cx="10515600" cy="5673969"/>
          </a:xfrm>
        </p:spPr>
        <p:txBody>
          <a:bodyPr/>
          <a:lstStyle/>
          <a:p>
            <a:pPr marL="0" indent="0">
              <a:buNone/>
            </a:pPr>
            <a:r>
              <a:rPr lang="el-GR" dirty="0" smtClean="0"/>
              <a:t> </a:t>
            </a:r>
            <a:endParaRPr lang="el-GR" dirty="0"/>
          </a:p>
        </p:txBody>
      </p:sp>
      <p:pic>
        <p:nvPicPr>
          <p:cNvPr id="4" name="3 - Θέση περιεχομένου" descr="http://micro-kosmos.uoa.gr/gr/magazine/ergasies_foititon/ettap/2009-10/elia/images/elaiwnas-1.jpg"/>
          <p:cNvPicPr>
            <a:picLocks/>
          </p:cNvPicPr>
          <p:nvPr/>
        </p:nvPicPr>
        <p:blipFill>
          <a:blip r:embed="rId2" cstate="print"/>
          <a:srcRect/>
          <a:stretch>
            <a:fillRect/>
          </a:stretch>
        </p:blipFill>
        <p:spPr bwMode="auto">
          <a:xfrm>
            <a:off x="1008185" y="586153"/>
            <a:ext cx="10345615" cy="5334001"/>
          </a:xfrm>
          <a:prstGeom prst="rect">
            <a:avLst/>
          </a:prstGeom>
          <a:noFill/>
          <a:ln w="9525">
            <a:noFill/>
            <a:miter lim="800000"/>
            <a:headEnd/>
            <a:tailEnd/>
          </a:ln>
        </p:spPr>
      </p:pic>
      <p:sp>
        <p:nvSpPr>
          <p:cNvPr id="5" name="Ορθογώνιο 4"/>
          <p:cNvSpPr/>
          <p:nvPr/>
        </p:nvSpPr>
        <p:spPr>
          <a:xfrm>
            <a:off x="4278923" y="6166339"/>
            <a:ext cx="3341078" cy="430887"/>
          </a:xfrm>
          <a:prstGeom prst="rect">
            <a:avLst/>
          </a:prstGeom>
        </p:spPr>
        <p:txBody>
          <a:bodyPr wrap="square">
            <a:spAutoFit/>
          </a:bodyPr>
          <a:lstStyle/>
          <a:p>
            <a:r>
              <a:rPr lang="el-GR" sz="2200" dirty="0" smtClean="0"/>
              <a:t>Σφαιροβλάστες ή γόγγροι</a:t>
            </a:r>
            <a:endParaRPr lang="el-GR" sz="2200" dirty="0"/>
          </a:p>
        </p:txBody>
      </p:sp>
    </p:spTree>
    <p:extLst>
      <p:ext uri="{BB962C8B-B14F-4D97-AF65-F5344CB8AC3E}">
        <p14:creationId xmlns:p14="http://schemas.microsoft.com/office/powerpoint/2010/main" val="252593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21323"/>
            <a:ext cx="10515600" cy="5555640"/>
          </a:xfrm>
        </p:spPr>
        <p:txBody>
          <a:bodyPr/>
          <a:lstStyle/>
          <a:p>
            <a:pPr marL="0" indent="0">
              <a:buNone/>
            </a:pPr>
            <a:r>
              <a:rPr lang="el-GR" dirty="0" smtClean="0"/>
              <a:t> </a:t>
            </a:r>
            <a:endParaRPr lang="el-GR" dirty="0"/>
          </a:p>
        </p:txBody>
      </p:sp>
      <p:pic>
        <p:nvPicPr>
          <p:cNvPr id="4" name="Picture 2"/>
          <p:cNvPicPr>
            <a:picLocks noChangeAspect="1" noChangeArrowheads="1"/>
          </p:cNvPicPr>
          <p:nvPr/>
        </p:nvPicPr>
        <p:blipFill>
          <a:blip r:embed="rId2" cstate="print"/>
          <a:srcRect/>
          <a:stretch>
            <a:fillRect/>
          </a:stretch>
        </p:blipFill>
        <p:spPr bwMode="auto">
          <a:xfrm rot="-5400000">
            <a:off x="3298970" y="-1532467"/>
            <a:ext cx="5570615" cy="9401910"/>
          </a:xfrm>
          <a:prstGeom prst="rect">
            <a:avLst/>
          </a:prstGeom>
          <a:noFill/>
          <a:ln w="9525">
            <a:noFill/>
            <a:miter lim="800000"/>
            <a:headEnd/>
            <a:tailEnd/>
          </a:ln>
        </p:spPr>
      </p:pic>
      <p:sp>
        <p:nvSpPr>
          <p:cNvPr id="5" name="Ορθογώνιο 4"/>
          <p:cNvSpPr/>
          <p:nvPr/>
        </p:nvSpPr>
        <p:spPr>
          <a:xfrm>
            <a:off x="1383323" y="6037385"/>
            <a:ext cx="9284678" cy="430887"/>
          </a:xfrm>
          <a:prstGeom prst="rect">
            <a:avLst/>
          </a:prstGeom>
        </p:spPr>
        <p:txBody>
          <a:bodyPr wrap="square">
            <a:spAutoFit/>
          </a:bodyPr>
          <a:lstStyle/>
          <a:p>
            <a:r>
              <a:rPr lang="el-GR" sz="2200" dirty="0" smtClean="0"/>
              <a:t>   </a:t>
            </a:r>
            <a:r>
              <a:rPr lang="en-US" sz="2200" dirty="0" smtClean="0"/>
              <a:t>   </a:t>
            </a:r>
            <a:r>
              <a:rPr lang="el-GR" sz="2200" dirty="0" smtClean="0"/>
              <a:t>Γόγγροι ή σφαιροβλάστες στη βάση του κορμού Ελιάς  </a:t>
            </a:r>
            <a:r>
              <a:rPr lang="en-US" sz="2200" dirty="0" smtClean="0"/>
              <a:t>(</a:t>
            </a:r>
            <a:r>
              <a:rPr lang="el-GR" sz="2200" dirty="0" smtClean="0"/>
              <a:t>στους κύκλους).</a:t>
            </a:r>
            <a:endParaRPr lang="el-GR" sz="2200" dirty="0"/>
          </a:p>
        </p:txBody>
      </p:sp>
    </p:spTree>
    <p:extLst>
      <p:ext uri="{BB962C8B-B14F-4D97-AF65-F5344CB8AC3E}">
        <p14:creationId xmlns:p14="http://schemas.microsoft.com/office/powerpoint/2010/main" val="117049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668215"/>
            <a:ext cx="10603523" cy="5508748"/>
          </a:xfrm>
        </p:spPr>
        <p:txBody>
          <a:bodyPr/>
          <a:lstStyle/>
          <a:p>
            <a:pPr marL="0" indent="0">
              <a:buNone/>
            </a:pPr>
            <a:r>
              <a:rPr lang="en-US" dirty="0" smtClean="0"/>
              <a:t> </a:t>
            </a:r>
            <a:r>
              <a:rPr lang="el-GR" dirty="0" smtClean="0"/>
              <a:t>Τακούνια</a:t>
            </a:r>
          </a:p>
          <a:p>
            <a:pPr marL="0" indent="0">
              <a:buNone/>
            </a:pPr>
            <a:r>
              <a:rPr lang="el-GR" dirty="0"/>
              <a:t> </a:t>
            </a:r>
            <a:r>
              <a:rPr lang="el-GR" dirty="0" smtClean="0"/>
              <a:t> Η μέθοδος αυτή χρησιμοποιείται σχεδόν αποκλειστικά στην Ελιά. Για την παραγωγή των μοσχευμάτων χρησιμοποιείται το τμήμα του κορμού στο λαιμό, 50 εκ. </a:t>
            </a:r>
            <a:r>
              <a:rPr lang="el-GR" dirty="0"/>
              <a:t>π</a:t>
            </a:r>
            <a:r>
              <a:rPr lang="el-GR" dirty="0" smtClean="0"/>
              <a:t>άνω από το έδαφος και μέχρι 20 εκ. Μέσα στο </a:t>
            </a:r>
            <a:r>
              <a:rPr lang="el-GR" dirty="0" err="1" smtClean="0"/>
              <a:t>έδα-φος</a:t>
            </a:r>
            <a:r>
              <a:rPr lang="el-GR" dirty="0" smtClean="0"/>
              <a:t>. Το τμήμα αυτό κόβεται σε μικρά κομμάτια ξύλου, γνωστά ως τα-κούνια, βάρους 200 </a:t>
            </a:r>
            <a:r>
              <a:rPr lang="el-GR" dirty="0" err="1" smtClean="0"/>
              <a:t>γραμ</a:t>
            </a:r>
            <a:r>
              <a:rPr lang="el-GR" dirty="0" smtClean="0"/>
              <a:t>. και μήκους 5 εκ. περίπου. Το κάθε ένα </a:t>
            </a:r>
            <a:r>
              <a:rPr lang="el-GR" dirty="0" err="1" smtClean="0"/>
              <a:t>πρέ</a:t>
            </a:r>
            <a:r>
              <a:rPr lang="el-GR" dirty="0" smtClean="0"/>
              <a:t>-πει να περιλαμβάνει απαραίτητα εκτός από το ξύλο και αντίστοιχο </a:t>
            </a:r>
            <a:r>
              <a:rPr lang="el-GR" dirty="0" err="1" smtClean="0"/>
              <a:t>κομ</a:t>
            </a:r>
            <a:r>
              <a:rPr lang="el-GR" dirty="0" smtClean="0"/>
              <a:t>-μάτι φλοιού.</a:t>
            </a:r>
          </a:p>
          <a:p>
            <a:pPr marL="0" indent="0">
              <a:buNone/>
            </a:pPr>
            <a:r>
              <a:rPr lang="el-GR" dirty="0"/>
              <a:t> </a:t>
            </a:r>
            <a:r>
              <a:rPr lang="el-GR" dirty="0" smtClean="0"/>
              <a:t> Τα τακούνια αυτά </a:t>
            </a:r>
            <a:r>
              <a:rPr lang="el-GR" dirty="0" err="1" smtClean="0"/>
              <a:t>στρωματώνονται</a:t>
            </a:r>
            <a:r>
              <a:rPr lang="el-GR" dirty="0" smtClean="0"/>
              <a:t> το Χειμώνα έξω στην ύπαιθρο σε βάθος 2-3 εκ. Εκεί βλαστάνουν και αναπτύσσουν ριζικό σύστημα. Η μέθοδος αυτή όπως και οι γόγγροι έχουν υψηλό ποσοστό επιτυχίας. </a:t>
            </a:r>
            <a:endParaRPr lang="el-GR" dirty="0"/>
          </a:p>
        </p:txBody>
      </p:sp>
    </p:spTree>
    <p:extLst>
      <p:ext uri="{BB962C8B-B14F-4D97-AF65-F5344CB8AC3E}">
        <p14:creationId xmlns:p14="http://schemas.microsoft.com/office/powerpoint/2010/main" val="313936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33046"/>
            <a:ext cx="10515600" cy="5543917"/>
          </a:xfrm>
        </p:spPr>
        <p:txBody>
          <a:bodyPr>
            <a:normAutofit lnSpcReduction="10000"/>
          </a:bodyPr>
          <a:lstStyle/>
          <a:p>
            <a:pPr marL="0" indent="0">
              <a:buNone/>
            </a:pPr>
            <a:r>
              <a:rPr lang="el-GR" dirty="0" smtClean="0"/>
              <a:t> Καταβολάδες</a:t>
            </a:r>
          </a:p>
          <a:p>
            <a:pPr marL="0" indent="0">
              <a:buNone/>
            </a:pPr>
            <a:r>
              <a:rPr lang="el-GR" dirty="0"/>
              <a:t> </a:t>
            </a:r>
            <a:r>
              <a:rPr lang="el-GR" dirty="0" smtClean="0"/>
              <a:t> Καταβολάδες είναι βλαστοί που αποκτούν ρίζες πριν αποκοπούν από το μητρικό φυτό. Οι </a:t>
            </a:r>
            <a:r>
              <a:rPr lang="el-GR" dirty="0" err="1" smtClean="0"/>
              <a:t>έρριζοι</a:t>
            </a:r>
            <a:r>
              <a:rPr lang="el-GR" dirty="0" smtClean="0"/>
              <a:t> αυτοί βλαστοί αποσπώνται από το μητρικό φυτό και αφού </a:t>
            </a:r>
            <a:r>
              <a:rPr lang="el-GR" dirty="0" err="1" smtClean="0"/>
              <a:t>φυτευθούν</a:t>
            </a:r>
            <a:r>
              <a:rPr lang="el-GR" dirty="0" smtClean="0"/>
              <a:t> δίνουν κανονικά δενδρύλλια. Οι </a:t>
            </a:r>
            <a:r>
              <a:rPr lang="el-GR" dirty="0" err="1" smtClean="0"/>
              <a:t>καταβολά</a:t>
            </a:r>
            <a:r>
              <a:rPr lang="el-GR" dirty="0" smtClean="0"/>
              <a:t>- δες έχουν μεγάλη επιτυχία γιατί μέχρις ότου αποκτήσουν δικό τους </a:t>
            </a:r>
            <a:r>
              <a:rPr lang="el-GR" dirty="0" err="1" smtClean="0"/>
              <a:t>ρι</a:t>
            </a:r>
            <a:r>
              <a:rPr lang="el-GR" dirty="0" smtClean="0"/>
              <a:t>- </a:t>
            </a:r>
            <a:r>
              <a:rPr lang="el-GR" dirty="0" err="1" smtClean="0"/>
              <a:t>ζικό</a:t>
            </a:r>
            <a:r>
              <a:rPr lang="el-GR" dirty="0" smtClean="0"/>
              <a:t> σύστημα, εφοδιάζονται από το μητρικό φυτό με νερό και θρεπτικά στοιχεία. </a:t>
            </a:r>
          </a:p>
          <a:p>
            <a:pPr marL="0" indent="0">
              <a:buNone/>
            </a:pPr>
            <a:r>
              <a:rPr lang="el-GR" dirty="0"/>
              <a:t> </a:t>
            </a:r>
            <a:r>
              <a:rPr lang="el-GR" dirty="0" smtClean="0"/>
              <a:t> Μειονέκτημα των καταβολάδων αποτελεί ότι δίνουν περιορισμένο αριθμό </a:t>
            </a:r>
            <a:r>
              <a:rPr lang="el-GR" dirty="0" err="1" smtClean="0"/>
              <a:t>έρριζων</a:t>
            </a:r>
            <a:r>
              <a:rPr lang="el-GR" dirty="0" smtClean="0"/>
              <a:t> φυτών.</a:t>
            </a:r>
          </a:p>
          <a:p>
            <a:pPr marL="0" indent="0">
              <a:buNone/>
            </a:pPr>
            <a:r>
              <a:rPr lang="el-GR" dirty="0"/>
              <a:t> </a:t>
            </a:r>
            <a:r>
              <a:rPr lang="el-GR" dirty="0" smtClean="0"/>
              <a:t> Τρία είδη καταβολάδων:</a:t>
            </a:r>
          </a:p>
          <a:p>
            <a:pPr marL="0" indent="0">
              <a:buNone/>
            </a:pPr>
            <a:r>
              <a:rPr lang="el-GR" dirty="0" smtClean="0"/>
              <a:t>  Ι)  Απλή και πολλαπλή,</a:t>
            </a:r>
          </a:p>
          <a:p>
            <a:pPr marL="0" indent="0">
              <a:buNone/>
            </a:pPr>
            <a:r>
              <a:rPr lang="el-GR" dirty="0" smtClean="0"/>
              <a:t> ΙΙ)  κατά </a:t>
            </a:r>
            <a:r>
              <a:rPr lang="el-GR" dirty="0" err="1" smtClean="0"/>
              <a:t>σύμμανα</a:t>
            </a:r>
            <a:r>
              <a:rPr lang="el-GR" dirty="0" smtClean="0"/>
              <a:t> ή κατά κεφαλή ιτιάς,</a:t>
            </a:r>
          </a:p>
          <a:p>
            <a:pPr marL="0" indent="0">
              <a:buNone/>
            </a:pPr>
            <a:r>
              <a:rPr lang="el-GR" dirty="0" smtClean="0"/>
              <a:t>ΙΙΙ)  εναέρια καταβολάδα. </a:t>
            </a:r>
            <a:endParaRPr lang="el-GR" dirty="0"/>
          </a:p>
        </p:txBody>
      </p:sp>
    </p:spTree>
    <p:extLst>
      <p:ext uri="{BB962C8B-B14F-4D97-AF65-F5344CB8AC3E}">
        <p14:creationId xmlns:p14="http://schemas.microsoft.com/office/powerpoint/2010/main" val="331657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090874" y="45282"/>
            <a:ext cx="8136207" cy="2287967"/>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863963" y="2333249"/>
            <a:ext cx="9015050" cy="2286001"/>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2157046" y="4384431"/>
            <a:ext cx="8070035" cy="2344616"/>
          </a:xfrm>
          <a:prstGeom prst="rect">
            <a:avLst/>
          </a:prstGeom>
          <a:noFill/>
          <a:ln w="9525">
            <a:noFill/>
            <a:miter lim="800000"/>
            <a:headEnd/>
            <a:tailEnd/>
          </a:ln>
        </p:spPr>
      </p:pic>
    </p:spTree>
    <p:extLst>
      <p:ext uri="{BB962C8B-B14F-4D97-AF65-F5344CB8AC3E}">
        <p14:creationId xmlns:p14="http://schemas.microsoft.com/office/powerpoint/2010/main" val="146168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7877" y="398585"/>
            <a:ext cx="11289323" cy="5778378"/>
          </a:xfrm>
        </p:spPr>
        <p:txBody>
          <a:bodyPr>
            <a:normAutofit lnSpcReduction="10000"/>
          </a:bodyPr>
          <a:lstStyle/>
          <a:p>
            <a:pPr marL="0" indent="0">
              <a:buNone/>
            </a:pPr>
            <a:r>
              <a:rPr lang="el-GR" dirty="0" smtClean="0"/>
              <a:t>  Απλή καταβολάδα</a:t>
            </a:r>
            <a:endParaRPr lang="en-US" dirty="0" smtClean="0"/>
          </a:p>
          <a:p>
            <a:pPr marL="0" indent="0">
              <a:buNone/>
            </a:pPr>
            <a:r>
              <a:rPr lang="en-US" dirty="0"/>
              <a:t> </a:t>
            </a:r>
            <a:r>
              <a:rPr lang="en-US" dirty="0" smtClean="0"/>
              <a:t> </a:t>
            </a:r>
            <a:r>
              <a:rPr lang="el-GR" dirty="0" smtClean="0"/>
              <a:t>Η απλή καταβολάδα εφαρμόζεται με επιτυχία στον </a:t>
            </a:r>
            <a:r>
              <a:rPr lang="el-GR" dirty="0" err="1" smtClean="0"/>
              <a:t>πολ</a:t>
            </a:r>
            <a:r>
              <a:rPr lang="el-GR" dirty="0" smtClean="0"/>
              <a:t>/</a:t>
            </a:r>
            <a:r>
              <a:rPr lang="el-GR" dirty="0" err="1" smtClean="0"/>
              <a:t>σμό</a:t>
            </a:r>
            <a:r>
              <a:rPr lang="el-GR" dirty="0" smtClean="0"/>
              <a:t> της αμπέλου.</a:t>
            </a:r>
          </a:p>
          <a:p>
            <a:pPr marL="0" indent="0">
              <a:buNone/>
            </a:pPr>
            <a:r>
              <a:rPr lang="el-GR" dirty="0"/>
              <a:t> </a:t>
            </a:r>
            <a:r>
              <a:rPr lang="el-GR" dirty="0" smtClean="0"/>
              <a:t> Συνήθως χρησιμοποιούνται ώριμοι ετήσιοι, οι οποίοι Φθινόπωρο, Χειμώνα ή νωρίς την Άνοιξη κάμπτονται κατά τέτοιο τρόπο ώστε το κατώτερο τμήμα της καμπύλης να παραχωθεί σε βάθος (25-30 εκ.) μέσα στο έδαφος.</a:t>
            </a:r>
          </a:p>
          <a:p>
            <a:pPr marL="0" indent="0">
              <a:buNone/>
            </a:pPr>
            <a:r>
              <a:rPr lang="el-GR" dirty="0"/>
              <a:t> </a:t>
            </a:r>
            <a:r>
              <a:rPr lang="el-GR" dirty="0" smtClean="0"/>
              <a:t>Εάν, ο βλαστός είναι πολύ μακρύς το παράχωμα μπορεί να γίνει </a:t>
            </a:r>
            <a:r>
              <a:rPr lang="el-GR" dirty="0" err="1" smtClean="0"/>
              <a:t>επανειλημ</a:t>
            </a:r>
            <a:r>
              <a:rPr lang="el-GR" dirty="0" smtClean="0"/>
              <a:t>-μένα, οπότε έχουμε την οφιοειδή καταβολάδα.</a:t>
            </a:r>
          </a:p>
          <a:p>
            <a:pPr marL="0" indent="0">
              <a:buNone/>
            </a:pPr>
            <a:r>
              <a:rPr lang="el-GR" dirty="0"/>
              <a:t> </a:t>
            </a:r>
            <a:r>
              <a:rPr lang="el-GR" dirty="0" smtClean="0"/>
              <a:t> Η τεχνική της απλής καταβολάδας: </a:t>
            </a:r>
          </a:p>
          <a:p>
            <a:pPr>
              <a:buFont typeface="Wingdings" panose="05000000000000000000" pitchFamily="2" charset="2"/>
              <a:buChar char="§"/>
            </a:pPr>
            <a:r>
              <a:rPr lang="el-GR" dirty="0"/>
              <a:t> </a:t>
            </a:r>
            <a:r>
              <a:rPr lang="el-GR" dirty="0" smtClean="0"/>
              <a:t> όλοι οι οφθαλμοί του τμήματος του βλαστού που παραχώνεται αφαιρού-νται,</a:t>
            </a:r>
          </a:p>
          <a:p>
            <a:pPr>
              <a:buFont typeface="Wingdings" panose="05000000000000000000" pitchFamily="2" charset="2"/>
              <a:buChar char="§"/>
            </a:pPr>
            <a:r>
              <a:rPr lang="el-GR" dirty="0"/>
              <a:t> </a:t>
            </a:r>
            <a:r>
              <a:rPr lang="el-GR" dirty="0" smtClean="0"/>
              <a:t> στο σημείο του βλαστού που πρόκειται να σχηματισθούν οι ρίζες </a:t>
            </a:r>
            <a:r>
              <a:rPr lang="el-GR" dirty="0" err="1" smtClean="0"/>
              <a:t>γίνο-νται</a:t>
            </a:r>
            <a:r>
              <a:rPr lang="el-GR" dirty="0" smtClean="0"/>
              <a:t> σκαριφισμοί στο φλοιό κατά τέτοιο τρόπο ώστε να μην κοπεί στα δύο ο βλαστός,  </a:t>
            </a:r>
            <a:endParaRPr lang="el-GR" dirty="0"/>
          </a:p>
        </p:txBody>
      </p:sp>
    </p:spTree>
    <p:extLst>
      <p:ext uri="{BB962C8B-B14F-4D97-AF65-F5344CB8AC3E}">
        <p14:creationId xmlns:p14="http://schemas.microsoft.com/office/powerpoint/2010/main" val="306873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86154"/>
            <a:ext cx="10515600" cy="5590809"/>
          </a:xfrm>
        </p:spPr>
        <p:txBody>
          <a:bodyPr/>
          <a:lstStyle/>
          <a:p>
            <a:pPr marL="0" indent="0">
              <a:buNone/>
            </a:pPr>
            <a:r>
              <a:rPr lang="el-GR" dirty="0" smtClean="0"/>
              <a:t> </a:t>
            </a:r>
            <a:endParaRPr lang="el-GR" dirty="0"/>
          </a:p>
        </p:txBody>
      </p:sp>
      <p:pic>
        <p:nvPicPr>
          <p:cNvPr id="4" name="Εικόνα 3"/>
          <p:cNvPicPr>
            <a:picLocks noChangeAspect="1"/>
          </p:cNvPicPr>
          <p:nvPr/>
        </p:nvPicPr>
        <p:blipFill>
          <a:blip r:embed="rId2"/>
          <a:stretch>
            <a:fillRect/>
          </a:stretch>
        </p:blipFill>
        <p:spPr>
          <a:xfrm>
            <a:off x="1723292" y="433754"/>
            <a:ext cx="8850923" cy="5257885"/>
          </a:xfrm>
          <a:prstGeom prst="rect">
            <a:avLst/>
          </a:prstGeom>
        </p:spPr>
      </p:pic>
      <p:sp>
        <p:nvSpPr>
          <p:cNvPr id="5" name="Ορθογώνιο 4"/>
          <p:cNvSpPr/>
          <p:nvPr/>
        </p:nvSpPr>
        <p:spPr>
          <a:xfrm>
            <a:off x="5181599" y="5691639"/>
            <a:ext cx="2426677" cy="430887"/>
          </a:xfrm>
          <a:prstGeom prst="rect">
            <a:avLst/>
          </a:prstGeom>
        </p:spPr>
        <p:txBody>
          <a:bodyPr wrap="square">
            <a:spAutoFit/>
          </a:bodyPr>
          <a:lstStyle/>
          <a:p>
            <a:r>
              <a:rPr lang="el-GR" sz="2200" dirty="0" smtClean="0"/>
              <a:t>Απλή καταβολάδα</a:t>
            </a:r>
            <a:endParaRPr lang="el-GR" sz="2200" dirty="0"/>
          </a:p>
        </p:txBody>
      </p:sp>
    </p:spTree>
    <p:extLst>
      <p:ext uri="{BB962C8B-B14F-4D97-AF65-F5344CB8AC3E}">
        <p14:creationId xmlns:p14="http://schemas.microsoft.com/office/powerpoint/2010/main" val="24855724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1453</Words>
  <Application>Microsoft Office PowerPoint</Application>
  <PresentationFormat>Ευρεία οθόνη</PresentationFormat>
  <Paragraphs>77</Paragraphs>
  <Slides>25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25</vt:i4>
      </vt:variant>
    </vt:vector>
  </HeadingPairs>
  <TitlesOfParts>
    <vt:vector size="30" baseType="lpstr">
      <vt:lpstr>Arial</vt:lpstr>
      <vt:lpstr>Calibri</vt:lpstr>
      <vt:lpstr>Calibri Light</vt:lpstr>
      <vt:lpstr>Wingdings</vt:lpstr>
      <vt:lpstr>Θέμα του Office</vt:lpstr>
      <vt:lpstr>Αγενής Πολλαπλασιασμός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30693</dc:creator>
  <cp:lastModifiedBy>30693</cp:lastModifiedBy>
  <cp:revision>51</cp:revision>
  <dcterms:created xsi:type="dcterms:W3CDTF">2021-04-05T05:35:33Z</dcterms:created>
  <dcterms:modified xsi:type="dcterms:W3CDTF">2021-04-08T14:59:18Z</dcterms:modified>
</cp:coreProperties>
</file>