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57"/>
  </p:notesMasterIdLst>
  <p:sldIdLst>
    <p:sldId id="332" r:id="rId2"/>
    <p:sldId id="334" r:id="rId3"/>
    <p:sldId id="333" r:id="rId4"/>
    <p:sldId id="256" r:id="rId5"/>
    <p:sldId id="301" r:id="rId6"/>
    <p:sldId id="261" r:id="rId7"/>
    <p:sldId id="302" r:id="rId8"/>
    <p:sldId id="304" r:id="rId9"/>
    <p:sldId id="303" r:id="rId10"/>
    <p:sldId id="305" r:id="rId11"/>
    <p:sldId id="307" r:id="rId12"/>
    <p:sldId id="306" r:id="rId13"/>
    <p:sldId id="308" r:id="rId14"/>
    <p:sldId id="309" r:id="rId15"/>
    <p:sldId id="310" r:id="rId16"/>
    <p:sldId id="311" r:id="rId17"/>
    <p:sldId id="312" r:id="rId18"/>
    <p:sldId id="313" r:id="rId19"/>
    <p:sldId id="275" r:id="rId20"/>
    <p:sldId id="315" r:id="rId21"/>
    <p:sldId id="316" r:id="rId22"/>
    <p:sldId id="314" r:id="rId23"/>
    <p:sldId id="318" r:id="rId24"/>
    <p:sldId id="320" r:id="rId25"/>
    <p:sldId id="317" r:id="rId26"/>
    <p:sldId id="319" r:id="rId27"/>
    <p:sldId id="322" r:id="rId28"/>
    <p:sldId id="324" r:id="rId29"/>
    <p:sldId id="323" r:id="rId30"/>
    <p:sldId id="325" r:id="rId31"/>
    <p:sldId id="321" r:id="rId32"/>
    <p:sldId id="326" r:id="rId33"/>
    <p:sldId id="327" r:id="rId34"/>
    <p:sldId id="328" r:id="rId35"/>
    <p:sldId id="329" r:id="rId36"/>
    <p:sldId id="331" r:id="rId37"/>
    <p:sldId id="351" r:id="rId38"/>
    <p:sldId id="330" r:id="rId39"/>
    <p:sldId id="337" r:id="rId40"/>
    <p:sldId id="335" r:id="rId41"/>
    <p:sldId id="338" r:id="rId42"/>
    <p:sldId id="339" r:id="rId43"/>
    <p:sldId id="340" r:id="rId44"/>
    <p:sldId id="341" r:id="rId45"/>
    <p:sldId id="344" r:id="rId46"/>
    <p:sldId id="336" r:id="rId47"/>
    <p:sldId id="342" r:id="rId48"/>
    <p:sldId id="346" r:id="rId49"/>
    <p:sldId id="347" r:id="rId50"/>
    <p:sldId id="348" r:id="rId51"/>
    <p:sldId id="349" r:id="rId52"/>
    <p:sldId id="353" r:id="rId53"/>
    <p:sldId id="354" r:id="rId54"/>
    <p:sldId id="343" r:id="rId55"/>
    <p:sldId id="350" r:id="rId56"/>
  </p:sldIdLst>
  <p:sldSz cx="9144000" cy="5143500" type="screen16x9"/>
  <p:notesSz cx="6858000" cy="9144000"/>
  <p:embeddedFontLst>
    <p:embeddedFont>
      <p:font typeface="Arimo" panose="020B0604020202020204" charset="0"/>
      <p:regular r:id="rId58"/>
      <p:bold r:id="rId59"/>
      <p:italic r:id="rId60"/>
      <p:boldItalic r:id="rId61"/>
    </p:embeddedFont>
    <p:embeddedFont>
      <p:font typeface="Bree Serif" panose="020B0604020202020204" charset="0"/>
      <p:regular r:id="rId62"/>
    </p:embeddedFont>
    <p:embeddedFont>
      <p:font typeface="Calibri" panose="020F0502020204030204" pitchFamily="34" charset="0"/>
      <p:regular r:id="rId63"/>
      <p:bold r:id="rId64"/>
      <p:italic r:id="rId65"/>
      <p:boldItalic r:id="rId66"/>
    </p:embeddedFont>
    <p:embeddedFont>
      <p:font typeface="Kumbh Sans" panose="020B0604020202020204" charset="0"/>
      <p:regular r:id="rId67"/>
      <p:bold r:id="rId68"/>
    </p:embeddedFont>
    <p:embeddedFont>
      <p:font typeface="Roboto" panose="02000000000000000000" pitchFamily="2" charset="0"/>
      <p:regular r:id="rId69"/>
      <p:bold r:id="rId70"/>
      <p:italic r:id="rId71"/>
      <p:boldItalic r:id="rId72"/>
    </p:embeddedFont>
  </p:embeddedFontLst>
  <p:custDataLst>
    <p:tags r:id="rId7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484CB1-39A6-4FD2-A6D2-5C5B8ABE9B58}">
  <a:tblStyle styleId="{60484CB1-39A6-4FD2-A6D2-5C5B8ABE9B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29"/>
      </p:cViewPr>
      <p:guideLst>
        <p:guide orient="horz" pos="85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C1A03-FBF4-4213-86F0-B9151EF324F0}"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en-US"/>
        </a:p>
      </dgm:t>
    </dgm:pt>
    <dgm:pt modelId="{A7E8D64A-04E7-4647-B4A0-9666B031282B}">
      <dgm:prSet phldrT="[Text]"/>
      <dgm:spPr/>
      <dgm:t>
        <a:bodyPr/>
        <a:lstStyle/>
        <a:p>
          <a:endParaRPr lang="en-US" dirty="0"/>
        </a:p>
      </dgm:t>
    </dgm:pt>
    <dgm:pt modelId="{405B8191-A1AC-419B-856E-F59DFC3B4867}" type="parTrans" cxnId="{8B69F33D-1573-4EA6-8CBF-2ECA25B5401C}">
      <dgm:prSet/>
      <dgm:spPr/>
      <dgm:t>
        <a:bodyPr/>
        <a:lstStyle/>
        <a:p>
          <a:endParaRPr lang="en-US"/>
        </a:p>
      </dgm:t>
    </dgm:pt>
    <dgm:pt modelId="{7E6F825F-1947-42A4-8BDD-27ED71F75D75}" type="sibTrans" cxnId="{8B69F33D-1573-4EA6-8CBF-2ECA25B5401C}">
      <dgm:prSet/>
      <dgm:spPr/>
      <dgm:t>
        <a:bodyPr/>
        <a:lstStyle/>
        <a:p>
          <a:endParaRPr lang="en-US"/>
        </a:p>
      </dgm:t>
    </dgm:pt>
    <dgm:pt modelId="{814C814D-5009-4FC5-B7C0-7850CD8BD3FB}">
      <dgm:prSet phldrT="[Text]"/>
      <dgm:spPr/>
      <dgm:t>
        <a:bodyPr/>
        <a:lstStyle/>
        <a:p>
          <a:endParaRPr lang="en-US" dirty="0"/>
        </a:p>
      </dgm:t>
    </dgm:pt>
    <dgm:pt modelId="{6D57F082-9289-4884-82D7-A8507FE1BB2F}" type="parTrans" cxnId="{DB98F3D2-7C74-47D0-8AE3-3C638A29DD9E}">
      <dgm:prSet/>
      <dgm:spPr/>
      <dgm:t>
        <a:bodyPr/>
        <a:lstStyle/>
        <a:p>
          <a:endParaRPr lang="en-US"/>
        </a:p>
      </dgm:t>
    </dgm:pt>
    <dgm:pt modelId="{B7CA5BCE-F06A-42A0-B3A8-4F403FE69C0E}" type="sibTrans" cxnId="{DB98F3D2-7C74-47D0-8AE3-3C638A29DD9E}">
      <dgm:prSet/>
      <dgm:spPr/>
      <dgm:t>
        <a:bodyPr/>
        <a:lstStyle/>
        <a:p>
          <a:endParaRPr lang="en-US"/>
        </a:p>
      </dgm:t>
    </dgm:pt>
    <dgm:pt modelId="{B549543C-42EA-4482-A4C2-53BDB5145E81}">
      <dgm:prSet phldrT="[Text]"/>
      <dgm:spPr/>
      <dgm:t>
        <a:bodyPr/>
        <a:lstStyle/>
        <a:p>
          <a:endParaRPr lang="en-US" dirty="0"/>
        </a:p>
      </dgm:t>
    </dgm:pt>
    <dgm:pt modelId="{68D75610-F857-43DA-A7D3-D5D3F603A5D3}" type="parTrans" cxnId="{3AEC8A6B-3935-4182-A928-4E4AD7F5054F}">
      <dgm:prSet/>
      <dgm:spPr/>
      <dgm:t>
        <a:bodyPr/>
        <a:lstStyle/>
        <a:p>
          <a:endParaRPr lang="en-US"/>
        </a:p>
      </dgm:t>
    </dgm:pt>
    <dgm:pt modelId="{865D4F75-518C-483B-8ABB-51E0965CCE82}" type="sibTrans" cxnId="{3AEC8A6B-3935-4182-A928-4E4AD7F5054F}">
      <dgm:prSet/>
      <dgm:spPr/>
      <dgm:t>
        <a:bodyPr/>
        <a:lstStyle/>
        <a:p>
          <a:endParaRPr lang="en-US"/>
        </a:p>
      </dgm:t>
    </dgm:pt>
    <dgm:pt modelId="{BDB257DE-2F33-49C5-99B7-52A9A45AE509}">
      <dgm:prSet phldrT="[Text]"/>
      <dgm:spPr/>
      <dgm:t>
        <a:bodyPr/>
        <a:lstStyle/>
        <a:p>
          <a:endParaRPr lang="en-US" dirty="0"/>
        </a:p>
      </dgm:t>
    </dgm:pt>
    <dgm:pt modelId="{865DBA1B-7209-47E2-8999-D5D7CA870924}" type="parTrans" cxnId="{BDBDCA8F-1AC5-4CA6-95B7-275DD87F4036}">
      <dgm:prSet/>
      <dgm:spPr/>
      <dgm:t>
        <a:bodyPr/>
        <a:lstStyle/>
        <a:p>
          <a:endParaRPr lang="en-US"/>
        </a:p>
      </dgm:t>
    </dgm:pt>
    <dgm:pt modelId="{F3D0F206-2852-4CA1-BF87-13F4CAAA52FA}" type="sibTrans" cxnId="{BDBDCA8F-1AC5-4CA6-95B7-275DD87F4036}">
      <dgm:prSet/>
      <dgm:spPr/>
      <dgm:t>
        <a:bodyPr/>
        <a:lstStyle/>
        <a:p>
          <a:endParaRPr lang="en-US"/>
        </a:p>
      </dgm:t>
    </dgm:pt>
    <dgm:pt modelId="{2343FC84-CD16-47A5-9964-E45D3C37264A}" type="pres">
      <dgm:prSet presAssocID="{2C8C1A03-FBF4-4213-86F0-B9151EF324F0}" presName="Name0" presStyleCnt="0">
        <dgm:presLayoutVars>
          <dgm:chMax val="7"/>
          <dgm:resizeHandles val="exact"/>
        </dgm:presLayoutVars>
      </dgm:prSet>
      <dgm:spPr/>
    </dgm:pt>
    <dgm:pt modelId="{58583248-0168-436C-8C2E-8D499602659A}" type="pres">
      <dgm:prSet presAssocID="{2C8C1A03-FBF4-4213-86F0-B9151EF324F0}" presName="comp1" presStyleCnt="0"/>
      <dgm:spPr/>
    </dgm:pt>
    <dgm:pt modelId="{9155375E-E5F6-4FD4-8362-B621854CB7A9}" type="pres">
      <dgm:prSet presAssocID="{2C8C1A03-FBF4-4213-86F0-B9151EF324F0}" presName="circle1" presStyleLbl="node1" presStyleIdx="0" presStyleCnt="4"/>
      <dgm:spPr/>
    </dgm:pt>
    <dgm:pt modelId="{95D34AD6-6C8D-4B7D-A9AB-C488AC0D9654}" type="pres">
      <dgm:prSet presAssocID="{2C8C1A03-FBF4-4213-86F0-B9151EF324F0}" presName="c1text" presStyleLbl="node1" presStyleIdx="0" presStyleCnt="4">
        <dgm:presLayoutVars>
          <dgm:bulletEnabled val="1"/>
        </dgm:presLayoutVars>
      </dgm:prSet>
      <dgm:spPr/>
    </dgm:pt>
    <dgm:pt modelId="{C9F85F38-5EEB-48D3-9AC4-803DEEFDE805}" type="pres">
      <dgm:prSet presAssocID="{2C8C1A03-FBF4-4213-86F0-B9151EF324F0}" presName="comp2" presStyleCnt="0"/>
      <dgm:spPr/>
    </dgm:pt>
    <dgm:pt modelId="{53799309-2E5E-458A-A5C6-5A739C0F5A99}" type="pres">
      <dgm:prSet presAssocID="{2C8C1A03-FBF4-4213-86F0-B9151EF324F0}" presName="circle2" presStyleLbl="node1" presStyleIdx="1" presStyleCnt="4"/>
      <dgm:spPr/>
    </dgm:pt>
    <dgm:pt modelId="{3F2E4905-3887-4848-BB36-D91ED2631373}" type="pres">
      <dgm:prSet presAssocID="{2C8C1A03-FBF4-4213-86F0-B9151EF324F0}" presName="c2text" presStyleLbl="node1" presStyleIdx="1" presStyleCnt="4">
        <dgm:presLayoutVars>
          <dgm:bulletEnabled val="1"/>
        </dgm:presLayoutVars>
      </dgm:prSet>
      <dgm:spPr/>
    </dgm:pt>
    <dgm:pt modelId="{B7A31C26-BCEE-4F68-9292-48A477F70197}" type="pres">
      <dgm:prSet presAssocID="{2C8C1A03-FBF4-4213-86F0-B9151EF324F0}" presName="comp3" presStyleCnt="0"/>
      <dgm:spPr/>
    </dgm:pt>
    <dgm:pt modelId="{D2E8513A-5052-41E2-AE1E-590BE064BBC8}" type="pres">
      <dgm:prSet presAssocID="{2C8C1A03-FBF4-4213-86F0-B9151EF324F0}" presName="circle3" presStyleLbl="node1" presStyleIdx="2" presStyleCnt="4"/>
      <dgm:spPr/>
    </dgm:pt>
    <dgm:pt modelId="{7EA0BAA1-DE61-4F27-BBFF-ED0315F66C1B}" type="pres">
      <dgm:prSet presAssocID="{2C8C1A03-FBF4-4213-86F0-B9151EF324F0}" presName="c3text" presStyleLbl="node1" presStyleIdx="2" presStyleCnt="4">
        <dgm:presLayoutVars>
          <dgm:bulletEnabled val="1"/>
        </dgm:presLayoutVars>
      </dgm:prSet>
      <dgm:spPr/>
    </dgm:pt>
    <dgm:pt modelId="{30DD676B-D2A2-4048-92FF-E9681B4A1955}" type="pres">
      <dgm:prSet presAssocID="{2C8C1A03-FBF4-4213-86F0-B9151EF324F0}" presName="comp4" presStyleCnt="0"/>
      <dgm:spPr/>
    </dgm:pt>
    <dgm:pt modelId="{FF4D1BD1-EA7B-4B4B-9B14-8D236D45FD76}" type="pres">
      <dgm:prSet presAssocID="{2C8C1A03-FBF4-4213-86F0-B9151EF324F0}" presName="circle4" presStyleLbl="node1" presStyleIdx="3" presStyleCnt="4"/>
      <dgm:spPr/>
    </dgm:pt>
    <dgm:pt modelId="{A5A74776-5472-438F-ACAB-D917F3685BF6}" type="pres">
      <dgm:prSet presAssocID="{2C8C1A03-FBF4-4213-86F0-B9151EF324F0}" presName="c4text" presStyleLbl="node1" presStyleIdx="3" presStyleCnt="4">
        <dgm:presLayoutVars>
          <dgm:bulletEnabled val="1"/>
        </dgm:presLayoutVars>
      </dgm:prSet>
      <dgm:spPr/>
    </dgm:pt>
  </dgm:ptLst>
  <dgm:cxnLst>
    <dgm:cxn modelId="{0D177D0E-919D-422D-87B9-40107FBAB339}" type="presOf" srcId="{814C814D-5009-4FC5-B7C0-7850CD8BD3FB}" destId="{53799309-2E5E-458A-A5C6-5A739C0F5A99}" srcOrd="0" destOrd="0" presId="urn:microsoft.com/office/officeart/2005/8/layout/venn2"/>
    <dgm:cxn modelId="{DB876D1A-21BD-40C9-83AB-826AB1A1F92D}" type="presOf" srcId="{A7E8D64A-04E7-4647-B4A0-9666B031282B}" destId="{95D34AD6-6C8D-4B7D-A9AB-C488AC0D9654}" srcOrd="1" destOrd="0" presId="urn:microsoft.com/office/officeart/2005/8/layout/venn2"/>
    <dgm:cxn modelId="{7EDAE82C-B9E1-4707-80E3-8212AAEFCDD3}" type="presOf" srcId="{BDB257DE-2F33-49C5-99B7-52A9A45AE509}" destId="{FF4D1BD1-EA7B-4B4B-9B14-8D236D45FD76}" srcOrd="0" destOrd="0" presId="urn:microsoft.com/office/officeart/2005/8/layout/venn2"/>
    <dgm:cxn modelId="{F40EFF3B-50D0-4314-8B3D-880708248522}" type="presOf" srcId="{814C814D-5009-4FC5-B7C0-7850CD8BD3FB}" destId="{3F2E4905-3887-4848-BB36-D91ED2631373}" srcOrd="1" destOrd="0" presId="urn:microsoft.com/office/officeart/2005/8/layout/venn2"/>
    <dgm:cxn modelId="{8B69F33D-1573-4EA6-8CBF-2ECA25B5401C}" srcId="{2C8C1A03-FBF4-4213-86F0-B9151EF324F0}" destId="{A7E8D64A-04E7-4647-B4A0-9666B031282B}" srcOrd="0" destOrd="0" parTransId="{405B8191-A1AC-419B-856E-F59DFC3B4867}" sibTransId="{7E6F825F-1947-42A4-8BDD-27ED71F75D75}"/>
    <dgm:cxn modelId="{2A65D24A-FAF7-4178-9CBA-2C28F5FDDD85}" type="presOf" srcId="{B549543C-42EA-4482-A4C2-53BDB5145E81}" destId="{D2E8513A-5052-41E2-AE1E-590BE064BBC8}" srcOrd="0" destOrd="0" presId="urn:microsoft.com/office/officeart/2005/8/layout/venn2"/>
    <dgm:cxn modelId="{3AEC8A6B-3935-4182-A928-4E4AD7F5054F}" srcId="{2C8C1A03-FBF4-4213-86F0-B9151EF324F0}" destId="{B549543C-42EA-4482-A4C2-53BDB5145E81}" srcOrd="2" destOrd="0" parTransId="{68D75610-F857-43DA-A7D3-D5D3F603A5D3}" sibTransId="{865D4F75-518C-483B-8ABB-51E0965CCE82}"/>
    <dgm:cxn modelId="{BDBDCA8F-1AC5-4CA6-95B7-275DD87F4036}" srcId="{2C8C1A03-FBF4-4213-86F0-B9151EF324F0}" destId="{BDB257DE-2F33-49C5-99B7-52A9A45AE509}" srcOrd="3" destOrd="0" parTransId="{865DBA1B-7209-47E2-8999-D5D7CA870924}" sibTransId="{F3D0F206-2852-4CA1-BF87-13F4CAAA52FA}"/>
    <dgm:cxn modelId="{03859DBB-3D92-448B-B801-269EB9571803}" type="presOf" srcId="{B549543C-42EA-4482-A4C2-53BDB5145E81}" destId="{7EA0BAA1-DE61-4F27-BBFF-ED0315F66C1B}" srcOrd="1" destOrd="0" presId="urn:microsoft.com/office/officeart/2005/8/layout/venn2"/>
    <dgm:cxn modelId="{DB98F3D2-7C74-47D0-8AE3-3C638A29DD9E}" srcId="{2C8C1A03-FBF4-4213-86F0-B9151EF324F0}" destId="{814C814D-5009-4FC5-B7C0-7850CD8BD3FB}" srcOrd="1" destOrd="0" parTransId="{6D57F082-9289-4884-82D7-A8507FE1BB2F}" sibTransId="{B7CA5BCE-F06A-42A0-B3A8-4F403FE69C0E}"/>
    <dgm:cxn modelId="{8E4DE7E3-813B-43E8-8BCF-28C7B87560D5}" type="presOf" srcId="{BDB257DE-2F33-49C5-99B7-52A9A45AE509}" destId="{A5A74776-5472-438F-ACAB-D917F3685BF6}" srcOrd="1" destOrd="0" presId="urn:microsoft.com/office/officeart/2005/8/layout/venn2"/>
    <dgm:cxn modelId="{C132D1F4-F50E-44E1-B9E0-F5CF23982334}" type="presOf" srcId="{A7E8D64A-04E7-4647-B4A0-9666B031282B}" destId="{9155375E-E5F6-4FD4-8362-B621854CB7A9}" srcOrd="0" destOrd="0" presId="urn:microsoft.com/office/officeart/2005/8/layout/venn2"/>
    <dgm:cxn modelId="{871007F7-4A6A-461D-90FD-235BF90AB3D2}" type="presOf" srcId="{2C8C1A03-FBF4-4213-86F0-B9151EF324F0}" destId="{2343FC84-CD16-47A5-9964-E45D3C37264A}" srcOrd="0" destOrd="0" presId="urn:microsoft.com/office/officeart/2005/8/layout/venn2"/>
    <dgm:cxn modelId="{D59C8660-61EE-4CAE-9FA7-81E806710CCB}" type="presParOf" srcId="{2343FC84-CD16-47A5-9964-E45D3C37264A}" destId="{58583248-0168-436C-8C2E-8D499602659A}" srcOrd="0" destOrd="0" presId="urn:microsoft.com/office/officeart/2005/8/layout/venn2"/>
    <dgm:cxn modelId="{57BBD394-0455-46FC-B4BA-3E164D4BF4E8}" type="presParOf" srcId="{58583248-0168-436C-8C2E-8D499602659A}" destId="{9155375E-E5F6-4FD4-8362-B621854CB7A9}" srcOrd="0" destOrd="0" presId="urn:microsoft.com/office/officeart/2005/8/layout/venn2"/>
    <dgm:cxn modelId="{51960DBA-0B04-4E54-9BC3-8663A6ABBBC0}" type="presParOf" srcId="{58583248-0168-436C-8C2E-8D499602659A}" destId="{95D34AD6-6C8D-4B7D-A9AB-C488AC0D9654}" srcOrd="1" destOrd="0" presId="urn:microsoft.com/office/officeart/2005/8/layout/venn2"/>
    <dgm:cxn modelId="{9F3305C7-24F3-4D44-909C-B39D58243EC2}" type="presParOf" srcId="{2343FC84-CD16-47A5-9964-E45D3C37264A}" destId="{C9F85F38-5EEB-48D3-9AC4-803DEEFDE805}" srcOrd="1" destOrd="0" presId="urn:microsoft.com/office/officeart/2005/8/layout/venn2"/>
    <dgm:cxn modelId="{5FF6EB44-4715-4F94-BD2B-0201BD428694}" type="presParOf" srcId="{C9F85F38-5EEB-48D3-9AC4-803DEEFDE805}" destId="{53799309-2E5E-458A-A5C6-5A739C0F5A99}" srcOrd="0" destOrd="0" presId="urn:microsoft.com/office/officeart/2005/8/layout/venn2"/>
    <dgm:cxn modelId="{265F3FEA-E6B6-4F84-9DA9-8677281CED9E}" type="presParOf" srcId="{C9F85F38-5EEB-48D3-9AC4-803DEEFDE805}" destId="{3F2E4905-3887-4848-BB36-D91ED2631373}" srcOrd="1" destOrd="0" presId="urn:microsoft.com/office/officeart/2005/8/layout/venn2"/>
    <dgm:cxn modelId="{14E2A8EB-8FE9-48A2-B5B7-88A439CCC53B}" type="presParOf" srcId="{2343FC84-CD16-47A5-9964-E45D3C37264A}" destId="{B7A31C26-BCEE-4F68-9292-48A477F70197}" srcOrd="2" destOrd="0" presId="urn:microsoft.com/office/officeart/2005/8/layout/venn2"/>
    <dgm:cxn modelId="{A5F9F852-BA37-446E-BF00-CFF26EFD973B}" type="presParOf" srcId="{B7A31C26-BCEE-4F68-9292-48A477F70197}" destId="{D2E8513A-5052-41E2-AE1E-590BE064BBC8}" srcOrd="0" destOrd="0" presId="urn:microsoft.com/office/officeart/2005/8/layout/venn2"/>
    <dgm:cxn modelId="{3253830F-F3B8-4BD6-8D32-48467FBB4C6F}" type="presParOf" srcId="{B7A31C26-BCEE-4F68-9292-48A477F70197}" destId="{7EA0BAA1-DE61-4F27-BBFF-ED0315F66C1B}" srcOrd="1" destOrd="0" presId="urn:microsoft.com/office/officeart/2005/8/layout/venn2"/>
    <dgm:cxn modelId="{DA29D53C-4D52-4584-BD0A-208EF6C6882B}" type="presParOf" srcId="{2343FC84-CD16-47A5-9964-E45D3C37264A}" destId="{30DD676B-D2A2-4048-92FF-E9681B4A1955}" srcOrd="3" destOrd="0" presId="urn:microsoft.com/office/officeart/2005/8/layout/venn2"/>
    <dgm:cxn modelId="{6BC3DF80-B427-4A27-B384-6F2437D2CBC7}" type="presParOf" srcId="{30DD676B-D2A2-4048-92FF-E9681B4A1955}" destId="{FF4D1BD1-EA7B-4B4B-9B14-8D236D45FD76}" srcOrd="0" destOrd="0" presId="urn:microsoft.com/office/officeart/2005/8/layout/venn2"/>
    <dgm:cxn modelId="{F42EC551-F7EA-48DD-87CA-7DC2FE293C1E}" type="presParOf" srcId="{30DD676B-D2A2-4048-92FF-E9681B4A1955}" destId="{A5A74776-5472-438F-ACAB-D917F3685BF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5375E-E5F6-4FD4-8362-B621854CB7A9}">
      <dsp:nvSpPr>
        <dsp:cNvPr id="0" name=""/>
        <dsp:cNvSpPr/>
      </dsp:nvSpPr>
      <dsp:spPr>
        <a:xfrm>
          <a:off x="1135295" y="0"/>
          <a:ext cx="4033566" cy="403356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2588185" y="201678"/>
        <a:ext cx="1127785" cy="605034"/>
      </dsp:txXfrm>
    </dsp:sp>
    <dsp:sp modelId="{53799309-2E5E-458A-A5C6-5A739C0F5A99}">
      <dsp:nvSpPr>
        <dsp:cNvPr id="0" name=""/>
        <dsp:cNvSpPr/>
      </dsp:nvSpPr>
      <dsp:spPr>
        <a:xfrm>
          <a:off x="1538651" y="806713"/>
          <a:ext cx="3226852" cy="322685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2588185" y="1000324"/>
        <a:ext cx="1127785" cy="580833"/>
      </dsp:txXfrm>
    </dsp:sp>
    <dsp:sp modelId="{D2E8513A-5052-41E2-AE1E-590BE064BBC8}">
      <dsp:nvSpPr>
        <dsp:cNvPr id="0" name=""/>
        <dsp:cNvSpPr/>
      </dsp:nvSpPr>
      <dsp:spPr>
        <a:xfrm>
          <a:off x="1942008" y="1613426"/>
          <a:ext cx="2420139" cy="242013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588185" y="1794936"/>
        <a:ext cx="1127785" cy="544531"/>
      </dsp:txXfrm>
    </dsp:sp>
    <dsp:sp modelId="{FF4D1BD1-EA7B-4B4B-9B14-8D236D45FD76}">
      <dsp:nvSpPr>
        <dsp:cNvPr id="0" name=""/>
        <dsp:cNvSpPr/>
      </dsp:nvSpPr>
      <dsp:spPr>
        <a:xfrm>
          <a:off x="2345364" y="2420139"/>
          <a:ext cx="1613426" cy="161342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2581645" y="2823496"/>
        <a:ext cx="1140864" cy="80671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48161394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48161394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287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55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535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14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329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848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050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217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323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966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3637a05801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3637a05801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9450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197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913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269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8926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545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37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587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43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19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51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271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329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536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204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716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495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974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666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144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3637a05801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3637a05801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122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4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48161394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48161394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313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325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3637a05801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3637a05801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597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441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583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4698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915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0708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366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534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637a05801_0_18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637a05801_0_18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888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6851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3637a05801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13637a05801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87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3481613943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348161394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69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3637a05801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3637a05801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63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816139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4816139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20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70375" y="1412213"/>
            <a:ext cx="4603200" cy="1899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8500" b="1">
                <a:latin typeface="Arimo"/>
                <a:ea typeface="Arimo"/>
                <a:cs typeface="Arimo"/>
                <a:sym typeface="Arim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70400" y="3321788"/>
            <a:ext cx="46032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rgbClr val="666666"/>
                </a:solidFill>
                <a:latin typeface="Kumbh Sans"/>
                <a:ea typeface="Kumbh Sans"/>
                <a:cs typeface="Kumbh Sans"/>
                <a:sym typeface="Kumbh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96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782200" y="2028125"/>
            <a:ext cx="3579600" cy="106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741100" y="576525"/>
            <a:ext cx="1662000" cy="106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2782300" y="3208375"/>
            <a:ext cx="3579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grpSp>
        <p:nvGrpSpPr>
          <p:cNvPr id="32" name="Google Shape;32;p7"/>
          <p:cNvGrpSpPr/>
          <p:nvPr/>
        </p:nvGrpSpPr>
        <p:grpSpPr>
          <a:xfrm>
            <a:off x="353250" y="-12"/>
            <a:ext cx="8790750" cy="5143513"/>
            <a:chOff x="353250" y="-12"/>
            <a:chExt cx="8790750" cy="5143513"/>
          </a:xfrm>
        </p:grpSpPr>
        <p:sp>
          <p:nvSpPr>
            <p:cNvPr id="33" name="Google Shape;33;p7"/>
            <p:cNvSpPr/>
            <p:nvPr/>
          </p:nvSpPr>
          <p:spPr>
            <a:xfrm>
              <a:off x="35325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7"/>
            <p:cNvGrpSpPr/>
            <p:nvPr/>
          </p:nvGrpSpPr>
          <p:grpSpPr>
            <a:xfrm>
              <a:off x="353250" y="-12"/>
              <a:ext cx="8790750" cy="5143513"/>
              <a:chOff x="353250" y="-12"/>
              <a:chExt cx="8790750" cy="5143513"/>
            </a:xfrm>
          </p:grpSpPr>
          <p:sp>
            <p:nvSpPr>
              <p:cNvPr id="35" name="Google Shape;35;p7"/>
              <p:cNvSpPr/>
              <p:nvPr/>
            </p:nvSpPr>
            <p:spPr>
              <a:xfrm>
                <a:off x="7483500" y="3483000"/>
                <a:ext cx="1660500" cy="1660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7"/>
              <p:cNvGrpSpPr/>
              <p:nvPr/>
            </p:nvGrpSpPr>
            <p:grpSpPr>
              <a:xfrm rot="10800000" flipH="1">
                <a:off x="353250" y="-12"/>
                <a:ext cx="8790750" cy="4799263"/>
                <a:chOff x="353250" y="344238"/>
                <a:chExt cx="8790750" cy="4799263"/>
              </a:xfrm>
            </p:grpSpPr>
            <p:sp>
              <p:nvSpPr>
                <p:cNvPr id="37" name="Google Shape;37;p7"/>
                <p:cNvSpPr/>
                <p:nvPr/>
              </p:nvSpPr>
              <p:spPr>
                <a:xfrm>
                  <a:off x="8390700" y="4382100"/>
                  <a:ext cx="753300" cy="7614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353250" y="344238"/>
                  <a:ext cx="398700" cy="184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9" name="Google Shape;39;p7"/>
          <p:cNvSpPr txBox="1">
            <a:spLocks noGrp="1"/>
          </p:cNvSpPr>
          <p:nvPr>
            <p:ph type="body" idx="1"/>
          </p:nvPr>
        </p:nvSpPr>
        <p:spPr>
          <a:xfrm>
            <a:off x="1631750" y="1635775"/>
            <a:ext cx="4980300" cy="23739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0" name="Google Shape;40;p7"/>
          <p:cNvSpPr txBox="1">
            <a:spLocks noGrp="1"/>
          </p:cNvSpPr>
          <p:nvPr>
            <p:ph type="title"/>
          </p:nvPr>
        </p:nvSpPr>
        <p:spPr>
          <a:xfrm>
            <a:off x="720000" y="611200"/>
            <a:ext cx="77040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2106725" y="1114050"/>
            <a:ext cx="4930500" cy="184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1904100" y="1490200"/>
            <a:ext cx="5335800" cy="65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 name="Google Shape;45;p9"/>
          <p:cNvSpPr txBox="1">
            <a:spLocks noGrp="1"/>
          </p:cNvSpPr>
          <p:nvPr>
            <p:ph type="subTitle" idx="1"/>
          </p:nvPr>
        </p:nvSpPr>
        <p:spPr>
          <a:xfrm>
            <a:off x="2241550" y="2222315"/>
            <a:ext cx="4661100" cy="13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2"/>
        <p:cNvGrpSpPr/>
        <p:nvPr/>
      </p:nvGrpSpPr>
      <p:grpSpPr>
        <a:xfrm>
          <a:off x="0" y="0"/>
          <a:ext cx="0" cy="0"/>
          <a:chOff x="0" y="0"/>
          <a:chExt cx="0" cy="0"/>
        </a:xfrm>
      </p:grpSpPr>
      <p:grpSp>
        <p:nvGrpSpPr>
          <p:cNvPr id="53" name="Google Shape;53;p13"/>
          <p:cNvGrpSpPr/>
          <p:nvPr/>
        </p:nvGrpSpPr>
        <p:grpSpPr>
          <a:xfrm>
            <a:off x="0" y="0"/>
            <a:ext cx="8790750" cy="4799250"/>
            <a:chOff x="0" y="0"/>
            <a:chExt cx="8790750" cy="4799250"/>
          </a:xfrm>
        </p:grpSpPr>
        <p:sp>
          <p:nvSpPr>
            <p:cNvPr id="54" name="Google Shape;54;p13"/>
            <p:cNvSpPr/>
            <p:nvPr/>
          </p:nvSpPr>
          <p:spPr>
            <a:xfrm>
              <a:off x="35325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8390750" y="1345825"/>
              <a:ext cx="398700" cy="20622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4172450" y="4387900"/>
              <a:ext cx="799200" cy="40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0" y="0"/>
              <a:ext cx="997500" cy="997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13"/>
          <p:cNvSpPr txBox="1">
            <a:spLocks noGrp="1"/>
          </p:cNvSpPr>
          <p:nvPr>
            <p:ph type="title" hasCustomPrompt="1"/>
          </p:nvPr>
        </p:nvSpPr>
        <p:spPr>
          <a:xfrm>
            <a:off x="2403025" y="1345825"/>
            <a:ext cx="648600" cy="484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2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1"/>
          </p:nvPr>
        </p:nvSpPr>
        <p:spPr>
          <a:xfrm>
            <a:off x="1363201" y="2205063"/>
            <a:ext cx="27306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2" hasCustomPrompt="1"/>
          </p:nvPr>
        </p:nvSpPr>
        <p:spPr>
          <a:xfrm>
            <a:off x="6092625" y="1345825"/>
            <a:ext cx="648600" cy="484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2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subTitle" idx="3"/>
          </p:nvPr>
        </p:nvSpPr>
        <p:spPr>
          <a:xfrm>
            <a:off x="5055895" y="2205063"/>
            <a:ext cx="272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 name="Google Shape;62;p13"/>
          <p:cNvSpPr txBox="1">
            <a:spLocks noGrp="1"/>
          </p:cNvSpPr>
          <p:nvPr>
            <p:ph type="title" idx="4" hasCustomPrompt="1"/>
          </p:nvPr>
        </p:nvSpPr>
        <p:spPr>
          <a:xfrm>
            <a:off x="2403875" y="2923400"/>
            <a:ext cx="648600" cy="484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2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subTitle" idx="5"/>
          </p:nvPr>
        </p:nvSpPr>
        <p:spPr>
          <a:xfrm>
            <a:off x="1363201" y="3787178"/>
            <a:ext cx="27306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3"/>
          <p:cNvSpPr txBox="1">
            <a:spLocks noGrp="1"/>
          </p:cNvSpPr>
          <p:nvPr>
            <p:ph type="title" idx="6" hasCustomPrompt="1"/>
          </p:nvPr>
        </p:nvSpPr>
        <p:spPr>
          <a:xfrm>
            <a:off x="6092623" y="2923400"/>
            <a:ext cx="648600" cy="484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2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subTitle" idx="7"/>
          </p:nvPr>
        </p:nvSpPr>
        <p:spPr>
          <a:xfrm>
            <a:off x="5055895" y="3787178"/>
            <a:ext cx="272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 name="Google Shape;66;p13"/>
          <p:cNvSpPr txBox="1">
            <a:spLocks noGrp="1"/>
          </p:cNvSpPr>
          <p:nvPr>
            <p:ph type="title" idx="8"/>
          </p:nvPr>
        </p:nvSpPr>
        <p:spPr>
          <a:xfrm>
            <a:off x="720000" y="539496"/>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3"/>
          <p:cNvSpPr txBox="1">
            <a:spLocks noGrp="1"/>
          </p:cNvSpPr>
          <p:nvPr>
            <p:ph type="subTitle" idx="9"/>
          </p:nvPr>
        </p:nvSpPr>
        <p:spPr>
          <a:xfrm>
            <a:off x="1363201" y="1854417"/>
            <a:ext cx="2730600" cy="386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Arimo"/>
              <a:buNone/>
              <a:defRPr sz="2000" b="1">
                <a:solidFill>
                  <a:schemeClr val="dk1"/>
                </a:solidFill>
                <a:latin typeface="Arimo"/>
                <a:ea typeface="Arimo"/>
                <a:cs typeface="Arimo"/>
                <a:sym typeface="Arimo"/>
              </a:defRPr>
            </a:lvl1pPr>
            <a:lvl2pPr lvl="1"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2pPr>
            <a:lvl3pPr lvl="2"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3pPr>
            <a:lvl4pPr lvl="3"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4pPr>
            <a:lvl5pPr lvl="4"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5pPr>
            <a:lvl6pPr lvl="5"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6pPr>
            <a:lvl7pPr lvl="6"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7pPr>
            <a:lvl8pPr lvl="7"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8pPr>
            <a:lvl9pPr lvl="8"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9pPr>
          </a:lstStyle>
          <a:p>
            <a:endParaRPr/>
          </a:p>
        </p:txBody>
      </p:sp>
      <p:sp>
        <p:nvSpPr>
          <p:cNvPr id="68" name="Google Shape;68;p13"/>
          <p:cNvSpPr txBox="1">
            <a:spLocks noGrp="1"/>
          </p:cNvSpPr>
          <p:nvPr>
            <p:ph type="subTitle" idx="13"/>
          </p:nvPr>
        </p:nvSpPr>
        <p:spPr>
          <a:xfrm>
            <a:off x="5055895" y="1854417"/>
            <a:ext cx="2724900" cy="386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Arimo"/>
              <a:buNone/>
              <a:defRPr sz="2000" b="1">
                <a:solidFill>
                  <a:schemeClr val="dk1"/>
                </a:solidFill>
                <a:latin typeface="Arimo"/>
                <a:ea typeface="Arimo"/>
                <a:cs typeface="Arimo"/>
                <a:sym typeface="Arimo"/>
              </a:defRPr>
            </a:lvl1pPr>
            <a:lvl2pPr lvl="1"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2pPr>
            <a:lvl3pPr lvl="2"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3pPr>
            <a:lvl4pPr lvl="3"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4pPr>
            <a:lvl5pPr lvl="4"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5pPr>
            <a:lvl6pPr lvl="5"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6pPr>
            <a:lvl7pPr lvl="6"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7pPr>
            <a:lvl8pPr lvl="7"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8pPr>
            <a:lvl9pPr lvl="8"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9pPr>
          </a:lstStyle>
          <a:p>
            <a:endParaRPr/>
          </a:p>
        </p:txBody>
      </p:sp>
      <p:sp>
        <p:nvSpPr>
          <p:cNvPr id="69" name="Google Shape;69;p13"/>
          <p:cNvSpPr txBox="1">
            <a:spLocks noGrp="1"/>
          </p:cNvSpPr>
          <p:nvPr>
            <p:ph type="subTitle" idx="14"/>
          </p:nvPr>
        </p:nvSpPr>
        <p:spPr>
          <a:xfrm>
            <a:off x="1363201" y="3431991"/>
            <a:ext cx="2730600" cy="386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Arimo"/>
              <a:buNone/>
              <a:defRPr sz="2000" b="1">
                <a:solidFill>
                  <a:schemeClr val="dk1"/>
                </a:solidFill>
                <a:latin typeface="Arimo"/>
                <a:ea typeface="Arimo"/>
                <a:cs typeface="Arimo"/>
                <a:sym typeface="Arimo"/>
              </a:defRPr>
            </a:lvl1pPr>
            <a:lvl2pPr lvl="1"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2pPr>
            <a:lvl3pPr lvl="2"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3pPr>
            <a:lvl4pPr lvl="3"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4pPr>
            <a:lvl5pPr lvl="4"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5pPr>
            <a:lvl6pPr lvl="5"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6pPr>
            <a:lvl7pPr lvl="6"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7pPr>
            <a:lvl8pPr lvl="7"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8pPr>
            <a:lvl9pPr lvl="8"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9pPr>
          </a:lstStyle>
          <a:p>
            <a:endParaRPr/>
          </a:p>
        </p:txBody>
      </p:sp>
      <p:sp>
        <p:nvSpPr>
          <p:cNvPr id="70" name="Google Shape;70;p13"/>
          <p:cNvSpPr txBox="1">
            <a:spLocks noGrp="1"/>
          </p:cNvSpPr>
          <p:nvPr>
            <p:ph type="subTitle" idx="15"/>
          </p:nvPr>
        </p:nvSpPr>
        <p:spPr>
          <a:xfrm>
            <a:off x="5055895" y="3431990"/>
            <a:ext cx="2724900" cy="386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Arimo"/>
              <a:buNone/>
              <a:defRPr sz="2000" b="1">
                <a:solidFill>
                  <a:schemeClr val="dk1"/>
                </a:solidFill>
                <a:latin typeface="Arimo"/>
                <a:ea typeface="Arimo"/>
                <a:cs typeface="Arimo"/>
                <a:sym typeface="Arimo"/>
              </a:defRPr>
            </a:lvl1pPr>
            <a:lvl2pPr lvl="1"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2pPr>
            <a:lvl3pPr lvl="2"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3pPr>
            <a:lvl4pPr lvl="3"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4pPr>
            <a:lvl5pPr lvl="4"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5pPr>
            <a:lvl6pPr lvl="5"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6pPr>
            <a:lvl7pPr lvl="6"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7pPr>
            <a:lvl8pPr lvl="7"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8pPr>
            <a:lvl9pPr lvl="8" rtl="0">
              <a:lnSpc>
                <a:spcPct val="100000"/>
              </a:lnSpc>
              <a:spcBef>
                <a:spcPts val="0"/>
              </a:spcBef>
              <a:spcAft>
                <a:spcPts val="0"/>
              </a:spcAft>
              <a:buClr>
                <a:schemeClr val="dk1"/>
              </a:buClr>
              <a:buSzPts val="2400"/>
              <a:buFont typeface="Arimo"/>
              <a:buNone/>
              <a:defRPr sz="2400" b="1">
                <a:solidFill>
                  <a:schemeClr val="dk1"/>
                </a:solidFill>
                <a:latin typeface="Arimo"/>
                <a:ea typeface="Arimo"/>
                <a:cs typeface="Arimo"/>
                <a:sym typeface="Arim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94"/>
        <p:cNvGrpSpPr/>
        <p:nvPr/>
      </p:nvGrpSpPr>
      <p:grpSpPr>
        <a:xfrm>
          <a:off x="0" y="0"/>
          <a:ext cx="0" cy="0"/>
          <a:chOff x="0" y="0"/>
          <a:chExt cx="0" cy="0"/>
        </a:xfrm>
      </p:grpSpPr>
      <p:grpSp>
        <p:nvGrpSpPr>
          <p:cNvPr id="95" name="Google Shape;95;p18"/>
          <p:cNvGrpSpPr/>
          <p:nvPr/>
        </p:nvGrpSpPr>
        <p:grpSpPr>
          <a:xfrm flipH="1">
            <a:off x="0" y="0"/>
            <a:ext cx="8790800" cy="4799263"/>
            <a:chOff x="353250" y="0"/>
            <a:chExt cx="8790800" cy="4799263"/>
          </a:xfrm>
        </p:grpSpPr>
        <p:sp>
          <p:nvSpPr>
            <p:cNvPr id="96" name="Google Shape;96;p18"/>
            <p:cNvSpPr/>
            <p:nvPr/>
          </p:nvSpPr>
          <p:spPr>
            <a:xfrm>
              <a:off x="35325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8390750" y="0"/>
              <a:ext cx="753300" cy="761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353250" y="3771163"/>
              <a:ext cx="398700" cy="10281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18"/>
          <p:cNvSpPr txBox="1">
            <a:spLocks noGrp="1"/>
          </p:cNvSpPr>
          <p:nvPr>
            <p:ph type="title"/>
          </p:nvPr>
        </p:nvSpPr>
        <p:spPr>
          <a:xfrm>
            <a:off x="2476475" y="3071885"/>
            <a:ext cx="4191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200"/>
              <a:buFont typeface="Bree Serif"/>
              <a:buNone/>
              <a:defRPr sz="3200">
                <a:latin typeface="Bree Serif"/>
                <a:ea typeface="Bree Serif"/>
                <a:cs typeface="Bree Serif"/>
                <a:sym typeface="Bree Serif"/>
              </a:defRPr>
            </a:lvl2pPr>
            <a:lvl3pPr lvl="2" rtl="0">
              <a:spcBef>
                <a:spcPts val="0"/>
              </a:spcBef>
              <a:spcAft>
                <a:spcPts val="0"/>
              </a:spcAft>
              <a:buSzPts val="3200"/>
              <a:buFont typeface="Bree Serif"/>
              <a:buNone/>
              <a:defRPr sz="3200">
                <a:latin typeface="Bree Serif"/>
                <a:ea typeface="Bree Serif"/>
                <a:cs typeface="Bree Serif"/>
                <a:sym typeface="Bree Serif"/>
              </a:defRPr>
            </a:lvl3pPr>
            <a:lvl4pPr lvl="3" rtl="0">
              <a:spcBef>
                <a:spcPts val="0"/>
              </a:spcBef>
              <a:spcAft>
                <a:spcPts val="0"/>
              </a:spcAft>
              <a:buSzPts val="3200"/>
              <a:buFont typeface="Bree Serif"/>
              <a:buNone/>
              <a:defRPr sz="3200">
                <a:latin typeface="Bree Serif"/>
                <a:ea typeface="Bree Serif"/>
                <a:cs typeface="Bree Serif"/>
                <a:sym typeface="Bree Serif"/>
              </a:defRPr>
            </a:lvl4pPr>
            <a:lvl5pPr lvl="4" rtl="0">
              <a:spcBef>
                <a:spcPts val="0"/>
              </a:spcBef>
              <a:spcAft>
                <a:spcPts val="0"/>
              </a:spcAft>
              <a:buSzPts val="3200"/>
              <a:buFont typeface="Bree Serif"/>
              <a:buNone/>
              <a:defRPr sz="3200">
                <a:latin typeface="Bree Serif"/>
                <a:ea typeface="Bree Serif"/>
                <a:cs typeface="Bree Serif"/>
                <a:sym typeface="Bree Serif"/>
              </a:defRPr>
            </a:lvl5pPr>
            <a:lvl6pPr lvl="5" rtl="0">
              <a:spcBef>
                <a:spcPts val="0"/>
              </a:spcBef>
              <a:spcAft>
                <a:spcPts val="0"/>
              </a:spcAft>
              <a:buSzPts val="3200"/>
              <a:buFont typeface="Bree Serif"/>
              <a:buNone/>
              <a:defRPr sz="3200">
                <a:latin typeface="Bree Serif"/>
                <a:ea typeface="Bree Serif"/>
                <a:cs typeface="Bree Serif"/>
                <a:sym typeface="Bree Serif"/>
              </a:defRPr>
            </a:lvl6pPr>
            <a:lvl7pPr lvl="6" rtl="0">
              <a:spcBef>
                <a:spcPts val="0"/>
              </a:spcBef>
              <a:spcAft>
                <a:spcPts val="0"/>
              </a:spcAft>
              <a:buSzPts val="3200"/>
              <a:buFont typeface="Bree Serif"/>
              <a:buNone/>
              <a:defRPr sz="3200">
                <a:latin typeface="Bree Serif"/>
                <a:ea typeface="Bree Serif"/>
                <a:cs typeface="Bree Serif"/>
                <a:sym typeface="Bree Serif"/>
              </a:defRPr>
            </a:lvl7pPr>
            <a:lvl8pPr lvl="7" rtl="0">
              <a:spcBef>
                <a:spcPts val="0"/>
              </a:spcBef>
              <a:spcAft>
                <a:spcPts val="0"/>
              </a:spcAft>
              <a:buSzPts val="3200"/>
              <a:buFont typeface="Bree Serif"/>
              <a:buNone/>
              <a:defRPr sz="3200">
                <a:latin typeface="Bree Serif"/>
                <a:ea typeface="Bree Serif"/>
                <a:cs typeface="Bree Serif"/>
                <a:sym typeface="Bree Serif"/>
              </a:defRPr>
            </a:lvl8pPr>
            <a:lvl9pPr lvl="8" rtl="0">
              <a:spcBef>
                <a:spcPts val="0"/>
              </a:spcBef>
              <a:spcAft>
                <a:spcPts val="0"/>
              </a:spcAft>
              <a:buSzPts val="3200"/>
              <a:buFont typeface="Bree Serif"/>
              <a:buNone/>
              <a:defRPr sz="3200">
                <a:latin typeface="Bree Serif"/>
                <a:ea typeface="Bree Serif"/>
                <a:cs typeface="Bree Serif"/>
                <a:sym typeface="Bree Serif"/>
              </a:defRPr>
            </a:lvl9pPr>
          </a:lstStyle>
          <a:p>
            <a:endParaRPr/>
          </a:p>
        </p:txBody>
      </p:sp>
      <p:sp>
        <p:nvSpPr>
          <p:cNvPr id="100" name="Google Shape;100;p18"/>
          <p:cNvSpPr txBox="1">
            <a:spLocks noGrp="1"/>
          </p:cNvSpPr>
          <p:nvPr>
            <p:ph type="subTitle" idx="1"/>
          </p:nvPr>
        </p:nvSpPr>
        <p:spPr>
          <a:xfrm>
            <a:off x="2476475" y="3541838"/>
            <a:ext cx="4191000" cy="83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Roboto"/>
                <a:ea typeface="Roboto"/>
                <a:cs typeface="Roboto"/>
                <a:sym typeface="Roboto"/>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5"/>
        <p:cNvGrpSpPr/>
        <p:nvPr/>
      </p:nvGrpSpPr>
      <p:grpSpPr>
        <a:xfrm>
          <a:off x="0" y="0"/>
          <a:ext cx="0" cy="0"/>
          <a:chOff x="0" y="0"/>
          <a:chExt cx="0" cy="0"/>
        </a:xfrm>
      </p:grpSpPr>
      <p:grpSp>
        <p:nvGrpSpPr>
          <p:cNvPr id="166" name="Google Shape;166;p24"/>
          <p:cNvGrpSpPr/>
          <p:nvPr/>
        </p:nvGrpSpPr>
        <p:grpSpPr>
          <a:xfrm flipH="1">
            <a:off x="0" y="0"/>
            <a:ext cx="9144050" cy="5143500"/>
            <a:chOff x="0" y="0"/>
            <a:chExt cx="9144050" cy="5143500"/>
          </a:xfrm>
        </p:grpSpPr>
        <p:sp>
          <p:nvSpPr>
            <p:cNvPr id="167" name="Google Shape;167;p24"/>
            <p:cNvSpPr/>
            <p:nvPr/>
          </p:nvSpPr>
          <p:spPr>
            <a:xfrm>
              <a:off x="35330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a:off x="0" y="4382100"/>
              <a:ext cx="753300" cy="7614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a:off x="8390750" y="0"/>
              <a:ext cx="753300" cy="76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8390750" y="3771163"/>
              <a:ext cx="398700" cy="10281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1"/>
        <p:cNvGrpSpPr/>
        <p:nvPr/>
      </p:nvGrpSpPr>
      <p:grpSpPr>
        <a:xfrm>
          <a:off x="0" y="0"/>
          <a:ext cx="0" cy="0"/>
          <a:chOff x="0" y="0"/>
          <a:chExt cx="0" cy="0"/>
        </a:xfrm>
      </p:grpSpPr>
      <p:grpSp>
        <p:nvGrpSpPr>
          <p:cNvPr id="172" name="Google Shape;172;p25"/>
          <p:cNvGrpSpPr/>
          <p:nvPr/>
        </p:nvGrpSpPr>
        <p:grpSpPr>
          <a:xfrm>
            <a:off x="0" y="0"/>
            <a:ext cx="9144050" cy="5143500"/>
            <a:chOff x="0" y="0"/>
            <a:chExt cx="9144050" cy="5143500"/>
          </a:xfrm>
        </p:grpSpPr>
        <p:sp>
          <p:nvSpPr>
            <p:cNvPr id="173" name="Google Shape;173;p25"/>
            <p:cNvSpPr/>
            <p:nvPr/>
          </p:nvSpPr>
          <p:spPr>
            <a:xfrm>
              <a:off x="35325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p:nvPr/>
          </p:nvSpPr>
          <p:spPr>
            <a:xfrm>
              <a:off x="0" y="4382100"/>
              <a:ext cx="753300" cy="7614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a:off x="353250" y="344238"/>
              <a:ext cx="398700" cy="184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p:nvPr/>
          </p:nvSpPr>
          <p:spPr>
            <a:xfrm>
              <a:off x="8390750" y="0"/>
              <a:ext cx="753300" cy="76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a:off x="8392050" y="2958150"/>
              <a:ext cx="398700" cy="184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1pPr>
            <a:lvl2pPr lvl="1"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2pPr>
            <a:lvl3pPr lvl="2"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3pPr>
            <a:lvl4pPr lvl="3"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4pPr>
            <a:lvl5pPr lvl="4"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5pPr>
            <a:lvl6pPr lvl="5"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6pPr>
            <a:lvl7pPr lvl="6"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7pPr>
            <a:lvl8pPr lvl="7"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8pPr>
            <a:lvl9pPr lvl="8"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9pPr>
          </a:lstStyle>
          <a:p>
            <a:endParaRPr/>
          </a:p>
        </p:txBody>
      </p:sp>
      <p:sp>
        <p:nvSpPr>
          <p:cNvPr id="7" name="Google Shape;7;p1"/>
          <p:cNvSpPr txBox="1">
            <a:spLocks noGrp="1"/>
          </p:cNvSpPr>
          <p:nvPr>
            <p:ph type="body" idx="1"/>
          </p:nvPr>
        </p:nvSpPr>
        <p:spPr>
          <a:xfrm>
            <a:off x="71505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1pPr>
            <a:lvl2pPr marL="914400" lvl="1"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2pPr>
            <a:lvl3pPr marL="1371600" lvl="2"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3pPr>
            <a:lvl4pPr marL="1828800" lvl="3"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4pPr>
            <a:lvl5pPr marL="2286000" lvl="4"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5pPr>
            <a:lvl6pPr marL="2743200" lvl="5"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6pPr>
            <a:lvl7pPr marL="3200400" lvl="6"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7pPr>
            <a:lvl8pPr marL="3657600" lvl="7"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8pPr>
            <a:lvl9pPr marL="4114800" lvl="8"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9" r:id="rId6"/>
    <p:sldLayoutId id="2147483664" r:id="rId7"/>
    <p:sldLayoutId id="2147483670" r:id="rId8"/>
    <p:sldLayoutId id="2147483671" r:id="rId9"/>
    <p:sldLayoutId id="214748367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orient="horz" pos="62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www.fda.gov/food/food-labeling-nutrition/food-allergies"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p:nvPr/>
        </p:nvSpPr>
        <p:spPr>
          <a:xfrm rot="5400000">
            <a:off x="6571314" y="2415936"/>
            <a:ext cx="4048046" cy="325724"/>
          </a:xfrm>
          <a:prstGeom prst="rect">
            <a:avLst/>
          </a:prstGeom>
        </p:spPr>
        <p:txBody>
          <a:bodyPr>
            <a:prstTxWarp prst="textPlain">
              <a:avLst/>
            </a:prstTxWarp>
          </a:bodyPr>
          <a:lstStyle/>
          <a:p>
            <a:pPr lvl="0" algn="ctr"/>
            <a:r>
              <a:rPr lang="el-GR" dirty="0">
                <a:ln w="0"/>
                <a:solidFill>
                  <a:schemeClr val="accent1"/>
                </a:solidFill>
                <a:effectLst>
                  <a:outerShdw blurRad="38100" dist="25400" dir="5400000" algn="ctr" rotWithShape="0">
                    <a:srgbClr val="6E747A">
                      <a:alpha val="43000"/>
                    </a:srgbClr>
                  </a:outerShdw>
                </a:effectLst>
                <a:latin typeface="Arimo"/>
              </a:rPr>
              <a:t>ΠΟΛΙΤΙΣΜΙΚΕΣ ΔΙΑΤΡΟΦΙΚΕΣ ΣΥΝΥΘΕΙΕΣ</a:t>
            </a:r>
            <a:endParaRPr i="0" dirty="0">
              <a:ln w="0"/>
              <a:solidFill>
                <a:schemeClr val="accent1"/>
              </a:solidFill>
              <a:effectLst>
                <a:outerShdw blurRad="38100" dist="25400" dir="5400000" algn="ctr" rotWithShape="0">
                  <a:srgbClr val="6E747A">
                    <a:alpha val="43000"/>
                  </a:srgbClr>
                </a:outerShdw>
              </a:effectLst>
              <a:latin typeface="Arimo"/>
            </a:endParaRPr>
          </a:p>
        </p:txBody>
      </p:sp>
      <p:grpSp>
        <p:nvGrpSpPr>
          <p:cNvPr id="189" name="Google Shape;189;p29"/>
          <p:cNvGrpSpPr/>
          <p:nvPr/>
        </p:nvGrpSpPr>
        <p:grpSpPr>
          <a:xfrm>
            <a:off x="0" y="0"/>
            <a:ext cx="8419800" cy="4607500"/>
            <a:chOff x="0" y="0"/>
            <a:chExt cx="8419800" cy="4607500"/>
          </a:xfrm>
        </p:grpSpPr>
        <p:sp>
          <p:nvSpPr>
            <p:cNvPr id="190" name="Google Shape;190;p29"/>
            <p:cNvSpPr/>
            <p:nvPr/>
          </p:nvSpPr>
          <p:spPr>
            <a:xfrm>
              <a:off x="724200" y="536000"/>
              <a:ext cx="7695600" cy="40632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0" y="0"/>
              <a:ext cx="1660500" cy="1660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8021100" y="1510350"/>
              <a:ext cx="398700" cy="16605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724200" y="4198000"/>
              <a:ext cx="398700" cy="409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9"/>
          <p:cNvSpPr txBox="1">
            <a:spLocks noGrp="1"/>
          </p:cNvSpPr>
          <p:nvPr>
            <p:ph type="ctrTitle"/>
          </p:nvPr>
        </p:nvSpPr>
        <p:spPr>
          <a:xfrm>
            <a:off x="2422879" y="2120707"/>
            <a:ext cx="4603200" cy="12819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3200" dirty="0"/>
              <a:t>ΜΑΘΗΜΑ ΕΠΙΛΟΓΗΣ ΕΔΔ606.3</a:t>
            </a:r>
            <a:endParaRPr sz="3200" i="1" dirty="0">
              <a:solidFill>
                <a:schemeClr val="accent1"/>
              </a:solidFill>
            </a:endParaRPr>
          </a:p>
        </p:txBody>
      </p:sp>
      <p:sp>
        <p:nvSpPr>
          <p:cNvPr id="195" name="Google Shape;195;p29"/>
          <p:cNvSpPr txBox="1">
            <a:spLocks noGrp="1"/>
          </p:cNvSpPr>
          <p:nvPr>
            <p:ph type="subTitle" idx="1"/>
          </p:nvPr>
        </p:nvSpPr>
        <p:spPr>
          <a:xfrm>
            <a:off x="2270400" y="3321788"/>
            <a:ext cx="46032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t>Ευαγγελία </a:t>
            </a:r>
            <a:r>
              <a:rPr lang="el-GR" dirty="0" err="1"/>
              <a:t>Φάππα</a:t>
            </a:r>
            <a:endParaRPr lang="el-GR" dirty="0"/>
          </a:p>
          <a:p>
            <a:pPr marL="0" lvl="0" indent="0" algn="ctr" rtl="0">
              <a:spcBef>
                <a:spcPts val="0"/>
              </a:spcBef>
              <a:spcAft>
                <a:spcPts val="0"/>
              </a:spcAft>
              <a:buNone/>
            </a:pPr>
            <a:r>
              <a:rPr lang="el-GR" dirty="0"/>
              <a:t>Διαιτολόγος – Διατροφολόγος, </a:t>
            </a:r>
            <a:r>
              <a:rPr lang="en-US" dirty="0"/>
              <a:t>PhD</a:t>
            </a:r>
            <a:endParaRPr dirty="0"/>
          </a:p>
        </p:txBody>
      </p:sp>
      <p:pic>
        <p:nvPicPr>
          <p:cNvPr id="3" name="Picture 2">
            <a:extLst>
              <a:ext uri="{FF2B5EF4-FFF2-40B4-BE49-F238E27FC236}">
                <a16:creationId xmlns:a16="http://schemas.microsoft.com/office/drawing/2014/main" id="{99344636-4B8E-7F0C-5567-01F19A923687}"/>
              </a:ext>
            </a:extLst>
          </p:cNvPr>
          <p:cNvPicPr>
            <a:picLocks noChangeAspect="1"/>
          </p:cNvPicPr>
          <p:nvPr/>
        </p:nvPicPr>
        <p:blipFill>
          <a:blip r:embed="rId3"/>
          <a:stretch>
            <a:fillRect/>
          </a:stretch>
        </p:blipFill>
        <p:spPr>
          <a:xfrm>
            <a:off x="1656154" y="559835"/>
            <a:ext cx="834887" cy="846171"/>
          </a:xfrm>
          <a:prstGeom prst="rect">
            <a:avLst/>
          </a:prstGeom>
          <a:solidFill>
            <a:schemeClr val="bg1"/>
          </a:solidFill>
        </p:spPr>
      </p:pic>
      <p:sp>
        <p:nvSpPr>
          <p:cNvPr id="4" name="TextBox 3">
            <a:extLst>
              <a:ext uri="{FF2B5EF4-FFF2-40B4-BE49-F238E27FC236}">
                <a16:creationId xmlns:a16="http://schemas.microsoft.com/office/drawing/2014/main" id="{6BC0838A-F093-1D75-2985-F3C3DAC89748}"/>
              </a:ext>
            </a:extLst>
          </p:cNvPr>
          <p:cNvSpPr txBox="1"/>
          <p:nvPr/>
        </p:nvSpPr>
        <p:spPr>
          <a:xfrm>
            <a:off x="2472428" y="721310"/>
            <a:ext cx="4504102" cy="523220"/>
          </a:xfrm>
          <a:prstGeom prst="rect">
            <a:avLst/>
          </a:prstGeom>
          <a:noFill/>
        </p:spPr>
        <p:txBody>
          <a:bodyPr wrap="square" rtlCol="0">
            <a:spAutoFit/>
          </a:bodyPr>
          <a:lstStyle/>
          <a:p>
            <a:r>
              <a:rPr lang="el-GR" sz="1400" dirty="0"/>
              <a:t>ΤΜΗΜΑ ΕΠΙΣΤΗΜΗΣ </a:t>
            </a:r>
          </a:p>
          <a:p>
            <a:r>
              <a:rPr lang="el-GR" sz="1400" dirty="0"/>
              <a:t>ΔΙΑΤΡΟΦΗΣ ΚΑΙ ΔΙΑΙΤΟΛΟΓΙΑΣ</a:t>
            </a:r>
            <a:endParaRPr lang="en-US" sz="1400" dirty="0"/>
          </a:p>
        </p:txBody>
      </p:sp>
      <p:sp>
        <p:nvSpPr>
          <p:cNvPr id="6" name="TextBox 5">
            <a:extLst>
              <a:ext uri="{FF2B5EF4-FFF2-40B4-BE49-F238E27FC236}">
                <a16:creationId xmlns:a16="http://schemas.microsoft.com/office/drawing/2014/main" id="{7E589AE8-5646-4967-75FC-EF18D9C962BA}"/>
              </a:ext>
            </a:extLst>
          </p:cNvPr>
          <p:cNvSpPr txBox="1"/>
          <p:nvPr/>
        </p:nvSpPr>
        <p:spPr>
          <a:xfrm>
            <a:off x="7252639" y="4291423"/>
            <a:ext cx="1167161" cy="307777"/>
          </a:xfrm>
          <a:prstGeom prst="rect">
            <a:avLst/>
          </a:prstGeom>
          <a:noFill/>
        </p:spPr>
        <p:txBody>
          <a:bodyPr wrap="square" rtlCol="0">
            <a:spAutoFit/>
          </a:bodyPr>
          <a:lstStyle/>
          <a:p>
            <a:pPr algn="r"/>
            <a:r>
              <a:rPr lang="el-GR" dirty="0"/>
              <a:t>2022 - 2023</a:t>
            </a:r>
            <a:endParaRPr lang="en-US" dirty="0"/>
          </a:p>
        </p:txBody>
      </p:sp>
    </p:spTree>
    <p:extLst>
      <p:ext uri="{BB962C8B-B14F-4D97-AF65-F5344CB8AC3E}">
        <p14:creationId xmlns:p14="http://schemas.microsoft.com/office/powerpoint/2010/main" val="46392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720000" y="1588061"/>
            <a:ext cx="7545657" cy="2671706"/>
          </a:xfrm>
          <a:prstGeom prst="rect">
            <a:avLst/>
          </a:prstGeom>
          <a:solidFill>
            <a:schemeClr val="tx2"/>
          </a:solidFill>
        </p:spPr>
        <p:txBody>
          <a:bodyPr spcFirstLastPara="1" wrap="square" lIns="91425" tIns="91425" rIns="91425" bIns="91425" anchor="t" anchorCtr="0">
            <a:noAutofit/>
          </a:bodyPr>
          <a:lstStyle/>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Οι έμφυτες τροφικές προτιμήσεις τροποποιούνται από τις πρώτες κιόλας μέρες της ζωής του ανθρώπου, μέσα από την επαφή του με την τροφή. </a:t>
            </a:r>
            <a:r>
              <a:rPr lang="el-GR" sz="1800" b="0" i="1" u="none" strike="noStrike" baseline="0" dirty="0">
                <a:solidFill>
                  <a:schemeClr val="accent1"/>
                </a:solidFill>
                <a:latin typeface="PFTransport"/>
              </a:rPr>
              <a:t>π.χ., τα βρέφη που λαμβάνουν σακχαρούχο νερό κατά τους πρώτους μήνες της ζωής τους έχουν πιο έντονη την έμφυτη προτίμηση για τη γλυκιά γεύση από τα βρέφη που δεν λαμβάνουν σακχαρούχο νερό. </a:t>
            </a:r>
          </a:p>
          <a:p>
            <a:pPr marL="285750" lvl="0" indent="-285750" algn="just" rtl="0">
              <a:spcBef>
                <a:spcPts val="0"/>
              </a:spcBef>
              <a:spcAft>
                <a:spcPts val="0"/>
              </a:spcAft>
              <a:buFont typeface="Arial" panose="020B0604020202020204" pitchFamily="34" charset="0"/>
              <a:buChar char="•"/>
            </a:pPr>
            <a:endParaRPr lang="el-GR" sz="1800" dirty="0">
              <a:solidFill>
                <a:srgbClr val="000000"/>
              </a:solidFill>
              <a:latin typeface="PFTransport"/>
            </a:endParaRPr>
          </a:p>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Μεγαλώνοντας ο άνθρωπος αναπτύσσει σταδιακά ποικίλες </a:t>
            </a:r>
            <a:r>
              <a:rPr lang="el-GR" sz="1800" b="0" i="0" u="none" strike="noStrike" baseline="0" dirty="0" err="1">
                <a:solidFill>
                  <a:srgbClr val="000000"/>
                </a:solidFill>
                <a:latin typeface="PFTransport"/>
              </a:rPr>
              <a:t>αρέσκειες</a:t>
            </a:r>
            <a:r>
              <a:rPr lang="el-GR" sz="1800" b="0" i="0" u="none" strike="noStrike" baseline="0" dirty="0">
                <a:solidFill>
                  <a:srgbClr val="000000"/>
                </a:solidFill>
                <a:latin typeface="PFTransport"/>
              </a:rPr>
              <a:t>, εκτός αυτής για τη γλυκιά γεύση και τελικά, μαθαίνει να αρέσκεται σε ό,τι συνηθίζει να τρώει.</a:t>
            </a:r>
          </a:p>
          <a:p>
            <a:pPr marL="285750" lvl="0" indent="-285750" algn="just" rtl="0">
              <a:spcBef>
                <a:spcPts val="0"/>
              </a:spcBef>
              <a:spcAft>
                <a:spcPts val="0"/>
              </a:spcAft>
              <a:buFont typeface="Arial" panose="020B0604020202020204" pitchFamily="34" charset="0"/>
              <a:buChar char="•"/>
            </a:pPr>
            <a:endParaRPr lang="el-GR" sz="1800" dirty="0">
              <a:solidFill>
                <a:srgbClr val="000000"/>
              </a:solidFill>
              <a:latin typeface="PFTransport"/>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730465"/>
            <a:ext cx="7704000" cy="572700"/>
          </a:xfrm>
        </p:spPr>
        <p:txBody>
          <a:bodyPr/>
          <a:lstStyle/>
          <a:p>
            <a:r>
              <a:rPr lang="el-GR" sz="2200" dirty="0"/>
              <a:t>ΨΥΧΟΛΟΓΙΚΟΙ ΜΗΧΑΝΙΣΜΟΙ ΕΠΙΛΟΓΗΣ ΤΡΟΦΗΣ</a:t>
            </a:r>
            <a:endParaRPr lang="en-US" sz="2200" dirty="0"/>
          </a:p>
        </p:txBody>
      </p:sp>
    </p:spTree>
    <p:extLst>
      <p:ext uri="{BB962C8B-B14F-4D97-AF65-F5344CB8AC3E}">
        <p14:creationId xmlns:p14="http://schemas.microsoft.com/office/powerpoint/2010/main" val="176201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720000" y="1588061"/>
            <a:ext cx="7545657" cy="2671706"/>
          </a:xfrm>
          <a:prstGeom prst="rect">
            <a:avLst/>
          </a:prstGeom>
          <a:solidFill>
            <a:schemeClr val="tx2"/>
          </a:solidFill>
        </p:spPr>
        <p:txBody>
          <a:bodyPr spcFirstLastPara="1" wrap="square" lIns="91425" tIns="91425" rIns="91425" bIns="91425" anchor="t" anchorCtr="0">
            <a:noAutofit/>
          </a:bodyPr>
          <a:lstStyle/>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chemeClr val="bg1">
                    <a:lumMod val="40000"/>
                    <a:lumOff val="60000"/>
                  </a:schemeClr>
                </a:solidFill>
                <a:latin typeface="PFTransport"/>
              </a:rPr>
              <a:t>Οι έμφυτες τροφικές προτιμήσεις τροποποιούνται από τις πρώτες κιόλας μέρες της ζωής του ανθρώπου, μέσα από την επαφή του με την τροφή. </a:t>
            </a:r>
            <a:r>
              <a:rPr lang="el-GR" sz="1800" b="0" i="1" u="none" strike="noStrike" baseline="0" dirty="0">
                <a:solidFill>
                  <a:schemeClr val="bg1">
                    <a:lumMod val="40000"/>
                    <a:lumOff val="60000"/>
                  </a:schemeClr>
                </a:solidFill>
                <a:latin typeface="PFTransport"/>
              </a:rPr>
              <a:t>π.χ., τα βρέφη που λαμβάνουν σακχαρούχο νερό κατά τους πρώτους μήνες της ζωής τους έχουν πιο έντονη την έμφυτη προτίμηση για τη γλυκιά γεύση από τα βρέφη που δεν λαμβάνουν σακχαρούχο νερό. </a:t>
            </a:r>
          </a:p>
          <a:p>
            <a:pPr marL="285750" lvl="0" indent="-285750" algn="just" rtl="0">
              <a:spcBef>
                <a:spcPts val="0"/>
              </a:spcBef>
              <a:spcAft>
                <a:spcPts val="0"/>
              </a:spcAft>
              <a:buFont typeface="Arial" panose="020B0604020202020204" pitchFamily="34" charset="0"/>
              <a:buChar char="•"/>
            </a:pPr>
            <a:endParaRPr lang="el-GR" sz="1800" dirty="0">
              <a:solidFill>
                <a:schemeClr val="bg1">
                  <a:lumMod val="40000"/>
                  <a:lumOff val="60000"/>
                </a:schemeClr>
              </a:solidFill>
              <a:latin typeface="PFTransport"/>
            </a:endParaRPr>
          </a:p>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chemeClr val="bg1">
                    <a:lumMod val="40000"/>
                    <a:lumOff val="60000"/>
                  </a:schemeClr>
                </a:solidFill>
                <a:latin typeface="PFTransport"/>
              </a:rPr>
              <a:t>Μεγαλώνοντας ο άνθρωπος αναπτύσσει σταδιακά ποικίλες </a:t>
            </a:r>
            <a:r>
              <a:rPr lang="el-GR" sz="1800" b="0" i="0" u="none" strike="noStrike" baseline="0" dirty="0" err="1">
                <a:solidFill>
                  <a:schemeClr val="bg1">
                    <a:lumMod val="40000"/>
                    <a:lumOff val="60000"/>
                  </a:schemeClr>
                </a:solidFill>
                <a:latin typeface="PFTransport"/>
              </a:rPr>
              <a:t>αρέσκειες</a:t>
            </a:r>
            <a:r>
              <a:rPr lang="el-GR" sz="1800" b="0" i="0" u="none" strike="noStrike" baseline="0" dirty="0">
                <a:solidFill>
                  <a:schemeClr val="bg1">
                    <a:lumMod val="40000"/>
                    <a:lumOff val="60000"/>
                  </a:schemeClr>
                </a:solidFill>
                <a:latin typeface="PFTransport"/>
              </a:rPr>
              <a:t>, εκτός αυτής για τη γλυκιά γεύση και τελικά, μαθαίνει να αρέσκεται σε ό,τι συνηθίζει να τρώει.</a:t>
            </a:r>
          </a:p>
          <a:p>
            <a:pPr marL="285750" lvl="0" indent="-285750" algn="just" rtl="0">
              <a:spcBef>
                <a:spcPts val="0"/>
              </a:spcBef>
              <a:spcAft>
                <a:spcPts val="0"/>
              </a:spcAft>
              <a:buFont typeface="Arial" panose="020B0604020202020204" pitchFamily="34" charset="0"/>
              <a:buChar char="•"/>
            </a:pPr>
            <a:endParaRPr lang="el-GR" sz="1800" dirty="0">
              <a:solidFill>
                <a:schemeClr val="bg1">
                  <a:lumMod val="40000"/>
                  <a:lumOff val="60000"/>
                </a:schemeClr>
              </a:solidFill>
              <a:latin typeface="PFTransport"/>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730465"/>
            <a:ext cx="7704000" cy="572700"/>
          </a:xfrm>
        </p:spPr>
        <p:txBody>
          <a:bodyPr/>
          <a:lstStyle/>
          <a:p>
            <a:r>
              <a:rPr lang="el-GR" sz="2200" dirty="0"/>
              <a:t>ΨΥΧΟΛΟΓΙΚΟΙ ΜΗΧΑΝΙΣΜΟΙ ΕΠΙΛΟΓΗΣ ΤΡΟΦΗΣ</a:t>
            </a:r>
            <a:endParaRPr lang="en-US" sz="2200" dirty="0"/>
          </a:p>
        </p:txBody>
      </p:sp>
      <p:sp>
        <p:nvSpPr>
          <p:cNvPr id="2" name="Rectangle: Rounded Corners 1">
            <a:extLst>
              <a:ext uri="{FF2B5EF4-FFF2-40B4-BE49-F238E27FC236}">
                <a16:creationId xmlns:a16="http://schemas.microsoft.com/office/drawing/2014/main" id="{17ED56E2-1A56-1F05-121A-E7D113257817}"/>
              </a:ext>
            </a:extLst>
          </p:cNvPr>
          <p:cNvSpPr/>
          <p:nvPr/>
        </p:nvSpPr>
        <p:spPr>
          <a:xfrm>
            <a:off x="4007006" y="1918010"/>
            <a:ext cx="3940096" cy="1784195"/>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b="0" i="0" u="none" strike="noStrike" baseline="0" dirty="0">
                <a:solidFill>
                  <a:srgbClr val="000000"/>
                </a:solidFill>
                <a:latin typeface="PFTransport"/>
              </a:rPr>
              <a:t>Στο επίκεντρο αυτής της διαδικασίας βρίσκεται η </a:t>
            </a:r>
            <a:r>
              <a:rPr lang="el-GR" sz="1800" b="1" i="0" u="none" strike="noStrike" baseline="0" dirty="0">
                <a:solidFill>
                  <a:srgbClr val="000000"/>
                </a:solidFill>
                <a:latin typeface="PFTransport"/>
              </a:rPr>
              <a:t>προσδοκία</a:t>
            </a:r>
            <a:r>
              <a:rPr lang="el-GR" sz="1800" b="0" i="0" u="none" strike="noStrike" baseline="0" dirty="0">
                <a:solidFill>
                  <a:srgbClr val="000000"/>
                </a:solidFill>
                <a:latin typeface="PFTransport"/>
              </a:rPr>
              <a:t> για συγκεκριμένα χαρακτηριστικά και συγκεκριμένες εμπειρίες, που έχουν συσχετιστεί με την κατανάλωση διαφόρων τροφίμων.</a:t>
            </a:r>
            <a:endParaRPr lang="el-GR" sz="1800" dirty="0">
              <a:solidFill>
                <a:srgbClr val="000000"/>
              </a:solidFill>
              <a:latin typeface="PFTransport"/>
            </a:endParaRPr>
          </a:p>
        </p:txBody>
      </p:sp>
    </p:spTree>
    <p:extLst>
      <p:ext uri="{BB962C8B-B14F-4D97-AF65-F5344CB8AC3E}">
        <p14:creationId xmlns:p14="http://schemas.microsoft.com/office/powerpoint/2010/main" val="346727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639338" y="1050404"/>
            <a:ext cx="7939668" cy="3491859"/>
          </a:xfrm>
          <a:prstGeom prst="rect">
            <a:avLst/>
          </a:prstGeom>
          <a:solidFill>
            <a:schemeClr val="tx2"/>
          </a:solidFill>
        </p:spPr>
        <p:txBody>
          <a:bodyPr spcFirstLastPara="1" wrap="square" lIns="91425" tIns="91425" rIns="91425" bIns="91425" anchor="t" anchorCtr="0">
            <a:noAutofit/>
          </a:bodyPr>
          <a:lstStyle/>
          <a:p>
            <a:pPr marL="285750" lvl="0" indent="-285750" algn="just" rtl="0">
              <a:spcBef>
                <a:spcPts val="0"/>
              </a:spcBef>
              <a:spcAft>
                <a:spcPts val="0"/>
              </a:spcAft>
              <a:buFont typeface="Arial" panose="020B0604020202020204" pitchFamily="34" charset="0"/>
              <a:buChar char="•"/>
            </a:pPr>
            <a:endParaRPr lang="el-GR" sz="1800" dirty="0">
              <a:solidFill>
                <a:srgbClr val="000000"/>
              </a:solidFill>
              <a:latin typeface="PFTransport"/>
            </a:endParaRPr>
          </a:p>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H προσδοκία αφορά τις οργανοληπτικές ιδιότητες, δηλαδή το χρώμα και την όλη εμφάνιση, την οσμή, το άρωμα, τη γεύση και την υφή, αλλά και τις μεταβολικές και φυσιολογικές επιπτώσεις, που επιλεκτικά συνοδεύουν την κατανάλωση του </a:t>
            </a:r>
            <a:r>
              <a:rPr lang="el-GR" sz="1800" b="0" i="0" u="none" strike="noStrike" baseline="0" dirty="0" err="1">
                <a:solidFill>
                  <a:srgbClr val="000000"/>
                </a:solidFill>
                <a:latin typeface="PFTransport"/>
              </a:rPr>
              <a:t>τροφίμου</a:t>
            </a:r>
            <a:r>
              <a:rPr lang="el-GR" sz="1800" b="0" i="0" u="none" strike="noStrike" baseline="0" dirty="0">
                <a:solidFill>
                  <a:srgbClr val="000000"/>
                </a:solidFill>
                <a:latin typeface="PFTransport"/>
              </a:rPr>
              <a:t>. </a:t>
            </a:r>
          </a:p>
          <a:p>
            <a:pPr marL="285750" lvl="0" indent="-285750" algn="just" rtl="0">
              <a:spcBef>
                <a:spcPts val="0"/>
              </a:spcBef>
              <a:spcAft>
                <a:spcPts val="0"/>
              </a:spcAft>
              <a:buFont typeface="Arial" panose="020B0604020202020204" pitchFamily="34" charset="0"/>
              <a:buChar char="•"/>
            </a:pPr>
            <a:endParaRPr lang="el-GR" sz="1800" dirty="0">
              <a:solidFill>
                <a:srgbClr val="000000"/>
              </a:solidFill>
              <a:latin typeface="PFTransport"/>
            </a:endParaRPr>
          </a:p>
          <a:p>
            <a:pPr marL="285750" lvl="0" indent="-285750" algn="just" rtl="0">
              <a:spcBef>
                <a:spcPts val="0"/>
              </a:spcBef>
              <a:spcAft>
                <a:spcPts val="0"/>
              </a:spcAft>
              <a:buFont typeface="Arial" panose="020B0604020202020204" pitchFamily="34" charset="0"/>
              <a:buChar char="•"/>
            </a:pPr>
            <a:r>
              <a:rPr lang="el-GR" sz="1800" b="0" i="1" u="none" strike="noStrike" baseline="0" dirty="0">
                <a:solidFill>
                  <a:schemeClr val="accent1"/>
                </a:solidFill>
                <a:latin typeface="PFTransport"/>
              </a:rPr>
              <a:t>π.χ., η υψηλή ικανότητα κορεσμού ή το αίσθημα δυσπεψίας συσχετίζεται με τη γεύση του </a:t>
            </a:r>
            <a:r>
              <a:rPr lang="el-GR" sz="1800" b="0" i="1" u="none" strike="noStrike" baseline="0" dirty="0" err="1">
                <a:solidFill>
                  <a:schemeClr val="accent1"/>
                </a:solidFill>
                <a:latin typeface="PFTransport"/>
              </a:rPr>
              <a:t>τροφίμου</a:t>
            </a:r>
            <a:r>
              <a:rPr lang="el-GR" sz="1800" b="0" i="1" u="none" strike="noStrike" baseline="0" dirty="0">
                <a:solidFill>
                  <a:schemeClr val="accent1"/>
                </a:solidFill>
                <a:latin typeface="PFTransport"/>
              </a:rPr>
              <a:t> που φαγώθηκε λίγες ώρες πριν. </a:t>
            </a:r>
          </a:p>
          <a:p>
            <a:pPr marL="285750" lvl="0" indent="-285750" algn="just" rtl="0">
              <a:spcBef>
                <a:spcPts val="0"/>
              </a:spcBef>
              <a:spcAft>
                <a:spcPts val="0"/>
              </a:spcAft>
              <a:buFont typeface="Arial" panose="020B0604020202020204" pitchFamily="34" charset="0"/>
              <a:buChar char="•"/>
            </a:pPr>
            <a:endParaRPr lang="el-GR" sz="1800" dirty="0">
              <a:solidFill>
                <a:srgbClr val="000000"/>
              </a:solidFill>
              <a:latin typeface="PFTransport"/>
            </a:endParaRPr>
          </a:p>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Έτσι, η επιλογή τροφής διεκπεραιώνεται μέσω ενός μηχανισμού που βασίζεται στην εμπειρία και όχι σε κάποιο εξειδικευμένο, έμφυτο μηχανισμό αναγνώρισης αισθητηριακών ή άλλων ιδιοτήτων των τροφίμων. </a:t>
            </a:r>
            <a:endParaRPr lang="el-GR" sz="1700" dirty="0">
              <a:solidFill>
                <a:srgbClr val="000000"/>
              </a:solidFill>
              <a:latin typeface="PFTransport"/>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01237"/>
            <a:ext cx="7704000" cy="572700"/>
          </a:xfrm>
        </p:spPr>
        <p:txBody>
          <a:bodyPr/>
          <a:lstStyle/>
          <a:p>
            <a:r>
              <a:rPr lang="el-GR" sz="2200" dirty="0"/>
              <a:t>ΠΡΟΣΔΟΚΙΑ &amp; ΕΠΙΛΟΓΗ ΤΡΟΦΗΣ</a:t>
            </a:r>
            <a:endParaRPr lang="en-US" sz="2200" dirty="0"/>
          </a:p>
        </p:txBody>
      </p:sp>
    </p:spTree>
    <p:extLst>
      <p:ext uri="{BB962C8B-B14F-4D97-AF65-F5344CB8AC3E}">
        <p14:creationId xmlns:p14="http://schemas.microsoft.com/office/powerpoint/2010/main" val="302337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1453376" y="1293542"/>
            <a:ext cx="6237248" cy="988741"/>
          </a:xfrm>
          <a:prstGeom prst="rect">
            <a:avLst/>
          </a:prstGeom>
          <a:solidFill>
            <a:schemeClr val="tx2"/>
          </a:solidFill>
        </p:spPr>
        <p:txBody>
          <a:bodyPr spcFirstLastPara="1" wrap="square" lIns="91425" tIns="91425" rIns="91425" bIns="91425" anchor="t" anchorCtr="0">
            <a:noAutofit/>
          </a:bodyPr>
          <a:lstStyle/>
          <a:p>
            <a:pPr marL="0" lvl="0" indent="0" rtl="0">
              <a:spcBef>
                <a:spcPts val="0"/>
              </a:spcBef>
              <a:spcAft>
                <a:spcPts val="0"/>
              </a:spcAft>
            </a:pPr>
            <a:r>
              <a:rPr lang="el-GR" sz="1800" b="0" i="0" u="none" strike="noStrike" baseline="0" dirty="0">
                <a:solidFill>
                  <a:srgbClr val="000000"/>
                </a:solidFill>
                <a:latin typeface="PFTransport"/>
              </a:rPr>
              <a:t>Ο άνθρωπος μυείται στις αρχές της διαιτητικής συμπεριφοράς μέσα από:</a:t>
            </a:r>
            <a:endParaRPr lang="el-GR" sz="1700" dirty="0">
              <a:solidFill>
                <a:srgbClr val="000000"/>
              </a:solidFill>
              <a:latin typeface="PFTransport"/>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594462"/>
            <a:ext cx="7704000" cy="572700"/>
          </a:xfrm>
        </p:spPr>
        <p:txBody>
          <a:bodyPr/>
          <a:lstStyle/>
          <a:p>
            <a:r>
              <a:rPr lang="el-GR" sz="2200" dirty="0"/>
              <a:t>ΔΙΑΔΙΚΑΣΙΕΣ ΕΠΙΛΟΓΗΣ ΤΡΟΦΗΣ</a:t>
            </a:r>
            <a:endParaRPr lang="en-US" sz="2200" dirty="0"/>
          </a:p>
        </p:txBody>
      </p:sp>
      <p:sp>
        <p:nvSpPr>
          <p:cNvPr id="2" name="Rectangle: Rounded Corners 1">
            <a:extLst>
              <a:ext uri="{FF2B5EF4-FFF2-40B4-BE49-F238E27FC236}">
                <a16:creationId xmlns:a16="http://schemas.microsoft.com/office/drawing/2014/main" id="{836FF538-CDED-4ED2-9B1F-61DF7841B1C5}"/>
              </a:ext>
            </a:extLst>
          </p:cNvPr>
          <p:cNvSpPr/>
          <p:nvPr/>
        </p:nvSpPr>
        <p:spPr>
          <a:xfrm>
            <a:off x="973874" y="2571750"/>
            <a:ext cx="3323064" cy="1435255"/>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b="0" i="0" u="none" strike="noStrike" baseline="0" dirty="0">
                <a:solidFill>
                  <a:srgbClr val="000000"/>
                </a:solidFill>
                <a:latin typeface="PFTransport"/>
              </a:rPr>
              <a:t>τη συνεχή επαφή του με τα τρόφιμα</a:t>
            </a:r>
            <a:endParaRPr lang="el-GR" sz="1800" dirty="0">
              <a:solidFill>
                <a:srgbClr val="000000"/>
              </a:solidFill>
              <a:latin typeface="PFTransport"/>
            </a:endParaRPr>
          </a:p>
        </p:txBody>
      </p:sp>
      <p:sp>
        <p:nvSpPr>
          <p:cNvPr id="4" name="Rectangle: Rounded Corners 3">
            <a:extLst>
              <a:ext uri="{FF2B5EF4-FFF2-40B4-BE49-F238E27FC236}">
                <a16:creationId xmlns:a16="http://schemas.microsoft.com/office/drawing/2014/main" id="{94A1DDE5-91AE-6A1C-4434-8FE3ADE4702F}"/>
              </a:ext>
            </a:extLst>
          </p:cNvPr>
          <p:cNvSpPr/>
          <p:nvPr/>
        </p:nvSpPr>
        <p:spPr>
          <a:xfrm>
            <a:off x="4899102" y="2571749"/>
            <a:ext cx="3271025" cy="1435255"/>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b="0" i="0" u="none" strike="noStrike" baseline="0" dirty="0">
                <a:solidFill>
                  <a:srgbClr val="000000"/>
                </a:solidFill>
                <a:latin typeface="PFTransport"/>
              </a:rPr>
              <a:t>τις συνήθειες του κοινωνικού περίγυρου.</a:t>
            </a:r>
            <a:endParaRPr lang="el-GR" sz="1800" dirty="0">
              <a:solidFill>
                <a:srgbClr val="000000"/>
              </a:solidFill>
              <a:latin typeface="PFTransport"/>
            </a:endParaRPr>
          </a:p>
        </p:txBody>
      </p:sp>
      <p:cxnSp>
        <p:nvCxnSpPr>
          <p:cNvPr id="6" name="Straight Arrow Connector 5">
            <a:extLst>
              <a:ext uri="{FF2B5EF4-FFF2-40B4-BE49-F238E27FC236}">
                <a16:creationId xmlns:a16="http://schemas.microsoft.com/office/drawing/2014/main" id="{B7D3E7A3-1FC7-0580-3576-1D067B2C29B4}"/>
              </a:ext>
            </a:extLst>
          </p:cNvPr>
          <p:cNvCxnSpPr>
            <a:cxnSpLocks/>
            <a:endCxn id="2" idx="0"/>
          </p:cNvCxnSpPr>
          <p:nvPr/>
        </p:nvCxnSpPr>
        <p:spPr>
          <a:xfrm flipH="1">
            <a:off x="2635406" y="2059258"/>
            <a:ext cx="1936594" cy="512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D89924F-B00B-034B-FEC0-82D36639F0B0}"/>
              </a:ext>
            </a:extLst>
          </p:cNvPr>
          <p:cNvCxnSpPr>
            <a:cxnSpLocks/>
            <a:endCxn id="4" idx="0"/>
          </p:cNvCxnSpPr>
          <p:nvPr/>
        </p:nvCxnSpPr>
        <p:spPr>
          <a:xfrm>
            <a:off x="4572000" y="2059258"/>
            <a:ext cx="1962615" cy="512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0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825190" y="1384942"/>
            <a:ext cx="7389541" cy="2644366"/>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0" i="0" u="none" strike="noStrike" baseline="0" dirty="0">
                <a:solidFill>
                  <a:srgbClr val="000000"/>
                </a:solidFill>
                <a:latin typeface="PFTransport"/>
              </a:rPr>
              <a:t>Η ισχύς της επαφής με την κατάλληλη τροφή, ως μηχανισμός εκμάθησης, είναι αδιαφιλονίκητη, όχι μόνο στον άνθρωπο, αλλά και σε όλα τα παμφάγα ζώα. </a:t>
            </a:r>
          </a:p>
          <a:p>
            <a:pPr marL="285750" lvl="0" indent="-285750" algn="just" rtl="0">
              <a:spcBef>
                <a:spcPts val="0"/>
              </a:spcBef>
              <a:spcAft>
                <a:spcPts val="0"/>
              </a:spcAft>
              <a:buFont typeface="Arial" panose="020B0604020202020204" pitchFamily="34" charset="0"/>
              <a:buChar char="•"/>
            </a:pPr>
            <a:endParaRPr lang="el-GR" sz="1800" b="0" i="0" u="none" strike="noStrike" baseline="0" dirty="0">
              <a:solidFill>
                <a:srgbClr val="000000"/>
              </a:solidFill>
              <a:latin typeface="PFTransport"/>
            </a:endParaRPr>
          </a:p>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Μέσα από την επαναλαμβανόμενη επαφή, τα νεαρά άτομα αποκτούν την </a:t>
            </a:r>
            <a:r>
              <a:rPr lang="el-GR" sz="1800" b="1" i="0" u="none" strike="noStrike" baseline="0" dirty="0">
                <a:solidFill>
                  <a:srgbClr val="000000"/>
                </a:solidFill>
                <a:latin typeface="PFTransport"/>
              </a:rPr>
              <a:t>απαιτούμενη εμπειρία</a:t>
            </a:r>
            <a:r>
              <a:rPr lang="el-GR" sz="1800" b="0" i="0" u="none" strike="noStrike" baseline="0" dirty="0">
                <a:solidFill>
                  <a:srgbClr val="000000"/>
                </a:solidFill>
                <a:latin typeface="PFTransport"/>
              </a:rPr>
              <a:t>, ώστε να επιλέγουν είδη που συνιστούν κατάλληλη τροφή και, παράλληλα, να απορρίπτουν όσα είναι ακατάλληλα. </a:t>
            </a:r>
          </a:p>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Οι άνθρωποι προτιμούν να επιλέγουν τρόφιμα με τα οποία έχουν οικειότητα, ενώ </a:t>
            </a:r>
            <a:r>
              <a:rPr lang="el-GR" sz="1800" b="1" i="0" u="none" strike="noStrike" baseline="0" dirty="0">
                <a:solidFill>
                  <a:srgbClr val="000000"/>
                </a:solidFill>
                <a:latin typeface="PFTransport"/>
              </a:rPr>
              <a:t>αποφεύγουν αυτά που τους είναι άγνωστα</a:t>
            </a:r>
            <a:r>
              <a:rPr lang="el-GR" sz="1800" b="0" i="0" u="none" strike="noStrike" baseline="0" dirty="0">
                <a:solidFill>
                  <a:srgbClr val="000000"/>
                </a:solidFill>
                <a:latin typeface="PFTransport"/>
              </a:rPr>
              <a:t>. </a:t>
            </a:r>
            <a:endParaRPr lang="el-GR" sz="1700" dirty="0">
              <a:solidFill>
                <a:srgbClr val="000000"/>
              </a:solidFill>
              <a:latin typeface="PFTransport"/>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477704"/>
            <a:ext cx="7704000" cy="572700"/>
          </a:xfrm>
        </p:spPr>
        <p:txBody>
          <a:bodyPr/>
          <a:lstStyle/>
          <a:p>
            <a:r>
              <a:rPr lang="el-GR" sz="2200" dirty="0"/>
              <a:t>ΔΙΑΔΙΚΑΣΙΕΣ ΕΠΙΛΟΓΗΣ ΤΡΟΦΗΣ</a:t>
            </a:r>
            <a:br>
              <a:rPr lang="el-GR" sz="2200" dirty="0"/>
            </a:br>
            <a:r>
              <a:rPr lang="el-GR" sz="2200" dirty="0">
                <a:solidFill>
                  <a:schemeClr val="accent1"/>
                </a:solidFill>
              </a:rPr>
              <a:t>συχνή επαφή με την τροφή</a:t>
            </a:r>
            <a:endParaRPr lang="en-US" sz="2200" dirty="0">
              <a:solidFill>
                <a:schemeClr val="accent1"/>
              </a:solidFill>
            </a:endParaRPr>
          </a:p>
        </p:txBody>
      </p:sp>
    </p:spTree>
    <p:extLst>
      <p:ext uri="{BB962C8B-B14F-4D97-AF65-F5344CB8AC3E}">
        <p14:creationId xmlns:p14="http://schemas.microsoft.com/office/powerpoint/2010/main" val="327940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4054252" y="1531432"/>
            <a:ext cx="4369748" cy="2780371"/>
          </a:xfrm>
          <a:prstGeom prst="rect">
            <a:avLst/>
          </a:prstGeom>
          <a:solidFill>
            <a:schemeClr val="tx2"/>
          </a:solidFill>
        </p:spPr>
        <p:txBody>
          <a:bodyPr spcFirstLastPara="1" wrap="square" lIns="91425" tIns="91425" rIns="91425" bIns="91425" anchor="t" anchorCtr="0">
            <a:noAutofit/>
          </a:bodyPr>
          <a:lstStyle/>
          <a:p>
            <a:pPr marL="285750" lvl="0" indent="-285750" algn="just" rtl="0">
              <a:spcAft>
                <a:spcPts val="0"/>
              </a:spcAft>
              <a:buFont typeface="Arial" panose="020B0604020202020204" pitchFamily="34" charset="0"/>
              <a:buChar char="•"/>
            </a:pPr>
            <a:r>
              <a:rPr lang="el-GR" sz="1800" b="0" i="0" u="none" strike="noStrike" dirty="0">
                <a:solidFill>
                  <a:srgbClr val="000000"/>
                </a:solidFill>
                <a:latin typeface="PFTransport"/>
              </a:rPr>
              <a:t>Ο μηχανισμός εκμάθησης για την επιλογή της κατάλληλης τροφής βασίζεται στη μίμηση της συμπεριφοράς άλλων, εμπειρότερων ατόμων. </a:t>
            </a:r>
          </a:p>
          <a:p>
            <a:pPr marL="285750" lvl="0" indent="-285750" algn="just" rtl="0">
              <a:spcAft>
                <a:spcPts val="0"/>
              </a:spcAft>
              <a:buFont typeface="Arial" panose="020B0604020202020204" pitchFamily="34" charset="0"/>
              <a:buChar char="•"/>
            </a:pPr>
            <a:endParaRPr lang="el-GR" sz="1800" dirty="0">
              <a:solidFill>
                <a:srgbClr val="000000"/>
              </a:solidFill>
              <a:latin typeface="PFTransport"/>
            </a:endParaRPr>
          </a:p>
          <a:p>
            <a:pPr marL="285750" lvl="0" indent="-285750" algn="just" rtl="0">
              <a:spcAft>
                <a:spcPts val="0"/>
              </a:spcAft>
              <a:buFont typeface="Arial" panose="020B0604020202020204" pitchFamily="34" charset="0"/>
              <a:buChar char="•"/>
            </a:pPr>
            <a:r>
              <a:rPr lang="el-GR" sz="1800" b="0" i="0" u="none" strike="noStrike" dirty="0">
                <a:solidFill>
                  <a:srgbClr val="000000"/>
                </a:solidFill>
                <a:latin typeface="PFTransport"/>
              </a:rPr>
              <a:t>Η εξοικείωση με τις προτιμήσεις των μεγαλύτερων σε ηλικία μελών της οικογένειας ολοκληρώνεται σταδιακά και συντελείται με ανεπαίσθητο τρόπο. </a:t>
            </a:r>
            <a:endParaRPr lang="el-GR" sz="1700" dirty="0">
              <a:solidFill>
                <a:srgbClr val="000000"/>
              </a:solidFill>
              <a:latin typeface="PFTransport"/>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477704"/>
            <a:ext cx="7704000" cy="572700"/>
          </a:xfrm>
        </p:spPr>
        <p:txBody>
          <a:bodyPr/>
          <a:lstStyle/>
          <a:p>
            <a:r>
              <a:rPr lang="el-GR" sz="2200" dirty="0"/>
              <a:t>ΔΙΑΔΙΚΑΣΙΕΣ ΕΠΙΛΟΓΗΣ ΤΡΟΦΗΣ</a:t>
            </a:r>
            <a:br>
              <a:rPr lang="el-GR" sz="2200" dirty="0"/>
            </a:br>
            <a:r>
              <a:rPr lang="el-GR" sz="2200" dirty="0">
                <a:solidFill>
                  <a:schemeClr val="accent1"/>
                </a:solidFill>
              </a:rPr>
              <a:t>συνήθειες κοινωνικού περίγυρου</a:t>
            </a:r>
            <a:endParaRPr lang="en-US" sz="2200" dirty="0">
              <a:solidFill>
                <a:schemeClr val="accent1"/>
              </a:solidFill>
            </a:endParaRPr>
          </a:p>
        </p:txBody>
      </p:sp>
      <p:pic>
        <p:nvPicPr>
          <p:cNvPr id="2" name="Picture 1">
            <a:extLst>
              <a:ext uri="{FF2B5EF4-FFF2-40B4-BE49-F238E27FC236}">
                <a16:creationId xmlns:a16="http://schemas.microsoft.com/office/drawing/2014/main" id="{1634756F-9FDB-5BC6-7B72-B1716BD6F118}"/>
              </a:ext>
            </a:extLst>
          </p:cNvPr>
          <p:cNvPicPr>
            <a:picLocks noChangeAspect="1"/>
          </p:cNvPicPr>
          <p:nvPr/>
        </p:nvPicPr>
        <p:blipFill>
          <a:blip r:embed="rId3"/>
          <a:stretch>
            <a:fillRect/>
          </a:stretch>
        </p:blipFill>
        <p:spPr>
          <a:xfrm>
            <a:off x="558026" y="1781096"/>
            <a:ext cx="3368734" cy="2099528"/>
          </a:xfrm>
          <a:prstGeom prst="rect">
            <a:avLst/>
          </a:prstGeom>
        </p:spPr>
      </p:pic>
    </p:spTree>
    <p:extLst>
      <p:ext uri="{BB962C8B-B14F-4D97-AF65-F5344CB8AC3E}">
        <p14:creationId xmlns:p14="http://schemas.microsoft.com/office/powerpoint/2010/main" val="410527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1368996" y="1652572"/>
            <a:ext cx="6682185" cy="2644366"/>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0" i="0" u="none" strike="noStrike" baseline="0" dirty="0">
                <a:solidFill>
                  <a:srgbClr val="000000"/>
                </a:solidFill>
                <a:latin typeface="PFTransport"/>
              </a:rPr>
              <a:t>O όρος </a:t>
            </a:r>
            <a:r>
              <a:rPr lang="el-GR" sz="1800" b="0" i="1" u="none" strike="noStrike" baseline="0" dirty="0">
                <a:solidFill>
                  <a:schemeClr val="accent1"/>
                </a:solidFill>
                <a:latin typeface="PFTransport"/>
              </a:rPr>
              <a:t>κατανάλωση</a:t>
            </a:r>
            <a:r>
              <a:rPr lang="el-GR" sz="1800" b="0" i="1" u="none" strike="noStrike" baseline="0" dirty="0">
                <a:solidFill>
                  <a:srgbClr val="000000"/>
                </a:solidFill>
                <a:latin typeface="PFTransport"/>
              </a:rPr>
              <a:t> </a:t>
            </a:r>
            <a:r>
              <a:rPr lang="el-GR" sz="1800" b="0" i="0" u="none" strike="noStrike" baseline="0" dirty="0">
                <a:solidFill>
                  <a:srgbClr val="000000"/>
                </a:solidFill>
                <a:latin typeface="PFTransport"/>
              </a:rPr>
              <a:t>αναφέρεται στη χρήση των τροφίμων.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Ο όρος </a:t>
            </a:r>
            <a:r>
              <a:rPr lang="el-GR" sz="1800" b="0" i="1" u="none" strike="noStrike" baseline="0" dirty="0">
                <a:solidFill>
                  <a:schemeClr val="accent1"/>
                </a:solidFill>
                <a:latin typeface="PFTransport"/>
              </a:rPr>
              <a:t>προτίμηση</a:t>
            </a:r>
            <a:r>
              <a:rPr lang="el-GR" sz="1800" b="0" i="1" u="none" strike="noStrike" baseline="0" dirty="0">
                <a:solidFill>
                  <a:srgbClr val="000000"/>
                </a:solidFill>
                <a:latin typeface="PFTransport"/>
              </a:rPr>
              <a:t> </a:t>
            </a:r>
            <a:r>
              <a:rPr lang="el-GR" sz="1800" b="0" i="0" u="none" strike="noStrike" baseline="0" dirty="0">
                <a:solidFill>
                  <a:srgbClr val="000000"/>
                </a:solidFill>
                <a:latin typeface="PFTransport"/>
              </a:rPr>
              <a:t>αναφέρεται στην επιλογή ενός </a:t>
            </a:r>
            <a:r>
              <a:rPr lang="el-GR" sz="1800" b="0" i="0" u="none" strike="noStrike" baseline="0" dirty="0" err="1">
                <a:solidFill>
                  <a:srgbClr val="000000"/>
                </a:solidFill>
                <a:latin typeface="PFTransport"/>
              </a:rPr>
              <a:t>τροφίμου</a:t>
            </a:r>
            <a:r>
              <a:rPr lang="el-GR" sz="1800" b="0" i="0" u="none" strike="noStrike" baseline="0" dirty="0">
                <a:solidFill>
                  <a:srgbClr val="000000"/>
                </a:solidFill>
                <a:latin typeface="PFTransport"/>
              </a:rPr>
              <a:t> ανάμεσα σε δύο ή περισσότερα.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Με τον όρο </a:t>
            </a:r>
            <a:r>
              <a:rPr lang="el-GR" sz="1800" b="0" i="1" u="none" strike="noStrike" baseline="0" dirty="0">
                <a:solidFill>
                  <a:schemeClr val="accent1"/>
                </a:solidFill>
                <a:latin typeface="PFTransport"/>
              </a:rPr>
              <a:t>αρέσκεια</a:t>
            </a:r>
            <a:r>
              <a:rPr lang="el-GR" sz="1800" b="0" i="1" u="none" strike="noStrike" baseline="0" dirty="0">
                <a:solidFill>
                  <a:srgbClr val="000000"/>
                </a:solidFill>
                <a:latin typeface="PFTransport"/>
              </a:rPr>
              <a:t> </a:t>
            </a:r>
            <a:r>
              <a:rPr lang="el-GR" sz="1800" b="0" i="0" u="none" strike="noStrike" baseline="0" dirty="0">
                <a:solidFill>
                  <a:srgbClr val="000000"/>
                </a:solidFill>
                <a:latin typeface="PFTransport"/>
              </a:rPr>
              <a:t>δηλώνεται η συναισθηματική απόκριση απέναντι στα τρόφιμα. </a:t>
            </a:r>
            <a:endParaRPr lang="el-GR" sz="1700" dirty="0">
              <a:solidFill>
                <a:srgbClr val="000000"/>
              </a:solidFill>
              <a:latin typeface="PFTransport"/>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78426"/>
            <a:ext cx="7704000" cy="572700"/>
          </a:xfrm>
        </p:spPr>
        <p:txBody>
          <a:bodyPr/>
          <a:lstStyle/>
          <a:p>
            <a:r>
              <a:rPr lang="el-GR" sz="2200" dirty="0">
                <a:solidFill>
                  <a:schemeClr val="tx1"/>
                </a:solidFill>
              </a:rPr>
              <a:t>Κατανάλωση, προτίμηση, αρέσκεια: </a:t>
            </a:r>
            <a:r>
              <a:rPr lang="el-GR" sz="2200" dirty="0">
                <a:solidFill>
                  <a:schemeClr val="accent1"/>
                </a:solidFill>
              </a:rPr>
              <a:t>Ορισμοί</a:t>
            </a:r>
            <a:endParaRPr lang="en-US" sz="2200" dirty="0">
              <a:solidFill>
                <a:schemeClr val="accent1"/>
              </a:solidFill>
            </a:endParaRPr>
          </a:p>
        </p:txBody>
      </p:sp>
    </p:spTree>
    <p:extLst>
      <p:ext uri="{BB962C8B-B14F-4D97-AF65-F5344CB8AC3E}">
        <p14:creationId xmlns:p14="http://schemas.microsoft.com/office/powerpoint/2010/main" val="354548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877229" y="1123187"/>
            <a:ext cx="7389541" cy="2644366"/>
          </a:xfrm>
          <a:prstGeom prst="rect">
            <a:avLst/>
          </a:prstGeom>
          <a:solidFill>
            <a:schemeClr val="tx2"/>
          </a:solidFill>
        </p:spPr>
        <p:txBody>
          <a:bodyPr spcFirstLastPara="1" wrap="square" lIns="91425" tIns="91425" rIns="91425" bIns="91425" anchor="t" anchorCtr="0">
            <a:noAutofit/>
          </a:bodyPr>
          <a:lstStyle/>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Η διαθεσιμότητα, η τιμή και η ευκολία προετοιμασίας καθορίζουν σε μεγάλο βαθμό τα τρόφιμα που καταναλώνονται. </a:t>
            </a:r>
          </a:p>
          <a:p>
            <a:pPr marL="285750" lvl="0" indent="-285750" algn="just" rtl="0">
              <a:spcBef>
                <a:spcPts val="0"/>
              </a:spcBef>
              <a:spcAft>
                <a:spcPts val="0"/>
              </a:spcAft>
              <a:buFont typeface="Arial" panose="020B0604020202020204" pitchFamily="34" charset="0"/>
              <a:buChar char="•"/>
            </a:pPr>
            <a:endParaRPr lang="el-GR" sz="1800" dirty="0">
              <a:solidFill>
                <a:srgbClr val="000000"/>
              </a:solidFill>
              <a:latin typeface="PFTransport"/>
            </a:endParaRPr>
          </a:p>
          <a:p>
            <a:pPr marL="285750" lvl="0" indent="-285750" algn="just" rtl="0">
              <a:spcBef>
                <a:spcPts val="0"/>
              </a:spcBef>
              <a:spcAft>
                <a:spcPts val="0"/>
              </a:spcAft>
              <a:buFont typeface="Arial" panose="020B0604020202020204" pitchFamily="34" charset="0"/>
              <a:buChar char="•"/>
            </a:pPr>
            <a:r>
              <a:rPr lang="el-GR" sz="1800" dirty="0">
                <a:solidFill>
                  <a:srgbClr val="000000"/>
                </a:solidFill>
                <a:latin typeface="PFTransport"/>
              </a:rPr>
              <a:t>Σε </a:t>
            </a:r>
            <a:r>
              <a:rPr lang="el-GR" sz="1800" b="0" i="0" u="none" strike="noStrike" baseline="0" dirty="0">
                <a:solidFill>
                  <a:srgbClr val="000000"/>
                </a:solidFill>
                <a:latin typeface="PFTransport"/>
              </a:rPr>
              <a:t>ένα </a:t>
            </a:r>
            <a:r>
              <a:rPr lang="en-US" sz="1800" b="0" i="0" u="none" strike="noStrike" baseline="0" dirty="0">
                <a:solidFill>
                  <a:srgbClr val="000000"/>
                </a:solidFill>
                <a:latin typeface="PFTransport"/>
              </a:rPr>
              <a:t>2o </a:t>
            </a:r>
            <a:r>
              <a:rPr lang="el-GR" sz="1800" b="0" i="0" u="none" strike="noStrike" baseline="0" dirty="0">
                <a:solidFill>
                  <a:srgbClr val="000000"/>
                </a:solidFill>
                <a:latin typeface="PFTransport"/>
              </a:rPr>
              <a:t>επίπεδο, βρίσκονται οι διατροφικές προτιμήσεις του ανθρώπου. </a:t>
            </a:r>
            <a:r>
              <a:rPr lang="el-GR" sz="1800" b="0" i="1" u="none" strike="noStrike" baseline="0" dirty="0">
                <a:solidFill>
                  <a:srgbClr val="000000"/>
                </a:solidFill>
                <a:latin typeface="PFTransport"/>
              </a:rPr>
              <a:t>Οι διατροφικές προτιμήσεις συνδέονται με προσωπικές στάσεις, κοινωνικές ανάγκες (για παράδειγμα, ανάγκες κοινωνικής ένταξης) και πολιτισμικές καταβολές. </a:t>
            </a:r>
          </a:p>
          <a:p>
            <a:pPr marL="285750" lvl="0" indent="-285750" algn="just" rtl="0">
              <a:spcBef>
                <a:spcPts val="0"/>
              </a:spcBef>
              <a:spcAft>
                <a:spcPts val="0"/>
              </a:spcAft>
              <a:buFont typeface="Arial" panose="020B0604020202020204" pitchFamily="34" charset="0"/>
              <a:buChar char="•"/>
            </a:pPr>
            <a:endParaRPr lang="el-GR" sz="1800" b="0" i="1" u="none" strike="noStrike" baseline="0" dirty="0">
              <a:solidFill>
                <a:srgbClr val="000000"/>
              </a:solidFill>
              <a:latin typeface="PFTransport"/>
            </a:endParaRPr>
          </a:p>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Οι πεποιθήσεις για τη διατροφική αξία των τροφίμων και το ρόλο τους στη διατήρηση της υγείας καθορίζουν, επίσης, την προτίμηση για συγκεκριμένα τρόφιμα. Όμως, επηρεάζουν ελάχιστα τη διαμόρφωση των </a:t>
            </a:r>
            <a:r>
              <a:rPr lang="el-GR" sz="1800" b="0" i="0" u="none" strike="noStrike" baseline="0" dirty="0" err="1">
                <a:solidFill>
                  <a:srgbClr val="000000"/>
                </a:solidFill>
                <a:latin typeface="PFTransport"/>
              </a:rPr>
              <a:t>αρεσκειών</a:t>
            </a:r>
            <a:r>
              <a:rPr lang="el-GR" sz="1800" b="0" i="0" u="none" strike="noStrike" baseline="0" dirty="0">
                <a:solidFill>
                  <a:srgbClr val="000000"/>
                </a:solidFill>
                <a:latin typeface="PFTransport"/>
              </a:rPr>
              <a:t>. </a:t>
            </a:r>
            <a:endParaRPr lang="en-US" sz="1800" b="0" i="0" u="none" strike="noStrike" baseline="0" dirty="0">
              <a:solidFill>
                <a:srgbClr val="000000"/>
              </a:solidFill>
              <a:latin typeface="PFTransport"/>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477704"/>
            <a:ext cx="7704000" cy="572700"/>
          </a:xfrm>
        </p:spPr>
        <p:txBody>
          <a:bodyPr/>
          <a:lstStyle/>
          <a:p>
            <a:r>
              <a:rPr lang="el-GR" sz="2200" dirty="0">
                <a:solidFill>
                  <a:schemeClr val="tx1"/>
                </a:solidFill>
              </a:rPr>
              <a:t>Διατροφικές προτιμήσεις</a:t>
            </a:r>
            <a:endParaRPr lang="en-US" sz="2200" dirty="0">
              <a:solidFill>
                <a:schemeClr val="accent1"/>
              </a:solidFill>
            </a:endParaRPr>
          </a:p>
        </p:txBody>
      </p:sp>
    </p:spTree>
    <p:extLst>
      <p:ext uri="{BB962C8B-B14F-4D97-AF65-F5344CB8AC3E}">
        <p14:creationId xmlns:p14="http://schemas.microsoft.com/office/powerpoint/2010/main" val="3814446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1757082" y="2061882"/>
            <a:ext cx="5369859" cy="1427764"/>
          </a:xfrm>
          <a:prstGeom prst="rect">
            <a:avLst/>
          </a:prstGeom>
          <a:solidFill>
            <a:schemeClr val="tx2"/>
          </a:solidFill>
          <a:effectLst>
            <a:glow rad="63500">
              <a:schemeClr val="accent1">
                <a:satMod val="175000"/>
                <a:alpha val="40000"/>
              </a:schemeClr>
            </a:glow>
          </a:effectLst>
        </p:spPr>
        <p:txBody>
          <a:bodyPr spcFirstLastPara="1" wrap="square" lIns="91425" tIns="91425" rIns="91425" bIns="91425" anchor="t" anchorCtr="0">
            <a:noAutofit/>
          </a:bodyPr>
          <a:lstStyle/>
          <a:p>
            <a:pPr marL="0" lvl="0" indent="0" rtl="0">
              <a:spcBef>
                <a:spcPts val="0"/>
              </a:spcBef>
              <a:spcAft>
                <a:spcPts val="0"/>
              </a:spcAft>
            </a:pPr>
            <a:endParaRPr lang="en-US" sz="1800" b="0" i="0" u="none" strike="noStrike" baseline="0" dirty="0">
              <a:solidFill>
                <a:srgbClr val="000000"/>
              </a:solidFill>
              <a:latin typeface="PFTransport"/>
            </a:endParaRPr>
          </a:p>
          <a:p>
            <a:pPr marL="0" lvl="0" indent="0" rtl="0">
              <a:spcBef>
                <a:spcPts val="0"/>
              </a:spcBef>
              <a:spcAft>
                <a:spcPts val="0"/>
              </a:spcAft>
            </a:pPr>
            <a:r>
              <a:rPr lang="el-GR" sz="1800" b="0" i="0" u="none" strike="noStrike" baseline="0" dirty="0">
                <a:solidFill>
                  <a:srgbClr val="000000"/>
                </a:solidFill>
                <a:latin typeface="PFTransport"/>
              </a:rPr>
              <a:t>ο άνθρωπος τείνει να καταναλώνει τα είδη που προτιμά και προτιμά τα είδη που του αρέσουν </a:t>
            </a:r>
            <a:endParaRPr lang="en-US" sz="1800" b="0" i="0" u="none" strike="noStrike" baseline="0" dirty="0">
              <a:solidFill>
                <a:srgbClr val="000000"/>
              </a:solidFill>
              <a:latin typeface="PFTransport"/>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845257"/>
            <a:ext cx="7704000" cy="572700"/>
          </a:xfrm>
        </p:spPr>
        <p:txBody>
          <a:bodyPr/>
          <a:lstStyle/>
          <a:p>
            <a:r>
              <a:rPr lang="el-GR" sz="2200" dirty="0">
                <a:solidFill>
                  <a:schemeClr val="tx1"/>
                </a:solidFill>
              </a:rPr>
              <a:t>Διατροφικές προτιμήσεις</a:t>
            </a:r>
            <a:endParaRPr lang="en-US" sz="2200" dirty="0">
              <a:solidFill>
                <a:schemeClr val="accent1"/>
              </a:solidFill>
            </a:endParaRPr>
          </a:p>
        </p:txBody>
      </p:sp>
    </p:spTree>
    <p:extLst>
      <p:ext uri="{BB962C8B-B14F-4D97-AF65-F5344CB8AC3E}">
        <p14:creationId xmlns:p14="http://schemas.microsoft.com/office/powerpoint/2010/main" val="199199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8"/>
          <p:cNvGrpSpPr/>
          <p:nvPr/>
        </p:nvGrpSpPr>
        <p:grpSpPr>
          <a:xfrm>
            <a:off x="724200" y="533550"/>
            <a:ext cx="7695600" cy="4609950"/>
            <a:chOff x="724200" y="533550"/>
            <a:chExt cx="7695600" cy="4609950"/>
          </a:xfrm>
        </p:grpSpPr>
        <p:sp>
          <p:nvSpPr>
            <p:cNvPr id="569" name="Google Shape;569;p48"/>
            <p:cNvSpPr/>
            <p:nvPr/>
          </p:nvSpPr>
          <p:spPr>
            <a:xfrm rot="10800000" flipH="1">
              <a:off x="724200" y="541850"/>
              <a:ext cx="7695600" cy="40632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8"/>
            <p:cNvSpPr/>
            <p:nvPr/>
          </p:nvSpPr>
          <p:spPr>
            <a:xfrm>
              <a:off x="3741700" y="3483000"/>
              <a:ext cx="1660500" cy="16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8"/>
            <p:cNvSpPr/>
            <p:nvPr/>
          </p:nvSpPr>
          <p:spPr>
            <a:xfrm rot="10800000" flipH="1">
              <a:off x="8021100" y="533550"/>
              <a:ext cx="398700" cy="40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8"/>
            <p:cNvSpPr/>
            <p:nvPr/>
          </p:nvSpPr>
          <p:spPr>
            <a:xfrm rot="10800000" flipH="1">
              <a:off x="724200" y="533550"/>
              <a:ext cx="398700" cy="184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itle 18">
            <a:extLst>
              <a:ext uri="{FF2B5EF4-FFF2-40B4-BE49-F238E27FC236}">
                <a16:creationId xmlns:a16="http://schemas.microsoft.com/office/drawing/2014/main" id="{851D8A9A-E43C-61EA-87EF-C7A21BC72A12}"/>
              </a:ext>
            </a:extLst>
          </p:cNvPr>
          <p:cNvSpPr>
            <a:spLocks noGrp="1"/>
          </p:cNvSpPr>
          <p:nvPr>
            <p:ph type="title"/>
          </p:nvPr>
        </p:nvSpPr>
        <p:spPr>
          <a:xfrm>
            <a:off x="1173224" y="1079685"/>
            <a:ext cx="7047226" cy="1847850"/>
          </a:xfrm>
        </p:spPr>
        <p:txBody>
          <a:bodyPr/>
          <a:lstStyle/>
          <a:p>
            <a:pPr algn="ctr"/>
            <a:r>
              <a:rPr lang="el-GR" sz="3600" dirty="0">
                <a:latin typeface="Arial" panose="020B0604020202020204" pitchFamily="34" charset="0"/>
                <a:cs typeface="Arial" panose="020B0604020202020204" pitchFamily="34" charset="0"/>
              </a:rPr>
              <a:t>ΑΡΕΣΚΕΙΑ </a:t>
            </a:r>
            <a:br>
              <a:rPr lang="el-GR" sz="3600" dirty="0">
                <a:latin typeface="Arial" panose="020B0604020202020204" pitchFamily="34" charset="0"/>
                <a:cs typeface="Arial" panose="020B0604020202020204" pitchFamily="34" charset="0"/>
              </a:rPr>
            </a:br>
            <a:r>
              <a:rPr lang="el-GR" sz="3600" dirty="0">
                <a:latin typeface="Arial" panose="020B0604020202020204" pitchFamily="34" charset="0"/>
                <a:cs typeface="Arial" panose="020B0604020202020204" pitchFamily="34" charset="0"/>
              </a:rPr>
              <a:t>&amp; </a:t>
            </a:r>
            <a:br>
              <a:rPr lang="el-GR" sz="3600" dirty="0">
                <a:latin typeface="Arial" panose="020B0604020202020204" pitchFamily="34" charset="0"/>
                <a:cs typeface="Arial" panose="020B0604020202020204" pitchFamily="34" charset="0"/>
              </a:rPr>
            </a:br>
            <a:r>
              <a:rPr lang="el-GR" sz="3600" dirty="0">
                <a:latin typeface="Arial" panose="020B0604020202020204" pitchFamily="34" charset="0"/>
                <a:cs typeface="Arial" panose="020B0604020202020204" pitchFamily="34" charset="0"/>
              </a:rPr>
              <a:t>ΑΠΟΣΤΡΟΦΗ ΣΕ ΤΡΟΦΙΜΑ</a:t>
            </a:r>
            <a:endParaRPr lang="en-US"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8BF944E-3721-8A5B-D2C2-39B5B6612A4B}"/>
              </a:ext>
            </a:extLst>
          </p:cNvPr>
          <p:cNvPicPr>
            <a:picLocks noChangeAspect="1"/>
          </p:cNvPicPr>
          <p:nvPr/>
        </p:nvPicPr>
        <p:blipFill>
          <a:blip r:embed="rId3"/>
          <a:stretch>
            <a:fillRect/>
          </a:stretch>
        </p:blipFill>
        <p:spPr>
          <a:xfrm>
            <a:off x="2967454" y="3199006"/>
            <a:ext cx="2857500" cy="160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794341" y="1422111"/>
            <a:ext cx="7629658" cy="1925444"/>
          </a:xfrm>
          <a:prstGeom prst="rect">
            <a:avLst/>
          </a:prstGeom>
          <a:solidFill>
            <a:schemeClr val="tx2"/>
          </a:solidFill>
        </p:spPr>
        <p:txBody>
          <a:bodyPr spcFirstLastPara="1" wrap="square" lIns="91425" tIns="91425" rIns="91425" bIns="91425" anchor="t" anchorCtr="0">
            <a:noAutofit/>
          </a:bodyPr>
          <a:lstStyle/>
          <a:p>
            <a:pPr marL="342900" indent="-342900" algn="l">
              <a:spcBef>
                <a:spcPts val="600"/>
              </a:spcBef>
              <a:buFont typeface="+mj-lt"/>
              <a:buAutoNum type="arabicPeriod"/>
            </a:pPr>
            <a:r>
              <a:rPr lang="el-GR" sz="1800" b="0" i="0" u="none" strike="noStrike" baseline="0" dirty="0">
                <a:solidFill>
                  <a:srgbClr val="000000"/>
                </a:solidFill>
                <a:latin typeface="Calibri" panose="020F0502020204030204" pitchFamily="34" charset="0"/>
              </a:rPr>
              <a:t>Διατροφικά πρότυπα σε διαφορετικές περιοχές του κόσμου.</a:t>
            </a:r>
          </a:p>
          <a:p>
            <a:pPr marL="342900" indent="-342900" algn="l">
              <a:spcBef>
                <a:spcPts val="600"/>
              </a:spcBef>
              <a:buFont typeface="+mj-lt"/>
              <a:buAutoNum type="arabicPeriod"/>
            </a:pPr>
            <a:r>
              <a:rPr lang="el-GR" sz="1800" dirty="0">
                <a:solidFill>
                  <a:srgbClr val="000000"/>
                </a:solidFill>
                <a:latin typeface="Calibri" panose="020F0502020204030204" pitchFamily="34" charset="0"/>
              </a:rPr>
              <a:t>Τάσεις στην κατανάλωση βασικών ειδών διατροφής σε παγκόσμιο επίπεδο.</a:t>
            </a:r>
            <a:endParaRPr lang="el-GR" sz="1800" b="0" i="0" u="none" strike="noStrike" baseline="0" dirty="0">
              <a:solidFill>
                <a:srgbClr val="000000"/>
              </a:solidFill>
              <a:latin typeface="Calibri" panose="020F0502020204030204" pitchFamily="34" charset="0"/>
            </a:endParaRPr>
          </a:p>
          <a:p>
            <a:pPr marL="342900" indent="-342900" algn="l">
              <a:spcBef>
                <a:spcPts val="600"/>
              </a:spcBef>
              <a:buFont typeface="+mj-lt"/>
              <a:buAutoNum type="arabicPeriod"/>
            </a:pPr>
            <a:r>
              <a:rPr lang="el-GR" sz="1800" b="0" i="0" u="none" strike="noStrike" baseline="0" dirty="0">
                <a:solidFill>
                  <a:srgbClr val="000000"/>
                </a:solidFill>
                <a:latin typeface="Calibri" panose="020F0502020204030204" pitchFamily="34" charset="0"/>
              </a:rPr>
              <a:t>Πρακτικές που χρησιμοποιούνται στη γεωργία και κλιματική αλλαγή</a:t>
            </a:r>
            <a:r>
              <a:rPr lang="en-US" sz="1800" b="0" i="0" u="none" strike="noStrike" baseline="0" dirty="0">
                <a:solidFill>
                  <a:srgbClr val="000000"/>
                </a:solidFill>
                <a:latin typeface="Calibri" panose="020F0502020204030204" pitchFamily="34" charset="0"/>
              </a:rPr>
              <a:t>.</a:t>
            </a:r>
            <a:r>
              <a:rPr lang="el-GR" sz="1800" b="0" i="0" u="none" strike="noStrike" baseline="0" dirty="0">
                <a:solidFill>
                  <a:srgbClr val="000000"/>
                </a:solidFill>
                <a:latin typeface="Calibri" panose="020F0502020204030204" pitchFamily="34" charset="0"/>
              </a:rPr>
              <a:t> </a:t>
            </a:r>
          </a:p>
          <a:p>
            <a:pPr marL="342900" indent="-342900" algn="l">
              <a:spcBef>
                <a:spcPts val="600"/>
              </a:spcBef>
              <a:buFont typeface="+mj-lt"/>
              <a:buAutoNum type="arabicPeriod"/>
            </a:pPr>
            <a:r>
              <a:rPr lang="el-GR" sz="1800" b="0" i="0" u="none" strike="noStrike" baseline="0" dirty="0">
                <a:solidFill>
                  <a:srgbClr val="000000"/>
                </a:solidFill>
                <a:latin typeface="Calibri" panose="020F0502020204030204" pitchFamily="34" charset="0"/>
              </a:rPr>
              <a:t>Υποσιτισμός και η συσχέτιση με περιβαλλοντικούς και κοινωνικοοικονομικούς παράγοντες</a:t>
            </a:r>
          </a:p>
          <a:p>
            <a:pPr marL="342900" indent="-342900" algn="l">
              <a:spcBef>
                <a:spcPts val="600"/>
              </a:spcBef>
              <a:buFont typeface="+mj-lt"/>
              <a:buAutoNum type="arabicPeriod"/>
            </a:pPr>
            <a:r>
              <a:rPr lang="el-GR" sz="1800" b="0" i="0" u="none" strike="noStrike" baseline="0" dirty="0">
                <a:solidFill>
                  <a:srgbClr val="000000"/>
                </a:solidFill>
                <a:latin typeface="Calibri" panose="020F0502020204030204" pitchFamily="34" charset="0"/>
              </a:rPr>
              <a:t>Σύγχρονες τεχνολογίες που επηρεάζουν τα τρόφιμα και τη διατροφή π.χ. βιοτεχνολογία</a:t>
            </a:r>
          </a:p>
          <a:p>
            <a:pPr marL="342900" indent="-342900" algn="l">
              <a:spcBef>
                <a:spcPts val="600"/>
              </a:spcBef>
              <a:buFont typeface="+mj-lt"/>
              <a:buAutoNum type="arabicPeriod"/>
            </a:pPr>
            <a:r>
              <a:rPr lang="el-GR" sz="1800" b="0" i="0" u="none" strike="noStrike" baseline="0" dirty="0">
                <a:solidFill>
                  <a:srgbClr val="000000"/>
                </a:solidFill>
                <a:latin typeface="Calibri" panose="020F0502020204030204" pitchFamily="34" charset="0"/>
              </a:rPr>
              <a:t>Επιπτώσεις της παραγωγής τροφίμων στην κλιματική </a:t>
            </a:r>
            <a:r>
              <a:rPr lang="el-GR" sz="1800" b="0" i="0" u="none" strike="noStrike" baseline="0">
                <a:solidFill>
                  <a:srgbClr val="000000"/>
                </a:solidFill>
                <a:latin typeface="Calibri" panose="020F0502020204030204" pitchFamily="34" charset="0"/>
              </a:rPr>
              <a:t>αλλαγή </a:t>
            </a:r>
            <a:r>
              <a:rPr lang="en-US" sz="1800" b="0" i="0" u="none" strike="noStrike" baseline="0" dirty="0">
                <a:solidFill>
                  <a:srgbClr val="000000"/>
                </a:solidFill>
                <a:latin typeface="Calibri" panose="020F0502020204030204" pitchFamily="34" charset="0"/>
              </a:rPr>
              <a:t>	</a:t>
            </a: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19999" y="715596"/>
            <a:ext cx="7704000" cy="572700"/>
          </a:xfrm>
        </p:spPr>
        <p:txBody>
          <a:bodyPr/>
          <a:lstStyle/>
          <a:p>
            <a:r>
              <a:rPr lang="el-GR" sz="2200" dirty="0"/>
              <a:t>ΠΕΡΙΕΧΟΜΕΝΟ ΜΑΘΗΜΑΤΟΣ</a:t>
            </a:r>
            <a:endParaRPr lang="en-US" sz="2200" dirty="0"/>
          </a:p>
        </p:txBody>
      </p:sp>
    </p:spTree>
    <p:extLst>
      <p:ext uri="{BB962C8B-B14F-4D97-AF65-F5344CB8AC3E}">
        <p14:creationId xmlns:p14="http://schemas.microsoft.com/office/powerpoint/2010/main" val="2917303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F1CBEC71-17AD-2D35-069C-7A5FD1393EFB}"/>
              </a:ext>
            </a:extLst>
          </p:cNvPr>
          <p:cNvSpPr>
            <a:spLocks noGrp="1"/>
          </p:cNvSpPr>
          <p:nvPr>
            <p:ph type="title"/>
          </p:nvPr>
        </p:nvSpPr>
        <p:spPr>
          <a:xfrm>
            <a:off x="779473" y="1020078"/>
            <a:ext cx="5703102" cy="572700"/>
          </a:xfrm>
        </p:spPr>
        <p:txBody>
          <a:bodyPr/>
          <a:lstStyle/>
          <a:p>
            <a:pPr algn="ctr"/>
            <a:r>
              <a:rPr lang="el-GR" sz="1800" b="0" i="0" u="none" strike="noStrike" baseline="0" dirty="0">
                <a:solidFill>
                  <a:srgbClr val="000000"/>
                </a:solidFill>
                <a:latin typeface="PFTransport"/>
              </a:rPr>
              <a:t>Διατροφικές </a:t>
            </a:r>
            <a:r>
              <a:rPr lang="el-GR" sz="1800" b="0" i="0" u="none" strike="noStrike" baseline="0" dirty="0" err="1">
                <a:solidFill>
                  <a:srgbClr val="000000"/>
                </a:solidFill>
                <a:latin typeface="PFTransport"/>
              </a:rPr>
              <a:t>αρέσκειες</a:t>
            </a:r>
            <a:r>
              <a:rPr lang="el-GR" sz="1800" b="0" i="0" u="none" strike="noStrike" baseline="0" dirty="0">
                <a:solidFill>
                  <a:srgbClr val="000000"/>
                </a:solidFill>
                <a:latin typeface="PFTransport"/>
              </a:rPr>
              <a:t> αναπτύσσονται από τις πρώτες ημέρες της ζωής του ανθρώπου. </a:t>
            </a:r>
            <a:endParaRPr lang="en-US" dirty="0"/>
          </a:p>
        </p:txBody>
      </p:sp>
      <p:pic>
        <p:nvPicPr>
          <p:cNvPr id="24" name="Picture 23">
            <a:extLst>
              <a:ext uri="{FF2B5EF4-FFF2-40B4-BE49-F238E27FC236}">
                <a16:creationId xmlns:a16="http://schemas.microsoft.com/office/drawing/2014/main" id="{05C19421-749C-2A0D-417D-F3ABCC84CD54}"/>
              </a:ext>
            </a:extLst>
          </p:cNvPr>
          <p:cNvPicPr>
            <a:picLocks noChangeAspect="1"/>
          </p:cNvPicPr>
          <p:nvPr/>
        </p:nvPicPr>
        <p:blipFill>
          <a:blip r:embed="rId2"/>
          <a:stretch>
            <a:fillRect/>
          </a:stretch>
        </p:blipFill>
        <p:spPr>
          <a:xfrm>
            <a:off x="3631024" y="2239479"/>
            <a:ext cx="3351754" cy="2043752"/>
          </a:xfrm>
          <a:prstGeom prst="rect">
            <a:avLst/>
          </a:prstGeom>
        </p:spPr>
      </p:pic>
    </p:spTree>
    <p:extLst>
      <p:ext uri="{BB962C8B-B14F-4D97-AF65-F5344CB8AC3E}">
        <p14:creationId xmlns:p14="http://schemas.microsoft.com/office/powerpoint/2010/main" val="1420947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Παράγοντες καθορισμού τροφικής αρέσκειας</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787582" y="1417957"/>
            <a:ext cx="7389541" cy="2644366"/>
          </a:xfrm>
          <a:prstGeom prst="rect">
            <a:avLst/>
          </a:prstGeom>
          <a:solidFill>
            <a:schemeClr val="tx2"/>
          </a:solidFill>
        </p:spPr>
        <p:txBody>
          <a:bodyPr spcFirstLastPara="1" wrap="square" lIns="91425" tIns="91425" rIns="91425" bIns="91425" anchor="t" anchorCtr="0">
            <a:noAutofit/>
          </a:bodyPr>
          <a:lstStyle/>
          <a:p>
            <a:pPr marL="342900" lvl="0" indent="-342900" algn="just" rtl="0">
              <a:spcBef>
                <a:spcPts val="0"/>
              </a:spcBef>
              <a:spcAft>
                <a:spcPts val="0"/>
              </a:spcAft>
              <a:buFont typeface="+mj-lt"/>
              <a:buAutoNum type="arabicPeriod"/>
            </a:pPr>
            <a:r>
              <a:rPr lang="el-GR" sz="1800" dirty="0">
                <a:solidFill>
                  <a:srgbClr val="000000"/>
                </a:solidFill>
                <a:latin typeface="PFTransport"/>
              </a:rPr>
              <a:t>Ο</a:t>
            </a:r>
            <a:r>
              <a:rPr lang="el-GR" sz="1800" b="0" i="0" u="none" strike="noStrike" baseline="0" dirty="0">
                <a:solidFill>
                  <a:srgbClr val="000000"/>
                </a:solidFill>
                <a:latin typeface="PFTransport"/>
              </a:rPr>
              <a:t>ι οργανοληπτικές ιδιότητες των τροφίμων (η γεύση, η οσμή, το άρωμα, η υφή) και η γενική εμφάνισή τους</a:t>
            </a:r>
          </a:p>
          <a:p>
            <a:pPr marL="342900" lvl="0" indent="-342900" algn="just" rtl="0">
              <a:spcBef>
                <a:spcPts val="0"/>
              </a:spcBef>
              <a:spcAft>
                <a:spcPts val="0"/>
              </a:spcAft>
              <a:buFont typeface="+mj-lt"/>
              <a:buAutoNum type="arabicPeriod"/>
            </a:pPr>
            <a:endParaRPr lang="el-GR" sz="1800" b="0" i="0" u="none" strike="noStrike" baseline="0" dirty="0">
              <a:solidFill>
                <a:srgbClr val="000000"/>
              </a:solidFill>
              <a:latin typeface="PFTransport"/>
            </a:endParaRPr>
          </a:p>
          <a:p>
            <a:pPr marL="342900" lvl="0" indent="-342900" algn="just" rtl="0">
              <a:spcBef>
                <a:spcPts val="0"/>
              </a:spcBef>
              <a:spcAft>
                <a:spcPts val="0"/>
              </a:spcAft>
              <a:buFont typeface="+mj-lt"/>
              <a:buAutoNum type="arabicPeriod"/>
            </a:pPr>
            <a:r>
              <a:rPr lang="el-GR" sz="1800" b="0" i="0" u="none" strike="noStrike" baseline="0" dirty="0">
                <a:solidFill>
                  <a:srgbClr val="000000"/>
                </a:solidFill>
                <a:latin typeface="PFTransport"/>
              </a:rPr>
              <a:t>Ψυχολογικοί</a:t>
            </a:r>
          </a:p>
          <a:p>
            <a:pPr marL="342900" lvl="0" indent="-342900" algn="just" rtl="0">
              <a:spcBef>
                <a:spcPts val="0"/>
              </a:spcBef>
              <a:spcAft>
                <a:spcPts val="0"/>
              </a:spcAft>
              <a:buFont typeface="+mj-lt"/>
              <a:buAutoNum type="arabicPeriod"/>
            </a:pPr>
            <a:endParaRPr lang="el-GR" sz="1800" b="0" i="0" u="none" strike="noStrike" baseline="0" dirty="0">
              <a:solidFill>
                <a:srgbClr val="000000"/>
              </a:solidFill>
              <a:latin typeface="PFTransport"/>
            </a:endParaRPr>
          </a:p>
          <a:p>
            <a:pPr marL="342900" lvl="0" indent="-342900" algn="just" rtl="0">
              <a:spcBef>
                <a:spcPts val="0"/>
              </a:spcBef>
              <a:spcAft>
                <a:spcPts val="0"/>
              </a:spcAft>
              <a:buFont typeface="+mj-lt"/>
              <a:buAutoNum type="arabicPeriod"/>
            </a:pPr>
            <a:r>
              <a:rPr lang="el-GR" sz="1800" b="0" i="0" u="none" strike="noStrike" baseline="0" dirty="0">
                <a:solidFill>
                  <a:srgbClr val="000000"/>
                </a:solidFill>
                <a:latin typeface="PFTransport"/>
              </a:rPr>
              <a:t>Πολιτισμικοί</a:t>
            </a:r>
          </a:p>
          <a:p>
            <a:pPr marL="342900" lvl="0" indent="-342900" algn="just" rtl="0">
              <a:spcBef>
                <a:spcPts val="0"/>
              </a:spcBef>
              <a:spcAft>
                <a:spcPts val="0"/>
              </a:spcAft>
              <a:buFont typeface="+mj-lt"/>
              <a:buAutoNum type="arabicPeriod"/>
            </a:pPr>
            <a:endParaRPr lang="el-GR" sz="1800" b="0" i="0" u="none" strike="noStrike" baseline="0" dirty="0">
              <a:solidFill>
                <a:srgbClr val="000000"/>
              </a:solidFill>
              <a:latin typeface="PFTransport"/>
            </a:endParaRPr>
          </a:p>
          <a:p>
            <a:pPr marL="342900" lvl="0" indent="-342900" algn="just" rtl="0">
              <a:spcBef>
                <a:spcPts val="0"/>
              </a:spcBef>
              <a:spcAft>
                <a:spcPts val="0"/>
              </a:spcAft>
              <a:buFont typeface="+mj-lt"/>
              <a:buAutoNum type="arabicPeriod"/>
            </a:pPr>
            <a:r>
              <a:rPr lang="el-GR" sz="1800" dirty="0">
                <a:solidFill>
                  <a:srgbClr val="000000"/>
                </a:solidFill>
                <a:latin typeface="PFTransport"/>
              </a:rPr>
              <a:t>Γενετικοί</a:t>
            </a:r>
          </a:p>
          <a:p>
            <a:pPr marL="342900" lvl="0" indent="-342900" algn="just" rtl="0">
              <a:spcBef>
                <a:spcPts val="0"/>
              </a:spcBef>
              <a:spcAft>
                <a:spcPts val="0"/>
              </a:spcAft>
              <a:buFont typeface="+mj-lt"/>
              <a:buAutoNum type="arabicPeriod"/>
            </a:pPr>
            <a:endParaRPr lang="el-GR" sz="1800" dirty="0">
              <a:solidFill>
                <a:srgbClr val="000000"/>
              </a:solidFill>
              <a:latin typeface="PFTransport"/>
            </a:endParaRPr>
          </a:p>
          <a:p>
            <a:pPr marL="342900" lvl="0" indent="-342900" algn="just" rtl="0">
              <a:spcBef>
                <a:spcPts val="0"/>
              </a:spcBef>
              <a:spcAft>
                <a:spcPts val="0"/>
              </a:spcAft>
              <a:buFont typeface="+mj-lt"/>
              <a:buAutoNum type="arabicPeriod"/>
            </a:pPr>
            <a:r>
              <a:rPr lang="el-GR" sz="1800" b="0" i="0" u="none" strike="noStrike" baseline="0" dirty="0">
                <a:solidFill>
                  <a:srgbClr val="000000"/>
                </a:solidFill>
                <a:latin typeface="PFTransport"/>
              </a:rPr>
              <a:t>Φυσιολογικοί παράγοντες.</a:t>
            </a:r>
            <a:endParaRPr lang="en-US" sz="1800" b="0" i="0" u="none" strike="noStrike" baseline="0" dirty="0">
              <a:solidFill>
                <a:srgbClr val="000000"/>
              </a:solidFill>
              <a:latin typeface="PFTransport"/>
            </a:endParaRPr>
          </a:p>
        </p:txBody>
      </p:sp>
      <p:sp>
        <p:nvSpPr>
          <p:cNvPr id="4" name="Explosion: 8 Points 3">
            <a:extLst>
              <a:ext uri="{FF2B5EF4-FFF2-40B4-BE49-F238E27FC236}">
                <a16:creationId xmlns:a16="http://schemas.microsoft.com/office/drawing/2014/main" id="{3C6A4376-CCD5-EC04-602E-4C7D40E22194}"/>
              </a:ext>
            </a:extLst>
          </p:cNvPr>
          <p:cNvSpPr/>
          <p:nvPr/>
        </p:nvSpPr>
        <p:spPr>
          <a:xfrm>
            <a:off x="4304371" y="2200506"/>
            <a:ext cx="3872751" cy="239379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b="1" dirty="0">
                <a:solidFill>
                  <a:schemeClr val="tx2"/>
                </a:solidFill>
              </a:rPr>
              <a:t>ΑΛΛΗΛΕΠΙΔΡΑΣΗ</a:t>
            </a:r>
            <a:endParaRPr lang="en-US" sz="1800" b="1" dirty="0">
              <a:solidFill>
                <a:schemeClr val="tx2"/>
              </a:solidFill>
            </a:endParaRPr>
          </a:p>
        </p:txBody>
      </p:sp>
    </p:spTree>
    <p:extLst>
      <p:ext uri="{BB962C8B-B14F-4D97-AF65-F5344CB8AC3E}">
        <p14:creationId xmlns:p14="http://schemas.microsoft.com/office/powerpoint/2010/main" val="1011364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Απόκριση στη γεύση</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787582" y="1417957"/>
            <a:ext cx="7389541" cy="2644366"/>
          </a:xfrm>
          <a:prstGeom prst="rect">
            <a:avLst/>
          </a:prstGeom>
          <a:solidFill>
            <a:schemeClr val="tx2"/>
          </a:solidFill>
        </p:spPr>
        <p:txBody>
          <a:bodyPr spcFirstLastPara="1" wrap="square" lIns="91425" tIns="91425" rIns="91425" bIns="91425" anchor="t" anchorCtr="0">
            <a:noAutofit/>
          </a:bodyPr>
          <a:lstStyle/>
          <a:p>
            <a:pPr marL="342900" lvl="0" indent="-342900" algn="just" rtl="0">
              <a:spcBef>
                <a:spcPts val="0"/>
              </a:spcBef>
              <a:spcAft>
                <a:spcPts val="0"/>
              </a:spcAft>
              <a:buFont typeface="+mj-lt"/>
              <a:buAutoNum type="arabicPeriod"/>
            </a:pPr>
            <a:r>
              <a:rPr lang="el-GR" sz="1800" dirty="0">
                <a:solidFill>
                  <a:srgbClr val="000000"/>
                </a:solidFill>
                <a:latin typeface="PFTransport"/>
              </a:rPr>
              <a:t>Γενετική αρέσκεια στη γλυκιά γεύση!</a:t>
            </a:r>
          </a:p>
          <a:p>
            <a:pPr marL="342900" lvl="0" indent="-342900" algn="just" rtl="0">
              <a:spcBef>
                <a:spcPts val="0"/>
              </a:spcBef>
              <a:spcAft>
                <a:spcPts val="0"/>
              </a:spcAft>
              <a:buFont typeface="+mj-lt"/>
              <a:buAutoNum type="arabicPeriod"/>
            </a:pPr>
            <a:endParaRPr lang="el-GR" sz="1800" b="0" i="0" u="none" strike="noStrike" baseline="0" dirty="0">
              <a:solidFill>
                <a:srgbClr val="000000"/>
              </a:solidFill>
              <a:latin typeface="PFTransport"/>
            </a:endParaRPr>
          </a:p>
          <a:p>
            <a:pPr marL="342900" lvl="0" indent="-342900" algn="just" rtl="0">
              <a:spcBef>
                <a:spcPts val="0"/>
              </a:spcBef>
              <a:spcAft>
                <a:spcPts val="0"/>
              </a:spcAft>
              <a:buFont typeface="+mj-lt"/>
              <a:buAutoNum type="arabicPeriod"/>
            </a:pPr>
            <a:r>
              <a:rPr lang="el-GR" sz="1800" b="0" i="0" u="none" strike="noStrike" baseline="0" dirty="0">
                <a:solidFill>
                  <a:srgbClr val="000000"/>
                </a:solidFill>
                <a:latin typeface="PFTransport"/>
              </a:rPr>
              <a:t>Ωστόσο, </a:t>
            </a:r>
            <a:r>
              <a:rPr lang="el-GR" sz="1800" dirty="0">
                <a:solidFill>
                  <a:srgbClr val="000000"/>
                </a:solidFill>
                <a:latin typeface="PFTransport"/>
              </a:rPr>
              <a:t>υπάρχουν </a:t>
            </a:r>
            <a:r>
              <a:rPr lang="el-GR" sz="1800" b="0" i="0" u="none" strike="noStrike" baseline="0" dirty="0">
                <a:solidFill>
                  <a:srgbClr val="000000"/>
                </a:solidFill>
                <a:latin typeface="PFTransport"/>
              </a:rPr>
              <a:t>διαφοροποιήσεις σε σχέση με την απόκριση των διαφόρων ανθρώπων στα γευστικά χαρακτηριστικά των τροφίμων.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i="1" dirty="0">
                <a:solidFill>
                  <a:schemeClr val="accent1"/>
                </a:solidFill>
                <a:latin typeface="PFTransport"/>
              </a:rPr>
              <a:t>π</a:t>
            </a:r>
            <a:r>
              <a:rPr lang="el-GR" sz="1800" b="0" i="1" u="none" strike="noStrike" baseline="0" dirty="0">
                <a:solidFill>
                  <a:schemeClr val="accent1"/>
                </a:solidFill>
                <a:latin typeface="PFTransport"/>
              </a:rPr>
              <a:t>.χ., η ευαισθησία στις διαβαθμίσεις της πικρής γεύσης ποικίλλει από άνθρωπο σε άνθρωπο, εξαιτίας ενός </a:t>
            </a:r>
            <a:r>
              <a:rPr lang="el-GR" sz="1800" b="0" i="1" u="none" strike="noStrike" baseline="0" dirty="0" err="1">
                <a:solidFill>
                  <a:schemeClr val="accent1"/>
                </a:solidFill>
                <a:latin typeface="PFTransport"/>
              </a:rPr>
              <a:t>μονογονικού</a:t>
            </a:r>
            <a:r>
              <a:rPr lang="el-GR" sz="1800" b="0" i="1" u="none" strike="noStrike" baseline="0" dirty="0">
                <a:solidFill>
                  <a:schemeClr val="accent1"/>
                </a:solidFill>
                <a:latin typeface="PFTransport"/>
              </a:rPr>
              <a:t> πολυμορφισμού. </a:t>
            </a:r>
          </a:p>
          <a:p>
            <a:pPr marL="0" lvl="0" indent="0" algn="just" rtl="0">
              <a:spcBef>
                <a:spcPts val="0"/>
              </a:spcBef>
              <a:spcAft>
                <a:spcPts val="0"/>
              </a:spcAft>
            </a:pPr>
            <a:r>
              <a:rPr lang="el-GR" sz="1800" b="0" i="0" u="none" strike="noStrike" baseline="0" dirty="0">
                <a:solidFill>
                  <a:srgbClr val="000000"/>
                </a:solidFill>
                <a:latin typeface="PFTransport"/>
              </a:rPr>
              <a:t>Έτσι, δεν είμαστε όλοι το ίδιο ικανοί να διακρίνουμε την παρουσία ελάχιστης ποσότητας μιας ουσίας με πικρή γεύση σε κάποιο τρόφιμο.</a:t>
            </a:r>
            <a:endParaRPr lang="en-US" sz="1800" b="0" i="0" u="none" strike="noStrike" baseline="0" dirty="0">
              <a:solidFill>
                <a:srgbClr val="000000"/>
              </a:solidFill>
              <a:latin typeface="PFTransport"/>
            </a:endParaRPr>
          </a:p>
        </p:txBody>
      </p:sp>
    </p:spTree>
    <p:extLst>
      <p:ext uri="{BB962C8B-B14F-4D97-AF65-F5344CB8AC3E}">
        <p14:creationId xmlns:p14="http://schemas.microsoft.com/office/powerpoint/2010/main" val="3821612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Απόκριση στη γεύση</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787582" y="1417957"/>
            <a:ext cx="7389541" cy="2644366"/>
          </a:xfrm>
          <a:prstGeom prst="rect">
            <a:avLst/>
          </a:prstGeom>
          <a:solidFill>
            <a:schemeClr val="tx2"/>
          </a:solidFill>
        </p:spPr>
        <p:txBody>
          <a:bodyPr spcFirstLastPara="1" wrap="square" lIns="91425" tIns="91425" rIns="91425" bIns="91425" anchor="t" anchorCtr="0">
            <a:noAutofit/>
          </a:bodyPr>
          <a:lstStyle/>
          <a:p>
            <a:pPr marL="342900" lvl="0" indent="-342900" algn="just" rtl="0">
              <a:spcBef>
                <a:spcPts val="0"/>
              </a:spcBef>
              <a:spcAft>
                <a:spcPts val="0"/>
              </a:spcAft>
              <a:buFont typeface="+mj-lt"/>
              <a:buAutoNum type="arabicPeriod"/>
            </a:pPr>
            <a:r>
              <a:rPr lang="el-GR" sz="1800" dirty="0">
                <a:solidFill>
                  <a:schemeClr val="bg1">
                    <a:lumMod val="20000"/>
                    <a:lumOff val="80000"/>
                  </a:schemeClr>
                </a:solidFill>
                <a:latin typeface="PFTransport"/>
              </a:rPr>
              <a:t>Γενετική αρέσκεια στη γλυκιά γεύση!</a:t>
            </a:r>
          </a:p>
          <a:p>
            <a:pPr marL="342900" lvl="0" indent="-342900" algn="just" rtl="0">
              <a:spcBef>
                <a:spcPts val="0"/>
              </a:spcBef>
              <a:spcAft>
                <a:spcPts val="0"/>
              </a:spcAft>
              <a:buFont typeface="+mj-lt"/>
              <a:buAutoNum type="arabicPeriod"/>
            </a:pPr>
            <a:endParaRPr lang="el-GR" sz="1800" b="0" i="0" u="none" strike="noStrike" baseline="0" dirty="0">
              <a:solidFill>
                <a:schemeClr val="bg1">
                  <a:lumMod val="20000"/>
                  <a:lumOff val="80000"/>
                </a:schemeClr>
              </a:solidFill>
              <a:latin typeface="PFTransport"/>
            </a:endParaRPr>
          </a:p>
          <a:p>
            <a:pPr marL="342900" lvl="0" indent="-342900" algn="just" rtl="0">
              <a:spcBef>
                <a:spcPts val="0"/>
              </a:spcBef>
              <a:spcAft>
                <a:spcPts val="0"/>
              </a:spcAft>
              <a:buFont typeface="+mj-lt"/>
              <a:buAutoNum type="arabicPeriod"/>
            </a:pPr>
            <a:r>
              <a:rPr lang="el-GR" sz="1800" b="0" i="0" u="none" strike="noStrike" baseline="0" dirty="0">
                <a:solidFill>
                  <a:schemeClr val="bg1">
                    <a:lumMod val="20000"/>
                    <a:lumOff val="80000"/>
                  </a:schemeClr>
                </a:solidFill>
                <a:latin typeface="PFTransport"/>
              </a:rPr>
              <a:t>Ωστόσο, </a:t>
            </a:r>
            <a:r>
              <a:rPr lang="el-GR" sz="1800" dirty="0">
                <a:solidFill>
                  <a:schemeClr val="bg1">
                    <a:lumMod val="20000"/>
                    <a:lumOff val="80000"/>
                  </a:schemeClr>
                </a:solidFill>
                <a:latin typeface="PFTransport"/>
              </a:rPr>
              <a:t>υπάρχουν </a:t>
            </a:r>
            <a:r>
              <a:rPr lang="el-GR" sz="1800" b="0" i="0" u="none" strike="noStrike" baseline="0" dirty="0">
                <a:solidFill>
                  <a:schemeClr val="bg1">
                    <a:lumMod val="20000"/>
                    <a:lumOff val="80000"/>
                  </a:schemeClr>
                </a:solidFill>
                <a:latin typeface="PFTransport"/>
              </a:rPr>
              <a:t>διαφοροποιήσεις σε σχέση με την απόκριση των διαφόρων ανθρώπων στα γευστικά χαρακτηριστικά των τροφίμων. </a:t>
            </a:r>
          </a:p>
          <a:p>
            <a:pPr marL="0" lvl="0" indent="0" algn="just" rtl="0">
              <a:spcBef>
                <a:spcPts val="0"/>
              </a:spcBef>
              <a:spcAft>
                <a:spcPts val="0"/>
              </a:spcAft>
            </a:pPr>
            <a:endParaRPr lang="el-GR" sz="1800" dirty="0">
              <a:solidFill>
                <a:schemeClr val="bg1">
                  <a:lumMod val="20000"/>
                  <a:lumOff val="80000"/>
                </a:schemeClr>
              </a:solidFill>
              <a:latin typeface="PFTransport"/>
            </a:endParaRPr>
          </a:p>
          <a:p>
            <a:pPr marL="0" lvl="0" indent="0" algn="just" rtl="0">
              <a:spcBef>
                <a:spcPts val="0"/>
              </a:spcBef>
              <a:spcAft>
                <a:spcPts val="0"/>
              </a:spcAft>
            </a:pPr>
            <a:r>
              <a:rPr lang="el-GR" sz="1800" i="1" dirty="0">
                <a:solidFill>
                  <a:schemeClr val="bg1">
                    <a:lumMod val="20000"/>
                    <a:lumOff val="80000"/>
                  </a:schemeClr>
                </a:solidFill>
                <a:latin typeface="PFTransport"/>
              </a:rPr>
              <a:t>π</a:t>
            </a:r>
            <a:r>
              <a:rPr lang="el-GR" sz="1800" b="0" i="1" u="none" strike="noStrike" baseline="0" dirty="0">
                <a:solidFill>
                  <a:schemeClr val="bg1">
                    <a:lumMod val="20000"/>
                    <a:lumOff val="80000"/>
                  </a:schemeClr>
                </a:solidFill>
                <a:latin typeface="PFTransport"/>
              </a:rPr>
              <a:t>.χ., η ευαισθησία στις διαβαθμίσεις της πικρής γεύσης ποικίλλει από άνθρωπο σε άνθρωπο, εξαιτίας ενός </a:t>
            </a:r>
            <a:r>
              <a:rPr lang="el-GR" sz="1800" b="0" i="1" u="none" strike="noStrike" baseline="0" dirty="0" err="1">
                <a:solidFill>
                  <a:schemeClr val="bg1">
                    <a:lumMod val="20000"/>
                    <a:lumOff val="80000"/>
                  </a:schemeClr>
                </a:solidFill>
                <a:latin typeface="PFTransport"/>
              </a:rPr>
              <a:t>μονογονικού</a:t>
            </a:r>
            <a:r>
              <a:rPr lang="el-GR" sz="1800" b="0" i="1" u="none" strike="noStrike" baseline="0" dirty="0">
                <a:solidFill>
                  <a:schemeClr val="bg1">
                    <a:lumMod val="20000"/>
                    <a:lumOff val="80000"/>
                  </a:schemeClr>
                </a:solidFill>
                <a:latin typeface="PFTransport"/>
              </a:rPr>
              <a:t> πολυμορφισμού. </a:t>
            </a:r>
          </a:p>
          <a:p>
            <a:pPr marL="0" lvl="0" indent="0" algn="just" rtl="0">
              <a:spcBef>
                <a:spcPts val="0"/>
              </a:spcBef>
              <a:spcAft>
                <a:spcPts val="0"/>
              </a:spcAft>
            </a:pPr>
            <a:r>
              <a:rPr lang="el-GR" sz="1800" b="0" i="0" u="none" strike="noStrike" baseline="0" dirty="0">
                <a:solidFill>
                  <a:schemeClr val="bg1">
                    <a:lumMod val="20000"/>
                    <a:lumOff val="80000"/>
                  </a:schemeClr>
                </a:solidFill>
                <a:latin typeface="PFTransport"/>
              </a:rPr>
              <a:t>Έτσι, δεν είμαστε όλοι το ίδιο ικανοί να διακρίνουμε την παρουσία ελάχιστης ποσότητας μιας ουσίας με πικρή γεύση σε κάποιο τρόφιμο.</a:t>
            </a:r>
            <a:endParaRPr lang="en-US" sz="1800" b="0" i="0" u="none" strike="noStrike" baseline="0" dirty="0">
              <a:solidFill>
                <a:schemeClr val="bg1">
                  <a:lumMod val="20000"/>
                  <a:lumOff val="80000"/>
                </a:schemeClr>
              </a:solidFill>
              <a:latin typeface="PFTransport"/>
            </a:endParaRPr>
          </a:p>
        </p:txBody>
      </p:sp>
      <p:sp>
        <p:nvSpPr>
          <p:cNvPr id="2" name="Rectangle: Rounded Corners 1">
            <a:extLst>
              <a:ext uri="{FF2B5EF4-FFF2-40B4-BE49-F238E27FC236}">
                <a16:creationId xmlns:a16="http://schemas.microsoft.com/office/drawing/2014/main" id="{FC53D2CB-4D46-7B61-3AB6-546576341DEC}"/>
              </a:ext>
            </a:extLst>
          </p:cNvPr>
          <p:cNvSpPr/>
          <p:nvPr/>
        </p:nvSpPr>
        <p:spPr>
          <a:xfrm>
            <a:off x="3954528" y="2059258"/>
            <a:ext cx="4222595" cy="231945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900" b="0" i="0" u="none" strike="noStrike" baseline="0" dirty="0">
                <a:solidFill>
                  <a:schemeClr val="tx1"/>
                </a:solidFill>
                <a:latin typeface="PFTransport"/>
              </a:rPr>
              <a:t> Για τις διαφοροποιήσεις αυτές υπεύθυνα, καταρχάς, είναι τα γονίδια.</a:t>
            </a:r>
          </a:p>
          <a:p>
            <a:pPr algn="ctr"/>
            <a:endParaRPr lang="el-GR" sz="1900" dirty="0">
              <a:solidFill>
                <a:schemeClr val="tx1"/>
              </a:solidFill>
              <a:latin typeface="PFTransport"/>
            </a:endParaRPr>
          </a:p>
          <a:p>
            <a:pPr algn="ctr"/>
            <a:r>
              <a:rPr lang="el-GR" sz="1900" b="0" i="0" u="none" strike="noStrike" baseline="0" dirty="0">
                <a:solidFill>
                  <a:schemeClr val="tx1"/>
                </a:solidFill>
                <a:latin typeface="PFTransport"/>
              </a:rPr>
              <a:t>Αλλά, η γενετική κλίση του ανθρώπου τροποποιείται από τις πρακτικές που θα ακολουθηθούν κατά την παιδική ηλικία. </a:t>
            </a:r>
            <a:endParaRPr lang="en-US" sz="1900" dirty="0">
              <a:solidFill>
                <a:schemeClr val="tx1"/>
              </a:solidFill>
            </a:endParaRPr>
          </a:p>
        </p:txBody>
      </p:sp>
    </p:spTree>
    <p:extLst>
      <p:ext uri="{BB962C8B-B14F-4D97-AF65-F5344CB8AC3E}">
        <p14:creationId xmlns:p14="http://schemas.microsoft.com/office/powerpoint/2010/main" val="139976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563882" y="1313608"/>
            <a:ext cx="2788918" cy="572700"/>
          </a:xfrm>
        </p:spPr>
        <p:txBody>
          <a:bodyPr/>
          <a:lstStyle/>
          <a:p>
            <a:r>
              <a:rPr lang="el-GR" sz="2200" dirty="0">
                <a:solidFill>
                  <a:schemeClr val="accent2"/>
                </a:solidFill>
              </a:rPr>
              <a:t>Περιβαλλοντική επίδραση</a:t>
            </a:r>
            <a:endParaRPr lang="en-US" sz="2200" dirty="0">
              <a:solidFill>
                <a:schemeClr val="accent2"/>
              </a:solidFill>
            </a:endParaRPr>
          </a:p>
        </p:txBody>
      </p:sp>
      <p:graphicFrame>
        <p:nvGraphicFramePr>
          <p:cNvPr id="2" name="Diagram 1">
            <a:extLst>
              <a:ext uri="{FF2B5EF4-FFF2-40B4-BE49-F238E27FC236}">
                <a16:creationId xmlns:a16="http://schemas.microsoft.com/office/drawing/2014/main" id="{ABBF5AFA-A580-E950-0106-7BA1B2BBAF0E}"/>
              </a:ext>
            </a:extLst>
          </p:cNvPr>
          <p:cNvGraphicFramePr/>
          <p:nvPr>
            <p:extLst>
              <p:ext uri="{D42A27DB-BD31-4B8C-83A1-F6EECF244321}">
                <p14:modId xmlns:p14="http://schemas.microsoft.com/office/powerpoint/2010/main" val="1991735479"/>
              </p:ext>
            </p:extLst>
          </p:nvPr>
        </p:nvGraphicFramePr>
        <p:xfrm>
          <a:off x="2780371" y="490654"/>
          <a:ext cx="6304156" cy="4033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5F4D163-7E41-51F3-1461-6679ED7CB755}"/>
              </a:ext>
            </a:extLst>
          </p:cNvPr>
          <p:cNvSpPr txBox="1"/>
          <p:nvPr/>
        </p:nvSpPr>
        <p:spPr>
          <a:xfrm>
            <a:off x="5553307" y="3620429"/>
            <a:ext cx="869795" cy="307777"/>
          </a:xfrm>
          <a:prstGeom prst="rect">
            <a:avLst/>
          </a:prstGeom>
          <a:noFill/>
        </p:spPr>
        <p:txBody>
          <a:bodyPr wrap="square" rtlCol="0">
            <a:spAutoFit/>
          </a:bodyPr>
          <a:lstStyle/>
          <a:p>
            <a:pPr algn="ctr"/>
            <a:r>
              <a:rPr lang="el-GR" dirty="0"/>
              <a:t>ΑΤΟΜΟ</a:t>
            </a:r>
            <a:endParaRPr lang="en-US" dirty="0"/>
          </a:p>
        </p:txBody>
      </p:sp>
      <p:sp>
        <p:nvSpPr>
          <p:cNvPr id="6" name="TextBox 5">
            <a:extLst>
              <a:ext uri="{FF2B5EF4-FFF2-40B4-BE49-F238E27FC236}">
                <a16:creationId xmlns:a16="http://schemas.microsoft.com/office/drawing/2014/main" id="{A139CFBC-A9A4-3B6C-088A-0AA9BE5491FD}"/>
              </a:ext>
            </a:extLst>
          </p:cNvPr>
          <p:cNvSpPr txBox="1"/>
          <p:nvPr/>
        </p:nvSpPr>
        <p:spPr>
          <a:xfrm>
            <a:off x="5233638" y="2419910"/>
            <a:ext cx="1397619" cy="307777"/>
          </a:xfrm>
          <a:prstGeom prst="rect">
            <a:avLst/>
          </a:prstGeom>
          <a:noFill/>
        </p:spPr>
        <p:txBody>
          <a:bodyPr wrap="square" rtlCol="0">
            <a:spAutoFit/>
          </a:bodyPr>
          <a:lstStyle/>
          <a:p>
            <a:pPr algn="ctr"/>
            <a:r>
              <a:rPr lang="el-GR" dirty="0"/>
              <a:t>ΟΙΚΟΓΕΝΕΙΑ</a:t>
            </a:r>
            <a:endParaRPr lang="en-US" dirty="0"/>
          </a:p>
        </p:txBody>
      </p:sp>
      <p:sp>
        <p:nvSpPr>
          <p:cNvPr id="7" name="TextBox 6">
            <a:extLst>
              <a:ext uri="{FF2B5EF4-FFF2-40B4-BE49-F238E27FC236}">
                <a16:creationId xmlns:a16="http://schemas.microsoft.com/office/drawing/2014/main" id="{657D1BE7-3849-4EA6-D0AA-B9AC232663C6}"/>
              </a:ext>
            </a:extLst>
          </p:cNvPr>
          <p:cNvSpPr txBox="1"/>
          <p:nvPr/>
        </p:nvSpPr>
        <p:spPr>
          <a:xfrm>
            <a:off x="4954858" y="1662688"/>
            <a:ext cx="1955180" cy="307777"/>
          </a:xfrm>
          <a:prstGeom prst="rect">
            <a:avLst/>
          </a:prstGeom>
          <a:noFill/>
        </p:spPr>
        <p:txBody>
          <a:bodyPr wrap="square" rtlCol="0">
            <a:spAutoFit/>
          </a:bodyPr>
          <a:lstStyle/>
          <a:p>
            <a:pPr algn="ctr"/>
            <a:r>
              <a:rPr lang="el-GR" dirty="0"/>
              <a:t>ΦΙΛΟΙ/ ΣΥΝΤΡΟΦΟΙ</a:t>
            </a:r>
            <a:endParaRPr lang="en-US" dirty="0"/>
          </a:p>
        </p:txBody>
      </p:sp>
      <p:sp>
        <p:nvSpPr>
          <p:cNvPr id="8" name="TextBox 7">
            <a:extLst>
              <a:ext uri="{FF2B5EF4-FFF2-40B4-BE49-F238E27FC236}">
                <a16:creationId xmlns:a16="http://schemas.microsoft.com/office/drawing/2014/main" id="{F6807624-EB3B-2304-C3E0-16F519681169}"/>
              </a:ext>
            </a:extLst>
          </p:cNvPr>
          <p:cNvSpPr txBox="1"/>
          <p:nvPr/>
        </p:nvSpPr>
        <p:spPr>
          <a:xfrm>
            <a:off x="4445619" y="500268"/>
            <a:ext cx="2973658" cy="738664"/>
          </a:xfrm>
          <a:prstGeom prst="rect">
            <a:avLst/>
          </a:prstGeom>
          <a:noFill/>
        </p:spPr>
        <p:txBody>
          <a:bodyPr wrap="square" rtlCol="0">
            <a:spAutoFit/>
          </a:bodyPr>
          <a:lstStyle/>
          <a:p>
            <a:pPr algn="ctr"/>
            <a:r>
              <a:rPr lang="el-GR" dirty="0"/>
              <a:t>ΜΜΕ/ </a:t>
            </a:r>
          </a:p>
          <a:p>
            <a:pPr algn="ctr"/>
            <a:r>
              <a:rPr lang="el-GR" dirty="0"/>
              <a:t>ΒΙΟΜΗΧΑΝΙΑ ΤΡΟΦΙΜΩΝ/ ΚΛΑΔΟΣ ΥΓΕΙΑΣ</a:t>
            </a:r>
            <a:endParaRPr lang="en-US" dirty="0"/>
          </a:p>
        </p:txBody>
      </p:sp>
    </p:spTree>
    <p:extLst>
      <p:ext uri="{BB962C8B-B14F-4D97-AF65-F5344CB8AC3E}">
        <p14:creationId xmlns:p14="http://schemas.microsoft.com/office/powerpoint/2010/main" val="177054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Πρώτη επίδραση</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787582" y="1417957"/>
            <a:ext cx="7389541" cy="2644366"/>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0" i="0" u="none" strike="noStrike" baseline="0" dirty="0" err="1">
                <a:solidFill>
                  <a:srgbClr val="000000"/>
                </a:solidFill>
                <a:latin typeface="PFTransport"/>
              </a:rPr>
              <a:t>Oι</a:t>
            </a:r>
            <a:r>
              <a:rPr lang="el-GR" sz="1800" b="0" i="0" u="none" strike="noStrike" baseline="0" dirty="0">
                <a:solidFill>
                  <a:srgbClr val="000000"/>
                </a:solidFill>
                <a:latin typeface="PFTransport"/>
              </a:rPr>
              <a:t> πρώτες επιρροές κατά την παιδική ηλικία προέρχονται από το </a:t>
            </a:r>
            <a:r>
              <a:rPr lang="el-GR" sz="1800" b="0" i="0" u="none" strike="noStrike" baseline="0" dirty="0" err="1">
                <a:solidFill>
                  <a:srgbClr val="000000"/>
                </a:solidFill>
                <a:latin typeface="PFTransport"/>
              </a:rPr>
              <a:t>γονεϊκό</a:t>
            </a:r>
            <a:r>
              <a:rPr lang="el-GR" sz="1800" b="0" i="0" u="none" strike="noStrike" baseline="0" dirty="0">
                <a:solidFill>
                  <a:srgbClr val="000000"/>
                </a:solidFill>
                <a:latin typeface="PFTransport"/>
              </a:rPr>
              <a:t> περιβάλλον.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Το μεγαλύτερο μέρος της «παιδείας» γύρω από τα τρόφιμα ολοκληρώνεται στα πρώτα 5 χρόνια της ζωής, όταν ο άνθρωπος μαθαίνει:</a:t>
            </a:r>
          </a:p>
          <a:p>
            <a:pPr marL="342900" lvl="0" indent="-342900" algn="just" rtl="0">
              <a:spcBef>
                <a:spcPts val="0"/>
              </a:spcBef>
              <a:spcAft>
                <a:spcPts val="0"/>
              </a:spcAft>
              <a:buAutoNum type="arabicPeriod"/>
            </a:pPr>
            <a:r>
              <a:rPr lang="el-GR" sz="1800" b="0" i="0" u="none" strike="noStrike" baseline="0" dirty="0">
                <a:solidFill>
                  <a:srgbClr val="000000"/>
                </a:solidFill>
                <a:latin typeface="PFTransport"/>
              </a:rPr>
              <a:t>να αναγνωρίζει και </a:t>
            </a:r>
          </a:p>
          <a:p>
            <a:pPr marL="342900" lvl="0" indent="-342900" algn="just" rtl="0">
              <a:spcBef>
                <a:spcPts val="0"/>
              </a:spcBef>
              <a:spcAft>
                <a:spcPts val="0"/>
              </a:spcAft>
              <a:buAutoNum type="arabicPeriod"/>
            </a:pPr>
            <a:r>
              <a:rPr lang="el-GR" sz="1800" b="0" i="0" u="none" strike="noStrike" baseline="0" dirty="0">
                <a:solidFill>
                  <a:srgbClr val="000000"/>
                </a:solidFill>
                <a:latin typeface="PFTransport"/>
              </a:rPr>
              <a:t>να χρησιμοποιεί τα βασικά είδη διατροφής που χρησιμοποιούνται στον περίγυρό του. </a:t>
            </a:r>
            <a:endParaRPr lang="en-US" sz="1800" b="0" i="0" u="none" strike="noStrike" baseline="0" dirty="0">
              <a:solidFill>
                <a:srgbClr val="000000"/>
              </a:solidFill>
              <a:latin typeface="PFTransport"/>
            </a:endParaRPr>
          </a:p>
        </p:txBody>
      </p:sp>
    </p:spTree>
    <p:extLst>
      <p:ext uri="{BB962C8B-B14F-4D97-AF65-F5344CB8AC3E}">
        <p14:creationId xmlns:p14="http://schemas.microsoft.com/office/powerpoint/2010/main" val="69931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Αρέσκεια και χρόνος</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787582" y="1194932"/>
            <a:ext cx="7389541" cy="2644366"/>
          </a:xfrm>
          <a:prstGeom prst="rect">
            <a:avLst/>
          </a:prstGeom>
          <a:solidFill>
            <a:schemeClr val="tx2"/>
          </a:solidFill>
        </p:spPr>
        <p:txBody>
          <a:bodyPr spcFirstLastPara="1" wrap="square" lIns="91425" tIns="91425" rIns="91425" bIns="91425" anchor="t" anchorCtr="0">
            <a:noAutofit/>
          </a:bodyPr>
          <a:lstStyle/>
          <a:p>
            <a:pPr marL="342900" lvl="0" indent="-34290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Μέσω της </a:t>
            </a:r>
            <a:r>
              <a:rPr lang="el-GR" sz="1800" b="1" i="0" u="none" strike="noStrike" baseline="0" dirty="0">
                <a:solidFill>
                  <a:srgbClr val="000000"/>
                </a:solidFill>
                <a:latin typeface="PFTransport"/>
              </a:rPr>
              <a:t>επαναλαμβανόμενης επαφής </a:t>
            </a:r>
            <a:r>
              <a:rPr lang="el-GR" sz="1800" b="0" i="0" u="none" strike="noStrike" baseline="0" dirty="0">
                <a:solidFill>
                  <a:srgbClr val="000000"/>
                </a:solidFill>
                <a:latin typeface="PFTransport"/>
              </a:rPr>
              <a:t>με τρόφιμα, αναπτύσσει τις πρώτες του </a:t>
            </a:r>
            <a:r>
              <a:rPr lang="el-GR" sz="1800" b="0" i="0" u="none" strike="noStrike" baseline="0" dirty="0" err="1">
                <a:solidFill>
                  <a:srgbClr val="000000"/>
                </a:solidFill>
                <a:latin typeface="PFTransport"/>
              </a:rPr>
              <a:t>αρέσκειες</a:t>
            </a:r>
            <a:r>
              <a:rPr lang="el-GR" sz="1800" b="0" i="0" u="none" strike="noStrike" baseline="0" dirty="0">
                <a:solidFill>
                  <a:srgbClr val="000000"/>
                </a:solidFill>
                <a:latin typeface="PFTransport"/>
              </a:rPr>
              <a:t>. </a:t>
            </a:r>
          </a:p>
          <a:p>
            <a:pPr marL="342900" lvl="0" indent="-34290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Η </a:t>
            </a:r>
            <a:r>
              <a:rPr lang="el-GR" sz="1800" b="1" i="0" u="none" strike="noStrike" baseline="0" dirty="0">
                <a:solidFill>
                  <a:srgbClr val="000000"/>
                </a:solidFill>
                <a:latin typeface="PFTransport"/>
              </a:rPr>
              <a:t>εξοικείωση</a:t>
            </a:r>
            <a:r>
              <a:rPr lang="el-GR" sz="1800" b="0" i="0" u="none" strike="noStrike" baseline="0" dirty="0">
                <a:solidFill>
                  <a:srgbClr val="000000"/>
                </a:solidFill>
                <a:latin typeface="PFTransport"/>
              </a:rPr>
              <a:t> με τα διαφορετικά είδη τροφίμων και τις διαφορετικές συνήθειες φαγητού συνεχίζεται σε όλη τη ζωή.</a:t>
            </a:r>
          </a:p>
          <a:p>
            <a:pPr marL="342900" lvl="0" indent="-34290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Πολλά από τα τρόφιμα που </a:t>
            </a:r>
            <a:r>
              <a:rPr lang="el-GR" sz="1800" b="0" i="0" u="none" strike="noStrike" baseline="0" dirty="0" err="1">
                <a:solidFill>
                  <a:srgbClr val="000000"/>
                </a:solidFill>
                <a:latin typeface="PFTransport"/>
              </a:rPr>
              <a:t>αποτιμούνται</a:t>
            </a:r>
            <a:r>
              <a:rPr lang="el-GR" sz="1800" b="0" i="0" u="none" strike="noStrike" baseline="0" dirty="0">
                <a:solidFill>
                  <a:srgbClr val="000000"/>
                </a:solidFill>
                <a:latin typeface="PFTransport"/>
              </a:rPr>
              <a:t> αρχικά αρνητικά μπορεί, τελικά, να μετατραπούν σε διαιτητικές </a:t>
            </a:r>
            <a:r>
              <a:rPr lang="el-GR" sz="1800" b="0" i="0" u="none" strike="noStrike" baseline="0" dirty="0" err="1">
                <a:solidFill>
                  <a:srgbClr val="000000"/>
                </a:solidFill>
                <a:latin typeface="PFTransport"/>
              </a:rPr>
              <a:t>αρέσκειες</a:t>
            </a:r>
            <a:r>
              <a:rPr lang="el-GR" sz="1800" b="0" i="0" u="none" strike="noStrike" baseline="0" dirty="0">
                <a:solidFill>
                  <a:srgbClr val="000000"/>
                </a:solidFill>
                <a:latin typeface="PFTransport"/>
              </a:rPr>
              <a:t>. </a:t>
            </a:r>
            <a:endParaRPr lang="en-US" sz="1800" b="0" i="0" u="none" strike="noStrike" baseline="0" dirty="0">
              <a:solidFill>
                <a:srgbClr val="000000"/>
              </a:solidFill>
              <a:latin typeface="PFTransport"/>
            </a:endParaRPr>
          </a:p>
          <a:p>
            <a:pPr marL="342900" lvl="0" indent="-342900" algn="just" rtl="0">
              <a:spcBef>
                <a:spcPts val="0"/>
              </a:spcBef>
              <a:spcAft>
                <a:spcPts val="0"/>
              </a:spcAft>
              <a:buFont typeface="Arial" panose="020B0604020202020204" pitchFamily="34" charset="0"/>
              <a:buChar char="•"/>
            </a:pPr>
            <a:r>
              <a:rPr lang="en-US" sz="1800" dirty="0">
                <a:solidFill>
                  <a:srgbClr val="000000"/>
                </a:solidFill>
                <a:latin typeface="PFTransport"/>
              </a:rPr>
              <a:t>H</a:t>
            </a:r>
            <a:r>
              <a:rPr lang="el-GR" sz="1800" b="0" i="0" u="none" strike="noStrike" baseline="0" dirty="0">
                <a:solidFill>
                  <a:srgbClr val="000000"/>
                </a:solidFill>
                <a:latin typeface="PFTransport"/>
              </a:rPr>
              <a:t> αρχική, δυσάρεστη εντύπωση παραμερίζεται και η </a:t>
            </a:r>
            <a:endParaRPr lang="en-US" sz="1800" b="0" i="0" u="none" strike="noStrike" baseline="0" dirty="0">
              <a:solidFill>
                <a:srgbClr val="000000"/>
              </a:solidFill>
              <a:latin typeface="PFTransport"/>
            </a:endParaRPr>
          </a:p>
          <a:p>
            <a:pPr marL="0" lvl="0" indent="0" algn="just" rtl="0">
              <a:spcBef>
                <a:spcPts val="0"/>
              </a:spcBef>
              <a:spcAft>
                <a:spcPts val="0"/>
              </a:spcAft>
            </a:pPr>
            <a:r>
              <a:rPr lang="en-US" sz="1800" dirty="0">
                <a:solidFill>
                  <a:srgbClr val="000000"/>
                </a:solidFill>
                <a:latin typeface="PFTransport"/>
              </a:rPr>
              <a:t>       </a:t>
            </a:r>
            <a:r>
              <a:rPr lang="el-GR" sz="1800" b="0" i="0" u="none" strike="noStrike" baseline="0" dirty="0">
                <a:solidFill>
                  <a:srgbClr val="000000"/>
                </a:solidFill>
                <a:latin typeface="PFTransport"/>
              </a:rPr>
              <a:t>κατανάλωση αποκτά </a:t>
            </a:r>
            <a:r>
              <a:rPr lang="el-GR" sz="1800" b="1" i="0" u="none" strike="noStrike" baseline="0" dirty="0">
                <a:solidFill>
                  <a:srgbClr val="000000"/>
                </a:solidFill>
                <a:latin typeface="PFTransport"/>
              </a:rPr>
              <a:t>κοινωνικό</a:t>
            </a:r>
            <a:r>
              <a:rPr lang="en-US" sz="1800" b="1" i="0" u="none" strike="noStrike" baseline="0" dirty="0">
                <a:solidFill>
                  <a:srgbClr val="000000"/>
                </a:solidFill>
                <a:latin typeface="PFTransport"/>
              </a:rPr>
              <a:t> &amp; </a:t>
            </a:r>
            <a:r>
              <a:rPr lang="el-GR" sz="1800" b="1" i="0" u="none" strike="noStrike" baseline="0" dirty="0">
                <a:solidFill>
                  <a:srgbClr val="000000"/>
                </a:solidFill>
                <a:latin typeface="PFTransport"/>
              </a:rPr>
              <a:t>συναισθηματικό νόημα</a:t>
            </a:r>
            <a:r>
              <a:rPr lang="en-US" sz="1800" b="0" i="0" u="none" strike="noStrike" baseline="0" dirty="0">
                <a:solidFill>
                  <a:srgbClr val="000000"/>
                </a:solidFill>
                <a:latin typeface="PFTransport"/>
              </a:rPr>
              <a:t>.</a:t>
            </a:r>
            <a:endParaRPr lang="el-GR" sz="1800" b="0" i="0" u="none" strike="noStrike" baseline="0" dirty="0">
              <a:solidFill>
                <a:srgbClr val="000000"/>
              </a:solidFill>
              <a:latin typeface="PFTransport"/>
            </a:endParaRP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1" u="none" strike="noStrike" baseline="0" dirty="0">
                <a:solidFill>
                  <a:schemeClr val="accent1"/>
                </a:solidFill>
                <a:latin typeface="PFTransport"/>
              </a:rPr>
              <a:t>Ενδεικτικές περιπτώσεις τέτοιων τροφίμων είναι πολλά είδη </a:t>
            </a:r>
            <a:endParaRPr lang="en-US" sz="1800" b="0" i="1" u="none" strike="noStrike" baseline="0" dirty="0">
              <a:solidFill>
                <a:schemeClr val="accent1"/>
              </a:solidFill>
              <a:latin typeface="PFTransport"/>
            </a:endParaRPr>
          </a:p>
          <a:p>
            <a:pPr marL="0" lvl="0" indent="0" algn="just" rtl="0">
              <a:spcBef>
                <a:spcPts val="0"/>
              </a:spcBef>
              <a:spcAft>
                <a:spcPts val="0"/>
              </a:spcAft>
            </a:pPr>
            <a:r>
              <a:rPr lang="el-GR" sz="1800" b="0" i="1" u="none" strike="noStrike" baseline="0" dirty="0">
                <a:solidFill>
                  <a:schemeClr val="accent1"/>
                </a:solidFill>
                <a:latin typeface="PFTransport"/>
              </a:rPr>
              <a:t>μπαχαρικών και τυριών, ο καφές και το τσάι.</a:t>
            </a:r>
            <a:endParaRPr lang="en-US" sz="1800" b="0" i="1" u="none" strike="noStrike" baseline="0" dirty="0">
              <a:solidFill>
                <a:schemeClr val="accent1"/>
              </a:solidFill>
              <a:latin typeface="PFTransport"/>
            </a:endParaRPr>
          </a:p>
        </p:txBody>
      </p:sp>
      <p:pic>
        <p:nvPicPr>
          <p:cNvPr id="2" name="Picture 1">
            <a:extLst>
              <a:ext uri="{FF2B5EF4-FFF2-40B4-BE49-F238E27FC236}">
                <a16:creationId xmlns:a16="http://schemas.microsoft.com/office/drawing/2014/main" id="{FDED4960-33E6-8205-B44B-D97DDABF1C0C}"/>
              </a:ext>
            </a:extLst>
          </p:cNvPr>
          <p:cNvPicPr>
            <a:picLocks noChangeAspect="1"/>
          </p:cNvPicPr>
          <p:nvPr/>
        </p:nvPicPr>
        <p:blipFill>
          <a:blip r:embed="rId3"/>
          <a:stretch>
            <a:fillRect/>
          </a:stretch>
        </p:blipFill>
        <p:spPr>
          <a:xfrm>
            <a:off x="7083695" y="3129776"/>
            <a:ext cx="1526603" cy="1519818"/>
          </a:xfrm>
          <a:prstGeom prst="rect">
            <a:avLst/>
          </a:prstGeom>
        </p:spPr>
      </p:pic>
    </p:spTree>
    <p:extLst>
      <p:ext uri="{BB962C8B-B14F-4D97-AF65-F5344CB8AC3E}">
        <p14:creationId xmlns:p14="http://schemas.microsoft.com/office/powerpoint/2010/main" val="2513404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Μηχανισμοί βελτίωσης αρέσκειας</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824753" y="1343615"/>
            <a:ext cx="7389541" cy="2644366"/>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1" i="0" u="none" strike="noStrike" baseline="0" dirty="0">
                <a:solidFill>
                  <a:srgbClr val="000000"/>
                </a:solidFill>
                <a:latin typeface="PFTransport"/>
              </a:rPr>
              <a:t>Μηχανισμός 1</a:t>
            </a:r>
            <a:r>
              <a:rPr lang="el-GR" sz="1800" b="0" i="0" u="none" strike="noStrike" baseline="0" dirty="0">
                <a:solidFill>
                  <a:srgbClr val="000000"/>
                </a:solidFill>
                <a:latin typeface="PFTransport"/>
              </a:rPr>
              <a:t>: η ύπαρξη «πίεσης» από το συντροφικό, κυρίως, περιβάλλον (</a:t>
            </a:r>
            <a:r>
              <a:rPr lang="el-GR" sz="1800" b="0" i="1" u="none" strike="noStrike" baseline="0" dirty="0" err="1">
                <a:solidFill>
                  <a:srgbClr val="000000"/>
                </a:solidFill>
                <a:latin typeface="PFTransport"/>
              </a:rPr>
              <a:t>peer</a:t>
            </a:r>
            <a:r>
              <a:rPr lang="el-GR" sz="1800" b="0" i="1" u="none" strike="noStrike" baseline="0" dirty="0">
                <a:solidFill>
                  <a:srgbClr val="000000"/>
                </a:solidFill>
                <a:latin typeface="PFTransport"/>
              </a:rPr>
              <a:t> </a:t>
            </a:r>
            <a:r>
              <a:rPr lang="el-GR" sz="1800" b="0" i="1" u="none" strike="noStrike" baseline="0" dirty="0" err="1">
                <a:solidFill>
                  <a:srgbClr val="000000"/>
                </a:solidFill>
                <a:latin typeface="PFTransport"/>
              </a:rPr>
              <a:t>pressure</a:t>
            </a:r>
            <a:r>
              <a:rPr lang="el-GR" sz="1800" b="0" i="0" u="none" strike="noStrike" baseline="0" dirty="0">
                <a:solidFill>
                  <a:srgbClr val="000000"/>
                </a:solidFill>
                <a:latin typeface="PFTransport"/>
              </a:rPr>
              <a:t>) και ο ρόλος του κοινωνικού περίγυρου (</a:t>
            </a:r>
            <a:r>
              <a:rPr lang="el-GR" sz="1800" b="0" i="1" u="none" strike="noStrike" baseline="0" dirty="0" err="1">
                <a:solidFill>
                  <a:srgbClr val="000000"/>
                </a:solidFill>
                <a:latin typeface="PFTransport"/>
              </a:rPr>
              <a:t>social</a:t>
            </a:r>
            <a:r>
              <a:rPr lang="el-GR" sz="1800" b="0" i="1" u="none" strike="noStrike" baseline="0" dirty="0">
                <a:solidFill>
                  <a:srgbClr val="000000"/>
                </a:solidFill>
                <a:latin typeface="PFTransport"/>
              </a:rPr>
              <a:t> </a:t>
            </a:r>
            <a:r>
              <a:rPr lang="el-GR" sz="1800" b="0" i="1" u="none" strike="noStrike" baseline="0" dirty="0" err="1">
                <a:solidFill>
                  <a:srgbClr val="000000"/>
                </a:solidFill>
                <a:latin typeface="PFTransport"/>
              </a:rPr>
              <a:t>conditioning</a:t>
            </a:r>
            <a:r>
              <a:rPr lang="el-GR" sz="1800" b="0" i="0" u="none" strike="noStrike" baseline="0" dirty="0">
                <a:solidFill>
                  <a:srgbClr val="000000"/>
                </a:solidFill>
                <a:latin typeface="PFTransport"/>
              </a:rPr>
              <a:t>). </a:t>
            </a:r>
          </a:p>
          <a:p>
            <a:pPr marL="0" lvl="0" indent="0" algn="just" rtl="0">
              <a:spcBef>
                <a:spcPts val="0"/>
              </a:spcBef>
              <a:spcAft>
                <a:spcPts val="0"/>
              </a:spcAft>
            </a:pPr>
            <a:endParaRPr lang="el-GR" sz="1800" b="0" i="0" u="none" strike="noStrike" baseline="0" dirty="0">
              <a:solidFill>
                <a:srgbClr val="000000"/>
              </a:solidFill>
              <a:latin typeface="PFTransport"/>
            </a:endParaRPr>
          </a:p>
        </p:txBody>
      </p:sp>
      <p:pic>
        <p:nvPicPr>
          <p:cNvPr id="2" name="Picture 1">
            <a:extLst>
              <a:ext uri="{FF2B5EF4-FFF2-40B4-BE49-F238E27FC236}">
                <a16:creationId xmlns:a16="http://schemas.microsoft.com/office/drawing/2014/main" id="{6206CE56-5DD7-A040-E7ED-FAE897BED274}"/>
              </a:ext>
            </a:extLst>
          </p:cNvPr>
          <p:cNvPicPr>
            <a:picLocks noChangeAspect="1"/>
          </p:cNvPicPr>
          <p:nvPr/>
        </p:nvPicPr>
        <p:blipFill>
          <a:blip r:embed="rId3"/>
          <a:stretch>
            <a:fillRect/>
          </a:stretch>
        </p:blipFill>
        <p:spPr>
          <a:xfrm>
            <a:off x="3083835" y="2210235"/>
            <a:ext cx="2976330" cy="2311033"/>
          </a:xfrm>
          <a:prstGeom prst="rect">
            <a:avLst/>
          </a:prstGeom>
        </p:spPr>
      </p:pic>
    </p:spTree>
    <p:extLst>
      <p:ext uri="{BB962C8B-B14F-4D97-AF65-F5344CB8AC3E}">
        <p14:creationId xmlns:p14="http://schemas.microsoft.com/office/powerpoint/2010/main" val="387477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Μηχανισμοί βελτίωσης αρέσκειας</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824753" y="1343615"/>
            <a:ext cx="7389541" cy="2644366"/>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1" dirty="0">
                <a:solidFill>
                  <a:srgbClr val="000000"/>
                </a:solidFill>
                <a:latin typeface="PFTransport"/>
              </a:rPr>
              <a:t>Μηχανισμός 2: </a:t>
            </a:r>
            <a:r>
              <a:rPr lang="el-GR" sz="1800" b="0" i="0" u="none" strike="noStrike" baseline="0" dirty="0">
                <a:solidFill>
                  <a:srgbClr val="000000"/>
                </a:solidFill>
                <a:latin typeface="PFTransport"/>
              </a:rPr>
              <a:t>αφορά στην επιδίωξη συγκεκριμένων εμπειριών από την πρόσληψη χημικών ουσιών (</a:t>
            </a:r>
            <a:r>
              <a:rPr lang="el-GR" sz="1800" b="0" i="1" u="none" strike="noStrike" baseline="0" dirty="0" err="1">
                <a:solidFill>
                  <a:srgbClr val="000000"/>
                </a:solidFill>
                <a:latin typeface="PFTransport"/>
              </a:rPr>
              <a:t>opponent</a:t>
            </a:r>
            <a:r>
              <a:rPr lang="el-GR" sz="1800" b="0" i="1" u="none" strike="noStrike" baseline="0" dirty="0">
                <a:solidFill>
                  <a:srgbClr val="000000"/>
                </a:solidFill>
                <a:latin typeface="PFTransport"/>
              </a:rPr>
              <a:t> </a:t>
            </a:r>
            <a:r>
              <a:rPr lang="el-GR" sz="1800" b="0" i="1" u="none" strike="noStrike" baseline="0" dirty="0" err="1">
                <a:solidFill>
                  <a:srgbClr val="000000"/>
                </a:solidFill>
                <a:latin typeface="PFTransport"/>
              </a:rPr>
              <a:t>physiological</a:t>
            </a:r>
            <a:r>
              <a:rPr lang="el-GR" sz="1800" b="0" i="1" u="none" strike="noStrike" baseline="0" dirty="0">
                <a:solidFill>
                  <a:srgbClr val="000000"/>
                </a:solidFill>
                <a:latin typeface="PFTransport"/>
              </a:rPr>
              <a:t> </a:t>
            </a:r>
            <a:r>
              <a:rPr lang="el-GR" sz="1800" b="0" i="1" u="none" strike="noStrike" baseline="0" dirty="0" err="1">
                <a:solidFill>
                  <a:srgbClr val="000000"/>
                </a:solidFill>
                <a:latin typeface="PFTransport"/>
              </a:rPr>
              <a:t>process</a:t>
            </a:r>
            <a:r>
              <a:rPr lang="el-GR" sz="1800" b="0" i="0" u="none" strike="noStrike" baseline="0" dirty="0">
                <a:solidFill>
                  <a:srgbClr val="000000"/>
                </a:solidFill>
                <a:latin typeface="PFTransport"/>
              </a:rPr>
              <a:t>). Στην περίπτωση αυτή, το άτομο επιδιώκει συγκεκριμένες φαρμακολογικές επιπτώσεις, όπως αυτές της αιθυλικής αλκοόλης, που περιέχεται στα αλκοολούχα ποτά.</a:t>
            </a:r>
            <a:endParaRPr lang="en-US" sz="1800" b="0" i="1" u="none" strike="noStrike" baseline="0" dirty="0">
              <a:solidFill>
                <a:schemeClr val="accent1"/>
              </a:solidFill>
              <a:latin typeface="PFTransport"/>
            </a:endParaRPr>
          </a:p>
        </p:txBody>
      </p:sp>
      <p:pic>
        <p:nvPicPr>
          <p:cNvPr id="2" name="Picture 1">
            <a:extLst>
              <a:ext uri="{FF2B5EF4-FFF2-40B4-BE49-F238E27FC236}">
                <a16:creationId xmlns:a16="http://schemas.microsoft.com/office/drawing/2014/main" id="{9A2D8AAD-C3CB-142B-773C-23C3A78F5C98}"/>
              </a:ext>
            </a:extLst>
          </p:cNvPr>
          <p:cNvPicPr>
            <a:picLocks noChangeAspect="1"/>
          </p:cNvPicPr>
          <p:nvPr/>
        </p:nvPicPr>
        <p:blipFill>
          <a:blip r:embed="rId3"/>
          <a:stretch>
            <a:fillRect/>
          </a:stretch>
        </p:blipFill>
        <p:spPr>
          <a:xfrm>
            <a:off x="3150800" y="2699994"/>
            <a:ext cx="2848556" cy="1895585"/>
          </a:xfrm>
          <a:prstGeom prst="rect">
            <a:avLst/>
          </a:prstGeom>
        </p:spPr>
      </p:pic>
    </p:spTree>
    <p:extLst>
      <p:ext uri="{BB962C8B-B14F-4D97-AF65-F5344CB8AC3E}">
        <p14:creationId xmlns:p14="http://schemas.microsoft.com/office/powerpoint/2010/main" val="587840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1182028" y="622232"/>
            <a:ext cx="7241971" cy="1184266"/>
          </a:xfrm>
        </p:spPr>
        <p:txBody>
          <a:bodyPr/>
          <a:lstStyle/>
          <a:p>
            <a:r>
              <a:rPr lang="el-GR" sz="2200" dirty="0">
                <a:solidFill>
                  <a:schemeClr val="accent1"/>
                </a:solidFill>
              </a:rPr>
              <a:t>Μηχανισμός επιδίωξης συγκεκριμένων εμπειριών από την πρόσληψη χημικών ουσιών</a:t>
            </a:r>
            <a:br>
              <a:rPr lang="el-GR" sz="2400" b="0" i="0" u="none" strike="noStrike" baseline="0" dirty="0">
                <a:solidFill>
                  <a:srgbClr val="000000"/>
                </a:solidFill>
                <a:latin typeface="PFTransport"/>
              </a:rPr>
            </a:b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877229" y="1657815"/>
            <a:ext cx="7389541" cy="2488414"/>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0" i="0" u="none" strike="noStrike" baseline="0" dirty="0">
                <a:solidFill>
                  <a:srgbClr val="000000"/>
                </a:solidFill>
                <a:latin typeface="PFTransport"/>
              </a:rPr>
              <a:t>Σύμφωνα με τη συγκεκριμένη υπόθεση, η ικανοποίηση που εισπράττει ο δοκιμαστής μετά την υπέρβαση της αρχικής επώδυνης εμπειρίας </a:t>
            </a:r>
            <a:r>
              <a:rPr lang="el-GR" sz="1800" b="0" i="1" u="none" strike="noStrike" baseline="0" dirty="0">
                <a:solidFill>
                  <a:schemeClr val="accent1"/>
                </a:solidFill>
                <a:latin typeface="PFTransport"/>
              </a:rPr>
              <a:t>(όπως συμβαίνει με τη δοκιμή καυτερού πιπεριού και άλλων μπαχαρικών, που ερεθίζουν τη ρινική κοιλότητα)</a:t>
            </a:r>
            <a:r>
              <a:rPr lang="el-GR" sz="1800" b="0" i="0" u="none" strike="noStrike" baseline="0" dirty="0">
                <a:solidFill>
                  <a:srgbClr val="000000"/>
                </a:solidFill>
                <a:latin typeface="PFTransport"/>
              </a:rPr>
              <a:t>, συμβάλλει στην ανάπτυξη αρέσκειας γι’ αυτά τα τρόφιμα.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Κατά τη συγκεκριμένη διαδικασία, οι φυσιολογικές διεργασίες που οδηγούν στην παραγωγή </a:t>
            </a:r>
            <a:r>
              <a:rPr lang="el-GR" sz="1800" b="0" i="0" u="none" strike="noStrike" baseline="0" dirty="0" err="1">
                <a:solidFill>
                  <a:srgbClr val="000000"/>
                </a:solidFill>
                <a:latin typeface="PFTransport"/>
              </a:rPr>
              <a:t>ενδορφινών</a:t>
            </a:r>
            <a:r>
              <a:rPr lang="el-GR" sz="1800" b="0" i="0" u="none" strike="noStrike" baseline="0" dirty="0">
                <a:solidFill>
                  <a:srgbClr val="000000"/>
                </a:solidFill>
                <a:latin typeface="PFTransport"/>
              </a:rPr>
              <a:t> στον εγκέφαλο προκαλούν τελικά αίσθημα ευφορίας και χαλάρωση. </a:t>
            </a:r>
            <a:endParaRPr lang="en-US" sz="1800" b="0" i="1" u="none" strike="noStrike" baseline="0" dirty="0">
              <a:solidFill>
                <a:schemeClr val="accent1"/>
              </a:solidFill>
              <a:latin typeface="PFTransport"/>
            </a:endParaRPr>
          </a:p>
        </p:txBody>
      </p:sp>
    </p:spTree>
    <p:extLst>
      <p:ext uri="{BB962C8B-B14F-4D97-AF65-F5344CB8AC3E}">
        <p14:creationId xmlns:p14="http://schemas.microsoft.com/office/powerpoint/2010/main" val="88169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4954859" y="1910305"/>
            <a:ext cx="2796866" cy="1925444"/>
          </a:xfrm>
          <a:prstGeom prst="rect">
            <a:avLst/>
          </a:prstGeom>
          <a:solidFill>
            <a:schemeClr val="tx2"/>
          </a:solidFill>
        </p:spPr>
        <p:txBody>
          <a:bodyPr spcFirstLastPara="1" wrap="square" lIns="91425" tIns="91425" rIns="91425" bIns="91425" anchor="t" anchorCtr="0">
            <a:noAutofit/>
          </a:bodyPr>
          <a:lstStyle/>
          <a:p>
            <a:pPr marL="0" indent="0"/>
            <a:r>
              <a:rPr lang="el-GR" sz="1800" dirty="0">
                <a:effectLst/>
                <a:latin typeface="Calibri" panose="020F0502020204030204" pitchFamily="34" charset="0"/>
                <a:ea typeface="Calibri" panose="020F0502020204030204" pitchFamily="34" charset="0"/>
                <a:cs typeface="Calibri" panose="020F0502020204030204" pitchFamily="34" charset="0"/>
              </a:rPr>
              <a:t>Το μάθημα θα αξιολογηθεί με μια γραπτή εξέταση, η οποία θα περιλαμβάνει ερωτήσεις πολλαπλής επιλογής ή/και σύντομης απάντησης.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879147"/>
            <a:ext cx="7704000" cy="572700"/>
          </a:xfrm>
        </p:spPr>
        <p:txBody>
          <a:bodyPr/>
          <a:lstStyle/>
          <a:p>
            <a:r>
              <a:rPr lang="el-GR" sz="2200" dirty="0">
                <a:solidFill>
                  <a:schemeClr val="accent1"/>
                </a:solidFill>
              </a:rPr>
              <a:t>ΕΞΕΤΑΣΗ ΜΑΘΗΜΑΤΟΣ</a:t>
            </a:r>
            <a:endParaRPr lang="en-US" sz="2200" dirty="0">
              <a:solidFill>
                <a:schemeClr val="accent1"/>
              </a:solidFill>
            </a:endParaRPr>
          </a:p>
        </p:txBody>
      </p:sp>
      <p:pic>
        <p:nvPicPr>
          <p:cNvPr id="2" name="Picture 1">
            <a:extLst>
              <a:ext uri="{FF2B5EF4-FFF2-40B4-BE49-F238E27FC236}">
                <a16:creationId xmlns:a16="http://schemas.microsoft.com/office/drawing/2014/main" id="{711100B3-F3A3-3DF6-ED69-51B06A4B9B76}"/>
              </a:ext>
            </a:extLst>
          </p:cNvPr>
          <p:cNvPicPr>
            <a:picLocks noChangeAspect="1"/>
          </p:cNvPicPr>
          <p:nvPr/>
        </p:nvPicPr>
        <p:blipFill>
          <a:blip r:embed="rId3"/>
          <a:stretch>
            <a:fillRect/>
          </a:stretch>
        </p:blipFill>
        <p:spPr>
          <a:xfrm>
            <a:off x="1146950" y="2115789"/>
            <a:ext cx="3028950" cy="1514475"/>
          </a:xfrm>
          <a:prstGeom prst="rect">
            <a:avLst/>
          </a:prstGeom>
        </p:spPr>
      </p:pic>
    </p:spTree>
    <p:extLst>
      <p:ext uri="{BB962C8B-B14F-4D97-AF65-F5344CB8AC3E}">
        <p14:creationId xmlns:p14="http://schemas.microsoft.com/office/powerpoint/2010/main" val="271225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Λόγοι απόρριψης τροφίμων - είδη</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1092820" y="1412488"/>
            <a:ext cx="7084303" cy="2426810"/>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2000" dirty="0">
                <a:solidFill>
                  <a:srgbClr val="000000"/>
                </a:solidFill>
                <a:latin typeface="PFTransport"/>
              </a:rPr>
              <a:t>Μπορούν </a:t>
            </a:r>
            <a:r>
              <a:rPr lang="el-GR" sz="2000" b="0" i="0" u="none" strike="noStrike" baseline="0" dirty="0">
                <a:solidFill>
                  <a:srgbClr val="000000"/>
                </a:solidFill>
                <a:latin typeface="PFTransport"/>
              </a:rPr>
              <a:t>να ομαδοποιηθούν σε τρία είδη:</a:t>
            </a:r>
          </a:p>
          <a:p>
            <a:pPr marL="0" lvl="0" indent="0" algn="just" rtl="0">
              <a:spcBef>
                <a:spcPts val="0"/>
              </a:spcBef>
              <a:spcAft>
                <a:spcPts val="0"/>
              </a:spcAft>
            </a:pPr>
            <a:endParaRPr lang="el-GR" sz="2000" b="0" i="0" u="none" strike="noStrike" baseline="0" dirty="0">
              <a:solidFill>
                <a:srgbClr val="000000"/>
              </a:solidFill>
              <a:latin typeface="PFTransport"/>
            </a:endParaRPr>
          </a:p>
          <a:p>
            <a:pPr marL="342900" lvl="0" indent="-342900" algn="just" rtl="0">
              <a:spcBef>
                <a:spcPts val="0"/>
              </a:spcBef>
              <a:spcAft>
                <a:spcPts val="0"/>
              </a:spcAft>
              <a:buAutoNum type="arabicParenR"/>
            </a:pPr>
            <a:r>
              <a:rPr lang="el-GR" sz="2000" b="0" i="0" u="none" strike="noStrike" baseline="0" dirty="0">
                <a:solidFill>
                  <a:srgbClr val="000000"/>
                </a:solidFill>
                <a:latin typeface="PFTransport"/>
              </a:rPr>
              <a:t>στη </a:t>
            </a:r>
            <a:r>
              <a:rPr lang="el-GR" sz="2000" b="0" i="1" u="none" strike="noStrike" baseline="0" dirty="0">
                <a:solidFill>
                  <a:srgbClr val="000000"/>
                </a:solidFill>
                <a:latin typeface="PFTransport"/>
              </a:rPr>
              <a:t>δυσαρέσκεια </a:t>
            </a:r>
            <a:r>
              <a:rPr lang="el-GR" sz="2000" b="0" i="0" u="none" strike="noStrike" baseline="0" dirty="0">
                <a:solidFill>
                  <a:srgbClr val="000000"/>
                </a:solidFill>
                <a:latin typeface="PFTransport"/>
              </a:rPr>
              <a:t>(</a:t>
            </a:r>
            <a:r>
              <a:rPr lang="el-GR" sz="2000" b="0" i="1" u="none" strike="noStrike" baseline="0" dirty="0" err="1">
                <a:solidFill>
                  <a:srgbClr val="000000"/>
                </a:solidFill>
                <a:latin typeface="PFTransport"/>
              </a:rPr>
              <a:t>distaste</a:t>
            </a:r>
            <a:r>
              <a:rPr lang="el-GR" sz="2000" b="0" i="0" u="none" strike="noStrike" baseline="0" dirty="0">
                <a:solidFill>
                  <a:srgbClr val="000000"/>
                </a:solidFill>
                <a:latin typeface="PFTransport"/>
              </a:rPr>
              <a:t>)</a:t>
            </a:r>
          </a:p>
          <a:p>
            <a:pPr marL="342900" lvl="0" indent="-342900" algn="just" rtl="0">
              <a:spcBef>
                <a:spcPts val="0"/>
              </a:spcBef>
              <a:spcAft>
                <a:spcPts val="0"/>
              </a:spcAft>
              <a:buAutoNum type="arabicParenR"/>
            </a:pPr>
            <a:endParaRPr lang="el-GR" sz="2000" b="0" i="0" u="none" strike="noStrike" baseline="0" dirty="0">
              <a:solidFill>
                <a:srgbClr val="000000"/>
              </a:solidFill>
              <a:latin typeface="PFTransport"/>
            </a:endParaRPr>
          </a:p>
          <a:p>
            <a:pPr marL="342900" lvl="0" indent="-342900" algn="just" rtl="0">
              <a:spcBef>
                <a:spcPts val="0"/>
              </a:spcBef>
              <a:spcAft>
                <a:spcPts val="0"/>
              </a:spcAft>
              <a:buAutoNum type="arabicParenR"/>
            </a:pPr>
            <a:r>
              <a:rPr lang="el-GR" sz="2000" b="0" i="0" u="none" strike="noStrike" baseline="0" dirty="0">
                <a:solidFill>
                  <a:srgbClr val="000000"/>
                </a:solidFill>
                <a:latin typeface="PFTransport"/>
              </a:rPr>
              <a:t>στον </a:t>
            </a:r>
            <a:r>
              <a:rPr lang="el-GR" sz="2000" b="0" i="1" u="none" strike="noStrike" baseline="0" dirty="0">
                <a:solidFill>
                  <a:srgbClr val="000000"/>
                </a:solidFill>
                <a:latin typeface="PFTransport"/>
              </a:rPr>
              <a:t>κίνδυνο </a:t>
            </a:r>
            <a:r>
              <a:rPr lang="el-GR" sz="2000" b="0" i="0" u="none" strike="noStrike" baseline="0" dirty="0">
                <a:solidFill>
                  <a:srgbClr val="000000"/>
                </a:solidFill>
                <a:latin typeface="PFTransport"/>
              </a:rPr>
              <a:t>(</a:t>
            </a:r>
            <a:r>
              <a:rPr lang="el-GR" sz="2000" b="0" i="1" u="none" strike="noStrike" baseline="0" dirty="0" err="1">
                <a:solidFill>
                  <a:srgbClr val="000000"/>
                </a:solidFill>
                <a:latin typeface="PFTransport"/>
              </a:rPr>
              <a:t>risk</a:t>
            </a:r>
            <a:r>
              <a:rPr lang="el-GR" sz="2000" b="0" i="0" u="none" strike="noStrike" baseline="0" dirty="0">
                <a:solidFill>
                  <a:srgbClr val="000000"/>
                </a:solidFill>
                <a:latin typeface="PFTransport"/>
              </a:rPr>
              <a:t>), </a:t>
            </a:r>
          </a:p>
          <a:p>
            <a:pPr marL="342900" lvl="0" indent="-342900" algn="just" rtl="0">
              <a:spcBef>
                <a:spcPts val="0"/>
              </a:spcBef>
              <a:spcAft>
                <a:spcPts val="0"/>
              </a:spcAft>
              <a:buAutoNum type="arabicParenR"/>
            </a:pPr>
            <a:endParaRPr lang="el-GR" sz="2000" b="0" i="0" u="none" strike="noStrike" baseline="0" dirty="0">
              <a:solidFill>
                <a:srgbClr val="000000"/>
              </a:solidFill>
              <a:latin typeface="PFTransport"/>
            </a:endParaRPr>
          </a:p>
          <a:p>
            <a:pPr marL="342900" lvl="0" indent="-342900" algn="just" rtl="0">
              <a:spcBef>
                <a:spcPts val="0"/>
              </a:spcBef>
              <a:spcAft>
                <a:spcPts val="0"/>
              </a:spcAft>
              <a:buAutoNum type="arabicParenR"/>
            </a:pPr>
            <a:r>
              <a:rPr lang="el-GR" sz="2000" b="0" i="0" u="none" strike="noStrike" baseline="0" dirty="0">
                <a:solidFill>
                  <a:srgbClr val="000000"/>
                </a:solidFill>
                <a:latin typeface="PFTransport"/>
              </a:rPr>
              <a:t>στην </a:t>
            </a:r>
            <a:r>
              <a:rPr lang="el-GR" sz="2000" b="0" i="1" u="none" strike="noStrike" baseline="0" dirty="0">
                <a:solidFill>
                  <a:srgbClr val="000000"/>
                </a:solidFill>
                <a:latin typeface="PFTransport"/>
              </a:rPr>
              <a:t>αηδία </a:t>
            </a:r>
            <a:r>
              <a:rPr lang="el-GR" sz="2000" b="0" i="0" u="none" strike="noStrike" baseline="0" dirty="0">
                <a:solidFill>
                  <a:srgbClr val="000000"/>
                </a:solidFill>
                <a:latin typeface="PFTransport"/>
              </a:rPr>
              <a:t>( </a:t>
            </a:r>
            <a:r>
              <a:rPr lang="el-GR" sz="2000" b="0" i="1" u="none" strike="noStrike" baseline="0" dirty="0" err="1">
                <a:solidFill>
                  <a:srgbClr val="000000"/>
                </a:solidFill>
                <a:latin typeface="PFTransport"/>
              </a:rPr>
              <a:t>disgust</a:t>
            </a:r>
            <a:r>
              <a:rPr lang="el-GR" sz="2000" b="0" i="0" u="none" strike="noStrike" baseline="0" dirty="0">
                <a:solidFill>
                  <a:srgbClr val="000000"/>
                </a:solidFill>
                <a:latin typeface="PFTransport"/>
              </a:rPr>
              <a:t>).</a:t>
            </a:r>
            <a:endParaRPr lang="en-US" sz="2000" b="0" i="1" u="none" strike="noStrike" baseline="0" dirty="0">
              <a:solidFill>
                <a:schemeClr val="accent1"/>
              </a:solidFill>
              <a:latin typeface="PFTransport"/>
            </a:endParaRPr>
          </a:p>
        </p:txBody>
      </p:sp>
    </p:spTree>
    <p:extLst>
      <p:ext uri="{BB962C8B-B14F-4D97-AF65-F5344CB8AC3E}">
        <p14:creationId xmlns:p14="http://schemas.microsoft.com/office/powerpoint/2010/main" val="2701588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Λόγοι απόρριψης τροφίμων: Δυσαρέσκεια</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787582" y="1516566"/>
            <a:ext cx="7389541" cy="2322732"/>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0" i="0" u="none" strike="noStrike" baseline="0" dirty="0">
                <a:solidFill>
                  <a:srgbClr val="000000"/>
                </a:solidFill>
                <a:latin typeface="PFTransport"/>
              </a:rPr>
              <a:t>Όπως στις περιπτώσεις κατά τις οποίες η απόρριψη βασίζεται σε δυσάρεστες οργανοληπτικές ιδιότητες.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Το άρωμα, η γεύση, η υφή, ακόμα και το χρώμα ενός </a:t>
            </a:r>
            <a:r>
              <a:rPr lang="el-GR" sz="1800" b="0" i="0" u="none" strike="noStrike" baseline="0" dirty="0" err="1">
                <a:solidFill>
                  <a:srgbClr val="000000"/>
                </a:solidFill>
                <a:latin typeface="PFTransport"/>
              </a:rPr>
              <a:t>τροφίμου</a:t>
            </a:r>
            <a:r>
              <a:rPr lang="el-GR" sz="1800" b="0" i="0" u="none" strike="noStrike" baseline="0" dirty="0">
                <a:solidFill>
                  <a:srgbClr val="000000"/>
                </a:solidFill>
                <a:latin typeface="PFTransport"/>
              </a:rPr>
              <a:t> μπορεί να προκαλέσουν απόρριψη. </a:t>
            </a:r>
            <a:endParaRPr lang="en-US" sz="1800" b="0" i="1" u="none" strike="noStrike" baseline="0" dirty="0">
              <a:solidFill>
                <a:schemeClr val="accent1"/>
              </a:solidFill>
              <a:latin typeface="PFTransport"/>
            </a:endParaRPr>
          </a:p>
        </p:txBody>
      </p:sp>
    </p:spTree>
    <p:extLst>
      <p:ext uri="{BB962C8B-B14F-4D97-AF65-F5344CB8AC3E}">
        <p14:creationId xmlns:p14="http://schemas.microsoft.com/office/powerpoint/2010/main" val="3952954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503906"/>
            <a:ext cx="7704000" cy="572700"/>
          </a:xfrm>
        </p:spPr>
        <p:txBody>
          <a:bodyPr/>
          <a:lstStyle/>
          <a:p>
            <a:r>
              <a:rPr lang="el-GR" sz="2200" dirty="0">
                <a:solidFill>
                  <a:schemeClr val="accent1"/>
                </a:solidFill>
              </a:rPr>
              <a:t>Λόγοι απόρριψης τροφίμων: κίνδυνος!</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4269356" y="1423153"/>
            <a:ext cx="3836020" cy="2530888"/>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0" i="0" u="none" strike="noStrike" baseline="0" dirty="0">
                <a:solidFill>
                  <a:srgbClr val="000000"/>
                </a:solidFill>
                <a:latin typeface="PFTransport"/>
              </a:rPr>
              <a:t>Περιπτώσεις κατά τις οποίες η τροφή απορρίπτεται εξαιτίας αναμενόμενων, δυσάρεστων φυσιολογικών συνεπειών, όπως ναυτία και δυσπεψία.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1" u="none" strike="noStrike" baseline="0" dirty="0">
                <a:solidFill>
                  <a:schemeClr val="accent1"/>
                </a:solidFill>
                <a:latin typeface="PFTransport"/>
              </a:rPr>
              <a:t>Π.χ. δυσανεξία στη λακτόζη, τροφικές αλλεργίες/ δυσανεξίες</a:t>
            </a:r>
            <a:endParaRPr lang="en-US" sz="1800" b="0" i="1" u="none" strike="noStrike" baseline="0" dirty="0">
              <a:solidFill>
                <a:schemeClr val="accent1"/>
              </a:solidFill>
              <a:latin typeface="PFTransport"/>
            </a:endParaRPr>
          </a:p>
        </p:txBody>
      </p:sp>
      <p:pic>
        <p:nvPicPr>
          <p:cNvPr id="2" name="Picture 1">
            <a:extLst>
              <a:ext uri="{FF2B5EF4-FFF2-40B4-BE49-F238E27FC236}">
                <a16:creationId xmlns:a16="http://schemas.microsoft.com/office/drawing/2014/main" id="{9452CA9C-21A4-6AF9-6ACD-A820C9A385A5}"/>
              </a:ext>
            </a:extLst>
          </p:cNvPr>
          <p:cNvPicPr>
            <a:picLocks noChangeAspect="1"/>
          </p:cNvPicPr>
          <p:nvPr/>
        </p:nvPicPr>
        <p:blipFill>
          <a:blip r:embed="rId3"/>
          <a:stretch>
            <a:fillRect/>
          </a:stretch>
        </p:blipFill>
        <p:spPr>
          <a:xfrm>
            <a:off x="416312" y="1089710"/>
            <a:ext cx="3534420" cy="3549884"/>
          </a:xfrm>
          <a:prstGeom prst="rect">
            <a:avLst/>
          </a:prstGeom>
        </p:spPr>
      </p:pic>
      <p:sp>
        <p:nvSpPr>
          <p:cNvPr id="4" name="TextBox 3">
            <a:extLst>
              <a:ext uri="{FF2B5EF4-FFF2-40B4-BE49-F238E27FC236}">
                <a16:creationId xmlns:a16="http://schemas.microsoft.com/office/drawing/2014/main" id="{6E3F4E3A-EE0C-DEA1-3E49-8EE41D5ADAB1}"/>
              </a:ext>
            </a:extLst>
          </p:cNvPr>
          <p:cNvSpPr txBox="1"/>
          <p:nvPr/>
        </p:nvSpPr>
        <p:spPr>
          <a:xfrm>
            <a:off x="4891669" y="4094806"/>
            <a:ext cx="3836020" cy="692497"/>
          </a:xfrm>
          <a:prstGeom prst="rect">
            <a:avLst/>
          </a:prstGeom>
          <a:noFill/>
        </p:spPr>
        <p:txBody>
          <a:bodyPr wrap="square" rtlCol="0">
            <a:spAutoFit/>
          </a:bodyPr>
          <a:lstStyle/>
          <a:p>
            <a:pPr algn="r"/>
            <a:r>
              <a:rPr lang="en-US" sz="1300" i="1" dirty="0"/>
              <a:t>From US FDA Accessed at https://www.fda.gov/food/food-labeling-nutrition/food-allergies</a:t>
            </a:r>
          </a:p>
        </p:txBody>
      </p:sp>
    </p:spTree>
    <p:extLst>
      <p:ext uri="{BB962C8B-B14F-4D97-AF65-F5344CB8AC3E}">
        <p14:creationId xmlns:p14="http://schemas.microsoft.com/office/powerpoint/2010/main" val="2272850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Λόγοι απόρριψης τροφίμων: αηδία</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787582" y="1194932"/>
            <a:ext cx="7389541" cy="2644366"/>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0" i="0" u="none" strike="noStrike" baseline="0" dirty="0">
                <a:solidFill>
                  <a:srgbClr val="000000"/>
                </a:solidFill>
                <a:latin typeface="PFTransport"/>
              </a:rPr>
              <a:t>Δηλαδή τις περιπτώσεις κατά τις οποίες ορισμένα τρόφιμα, τα «αηδιαστικά», απορρίπτονται στη βάση γνωσιακών αιτίων. Η επίγνωση της προέλευσής τους ή της παρουσίας ενός ανεπιθύμητου συστατικού αρκεί για να προκληθεί αποστροφή, χωρίς να προηγηθεί δοκιμή.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1" u="none" strike="noStrike" baseline="0" dirty="0">
                <a:solidFill>
                  <a:schemeClr val="accent1"/>
                </a:solidFill>
                <a:latin typeface="PFTransport"/>
              </a:rPr>
              <a:t>Το κρέας κάποιων μικρόσωμων θηλαστικών, όπως του κουνελιού, καθώς και τα εντόσθια ζώων είναι χαρακτηριστικά παραδείγματα αυτού του τύπου αποστροφής στις δυτικές κοινωνίες.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Οι αηδιαστικές τροφές εκλαμβάνονται είτε ως βλαβερές είτε ως γευστικά δυσάρεστες. </a:t>
            </a:r>
            <a:endParaRPr lang="en-US" sz="1800" b="0" i="1" u="none" strike="noStrike" baseline="0" dirty="0">
              <a:solidFill>
                <a:schemeClr val="accent1"/>
              </a:solidFill>
              <a:latin typeface="PFTransport"/>
            </a:endParaRPr>
          </a:p>
        </p:txBody>
      </p:sp>
    </p:spTree>
    <p:extLst>
      <p:ext uri="{BB962C8B-B14F-4D97-AF65-F5344CB8AC3E}">
        <p14:creationId xmlns:p14="http://schemas.microsoft.com/office/powerpoint/2010/main" val="1627884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Λόγοι απόρριψης τροφίμων - εμφάνιση</a:t>
            </a:r>
            <a:endParaRPr lang="en-US" sz="22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787582" y="1194932"/>
            <a:ext cx="7389541" cy="2644366"/>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0" i="0" u="none" strike="noStrike" baseline="0" dirty="0">
                <a:solidFill>
                  <a:srgbClr val="000000"/>
                </a:solidFill>
                <a:latin typeface="PFTransport"/>
              </a:rPr>
              <a:t>Η απόρριψη λόγω αηδίας, καθώς και λόγω κινδύνου, είναι επίκτητη και καλλιεργείται στη βάση προηγούμενων δυσάρεστων ή αρνητικών εμπειριών.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Μόνο η απόρριψη λόγω δυσαρέσκειας λειτουργεί από τις πρώτες μέρες της ζωής του ανθρώπου (π.χ. πικρή γεύση).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dirty="0">
                <a:solidFill>
                  <a:srgbClr val="000000"/>
                </a:solidFill>
                <a:latin typeface="PFTransport"/>
              </a:rPr>
              <a:t>Έ</a:t>
            </a:r>
            <a:r>
              <a:rPr lang="el-GR" sz="1800" b="0" i="0" u="none" strike="noStrike" baseline="0" dirty="0">
                <a:solidFill>
                  <a:srgbClr val="000000"/>
                </a:solidFill>
                <a:latin typeface="PFTransport"/>
              </a:rPr>
              <a:t>μφυτα αισθήματα αηδίας απέναντι σε συγκεκριμένα, υπόπτου ασφάλειας, είδη δεν παρατηρούνται στα μικρά παιδιά. Τέτοια αισθήματα αποκτώνται με την έκθεση στις βασικές αρχές της οικείας κουλτούρας. </a:t>
            </a:r>
            <a:r>
              <a:rPr lang="el-GR" sz="1800" b="0" i="1" u="none" strike="noStrike" baseline="0" dirty="0">
                <a:solidFill>
                  <a:schemeClr val="accent1"/>
                </a:solidFill>
                <a:latin typeface="PFTransport"/>
              </a:rPr>
              <a:t>Π.χ. αίσθημα αηδίας απέναντι στα κόπρανα, που αναπτύσσεται λίγο μετά τον πρώτο χρόνο της ζωής. </a:t>
            </a:r>
            <a:endParaRPr lang="en-US" sz="1800" b="0" i="1" u="none" strike="noStrike" baseline="0" dirty="0">
              <a:solidFill>
                <a:schemeClr val="accent1"/>
              </a:solidFill>
              <a:latin typeface="PFTransport"/>
            </a:endParaRPr>
          </a:p>
        </p:txBody>
      </p:sp>
    </p:spTree>
    <p:extLst>
      <p:ext uri="{BB962C8B-B14F-4D97-AF65-F5344CB8AC3E}">
        <p14:creationId xmlns:p14="http://schemas.microsoft.com/office/powerpoint/2010/main" val="2283018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Τροφή και συλλογική ταυτότητα</a:t>
            </a: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593620" y="1501698"/>
            <a:ext cx="4622157" cy="2530888"/>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n-US" sz="1800" dirty="0">
                <a:solidFill>
                  <a:srgbClr val="000000"/>
                </a:solidFill>
                <a:latin typeface="PFTransport"/>
              </a:rPr>
              <a:t>H </a:t>
            </a:r>
            <a:r>
              <a:rPr lang="el-GR" sz="1800" b="0" i="0" u="none" strike="noStrike" baseline="0" dirty="0">
                <a:solidFill>
                  <a:srgbClr val="000000"/>
                </a:solidFill>
                <a:latin typeface="PFTransport"/>
              </a:rPr>
              <a:t>διάκριση των τροφίμων σε αυτά που καταναλώνονται και σε αυτά που δεν καταναλώνονται, βασίζεται στην εξής θεμελιώδης αλήθεια: </a:t>
            </a:r>
          </a:p>
          <a:p>
            <a:pPr marL="0" lvl="0" indent="0" algn="just" rtl="0">
              <a:spcBef>
                <a:spcPts val="0"/>
              </a:spcBef>
              <a:spcAft>
                <a:spcPts val="0"/>
              </a:spcAft>
            </a:pPr>
            <a:endParaRPr lang="el-GR" sz="1800" dirty="0">
              <a:solidFill>
                <a:srgbClr val="000000"/>
              </a:solidFill>
              <a:latin typeface="PFTransport"/>
            </a:endParaRPr>
          </a:p>
          <a:p>
            <a:pPr marL="0" lvl="0" indent="0" rtl="0">
              <a:spcBef>
                <a:spcPts val="0"/>
              </a:spcBef>
              <a:spcAft>
                <a:spcPts val="0"/>
              </a:spcAft>
            </a:pPr>
            <a:r>
              <a:rPr lang="el-GR" sz="1800" b="0" i="0" u="none" strike="noStrike" cap="all" dirty="0" err="1">
                <a:solidFill>
                  <a:schemeClr val="accent1"/>
                </a:solidFill>
                <a:effectLst>
                  <a:outerShdw blurRad="38100" dist="38100" dir="2700000" algn="tl">
                    <a:srgbClr val="000000">
                      <a:alpha val="43137"/>
                    </a:srgbClr>
                  </a:outerShdw>
                </a:effectLst>
                <a:latin typeface="PFTransport"/>
              </a:rPr>
              <a:t>καμια</a:t>
            </a:r>
            <a:r>
              <a:rPr lang="el-GR" sz="1800" b="0" i="0" u="none" strike="noStrike" cap="all" dirty="0">
                <a:solidFill>
                  <a:schemeClr val="accent1"/>
                </a:solidFill>
                <a:effectLst>
                  <a:outerShdw blurRad="38100" dist="38100" dir="2700000" algn="tl">
                    <a:srgbClr val="000000">
                      <a:alpha val="43137"/>
                    </a:srgbClr>
                  </a:outerShdw>
                </a:effectLst>
                <a:latin typeface="PFTransport"/>
              </a:rPr>
              <a:t> </a:t>
            </a:r>
            <a:r>
              <a:rPr lang="el-GR" sz="1800" b="0" i="0" u="none" strike="noStrike" cap="all" dirty="0" err="1">
                <a:solidFill>
                  <a:schemeClr val="accent1"/>
                </a:solidFill>
                <a:effectLst>
                  <a:outerShdw blurRad="38100" dist="38100" dir="2700000" algn="tl">
                    <a:srgbClr val="000000">
                      <a:alpha val="43137"/>
                    </a:srgbClr>
                  </a:outerShdw>
                </a:effectLst>
                <a:latin typeface="PFTransport"/>
              </a:rPr>
              <a:t>κοινωνια</a:t>
            </a:r>
            <a:r>
              <a:rPr lang="el-GR" sz="1800" b="0" i="0" u="none" strike="noStrike" cap="all" dirty="0">
                <a:solidFill>
                  <a:schemeClr val="accent1"/>
                </a:solidFill>
                <a:effectLst>
                  <a:outerShdw blurRad="38100" dist="38100" dir="2700000" algn="tl">
                    <a:srgbClr val="000000">
                      <a:alpha val="43137"/>
                    </a:srgbClr>
                  </a:outerShdw>
                </a:effectLst>
                <a:latin typeface="PFTransport"/>
              </a:rPr>
              <a:t> δεν </a:t>
            </a:r>
            <a:r>
              <a:rPr lang="el-GR" sz="1800" b="0" i="0" u="none" strike="noStrike" cap="all" dirty="0" err="1">
                <a:solidFill>
                  <a:schemeClr val="accent1"/>
                </a:solidFill>
                <a:effectLst>
                  <a:outerShdw blurRad="38100" dist="38100" dir="2700000" algn="tl">
                    <a:srgbClr val="000000">
                      <a:alpha val="43137"/>
                    </a:srgbClr>
                  </a:outerShdw>
                </a:effectLst>
                <a:latin typeface="PFTransport"/>
              </a:rPr>
              <a:t>καταναλωνει</a:t>
            </a:r>
            <a:r>
              <a:rPr lang="el-GR" sz="1800" b="0" i="0" u="none" strike="noStrike" cap="all" dirty="0">
                <a:solidFill>
                  <a:schemeClr val="accent1"/>
                </a:solidFill>
                <a:effectLst>
                  <a:outerShdw blurRad="38100" dist="38100" dir="2700000" algn="tl">
                    <a:srgbClr val="000000">
                      <a:alpha val="43137"/>
                    </a:srgbClr>
                  </a:outerShdw>
                </a:effectLst>
                <a:latin typeface="PFTransport"/>
              </a:rPr>
              <a:t> </a:t>
            </a:r>
            <a:r>
              <a:rPr lang="el-GR" sz="1800" b="0" i="0" u="none" strike="noStrike" cap="all" dirty="0" err="1">
                <a:solidFill>
                  <a:schemeClr val="accent1"/>
                </a:solidFill>
                <a:effectLst>
                  <a:outerShdw blurRad="38100" dist="38100" dir="2700000" algn="tl">
                    <a:srgbClr val="000000">
                      <a:alpha val="43137"/>
                    </a:srgbClr>
                  </a:outerShdw>
                </a:effectLst>
                <a:latin typeface="PFTransport"/>
              </a:rPr>
              <a:t>ολα</a:t>
            </a:r>
            <a:r>
              <a:rPr lang="el-GR" sz="1800" b="0" i="0" u="none" strike="noStrike" cap="all" dirty="0">
                <a:solidFill>
                  <a:schemeClr val="accent1"/>
                </a:solidFill>
                <a:effectLst>
                  <a:outerShdw blurRad="38100" dist="38100" dir="2700000" algn="tl">
                    <a:srgbClr val="000000">
                      <a:alpha val="43137"/>
                    </a:srgbClr>
                  </a:outerShdw>
                </a:effectLst>
                <a:latin typeface="PFTransport"/>
              </a:rPr>
              <a:t> τα </a:t>
            </a:r>
            <a:r>
              <a:rPr lang="el-GR" sz="1800" b="0" i="0" u="none" strike="noStrike" cap="all" dirty="0" err="1">
                <a:solidFill>
                  <a:schemeClr val="accent1"/>
                </a:solidFill>
                <a:effectLst>
                  <a:outerShdw blurRad="38100" dist="38100" dir="2700000" algn="tl">
                    <a:srgbClr val="000000">
                      <a:alpha val="43137"/>
                    </a:srgbClr>
                  </a:outerShdw>
                </a:effectLst>
                <a:latin typeface="PFTransport"/>
              </a:rPr>
              <a:t>τροφιμα</a:t>
            </a:r>
            <a:r>
              <a:rPr lang="el-GR" sz="1800" b="0" i="0" u="none" strike="noStrike" cap="all" dirty="0">
                <a:solidFill>
                  <a:schemeClr val="accent1"/>
                </a:solidFill>
                <a:effectLst>
                  <a:outerShdw blurRad="38100" dist="38100" dir="2700000" algn="tl">
                    <a:srgbClr val="000000">
                      <a:alpha val="43137"/>
                    </a:srgbClr>
                  </a:outerShdw>
                </a:effectLst>
                <a:latin typeface="PFTransport"/>
              </a:rPr>
              <a:t> που θα </a:t>
            </a:r>
            <a:r>
              <a:rPr lang="el-GR" sz="1800" b="0" i="0" u="none" strike="noStrike" cap="all" dirty="0" err="1">
                <a:solidFill>
                  <a:schemeClr val="accent1"/>
                </a:solidFill>
                <a:effectLst>
                  <a:outerShdw blurRad="38100" dist="38100" dir="2700000" algn="tl">
                    <a:srgbClr val="000000">
                      <a:alpha val="43137"/>
                    </a:srgbClr>
                  </a:outerShdw>
                </a:effectLst>
                <a:latin typeface="PFTransport"/>
              </a:rPr>
              <a:t>μπορουσαν</a:t>
            </a:r>
            <a:r>
              <a:rPr lang="el-GR" sz="1800" b="0" i="0" u="none" strike="noStrike" cap="all" dirty="0">
                <a:solidFill>
                  <a:schemeClr val="accent1"/>
                </a:solidFill>
                <a:effectLst>
                  <a:outerShdw blurRad="38100" dist="38100" dir="2700000" algn="tl">
                    <a:srgbClr val="000000">
                      <a:alpha val="43137"/>
                    </a:srgbClr>
                  </a:outerShdw>
                </a:effectLst>
                <a:latin typeface="PFTransport"/>
              </a:rPr>
              <a:t>, </a:t>
            </a:r>
            <a:r>
              <a:rPr lang="el-GR" sz="1800" b="0" i="0" u="none" strike="noStrike" cap="all" dirty="0" err="1">
                <a:solidFill>
                  <a:schemeClr val="accent1"/>
                </a:solidFill>
                <a:effectLst>
                  <a:outerShdw blurRad="38100" dist="38100" dir="2700000" algn="tl">
                    <a:srgbClr val="000000">
                      <a:alpha val="43137"/>
                    </a:srgbClr>
                  </a:outerShdw>
                </a:effectLst>
                <a:latin typeface="PFTransport"/>
              </a:rPr>
              <a:t>δυνητικα</a:t>
            </a:r>
            <a:r>
              <a:rPr lang="el-GR" sz="1800" b="0" i="0" u="none" strike="noStrike" cap="all" dirty="0">
                <a:solidFill>
                  <a:schemeClr val="accent1"/>
                </a:solidFill>
                <a:effectLst>
                  <a:outerShdw blurRad="38100" dist="38100" dir="2700000" algn="tl">
                    <a:srgbClr val="000000">
                      <a:alpha val="43137"/>
                    </a:srgbClr>
                  </a:outerShdw>
                </a:effectLst>
                <a:latin typeface="PFTransport"/>
              </a:rPr>
              <a:t>, να </a:t>
            </a:r>
            <a:r>
              <a:rPr lang="el-GR" sz="1800" b="0" i="0" u="none" strike="noStrike" cap="all" dirty="0" err="1">
                <a:solidFill>
                  <a:schemeClr val="accent1"/>
                </a:solidFill>
                <a:effectLst>
                  <a:outerShdw blurRad="38100" dist="38100" dir="2700000" algn="tl">
                    <a:srgbClr val="000000">
                      <a:alpha val="43137"/>
                    </a:srgbClr>
                  </a:outerShdw>
                </a:effectLst>
                <a:latin typeface="PFTransport"/>
              </a:rPr>
              <a:t>ειναι</a:t>
            </a:r>
            <a:r>
              <a:rPr lang="el-GR" sz="1800" b="0" i="0" u="none" strike="noStrike" cap="all" dirty="0">
                <a:solidFill>
                  <a:schemeClr val="accent1"/>
                </a:solidFill>
                <a:effectLst>
                  <a:outerShdw blurRad="38100" dist="38100" dir="2700000" algn="tl">
                    <a:srgbClr val="000000">
                      <a:alpha val="43137"/>
                    </a:srgbClr>
                  </a:outerShdw>
                </a:effectLst>
                <a:latin typeface="PFTransport"/>
              </a:rPr>
              <a:t> </a:t>
            </a:r>
            <a:r>
              <a:rPr lang="el-GR" sz="1800" b="0" i="0" u="none" strike="noStrike" cap="all" dirty="0" err="1">
                <a:solidFill>
                  <a:schemeClr val="accent1"/>
                </a:solidFill>
                <a:effectLst>
                  <a:outerShdw blurRad="38100" dist="38100" dir="2700000" algn="tl">
                    <a:srgbClr val="000000">
                      <a:alpha val="43137"/>
                    </a:srgbClr>
                  </a:outerShdw>
                </a:effectLst>
                <a:latin typeface="PFTransport"/>
              </a:rPr>
              <a:t>βρωσιμα</a:t>
            </a:r>
            <a:r>
              <a:rPr lang="el-GR" sz="1800" b="0" i="0" u="none" strike="noStrike" cap="all" dirty="0">
                <a:solidFill>
                  <a:schemeClr val="accent1"/>
                </a:solidFill>
                <a:effectLst>
                  <a:outerShdw blurRad="38100" dist="38100" dir="2700000" algn="tl">
                    <a:srgbClr val="000000">
                      <a:alpha val="43137"/>
                    </a:srgbClr>
                  </a:outerShdw>
                </a:effectLst>
                <a:latin typeface="PFTransport"/>
              </a:rPr>
              <a:t>. </a:t>
            </a:r>
            <a:endParaRPr lang="en-US" sz="1800" b="0" i="1" u="none" strike="noStrike" cap="all" dirty="0">
              <a:solidFill>
                <a:schemeClr val="accent1"/>
              </a:solidFill>
              <a:effectLst>
                <a:outerShdw blurRad="38100" dist="38100" dir="2700000" algn="tl">
                  <a:srgbClr val="000000">
                    <a:alpha val="43137"/>
                  </a:srgbClr>
                </a:outerShdw>
              </a:effectLst>
              <a:latin typeface="PFTransport"/>
            </a:endParaRPr>
          </a:p>
        </p:txBody>
      </p:sp>
      <p:pic>
        <p:nvPicPr>
          <p:cNvPr id="2" name="Picture 1">
            <a:extLst>
              <a:ext uri="{FF2B5EF4-FFF2-40B4-BE49-F238E27FC236}">
                <a16:creationId xmlns:a16="http://schemas.microsoft.com/office/drawing/2014/main" id="{3B0F5413-5DD8-9F08-3DC4-B8DE670E2F85}"/>
              </a:ext>
            </a:extLst>
          </p:cNvPr>
          <p:cNvPicPr>
            <a:picLocks noChangeAspect="1"/>
          </p:cNvPicPr>
          <p:nvPr/>
        </p:nvPicPr>
        <p:blipFill>
          <a:blip r:embed="rId3"/>
          <a:stretch>
            <a:fillRect/>
          </a:stretch>
        </p:blipFill>
        <p:spPr>
          <a:xfrm>
            <a:off x="5543554" y="1901212"/>
            <a:ext cx="2674894" cy="1504628"/>
          </a:xfrm>
          <a:prstGeom prst="rect">
            <a:avLst/>
          </a:prstGeom>
        </p:spPr>
      </p:pic>
    </p:spTree>
    <p:extLst>
      <p:ext uri="{BB962C8B-B14F-4D97-AF65-F5344CB8AC3E}">
        <p14:creationId xmlns:p14="http://schemas.microsoft.com/office/powerpoint/2010/main" val="3438727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Κατανάλωση τροφής και διαθεσιμότητα</a:t>
            </a: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787582" y="1457093"/>
            <a:ext cx="7389541" cy="2530888"/>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0" i="0" u="none" strike="noStrike" baseline="0" dirty="0">
                <a:solidFill>
                  <a:srgbClr val="000000"/>
                </a:solidFill>
                <a:latin typeface="PFTransport"/>
              </a:rPr>
              <a:t>H φυσική διαθεσιμότητα παίζει πρωταρχικό ρόλο στη διαμόρφωση των διατροφικών προτύπων που έχουν επικρατήσει στις διάφορες περιοχές του πλανήτη.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1" u="none" strike="noStrike" baseline="0" dirty="0">
                <a:solidFill>
                  <a:schemeClr val="accent1"/>
                </a:solidFill>
                <a:latin typeface="PFTransport"/>
              </a:rPr>
              <a:t>Π.χ. κοινωνίες που έχουν πρόσβαση σε θάλασσες ή λίμνες, τα ψαριά και τα θαλασσινά είναι μέρος της καθημερινής δίαιτας. </a:t>
            </a:r>
          </a:p>
          <a:p>
            <a:pPr marL="0" lvl="0" indent="0" algn="just" rtl="0">
              <a:spcBef>
                <a:spcPts val="0"/>
              </a:spcBef>
              <a:spcAft>
                <a:spcPts val="0"/>
              </a:spcAft>
            </a:pPr>
            <a:r>
              <a:rPr lang="el-GR" sz="1800" b="0" i="1" u="none" strike="noStrike" baseline="0" dirty="0">
                <a:solidFill>
                  <a:schemeClr val="accent1"/>
                </a:solidFill>
                <a:latin typeface="PFTransport"/>
              </a:rPr>
              <a:t>Κατ’ αντιστοιχία, το κρέας καταναλώνεται περισσότερο σε κοινωνίες στις οποίες παρατηρείται δυνατότητα εκτροφής θηλαστικών ζώων και ανάπτυξης ζωικής παραγωγής. </a:t>
            </a:r>
            <a:endParaRPr lang="en-US" sz="1800" b="0" i="1" u="none" strike="noStrike" baseline="0" dirty="0">
              <a:solidFill>
                <a:schemeClr val="accent1"/>
              </a:solidFill>
              <a:latin typeface="PFTransport"/>
            </a:endParaRPr>
          </a:p>
        </p:txBody>
      </p:sp>
    </p:spTree>
    <p:extLst>
      <p:ext uri="{BB962C8B-B14F-4D97-AF65-F5344CB8AC3E}">
        <p14:creationId xmlns:p14="http://schemas.microsoft.com/office/powerpoint/2010/main" val="137318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9F9160-5836-1F2C-8FFE-80848BC6E069}"/>
              </a:ext>
            </a:extLst>
          </p:cNvPr>
          <p:cNvSpPr>
            <a:spLocks noGrp="1"/>
          </p:cNvSpPr>
          <p:nvPr>
            <p:ph type="title" idx="8"/>
          </p:nvPr>
        </p:nvSpPr>
        <p:spPr/>
        <p:txBody>
          <a:bodyPr/>
          <a:lstStyle/>
          <a:p>
            <a:r>
              <a:rPr lang="el-GR" dirty="0"/>
              <a:t>ΠΕΡΙΠΤΩΣΗ ΕΛΛΑΔΑΣ</a:t>
            </a:r>
            <a:endParaRPr lang="en-US" dirty="0"/>
          </a:p>
        </p:txBody>
      </p:sp>
      <p:sp>
        <p:nvSpPr>
          <p:cNvPr id="11" name="Subtitle 10">
            <a:extLst>
              <a:ext uri="{FF2B5EF4-FFF2-40B4-BE49-F238E27FC236}">
                <a16:creationId xmlns:a16="http://schemas.microsoft.com/office/drawing/2014/main" id="{7FA78B3C-0A1B-02E8-4B57-26BA1AFE7B52}"/>
              </a:ext>
            </a:extLst>
          </p:cNvPr>
          <p:cNvSpPr>
            <a:spLocks noGrp="1"/>
          </p:cNvSpPr>
          <p:nvPr>
            <p:ph type="subTitle" idx="9"/>
          </p:nvPr>
        </p:nvSpPr>
        <p:spPr>
          <a:xfrm>
            <a:off x="103522" y="3238640"/>
            <a:ext cx="2730600" cy="386700"/>
          </a:xfrm>
        </p:spPr>
        <p:txBody>
          <a:bodyPr/>
          <a:lstStyle/>
          <a:p>
            <a:r>
              <a:rPr lang="el-GR" dirty="0"/>
              <a:t>Σύγκλινο</a:t>
            </a:r>
            <a:endParaRPr lang="en-US" dirty="0"/>
          </a:p>
        </p:txBody>
      </p:sp>
      <p:pic>
        <p:nvPicPr>
          <p:cNvPr id="15" name="Picture 14">
            <a:extLst>
              <a:ext uri="{FF2B5EF4-FFF2-40B4-BE49-F238E27FC236}">
                <a16:creationId xmlns:a16="http://schemas.microsoft.com/office/drawing/2014/main" id="{67956707-8D6E-C483-FAAB-24B517E78B50}"/>
              </a:ext>
            </a:extLst>
          </p:cNvPr>
          <p:cNvPicPr>
            <a:picLocks noChangeAspect="1"/>
          </p:cNvPicPr>
          <p:nvPr/>
        </p:nvPicPr>
        <p:blipFill>
          <a:blip r:embed="rId2"/>
          <a:stretch>
            <a:fillRect/>
          </a:stretch>
        </p:blipFill>
        <p:spPr>
          <a:xfrm>
            <a:off x="442990" y="1345825"/>
            <a:ext cx="2295525" cy="1990725"/>
          </a:xfrm>
          <a:prstGeom prst="rect">
            <a:avLst/>
          </a:prstGeom>
        </p:spPr>
      </p:pic>
      <p:pic>
        <p:nvPicPr>
          <p:cNvPr id="16" name="Picture 15">
            <a:extLst>
              <a:ext uri="{FF2B5EF4-FFF2-40B4-BE49-F238E27FC236}">
                <a16:creationId xmlns:a16="http://schemas.microsoft.com/office/drawing/2014/main" id="{2460B81D-80E3-B730-E9BE-9CF65A773FF0}"/>
              </a:ext>
            </a:extLst>
          </p:cNvPr>
          <p:cNvPicPr>
            <a:picLocks noChangeAspect="1"/>
          </p:cNvPicPr>
          <p:nvPr/>
        </p:nvPicPr>
        <p:blipFill rotWithShape="1">
          <a:blip r:embed="rId3"/>
          <a:srcRect t="12350" b="12372"/>
          <a:stretch/>
        </p:blipFill>
        <p:spPr>
          <a:xfrm>
            <a:off x="2970422" y="1432519"/>
            <a:ext cx="3203155" cy="1806121"/>
          </a:xfrm>
          <a:prstGeom prst="rect">
            <a:avLst/>
          </a:prstGeom>
        </p:spPr>
      </p:pic>
      <p:sp>
        <p:nvSpPr>
          <p:cNvPr id="17" name="Subtitle 10">
            <a:extLst>
              <a:ext uri="{FF2B5EF4-FFF2-40B4-BE49-F238E27FC236}">
                <a16:creationId xmlns:a16="http://schemas.microsoft.com/office/drawing/2014/main" id="{1825EE5A-3CFE-1E4B-8A61-8C07EFA8E3EB}"/>
              </a:ext>
            </a:extLst>
          </p:cNvPr>
          <p:cNvSpPr txBox="1">
            <a:spLocks/>
          </p:cNvSpPr>
          <p:nvPr/>
        </p:nvSpPr>
        <p:spPr>
          <a:xfrm>
            <a:off x="3136364" y="3286421"/>
            <a:ext cx="2730600" cy="3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Arimo"/>
              <a:buNone/>
              <a:defRPr sz="2000" b="1" i="0" u="none" strike="noStrike" cap="none">
                <a:solidFill>
                  <a:schemeClr val="dk1"/>
                </a:solidFill>
                <a:latin typeface="Arimo"/>
                <a:ea typeface="Arimo"/>
                <a:cs typeface="Arimo"/>
                <a:sym typeface="Arimo"/>
              </a:defRPr>
            </a:lvl1pPr>
            <a:lvl2pPr marL="914400" marR="0" lvl="1"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2pPr>
            <a:lvl3pPr marL="1371600" marR="0" lvl="2"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3pPr>
            <a:lvl4pPr marL="1828800" marR="0" lvl="3"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4pPr>
            <a:lvl5pPr marL="2286000" marR="0" lvl="4"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5pPr>
            <a:lvl6pPr marL="2743200" marR="0" lvl="5"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6pPr>
            <a:lvl7pPr marL="3200400" marR="0" lvl="6"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7pPr>
            <a:lvl8pPr marL="3657600" marR="0" lvl="7"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8pPr>
            <a:lvl9pPr marL="4114800" marR="0" lvl="8"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9pPr>
          </a:lstStyle>
          <a:p>
            <a:r>
              <a:rPr lang="el-GR" dirty="0"/>
              <a:t>Μελιτζάνες τουρσί</a:t>
            </a:r>
            <a:endParaRPr lang="en-US" dirty="0"/>
          </a:p>
        </p:txBody>
      </p:sp>
      <p:pic>
        <p:nvPicPr>
          <p:cNvPr id="19" name="Picture 18">
            <a:extLst>
              <a:ext uri="{FF2B5EF4-FFF2-40B4-BE49-F238E27FC236}">
                <a16:creationId xmlns:a16="http://schemas.microsoft.com/office/drawing/2014/main" id="{04029C01-58AA-5A54-4000-57DE51D4590D}"/>
              </a:ext>
            </a:extLst>
          </p:cNvPr>
          <p:cNvPicPr>
            <a:picLocks noChangeAspect="1"/>
          </p:cNvPicPr>
          <p:nvPr/>
        </p:nvPicPr>
        <p:blipFill rotWithShape="1">
          <a:blip r:embed="rId4"/>
          <a:srcRect l="6907"/>
          <a:stretch/>
        </p:blipFill>
        <p:spPr>
          <a:xfrm>
            <a:off x="6448273" y="1432519"/>
            <a:ext cx="2252737" cy="1812581"/>
          </a:xfrm>
          <a:prstGeom prst="rect">
            <a:avLst/>
          </a:prstGeom>
        </p:spPr>
      </p:pic>
      <p:sp>
        <p:nvSpPr>
          <p:cNvPr id="20" name="Subtitle 10">
            <a:extLst>
              <a:ext uri="{FF2B5EF4-FFF2-40B4-BE49-F238E27FC236}">
                <a16:creationId xmlns:a16="http://schemas.microsoft.com/office/drawing/2014/main" id="{A87E3224-522F-8F0F-0D47-F09FFD863C0B}"/>
              </a:ext>
            </a:extLst>
          </p:cNvPr>
          <p:cNvSpPr txBox="1">
            <a:spLocks/>
          </p:cNvSpPr>
          <p:nvPr/>
        </p:nvSpPr>
        <p:spPr>
          <a:xfrm>
            <a:off x="6109734" y="3286421"/>
            <a:ext cx="2730600" cy="3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Arimo"/>
              <a:buNone/>
              <a:defRPr sz="2000" b="1" i="0" u="none" strike="noStrike" cap="none">
                <a:solidFill>
                  <a:schemeClr val="dk1"/>
                </a:solidFill>
                <a:latin typeface="Arimo"/>
                <a:ea typeface="Arimo"/>
                <a:cs typeface="Arimo"/>
                <a:sym typeface="Arimo"/>
              </a:defRPr>
            </a:lvl1pPr>
            <a:lvl2pPr marL="914400" marR="0" lvl="1"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2pPr>
            <a:lvl3pPr marL="1371600" marR="0" lvl="2"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3pPr>
            <a:lvl4pPr marL="1828800" marR="0" lvl="3"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4pPr>
            <a:lvl5pPr marL="2286000" marR="0" lvl="4"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5pPr>
            <a:lvl6pPr marL="2743200" marR="0" lvl="5"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6pPr>
            <a:lvl7pPr marL="3200400" marR="0" lvl="6"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7pPr>
            <a:lvl8pPr marL="3657600" marR="0" lvl="7"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8pPr>
            <a:lvl9pPr marL="4114800" marR="0" lvl="8" indent="-317500" algn="l" rtl="0">
              <a:lnSpc>
                <a:spcPct val="100000"/>
              </a:lnSpc>
              <a:spcBef>
                <a:spcPts val="0"/>
              </a:spcBef>
              <a:spcAft>
                <a:spcPts val="0"/>
              </a:spcAft>
              <a:buClr>
                <a:schemeClr val="dk1"/>
              </a:buClr>
              <a:buSzPts val="2400"/>
              <a:buFont typeface="Arimo"/>
              <a:buNone/>
              <a:defRPr sz="2400" b="1" i="0" u="none" strike="noStrike" cap="none">
                <a:solidFill>
                  <a:schemeClr val="dk1"/>
                </a:solidFill>
                <a:latin typeface="Arimo"/>
                <a:ea typeface="Arimo"/>
                <a:cs typeface="Arimo"/>
                <a:sym typeface="Arimo"/>
              </a:defRPr>
            </a:lvl9pPr>
          </a:lstStyle>
          <a:p>
            <a:r>
              <a:rPr lang="el-GR" dirty="0"/>
              <a:t>Μαριναρισμένος γαύρος</a:t>
            </a:r>
            <a:endParaRPr lang="en-US" dirty="0"/>
          </a:p>
        </p:txBody>
      </p:sp>
    </p:spTree>
    <p:extLst>
      <p:ext uri="{BB962C8B-B14F-4D97-AF65-F5344CB8AC3E}">
        <p14:creationId xmlns:p14="http://schemas.microsoft.com/office/powerpoint/2010/main" val="1936359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Διαθεσιμότητα τροφής</a:t>
            </a: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817318" y="1464527"/>
            <a:ext cx="7389541" cy="2530888"/>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dirty="0">
                <a:solidFill>
                  <a:srgbClr val="000000"/>
                </a:solidFill>
                <a:latin typeface="PFTransport"/>
              </a:rPr>
              <a:t>Κ</a:t>
            </a:r>
            <a:r>
              <a:rPr lang="el-GR" sz="1800" b="0" i="0" u="none" strike="noStrike" baseline="0" dirty="0">
                <a:solidFill>
                  <a:srgbClr val="000000"/>
                </a:solidFill>
                <a:latin typeface="PFTransport"/>
              </a:rPr>
              <a:t>αθορίζεται από περιβαλλοντικούς παράγοντες, όπως το κλίμα, η γεωγραφία και τα εδαφολογικά χαρακτηριστικά κάθε περιοχής, καθώς και από τεχνολογικές παραμέτρους.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Στις τελευταίες περιλαμβάνονται:</a:t>
            </a:r>
          </a:p>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οι τεχνολογίες συντήρησης των τροφίμων, </a:t>
            </a:r>
          </a:p>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η ύπαρξη εμπορικών δικτύων μεταφοράς και διανομής και </a:t>
            </a:r>
          </a:p>
          <a:p>
            <a:pPr marL="285750" lvl="0" indent="-285750" algn="just" rtl="0">
              <a:spcBef>
                <a:spcPts val="0"/>
              </a:spcBef>
              <a:spcAft>
                <a:spcPts val="0"/>
              </a:spcAft>
              <a:buFont typeface="Arial" panose="020B0604020202020204" pitchFamily="34" charset="0"/>
              <a:buChar char="•"/>
            </a:pPr>
            <a:r>
              <a:rPr lang="el-GR" sz="1800" b="0" i="0" u="none" strike="noStrike" baseline="0" dirty="0">
                <a:solidFill>
                  <a:srgbClr val="000000"/>
                </a:solidFill>
                <a:latin typeface="PFTransport"/>
              </a:rPr>
              <a:t>οι δυνατότητες γεωργικής παραγωγής, όπως νέα υβρίδια φυτών και νέες φυλές ζώων, καθώς και οι διαθέσιμες καλλιεργητικές μέθοδοι. </a:t>
            </a:r>
            <a:endParaRPr lang="en-US" sz="1800" b="0" i="1" u="none" strike="noStrike" baseline="0" dirty="0">
              <a:solidFill>
                <a:schemeClr val="accent1"/>
              </a:solidFill>
              <a:latin typeface="PFTransport"/>
            </a:endParaRPr>
          </a:p>
        </p:txBody>
      </p:sp>
    </p:spTree>
    <p:extLst>
      <p:ext uri="{BB962C8B-B14F-4D97-AF65-F5344CB8AC3E}">
        <p14:creationId xmlns:p14="http://schemas.microsoft.com/office/powerpoint/2010/main" val="3737997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2"/>
                </a:solidFill>
              </a:rPr>
              <a:t>Διαθεσιμότητα </a:t>
            </a:r>
            <a:r>
              <a:rPr lang="en-US" sz="2200" dirty="0">
                <a:solidFill>
                  <a:schemeClr val="accent2"/>
                </a:solidFill>
              </a:rPr>
              <a:t>vs </a:t>
            </a:r>
            <a:r>
              <a:rPr lang="el-GR" sz="2200" dirty="0">
                <a:solidFill>
                  <a:schemeClr val="accent2"/>
                </a:solidFill>
              </a:rPr>
              <a:t>Οικειότητα</a:t>
            </a: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1182030" y="1609026"/>
            <a:ext cx="6549482" cy="2234428"/>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rtl="0">
              <a:spcBef>
                <a:spcPts val="0"/>
              </a:spcBef>
              <a:spcAft>
                <a:spcPts val="0"/>
              </a:spcAft>
            </a:pPr>
            <a:r>
              <a:rPr lang="el-GR" sz="1800" b="0" i="0" u="none" strike="noStrike" baseline="0" dirty="0">
                <a:solidFill>
                  <a:srgbClr val="000000"/>
                </a:solidFill>
                <a:latin typeface="PFTransport"/>
              </a:rPr>
              <a:t>Η διαθεσιμότητα είναι αναγκαία συνθήκη, αλλά όχι και ικανή, προκειμένου ένα είδος να συγκαταλέγεται στις διατροφικές επιλογές. </a:t>
            </a:r>
            <a:endParaRPr lang="en-US" sz="1800" b="0" i="0" u="none" strike="noStrike" baseline="0" dirty="0">
              <a:solidFill>
                <a:srgbClr val="000000"/>
              </a:solidFill>
              <a:latin typeface="PFTransport"/>
            </a:endParaRPr>
          </a:p>
          <a:p>
            <a:pPr marL="0" lvl="0" indent="0" rtl="0">
              <a:spcBef>
                <a:spcPts val="0"/>
              </a:spcBef>
              <a:spcAft>
                <a:spcPts val="0"/>
              </a:spcAft>
            </a:pPr>
            <a:endParaRPr lang="en-US" sz="1800" dirty="0">
              <a:solidFill>
                <a:srgbClr val="000000"/>
              </a:solidFill>
              <a:latin typeface="PFTransport"/>
            </a:endParaRPr>
          </a:p>
          <a:p>
            <a:pPr marL="0" lvl="0" indent="0" rtl="0">
              <a:spcBef>
                <a:spcPts val="0"/>
              </a:spcBef>
              <a:spcAft>
                <a:spcPts val="0"/>
              </a:spcAft>
            </a:pPr>
            <a:r>
              <a:rPr lang="el-GR" sz="1800" b="1" i="0" u="none" strike="noStrike" baseline="0" dirty="0">
                <a:solidFill>
                  <a:srgbClr val="000000"/>
                </a:solidFill>
                <a:latin typeface="PFTransport"/>
              </a:rPr>
              <a:t>Υπάρχουν πολλά είδη τα οποία, αν και είναι διαθέσιμα, δεν αξιοποιούνται ως είδη διατροφής· γι’ αυτά δεν έχει αναπτυχθεί </a:t>
            </a:r>
            <a:r>
              <a:rPr lang="el-GR" sz="1800" b="1" u="sng" strike="noStrike" baseline="0" dirty="0">
                <a:solidFill>
                  <a:srgbClr val="000000"/>
                </a:solidFill>
                <a:latin typeface="PFTransport"/>
              </a:rPr>
              <a:t>οικειότητα</a:t>
            </a:r>
            <a:r>
              <a:rPr lang="el-GR" sz="1800" b="0" i="0" u="none" strike="noStrike" baseline="0" dirty="0">
                <a:solidFill>
                  <a:srgbClr val="000000"/>
                </a:solidFill>
                <a:latin typeface="PFTransport"/>
              </a:rPr>
              <a:t>.</a:t>
            </a:r>
            <a:endParaRPr lang="en-US" sz="1800" b="0" i="1" u="none" strike="noStrike" baseline="0" dirty="0">
              <a:solidFill>
                <a:schemeClr val="accent1"/>
              </a:solidFill>
              <a:latin typeface="PFTransport"/>
            </a:endParaRPr>
          </a:p>
        </p:txBody>
      </p:sp>
    </p:spTree>
    <p:extLst>
      <p:ext uri="{BB962C8B-B14F-4D97-AF65-F5344CB8AC3E}">
        <p14:creationId xmlns:p14="http://schemas.microsoft.com/office/powerpoint/2010/main" val="315636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7"/>
        <p:cNvGrpSpPr/>
        <p:nvPr/>
      </p:nvGrpSpPr>
      <p:grpSpPr>
        <a:xfrm>
          <a:off x="0" y="0"/>
          <a:ext cx="0" cy="0"/>
          <a:chOff x="0" y="0"/>
          <a:chExt cx="0" cy="0"/>
        </a:xfrm>
      </p:grpSpPr>
      <p:sp>
        <p:nvSpPr>
          <p:cNvPr id="188" name="Google Shape;188;p29"/>
          <p:cNvSpPr/>
          <p:nvPr/>
        </p:nvSpPr>
        <p:spPr>
          <a:xfrm rot="5400000">
            <a:off x="6571314" y="2415936"/>
            <a:ext cx="4048046" cy="325724"/>
          </a:xfrm>
          <a:prstGeom prst="rect">
            <a:avLst/>
          </a:prstGeom>
        </p:spPr>
        <p:txBody>
          <a:bodyPr>
            <a:prstTxWarp prst="textPlain">
              <a:avLst/>
            </a:prstTxWarp>
          </a:bodyPr>
          <a:lstStyle/>
          <a:p>
            <a:pPr lvl="0" algn="ctr"/>
            <a:r>
              <a:rPr lang="el-GR" dirty="0">
                <a:ln w="0"/>
                <a:solidFill>
                  <a:schemeClr val="accent1"/>
                </a:solidFill>
                <a:effectLst>
                  <a:outerShdw blurRad="38100" dist="25400" dir="5400000" algn="ctr" rotWithShape="0">
                    <a:srgbClr val="6E747A">
                      <a:alpha val="43000"/>
                    </a:srgbClr>
                  </a:outerShdw>
                </a:effectLst>
                <a:latin typeface="Arimo"/>
              </a:rPr>
              <a:t>ΠΟΛΙΤΙΣΜΙΚΕΣ ΔΙΑΤΡΟΦΙΚΕΣ ΣΥΝΥΘΕΙΕΣ</a:t>
            </a:r>
            <a:endParaRPr i="0" dirty="0">
              <a:ln w="0"/>
              <a:solidFill>
                <a:schemeClr val="accent1"/>
              </a:solidFill>
              <a:effectLst>
                <a:outerShdw blurRad="38100" dist="25400" dir="5400000" algn="ctr" rotWithShape="0">
                  <a:srgbClr val="6E747A">
                    <a:alpha val="43000"/>
                  </a:srgbClr>
                </a:outerShdw>
              </a:effectLst>
              <a:latin typeface="Arimo"/>
            </a:endParaRPr>
          </a:p>
        </p:txBody>
      </p:sp>
      <p:grpSp>
        <p:nvGrpSpPr>
          <p:cNvPr id="189" name="Google Shape;189;p29"/>
          <p:cNvGrpSpPr/>
          <p:nvPr/>
        </p:nvGrpSpPr>
        <p:grpSpPr>
          <a:xfrm>
            <a:off x="0" y="0"/>
            <a:ext cx="8419800" cy="4607500"/>
            <a:chOff x="0" y="0"/>
            <a:chExt cx="8419800" cy="4607500"/>
          </a:xfrm>
        </p:grpSpPr>
        <p:sp>
          <p:nvSpPr>
            <p:cNvPr id="190" name="Google Shape;190;p29"/>
            <p:cNvSpPr/>
            <p:nvPr/>
          </p:nvSpPr>
          <p:spPr>
            <a:xfrm>
              <a:off x="724200" y="536000"/>
              <a:ext cx="7695600" cy="40632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0" y="0"/>
              <a:ext cx="1660500" cy="1660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8021100" y="1510350"/>
              <a:ext cx="398700" cy="16605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724200" y="4198000"/>
              <a:ext cx="398700" cy="409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9"/>
          <p:cNvSpPr txBox="1">
            <a:spLocks noGrp="1"/>
          </p:cNvSpPr>
          <p:nvPr>
            <p:ph type="ctrTitle"/>
          </p:nvPr>
        </p:nvSpPr>
        <p:spPr>
          <a:xfrm>
            <a:off x="2422879" y="2120707"/>
            <a:ext cx="4603200" cy="12819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4000" dirty="0"/>
              <a:t>Επιλογή τροφής</a:t>
            </a:r>
            <a:endParaRPr sz="4000" i="1" dirty="0">
              <a:solidFill>
                <a:schemeClr val="accent1"/>
              </a:solidFill>
            </a:endParaRPr>
          </a:p>
        </p:txBody>
      </p:sp>
      <p:sp>
        <p:nvSpPr>
          <p:cNvPr id="195" name="Google Shape;195;p29"/>
          <p:cNvSpPr txBox="1">
            <a:spLocks noGrp="1"/>
          </p:cNvSpPr>
          <p:nvPr>
            <p:ph type="subTitle" idx="1"/>
          </p:nvPr>
        </p:nvSpPr>
        <p:spPr>
          <a:xfrm>
            <a:off x="2270400" y="3321788"/>
            <a:ext cx="46032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t>Ευαγγελία </a:t>
            </a:r>
            <a:r>
              <a:rPr lang="el-GR" dirty="0" err="1"/>
              <a:t>Φάππα</a:t>
            </a:r>
            <a:endParaRPr lang="el-GR" dirty="0"/>
          </a:p>
          <a:p>
            <a:pPr marL="0" lvl="0" indent="0" algn="ctr" rtl="0">
              <a:spcBef>
                <a:spcPts val="0"/>
              </a:spcBef>
              <a:spcAft>
                <a:spcPts val="0"/>
              </a:spcAft>
              <a:buNone/>
            </a:pPr>
            <a:r>
              <a:rPr lang="el-GR" dirty="0"/>
              <a:t>Διαιτολόγος – Διατροφολόγος, </a:t>
            </a:r>
            <a:r>
              <a:rPr lang="en-US" dirty="0"/>
              <a:t>PhD</a:t>
            </a:r>
            <a:endParaRPr dirty="0"/>
          </a:p>
        </p:txBody>
      </p:sp>
      <p:pic>
        <p:nvPicPr>
          <p:cNvPr id="3" name="Picture 2">
            <a:extLst>
              <a:ext uri="{FF2B5EF4-FFF2-40B4-BE49-F238E27FC236}">
                <a16:creationId xmlns:a16="http://schemas.microsoft.com/office/drawing/2014/main" id="{99344636-4B8E-7F0C-5567-01F19A923687}"/>
              </a:ext>
            </a:extLst>
          </p:cNvPr>
          <p:cNvPicPr>
            <a:picLocks noChangeAspect="1"/>
          </p:cNvPicPr>
          <p:nvPr/>
        </p:nvPicPr>
        <p:blipFill>
          <a:blip r:embed="rId3"/>
          <a:stretch>
            <a:fillRect/>
          </a:stretch>
        </p:blipFill>
        <p:spPr>
          <a:xfrm>
            <a:off x="1656154" y="559835"/>
            <a:ext cx="834887" cy="846171"/>
          </a:xfrm>
          <a:prstGeom prst="rect">
            <a:avLst/>
          </a:prstGeom>
          <a:solidFill>
            <a:schemeClr val="bg1"/>
          </a:solidFill>
        </p:spPr>
      </p:pic>
      <p:sp>
        <p:nvSpPr>
          <p:cNvPr id="4" name="TextBox 3">
            <a:extLst>
              <a:ext uri="{FF2B5EF4-FFF2-40B4-BE49-F238E27FC236}">
                <a16:creationId xmlns:a16="http://schemas.microsoft.com/office/drawing/2014/main" id="{6BC0838A-F093-1D75-2985-F3C3DAC89748}"/>
              </a:ext>
            </a:extLst>
          </p:cNvPr>
          <p:cNvSpPr txBox="1"/>
          <p:nvPr/>
        </p:nvSpPr>
        <p:spPr>
          <a:xfrm>
            <a:off x="2472428" y="721310"/>
            <a:ext cx="4504102" cy="523220"/>
          </a:xfrm>
          <a:prstGeom prst="rect">
            <a:avLst/>
          </a:prstGeom>
          <a:noFill/>
        </p:spPr>
        <p:txBody>
          <a:bodyPr wrap="square" rtlCol="0">
            <a:spAutoFit/>
          </a:bodyPr>
          <a:lstStyle/>
          <a:p>
            <a:r>
              <a:rPr lang="el-GR" sz="1400" dirty="0"/>
              <a:t>ΤΜΗΜΑ ΕΠΙΣΤΗΜΗΣ </a:t>
            </a:r>
          </a:p>
          <a:p>
            <a:r>
              <a:rPr lang="el-GR" sz="1400" dirty="0"/>
              <a:t>ΔΙΑΤΡΟΦΗΣ ΚΑΙ ΔΙΑΙΤΟΛΟΓΙΑΣ</a:t>
            </a:r>
            <a:endParaRPr lang="en-US" sz="1400" dirty="0"/>
          </a:p>
        </p:txBody>
      </p:sp>
      <p:sp>
        <p:nvSpPr>
          <p:cNvPr id="6" name="TextBox 5">
            <a:extLst>
              <a:ext uri="{FF2B5EF4-FFF2-40B4-BE49-F238E27FC236}">
                <a16:creationId xmlns:a16="http://schemas.microsoft.com/office/drawing/2014/main" id="{7E589AE8-5646-4967-75FC-EF18D9C962BA}"/>
              </a:ext>
            </a:extLst>
          </p:cNvPr>
          <p:cNvSpPr txBox="1"/>
          <p:nvPr/>
        </p:nvSpPr>
        <p:spPr>
          <a:xfrm>
            <a:off x="7252639" y="4291423"/>
            <a:ext cx="1167161" cy="307777"/>
          </a:xfrm>
          <a:prstGeom prst="rect">
            <a:avLst/>
          </a:prstGeom>
          <a:noFill/>
        </p:spPr>
        <p:txBody>
          <a:bodyPr wrap="square" rtlCol="0">
            <a:spAutoFit/>
          </a:bodyPr>
          <a:lstStyle/>
          <a:p>
            <a:pPr algn="r"/>
            <a:r>
              <a:rPr lang="el-GR" dirty="0"/>
              <a:t>2022 - 2023</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8"/>
          <p:cNvGrpSpPr/>
          <p:nvPr/>
        </p:nvGrpSpPr>
        <p:grpSpPr>
          <a:xfrm>
            <a:off x="724200" y="533550"/>
            <a:ext cx="7695600" cy="4609950"/>
            <a:chOff x="724200" y="533550"/>
            <a:chExt cx="7695600" cy="4609950"/>
          </a:xfrm>
        </p:grpSpPr>
        <p:sp>
          <p:nvSpPr>
            <p:cNvPr id="569" name="Google Shape;569;p48"/>
            <p:cNvSpPr/>
            <p:nvPr/>
          </p:nvSpPr>
          <p:spPr>
            <a:xfrm rot="10800000" flipH="1">
              <a:off x="724200" y="541850"/>
              <a:ext cx="7695600" cy="40632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8"/>
            <p:cNvSpPr/>
            <p:nvPr/>
          </p:nvSpPr>
          <p:spPr>
            <a:xfrm>
              <a:off x="3741700" y="3483000"/>
              <a:ext cx="1660500" cy="16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8"/>
            <p:cNvSpPr/>
            <p:nvPr/>
          </p:nvSpPr>
          <p:spPr>
            <a:xfrm rot="10800000" flipH="1">
              <a:off x="8021100" y="533550"/>
              <a:ext cx="398700" cy="40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8"/>
            <p:cNvSpPr/>
            <p:nvPr/>
          </p:nvSpPr>
          <p:spPr>
            <a:xfrm rot="10800000" flipH="1">
              <a:off x="724200" y="533550"/>
              <a:ext cx="398700" cy="184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itle 18">
            <a:extLst>
              <a:ext uri="{FF2B5EF4-FFF2-40B4-BE49-F238E27FC236}">
                <a16:creationId xmlns:a16="http://schemas.microsoft.com/office/drawing/2014/main" id="{851D8A9A-E43C-61EA-87EF-C7A21BC72A12}"/>
              </a:ext>
            </a:extLst>
          </p:cNvPr>
          <p:cNvSpPr>
            <a:spLocks noGrp="1"/>
          </p:cNvSpPr>
          <p:nvPr>
            <p:ph type="title"/>
          </p:nvPr>
        </p:nvSpPr>
        <p:spPr>
          <a:xfrm>
            <a:off x="1173224" y="1079685"/>
            <a:ext cx="7047226" cy="1847850"/>
          </a:xfrm>
        </p:spPr>
        <p:txBody>
          <a:bodyPr/>
          <a:lstStyle/>
          <a:p>
            <a:pPr algn="ctr"/>
            <a:r>
              <a:rPr lang="en-US" sz="3600" dirty="0">
                <a:latin typeface="Arial" panose="020B0604020202020204" pitchFamily="34" charset="0"/>
                <a:cs typeface="Arial" panose="020B0604020202020204" pitchFamily="34" charset="0"/>
              </a:rPr>
              <a:t>OIKEIOTHT</a:t>
            </a:r>
            <a:r>
              <a:rPr lang="el-GR" sz="3600" dirty="0">
                <a:latin typeface="Arial" panose="020B0604020202020204" pitchFamily="34" charset="0"/>
                <a:cs typeface="Arial" panose="020B0604020202020204" pitchFamily="34" charset="0"/>
              </a:rPr>
              <a:t>Α </a:t>
            </a:r>
            <a:br>
              <a:rPr lang="el-GR" sz="3600" dirty="0">
                <a:latin typeface="Arial" panose="020B0604020202020204" pitchFamily="34" charset="0"/>
                <a:cs typeface="Arial" panose="020B0604020202020204" pitchFamily="34" charset="0"/>
              </a:rPr>
            </a:br>
            <a:r>
              <a:rPr lang="el-GR" sz="3600" dirty="0">
                <a:latin typeface="Arial" panose="020B0604020202020204" pitchFamily="34" charset="0"/>
                <a:cs typeface="Arial" panose="020B0604020202020204" pitchFamily="34" charset="0"/>
              </a:rPr>
              <a:t>&amp; </a:t>
            </a:r>
            <a:br>
              <a:rPr lang="el-GR" sz="3600" dirty="0">
                <a:latin typeface="Arial" panose="020B0604020202020204" pitchFamily="34" charset="0"/>
                <a:cs typeface="Arial" panose="020B0604020202020204" pitchFamily="34" charset="0"/>
              </a:rPr>
            </a:br>
            <a:r>
              <a:rPr lang="el-GR" sz="3600" dirty="0">
                <a:latin typeface="Arial" panose="020B0604020202020204" pitchFamily="34" charset="0"/>
                <a:cs typeface="Arial" panose="020B0604020202020204" pitchFamily="34" charset="0"/>
              </a:rPr>
              <a:t>ΤΡΟΦ</a:t>
            </a:r>
            <a:r>
              <a:rPr lang="en-US" sz="3600" dirty="0">
                <a:latin typeface="Arial" panose="020B0604020202020204" pitchFamily="34" charset="0"/>
                <a:cs typeface="Arial" panose="020B0604020202020204" pitchFamily="34" charset="0"/>
              </a:rPr>
              <a:t>H</a:t>
            </a:r>
            <a:br>
              <a:rPr lang="en-US" sz="3600" dirty="0">
                <a:latin typeface="Arial" panose="020B0604020202020204" pitchFamily="34" charset="0"/>
                <a:cs typeface="Arial" panose="020B0604020202020204" pitchFamily="34" charset="0"/>
              </a:rPr>
            </a:br>
            <a:r>
              <a:rPr lang="en-US" sz="3200" dirty="0">
                <a:solidFill>
                  <a:schemeClr val="accent1"/>
                </a:solidFill>
                <a:latin typeface="Arial" panose="020B0604020202020204" pitchFamily="34" charset="0"/>
                <a:cs typeface="Arial" panose="020B0604020202020204" pitchFamily="34" charset="0"/>
              </a:rPr>
              <a:t>(FOOD FAMILIARIZATION)</a:t>
            </a:r>
          </a:p>
        </p:txBody>
      </p:sp>
    </p:spTree>
    <p:extLst>
      <p:ext uri="{BB962C8B-B14F-4D97-AF65-F5344CB8AC3E}">
        <p14:creationId xmlns:p14="http://schemas.microsoft.com/office/powerpoint/2010/main" val="591360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1174595" y="575385"/>
            <a:ext cx="6974341" cy="572700"/>
          </a:xfrm>
        </p:spPr>
        <p:txBody>
          <a:bodyPr/>
          <a:lstStyle/>
          <a:p>
            <a:pPr marL="0" lvl="0" indent="0" rtl="0">
              <a:spcBef>
                <a:spcPts val="0"/>
              </a:spcBef>
              <a:spcAft>
                <a:spcPts val="0"/>
              </a:spcAft>
            </a:pPr>
            <a:r>
              <a:rPr lang="el-GR" sz="2400" b="1" i="0" u="none" strike="noStrike" baseline="0" dirty="0">
                <a:solidFill>
                  <a:schemeClr val="tx1"/>
                </a:solidFill>
                <a:latin typeface="PFTransport"/>
              </a:rPr>
              <a:t>Το ποια είδη διατροφής είναι οικεία και ποια όχι αποτελεί κομμάτι του πολιτισμού των κοινωνιών. </a:t>
            </a: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758283" y="1605775"/>
            <a:ext cx="7390653" cy="2530888"/>
          </a:xfrm>
          <a:prstGeom prst="rect">
            <a:avLst/>
          </a:prstGeom>
          <a:solidFill>
            <a:schemeClr val="tx2"/>
          </a:solidFill>
        </p:spPr>
        <p:txBody>
          <a:bodyPr spcFirstLastPara="1" wrap="square" lIns="91425" tIns="91425" rIns="91425" bIns="91425" anchor="t" anchorCtr="0">
            <a:noAutofit/>
          </a:bodyPr>
          <a:lstStyle/>
          <a:p>
            <a:pPr marL="0" lvl="0" indent="0" rtl="0">
              <a:spcBef>
                <a:spcPts val="0"/>
              </a:spcBef>
              <a:spcAft>
                <a:spcPts val="0"/>
              </a:spcAft>
            </a:pPr>
            <a:r>
              <a:rPr lang="el-GR" sz="1800" dirty="0">
                <a:solidFill>
                  <a:srgbClr val="000000"/>
                </a:solidFill>
                <a:latin typeface="PFTransport"/>
              </a:rPr>
              <a:t>Σ</a:t>
            </a:r>
            <a:r>
              <a:rPr lang="el-GR" sz="1800" i="0" u="none" strike="noStrike" baseline="0" dirty="0">
                <a:solidFill>
                  <a:srgbClr val="000000"/>
                </a:solidFill>
                <a:latin typeface="PFTransport"/>
              </a:rPr>
              <a:t>τους διάφορους λαούς παρατηρούμε διαφορετικές δίαιτες, ακόμα και όταν έχουν στη διάθεσή τους τα ίδια ακριβώς τρόφιμα.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1" u="none" strike="noStrike" baseline="0" dirty="0">
                <a:solidFill>
                  <a:schemeClr val="accent1"/>
                </a:solidFill>
                <a:latin typeface="PFTransport"/>
              </a:rPr>
              <a:t>Π.χ. οι Έλληνες, δεν χρησιμοποιούν κάποια ζωικά είδη, τα οποία άλλοι λαοί επιλέγουν ως βρώσιμα, όπως είναι το αλογίσιο κρέας, τα διάφορα ερπετά και πολλά άλλα μικρά ζώα. </a:t>
            </a:r>
          </a:p>
          <a:p>
            <a:pPr marL="0" lvl="0" indent="0" algn="just" rtl="0">
              <a:spcBef>
                <a:spcPts val="0"/>
              </a:spcBef>
              <a:spcAft>
                <a:spcPts val="0"/>
              </a:spcAft>
            </a:pPr>
            <a:endParaRPr lang="el-GR" sz="1800" i="1" dirty="0">
              <a:solidFill>
                <a:schemeClr val="accent1"/>
              </a:solidFill>
              <a:latin typeface="PFTransport"/>
            </a:endParaRPr>
          </a:p>
          <a:p>
            <a:pPr marL="0" lvl="0" indent="0" algn="just" rtl="0">
              <a:spcBef>
                <a:spcPts val="0"/>
              </a:spcBef>
              <a:spcAft>
                <a:spcPts val="0"/>
              </a:spcAft>
            </a:pPr>
            <a:r>
              <a:rPr lang="el-GR" sz="1800" b="0" i="1" u="none" strike="noStrike" baseline="0" dirty="0">
                <a:solidFill>
                  <a:schemeClr val="accent1"/>
                </a:solidFill>
                <a:latin typeface="PFTransport"/>
              </a:rPr>
              <a:t>Αντίθετα, οι Έλληνες καταναλώνουν το μοσχάρι και το χοιρινό, είδη κρέατος που για τους Ινδούς και τους κατοίκους της Μέσης Ανατολής, αντίστοιχα, είναι διατροφικά ταμπού. </a:t>
            </a:r>
            <a:endParaRPr lang="en-US" sz="1800" b="0" i="1" u="none" strike="noStrike" baseline="0" dirty="0">
              <a:solidFill>
                <a:schemeClr val="accent1"/>
              </a:solidFill>
              <a:latin typeface="PFTransport"/>
            </a:endParaRPr>
          </a:p>
        </p:txBody>
      </p:sp>
    </p:spTree>
    <p:extLst>
      <p:ext uri="{BB962C8B-B14F-4D97-AF65-F5344CB8AC3E}">
        <p14:creationId xmlns:p14="http://schemas.microsoft.com/office/powerpoint/2010/main" val="1362019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Που οφείλονται οι διαφορές στην οικειότητα;</a:t>
            </a: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877229" y="1194932"/>
            <a:ext cx="7389541" cy="2530888"/>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800" b="0" i="0" u="none" strike="noStrike" baseline="0" dirty="0">
                <a:solidFill>
                  <a:srgbClr val="000000"/>
                </a:solidFill>
                <a:latin typeface="PFTransport"/>
              </a:rPr>
              <a:t>Οι διαφορές σε σχέση με την οικειότητα απέναντι στα τρόφιμα έχουν ερμηνευτεί με γνώμονα την καλύτερη διαχείριση των διαθέσιμων φυσικών πόρων, την προστασία της δημόσιας υγείας ή την ενδυνάμωση της εθνικής ταυτότητας. </a:t>
            </a:r>
          </a:p>
          <a:p>
            <a:pPr marL="0" lvl="0" indent="0" algn="just" rtl="0">
              <a:spcBef>
                <a:spcPts val="0"/>
              </a:spcBef>
              <a:spcAft>
                <a:spcPts val="0"/>
              </a:spcAft>
            </a:pPr>
            <a:endParaRPr lang="el-GR" sz="1800" b="0" i="0" u="none" strike="noStrike" baseline="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Οι ιδιαιτερότητες των διατροφικών συνηθειών ενσωματώνονται στην κουλτούρα των κοινωνιών και μεταφέρονται ως πολιτισμικό στοιχείο, ακόμα και όταν οι σκοπιμότητες που αρχικά εξυπηρέτησαν έχουν εκλείψει.</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Οι ιδιαιτερότητες αυτές συμβάλλουν στο αίσθημα «ταυτότητας» των ατόμων, σηματοδοτώντας κοινωνικές, θρησκευτικές, πολιτικές ή άλλες ιδεολογικές προσκολλήσεις.</a:t>
            </a:r>
            <a:endParaRPr lang="en-US" sz="1800" b="0" i="1" u="none" strike="noStrike" baseline="0" dirty="0">
              <a:solidFill>
                <a:schemeClr val="accent1"/>
              </a:solidFill>
              <a:latin typeface="PFTransport"/>
            </a:endParaRPr>
          </a:p>
        </p:txBody>
      </p:sp>
    </p:spTree>
    <p:extLst>
      <p:ext uri="{BB962C8B-B14F-4D97-AF65-F5344CB8AC3E}">
        <p14:creationId xmlns:p14="http://schemas.microsoft.com/office/powerpoint/2010/main" val="2934312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Ηθική διάσταση της τροφής</a:t>
            </a: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817318" y="1464527"/>
            <a:ext cx="7389541" cy="2530888"/>
          </a:xfrm>
          <a:prstGeom prst="rect">
            <a:avLst/>
          </a:prstGeom>
          <a:solidFill>
            <a:schemeClr val="tx2"/>
          </a:solidFill>
        </p:spPr>
        <p:txBody>
          <a:bodyPr spcFirstLastPara="1" wrap="square" lIns="91425" tIns="91425" rIns="91425" bIns="91425" anchor="t" anchorCtr="0">
            <a:noAutofit/>
          </a:bodyPr>
          <a:lstStyle/>
          <a:p>
            <a:pPr marL="0" lvl="0" indent="0" rtl="0">
              <a:spcBef>
                <a:spcPts val="0"/>
              </a:spcBef>
              <a:spcAft>
                <a:spcPts val="0"/>
              </a:spcAft>
            </a:pPr>
            <a:r>
              <a:rPr lang="el-GR" sz="1800" b="0" i="0" u="none" strike="noStrike" baseline="0" dirty="0">
                <a:solidFill>
                  <a:srgbClr val="000000"/>
                </a:solidFill>
                <a:latin typeface="PFTransport"/>
              </a:rPr>
              <a:t>Πολλές φορές, η τροφή ενέχει και ηθική διάσταση.</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1" u="none" strike="noStrike" baseline="0" dirty="0">
                <a:solidFill>
                  <a:schemeClr val="accent1"/>
                </a:solidFill>
                <a:latin typeface="PFTransport"/>
              </a:rPr>
              <a:t>Π.χ., μέσα από την αποφυγή κατανάλωσης ζωικών τροφίμων και την επιλογή όσο το δυνατόν λιγότερο επεξεργασμένων φυτικών τροφίμων, οι οπαδοί της φυτοφαγίας διατηρούν την αγνότητά τους και ζουν σε αρμονία με τις ηθικές τους αρχές. </a:t>
            </a:r>
          </a:p>
          <a:p>
            <a:pPr marL="0" lvl="0" indent="0" algn="just" rtl="0">
              <a:spcBef>
                <a:spcPts val="0"/>
              </a:spcBef>
              <a:spcAft>
                <a:spcPts val="0"/>
              </a:spcAft>
            </a:pPr>
            <a:endParaRPr lang="el-GR" sz="1800" dirty="0">
              <a:solidFill>
                <a:srgbClr val="000000"/>
              </a:solidFill>
              <a:latin typeface="PFTransport"/>
            </a:endParaRPr>
          </a:p>
          <a:p>
            <a:pPr marL="0" lvl="0" indent="0" algn="just" rtl="0">
              <a:spcBef>
                <a:spcPts val="0"/>
              </a:spcBef>
              <a:spcAft>
                <a:spcPts val="0"/>
              </a:spcAft>
            </a:pPr>
            <a:r>
              <a:rPr lang="el-GR" sz="1800" b="0" i="0" u="none" strike="noStrike" baseline="0" dirty="0">
                <a:solidFill>
                  <a:srgbClr val="000000"/>
                </a:solidFill>
                <a:latin typeface="PFTransport"/>
              </a:rPr>
              <a:t>Με άλλα λόγια, θα λέγαμε ότι για τους ανθρώπους είναι καλό να τρώνε αυτό που είναι καλό και να σκέφτονται. </a:t>
            </a:r>
            <a:endParaRPr lang="en-US" sz="1800" b="0" i="1" u="none" strike="noStrike" baseline="0" dirty="0">
              <a:solidFill>
                <a:schemeClr val="accent1"/>
              </a:solidFill>
              <a:latin typeface="PFTransport"/>
            </a:endParaRPr>
          </a:p>
        </p:txBody>
      </p:sp>
    </p:spTree>
    <p:extLst>
      <p:ext uri="{BB962C8B-B14F-4D97-AF65-F5344CB8AC3E}">
        <p14:creationId xmlns:p14="http://schemas.microsoft.com/office/powerpoint/2010/main" val="2710810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8"/>
          <p:cNvGrpSpPr/>
          <p:nvPr/>
        </p:nvGrpSpPr>
        <p:grpSpPr>
          <a:xfrm>
            <a:off x="724200" y="533550"/>
            <a:ext cx="7695600" cy="4609950"/>
            <a:chOff x="724200" y="533550"/>
            <a:chExt cx="7695600" cy="4609950"/>
          </a:xfrm>
        </p:grpSpPr>
        <p:sp>
          <p:nvSpPr>
            <p:cNvPr id="569" name="Google Shape;569;p48"/>
            <p:cNvSpPr/>
            <p:nvPr/>
          </p:nvSpPr>
          <p:spPr>
            <a:xfrm rot="10800000" flipH="1">
              <a:off x="724200" y="541850"/>
              <a:ext cx="7695600" cy="40632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8"/>
            <p:cNvSpPr/>
            <p:nvPr/>
          </p:nvSpPr>
          <p:spPr>
            <a:xfrm>
              <a:off x="3741700" y="3483000"/>
              <a:ext cx="1660500" cy="16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8"/>
            <p:cNvSpPr/>
            <p:nvPr/>
          </p:nvSpPr>
          <p:spPr>
            <a:xfrm rot="10800000" flipH="1">
              <a:off x="8021100" y="533550"/>
              <a:ext cx="398700" cy="40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8"/>
            <p:cNvSpPr/>
            <p:nvPr/>
          </p:nvSpPr>
          <p:spPr>
            <a:xfrm rot="10800000" flipH="1">
              <a:off x="724200" y="533550"/>
              <a:ext cx="398700" cy="184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itle 18">
            <a:extLst>
              <a:ext uri="{FF2B5EF4-FFF2-40B4-BE49-F238E27FC236}">
                <a16:creationId xmlns:a16="http://schemas.microsoft.com/office/drawing/2014/main" id="{851D8A9A-E43C-61EA-87EF-C7A21BC72A12}"/>
              </a:ext>
            </a:extLst>
          </p:cNvPr>
          <p:cNvSpPr>
            <a:spLocks noGrp="1"/>
          </p:cNvSpPr>
          <p:nvPr>
            <p:ph type="title"/>
          </p:nvPr>
        </p:nvSpPr>
        <p:spPr>
          <a:xfrm>
            <a:off x="1173224" y="1079685"/>
            <a:ext cx="7047226" cy="1847850"/>
          </a:xfrm>
        </p:spPr>
        <p:txBody>
          <a:bodyPr/>
          <a:lstStyle/>
          <a:p>
            <a:pPr algn="ctr"/>
            <a:r>
              <a:rPr lang="en-US" sz="3600" dirty="0">
                <a:latin typeface="Arial" panose="020B0604020202020204" pitchFamily="34" charset="0"/>
                <a:cs typeface="Arial" panose="020B0604020202020204" pitchFamily="34" charset="0"/>
              </a:rPr>
              <a:t>OIKEIOTHT</a:t>
            </a:r>
            <a:r>
              <a:rPr lang="el-GR" sz="3600" dirty="0">
                <a:latin typeface="Arial" panose="020B0604020202020204" pitchFamily="34" charset="0"/>
                <a:cs typeface="Arial" panose="020B0604020202020204" pitchFamily="34" charset="0"/>
              </a:rPr>
              <a:t>Α πληθυσμών</a:t>
            </a:r>
            <a:br>
              <a:rPr lang="el-GR"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vs </a:t>
            </a:r>
            <a:br>
              <a:rPr lang="el-GR" sz="3600" dirty="0">
                <a:latin typeface="Arial" panose="020B0604020202020204" pitchFamily="34" charset="0"/>
                <a:cs typeface="Arial" panose="020B0604020202020204" pitchFamily="34" charset="0"/>
              </a:rPr>
            </a:br>
            <a:r>
              <a:rPr lang="el-GR" sz="3600" dirty="0">
                <a:latin typeface="Arial" panose="020B0604020202020204" pitchFamily="34" charset="0"/>
                <a:cs typeface="Arial" panose="020B0604020202020204" pitchFamily="34" charset="0"/>
              </a:rPr>
              <a:t>ατόμων</a:t>
            </a:r>
            <a:endParaRPr lang="en-US"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907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Διαμόρφωση διατροφικών συνηθειών</a:t>
            </a: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451999" y="1566501"/>
            <a:ext cx="4818811" cy="2530888"/>
          </a:xfrm>
          <a:prstGeom prst="rect">
            <a:avLst/>
          </a:prstGeom>
          <a:solidFill>
            <a:schemeClr val="tx2"/>
          </a:solidFill>
        </p:spPr>
        <p:txBody>
          <a:bodyPr spcFirstLastPara="1" wrap="square" lIns="91425" tIns="91425" rIns="91425" bIns="91425" anchor="t" anchorCtr="0">
            <a:noAutofit/>
          </a:bodyPr>
          <a:lstStyle/>
          <a:p>
            <a:r>
              <a:rPr lang="en-US" sz="1800" b="0" i="0" u="none" strike="noStrike" baseline="0" dirty="0">
                <a:solidFill>
                  <a:schemeClr val="bg2">
                    <a:lumMod val="10000"/>
                  </a:schemeClr>
                </a:solidFill>
                <a:latin typeface="AdvOT596495f2"/>
              </a:rPr>
              <a:t>H </a:t>
            </a:r>
            <a:r>
              <a:rPr lang="el-GR" sz="1800" b="0" i="0" u="none" strike="noStrike" baseline="0" dirty="0">
                <a:solidFill>
                  <a:schemeClr val="bg2">
                    <a:lumMod val="10000"/>
                  </a:schemeClr>
                </a:solidFill>
                <a:latin typeface="AdvOT596495f2"/>
              </a:rPr>
              <a:t>πρώιμη διατροφική ποικιλία προβλέπει την ποικιλία των τροφών που καταναλώνονται στη μετέπειτα παιδική ηλικία, την εφηβεία και την ενήλικη ζωή</a:t>
            </a:r>
            <a:r>
              <a:rPr lang="en-US" sz="1800" b="0" i="0" u="none" strike="noStrike" baseline="0" dirty="0">
                <a:solidFill>
                  <a:schemeClr val="bg2">
                    <a:lumMod val="10000"/>
                  </a:schemeClr>
                </a:solidFill>
                <a:latin typeface="AdvOT596495f2"/>
              </a:rPr>
              <a:t>.</a:t>
            </a:r>
            <a:endParaRPr lang="el-GR" sz="1800" b="0" i="0" u="none" strike="noStrike" baseline="0" dirty="0">
              <a:solidFill>
                <a:schemeClr val="bg2">
                  <a:lumMod val="10000"/>
                </a:schemeClr>
              </a:solidFill>
              <a:latin typeface="AdvOT596495f2"/>
            </a:endParaRPr>
          </a:p>
          <a:p>
            <a:endParaRPr lang="el-GR" sz="1800" dirty="0">
              <a:solidFill>
                <a:schemeClr val="bg2">
                  <a:lumMod val="10000"/>
                </a:schemeClr>
              </a:solidFill>
              <a:latin typeface="AdvOT596495f2"/>
            </a:endParaRPr>
          </a:p>
          <a:p>
            <a:r>
              <a:rPr lang="el-GR" sz="1800" b="1" i="0" u="none" strike="noStrike" baseline="0" dirty="0">
                <a:solidFill>
                  <a:schemeClr val="bg2">
                    <a:lumMod val="10000"/>
                  </a:schemeClr>
                </a:solidFill>
                <a:latin typeface="AdvOT596495f2"/>
              </a:rPr>
              <a:t>Οι βασικοί </a:t>
            </a:r>
            <a:r>
              <a:rPr lang="el-GR" sz="1800" b="1" dirty="0">
                <a:solidFill>
                  <a:schemeClr val="bg2">
                    <a:lumMod val="10000"/>
                  </a:schemeClr>
                </a:solidFill>
                <a:latin typeface="AdvOT596495f2"/>
              </a:rPr>
              <a:t>προβλεπτικοί παράγοντες </a:t>
            </a:r>
            <a:r>
              <a:rPr lang="el-GR" sz="1800" b="1" i="0" u="none" strike="noStrike" baseline="0" dirty="0">
                <a:solidFill>
                  <a:schemeClr val="bg2">
                    <a:lumMod val="10000"/>
                  </a:schemeClr>
                </a:solidFill>
                <a:latin typeface="AdvOT596495f2"/>
              </a:rPr>
              <a:t>για το τι τρώνε τα παιδιά είναι εάν τα τρόφιμα είναι οικεία και αν τους αρέσουν, παρά εάν γνωρίζουν ότι είναι υγιεινά.</a:t>
            </a:r>
          </a:p>
          <a:p>
            <a:pPr algn="l"/>
            <a:endParaRPr lang="el-GR" sz="1800" dirty="0">
              <a:solidFill>
                <a:srgbClr val="000000"/>
              </a:solidFill>
              <a:latin typeface="PFTransport"/>
            </a:endParaRPr>
          </a:p>
        </p:txBody>
      </p:sp>
      <p:pic>
        <p:nvPicPr>
          <p:cNvPr id="2" name="Picture 1">
            <a:extLst>
              <a:ext uri="{FF2B5EF4-FFF2-40B4-BE49-F238E27FC236}">
                <a16:creationId xmlns:a16="http://schemas.microsoft.com/office/drawing/2014/main" id="{616E6F54-3185-8944-0D4C-97D11118FA21}"/>
              </a:ext>
            </a:extLst>
          </p:cNvPr>
          <p:cNvPicPr>
            <a:picLocks noChangeAspect="1"/>
          </p:cNvPicPr>
          <p:nvPr/>
        </p:nvPicPr>
        <p:blipFill>
          <a:blip r:embed="rId3"/>
          <a:stretch>
            <a:fillRect/>
          </a:stretch>
        </p:blipFill>
        <p:spPr>
          <a:xfrm>
            <a:off x="5523571" y="1425846"/>
            <a:ext cx="2595561" cy="2595561"/>
          </a:xfrm>
          <a:prstGeom prst="rect">
            <a:avLst/>
          </a:prstGeom>
        </p:spPr>
      </p:pic>
    </p:spTree>
    <p:extLst>
      <p:ext uri="{BB962C8B-B14F-4D97-AF65-F5344CB8AC3E}">
        <p14:creationId xmlns:p14="http://schemas.microsoft.com/office/powerpoint/2010/main" val="1081374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7" name="Picture 6">
            <a:extLst>
              <a:ext uri="{FF2B5EF4-FFF2-40B4-BE49-F238E27FC236}">
                <a16:creationId xmlns:a16="http://schemas.microsoft.com/office/drawing/2014/main" id="{574A18F7-E55D-822A-9BB3-85354FD6F21B}"/>
              </a:ext>
            </a:extLst>
          </p:cNvPr>
          <p:cNvPicPr>
            <a:picLocks noChangeAspect="1"/>
          </p:cNvPicPr>
          <p:nvPr/>
        </p:nvPicPr>
        <p:blipFill>
          <a:blip r:embed="rId3"/>
          <a:stretch>
            <a:fillRect/>
          </a:stretch>
        </p:blipFill>
        <p:spPr>
          <a:xfrm>
            <a:off x="615734" y="453861"/>
            <a:ext cx="7912531" cy="3984324"/>
          </a:xfrm>
          <a:prstGeom prst="rect">
            <a:avLst/>
          </a:prstGeom>
        </p:spPr>
      </p:pic>
      <p:sp>
        <p:nvSpPr>
          <p:cNvPr id="10" name="TextBox 9">
            <a:extLst>
              <a:ext uri="{FF2B5EF4-FFF2-40B4-BE49-F238E27FC236}">
                <a16:creationId xmlns:a16="http://schemas.microsoft.com/office/drawing/2014/main" id="{59F5DC22-C220-CD3D-B021-48EC08D277CA}"/>
              </a:ext>
            </a:extLst>
          </p:cNvPr>
          <p:cNvSpPr txBox="1"/>
          <p:nvPr/>
        </p:nvSpPr>
        <p:spPr>
          <a:xfrm>
            <a:off x="5263375" y="4498579"/>
            <a:ext cx="3575824" cy="307777"/>
          </a:xfrm>
          <a:prstGeom prst="rect">
            <a:avLst/>
          </a:prstGeom>
          <a:noFill/>
        </p:spPr>
        <p:txBody>
          <a:bodyPr wrap="square" rtlCol="0">
            <a:spAutoFit/>
          </a:bodyPr>
          <a:lstStyle/>
          <a:p>
            <a:pPr algn="r"/>
            <a:r>
              <a:rPr lang="en-US" i="1" dirty="0"/>
              <a:t>From Lynch M. Appetite 2015;87: 46 – 55.</a:t>
            </a:r>
          </a:p>
        </p:txBody>
      </p:sp>
    </p:spTree>
    <p:extLst>
      <p:ext uri="{BB962C8B-B14F-4D97-AF65-F5344CB8AC3E}">
        <p14:creationId xmlns:p14="http://schemas.microsoft.com/office/powerpoint/2010/main" val="3646838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622232"/>
            <a:ext cx="7704000" cy="572700"/>
          </a:xfrm>
        </p:spPr>
        <p:txBody>
          <a:bodyPr/>
          <a:lstStyle/>
          <a:p>
            <a:r>
              <a:rPr lang="el-GR" sz="2200" dirty="0">
                <a:solidFill>
                  <a:schemeClr val="accent1"/>
                </a:solidFill>
              </a:rPr>
              <a:t>Αυξάνοντας την οικειότητα!</a:t>
            </a: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817318" y="1306306"/>
            <a:ext cx="7389541" cy="2530888"/>
          </a:xfrm>
          <a:prstGeom prst="rect">
            <a:avLst/>
          </a:prstGeom>
          <a:solidFill>
            <a:schemeClr val="tx2"/>
          </a:solidFill>
        </p:spPr>
        <p:txBody>
          <a:bodyPr spcFirstLastPara="1" wrap="square" lIns="91425" tIns="91425" rIns="91425" bIns="91425" anchor="t" anchorCtr="0">
            <a:noAutofit/>
          </a:bodyPr>
          <a:lstStyle/>
          <a:p>
            <a:pPr marL="0" lvl="0" indent="0" rtl="0">
              <a:spcBef>
                <a:spcPts val="0"/>
              </a:spcBef>
              <a:spcAft>
                <a:spcPts val="0"/>
              </a:spcAft>
            </a:pPr>
            <a:r>
              <a:rPr lang="el-GR" sz="1800" b="0" i="0" u="none" strike="noStrike" baseline="0" dirty="0">
                <a:solidFill>
                  <a:srgbClr val="000000"/>
                </a:solidFill>
                <a:latin typeface="PFTransport"/>
              </a:rPr>
              <a:t>Η επαναλαμβανόμενη γευστική έκθεση είναι ένα καθιερωμένο μέσο αύξησης της προτίμησης και της πρόσληψης φρούτων και λαχανικών από τα παιδιά.</a:t>
            </a:r>
          </a:p>
          <a:p>
            <a:pPr marL="0" lvl="0" indent="0" rtl="0">
              <a:spcBef>
                <a:spcPts val="0"/>
              </a:spcBef>
              <a:spcAft>
                <a:spcPts val="0"/>
              </a:spcAft>
            </a:pPr>
            <a:endParaRPr lang="el-GR" sz="1800" dirty="0">
              <a:solidFill>
                <a:srgbClr val="000000"/>
              </a:solidFill>
              <a:latin typeface="PFTransport"/>
            </a:endParaRPr>
          </a:p>
          <a:p>
            <a:pPr marL="0" lvl="0" indent="0" rtl="0">
              <a:spcBef>
                <a:spcPts val="0"/>
              </a:spcBef>
              <a:spcAft>
                <a:spcPts val="0"/>
              </a:spcAft>
            </a:pPr>
            <a:r>
              <a:rPr lang="el-GR" sz="1800" b="0" i="1" u="none" strike="noStrike" baseline="0" dirty="0">
                <a:solidFill>
                  <a:srgbClr val="000000"/>
                </a:solidFill>
                <a:latin typeface="PFTransport"/>
              </a:rPr>
              <a:t>Ωστόσο, οι γονείς τα παρατάνε μετά από κάποιες προσπάθειες.</a:t>
            </a:r>
          </a:p>
          <a:p>
            <a:pPr marL="0" lvl="0" indent="0" rtl="0">
              <a:spcBef>
                <a:spcPts val="0"/>
              </a:spcBef>
              <a:spcAft>
                <a:spcPts val="0"/>
              </a:spcAft>
            </a:pPr>
            <a:endParaRPr lang="el-GR" sz="1800" i="1" dirty="0">
              <a:solidFill>
                <a:srgbClr val="000000"/>
              </a:solidFill>
              <a:latin typeface="PFTransport"/>
            </a:endParaRPr>
          </a:p>
          <a:p>
            <a:pPr marL="0" lvl="0" indent="0" rtl="0">
              <a:spcBef>
                <a:spcPts val="0"/>
              </a:spcBef>
              <a:spcAft>
                <a:spcPts val="0"/>
              </a:spcAft>
            </a:pPr>
            <a:r>
              <a:rPr lang="el-GR" sz="1800" b="0" i="1" u="none" strike="noStrike" baseline="0" dirty="0">
                <a:solidFill>
                  <a:schemeClr val="accent1"/>
                </a:solidFill>
                <a:latin typeface="PFTransport"/>
              </a:rPr>
              <a:t>Μελέτες δείχνουν ότι η εξοικείωση των παιδιών με τα φρούτα και τα λαχανικά μέσω εικονογραφημένων βιβλίων μπορεί να αυξήσει το ενδιαφέρον τους στη δοκιμή </a:t>
            </a:r>
            <a:r>
              <a:rPr lang="el-GR" sz="1800" b="0" i="1" u="none" strike="noStrike" baseline="0" dirty="0" err="1">
                <a:solidFill>
                  <a:schemeClr val="accent1"/>
                </a:solidFill>
                <a:latin typeface="PFTransport"/>
              </a:rPr>
              <a:t>στοχευμένων</a:t>
            </a:r>
            <a:r>
              <a:rPr lang="el-GR" sz="1800" b="0" i="1" u="none" strike="noStrike" baseline="0" dirty="0">
                <a:solidFill>
                  <a:schemeClr val="accent1"/>
                </a:solidFill>
                <a:latin typeface="PFTransport"/>
              </a:rPr>
              <a:t> τροφίμων.</a:t>
            </a:r>
            <a:endParaRPr lang="en-US" sz="1800" b="0" i="1" u="none" strike="noStrike" baseline="0" dirty="0">
              <a:solidFill>
                <a:schemeClr val="accent1"/>
              </a:solidFill>
              <a:latin typeface="PFTransport"/>
            </a:endParaRPr>
          </a:p>
        </p:txBody>
      </p:sp>
      <p:sp>
        <p:nvSpPr>
          <p:cNvPr id="2" name="TextBox 1">
            <a:extLst>
              <a:ext uri="{FF2B5EF4-FFF2-40B4-BE49-F238E27FC236}">
                <a16:creationId xmlns:a16="http://schemas.microsoft.com/office/drawing/2014/main" id="{04522B9E-90FC-FDD4-B026-C180534808EE}"/>
              </a:ext>
            </a:extLst>
          </p:cNvPr>
          <p:cNvSpPr txBox="1"/>
          <p:nvPr/>
        </p:nvSpPr>
        <p:spPr>
          <a:xfrm>
            <a:off x="3560957" y="4467012"/>
            <a:ext cx="5196468" cy="307777"/>
          </a:xfrm>
          <a:prstGeom prst="rect">
            <a:avLst/>
          </a:prstGeom>
          <a:noFill/>
        </p:spPr>
        <p:txBody>
          <a:bodyPr wrap="square" rtlCol="0">
            <a:spAutoFit/>
          </a:bodyPr>
          <a:lstStyle/>
          <a:p>
            <a:pPr algn="r"/>
            <a:r>
              <a:rPr lang="en-US" sz="1400" i="1" dirty="0" err="1">
                <a:solidFill>
                  <a:srgbClr val="000000"/>
                </a:solidFill>
                <a:latin typeface="BSGulliver"/>
              </a:rPr>
              <a:t>Owena</a:t>
            </a:r>
            <a:r>
              <a:rPr lang="en-US" sz="1400" i="1" dirty="0">
                <a:solidFill>
                  <a:srgbClr val="000000"/>
                </a:solidFill>
                <a:latin typeface="BSGulliver"/>
              </a:rPr>
              <a:t> LH et al, Appetite 2018;128:32-43</a:t>
            </a:r>
          </a:p>
        </p:txBody>
      </p:sp>
    </p:spTree>
    <p:extLst>
      <p:ext uri="{BB962C8B-B14F-4D97-AF65-F5344CB8AC3E}">
        <p14:creationId xmlns:p14="http://schemas.microsoft.com/office/powerpoint/2010/main" val="174514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1100253" y="592494"/>
            <a:ext cx="7241971" cy="753085"/>
          </a:xfrm>
        </p:spPr>
        <p:txBody>
          <a:bodyPr/>
          <a:lstStyle/>
          <a:p>
            <a:r>
              <a:rPr lang="en-US" sz="2000" i="0" u="none" strike="noStrike" baseline="0" dirty="0">
                <a:solidFill>
                  <a:schemeClr val="accent1"/>
                </a:solidFill>
                <a:latin typeface="AdvOT596495f2"/>
              </a:rPr>
              <a:t>Peas, please! Food familiarization through picture books helps parents</a:t>
            </a:r>
            <a:r>
              <a:rPr lang="el-GR" sz="2000" i="0" u="none" strike="noStrike" baseline="0" dirty="0">
                <a:solidFill>
                  <a:schemeClr val="accent1"/>
                </a:solidFill>
                <a:latin typeface="AdvOT596495f2"/>
              </a:rPr>
              <a:t> </a:t>
            </a:r>
            <a:r>
              <a:rPr lang="en-US" sz="2000" i="0" u="none" strike="noStrike" baseline="0" dirty="0">
                <a:solidFill>
                  <a:schemeClr val="accent1"/>
                </a:solidFill>
                <a:latin typeface="AdvOT596495f2"/>
              </a:rPr>
              <a:t>introduce vegetables into preschoolers</a:t>
            </a:r>
            <a:r>
              <a:rPr lang="en-US" sz="2000" i="0" u="none" strike="noStrike" baseline="0" dirty="0">
                <a:solidFill>
                  <a:schemeClr val="accent1"/>
                </a:solidFill>
                <a:latin typeface="AdvOT596495f2+20"/>
              </a:rPr>
              <a:t>’ </a:t>
            </a:r>
            <a:r>
              <a:rPr lang="en-US" sz="2000" i="0" u="none" strike="noStrike" baseline="0" dirty="0">
                <a:solidFill>
                  <a:schemeClr val="accent1"/>
                </a:solidFill>
                <a:latin typeface="AdvOT596495f2"/>
              </a:rPr>
              <a:t>diets</a:t>
            </a:r>
            <a:endParaRPr lang="el-GR" sz="2000" dirty="0">
              <a:solidFill>
                <a:schemeClr val="accent1"/>
              </a:solidFill>
            </a:endParaRP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877229" y="1508080"/>
            <a:ext cx="7389541" cy="2127340"/>
          </a:xfrm>
          <a:prstGeom prst="rect">
            <a:avLst/>
          </a:prstGeom>
          <a:solidFill>
            <a:schemeClr val="tx2"/>
          </a:solidFill>
        </p:spPr>
        <p:txBody>
          <a:bodyPr spcFirstLastPara="1" wrap="square" lIns="91425" tIns="91425" rIns="91425" bIns="91425" anchor="t" anchorCtr="0">
            <a:noAutofit/>
          </a:bodyPr>
          <a:lstStyle/>
          <a:p>
            <a:pPr marL="0" lvl="0" indent="0" rtl="0">
              <a:spcBef>
                <a:spcPts val="0"/>
              </a:spcBef>
              <a:spcAft>
                <a:spcPts val="0"/>
              </a:spcAft>
            </a:pPr>
            <a:r>
              <a:rPr lang="el-GR" sz="1800" b="0" i="1" u="none" strike="noStrike" baseline="0" dirty="0">
                <a:solidFill>
                  <a:schemeClr val="bg2">
                    <a:lumMod val="10000"/>
                  </a:schemeClr>
                </a:solidFill>
                <a:latin typeface="PFTransport"/>
              </a:rPr>
              <a:t>Γονείς 127 νηπίων (ηλικίας 21–24 μηνών) υπέδειξαν δύο τροφές «στόχους» που ήθελαν να φάει το παιδί τους (1 φρούτο, 1 λαχανικό). </a:t>
            </a:r>
          </a:p>
          <a:p>
            <a:pPr marL="0" lvl="0" indent="0" rtl="0">
              <a:spcBef>
                <a:spcPts val="0"/>
              </a:spcBef>
              <a:spcAft>
                <a:spcPts val="0"/>
              </a:spcAft>
            </a:pPr>
            <a:endParaRPr lang="el-GR" sz="1800" b="0" i="1" u="none" strike="noStrike" baseline="0" dirty="0">
              <a:solidFill>
                <a:schemeClr val="bg2">
                  <a:lumMod val="10000"/>
                </a:schemeClr>
              </a:solidFill>
              <a:latin typeface="PFTransport"/>
            </a:endParaRPr>
          </a:p>
          <a:p>
            <a:pPr marL="0" lvl="0" indent="0" rtl="0">
              <a:spcBef>
                <a:spcPts val="0"/>
              </a:spcBef>
              <a:spcAft>
                <a:spcPts val="0"/>
              </a:spcAft>
            </a:pPr>
            <a:r>
              <a:rPr lang="el-GR" sz="1800" b="0" i="1" u="none" strike="noStrike" baseline="0" dirty="0">
                <a:solidFill>
                  <a:schemeClr val="bg2">
                    <a:lumMod val="10000"/>
                  </a:schemeClr>
                </a:solidFill>
                <a:latin typeface="PFTransport"/>
              </a:rPr>
              <a:t>Οι οικογένειες χωρίστηκαν τυχαία σε 3 ομάδες. </a:t>
            </a:r>
          </a:p>
          <a:p>
            <a:pPr marL="0" lvl="0" indent="0" rtl="0">
              <a:spcBef>
                <a:spcPts val="0"/>
              </a:spcBef>
              <a:spcAft>
                <a:spcPts val="0"/>
              </a:spcAft>
            </a:pPr>
            <a:endParaRPr lang="el-GR" sz="1800" i="1" dirty="0">
              <a:solidFill>
                <a:schemeClr val="bg2">
                  <a:lumMod val="10000"/>
                </a:schemeClr>
              </a:solidFill>
              <a:latin typeface="PFTransport"/>
            </a:endParaRPr>
          </a:p>
          <a:p>
            <a:pPr marL="0" lvl="0" indent="0" rtl="0">
              <a:spcBef>
                <a:spcPts val="0"/>
              </a:spcBef>
              <a:spcAft>
                <a:spcPts val="0"/>
              </a:spcAft>
            </a:pPr>
            <a:r>
              <a:rPr lang="el-GR" sz="1800" b="0" u="none" strike="noStrike" baseline="0" dirty="0">
                <a:solidFill>
                  <a:schemeClr val="bg2">
                    <a:lumMod val="10000"/>
                  </a:schemeClr>
                </a:solidFill>
                <a:latin typeface="PFTransport"/>
              </a:rPr>
              <a:t>Οι γονείς και τα παιδιά στις 2 πειραματικές ομάδες κοιτούσαν βιβλία για το στόχο φρούτου ή λαχανικού κάθε μέρα για δύο εβδομάδες. Η ομάδα ελέγχου δεν έλαβε βιβλίο. Στη συνέχεια, ζητήθηκε από τις ομάδες να προσφέρουν στο παιδί τους και τα δύο φαγητά-στόχους κάθε μέρα κατά τη διάρκεια μιας φάσης γευστικής έκθεσης 2 εβδομάδων. </a:t>
            </a:r>
            <a:endParaRPr lang="en-US" sz="1800" b="0" u="none" strike="noStrike" baseline="0" dirty="0">
              <a:solidFill>
                <a:schemeClr val="bg2">
                  <a:lumMod val="10000"/>
                </a:schemeClr>
              </a:solidFill>
              <a:latin typeface="PFTransport"/>
            </a:endParaRPr>
          </a:p>
        </p:txBody>
      </p:sp>
      <p:sp>
        <p:nvSpPr>
          <p:cNvPr id="2" name="TextBox 1">
            <a:extLst>
              <a:ext uri="{FF2B5EF4-FFF2-40B4-BE49-F238E27FC236}">
                <a16:creationId xmlns:a16="http://schemas.microsoft.com/office/drawing/2014/main" id="{0DDAF363-D1EB-B38B-91B4-0F4F74B2FD39}"/>
              </a:ext>
            </a:extLst>
          </p:cNvPr>
          <p:cNvSpPr txBox="1"/>
          <p:nvPr/>
        </p:nvSpPr>
        <p:spPr>
          <a:xfrm>
            <a:off x="3590693" y="4481880"/>
            <a:ext cx="5196468" cy="307777"/>
          </a:xfrm>
          <a:prstGeom prst="rect">
            <a:avLst/>
          </a:prstGeom>
          <a:noFill/>
        </p:spPr>
        <p:txBody>
          <a:bodyPr wrap="square" rtlCol="0">
            <a:spAutoFit/>
          </a:bodyPr>
          <a:lstStyle/>
          <a:p>
            <a:pPr algn="r"/>
            <a:r>
              <a:rPr lang="en-US" sz="1400" i="1" dirty="0" err="1">
                <a:solidFill>
                  <a:srgbClr val="000000"/>
                </a:solidFill>
                <a:latin typeface="BSGulliver"/>
              </a:rPr>
              <a:t>Owena</a:t>
            </a:r>
            <a:r>
              <a:rPr lang="en-US" sz="1400" i="1" dirty="0">
                <a:solidFill>
                  <a:srgbClr val="000000"/>
                </a:solidFill>
                <a:latin typeface="BSGulliver"/>
              </a:rPr>
              <a:t> LH et al, Appetite 2018;128:32-43</a:t>
            </a:r>
          </a:p>
        </p:txBody>
      </p:sp>
    </p:spTree>
    <p:extLst>
      <p:ext uri="{BB962C8B-B14F-4D97-AF65-F5344CB8AC3E}">
        <p14:creationId xmlns:p14="http://schemas.microsoft.com/office/powerpoint/2010/main" val="2039752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4" name="Picture 3">
            <a:extLst>
              <a:ext uri="{FF2B5EF4-FFF2-40B4-BE49-F238E27FC236}">
                <a16:creationId xmlns:a16="http://schemas.microsoft.com/office/drawing/2014/main" id="{A74243E2-D43C-5961-8EB2-BD5110DB33A6}"/>
              </a:ext>
            </a:extLst>
          </p:cNvPr>
          <p:cNvPicPr>
            <a:picLocks noChangeAspect="1"/>
          </p:cNvPicPr>
          <p:nvPr/>
        </p:nvPicPr>
        <p:blipFill>
          <a:blip r:embed="rId3"/>
          <a:stretch>
            <a:fillRect/>
          </a:stretch>
        </p:blipFill>
        <p:spPr>
          <a:xfrm>
            <a:off x="781251" y="353842"/>
            <a:ext cx="7240191" cy="4303035"/>
          </a:xfrm>
          <a:prstGeom prst="rect">
            <a:avLst/>
          </a:prstGeom>
        </p:spPr>
      </p:pic>
      <p:sp>
        <p:nvSpPr>
          <p:cNvPr id="10" name="TextBox 9">
            <a:extLst>
              <a:ext uri="{FF2B5EF4-FFF2-40B4-BE49-F238E27FC236}">
                <a16:creationId xmlns:a16="http://schemas.microsoft.com/office/drawing/2014/main" id="{9CC0ECFA-52A2-FFD1-FF90-92ACC21F7A26}"/>
              </a:ext>
            </a:extLst>
          </p:cNvPr>
          <p:cNvSpPr txBox="1"/>
          <p:nvPr/>
        </p:nvSpPr>
        <p:spPr>
          <a:xfrm>
            <a:off x="3612996" y="4556222"/>
            <a:ext cx="5196468" cy="307777"/>
          </a:xfrm>
          <a:prstGeom prst="rect">
            <a:avLst/>
          </a:prstGeom>
          <a:noFill/>
        </p:spPr>
        <p:txBody>
          <a:bodyPr wrap="square" rtlCol="0">
            <a:spAutoFit/>
          </a:bodyPr>
          <a:lstStyle/>
          <a:p>
            <a:pPr algn="r"/>
            <a:r>
              <a:rPr lang="en-US" sz="1400" i="1" dirty="0">
                <a:solidFill>
                  <a:srgbClr val="000000"/>
                </a:solidFill>
                <a:latin typeface="BSGulliver"/>
              </a:rPr>
              <a:t>From </a:t>
            </a:r>
            <a:r>
              <a:rPr lang="en-US" sz="1400" i="1" dirty="0" err="1">
                <a:solidFill>
                  <a:srgbClr val="000000"/>
                </a:solidFill>
                <a:latin typeface="BSGulliver"/>
              </a:rPr>
              <a:t>Owena</a:t>
            </a:r>
            <a:r>
              <a:rPr lang="en-US" sz="1400" i="1" dirty="0">
                <a:solidFill>
                  <a:srgbClr val="000000"/>
                </a:solidFill>
                <a:latin typeface="BSGulliver"/>
              </a:rPr>
              <a:t> LH et al, Appetite 2018;128:32-43</a:t>
            </a:r>
          </a:p>
        </p:txBody>
      </p:sp>
    </p:spTree>
    <p:extLst>
      <p:ext uri="{BB962C8B-B14F-4D97-AF65-F5344CB8AC3E}">
        <p14:creationId xmlns:p14="http://schemas.microsoft.com/office/powerpoint/2010/main" val="72106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7" name="Google Shape;227;p32"/>
          <p:cNvGrpSpPr/>
          <p:nvPr/>
        </p:nvGrpSpPr>
        <p:grpSpPr>
          <a:xfrm>
            <a:off x="724200" y="0"/>
            <a:ext cx="7704850" cy="4608950"/>
            <a:chOff x="724200" y="0"/>
            <a:chExt cx="7704850" cy="4608950"/>
          </a:xfrm>
        </p:grpSpPr>
        <p:grpSp>
          <p:nvGrpSpPr>
            <p:cNvPr id="228" name="Google Shape;228;p32"/>
            <p:cNvGrpSpPr/>
            <p:nvPr/>
          </p:nvGrpSpPr>
          <p:grpSpPr>
            <a:xfrm>
              <a:off x="733450" y="0"/>
              <a:ext cx="7695600" cy="4608950"/>
              <a:chOff x="733450" y="0"/>
              <a:chExt cx="7695600" cy="4608950"/>
            </a:xfrm>
          </p:grpSpPr>
          <p:grpSp>
            <p:nvGrpSpPr>
              <p:cNvPr id="229" name="Google Shape;229;p32"/>
              <p:cNvGrpSpPr/>
              <p:nvPr/>
            </p:nvGrpSpPr>
            <p:grpSpPr>
              <a:xfrm>
                <a:off x="733450" y="0"/>
                <a:ext cx="7695600" cy="4608944"/>
                <a:chOff x="733450" y="0"/>
                <a:chExt cx="7695600" cy="4608944"/>
              </a:xfrm>
            </p:grpSpPr>
            <p:sp>
              <p:nvSpPr>
                <p:cNvPr id="230" name="Google Shape;230;p32"/>
                <p:cNvSpPr/>
                <p:nvPr/>
              </p:nvSpPr>
              <p:spPr>
                <a:xfrm>
                  <a:off x="733450" y="545744"/>
                  <a:ext cx="7695600" cy="40632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p:nvPr/>
              </p:nvSpPr>
              <p:spPr>
                <a:xfrm>
                  <a:off x="3741750" y="0"/>
                  <a:ext cx="1660500" cy="16605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0000">
                    <a:solidFill>
                      <a:schemeClr val="lt2"/>
                    </a:solidFill>
                    <a:latin typeface="Arimo"/>
                    <a:ea typeface="Arimo"/>
                    <a:cs typeface="Arimo"/>
                    <a:sym typeface="Arimo"/>
                  </a:endParaRPr>
                </a:p>
              </p:txBody>
            </p:sp>
          </p:grpSp>
          <p:sp>
            <p:nvSpPr>
              <p:cNvPr id="232" name="Google Shape;232;p32"/>
              <p:cNvSpPr/>
              <p:nvPr/>
            </p:nvSpPr>
            <p:spPr>
              <a:xfrm>
                <a:off x="4172450" y="4199450"/>
                <a:ext cx="799200" cy="40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32"/>
            <p:cNvSpPr/>
            <p:nvPr/>
          </p:nvSpPr>
          <p:spPr>
            <a:xfrm>
              <a:off x="724200" y="1510350"/>
              <a:ext cx="398700" cy="16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2"/>
          <p:cNvSpPr txBox="1">
            <a:spLocks noGrp="1"/>
          </p:cNvSpPr>
          <p:nvPr>
            <p:ph type="title" idx="2"/>
          </p:nvPr>
        </p:nvSpPr>
        <p:spPr>
          <a:xfrm>
            <a:off x="3741100" y="576525"/>
            <a:ext cx="1662000" cy="106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01</a:t>
            </a:r>
            <a:endParaRPr/>
          </a:p>
        </p:txBody>
      </p:sp>
      <p:sp>
        <p:nvSpPr>
          <p:cNvPr id="236" name="Google Shape;236;p32"/>
          <p:cNvSpPr txBox="1">
            <a:spLocks noGrp="1"/>
          </p:cNvSpPr>
          <p:nvPr>
            <p:ph type="title"/>
          </p:nvPr>
        </p:nvSpPr>
        <p:spPr>
          <a:xfrm>
            <a:off x="1590443" y="2072459"/>
            <a:ext cx="6371063" cy="106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i="0" u="none" strike="noStrike" baseline="0" dirty="0">
                <a:solidFill>
                  <a:srgbClr val="000000"/>
                </a:solidFill>
                <a:latin typeface="WGPDOY+PFLithoText-Bold"/>
              </a:rPr>
              <a:t>Επιλογή τροφής: </a:t>
            </a:r>
            <a:br>
              <a:rPr lang="el-GR" sz="3600" b="1" i="0" u="none" strike="noStrike" baseline="0" dirty="0">
                <a:solidFill>
                  <a:srgbClr val="000000"/>
                </a:solidFill>
                <a:latin typeface="WGPDOY+PFLithoText-Bold"/>
              </a:rPr>
            </a:br>
            <a:r>
              <a:rPr lang="el-GR" sz="3600" b="1" i="0" u="none" strike="noStrike" baseline="0" dirty="0">
                <a:solidFill>
                  <a:srgbClr val="000000"/>
                </a:solidFill>
                <a:latin typeface="WGPDOY+PFLithoText-Bold"/>
              </a:rPr>
              <a:t>Πρώτιστη βιολογική ανάγκη</a:t>
            </a:r>
            <a:endParaRPr sz="3600" dirty="0"/>
          </a:p>
        </p:txBody>
      </p:sp>
    </p:spTree>
    <p:extLst>
      <p:ext uri="{BB962C8B-B14F-4D97-AF65-F5344CB8AC3E}">
        <p14:creationId xmlns:p14="http://schemas.microsoft.com/office/powerpoint/2010/main" val="323956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9CC81188-FCF4-FCAF-085A-80FAFCFF6178}"/>
              </a:ext>
            </a:extLst>
          </p:cNvPr>
          <p:cNvSpPr>
            <a:spLocks noGrp="1"/>
          </p:cNvSpPr>
          <p:nvPr>
            <p:ph type="title"/>
          </p:nvPr>
        </p:nvSpPr>
        <p:spPr>
          <a:xfrm>
            <a:off x="720000" y="579845"/>
            <a:ext cx="7360917" cy="572700"/>
          </a:xfrm>
        </p:spPr>
        <p:txBody>
          <a:bodyPr/>
          <a:lstStyle/>
          <a:p>
            <a:pPr algn="ctr"/>
            <a:r>
              <a:rPr lang="en-US" sz="2000" i="0" u="none" strike="noStrike" baseline="0" dirty="0">
                <a:solidFill>
                  <a:schemeClr val="accent1"/>
                </a:solidFill>
                <a:latin typeface="AdvOT596495f2"/>
              </a:rPr>
              <a:t>Peas, please! Food familiarization through picture books helps parents</a:t>
            </a:r>
            <a:r>
              <a:rPr lang="el-GR" sz="2000" i="0" u="none" strike="noStrike" baseline="0" dirty="0">
                <a:solidFill>
                  <a:schemeClr val="accent1"/>
                </a:solidFill>
                <a:latin typeface="AdvOT596495f2"/>
              </a:rPr>
              <a:t> </a:t>
            </a:r>
            <a:r>
              <a:rPr lang="en-US" sz="2000" i="0" u="none" strike="noStrike" baseline="0" dirty="0">
                <a:solidFill>
                  <a:schemeClr val="accent1"/>
                </a:solidFill>
                <a:latin typeface="AdvOT596495f2"/>
              </a:rPr>
              <a:t>introduce vegetables into preschoolers</a:t>
            </a:r>
            <a:r>
              <a:rPr lang="en-US" sz="2000" i="0" u="none" strike="noStrike" baseline="0" dirty="0">
                <a:solidFill>
                  <a:schemeClr val="accent1"/>
                </a:solidFill>
                <a:latin typeface="AdvOT596495f2+20"/>
              </a:rPr>
              <a:t>’ </a:t>
            </a:r>
            <a:r>
              <a:rPr lang="en-US" sz="2000" i="0" u="none" strike="noStrike" baseline="0" dirty="0">
                <a:solidFill>
                  <a:schemeClr val="accent1"/>
                </a:solidFill>
                <a:latin typeface="AdvOT596495f2"/>
              </a:rPr>
              <a:t>diets</a:t>
            </a:r>
            <a:endParaRPr lang="en-US" sz="2000" dirty="0"/>
          </a:p>
        </p:txBody>
      </p:sp>
      <p:pic>
        <p:nvPicPr>
          <p:cNvPr id="8" name="Picture 7">
            <a:extLst>
              <a:ext uri="{FF2B5EF4-FFF2-40B4-BE49-F238E27FC236}">
                <a16:creationId xmlns:a16="http://schemas.microsoft.com/office/drawing/2014/main" id="{2912FF5F-E3B4-0094-C813-579F751833C4}"/>
              </a:ext>
            </a:extLst>
          </p:cNvPr>
          <p:cNvPicPr>
            <a:picLocks noChangeAspect="1"/>
          </p:cNvPicPr>
          <p:nvPr/>
        </p:nvPicPr>
        <p:blipFill>
          <a:blip r:embed="rId3"/>
          <a:stretch>
            <a:fillRect/>
          </a:stretch>
        </p:blipFill>
        <p:spPr>
          <a:xfrm>
            <a:off x="720000" y="1167163"/>
            <a:ext cx="7697664" cy="3477429"/>
          </a:xfrm>
          <a:prstGeom prst="rect">
            <a:avLst/>
          </a:prstGeom>
        </p:spPr>
      </p:pic>
      <p:sp>
        <p:nvSpPr>
          <p:cNvPr id="9" name="TextBox 8">
            <a:extLst>
              <a:ext uri="{FF2B5EF4-FFF2-40B4-BE49-F238E27FC236}">
                <a16:creationId xmlns:a16="http://schemas.microsoft.com/office/drawing/2014/main" id="{754AF4CD-24DB-3EA3-E9CB-8841A60884A5}"/>
              </a:ext>
            </a:extLst>
          </p:cNvPr>
          <p:cNvSpPr txBox="1"/>
          <p:nvPr/>
        </p:nvSpPr>
        <p:spPr>
          <a:xfrm>
            <a:off x="3947532" y="4541353"/>
            <a:ext cx="5196468" cy="307777"/>
          </a:xfrm>
          <a:prstGeom prst="rect">
            <a:avLst/>
          </a:prstGeom>
          <a:noFill/>
        </p:spPr>
        <p:txBody>
          <a:bodyPr wrap="square" rtlCol="0">
            <a:spAutoFit/>
          </a:bodyPr>
          <a:lstStyle/>
          <a:p>
            <a:r>
              <a:rPr lang="en-US" sz="1400" i="1" dirty="0">
                <a:solidFill>
                  <a:srgbClr val="000000"/>
                </a:solidFill>
                <a:latin typeface="BSGulliver"/>
              </a:rPr>
              <a:t>From </a:t>
            </a:r>
            <a:r>
              <a:rPr lang="en-US" sz="1400" i="1" dirty="0" err="1">
                <a:solidFill>
                  <a:srgbClr val="000000"/>
                </a:solidFill>
                <a:latin typeface="BSGulliver"/>
              </a:rPr>
              <a:t>Owena</a:t>
            </a:r>
            <a:r>
              <a:rPr lang="en-US" sz="1400" i="1" dirty="0">
                <a:solidFill>
                  <a:srgbClr val="000000"/>
                </a:solidFill>
                <a:latin typeface="BSGulliver"/>
              </a:rPr>
              <a:t> LH et al, Appetite 2018;128:32-43</a:t>
            </a:r>
          </a:p>
        </p:txBody>
      </p:sp>
    </p:spTree>
    <p:extLst>
      <p:ext uri="{BB962C8B-B14F-4D97-AF65-F5344CB8AC3E}">
        <p14:creationId xmlns:p14="http://schemas.microsoft.com/office/powerpoint/2010/main" val="1611000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9CC81188-FCF4-FCAF-085A-80FAFCFF6178}"/>
              </a:ext>
            </a:extLst>
          </p:cNvPr>
          <p:cNvSpPr>
            <a:spLocks noGrp="1"/>
          </p:cNvSpPr>
          <p:nvPr>
            <p:ph type="title"/>
          </p:nvPr>
        </p:nvSpPr>
        <p:spPr>
          <a:xfrm>
            <a:off x="720000" y="579845"/>
            <a:ext cx="7360917" cy="572700"/>
          </a:xfrm>
        </p:spPr>
        <p:txBody>
          <a:bodyPr/>
          <a:lstStyle/>
          <a:p>
            <a:pPr algn="ctr"/>
            <a:r>
              <a:rPr lang="en-US" sz="2000" i="0" u="none" strike="noStrike" baseline="0" dirty="0">
                <a:solidFill>
                  <a:schemeClr val="accent1"/>
                </a:solidFill>
                <a:latin typeface="AdvOT596495f2"/>
              </a:rPr>
              <a:t>Peas, please! Food familiarization through picture books helps parents</a:t>
            </a:r>
            <a:r>
              <a:rPr lang="el-GR" sz="2000" i="0" u="none" strike="noStrike" baseline="0" dirty="0">
                <a:solidFill>
                  <a:schemeClr val="accent1"/>
                </a:solidFill>
                <a:latin typeface="AdvOT596495f2"/>
              </a:rPr>
              <a:t> </a:t>
            </a:r>
            <a:r>
              <a:rPr lang="en-US" sz="2000" i="0" u="none" strike="noStrike" baseline="0" dirty="0">
                <a:solidFill>
                  <a:schemeClr val="accent1"/>
                </a:solidFill>
                <a:latin typeface="AdvOT596495f2"/>
              </a:rPr>
              <a:t>introduce vegetables into preschoolers</a:t>
            </a:r>
            <a:r>
              <a:rPr lang="en-US" sz="2000" i="0" u="none" strike="noStrike" baseline="0" dirty="0">
                <a:solidFill>
                  <a:schemeClr val="accent1"/>
                </a:solidFill>
                <a:latin typeface="AdvOT596495f2+20"/>
              </a:rPr>
              <a:t>’ </a:t>
            </a:r>
            <a:r>
              <a:rPr lang="en-US" sz="2000" i="0" u="none" strike="noStrike" baseline="0" dirty="0">
                <a:solidFill>
                  <a:schemeClr val="accent1"/>
                </a:solidFill>
                <a:latin typeface="AdvOT596495f2"/>
              </a:rPr>
              <a:t>diets</a:t>
            </a:r>
            <a:endParaRPr lang="en-US" sz="2000" dirty="0"/>
          </a:p>
        </p:txBody>
      </p:sp>
      <p:pic>
        <p:nvPicPr>
          <p:cNvPr id="4" name="Picture 3">
            <a:extLst>
              <a:ext uri="{FF2B5EF4-FFF2-40B4-BE49-F238E27FC236}">
                <a16:creationId xmlns:a16="http://schemas.microsoft.com/office/drawing/2014/main" id="{72698DC3-C90E-9697-70A8-36DE516574F4}"/>
              </a:ext>
            </a:extLst>
          </p:cNvPr>
          <p:cNvPicPr>
            <a:picLocks noChangeAspect="1"/>
          </p:cNvPicPr>
          <p:nvPr/>
        </p:nvPicPr>
        <p:blipFill>
          <a:blip r:embed="rId3"/>
          <a:stretch>
            <a:fillRect/>
          </a:stretch>
        </p:blipFill>
        <p:spPr>
          <a:xfrm>
            <a:off x="720000" y="1036579"/>
            <a:ext cx="7511864" cy="3527076"/>
          </a:xfrm>
          <a:prstGeom prst="rect">
            <a:avLst/>
          </a:prstGeom>
        </p:spPr>
      </p:pic>
      <p:sp>
        <p:nvSpPr>
          <p:cNvPr id="5" name="TextBox 4">
            <a:extLst>
              <a:ext uri="{FF2B5EF4-FFF2-40B4-BE49-F238E27FC236}">
                <a16:creationId xmlns:a16="http://schemas.microsoft.com/office/drawing/2014/main" id="{06498F22-5309-4978-4A7E-3EA25E2FD40D}"/>
              </a:ext>
            </a:extLst>
          </p:cNvPr>
          <p:cNvSpPr txBox="1"/>
          <p:nvPr/>
        </p:nvSpPr>
        <p:spPr>
          <a:xfrm>
            <a:off x="3947532" y="4541353"/>
            <a:ext cx="5196468" cy="307777"/>
          </a:xfrm>
          <a:prstGeom prst="rect">
            <a:avLst/>
          </a:prstGeom>
          <a:noFill/>
        </p:spPr>
        <p:txBody>
          <a:bodyPr wrap="square" rtlCol="0">
            <a:spAutoFit/>
          </a:bodyPr>
          <a:lstStyle/>
          <a:p>
            <a:r>
              <a:rPr lang="en-US" sz="1400" i="1" dirty="0">
                <a:solidFill>
                  <a:srgbClr val="000000"/>
                </a:solidFill>
                <a:latin typeface="BSGulliver"/>
              </a:rPr>
              <a:t>From </a:t>
            </a:r>
            <a:r>
              <a:rPr lang="en-US" sz="1400" i="1" dirty="0" err="1">
                <a:solidFill>
                  <a:srgbClr val="000000"/>
                </a:solidFill>
                <a:latin typeface="BSGulliver"/>
              </a:rPr>
              <a:t>Owena</a:t>
            </a:r>
            <a:r>
              <a:rPr lang="en-US" sz="1400" i="1" dirty="0">
                <a:solidFill>
                  <a:srgbClr val="000000"/>
                </a:solidFill>
                <a:latin typeface="BSGulliver"/>
              </a:rPr>
              <a:t> LH et al, Appetite 2018;128:32-43</a:t>
            </a:r>
          </a:p>
        </p:txBody>
      </p:sp>
    </p:spTree>
    <p:extLst>
      <p:ext uri="{BB962C8B-B14F-4D97-AF65-F5344CB8AC3E}">
        <p14:creationId xmlns:p14="http://schemas.microsoft.com/office/powerpoint/2010/main" val="1993851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1B5AC-7986-F62E-82BC-4524800D3044}"/>
              </a:ext>
            </a:extLst>
          </p:cNvPr>
          <p:cNvPicPr>
            <a:picLocks noChangeAspect="1"/>
          </p:cNvPicPr>
          <p:nvPr/>
        </p:nvPicPr>
        <p:blipFill rotWithShape="1">
          <a:blip r:embed="rId2"/>
          <a:srcRect l="12570" t="-556" r="14793" b="556"/>
          <a:stretch/>
        </p:blipFill>
        <p:spPr>
          <a:xfrm>
            <a:off x="816665" y="1200273"/>
            <a:ext cx="2333092" cy="2141345"/>
          </a:xfrm>
          <a:prstGeom prst="rect">
            <a:avLst/>
          </a:prstGeom>
        </p:spPr>
      </p:pic>
      <p:pic>
        <p:nvPicPr>
          <p:cNvPr id="4" name="Picture 3">
            <a:extLst>
              <a:ext uri="{FF2B5EF4-FFF2-40B4-BE49-F238E27FC236}">
                <a16:creationId xmlns:a16="http://schemas.microsoft.com/office/drawing/2014/main" id="{3953109E-2A13-63FD-5E8E-333E4B8F39A2}"/>
              </a:ext>
            </a:extLst>
          </p:cNvPr>
          <p:cNvPicPr>
            <a:picLocks noChangeAspect="1"/>
          </p:cNvPicPr>
          <p:nvPr/>
        </p:nvPicPr>
        <p:blipFill>
          <a:blip r:embed="rId3"/>
          <a:stretch>
            <a:fillRect/>
          </a:stretch>
        </p:blipFill>
        <p:spPr>
          <a:xfrm>
            <a:off x="3542391" y="1578030"/>
            <a:ext cx="2451854" cy="1385830"/>
          </a:xfrm>
          <a:prstGeom prst="rect">
            <a:avLst/>
          </a:prstGeom>
        </p:spPr>
      </p:pic>
      <p:pic>
        <p:nvPicPr>
          <p:cNvPr id="9" name="Picture 8">
            <a:extLst>
              <a:ext uri="{FF2B5EF4-FFF2-40B4-BE49-F238E27FC236}">
                <a16:creationId xmlns:a16="http://schemas.microsoft.com/office/drawing/2014/main" id="{BD4C57D6-9944-D6F8-D0FE-0BD0BC3958F0}"/>
              </a:ext>
            </a:extLst>
          </p:cNvPr>
          <p:cNvPicPr>
            <a:picLocks noChangeAspect="1"/>
          </p:cNvPicPr>
          <p:nvPr/>
        </p:nvPicPr>
        <p:blipFill rotWithShape="1">
          <a:blip r:embed="rId4"/>
          <a:srcRect l="42289"/>
          <a:stretch/>
        </p:blipFill>
        <p:spPr>
          <a:xfrm>
            <a:off x="6597688" y="1578030"/>
            <a:ext cx="1551912" cy="1570335"/>
          </a:xfrm>
          <a:prstGeom prst="ellipse">
            <a:avLst/>
          </a:prstGeom>
        </p:spPr>
      </p:pic>
      <p:sp>
        <p:nvSpPr>
          <p:cNvPr id="10" name="TextBox 9">
            <a:extLst>
              <a:ext uri="{FF2B5EF4-FFF2-40B4-BE49-F238E27FC236}">
                <a16:creationId xmlns:a16="http://schemas.microsoft.com/office/drawing/2014/main" id="{DA6DE82C-33DC-A00E-2E8E-D5C1D093F2A6}"/>
              </a:ext>
            </a:extLst>
          </p:cNvPr>
          <p:cNvSpPr txBox="1"/>
          <p:nvPr/>
        </p:nvSpPr>
        <p:spPr>
          <a:xfrm>
            <a:off x="1673425" y="3275192"/>
            <a:ext cx="407624" cy="307777"/>
          </a:xfrm>
          <a:prstGeom prst="rect">
            <a:avLst/>
          </a:prstGeom>
          <a:noFill/>
        </p:spPr>
        <p:txBody>
          <a:bodyPr wrap="square" rtlCol="0">
            <a:spAutoFit/>
          </a:bodyPr>
          <a:lstStyle/>
          <a:p>
            <a:pPr algn="ctr"/>
            <a:r>
              <a:rPr lang="el-GR" b="1" dirty="0">
                <a:solidFill>
                  <a:schemeClr val="accent2"/>
                </a:solidFill>
              </a:rPr>
              <a:t>Α</a:t>
            </a:r>
            <a:endParaRPr lang="en-US" b="1" dirty="0">
              <a:solidFill>
                <a:schemeClr val="accent2"/>
              </a:solidFill>
            </a:endParaRPr>
          </a:p>
        </p:txBody>
      </p:sp>
      <p:sp>
        <p:nvSpPr>
          <p:cNvPr id="11" name="TextBox 10">
            <a:extLst>
              <a:ext uri="{FF2B5EF4-FFF2-40B4-BE49-F238E27FC236}">
                <a16:creationId xmlns:a16="http://schemas.microsoft.com/office/drawing/2014/main" id="{4639C00B-2A2D-08B2-7255-2EEB9F0A1280}"/>
              </a:ext>
            </a:extLst>
          </p:cNvPr>
          <p:cNvSpPr txBox="1"/>
          <p:nvPr/>
        </p:nvSpPr>
        <p:spPr>
          <a:xfrm>
            <a:off x="4421628" y="3275191"/>
            <a:ext cx="407624" cy="307777"/>
          </a:xfrm>
          <a:prstGeom prst="rect">
            <a:avLst/>
          </a:prstGeom>
          <a:noFill/>
        </p:spPr>
        <p:txBody>
          <a:bodyPr wrap="square" rtlCol="0">
            <a:spAutoFit/>
          </a:bodyPr>
          <a:lstStyle/>
          <a:p>
            <a:pPr algn="ctr"/>
            <a:r>
              <a:rPr lang="el-GR" b="1" dirty="0">
                <a:solidFill>
                  <a:schemeClr val="accent2"/>
                </a:solidFill>
              </a:rPr>
              <a:t>Β</a:t>
            </a:r>
            <a:endParaRPr lang="en-US" b="1" dirty="0">
              <a:solidFill>
                <a:schemeClr val="accent2"/>
              </a:solidFill>
            </a:endParaRPr>
          </a:p>
        </p:txBody>
      </p:sp>
      <p:sp>
        <p:nvSpPr>
          <p:cNvPr id="12" name="TextBox 11">
            <a:extLst>
              <a:ext uri="{FF2B5EF4-FFF2-40B4-BE49-F238E27FC236}">
                <a16:creationId xmlns:a16="http://schemas.microsoft.com/office/drawing/2014/main" id="{2FA1CBAD-C42B-7362-0ABB-B61BD717748E}"/>
              </a:ext>
            </a:extLst>
          </p:cNvPr>
          <p:cNvSpPr txBox="1"/>
          <p:nvPr/>
        </p:nvSpPr>
        <p:spPr>
          <a:xfrm>
            <a:off x="7169832" y="3275191"/>
            <a:ext cx="407624" cy="307777"/>
          </a:xfrm>
          <a:prstGeom prst="rect">
            <a:avLst/>
          </a:prstGeom>
          <a:noFill/>
        </p:spPr>
        <p:txBody>
          <a:bodyPr wrap="square" rtlCol="0">
            <a:spAutoFit/>
          </a:bodyPr>
          <a:lstStyle/>
          <a:p>
            <a:pPr algn="ctr"/>
            <a:r>
              <a:rPr lang="el-GR" b="1" dirty="0">
                <a:solidFill>
                  <a:schemeClr val="accent2"/>
                </a:solidFill>
              </a:rPr>
              <a:t>Γ</a:t>
            </a:r>
            <a:endParaRPr lang="en-US" b="1" dirty="0">
              <a:solidFill>
                <a:schemeClr val="accent2"/>
              </a:solidFill>
            </a:endParaRPr>
          </a:p>
        </p:txBody>
      </p:sp>
    </p:spTree>
    <p:extLst>
      <p:ext uri="{BB962C8B-B14F-4D97-AF65-F5344CB8AC3E}">
        <p14:creationId xmlns:p14="http://schemas.microsoft.com/office/powerpoint/2010/main" val="1883640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DF8F99-4C41-8DCF-3F7F-E1642C4ADCA4}"/>
              </a:ext>
            </a:extLst>
          </p:cNvPr>
          <p:cNvSpPr/>
          <p:nvPr>
            <p:custDataLst>
              <p:tags r:id="rId2"/>
            </p:custDataLst>
          </p:nvPr>
        </p:nvSpPr>
        <p:spPr>
          <a:xfrm>
            <a:off x="1549400" y="2154581"/>
            <a:ext cx="6045200" cy="2081327"/>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accent2"/>
                </a:solidFill>
              </a:rPr>
              <a:t>Γνωρίζετε ποια φρούτα απεικονίζονται; </a:t>
            </a:r>
          </a:p>
          <a:p>
            <a:pPr algn="ctr"/>
            <a:r>
              <a:rPr lang="el-GR" sz="2400" b="1" dirty="0">
                <a:solidFill>
                  <a:schemeClr val="accent2"/>
                </a:solidFill>
              </a:rPr>
              <a:t>Διαλέξτε τη σωστή απάντηση.</a:t>
            </a:r>
            <a:endParaRPr lang="en-US" sz="2400" b="1" dirty="0">
              <a:solidFill>
                <a:schemeClr val="accent2"/>
              </a:solidFill>
            </a:endParaRPr>
          </a:p>
        </p:txBody>
      </p:sp>
      <p:pic>
        <p:nvPicPr>
          <p:cNvPr id="8" name="Picture 7">
            <a:extLst>
              <a:ext uri="{FF2B5EF4-FFF2-40B4-BE49-F238E27FC236}">
                <a16:creationId xmlns:a16="http://schemas.microsoft.com/office/drawing/2014/main" id="{B0E4B568-131A-B0B9-51BC-8440B3E4C534}"/>
              </a:ext>
            </a:extLst>
          </p:cNvPr>
          <p:cNvPicPr>
            <a:picLocks noChangeAspect="1"/>
          </p:cNvPicPr>
          <p:nvPr/>
        </p:nvPicPr>
        <p:blipFill>
          <a:blip r:embed="rId4"/>
          <a:stretch>
            <a:fillRect/>
          </a:stretch>
        </p:blipFill>
        <p:spPr>
          <a:xfrm>
            <a:off x="501683" y="68838"/>
            <a:ext cx="2334970" cy="2139881"/>
          </a:xfrm>
          <a:prstGeom prst="rect">
            <a:avLst/>
          </a:prstGeom>
        </p:spPr>
      </p:pic>
      <p:pic>
        <p:nvPicPr>
          <p:cNvPr id="9" name="Picture 8">
            <a:extLst>
              <a:ext uri="{FF2B5EF4-FFF2-40B4-BE49-F238E27FC236}">
                <a16:creationId xmlns:a16="http://schemas.microsoft.com/office/drawing/2014/main" id="{F9D062F1-5D7B-0E21-7DA9-0F1D5BD58685}"/>
              </a:ext>
            </a:extLst>
          </p:cNvPr>
          <p:cNvPicPr>
            <a:picLocks noChangeAspect="1"/>
          </p:cNvPicPr>
          <p:nvPr/>
        </p:nvPicPr>
        <p:blipFill>
          <a:blip r:embed="rId5"/>
          <a:stretch>
            <a:fillRect/>
          </a:stretch>
        </p:blipFill>
        <p:spPr>
          <a:xfrm>
            <a:off x="3346598" y="446822"/>
            <a:ext cx="2450804" cy="1383912"/>
          </a:xfrm>
          <a:prstGeom prst="rect">
            <a:avLst/>
          </a:prstGeom>
        </p:spPr>
      </p:pic>
      <p:pic>
        <p:nvPicPr>
          <p:cNvPr id="10" name="Picture 9">
            <a:extLst>
              <a:ext uri="{FF2B5EF4-FFF2-40B4-BE49-F238E27FC236}">
                <a16:creationId xmlns:a16="http://schemas.microsoft.com/office/drawing/2014/main" id="{5FBCC05F-EBD8-94E3-1176-1E5D4C21DCC4}"/>
              </a:ext>
            </a:extLst>
          </p:cNvPr>
          <p:cNvPicPr>
            <a:picLocks noChangeAspect="1"/>
          </p:cNvPicPr>
          <p:nvPr/>
        </p:nvPicPr>
        <p:blipFill>
          <a:blip r:embed="rId6"/>
          <a:stretch>
            <a:fillRect/>
          </a:stretch>
        </p:blipFill>
        <p:spPr>
          <a:xfrm>
            <a:off x="6817292" y="381448"/>
            <a:ext cx="1554615" cy="1566808"/>
          </a:xfrm>
          <a:prstGeom prst="rect">
            <a:avLst/>
          </a:prstGeom>
        </p:spPr>
      </p:pic>
      <p:sp>
        <p:nvSpPr>
          <p:cNvPr id="11" name="TextBox 10">
            <a:extLst>
              <a:ext uri="{FF2B5EF4-FFF2-40B4-BE49-F238E27FC236}">
                <a16:creationId xmlns:a16="http://schemas.microsoft.com/office/drawing/2014/main" id="{5E96C071-67C7-095A-D810-6BB3F57DC7F5}"/>
              </a:ext>
            </a:extLst>
          </p:cNvPr>
          <p:cNvSpPr txBox="1"/>
          <p:nvPr/>
        </p:nvSpPr>
        <p:spPr>
          <a:xfrm>
            <a:off x="1465356" y="2054830"/>
            <a:ext cx="407624" cy="307777"/>
          </a:xfrm>
          <a:prstGeom prst="rect">
            <a:avLst/>
          </a:prstGeom>
          <a:noFill/>
        </p:spPr>
        <p:txBody>
          <a:bodyPr wrap="square" rtlCol="0">
            <a:spAutoFit/>
          </a:bodyPr>
          <a:lstStyle/>
          <a:p>
            <a:pPr algn="ctr"/>
            <a:r>
              <a:rPr lang="el-GR" b="1" dirty="0">
                <a:solidFill>
                  <a:schemeClr val="accent2"/>
                </a:solidFill>
              </a:rPr>
              <a:t>Α</a:t>
            </a:r>
            <a:endParaRPr lang="en-US" b="1" dirty="0">
              <a:solidFill>
                <a:schemeClr val="accent2"/>
              </a:solidFill>
            </a:endParaRPr>
          </a:p>
        </p:txBody>
      </p:sp>
      <p:sp>
        <p:nvSpPr>
          <p:cNvPr id="12" name="TextBox 11">
            <a:extLst>
              <a:ext uri="{FF2B5EF4-FFF2-40B4-BE49-F238E27FC236}">
                <a16:creationId xmlns:a16="http://schemas.microsoft.com/office/drawing/2014/main" id="{2330C0C7-BC33-9920-E03F-D33465658C65}"/>
              </a:ext>
            </a:extLst>
          </p:cNvPr>
          <p:cNvSpPr txBox="1"/>
          <p:nvPr/>
        </p:nvSpPr>
        <p:spPr>
          <a:xfrm>
            <a:off x="4368188" y="2054829"/>
            <a:ext cx="407624" cy="307777"/>
          </a:xfrm>
          <a:prstGeom prst="rect">
            <a:avLst/>
          </a:prstGeom>
          <a:noFill/>
        </p:spPr>
        <p:txBody>
          <a:bodyPr wrap="square" rtlCol="0">
            <a:spAutoFit/>
          </a:bodyPr>
          <a:lstStyle/>
          <a:p>
            <a:pPr algn="ctr"/>
            <a:r>
              <a:rPr lang="el-GR" b="1" dirty="0">
                <a:solidFill>
                  <a:schemeClr val="accent2"/>
                </a:solidFill>
              </a:rPr>
              <a:t>Β</a:t>
            </a:r>
            <a:endParaRPr lang="en-US" b="1" dirty="0">
              <a:solidFill>
                <a:schemeClr val="accent2"/>
              </a:solidFill>
            </a:endParaRPr>
          </a:p>
        </p:txBody>
      </p:sp>
      <p:sp>
        <p:nvSpPr>
          <p:cNvPr id="13" name="TextBox 12">
            <a:extLst>
              <a:ext uri="{FF2B5EF4-FFF2-40B4-BE49-F238E27FC236}">
                <a16:creationId xmlns:a16="http://schemas.microsoft.com/office/drawing/2014/main" id="{41690C06-E838-14B2-2A43-A3F83BA30854}"/>
              </a:ext>
            </a:extLst>
          </p:cNvPr>
          <p:cNvSpPr txBox="1"/>
          <p:nvPr/>
        </p:nvSpPr>
        <p:spPr>
          <a:xfrm>
            <a:off x="7390787" y="2054828"/>
            <a:ext cx="407624" cy="307777"/>
          </a:xfrm>
          <a:prstGeom prst="rect">
            <a:avLst/>
          </a:prstGeom>
          <a:noFill/>
        </p:spPr>
        <p:txBody>
          <a:bodyPr wrap="square" rtlCol="0">
            <a:spAutoFit/>
          </a:bodyPr>
          <a:lstStyle/>
          <a:p>
            <a:pPr algn="ctr"/>
            <a:r>
              <a:rPr lang="el-GR" b="1" dirty="0">
                <a:solidFill>
                  <a:schemeClr val="accent2"/>
                </a:solidFill>
              </a:rPr>
              <a:t>Γ</a:t>
            </a:r>
            <a:endParaRPr lang="en-US" b="1" dirty="0">
              <a:solidFill>
                <a:schemeClr val="accent2"/>
              </a:solidFill>
            </a:endParaRPr>
          </a:p>
        </p:txBody>
      </p:sp>
    </p:spTree>
    <p:custDataLst>
      <p:tags r:id="rId1"/>
    </p:custDataLst>
    <p:extLst>
      <p:ext uri="{BB962C8B-B14F-4D97-AF65-F5344CB8AC3E}">
        <p14:creationId xmlns:p14="http://schemas.microsoft.com/office/powerpoint/2010/main" val="327512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1115122" y="622232"/>
            <a:ext cx="7308878" cy="572700"/>
          </a:xfrm>
        </p:spPr>
        <p:txBody>
          <a:bodyPr/>
          <a:lstStyle/>
          <a:p>
            <a:pPr algn="l"/>
            <a:r>
              <a:rPr lang="el-GR" sz="2200" dirty="0">
                <a:solidFill>
                  <a:schemeClr val="accent1"/>
                </a:solidFill>
              </a:rPr>
              <a:t>Βιβλιογραφία</a:t>
            </a:r>
          </a:p>
        </p:txBody>
      </p:sp>
      <p:sp>
        <p:nvSpPr>
          <p:cNvPr id="5" name="Google Shape;267;p34">
            <a:extLst>
              <a:ext uri="{FF2B5EF4-FFF2-40B4-BE49-F238E27FC236}">
                <a16:creationId xmlns:a16="http://schemas.microsoft.com/office/drawing/2014/main" id="{3F6EFE4C-8B1C-569D-0C98-6A3893904C51}"/>
              </a:ext>
            </a:extLst>
          </p:cNvPr>
          <p:cNvSpPr txBox="1">
            <a:spLocks noGrp="1"/>
          </p:cNvSpPr>
          <p:nvPr>
            <p:ph type="subTitle" idx="1"/>
          </p:nvPr>
        </p:nvSpPr>
        <p:spPr>
          <a:xfrm>
            <a:off x="809884" y="1194932"/>
            <a:ext cx="7389541" cy="2530888"/>
          </a:xfrm>
          <a:prstGeom prst="rect">
            <a:avLst/>
          </a:prstGeom>
          <a:solidFill>
            <a:schemeClr val="tx2"/>
          </a:solidFill>
        </p:spPr>
        <p:txBody>
          <a:bodyPr spcFirstLastPara="1" wrap="square" lIns="91425" tIns="91425" rIns="91425" bIns="91425" anchor="t" anchorCtr="0">
            <a:noAutofit/>
          </a:bodyPr>
          <a:lstStyle/>
          <a:p>
            <a:pPr marL="425450" indent="-285750" algn="just">
              <a:buFont typeface="Arial" panose="020B0604020202020204" pitchFamily="34" charset="0"/>
              <a:buChar char="•"/>
            </a:pPr>
            <a:r>
              <a:rPr lang="el-GR" sz="1800" dirty="0">
                <a:solidFill>
                  <a:srgbClr val="000000"/>
                </a:solidFill>
                <a:latin typeface="BSGulliver"/>
              </a:rPr>
              <a:t>Διατροφή και Πολιτισμός. Αντωνία </a:t>
            </a:r>
            <a:r>
              <a:rPr lang="el-GR" sz="1800" dirty="0" err="1">
                <a:solidFill>
                  <a:srgbClr val="000000"/>
                </a:solidFill>
                <a:latin typeface="BSGulliver"/>
              </a:rPr>
              <a:t>Ματάλα</a:t>
            </a:r>
            <a:r>
              <a:rPr lang="el-GR" sz="1800" dirty="0">
                <a:solidFill>
                  <a:srgbClr val="000000"/>
                </a:solidFill>
                <a:latin typeface="BSGulliver"/>
              </a:rPr>
              <a:t>. Αποθετήριο </a:t>
            </a:r>
            <a:r>
              <a:rPr lang="el-GR" sz="1800" dirty="0" err="1">
                <a:solidFill>
                  <a:srgbClr val="000000"/>
                </a:solidFill>
                <a:latin typeface="BSGulliver"/>
              </a:rPr>
              <a:t>Κάλλιπος</a:t>
            </a:r>
            <a:r>
              <a:rPr lang="el-GR" sz="1800" dirty="0">
                <a:solidFill>
                  <a:srgbClr val="000000"/>
                </a:solidFill>
                <a:latin typeface="BSGulliver"/>
              </a:rPr>
              <a:t>. 2016</a:t>
            </a:r>
            <a:endParaRPr lang="en-US" sz="1800" dirty="0">
              <a:solidFill>
                <a:srgbClr val="000000"/>
              </a:solidFill>
              <a:latin typeface="BSGulliver"/>
            </a:endParaRPr>
          </a:p>
          <a:p>
            <a:pPr algn="just">
              <a:buFont typeface="Arial" panose="020B0604020202020204" pitchFamily="34" charset="0"/>
              <a:buChar char="•"/>
            </a:pPr>
            <a:r>
              <a:rPr lang="en-US" sz="1800" b="0" i="0" u="none" strike="noStrike" baseline="0" dirty="0">
                <a:solidFill>
                  <a:srgbClr val="000000"/>
                </a:solidFill>
                <a:latin typeface="BSGulliver"/>
              </a:rPr>
              <a:t>FDA. Food Allergies. Accessed at </a:t>
            </a:r>
            <a:r>
              <a:rPr lang="en-US" sz="1800" b="0" i="0" u="none" strike="noStrike" baseline="0" dirty="0">
                <a:solidFill>
                  <a:srgbClr val="000000"/>
                </a:solidFill>
                <a:latin typeface="BSGulliver"/>
                <a:hlinkClick r:id="rId3"/>
              </a:rPr>
              <a:t>https://www.fda.gov/food/food-labeling-nutrition/food-allergies</a:t>
            </a:r>
            <a:r>
              <a:rPr lang="en-US" sz="1800" b="0" i="0" u="none" strike="noStrike" baseline="0" dirty="0">
                <a:solidFill>
                  <a:srgbClr val="000000"/>
                </a:solidFill>
                <a:latin typeface="BSGulliver"/>
              </a:rPr>
              <a:t>. Accessed on 25.2.2023.</a:t>
            </a:r>
          </a:p>
          <a:p>
            <a:pPr algn="just">
              <a:buFont typeface="Arial" panose="020B0604020202020204" pitchFamily="34" charset="0"/>
              <a:buChar char="•"/>
            </a:pPr>
            <a:r>
              <a:rPr lang="en-US" sz="1800" b="0" i="0" u="none" strike="noStrike" baseline="0" dirty="0">
                <a:solidFill>
                  <a:srgbClr val="000000"/>
                </a:solidFill>
                <a:latin typeface="BSGulliver"/>
              </a:rPr>
              <a:t>Lynch M. Kindergarten food familiarization. An exploratory study of teachers’ perspectives on food and nutrition in kind</a:t>
            </a:r>
            <a:r>
              <a:rPr lang="en-US" sz="1800" dirty="0">
                <a:solidFill>
                  <a:srgbClr val="000000"/>
                </a:solidFill>
                <a:latin typeface="BSGulliver"/>
              </a:rPr>
              <a:t>ergartens</a:t>
            </a:r>
            <a:r>
              <a:rPr lang="el-GR" sz="1800" dirty="0">
                <a:solidFill>
                  <a:srgbClr val="000000"/>
                </a:solidFill>
                <a:latin typeface="BSGulliver"/>
              </a:rPr>
              <a:t>.</a:t>
            </a:r>
            <a:r>
              <a:rPr lang="en-US" sz="1800" dirty="0">
                <a:solidFill>
                  <a:srgbClr val="000000"/>
                </a:solidFill>
                <a:latin typeface="BSGulliver"/>
              </a:rPr>
              <a:t> Appetite 2015;87:46–55.</a:t>
            </a:r>
          </a:p>
          <a:p>
            <a:pPr algn="just">
              <a:buFont typeface="Arial" panose="020B0604020202020204" pitchFamily="34" charset="0"/>
              <a:buChar char="•"/>
            </a:pPr>
            <a:r>
              <a:rPr lang="en-US" sz="1800" dirty="0" err="1">
                <a:solidFill>
                  <a:srgbClr val="000000"/>
                </a:solidFill>
                <a:latin typeface="BSGulliver"/>
              </a:rPr>
              <a:t>Owena</a:t>
            </a:r>
            <a:r>
              <a:rPr lang="en-US" sz="1800" dirty="0">
                <a:solidFill>
                  <a:srgbClr val="000000"/>
                </a:solidFill>
                <a:latin typeface="BSGulliver"/>
              </a:rPr>
              <a:t> LH, Kennedy OB, Hill C, Houston-Price C. Peas, please! Food familiarization through picture books helps parents introduce vegetables into preschoolers’ diets. Appetite 2018;128:32-43</a:t>
            </a:r>
          </a:p>
          <a:p>
            <a:pPr algn="l"/>
            <a:endParaRPr lang="en-US" sz="1800" b="0" i="1" u="none" strike="noStrike" baseline="0" dirty="0">
              <a:solidFill>
                <a:schemeClr val="accent1"/>
              </a:solidFill>
              <a:latin typeface="PFTransport"/>
            </a:endParaRPr>
          </a:p>
        </p:txBody>
      </p:sp>
      <p:pic>
        <p:nvPicPr>
          <p:cNvPr id="2" name="Picture 1">
            <a:extLst>
              <a:ext uri="{FF2B5EF4-FFF2-40B4-BE49-F238E27FC236}">
                <a16:creationId xmlns:a16="http://schemas.microsoft.com/office/drawing/2014/main" id="{A88C55C5-DB35-1A7E-E86E-E99E8CDE21E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993209" y="3486614"/>
            <a:ext cx="1849012" cy="1320723"/>
          </a:xfrm>
          <a:prstGeom prst="rect">
            <a:avLst/>
          </a:prstGeom>
        </p:spPr>
      </p:pic>
    </p:spTree>
    <p:extLst>
      <p:ext uri="{BB962C8B-B14F-4D97-AF65-F5344CB8AC3E}">
        <p14:creationId xmlns:p14="http://schemas.microsoft.com/office/powerpoint/2010/main" val="1471334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2"/>
          <p:cNvSpPr txBox="1">
            <a:spLocks noGrp="1"/>
          </p:cNvSpPr>
          <p:nvPr>
            <p:ph type="title"/>
          </p:nvPr>
        </p:nvSpPr>
        <p:spPr>
          <a:xfrm>
            <a:off x="2476417" y="3651749"/>
            <a:ext cx="4191000" cy="43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Καλή συνέχεια!</a:t>
            </a:r>
            <a:endParaRPr dirty="0"/>
          </a:p>
        </p:txBody>
      </p:sp>
      <p:grpSp>
        <p:nvGrpSpPr>
          <p:cNvPr id="670" name="Google Shape;670;p52"/>
          <p:cNvGrpSpPr/>
          <p:nvPr/>
        </p:nvGrpSpPr>
        <p:grpSpPr>
          <a:xfrm>
            <a:off x="2969419" y="1239547"/>
            <a:ext cx="3204995" cy="2137311"/>
            <a:chOff x="1149000" y="539588"/>
            <a:chExt cx="3657000" cy="2438740"/>
          </a:xfrm>
        </p:grpSpPr>
        <p:sp>
          <p:nvSpPr>
            <p:cNvPr id="671" name="Google Shape;671;p52"/>
            <p:cNvSpPr/>
            <p:nvPr/>
          </p:nvSpPr>
          <p:spPr>
            <a:xfrm>
              <a:off x="1149000" y="539588"/>
              <a:ext cx="3657000" cy="2099100"/>
            </a:xfrm>
            <a:prstGeom prst="roundRect">
              <a:avLst>
                <a:gd name="adj" fmla="val 302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2"/>
            <p:cNvSpPr/>
            <p:nvPr/>
          </p:nvSpPr>
          <p:spPr>
            <a:xfrm>
              <a:off x="2862061" y="2638688"/>
              <a:ext cx="230700" cy="25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2"/>
            <p:cNvSpPr/>
            <p:nvPr/>
          </p:nvSpPr>
          <p:spPr>
            <a:xfrm>
              <a:off x="1361690" y="2890427"/>
              <a:ext cx="3232200" cy="87900"/>
            </a:xfrm>
            <a:prstGeom prst="roundRect">
              <a:avLst>
                <a:gd name="adj"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1945B377-1EDB-4F94-494A-295B01E6C987}"/>
              </a:ext>
            </a:extLst>
          </p:cNvPr>
          <p:cNvPicPr>
            <a:picLocks noChangeAspect="1"/>
          </p:cNvPicPr>
          <p:nvPr/>
        </p:nvPicPr>
        <p:blipFill>
          <a:blip r:embed="rId3"/>
          <a:stretch>
            <a:fillRect/>
          </a:stretch>
        </p:blipFill>
        <p:spPr>
          <a:xfrm>
            <a:off x="3600339" y="1317973"/>
            <a:ext cx="1942998" cy="1650913"/>
          </a:xfrm>
          <a:prstGeom prst="rect">
            <a:avLst/>
          </a:prstGeom>
        </p:spPr>
      </p:pic>
    </p:spTree>
    <p:extLst>
      <p:ext uri="{BB962C8B-B14F-4D97-AF65-F5344CB8AC3E}">
        <p14:creationId xmlns:p14="http://schemas.microsoft.com/office/powerpoint/2010/main" val="162050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1" name="Google Shape;261;p34"/>
          <p:cNvGrpSpPr/>
          <p:nvPr/>
        </p:nvGrpSpPr>
        <p:grpSpPr>
          <a:xfrm>
            <a:off x="0" y="0"/>
            <a:ext cx="8419800" cy="4610113"/>
            <a:chOff x="0" y="0"/>
            <a:chExt cx="8419800" cy="4610113"/>
          </a:xfrm>
        </p:grpSpPr>
        <p:sp>
          <p:nvSpPr>
            <p:cNvPr id="262" name="Google Shape;262;p34"/>
            <p:cNvSpPr/>
            <p:nvPr/>
          </p:nvSpPr>
          <p:spPr>
            <a:xfrm>
              <a:off x="724200" y="540150"/>
              <a:ext cx="7695600" cy="40632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4"/>
            <p:cNvSpPr/>
            <p:nvPr/>
          </p:nvSpPr>
          <p:spPr>
            <a:xfrm>
              <a:off x="0" y="0"/>
              <a:ext cx="1660500" cy="1660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4"/>
            <p:cNvSpPr/>
            <p:nvPr/>
          </p:nvSpPr>
          <p:spPr>
            <a:xfrm>
              <a:off x="8021100" y="926413"/>
              <a:ext cx="398700" cy="32667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p:cNvSpPr/>
            <p:nvPr/>
          </p:nvSpPr>
          <p:spPr>
            <a:xfrm>
              <a:off x="4372650" y="4200613"/>
              <a:ext cx="398700" cy="40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34"/>
          <p:cNvSpPr txBox="1">
            <a:spLocks noGrp="1"/>
          </p:cNvSpPr>
          <p:nvPr>
            <p:ph type="title"/>
          </p:nvPr>
        </p:nvSpPr>
        <p:spPr>
          <a:xfrm>
            <a:off x="1860186" y="1045154"/>
            <a:ext cx="5961227" cy="420376"/>
          </a:xfrm>
          <a:prstGeom prst="rect">
            <a:avLst/>
          </a:prstGeom>
        </p:spPr>
        <p:txBody>
          <a:bodyPr spcFirstLastPara="1" wrap="square" lIns="91425" tIns="91425" rIns="91425" bIns="91425" anchor="t" anchorCtr="0">
            <a:noAutofit/>
          </a:bodyPr>
          <a:lstStyle/>
          <a:p>
            <a:r>
              <a:rPr lang="el-GR" sz="1800" dirty="0">
                <a:solidFill>
                  <a:srgbClr val="000000"/>
                </a:solidFill>
                <a:latin typeface="PFTransport"/>
              </a:rPr>
              <a:t>Είναι η</a:t>
            </a:r>
            <a:r>
              <a:rPr lang="el-GR" sz="1800" i="0" u="none" strike="noStrike" baseline="0" dirty="0">
                <a:solidFill>
                  <a:srgbClr val="000000"/>
                </a:solidFill>
                <a:latin typeface="PFTransport"/>
              </a:rPr>
              <a:t> επιλογή τροφής προϊόν ελεύθερης βούλησης;</a:t>
            </a:r>
            <a:endParaRPr lang="el-GR" sz="1800" i="0" u="none" strike="noStrike" baseline="0" dirty="0">
              <a:solidFill>
                <a:srgbClr val="000000"/>
              </a:solidFill>
              <a:latin typeface="WGPDOY+PFLithoText-Bold"/>
            </a:endParaRPr>
          </a:p>
        </p:txBody>
      </p:sp>
      <p:sp>
        <p:nvSpPr>
          <p:cNvPr id="267" name="Google Shape;267;p34"/>
          <p:cNvSpPr txBox="1">
            <a:spLocks noGrp="1"/>
          </p:cNvSpPr>
          <p:nvPr>
            <p:ph type="subTitle" idx="1"/>
          </p:nvPr>
        </p:nvSpPr>
        <p:spPr>
          <a:xfrm>
            <a:off x="4026675" y="2087906"/>
            <a:ext cx="3637930" cy="135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1800" dirty="0">
                <a:solidFill>
                  <a:srgbClr val="000000"/>
                </a:solidFill>
                <a:latin typeface="PFTransport"/>
              </a:rPr>
              <a:t>Η επιλογή της </a:t>
            </a:r>
            <a:r>
              <a:rPr lang="el-GR" sz="1800" b="0" i="0" u="none" strike="noStrike" baseline="0" dirty="0">
                <a:solidFill>
                  <a:srgbClr val="000000"/>
                </a:solidFill>
                <a:latin typeface="PFTransport"/>
              </a:rPr>
              <a:t>κατανάλωσης ενός συγκεκριμένου </a:t>
            </a:r>
            <a:r>
              <a:rPr lang="el-GR" sz="1800" b="0" i="0" u="none" strike="noStrike" baseline="0" dirty="0" err="1">
                <a:solidFill>
                  <a:srgbClr val="000000"/>
                </a:solidFill>
                <a:latin typeface="PFTransport"/>
              </a:rPr>
              <a:t>τροφίμου</a:t>
            </a:r>
            <a:r>
              <a:rPr lang="el-GR" sz="1800" b="0" i="0" u="none" strike="noStrike" baseline="0" dirty="0">
                <a:solidFill>
                  <a:srgbClr val="000000"/>
                </a:solidFill>
                <a:latin typeface="PFTransport"/>
              </a:rPr>
              <a:t> και η προτίμηση για αυτό μια συγκεκριμένη στιγμή είναι αποτέλεσμα πολλαπλών επιρροών. </a:t>
            </a:r>
          </a:p>
          <a:p>
            <a:pPr marL="0" lvl="0" indent="0" algn="ctr" rtl="0">
              <a:spcBef>
                <a:spcPts val="0"/>
              </a:spcBef>
              <a:spcAft>
                <a:spcPts val="0"/>
              </a:spcAft>
              <a:buNone/>
            </a:pPr>
            <a:endParaRPr lang="el-GR" sz="1800" dirty="0">
              <a:solidFill>
                <a:srgbClr val="000000"/>
              </a:solidFill>
              <a:latin typeface="PFTransport"/>
            </a:endParaRPr>
          </a:p>
        </p:txBody>
      </p:sp>
      <p:pic>
        <p:nvPicPr>
          <p:cNvPr id="2" name="Picture 1">
            <a:extLst>
              <a:ext uri="{FF2B5EF4-FFF2-40B4-BE49-F238E27FC236}">
                <a16:creationId xmlns:a16="http://schemas.microsoft.com/office/drawing/2014/main" id="{DD71D5E8-BF41-54BE-1238-0FD9E2D19E5C}"/>
              </a:ext>
            </a:extLst>
          </p:cNvPr>
          <p:cNvPicPr>
            <a:picLocks noChangeAspect="1"/>
          </p:cNvPicPr>
          <p:nvPr/>
        </p:nvPicPr>
        <p:blipFill>
          <a:blip r:embed="rId3"/>
          <a:stretch>
            <a:fillRect/>
          </a:stretch>
        </p:blipFill>
        <p:spPr>
          <a:xfrm>
            <a:off x="1122900" y="1921075"/>
            <a:ext cx="2505075" cy="18192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7" name="Google Shape;217;p31"/>
          <p:cNvSpPr txBox="1">
            <a:spLocks noGrp="1"/>
          </p:cNvSpPr>
          <p:nvPr>
            <p:ph type="title" idx="8"/>
          </p:nvPr>
        </p:nvSpPr>
        <p:spPr>
          <a:xfrm>
            <a:off x="1263804" y="539496"/>
            <a:ext cx="699664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2600" dirty="0"/>
              <a:t>Η ικανότητα να επιλέγουμε την τροφή μας δεν είναι έμφυτη</a:t>
            </a:r>
            <a:endParaRPr sz="2600" dirty="0"/>
          </a:p>
        </p:txBody>
      </p:sp>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737092" y="1561312"/>
            <a:ext cx="7523356" cy="3042691"/>
          </a:xfrm>
          <a:prstGeom prst="rect">
            <a:avLst/>
          </a:prstGeom>
          <a:solidFill>
            <a:schemeClr val="tx2"/>
          </a:solidFill>
        </p:spPr>
        <p:txBody>
          <a:bodyPr spcFirstLastPara="1" wrap="square" lIns="91425" tIns="91425" rIns="91425" bIns="91425" anchor="t" anchorCtr="0">
            <a:noAutofit/>
          </a:bodyPr>
          <a:lstStyle/>
          <a:p>
            <a:pPr marL="0" lvl="0" indent="0" algn="just" rtl="0">
              <a:spcBef>
                <a:spcPts val="0"/>
              </a:spcBef>
              <a:spcAft>
                <a:spcPts val="0"/>
              </a:spcAft>
            </a:pPr>
            <a:r>
              <a:rPr lang="el-GR" sz="1700" b="0" i="1" u="none" strike="noStrike" baseline="0" dirty="0">
                <a:solidFill>
                  <a:srgbClr val="000000"/>
                </a:solidFill>
                <a:latin typeface="PFTransport"/>
              </a:rPr>
              <a:t>Δε διαθέτουμε συγκεκριμένο γενετικό «προγραμματισμό», ο οποίος να μας επιτρέπει, με βάση τις ιδιότητες ή τα φυσικά χαρακτηριστικά διαφόρων υλικών, να εντοπίζουμε με ακρίβεια τι αποτελεί τροφή και τι όχι.</a:t>
            </a:r>
          </a:p>
          <a:p>
            <a:pPr marL="285750" lvl="0" indent="-285750" algn="just" rtl="0">
              <a:spcBef>
                <a:spcPts val="0"/>
              </a:spcBef>
              <a:spcAft>
                <a:spcPts val="0"/>
              </a:spcAft>
              <a:buFont typeface="Wingdings" panose="05000000000000000000" pitchFamily="2" charset="2"/>
              <a:buChar char="Ø"/>
            </a:pPr>
            <a:endParaRPr lang="el-GR" sz="1700" b="0" i="0" u="none" strike="noStrike" baseline="0" dirty="0">
              <a:solidFill>
                <a:srgbClr val="000000"/>
              </a:solidFill>
              <a:latin typeface="PFTransport"/>
            </a:endParaRPr>
          </a:p>
          <a:p>
            <a:pPr marL="285750" lvl="0" indent="-285750" algn="just" rtl="0">
              <a:spcBef>
                <a:spcPts val="0"/>
              </a:spcBef>
              <a:spcAft>
                <a:spcPts val="0"/>
              </a:spcAft>
              <a:buFont typeface="Wingdings" panose="05000000000000000000" pitchFamily="2" charset="2"/>
              <a:buChar char="Ø"/>
            </a:pPr>
            <a:r>
              <a:rPr lang="el-GR" sz="1700" b="0" i="0" u="none" strike="noStrike" baseline="0" dirty="0">
                <a:solidFill>
                  <a:srgbClr val="000000"/>
                </a:solidFill>
                <a:latin typeface="PFTransport"/>
              </a:rPr>
              <a:t>Πολλά από τα οργανικά και ανόργανα σώματα στο περιβάλλον μας θα μπορούσαν να αποτελούν τροφή ή να περιέχουν επικίνδυνα συστατικά. </a:t>
            </a:r>
          </a:p>
          <a:p>
            <a:pPr marL="285750" lvl="0" indent="-285750" algn="just" rtl="0">
              <a:spcBef>
                <a:spcPts val="0"/>
              </a:spcBef>
              <a:spcAft>
                <a:spcPts val="0"/>
              </a:spcAft>
              <a:buFont typeface="Wingdings" panose="05000000000000000000" pitchFamily="2" charset="2"/>
              <a:buChar char="Ø"/>
            </a:pPr>
            <a:endParaRPr lang="el-GR" sz="1700" dirty="0">
              <a:solidFill>
                <a:srgbClr val="000000"/>
              </a:solidFill>
              <a:latin typeface="PFTransport"/>
            </a:endParaRPr>
          </a:p>
          <a:p>
            <a:pPr marL="285750" lvl="0" indent="-285750" algn="just" rtl="0">
              <a:spcBef>
                <a:spcPts val="0"/>
              </a:spcBef>
              <a:spcAft>
                <a:spcPts val="0"/>
              </a:spcAft>
              <a:buFont typeface="Wingdings" panose="05000000000000000000" pitchFamily="2" charset="2"/>
              <a:buChar char="Ø"/>
            </a:pPr>
            <a:r>
              <a:rPr lang="el-GR" sz="1700" b="0" i="0" u="none" strike="noStrike" baseline="0" dirty="0">
                <a:solidFill>
                  <a:srgbClr val="000000"/>
                </a:solidFill>
                <a:latin typeface="PFTransport"/>
              </a:rPr>
              <a:t>Έτσι, πρέπει να κάνουμε προσεκτική επιλογή της τροφής, ώστε: </a:t>
            </a:r>
          </a:p>
          <a:p>
            <a:pPr marL="625475" lvl="0" indent="-342900" algn="just" rtl="0">
              <a:spcBef>
                <a:spcPts val="0"/>
              </a:spcBef>
              <a:spcAft>
                <a:spcPts val="0"/>
              </a:spcAft>
              <a:buAutoNum type="arabicParenR"/>
            </a:pPr>
            <a:r>
              <a:rPr lang="el-GR" sz="1700" b="0" i="0" u="none" strike="noStrike" baseline="0" dirty="0">
                <a:solidFill>
                  <a:srgbClr val="000000"/>
                </a:solidFill>
                <a:latin typeface="PFTransport"/>
              </a:rPr>
              <a:t>να αποφεύγουμε να εκτεθούμε σε επικίνδυνες για την υγεία βλαβερές ουσίες και,</a:t>
            </a:r>
          </a:p>
          <a:p>
            <a:pPr marL="625475" lvl="0" indent="-342900" algn="just" rtl="0">
              <a:spcBef>
                <a:spcPts val="0"/>
              </a:spcBef>
              <a:spcAft>
                <a:spcPts val="0"/>
              </a:spcAft>
              <a:buAutoNum type="arabicParenR"/>
            </a:pPr>
            <a:r>
              <a:rPr lang="el-GR" sz="1700" b="0" i="0" u="none" strike="noStrike" baseline="0" dirty="0">
                <a:solidFill>
                  <a:srgbClr val="000000"/>
                </a:solidFill>
                <a:latin typeface="PFTransport"/>
              </a:rPr>
              <a:t>να προσλαμβάνουμε την απαιτούμενη γκάμα θρεπτικών συστατικών. </a:t>
            </a:r>
            <a:endParaRPr lang="el-GR" sz="1700" dirty="0">
              <a:solidFill>
                <a:srgbClr val="000000"/>
              </a:solidFill>
              <a:latin typeface="PFTransport"/>
            </a:endParaRPr>
          </a:p>
        </p:txBody>
      </p:sp>
      <p:sp>
        <p:nvSpPr>
          <p:cNvPr id="27" name="Arrow: Curved Right 26">
            <a:extLst>
              <a:ext uri="{FF2B5EF4-FFF2-40B4-BE49-F238E27FC236}">
                <a16:creationId xmlns:a16="http://schemas.microsoft.com/office/drawing/2014/main" id="{80B722D0-B7CB-0E8C-D5D5-C97EF171DF51}"/>
              </a:ext>
            </a:extLst>
          </p:cNvPr>
          <p:cNvSpPr/>
          <p:nvPr/>
        </p:nvSpPr>
        <p:spPr>
          <a:xfrm>
            <a:off x="490653" y="2757603"/>
            <a:ext cx="457756" cy="9743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9955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8"/>
          <p:cNvGrpSpPr/>
          <p:nvPr/>
        </p:nvGrpSpPr>
        <p:grpSpPr>
          <a:xfrm>
            <a:off x="724200" y="533550"/>
            <a:ext cx="7695600" cy="4609950"/>
            <a:chOff x="724200" y="533550"/>
            <a:chExt cx="7695600" cy="4609950"/>
          </a:xfrm>
        </p:grpSpPr>
        <p:sp>
          <p:nvSpPr>
            <p:cNvPr id="569" name="Google Shape;569;p48"/>
            <p:cNvSpPr/>
            <p:nvPr/>
          </p:nvSpPr>
          <p:spPr>
            <a:xfrm rot="10800000" flipH="1">
              <a:off x="724200" y="541850"/>
              <a:ext cx="7695600" cy="40632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8"/>
            <p:cNvSpPr/>
            <p:nvPr/>
          </p:nvSpPr>
          <p:spPr>
            <a:xfrm>
              <a:off x="3741700" y="3483000"/>
              <a:ext cx="1660500" cy="16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8"/>
            <p:cNvSpPr/>
            <p:nvPr/>
          </p:nvSpPr>
          <p:spPr>
            <a:xfrm rot="10800000" flipH="1">
              <a:off x="8021100" y="533550"/>
              <a:ext cx="398700" cy="40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8"/>
            <p:cNvSpPr/>
            <p:nvPr/>
          </p:nvSpPr>
          <p:spPr>
            <a:xfrm rot="10800000" flipH="1">
              <a:off x="724200" y="533550"/>
              <a:ext cx="398700" cy="184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 name="Google Shape;573;p48"/>
          <p:cNvSpPr txBox="1">
            <a:spLocks noGrp="1"/>
          </p:cNvSpPr>
          <p:nvPr>
            <p:ph type="title"/>
          </p:nvPr>
        </p:nvSpPr>
        <p:spPr>
          <a:xfrm>
            <a:off x="1491520" y="794382"/>
            <a:ext cx="6299465" cy="15250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2600" i="0" u="none" strike="noStrike" baseline="0" dirty="0">
                <a:solidFill>
                  <a:srgbClr val="000000"/>
                </a:solidFill>
                <a:latin typeface="PFTransport"/>
              </a:rPr>
              <a:t>Η ικανότητα επιλογής της τροφής είναι επίκτητη &amp; επαφίεται στην εκμάθηση. </a:t>
            </a:r>
            <a:endParaRPr sz="2600" dirty="0"/>
          </a:p>
        </p:txBody>
      </p:sp>
      <p:sp>
        <p:nvSpPr>
          <p:cNvPr id="2" name="Google Shape;217;p31">
            <a:extLst>
              <a:ext uri="{FF2B5EF4-FFF2-40B4-BE49-F238E27FC236}">
                <a16:creationId xmlns:a16="http://schemas.microsoft.com/office/drawing/2014/main" id="{891F0003-0E1A-0DC3-81C5-ACB23F10B2FC}"/>
              </a:ext>
            </a:extLst>
          </p:cNvPr>
          <p:cNvSpPr txBox="1">
            <a:spLocks/>
          </p:cNvSpPr>
          <p:nvPr/>
        </p:nvSpPr>
        <p:spPr>
          <a:xfrm>
            <a:off x="3741700" y="2168203"/>
            <a:ext cx="4497659" cy="1073084"/>
          </a:xfrm>
          <a:prstGeom prst="rect">
            <a:avLst/>
          </a:prstGeom>
          <a:solidFill>
            <a:schemeClr val="accent1">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l-GR" sz="2000" dirty="0">
                <a:latin typeface="PFTransport"/>
              </a:rPr>
              <a:t>H διαδικασία της εκμάθησης διευκολύνεται από ορισμένες βιολογικά καθορισμένες διεργασίες</a:t>
            </a:r>
            <a:endParaRPr lang="el-GR" sz="2000" dirty="0"/>
          </a:p>
        </p:txBody>
      </p:sp>
    </p:spTree>
    <p:extLst>
      <p:ext uri="{BB962C8B-B14F-4D97-AF65-F5344CB8AC3E}">
        <p14:creationId xmlns:p14="http://schemas.microsoft.com/office/powerpoint/2010/main" val="315119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6" name="Google Shape;267;p34">
            <a:extLst>
              <a:ext uri="{FF2B5EF4-FFF2-40B4-BE49-F238E27FC236}">
                <a16:creationId xmlns:a16="http://schemas.microsoft.com/office/drawing/2014/main" id="{5AAB9EC8-E9CD-53B0-08B5-BBFFC9C2A159}"/>
              </a:ext>
            </a:extLst>
          </p:cNvPr>
          <p:cNvSpPr txBox="1">
            <a:spLocks noGrp="1"/>
          </p:cNvSpPr>
          <p:nvPr>
            <p:ph type="subTitle" idx="1"/>
          </p:nvPr>
        </p:nvSpPr>
        <p:spPr>
          <a:xfrm>
            <a:off x="639338" y="1050404"/>
            <a:ext cx="7939668" cy="3491859"/>
          </a:xfrm>
          <a:prstGeom prst="rect">
            <a:avLst/>
          </a:prstGeom>
          <a:solidFill>
            <a:schemeClr val="tx2"/>
          </a:solidFill>
        </p:spPr>
        <p:txBody>
          <a:bodyPr spcFirstLastPara="1" wrap="square" lIns="91425" tIns="91425" rIns="91425" bIns="91425" anchor="t" anchorCtr="0">
            <a:noAutofit/>
          </a:bodyPr>
          <a:lstStyle/>
          <a:p>
            <a:pPr marL="342900" lvl="0" indent="-342900" algn="just" rtl="0">
              <a:spcBef>
                <a:spcPts val="0"/>
              </a:spcBef>
              <a:spcAft>
                <a:spcPts val="0"/>
              </a:spcAft>
              <a:buFont typeface="+mj-lt"/>
              <a:buAutoNum type="arabicParenR"/>
            </a:pPr>
            <a:r>
              <a:rPr lang="el-GR" sz="1700" b="0" i="0" u="none" strike="noStrike" baseline="0" dirty="0">
                <a:solidFill>
                  <a:srgbClr val="000000"/>
                </a:solidFill>
                <a:latin typeface="PFTransport"/>
              </a:rPr>
              <a:t>ικανότητα του ανθρώπου να </a:t>
            </a:r>
            <a:r>
              <a:rPr lang="el-GR" sz="1700" b="1" i="0" u="none" strike="noStrike" baseline="0" dirty="0">
                <a:solidFill>
                  <a:srgbClr val="000000"/>
                </a:solidFill>
                <a:latin typeface="PFTransport"/>
              </a:rPr>
              <a:t>αξιοποιεί τις προηγούμενες εμπειρίες </a:t>
            </a:r>
            <a:r>
              <a:rPr lang="el-GR" sz="1700" b="0" i="0" u="none" strike="noStrike" baseline="0" dirty="0">
                <a:solidFill>
                  <a:srgbClr val="000000"/>
                </a:solidFill>
                <a:latin typeface="PFTransport"/>
              </a:rPr>
              <a:t>του και να διδάσκεται από τις δυσάρεστες συνέπειες μετά την κατανάλωση συγκεκριμένων ειδών. </a:t>
            </a:r>
          </a:p>
          <a:p>
            <a:pPr marL="342900" lvl="0" indent="-342900" algn="just" rtl="0">
              <a:spcBef>
                <a:spcPts val="0"/>
              </a:spcBef>
              <a:spcAft>
                <a:spcPts val="0"/>
              </a:spcAft>
              <a:buFont typeface="+mj-lt"/>
              <a:buAutoNum type="arabicParenR"/>
            </a:pPr>
            <a:endParaRPr lang="el-GR" sz="1700" b="0" i="0" u="none" strike="noStrike" baseline="0" dirty="0">
              <a:solidFill>
                <a:srgbClr val="000000"/>
              </a:solidFill>
              <a:latin typeface="PFTransport"/>
            </a:endParaRPr>
          </a:p>
          <a:p>
            <a:pPr marL="342900" lvl="0" indent="-342900" algn="just" rtl="0">
              <a:spcBef>
                <a:spcPts val="0"/>
              </a:spcBef>
              <a:spcAft>
                <a:spcPts val="0"/>
              </a:spcAft>
              <a:buFont typeface="+mj-lt"/>
              <a:buAutoNum type="arabicParenR"/>
            </a:pPr>
            <a:r>
              <a:rPr lang="el-GR" sz="1700" b="0" i="0" u="none" strike="noStrike" baseline="0" dirty="0">
                <a:solidFill>
                  <a:srgbClr val="000000"/>
                </a:solidFill>
                <a:latin typeface="PFTransport"/>
              </a:rPr>
              <a:t>έμφυτη προδιάθεση του ανθρώπου να επιλέγει τρόφιμα που έχουν </a:t>
            </a:r>
            <a:r>
              <a:rPr lang="el-GR" sz="1700" b="1" i="0" u="none" strike="noStrike" baseline="0" dirty="0">
                <a:solidFill>
                  <a:srgbClr val="000000"/>
                </a:solidFill>
                <a:latin typeface="PFTransport"/>
              </a:rPr>
              <a:t>γλυκιά γεύση </a:t>
            </a:r>
            <a:r>
              <a:rPr lang="el-GR" sz="1700" b="0" i="0" u="none" strike="noStrike" baseline="0" dirty="0">
                <a:solidFill>
                  <a:srgbClr val="000000"/>
                </a:solidFill>
                <a:latin typeface="PFTransport"/>
              </a:rPr>
              <a:t>και να αποστρέφεται όσα έχουν </a:t>
            </a:r>
            <a:r>
              <a:rPr lang="el-GR" sz="1700" b="1" i="0" u="none" strike="noStrike" baseline="0" dirty="0">
                <a:solidFill>
                  <a:srgbClr val="000000"/>
                </a:solidFill>
                <a:latin typeface="PFTransport"/>
              </a:rPr>
              <a:t>πικρή</a:t>
            </a:r>
            <a:r>
              <a:rPr lang="el-GR" sz="1700" b="0" i="0" u="none" strike="noStrike" baseline="0" dirty="0">
                <a:solidFill>
                  <a:srgbClr val="000000"/>
                </a:solidFill>
                <a:latin typeface="PFTransport"/>
              </a:rPr>
              <a:t>. </a:t>
            </a:r>
          </a:p>
          <a:p>
            <a:pPr marL="342900" lvl="0" indent="-342900" algn="just" rtl="0">
              <a:spcBef>
                <a:spcPts val="0"/>
              </a:spcBef>
              <a:spcAft>
                <a:spcPts val="0"/>
              </a:spcAft>
              <a:buFont typeface="+mj-lt"/>
              <a:buAutoNum type="arabicParenR"/>
            </a:pPr>
            <a:endParaRPr lang="el-GR" sz="1700" dirty="0">
              <a:solidFill>
                <a:srgbClr val="000000"/>
              </a:solidFill>
              <a:latin typeface="PFTransport"/>
            </a:endParaRPr>
          </a:p>
          <a:p>
            <a:pPr marL="342900" lvl="0" indent="-342900" algn="just" rtl="0">
              <a:spcBef>
                <a:spcPts val="0"/>
              </a:spcBef>
              <a:spcAft>
                <a:spcPts val="0"/>
              </a:spcAft>
              <a:buFont typeface="+mj-lt"/>
              <a:buAutoNum type="arabicParenR"/>
            </a:pPr>
            <a:r>
              <a:rPr lang="el-GR" sz="1700" b="1" i="0" u="none" strike="noStrike" baseline="0" dirty="0">
                <a:solidFill>
                  <a:srgbClr val="000000"/>
                </a:solidFill>
                <a:latin typeface="PFTransport"/>
              </a:rPr>
              <a:t>νεοφοβία</a:t>
            </a:r>
            <a:r>
              <a:rPr lang="el-GR" sz="1700" b="0" i="0" u="none" strike="noStrike" baseline="0" dirty="0">
                <a:solidFill>
                  <a:srgbClr val="000000"/>
                </a:solidFill>
                <a:latin typeface="PFTransport"/>
              </a:rPr>
              <a:t>, η οποία τον αποτρέπει από την πρόσληψη τροφίμων που δεν έχει ποτέ καταναλώσει στο παρελθόν, και </a:t>
            </a:r>
            <a:r>
              <a:rPr lang="el-GR" sz="1700" b="1" i="0" u="none" strike="noStrike" baseline="0" dirty="0" err="1">
                <a:solidFill>
                  <a:srgbClr val="000000"/>
                </a:solidFill>
                <a:latin typeface="PFTransport"/>
              </a:rPr>
              <a:t>νεοφιλία</a:t>
            </a:r>
            <a:r>
              <a:rPr lang="el-GR" sz="1700" b="0" i="0" u="none" strike="noStrike" baseline="0" dirty="0">
                <a:solidFill>
                  <a:srgbClr val="000000"/>
                </a:solidFill>
                <a:latin typeface="PFTransport"/>
              </a:rPr>
              <a:t>, την τάση που έχει να πειραματίζεται και να δοκιμάζει νέα, άγνωστα τρόφιμα. </a:t>
            </a:r>
          </a:p>
          <a:p>
            <a:pPr marL="342900" lvl="0" indent="-342900" algn="just" rtl="0">
              <a:spcBef>
                <a:spcPts val="0"/>
              </a:spcBef>
              <a:spcAft>
                <a:spcPts val="0"/>
              </a:spcAft>
              <a:buFont typeface="+mj-lt"/>
              <a:buAutoNum type="arabicParenR"/>
            </a:pPr>
            <a:endParaRPr lang="el-GR" sz="1700" b="0" i="0" u="none" strike="noStrike" baseline="0" dirty="0">
              <a:solidFill>
                <a:srgbClr val="000000"/>
              </a:solidFill>
              <a:latin typeface="PFTransport"/>
            </a:endParaRPr>
          </a:p>
          <a:p>
            <a:pPr marL="342900" lvl="0" indent="-342900" algn="just" rtl="0">
              <a:spcBef>
                <a:spcPts val="0"/>
              </a:spcBef>
              <a:spcAft>
                <a:spcPts val="0"/>
              </a:spcAft>
              <a:buFont typeface="+mj-lt"/>
              <a:buAutoNum type="arabicParenR"/>
            </a:pPr>
            <a:r>
              <a:rPr lang="el-GR" sz="1700" b="0" i="0" u="none" strike="noStrike" baseline="0" dirty="0">
                <a:solidFill>
                  <a:srgbClr val="000000"/>
                </a:solidFill>
                <a:latin typeface="PFTransport"/>
              </a:rPr>
              <a:t>το αίσθημα της </a:t>
            </a:r>
            <a:r>
              <a:rPr lang="el-GR" sz="1700" b="1" i="0" u="none" strike="noStrike" baseline="0" dirty="0">
                <a:solidFill>
                  <a:srgbClr val="000000"/>
                </a:solidFill>
                <a:latin typeface="PFTransport"/>
              </a:rPr>
              <a:t>πείνας</a:t>
            </a:r>
            <a:r>
              <a:rPr lang="el-GR" sz="1700" b="0" i="0" u="none" strike="noStrike" baseline="0" dirty="0">
                <a:solidFill>
                  <a:srgbClr val="000000"/>
                </a:solidFill>
                <a:latin typeface="PFTransport"/>
              </a:rPr>
              <a:t> (βιολογική ανάγκη για πρόσληψη ενέργειας), της </a:t>
            </a:r>
            <a:r>
              <a:rPr lang="el-GR" sz="1700" b="1" i="0" u="none" strike="noStrike" baseline="0" dirty="0">
                <a:solidFill>
                  <a:srgbClr val="000000"/>
                </a:solidFill>
                <a:latin typeface="PFTransport"/>
              </a:rPr>
              <a:t>δίψας</a:t>
            </a:r>
            <a:r>
              <a:rPr lang="el-GR" sz="1700" b="0" i="0" u="none" strike="noStrike" baseline="0" dirty="0">
                <a:solidFill>
                  <a:srgbClr val="000000"/>
                </a:solidFill>
                <a:latin typeface="PFTransport"/>
              </a:rPr>
              <a:t> (ανάγκη για νερό), και τη λεγόμενη «πείνα για αλάτι» (</a:t>
            </a:r>
            <a:r>
              <a:rPr lang="el-GR" sz="1700" b="0" i="1" u="none" strike="noStrike" baseline="0" dirty="0" err="1">
                <a:solidFill>
                  <a:srgbClr val="000000"/>
                </a:solidFill>
                <a:latin typeface="PFTransport"/>
              </a:rPr>
              <a:t>salt</a:t>
            </a:r>
            <a:r>
              <a:rPr lang="el-GR" sz="1700" b="0" i="1" u="none" strike="noStrike" baseline="0" dirty="0">
                <a:solidFill>
                  <a:srgbClr val="000000"/>
                </a:solidFill>
                <a:latin typeface="PFTransport"/>
              </a:rPr>
              <a:t> </a:t>
            </a:r>
            <a:r>
              <a:rPr lang="el-GR" sz="1700" b="0" i="1" u="none" strike="noStrike" baseline="0" dirty="0" err="1">
                <a:solidFill>
                  <a:srgbClr val="000000"/>
                </a:solidFill>
                <a:latin typeface="PFTransport"/>
              </a:rPr>
              <a:t>hunger</a:t>
            </a:r>
            <a:r>
              <a:rPr lang="el-GR" sz="1700" b="0" i="0" u="none" strike="noStrike" baseline="0" dirty="0">
                <a:solidFill>
                  <a:srgbClr val="000000"/>
                </a:solidFill>
                <a:latin typeface="PFTransport"/>
              </a:rPr>
              <a:t>) (ανάγκη για νάτριο). </a:t>
            </a:r>
            <a:endParaRPr lang="el-GR" sz="1700" dirty="0">
              <a:solidFill>
                <a:srgbClr val="000000"/>
              </a:solidFill>
              <a:latin typeface="PFTransport"/>
            </a:endParaRPr>
          </a:p>
        </p:txBody>
      </p:sp>
      <p:sp>
        <p:nvSpPr>
          <p:cNvPr id="3" name="Title 2">
            <a:extLst>
              <a:ext uri="{FF2B5EF4-FFF2-40B4-BE49-F238E27FC236}">
                <a16:creationId xmlns:a16="http://schemas.microsoft.com/office/drawing/2014/main" id="{7689FD47-FC04-7DD5-B784-88F468B5EFF8}"/>
              </a:ext>
            </a:extLst>
          </p:cNvPr>
          <p:cNvSpPr>
            <a:spLocks noGrp="1"/>
          </p:cNvSpPr>
          <p:nvPr>
            <p:ph type="title" idx="8"/>
          </p:nvPr>
        </p:nvSpPr>
        <p:spPr>
          <a:xfrm>
            <a:off x="720000" y="477704"/>
            <a:ext cx="7704000" cy="572700"/>
          </a:xfrm>
        </p:spPr>
        <p:txBody>
          <a:bodyPr/>
          <a:lstStyle/>
          <a:p>
            <a:r>
              <a:rPr lang="el-GR" sz="2200" dirty="0"/>
              <a:t>ΒΙΟΛΟΓΙΚΟΙ ΜΗΧΑΝΙΣΜΟΙ ΕΠΙΛΟΓΗΣ ΤΡΟΦΗΣ</a:t>
            </a:r>
            <a:endParaRPr lang="en-US" sz="2200" dirty="0"/>
          </a:p>
        </p:txBody>
      </p:sp>
    </p:spTree>
    <p:extLst>
      <p:ext uri="{BB962C8B-B14F-4D97-AF65-F5344CB8AC3E}">
        <p14:creationId xmlns:p14="http://schemas.microsoft.com/office/powerpoint/2010/main" val="756264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f106b43c-b3bd-4be2-8b35-042a9a0b59f1"/>
  <p:tag name="SLIDO_EVENT_SECTION_UUID" val="4b114c17-2ed1-4b59-8965-ab45ac228394"/>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c2NjY2OTN9"/>
  <p:tag name="SLIDO_TYPE" val="SlidoPoll"/>
  <p:tag name="SLIDO_POLL_UUID" val="10e3457c-081f-43f9-858d-f31febe14687"/>
  <p:tag name="SLIDO_TIMELINE" val="W3sicG9sbFF1ZXN0aW9uVXVpZCI6ImI1MjcwOGYwLTk0ZDAtNGRkZi04ODQ2LTk3NTkxYjA4OGIwMCIsInNob3dSZXN1bHRzIjpmYWxzZSwic2hvd0NvcnJlY3RBbnN3ZXJzIjpmYWxzZSwidm90aW5nTG9ja2VkIjpmYWxzZX1d"/>
</p:tagLst>
</file>

<file path=ppt/tags/tag3.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Pros and Cons Business Meeting by Slidesgo">
  <a:themeElements>
    <a:clrScheme name="Simple Light">
      <a:dk1>
        <a:srgbClr val="191919"/>
      </a:dk1>
      <a:lt1>
        <a:srgbClr val="666666"/>
      </a:lt1>
      <a:dk2>
        <a:srgbClr val="EFEFEF"/>
      </a:dk2>
      <a:lt2>
        <a:srgbClr val="FFFFFF"/>
      </a:lt2>
      <a:accent1>
        <a:srgbClr val="6E6EE3"/>
      </a:accent1>
      <a:accent2>
        <a:srgbClr val="C2474C"/>
      </a:accent2>
      <a:accent3>
        <a:srgbClr val="FFFFFF"/>
      </a:accent3>
      <a:accent4>
        <a:srgbClr val="FFFFFF"/>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2799</Words>
  <Application>Microsoft Office PowerPoint</Application>
  <PresentationFormat>On-screen Show (16:9)</PresentationFormat>
  <Paragraphs>259</Paragraphs>
  <Slides>55</Slides>
  <Notes>51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AdvOT596495f2</vt:lpstr>
      <vt:lpstr>Roboto</vt:lpstr>
      <vt:lpstr>Bree Serif</vt:lpstr>
      <vt:lpstr>Kumbh Sans</vt:lpstr>
      <vt:lpstr>Wingdings</vt:lpstr>
      <vt:lpstr>WGPDOY+PFLithoText-Bold</vt:lpstr>
      <vt:lpstr>Arial</vt:lpstr>
      <vt:lpstr>Arimo</vt:lpstr>
      <vt:lpstr>PFTransport</vt:lpstr>
      <vt:lpstr>AdvOT596495f2+20</vt:lpstr>
      <vt:lpstr>Calibri</vt:lpstr>
      <vt:lpstr>BSGulliver</vt:lpstr>
      <vt:lpstr>Pros and Cons Business Meeting by Slidesgo</vt:lpstr>
      <vt:lpstr>ΜΑΘΗΜΑ ΕΠΙΛΟΓΗΣ ΕΔΔ606.3</vt:lpstr>
      <vt:lpstr>ΠΕΡΙΕΧΟΜΕΝΟ ΜΑΘΗΜΑΤΟΣ</vt:lpstr>
      <vt:lpstr>ΕΞΕΤΑΣΗ ΜΑΘΗΜΑΤΟΣ</vt:lpstr>
      <vt:lpstr>Επιλογή τροφής</vt:lpstr>
      <vt:lpstr>01</vt:lpstr>
      <vt:lpstr>Είναι η επιλογή τροφής προϊόν ελεύθερης βούλησης;</vt:lpstr>
      <vt:lpstr>Η ικανότητα να επιλέγουμε την τροφή μας δεν είναι έμφυτη</vt:lpstr>
      <vt:lpstr>Η ικανότητα επιλογής της τροφής είναι επίκτητη &amp; επαφίεται στην εκμάθηση. </vt:lpstr>
      <vt:lpstr>ΒΙΟΛΟΓΙΚΟΙ ΜΗΧΑΝΙΣΜΟΙ ΕΠΙΛΟΓΗΣ ΤΡΟΦΗΣ</vt:lpstr>
      <vt:lpstr>ΨΥΧΟΛΟΓΙΚΟΙ ΜΗΧΑΝΙΣΜΟΙ ΕΠΙΛΟΓΗΣ ΤΡΟΦΗΣ</vt:lpstr>
      <vt:lpstr>ΨΥΧΟΛΟΓΙΚΟΙ ΜΗΧΑΝΙΣΜΟΙ ΕΠΙΛΟΓΗΣ ΤΡΟΦΗΣ</vt:lpstr>
      <vt:lpstr>ΠΡΟΣΔΟΚΙΑ &amp; ΕΠΙΛΟΓΗ ΤΡΟΦΗΣ</vt:lpstr>
      <vt:lpstr>ΔΙΑΔΙΚΑΣΙΕΣ ΕΠΙΛΟΓΗΣ ΤΡΟΦΗΣ</vt:lpstr>
      <vt:lpstr>ΔΙΑΔΙΚΑΣΙΕΣ ΕΠΙΛΟΓΗΣ ΤΡΟΦΗΣ συχνή επαφή με την τροφή</vt:lpstr>
      <vt:lpstr>ΔΙΑΔΙΚΑΣΙΕΣ ΕΠΙΛΟΓΗΣ ΤΡΟΦΗΣ συνήθειες κοινωνικού περίγυρου</vt:lpstr>
      <vt:lpstr>Κατανάλωση, προτίμηση, αρέσκεια: Ορισμοί</vt:lpstr>
      <vt:lpstr>Διατροφικές προτιμήσεις</vt:lpstr>
      <vt:lpstr>Διατροφικές προτιμήσεις</vt:lpstr>
      <vt:lpstr>ΑΡΕΣΚΕΙΑ  &amp;  ΑΠΟΣΤΡΟΦΗ ΣΕ ΤΡΟΦΙΜΑ</vt:lpstr>
      <vt:lpstr>Διατροφικές αρέσκειες αναπτύσσονται από τις πρώτες ημέρες της ζωής του ανθρώπου. </vt:lpstr>
      <vt:lpstr>Παράγοντες καθορισμού τροφικής αρέσκειας</vt:lpstr>
      <vt:lpstr>Απόκριση στη γεύση</vt:lpstr>
      <vt:lpstr>Απόκριση στη γεύση</vt:lpstr>
      <vt:lpstr>Περιβαλλοντική επίδραση</vt:lpstr>
      <vt:lpstr>Πρώτη επίδραση</vt:lpstr>
      <vt:lpstr>Αρέσκεια και χρόνος</vt:lpstr>
      <vt:lpstr>Μηχανισμοί βελτίωσης αρέσκειας</vt:lpstr>
      <vt:lpstr>Μηχανισμοί βελτίωσης αρέσκειας</vt:lpstr>
      <vt:lpstr>Μηχανισμός επιδίωξης συγκεκριμένων εμπειριών από την πρόσληψη χημικών ουσιών </vt:lpstr>
      <vt:lpstr>Λόγοι απόρριψης τροφίμων - είδη</vt:lpstr>
      <vt:lpstr>Λόγοι απόρριψης τροφίμων: Δυσαρέσκεια</vt:lpstr>
      <vt:lpstr>Λόγοι απόρριψης τροφίμων: κίνδυνος!</vt:lpstr>
      <vt:lpstr>Λόγοι απόρριψης τροφίμων: αηδία</vt:lpstr>
      <vt:lpstr>Λόγοι απόρριψης τροφίμων - εμφάνιση</vt:lpstr>
      <vt:lpstr>Τροφή και συλλογική ταυτότητα</vt:lpstr>
      <vt:lpstr>Κατανάλωση τροφής και διαθεσιμότητα</vt:lpstr>
      <vt:lpstr>ΠΕΡΙΠΤΩΣΗ ΕΛΛΑΔΑΣ</vt:lpstr>
      <vt:lpstr>Διαθεσιμότητα τροφής</vt:lpstr>
      <vt:lpstr>Διαθεσιμότητα vs Οικειότητα</vt:lpstr>
      <vt:lpstr>OIKEIOTHTΑ  &amp;  ΤΡΟΦH (FOOD FAMILIARIZATION)</vt:lpstr>
      <vt:lpstr>Το ποια είδη διατροφής είναι οικεία και ποια όχι αποτελεί κομμάτι του πολιτισμού των κοινωνιών. </vt:lpstr>
      <vt:lpstr>Που οφείλονται οι διαφορές στην οικειότητα;</vt:lpstr>
      <vt:lpstr>Ηθική διάσταση της τροφής</vt:lpstr>
      <vt:lpstr>OIKEIOTHTΑ πληθυσμών vs  ατόμων</vt:lpstr>
      <vt:lpstr>Διαμόρφωση διατροφικών συνηθειών</vt:lpstr>
      <vt:lpstr>PowerPoint Presentation</vt:lpstr>
      <vt:lpstr>Αυξάνοντας την οικειότητα!</vt:lpstr>
      <vt:lpstr>Peas, please! Food familiarization through picture books helps parents introduce vegetables into preschoolers’ diets</vt:lpstr>
      <vt:lpstr>PowerPoint Presentation</vt:lpstr>
      <vt:lpstr>Peas, please! Food familiarization through picture books helps parents introduce vegetables into preschoolers’ diets</vt:lpstr>
      <vt:lpstr>Peas, please! Food familiarization through picture books helps parents introduce vegetables into preschoolers’ diets</vt:lpstr>
      <vt:lpstr>PowerPoint Presentation</vt:lpstr>
      <vt:lpstr>PowerPoint Presentation</vt:lpstr>
      <vt:lpstr>Βιβλιογραφία</vt:lpstr>
      <vt:lpstr>Καλή συνέχεια!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Avantages et inconvénients Réunion d'affaires</dc:title>
  <dc:creator>Evi Fappa</dc:creator>
  <cp:lastModifiedBy>Evi Fappa</cp:lastModifiedBy>
  <cp:revision>83</cp:revision>
  <dcterms:modified xsi:type="dcterms:W3CDTF">2023-03-01T16:13:06Z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