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F90B7-9720-43D9-838F-854CC0C77A59}" type="datetimeFigureOut">
              <a:rPr lang="el-GR" smtClean="0"/>
              <a:t>27/3/2023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E695-E029-4139-9D03-E742C4B970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8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90205-4532-42EE-9EE6-7B24489358B3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9B25-4AC9-44B5-A43A-A1538FE6B545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626E54-05F3-435D-BC64-82D58696675C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780B-59B4-4DC0-929D-668DE8436CA5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91455-E3FC-4052-BB6A-A2912C820119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E2C-7013-47B4-AAC4-72A05BB5E9D1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8902-3CA7-49B2-B121-21EE8C67B71F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2A2-6BAA-47CA-AC78-037777E1DD32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FCED-4D0D-4D2C-8C1E-C58EB60DBBE2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23EEE03-A1C6-4420-B678-3A494EA9AF09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41D-5959-43D9-982D-459D23A62234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A273A7D-8FBB-41BE-AA77-34E57AD27055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l-GR"/>
              <a:t>ΔΙΚΤΥΑ ΚΙΝΗΤΩΝ ΕΠΙΚΟΙΝΩΝΙΩΝ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83CF01-78C9-4286-BB2E-53C22BE95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εισαγωγη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B7E78B-A5C3-4C19-B4E7-BC7AD6AFB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Χρηστος</a:t>
            </a:r>
            <a:r>
              <a:rPr lang="el-GR" dirty="0"/>
              <a:t> </a:t>
            </a:r>
            <a:r>
              <a:rPr lang="el-GR" dirty="0" err="1"/>
              <a:t>αντωνοπουλος</a:t>
            </a:r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B586CF-5560-4D22-9BC5-C1DEE3A9F69A}"/>
              </a:ext>
            </a:extLst>
          </p:cNvPr>
          <p:cNvSpPr txBox="1">
            <a:spLocks/>
          </p:cNvSpPr>
          <p:nvPr/>
        </p:nvSpPr>
        <p:spPr>
          <a:xfrm>
            <a:off x="593473" y="4879936"/>
            <a:ext cx="11117873" cy="737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700" b="1" dirty="0">
                <a:solidFill>
                  <a:schemeClr val="bg1"/>
                </a:solidFill>
                <a:cs typeface="Calibri Light"/>
              </a:rPr>
              <a:t>ΠΡΟΣΟΜΟΙΩΣΗ ΔΙΚΤΥΩΝ</a:t>
            </a:r>
            <a:endParaRPr lang="en-US" sz="2700" b="1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FF03C4F-3E77-4E07-9538-744D3525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33D9E"/>
              </a:clrFrom>
              <a:clrTo>
                <a:srgbClr val="233D9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4" y="3643394"/>
            <a:ext cx="1299095" cy="12635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7A5094-9E9B-403D-914D-A44463F252D2}"/>
              </a:ext>
            </a:extLst>
          </p:cNvPr>
          <p:cNvSpPr txBox="1">
            <a:spLocks/>
          </p:cNvSpPr>
          <p:nvPr/>
        </p:nvSpPr>
        <p:spPr>
          <a:xfrm>
            <a:off x="1779749" y="3718990"/>
            <a:ext cx="9440701" cy="111236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>
                <a:solidFill>
                  <a:schemeClr val="bg1"/>
                </a:solidFill>
                <a:cs typeface="Calibri Light"/>
              </a:rPr>
              <a:t>Πανεπιστήμιο Πελοποννήσου</a:t>
            </a:r>
            <a:br>
              <a:rPr lang="el-GR" sz="2400" dirty="0">
                <a:solidFill>
                  <a:schemeClr val="bg1"/>
                </a:solidFill>
                <a:cs typeface="Calibri Light"/>
              </a:rPr>
            </a:br>
            <a:r>
              <a:rPr lang="el-GR" sz="2400" dirty="0">
                <a:solidFill>
                  <a:schemeClr val="bg1"/>
                </a:solidFill>
                <a:cs typeface="Calibri Light"/>
              </a:rPr>
              <a:t>Τμήμα Ηλεκτρολόγων Μηχανικών και Μηχανικών Υπολογιστών</a:t>
            </a:r>
            <a:endParaRPr lang="en-US" sz="2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3577863-D78F-45F2-9DD7-514C10D8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43F0-F6A3-429E-8CCB-665AE26D23C1}" type="datetime1">
              <a:rPr lang="en-US" smtClean="0"/>
              <a:t>3/27/2023</a:t>
            </a:fld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4E63C34-E0B1-49B6-84AC-467BF357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78242AE9-1B35-46FA-948F-693CEAA5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ΔΙΚΤΥΑ ΚΙΝΗΤΩΝ ΕΠΙΚΟΙΝΩΝΙΩΝ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Βήματα εύρεσης λύσεων με χρήση μοντέλων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1. Διατύπωση προβλήματος</a:t>
            </a:r>
          </a:p>
          <a:p>
            <a:r>
              <a:rPr lang="el-GR" sz="2400" dirty="0"/>
              <a:t>2. Κατασκευή μοντέλου</a:t>
            </a:r>
          </a:p>
          <a:p>
            <a:r>
              <a:rPr lang="el-GR" sz="2400" dirty="0"/>
              <a:t>3. Επικύρωση μοντέλου</a:t>
            </a:r>
          </a:p>
          <a:p>
            <a:r>
              <a:rPr lang="el-GR" sz="2400" dirty="0"/>
              <a:t>4. Αξιολόγηση διάφορων λύσεων μέσω του μοντέλου για εξεύρεση της βέλτιστης</a:t>
            </a:r>
          </a:p>
          <a:p>
            <a:r>
              <a:rPr lang="el-GR" sz="2400" dirty="0"/>
              <a:t>5. Υλοποίηση και συντήρηση της βέλτιστης λύσης</a:t>
            </a:r>
            <a:r>
              <a:rPr lang="el-GR" sz="2800" dirty="0"/>
              <a:t>.</a:t>
            </a:r>
            <a:endParaRPr lang="el-GR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προσομοίωση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Η μελέτη ενός συστήματος με μαθηματικές μεθόδους απαιτεί</a:t>
            </a:r>
          </a:p>
          <a:p>
            <a:pPr lvl="1"/>
            <a:r>
              <a:rPr lang="el-GR" sz="2000" dirty="0"/>
              <a:t>Πλήρη γνώση του υπάρχοντος ή υπό κατασκευή συστήματος</a:t>
            </a:r>
          </a:p>
          <a:p>
            <a:pPr lvl="1"/>
            <a:r>
              <a:rPr lang="el-GR" sz="2000" dirty="0"/>
              <a:t>Δυνατότητα αναπαράστασης του συστήματος με μαθηματικά μοντέλα</a:t>
            </a:r>
          </a:p>
          <a:p>
            <a:r>
              <a:rPr lang="el-GR" sz="2400" dirty="0"/>
              <a:t>Δύσκολες προϋποθέσεις για πολύπλοκα συστήματα</a:t>
            </a:r>
          </a:p>
          <a:p>
            <a:r>
              <a:rPr lang="el-GR" sz="2400" dirty="0"/>
              <a:t>Λιγότερο ακριβείς μέθοδοι προσφέρουν πλεονεκτήματα</a:t>
            </a:r>
            <a:endParaRPr lang="el-GR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l-GR" sz="2400" b="1" dirty="0"/>
              <a:t>Η προσομοίωση είναι πειραματική μέθοδος μελέτης ενός συστήματος και εξοικείωσης με τα χαρακτηριστικά του</a:t>
            </a:r>
          </a:p>
          <a:p>
            <a:r>
              <a:rPr lang="el-GR" sz="2400" dirty="0"/>
              <a:t>Σκοπός:</a:t>
            </a:r>
          </a:p>
          <a:p>
            <a:pPr lvl="1"/>
            <a:r>
              <a:rPr lang="el-GR" sz="2000" dirty="0"/>
              <a:t>η βελτιστοποίηση</a:t>
            </a:r>
          </a:p>
          <a:p>
            <a:pPr lvl="1"/>
            <a:r>
              <a:rPr lang="el-GR" sz="2000" dirty="0"/>
              <a:t>η ανάλυση ευαισθησίας</a:t>
            </a:r>
          </a:p>
          <a:p>
            <a:pPr lvl="1"/>
            <a:r>
              <a:rPr lang="el-GR" sz="2000" dirty="0"/>
              <a:t>η μελέτη λειτουργίας </a:t>
            </a:r>
            <a:r>
              <a:rPr lang="el-GR" sz="2400" dirty="0"/>
              <a:t>συστήματος</a:t>
            </a:r>
          </a:p>
          <a:p>
            <a:r>
              <a:rPr lang="el-GR" sz="2400" dirty="0"/>
              <a:t>Στενά συνδεδεμένη με την εμφάνιση των Η/Υ</a:t>
            </a:r>
          </a:p>
          <a:p>
            <a:r>
              <a:rPr lang="el-GR" sz="2400" dirty="0"/>
              <a:t>Εξάρτηση από</a:t>
            </a:r>
          </a:p>
          <a:p>
            <a:pPr lvl="1"/>
            <a:r>
              <a:rPr lang="el-GR" sz="2000" dirty="0"/>
              <a:t>Το μοντέλο του συστήματος</a:t>
            </a:r>
          </a:p>
          <a:p>
            <a:pPr lvl="1"/>
            <a:r>
              <a:rPr lang="el-GR" sz="2000" dirty="0"/>
              <a:t>Τις παραμέτρους μοντελοποίησης</a:t>
            </a:r>
            <a:endParaRPr lang="el-GR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Προσοµοίωση</a:t>
            </a:r>
            <a:r>
              <a:rPr lang="el-GR" dirty="0"/>
              <a:t> και </a:t>
            </a:r>
            <a:r>
              <a:rPr lang="el-GR" dirty="0" err="1"/>
              <a:t>εξοµοίωση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/>
          </a:bodyPr>
          <a:lstStyle/>
          <a:p>
            <a:pPr lvl="0"/>
            <a:r>
              <a:rPr lang="el-GR" sz="2400" dirty="0" err="1"/>
              <a:t>Προσοµοίωση</a:t>
            </a:r>
            <a:r>
              <a:rPr lang="el-GR" sz="2400" dirty="0"/>
              <a:t> </a:t>
            </a:r>
            <a:r>
              <a:rPr lang="el-GR" sz="2400" i="1" dirty="0"/>
              <a:t>(</a:t>
            </a:r>
            <a:r>
              <a:rPr lang="el-GR" sz="2400" i="1" dirty="0" err="1"/>
              <a:t>simulation</a:t>
            </a:r>
            <a:r>
              <a:rPr lang="el-GR" sz="2400" i="1" dirty="0"/>
              <a:t>)</a:t>
            </a:r>
            <a:r>
              <a:rPr lang="el-GR" sz="2400" dirty="0"/>
              <a:t>: µ</a:t>
            </a:r>
            <a:r>
              <a:rPr lang="el-GR" sz="2400" dirty="0" err="1"/>
              <a:t>έθοδος</a:t>
            </a:r>
            <a:r>
              <a:rPr lang="el-GR" sz="2400" dirty="0"/>
              <a:t> µ</a:t>
            </a:r>
            <a:r>
              <a:rPr lang="el-GR" sz="2400" dirty="0" err="1"/>
              <a:t>ελέτης</a:t>
            </a:r>
            <a:r>
              <a:rPr lang="el-GR" sz="2400" dirty="0"/>
              <a:t> ενός </a:t>
            </a:r>
            <a:r>
              <a:rPr lang="el-GR" sz="2400" dirty="0" err="1"/>
              <a:t>συστήµατος</a:t>
            </a:r>
            <a:r>
              <a:rPr lang="el-GR" sz="2400" dirty="0"/>
              <a:t> και εξοικείωσης µε τα χαρακτηριστικά του, µε τη βοήθεια ενός άλλου </a:t>
            </a:r>
            <a:r>
              <a:rPr lang="el-GR" sz="2400" dirty="0" err="1"/>
              <a:t>συστήµατος</a:t>
            </a:r>
            <a:r>
              <a:rPr lang="el-GR" sz="2400" dirty="0"/>
              <a:t> το οποίο είναι στις περισσότερες περιπτώσεις ένας Η/Υ </a:t>
            </a:r>
            <a:endParaRPr lang="en-US" sz="2400" dirty="0"/>
          </a:p>
          <a:p>
            <a:pPr lvl="0"/>
            <a:endParaRPr lang="el-GR" sz="2400" dirty="0"/>
          </a:p>
          <a:p>
            <a:pPr lvl="0"/>
            <a:r>
              <a:rPr lang="el-GR" sz="2400" dirty="0" err="1"/>
              <a:t>Εξοµοίωση</a:t>
            </a:r>
            <a:r>
              <a:rPr lang="el-GR" sz="2400" dirty="0"/>
              <a:t> </a:t>
            </a:r>
            <a:r>
              <a:rPr lang="el-GR" sz="2400" i="1" dirty="0"/>
              <a:t>(</a:t>
            </a:r>
            <a:r>
              <a:rPr lang="el-GR" sz="2400" i="1" dirty="0" err="1"/>
              <a:t>emulation</a:t>
            </a:r>
            <a:r>
              <a:rPr lang="el-GR" sz="2400" i="1" dirty="0"/>
              <a:t>)</a:t>
            </a:r>
            <a:r>
              <a:rPr lang="el-GR" sz="2400" dirty="0"/>
              <a:t>: µ</a:t>
            </a:r>
            <a:r>
              <a:rPr lang="el-GR" sz="2400" dirty="0" err="1"/>
              <a:t>έθοδος</a:t>
            </a:r>
            <a:r>
              <a:rPr lang="el-GR" sz="2400" dirty="0"/>
              <a:t> αναπαραγωγής ενός </a:t>
            </a:r>
            <a:r>
              <a:rPr lang="el-GR" sz="2400" dirty="0" err="1"/>
              <a:t>συστήµατος</a:t>
            </a:r>
            <a:r>
              <a:rPr lang="el-GR" sz="2400" dirty="0"/>
              <a:t> εντός ή µέσω ενός άλλου </a:t>
            </a:r>
            <a:r>
              <a:rPr lang="el-GR" sz="2400" dirty="0" err="1"/>
              <a:t>συστήµατος</a:t>
            </a:r>
            <a:r>
              <a:rPr lang="el-GR" sz="2400" dirty="0"/>
              <a:t> </a:t>
            </a:r>
            <a:r>
              <a:rPr lang="el-GR" sz="2400" dirty="0" err="1"/>
              <a:t>παρόµοιου</a:t>
            </a:r>
            <a:r>
              <a:rPr lang="el-GR" sz="2400" dirty="0"/>
              <a:t> µε το πρώτο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Πλεονεκτήματα προσομοίωσης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Πολλές φορές είναι η μόνη λύση</a:t>
            </a:r>
          </a:p>
          <a:p>
            <a:r>
              <a:rPr lang="el-GR" sz="2400" dirty="0"/>
              <a:t>Κόστος</a:t>
            </a:r>
          </a:p>
          <a:p>
            <a:r>
              <a:rPr lang="el-GR" sz="2400" dirty="0"/>
              <a:t>Χρόνος</a:t>
            </a:r>
          </a:p>
          <a:p>
            <a:r>
              <a:rPr lang="el-GR" sz="2400" dirty="0"/>
              <a:t>Απλότητα</a:t>
            </a:r>
          </a:p>
          <a:p>
            <a:r>
              <a:rPr lang="el-GR" sz="2400" dirty="0"/>
              <a:t>Πρακτικότητα</a:t>
            </a:r>
          </a:p>
          <a:p>
            <a:r>
              <a:rPr lang="el-GR" sz="2400" dirty="0"/>
              <a:t>Εύκολα κατανοητή</a:t>
            </a:r>
          </a:p>
          <a:p>
            <a:r>
              <a:rPr lang="el-GR" sz="2400" dirty="0"/>
              <a:t>Ασφαλής</a:t>
            </a:r>
          </a:p>
          <a:p>
            <a:r>
              <a:rPr lang="el-GR" sz="2400" dirty="0" err="1"/>
              <a:t>Επαναληψιμότητα</a:t>
            </a:r>
            <a:endParaRPr lang="el-GR" sz="2400" dirty="0"/>
          </a:p>
          <a:p>
            <a:r>
              <a:rPr lang="el-GR" sz="2400" dirty="0"/>
              <a:t>Ολιστική θεώρηση συστημάτων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Μειονεκτήματα προσομοίωσης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3"/>
            <a:ext cx="7696200" cy="4525963"/>
          </a:xfrm>
        </p:spPr>
        <p:txBody>
          <a:bodyPr>
            <a:normAutofit/>
          </a:bodyPr>
          <a:lstStyle/>
          <a:p>
            <a:r>
              <a:rPr lang="el-GR" sz="2400" dirty="0" err="1"/>
              <a:t>Υπο</a:t>
            </a:r>
            <a:r>
              <a:rPr lang="el-GR" sz="2400" dirty="0"/>
              <a:t>-βέλτιστη λύση</a:t>
            </a:r>
          </a:p>
          <a:p>
            <a:r>
              <a:rPr lang="el-GR" sz="2400" dirty="0"/>
              <a:t>Έλλειψη ακρίβειας</a:t>
            </a:r>
          </a:p>
          <a:p>
            <a:r>
              <a:rPr lang="el-GR" sz="2400" dirty="0"/>
              <a:t>Εξάρτηση από γεννήτριες τυχαίων αριθμών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Συνηθισμένα λάθη/προβλήματα</a:t>
            </a:r>
            <a:br>
              <a:rPr lang="el-GR" dirty="0"/>
            </a:br>
            <a:r>
              <a:rPr lang="el-GR" dirty="0"/>
              <a:t>στην προσομοίωση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978272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Ακατάλληλο επίπεδο λεπτομέρειας</a:t>
            </a:r>
          </a:p>
          <a:p>
            <a:r>
              <a:rPr lang="el-GR" sz="2400" dirty="0"/>
              <a:t>Ακατάλληλη γλώσσα προγραμματισμού</a:t>
            </a:r>
          </a:p>
          <a:p>
            <a:r>
              <a:rPr lang="el-GR" sz="2400" dirty="0"/>
              <a:t>Μη επιβεβαιωμένη εγκυρότητα μοντέλων</a:t>
            </a:r>
          </a:p>
          <a:p>
            <a:r>
              <a:rPr lang="el-GR" sz="2400" dirty="0"/>
              <a:t>Ακατάλληλες αρχικές συνθήκες</a:t>
            </a:r>
          </a:p>
          <a:p>
            <a:r>
              <a:rPr lang="el-GR" sz="2400" dirty="0"/>
              <a:t>Χαμηλής ποιότητας γεννήτριες τυχαίων αριθμών</a:t>
            </a:r>
          </a:p>
          <a:p>
            <a:r>
              <a:rPr lang="el-GR" sz="2400" dirty="0"/>
              <a:t>Χρήση αυθαίρετων τυχαίων κατανομών</a:t>
            </a:r>
          </a:p>
          <a:p>
            <a:r>
              <a:rPr lang="el-GR" sz="2400" dirty="0"/>
              <a:t>Ανεπαρκείς χρόνοι εκτέλεσης</a:t>
            </a:r>
          </a:p>
          <a:p>
            <a:r>
              <a:rPr lang="el-GR" sz="2400" dirty="0"/>
              <a:t>Ανεπαρκής αριθμός πειραμάτων</a:t>
            </a:r>
          </a:p>
          <a:p>
            <a:r>
              <a:rPr lang="el-GR" sz="2400" dirty="0"/>
              <a:t>Προβληματική ανάλυση των δεδομένων εξόδου</a:t>
            </a:r>
          </a:p>
          <a:p>
            <a:r>
              <a:rPr lang="el-GR" sz="2400" dirty="0"/>
              <a:t>Λανθασμένα </a:t>
            </a:r>
            <a:r>
              <a:rPr lang="el-GR" sz="2400" dirty="0" err="1"/>
              <a:t>στοχευμένες</a:t>
            </a:r>
            <a:r>
              <a:rPr lang="el-GR" sz="2400" dirty="0"/>
              <a:t> μετρικές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Δομικά στοιχεία προσομοίωσης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46" y="1837595"/>
            <a:ext cx="8044962" cy="4686297"/>
          </a:xfrm>
        </p:spPr>
        <p:txBody>
          <a:bodyPr>
            <a:normAutofit fontScale="85000" lnSpcReduction="20000"/>
          </a:bodyPr>
          <a:lstStyle/>
          <a:p>
            <a:r>
              <a:rPr lang="el-GR" sz="2400" dirty="0"/>
              <a:t>Οντότητες</a:t>
            </a:r>
          </a:p>
          <a:p>
            <a:pPr lvl="1"/>
            <a:r>
              <a:rPr lang="el-GR" sz="2000" dirty="0"/>
              <a:t>Αντικείμενα που χαρακτηρίζονται από ιδιότητες και αλληλεπιδρούν μεταξύ τους προξενώντας αλλαγές στην κατάσταση του συστήματος.</a:t>
            </a:r>
          </a:p>
          <a:p>
            <a:pPr lvl="1"/>
            <a:r>
              <a:rPr lang="el-GR" sz="2000" dirty="0"/>
              <a:t>Π.χ. Κόμβοι, πακέτα, ροές, κτλ.</a:t>
            </a:r>
          </a:p>
          <a:p>
            <a:r>
              <a:rPr lang="el-GR" sz="2400" dirty="0"/>
              <a:t>Πόροι</a:t>
            </a:r>
          </a:p>
          <a:p>
            <a:pPr lvl="1"/>
            <a:r>
              <a:rPr lang="el-GR" sz="2000" dirty="0"/>
              <a:t>Τα αντικείμενα που υπάρχουν διαθέσιμα και διαμοιράζονται μεταξύ των οντοτήτων</a:t>
            </a:r>
          </a:p>
          <a:p>
            <a:pPr lvl="1"/>
            <a:r>
              <a:rPr lang="el-GR" sz="2000" dirty="0"/>
              <a:t>π.χ. Εύρος ζώνης, πλήθος εξυπηρετητών κλπ.</a:t>
            </a:r>
          </a:p>
          <a:p>
            <a:r>
              <a:rPr lang="el-GR" sz="2400" dirty="0"/>
              <a:t>Ενέργειες και Γεγονότα</a:t>
            </a:r>
          </a:p>
          <a:p>
            <a:pPr lvl="1"/>
            <a:r>
              <a:rPr lang="el-GR" sz="2000" dirty="0"/>
              <a:t>Οι ενέργειες στις οποίες προβαίνουν οι οντότητες δημιουργούν γεγονότα τα οποία μεταβάλλουν την κατάσταση του συστήματος</a:t>
            </a:r>
          </a:p>
          <a:p>
            <a:pPr lvl="1"/>
            <a:r>
              <a:rPr lang="el-GR" sz="2000" dirty="0"/>
              <a:t>π.χ. Καθυστέρηση μετάδοσης ενός πακέτου λόγω </a:t>
            </a:r>
            <a:r>
              <a:rPr lang="el-GR" sz="2000" dirty="0" err="1"/>
              <a:t>κατειλημένου</a:t>
            </a:r>
            <a:r>
              <a:rPr lang="el-GR" sz="2000" dirty="0"/>
              <a:t> καναλιού</a:t>
            </a:r>
          </a:p>
          <a:p>
            <a:r>
              <a:rPr lang="el-GR" sz="2400" dirty="0" err="1"/>
              <a:t>Χρονοπρογραμματιστής</a:t>
            </a:r>
            <a:endParaRPr lang="el-GR" sz="2400" dirty="0"/>
          </a:p>
          <a:p>
            <a:pPr lvl="1"/>
            <a:r>
              <a:rPr lang="el-GR" sz="2000" dirty="0"/>
              <a:t>Διατηρεί μια λίστα με τα γεγονότα και είναι επιφορτισμένος με την εκτέλεση τους ανάλογα με την εξέλιξη του ρολογιού της προσομοίωσης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209293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/>
              <a:t>Οι μεταβλητές του υπό μελέτη συστήματος χωρίζονται</a:t>
            </a:r>
          </a:p>
          <a:p>
            <a:r>
              <a:rPr lang="el-GR" sz="2000" dirty="0"/>
              <a:t>Ανάλογα με το αν τις ελέγχουμε</a:t>
            </a:r>
          </a:p>
          <a:p>
            <a:pPr lvl="1"/>
            <a:r>
              <a:rPr lang="el-GR" dirty="0"/>
              <a:t>Ελεγχόμενες</a:t>
            </a:r>
          </a:p>
          <a:p>
            <a:pPr lvl="1"/>
            <a:r>
              <a:rPr lang="el-GR" dirty="0"/>
              <a:t>Μη ελεγχόμενες</a:t>
            </a:r>
          </a:p>
          <a:p>
            <a:r>
              <a:rPr lang="el-GR" sz="2000" dirty="0"/>
              <a:t>Ανάλογα με το πως επηρεάζουν/αλληλεπιδρούν με την προσομοίωση</a:t>
            </a:r>
            <a:r>
              <a:rPr lang="en-US" sz="2000" dirty="0"/>
              <a:t> </a:t>
            </a:r>
            <a:r>
              <a:rPr lang="el-GR" sz="2000" dirty="0"/>
              <a:t>και αν επηρεάζονται οι ίδιες </a:t>
            </a:r>
          </a:p>
          <a:p>
            <a:pPr lvl="1"/>
            <a:r>
              <a:rPr lang="el-GR" dirty="0"/>
              <a:t>Εξωγενείς</a:t>
            </a:r>
          </a:p>
          <a:p>
            <a:pPr lvl="2"/>
            <a:r>
              <a:rPr lang="el-GR" sz="1200" dirty="0"/>
              <a:t>Ο χρόνος μεταξύ δυο διαδοχικών αφίξεων πακέτων</a:t>
            </a:r>
          </a:p>
          <a:p>
            <a:pPr lvl="2"/>
            <a:r>
              <a:rPr lang="el-GR" sz="1200" dirty="0"/>
              <a:t>Ο χρόνος μετάδοσης ενός πακέτου</a:t>
            </a:r>
          </a:p>
          <a:p>
            <a:pPr lvl="2"/>
            <a:r>
              <a:rPr lang="el-GR" sz="1200" dirty="0"/>
              <a:t>Ο αριθμός των κόμβων</a:t>
            </a:r>
          </a:p>
          <a:p>
            <a:pPr lvl="1"/>
            <a:r>
              <a:rPr lang="el-GR" dirty="0"/>
              <a:t>Ενδογενείς</a:t>
            </a:r>
          </a:p>
          <a:p>
            <a:pPr lvl="2"/>
            <a:r>
              <a:rPr lang="el-GR" sz="1200" dirty="0"/>
              <a:t>Ο μέσος χρόνος αναμονής των πακέτων στις ουρές</a:t>
            </a:r>
          </a:p>
          <a:p>
            <a:pPr lvl="2"/>
            <a:r>
              <a:rPr lang="el-GR" sz="1200" dirty="0"/>
              <a:t>Το μέσο πλήθος πακέτων στις ουρές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Μεταβλητές κατάστασης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Οι μεταβλητές του συστήματος που καθορίζουν την κατάστασή του ονομάζονται μεταβλητές κατάστασης</a:t>
            </a:r>
          </a:p>
          <a:p>
            <a:r>
              <a:rPr lang="el-GR" sz="2800" dirty="0"/>
              <a:t>Όταν αλλάζει η τιμή μιας τέτοιας μεταβλητής, το σύστημα μεταβαίνει σε διαφορετική κατάσταση</a:t>
            </a:r>
          </a:p>
          <a:p>
            <a:r>
              <a:rPr lang="el-GR" sz="2800" dirty="0"/>
              <a:t>Πολύ σημαντικός ο ορισμός τους</a:t>
            </a:r>
            <a:endParaRPr lang="el-G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 - Οφέλη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Εισαγωγή στις τεχνικές </a:t>
            </a:r>
            <a:r>
              <a:rPr lang="el-GR" dirty="0" err="1"/>
              <a:t>προσοµοίωσης</a:t>
            </a:r>
            <a:r>
              <a:rPr lang="el-GR" dirty="0"/>
              <a:t> µε </a:t>
            </a:r>
            <a:r>
              <a:rPr lang="el-GR" dirty="0" err="1"/>
              <a:t>έµφαση</a:t>
            </a:r>
            <a:r>
              <a:rPr lang="el-GR" dirty="0"/>
              <a:t> στην </a:t>
            </a:r>
            <a:r>
              <a:rPr lang="el-GR" dirty="0" err="1"/>
              <a:t>προσοµοίωση</a:t>
            </a:r>
            <a:r>
              <a:rPr lang="el-GR" dirty="0"/>
              <a:t> δικτύων υπολογιστών και επικοινωνιών </a:t>
            </a:r>
          </a:p>
          <a:p>
            <a:pPr lvl="0"/>
            <a:r>
              <a:rPr lang="el-GR" dirty="0"/>
              <a:t>Γνώση σχετικά με σχεδίαση και να ανάπτυξη έγκυρων προγραμμάτων </a:t>
            </a:r>
            <a:r>
              <a:rPr lang="el-GR" dirty="0" err="1"/>
              <a:t>προσοµοίωσης</a:t>
            </a:r>
            <a:r>
              <a:rPr lang="el-GR" dirty="0"/>
              <a:t> και µ</a:t>
            </a:r>
            <a:r>
              <a:rPr lang="el-GR" dirty="0" err="1"/>
              <a:t>ελέτη</a:t>
            </a:r>
            <a:r>
              <a:rPr lang="el-GR" dirty="0"/>
              <a:t> - αξιολόγηση της </a:t>
            </a:r>
            <a:r>
              <a:rPr lang="el-GR" dirty="0" err="1"/>
              <a:t>συµπεριφοράς</a:t>
            </a:r>
            <a:r>
              <a:rPr lang="el-GR" dirty="0"/>
              <a:t> δικτύων επικοινωνιών.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>
                <a:latin typeface="Arial Unicode MS"/>
                <a:cs typeface="Arial Unicode MS"/>
              </a:rPr>
              <a:t>Γενικός</a:t>
            </a:r>
            <a:r>
              <a:rPr lang="en-CA" dirty="0">
                <a:latin typeface="Times New Roman"/>
                <a:cs typeface="Times New Roman"/>
              </a:rPr>
              <a:t> </a:t>
            </a:r>
            <a:r>
              <a:rPr lang="en-CA" dirty="0" err="1">
                <a:latin typeface="Arial Unicode MS"/>
                <a:cs typeface="Arial Unicode MS"/>
              </a:rPr>
              <a:t>ορισµός</a:t>
            </a:r>
            <a:r>
              <a:rPr lang="en-CA" dirty="0">
                <a:latin typeface="Times New Roman"/>
                <a:cs typeface="Times New Roman"/>
              </a:rPr>
              <a:t> </a:t>
            </a:r>
            <a:r>
              <a:rPr lang="en-CA" dirty="0" err="1">
                <a:latin typeface="Arial Unicode MS"/>
                <a:cs typeface="Arial Unicode MS"/>
              </a:rPr>
              <a:t>συστήµατος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784" y="1298979"/>
            <a:ext cx="7696200" cy="4105410"/>
          </a:xfrm>
        </p:spPr>
        <p:txBody>
          <a:bodyPr>
            <a:noAutofit/>
          </a:bodyPr>
          <a:lstStyle/>
          <a:p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Ένα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σύνολο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στοιχείων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οντοτήτων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r>
              <a:rPr lang="el-GR" sz="28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αλληλεπιδρούν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εταξύ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τους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l-GR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συνεργάζονται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>
                <a:solidFill>
                  <a:srgbClr val="000000"/>
                </a:solidFill>
                <a:latin typeface="Arial Unicode MS"/>
                <a:cs typeface="Arial Unicode MS"/>
              </a:rPr>
              <a:t>ή</a:t>
            </a:r>
            <a:r>
              <a:rPr lang="el-GR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λειτουργούν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οµαδικά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την</a:t>
            </a:r>
            <a:r>
              <a:rPr lang="el-GR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επίτευξη</a:t>
            </a:r>
            <a:r>
              <a:rPr lang="en-CA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κάποιου</a:t>
            </a:r>
            <a:r>
              <a:rPr lang="el-GR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8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σκοπού</a:t>
            </a:r>
            <a:endParaRPr lang="en-CA" sz="28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endParaRPr lang="el-G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117945"/>
            <a:ext cx="7267575" cy="257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762714" y="992167"/>
            <a:ext cx="5400517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Μελέτη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συστηµάτων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(1/2)</a:t>
            </a: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7457" y="1972233"/>
            <a:ext cx="1633460" cy="7643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50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500">
                <a:solidFill>
                  <a:srgbClr val="000000"/>
                </a:solidFill>
                <a:latin typeface="Arial Unicode MS"/>
                <a:cs typeface="Arial Unicode MS"/>
              </a:rPr>
              <a:t> Αναλυτικά</a:t>
            </a:r>
          </a:p>
          <a:p>
            <a:pPr>
              <a:lnSpc>
                <a:spcPts val="2890"/>
              </a:lnSpc>
            </a:pPr>
            <a:endParaRPr lang="en-CA" sz="25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3092" y="2398059"/>
            <a:ext cx="6447278" cy="10202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2"/>
              </a:lnSpc>
            </a:pP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 Μα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θη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µα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τικά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οντέλ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οποία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απαιτούν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απλουστευτικές</a:t>
            </a:r>
            <a:br>
              <a:rPr lang="en-CA" sz="22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υποθέσεις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το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σύστηµα</a:t>
            </a:r>
          </a:p>
          <a:p>
            <a:pPr>
              <a:lnSpc>
                <a:spcPts val="2602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3094" y="3115236"/>
            <a:ext cx="7141379" cy="6644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6"/>
              </a:lnSpc>
            </a:pP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 Η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λύση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προκύπτει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είναι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συνάρτηση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παραµέτρων</a:t>
            </a:r>
            <a:r>
              <a:rPr lang="en-CA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</a:p>
          <a:p>
            <a:pPr>
              <a:lnSpc>
                <a:spcPts val="2476"/>
              </a:lnSpc>
            </a:pPr>
            <a:endParaRPr lang="en-CA" sz="2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7092" y="3429000"/>
            <a:ext cx="7479612" cy="10202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">
              <a:lnSpc>
                <a:spcPts val="2602"/>
              </a:lnSpc>
            </a:pP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έχουν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οριστεί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επ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οµένως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ροσφέρει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γνώση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συµπεριφορά</a:t>
            </a:r>
            <a:br>
              <a:rPr lang="en-CA" sz="22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κάθε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τιµή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παραµέτρων</a:t>
            </a:r>
          </a:p>
          <a:p>
            <a:pPr>
              <a:lnSpc>
                <a:spcPts val="2602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7458" y="4168586"/>
            <a:ext cx="1739259" cy="7643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5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5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5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Αριθµητικά</a:t>
            </a:r>
            <a:endParaRPr lang="en-CA" sz="25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8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3092" y="4605619"/>
            <a:ext cx="7518084" cy="9850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13"/>
              </a:lnSpc>
            </a:pP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Χρησιµο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ποιούνται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προσεγγιστικές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τεχνικές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αριθµητικής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ανάλυσης</a:t>
            </a:r>
            <a:br>
              <a:rPr lang="en-CA" sz="22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συνήθως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µοντέλα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µπορεί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να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είναι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συνθετότερα</a:t>
            </a:r>
          </a:p>
          <a:p>
            <a:pPr>
              <a:lnSpc>
                <a:spcPts val="2513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3092" y="5300381"/>
            <a:ext cx="7578998" cy="10202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2"/>
              </a:lnSpc>
            </a:pP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 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λύση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ου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ροκύ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πτει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προσφέρει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γνώση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τη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συµπεριφορά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br>
              <a:rPr lang="en-CA" sz="22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µόνο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συγκεκριµένες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τιµές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παραµέτρων</a:t>
            </a:r>
          </a:p>
          <a:p>
            <a:pPr>
              <a:lnSpc>
                <a:spcPts val="2602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695483" y="874547"/>
            <a:ext cx="5400517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Μελέτη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συστηµάτων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(2/2)</a:t>
            </a: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1949" y="1993959"/>
            <a:ext cx="4743286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Πειραµατικά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7585" y="2498222"/>
            <a:ext cx="7601440" cy="7643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Εικονική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αναπαράσταση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οντέλου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8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7586" y="2935254"/>
            <a:ext cx="7769756" cy="15561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5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οντέλα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πορεί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να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είναι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όσο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σύνθετα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απαιτούνται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καλύτερη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ελέτη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συµπεριφοράς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συστηµάτων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005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7585" y="4145490"/>
            <a:ext cx="6679714" cy="15561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5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γνώση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συµπεριφοράς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προκύπτει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όνο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συγκεκριµένες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τιµές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παραµέτρων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χρησιµοποιούνται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005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7584" y="5355723"/>
            <a:ext cx="7854714" cy="1171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61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Απαιτείται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πολύ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εγάλο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πλήθος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παρατηρήσεων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γεγονός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εφικτό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χρήση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Υ</a:t>
            </a:r>
          </a:p>
          <a:p>
            <a:pPr>
              <a:lnSpc>
                <a:spcPts val="2961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754933" y="945822"/>
            <a:ext cx="865781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541"/>
              </a:lnSpc>
            </a:pPr>
            <a:r>
              <a:rPr lang="en-CA" sz="40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Παράδειγµα</a:t>
            </a:r>
            <a:r>
              <a:rPr lang="en-CA" sz="4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4000" dirty="0" err="1">
                <a:solidFill>
                  <a:schemeClr val="bg1"/>
                </a:solidFill>
                <a:latin typeface="Arial Unicode MS"/>
                <a:cs typeface="Arial Unicode MS"/>
              </a:rPr>
              <a:t>προσοµοίωσης</a:t>
            </a:r>
            <a:r>
              <a:rPr lang="en-CA" sz="4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4000" dirty="0">
                <a:solidFill>
                  <a:schemeClr val="bg1"/>
                </a:solidFill>
                <a:latin typeface="Arial Unicode MS"/>
                <a:cs typeface="Arial Unicode MS"/>
              </a:rPr>
              <a:t>Α</a:t>
            </a:r>
            <a:r>
              <a:rPr lang="en-CA" sz="4000" dirty="0">
                <a:solidFill>
                  <a:schemeClr val="bg1"/>
                </a:solidFill>
                <a:latin typeface="Times New Roman"/>
                <a:cs typeface="Times New Roman"/>
              </a:rPr>
              <a:t>320 (1/2)</a:t>
            </a:r>
            <a:endParaRPr lang="en-CA" sz="3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1735" y="1974130"/>
            <a:ext cx="6610350" cy="43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774209" y="902029"/>
            <a:ext cx="822661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Παράδειγµα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προσοµοίωσης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320 (2/2)</a:t>
            </a: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81901" y="1936377"/>
            <a:ext cx="6638036" cy="1371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Α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Μελέτη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συµπεριφοράς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Φ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από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αεροδυναµικής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άποψης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50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97539" y="2877674"/>
            <a:ext cx="7303281" cy="15561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5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Δηµιουργία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αθηµατικού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οντέλου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Φ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εισαγωγή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παραµέτρων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φυσικών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χαρακτηριστικών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εξισώσεις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αεροδυναµικής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005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97540" y="4099112"/>
            <a:ext cx="7378623" cy="7643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Μετά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εξάγονται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συµπεράσµατα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8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51540" y="4468906"/>
            <a:ext cx="7506863" cy="7643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διάφορα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εγέθη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αντίσταση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αέρα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άνωση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στροβιλισµοί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28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1903" y="4939555"/>
            <a:ext cx="3837589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Β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Εκπαίδευση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πιλότων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97537" y="5421408"/>
            <a:ext cx="7479612" cy="12067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Κατασκευή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απαραίτητα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χειριστήρια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όργανα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ελέγχονται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από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Υ</a:t>
            </a:r>
          </a:p>
          <a:p>
            <a:pPr>
              <a:lnSpc>
                <a:spcPts val="305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96356" y="902685"/>
            <a:ext cx="639918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Παράδειγµα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εξοµοίωσης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320</a:t>
            </a: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9406" y="2453733"/>
            <a:ext cx="8140049" cy="19505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Απαιτείται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ύπαρξη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ενός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άλλου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Φ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πχ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310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οποίο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θα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γίνουν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κατάλληλες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ετατροπές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όργανα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χειριστήρια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310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να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είναι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όµοια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αυτά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εξοµοιούµενου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320</a:t>
            </a:r>
          </a:p>
          <a:p>
            <a:pPr>
              <a:lnSpc>
                <a:spcPts val="302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104113" y="854280"/>
            <a:ext cx="4619854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Άλλο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ένα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παράδειγµα</a:t>
            </a:r>
            <a:endParaRPr lang="en-CA" sz="38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003" y="1941206"/>
            <a:ext cx="5259453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ικροεπεξεργαστή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54639" y="2423059"/>
            <a:ext cx="7175041" cy="12067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πριν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κατασκευή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πρωτότυπου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για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έλεγχο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καλής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λειτουργίας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05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4638" y="3252294"/>
            <a:ext cx="7768152" cy="12067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λειτουργικού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οντέλου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ικροεπεξεργαστή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ακόµα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επίπεδο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τρανζίστορ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05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003" y="4115148"/>
            <a:ext cx="4784964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Εξοµοίωση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ικροεπεξεργαστή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4639" y="4608203"/>
            <a:ext cx="7231147" cy="19505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Ανάπτυξη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λογισµικού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εξοµοίωσης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επιτρέπει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εκτέλεση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προγρα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άτων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γρα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ένων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γλώσσα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ικροεπεξεργαστή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από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εταφράζοντας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της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εντολές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ικροεπεξεργαστή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εντολές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Υ</a:t>
            </a:r>
          </a:p>
          <a:p>
            <a:pPr>
              <a:lnSpc>
                <a:spcPts val="302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919287" y="962007"/>
            <a:ext cx="526746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Παράδειγµα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συστήµατος</a:t>
            </a:r>
            <a:endParaRPr lang="en-CA" sz="38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1947" y="1856318"/>
            <a:ext cx="11029616" cy="13710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Δι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ακρίνονται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οντότητες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l-GR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α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λληλε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πιδράσεις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τους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είσοδοι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έξοδοι</a:t>
            </a:r>
          </a:p>
          <a:p>
            <a:pPr>
              <a:lnSpc>
                <a:spcPts val="350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9BF51BF-DCBB-C326-3CFE-74BD716A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87" y="2790877"/>
            <a:ext cx="7897327" cy="33913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73546" y="832297"/>
            <a:ext cx="6795130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Συστατικά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στοιχεία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συστηµάτων</a:t>
            </a:r>
            <a:endParaRPr lang="en-CA" sz="38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3548" y="2116486"/>
            <a:ext cx="7641515" cy="1371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Οντότητες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κάθε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αντικείµενο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ενδιαφέρει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ελέτη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50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548" y="3080194"/>
            <a:ext cx="6851235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Χαρακτηριστικά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ιδιότητες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κάθε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οντότητας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3546" y="3584457"/>
            <a:ext cx="6916958" cy="13357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9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Δραστηριότητες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διεργασίες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προκαλούν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εταβολές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στο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σύστηµα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409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70527" y="962007"/>
            <a:ext cx="584935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Παραδείγµατα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συστηµάτων</a:t>
            </a:r>
            <a:endParaRPr lang="en-CA" sz="38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81200" y="5892451"/>
            <a:ext cx="7275774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ένα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σύστηµα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ιας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ζεύξης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δεδοµένων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τί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θα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είχαµε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>
              <a:lnSpc>
                <a:spcPts val="28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836" y="1861129"/>
            <a:ext cx="8134350" cy="37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 - Οφέλη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Χρήσιμο εφόδιο για τη μελέτη συστημάτων δικτύων υπολογιστών </a:t>
            </a:r>
          </a:p>
          <a:p>
            <a:r>
              <a:rPr lang="el-GR" dirty="0"/>
              <a:t>Απαραίτητο εργαλείο για</a:t>
            </a:r>
          </a:p>
          <a:p>
            <a:pPr lvl="1"/>
            <a:r>
              <a:rPr lang="el-GR" dirty="0"/>
              <a:t>εκπόνηση πτυχιακής εργασίας</a:t>
            </a:r>
          </a:p>
          <a:p>
            <a:pPr lvl="1"/>
            <a:r>
              <a:rPr lang="el-GR" dirty="0"/>
              <a:t>σπουδές μεταπτυχιακού επιπέδου</a:t>
            </a:r>
          </a:p>
          <a:p>
            <a:r>
              <a:rPr lang="el-GR" dirty="0"/>
              <a:t>Επιθυμητή γνώση σε εταιρείες που αναπτύσσουν τηλεπικοινωνιακά συστήματα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618068" y="869989"/>
            <a:ext cx="7671972" cy="10901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26"/>
              </a:lnSpc>
            </a:pP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Κατάσταση</a:t>
            </a:r>
            <a:r>
              <a:rPr lang="en-CA" sz="3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και</a:t>
            </a:r>
            <a:r>
              <a:rPr lang="en-CA" sz="3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περιβάλλον</a:t>
            </a:r>
            <a:r>
              <a:rPr lang="en-CA" sz="3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συστηµάτων</a:t>
            </a:r>
            <a:endParaRPr lang="en-CA" sz="3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126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5923" y="2097244"/>
            <a:ext cx="768800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CA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i="1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i="1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Κατάσταση</a:t>
            </a:r>
            <a:r>
              <a:rPr lang="en-CA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περιγραφή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οντοτήτων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χαρακτηριστικών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δραστηριοτήτων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δεδοµένη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χρονική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στιγµή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6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1559" y="2825628"/>
            <a:ext cx="3066545" cy="6644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6"/>
              </a:lnSpc>
            </a:pP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Μεταβάλλεται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χρόνο</a:t>
            </a:r>
            <a:endParaRPr lang="en-CA" sz="20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476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1559" y="3195420"/>
            <a:ext cx="6540252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32"/>
              </a:lnSpc>
            </a:pP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20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Μπορεί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να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εξαρτάται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από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δραστηριότητες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εντός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εκτός</a:t>
            </a:r>
            <a:br>
              <a:rPr lang="en-CA" sz="2200" dirty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endParaRPr lang="en-CA" sz="20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332"/>
              </a:lnSpc>
            </a:pP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5925" y="3845361"/>
            <a:ext cx="7641515" cy="11009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82"/>
              </a:lnSpc>
            </a:pPr>
            <a:r>
              <a:rPr lang="en-CA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i="1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i="1" dirty="0" err="1">
                <a:solidFill>
                  <a:srgbClr val="000000"/>
                </a:solidFill>
                <a:latin typeface="Arial Unicode MS"/>
                <a:cs typeface="Arial Unicode MS"/>
              </a:rPr>
              <a:t>Περιβάλλον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σύνολο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εταβολών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εκτός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που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ενδεχοµένως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επηρεάζουν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σύστηµα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782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5924" y="4607361"/>
            <a:ext cx="793326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παρακολουθεί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την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εξέλιξη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χρόνο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της</a:t>
            </a:r>
            <a:br>
              <a:rPr lang="en-CA" sz="25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κατάστασης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του</a:t>
            </a: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συστήµατος</a:t>
            </a:r>
            <a:endParaRPr lang="en-CA" sz="24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26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5924" y="5358155"/>
            <a:ext cx="8673144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CA" sz="24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4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ένα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σύστηµα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>
                <a:solidFill>
                  <a:srgbClr val="000000"/>
                </a:solidFill>
                <a:latin typeface="Arial Unicode MS"/>
                <a:cs typeface="Arial Unicode MS"/>
              </a:rPr>
              <a:t>µ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ιας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ζεύξης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δεδοµένων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τί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κατάσταση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τι</a:t>
            </a:r>
            <a:br>
              <a:rPr lang="en-CA" sz="2500" b="1" dirty="0">
                <a:solidFill>
                  <a:srgbClr val="000000"/>
                </a:solidFill>
                <a:latin typeface="Times New Roman"/>
              </a:rPr>
            </a:b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περιβάλλον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θα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400" b="1" dirty="0" err="1">
                <a:solidFill>
                  <a:srgbClr val="000000"/>
                </a:solidFill>
                <a:latin typeface="Arial Unicode MS"/>
                <a:cs typeface="Arial Unicode MS"/>
              </a:rPr>
              <a:t>είχαµε</a:t>
            </a:r>
            <a:r>
              <a:rPr lang="en-CA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>
              <a:lnSpc>
                <a:spcPts val="2690"/>
              </a:lnSpc>
            </a:pPr>
            <a:endParaRPr lang="en-CA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826655" y="965949"/>
            <a:ext cx="8120813" cy="10901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26"/>
              </a:lnSpc>
            </a:pP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3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τηλεπικοινωνιακών</a:t>
            </a:r>
            <a:r>
              <a:rPr lang="en-CA" sz="3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400" dirty="0" err="1">
                <a:solidFill>
                  <a:schemeClr val="bg1"/>
                </a:solidFill>
                <a:latin typeface="Arial Unicode MS"/>
                <a:cs typeface="Arial Unicode MS"/>
              </a:rPr>
              <a:t>δικτύων</a:t>
            </a:r>
            <a:endParaRPr lang="en-CA" sz="3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126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6655" y="2122645"/>
            <a:ext cx="7896392" cy="18102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3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Απαραίτητη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λόγω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αυξηµένης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πολυπλοκότητας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των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συστηµάτων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και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υψηλού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ρυθµού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εισαγωγής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νέων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τεχνολογιών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453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6656" y="3523381"/>
            <a:ext cx="6093015" cy="87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2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Ανάλογα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µε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το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επίπεδο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λεπτοµέρειας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η</a:t>
            </a:r>
          </a:p>
          <a:p>
            <a:pPr>
              <a:lnSpc>
                <a:spcPts val="3302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38382" y="3937998"/>
            <a:ext cx="6750246" cy="1771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9"/>
              </a:lnSpc>
            </a:pP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προσοµοίωση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χρησιµοποιείται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αντίστοιχα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στρώµατα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φυσικού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στρώµατος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ή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ανώτερων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στρωµάτων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3409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6656" y="5305115"/>
            <a:ext cx="6299802" cy="1371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270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κάθε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περίπτωση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λαµβάνονται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υπόψη</a:t>
            </a:r>
            <a:br>
              <a:rPr lang="en-CA" sz="2900" dirty="0">
                <a:solidFill>
                  <a:srgbClr val="000000"/>
                </a:solidFill>
                <a:latin typeface="Times New Roman"/>
              </a:rPr>
            </a:b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διαφορετικά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στοχαστικά</a:t>
            </a:r>
            <a:r>
              <a:rPr lang="en-CA" sz="2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Arial Unicode MS"/>
                <a:cs typeface="Arial Unicode MS"/>
              </a:rPr>
              <a:t>φαινόµενα</a:t>
            </a:r>
            <a:endParaRPr lang="en-CA" sz="2700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>
              <a:lnSpc>
                <a:spcPts val="3500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Κατηγορίες Ανάλογα με τον τρόπο Αναπαράστασης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3" y="1978423"/>
            <a:ext cx="10684933" cy="4525963"/>
          </a:xfrm>
        </p:spPr>
        <p:txBody>
          <a:bodyPr>
            <a:noAutofit/>
          </a:bodyPr>
          <a:lstStyle/>
          <a:p>
            <a:r>
              <a:rPr lang="el-GR" sz="2400" dirty="0"/>
              <a:t>Εικονικό (</a:t>
            </a:r>
            <a:r>
              <a:rPr lang="en-US" sz="2400" dirty="0"/>
              <a:t>iconic): </a:t>
            </a:r>
            <a:r>
              <a:rPr lang="el-GR" sz="2400" dirty="0"/>
              <a:t>Ακριβής αναπαράσταση όλων των ιδιοτήτων αλλά σε μικρότερη κλίμακα.</a:t>
            </a:r>
            <a:endParaRPr lang="en-US" sz="2400" dirty="0"/>
          </a:p>
          <a:p>
            <a:pPr lvl="1"/>
            <a:r>
              <a:rPr lang="el-GR" sz="2000" dirty="0"/>
              <a:t>Μοντέλο αεροπλάνου, χάρτης</a:t>
            </a:r>
          </a:p>
          <a:p>
            <a:r>
              <a:rPr lang="el-GR" sz="2400" dirty="0"/>
              <a:t>Αναλογικό (</a:t>
            </a:r>
            <a:r>
              <a:rPr lang="en-US" sz="2400" dirty="0"/>
              <a:t>analogue): </a:t>
            </a:r>
            <a:r>
              <a:rPr lang="el-GR" sz="2400" dirty="0"/>
              <a:t>Χρησιμοποιεί ένα σύνολο αναλογικών ιδιοτήτων για να αναπαραστήσει το πραγματικό σύστημα</a:t>
            </a:r>
          </a:p>
          <a:p>
            <a:pPr lvl="1"/>
            <a:r>
              <a:rPr lang="el-GR" sz="2000" dirty="0"/>
              <a:t>Ιδιότητες υδραυλικού συστήματος για την αναπαράσταση ενός ηλεκτρικού, οικονομικού ή ακόμα και συστήματος κίνησης αυτοκινήτων. </a:t>
            </a:r>
          </a:p>
          <a:p>
            <a:r>
              <a:rPr lang="el-GR" sz="2400" dirty="0"/>
              <a:t>Συμβολικό </a:t>
            </a:r>
            <a:r>
              <a:rPr lang="en-US" sz="2400" dirty="0"/>
              <a:t>(symbolic):</a:t>
            </a:r>
            <a:r>
              <a:rPr lang="el-GR" sz="2400" dirty="0"/>
              <a:t> Χρησιμοποιούν εκφράσεις και σύμβολα για την αναπαράσταση ενός συστήματος</a:t>
            </a:r>
            <a:endParaRPr lang="el-GR" sz="1100" dirty="0"/>
          </a:p>
          <a:p>
            <a:pPr lvl="1"/>
            <a:r>
              <a:rPr lang="el-GR" sz="2000" dirty="0"/>
              <a:t>Μαθηματικές σχέσεις για την αναπαράσταση ενός επικοινωνιακού συστήματος.</a:t>
            </a:r>
          </a:p>
          <a:p>
            <a:pPr lvl="1"/>
            <a:r>
              <a:rPr lang="el-GR" sz="2000" dirty="0"/>
              <a:t>Προφανώς τα εξομοιωτικά μοντέλα υπολογιστών είναι τέτοια.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Κατηγορίες Μοντέλων Ανάλογα με τον τρόπο Λειτουργίας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400" dirty="0"/>
              <a:t>Ντετερμινιστικά </a:t>
            </a:r>
            <a:r>
              <a:rPr lang="en-US" sz="2400" dirty="0"/>
              <a:t>: </a:t>
            </a:r>
            <a:r>
              <a:rPr lang="el-GR" sz="2400" dirty="0"/>
              <a:t>Δεν περιέχουν το στοιχείο της αβεβαιότητας</a:t>
            </a:r>
            <a:endParaRPr lang="en-US" sz="2400" dirty="0"/>
          </a:p>
          <a:p>
            <a:pPr lvl="1"/>
            <a:r>
              <a:rPr lang="el-GR" sz="2000" dirty="0"/>
              <a:t>Συστήματος η συμπεριφορά των οποίων εκφράζεται πλήρως μέσα από γραμμικό προγραμματισμό</a:t>
            </a:r>
          </a:p>
          <a:p>
            <a:r>
              <a:rPr lang="el-GR" sz="2400" dirty="0"/>
              <a:t>Στοχαστικά </a:t>
            </a:r>
            <a:r>
              <a:rPr lang="en-US" sz="2400" dirty="0"/>
              <a:t>: </a:t>
            </a:r>
            <a:r>
              <a:rPr lang="el-GR" sz="2400" dirty="0"/>
              <a:t>Περιέχουν το στοιχείο της αβεβαιότητας</a:t>
            </a:r>
          </a:p>
          <a:p>
            <a:pPr lvl="1"/>
            <a:r>
              <a:rPr lang="el-GR" sz="2000" dirty="0"/>
              <a:t>Τηλεπικοινωνιακά συστήματα, στοχαστικές διαδικασίες, ουρές κτλ.</a:t>
            </a:r>
          </a:p>
          <a:p>
            <a:pPr lvl="1"/>
            <a:r>
              <a:rPr lang="el-GR" sz="2000" dirty="0"/>
              <a:t>Τα περισσότερα σύστημα στην πραγματική ζωή εμπεριέχουν το στοιχείο της αβεβαιότητας.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Στοιχεία που επηρεάζουν τον σχεδιασμός ενός μοντέλου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400" dirty="0"/>
              <a:t>Περιβάλλον </a:t>
            </a:r>
            <a:r>
              <a:rPr lang="en-US" sz="2400" dirty="0"/>
              <a:t>: </a:t>
            </a:r>
            <a:r>
              <a:rPr lang="el-GR" sz="2400" dirty="0"/>
              <a:t>Κάθε σύστημα μπορεί να ιδωθεί σαν μέρος ενός γενικότερο συνόλου</a:t>
            </a:r>
          </a:p>
          <a:p>
            <a:r>
              <a:rPr lang="el-GR" sz="2400" dirty="0"/>
              <a:t>Αλληλεξαρτήσεις: Καμία δράσει δεν γίνεται σε πλήρη απομόνωση</a:t>
            </a:r>
          </a:p>
          <a:p>
            <a:r>
              <a:rPr lang="el-GR" sz="2400" dirty="0"/>
              <a:t>Υποσυστήματα: Κάθε σύστημα μπορεί να αναλυθεί σε υποσυστήματα</a:t>
            </a:r>
          </a:p>
          <a:p>
            <a:r>
              <a:rPr lang="el-GR" sz="2400" dirty="0"/>
              <a:t> Οργάνωση: Πως οργανώνονται τα υποσυστήματα για να φέρουν σε πέρας την αποστολή τους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Beard's managerial pyramid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2" y="1752601"/>
            <a:ext cx="5838825" cy="460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763" y="618836"/>
            <a:ext cx="3690113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41"/>
              </a:lnSpc>
            </a:pP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Βή</a:t>
            </a: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µατα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µ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ελέτης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l-GR" sz="3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ts val="4541"/>
              </a:lnSpc>
            </a:pP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µε</a:t>
            </a:r>
            <a:r>
              <a:rPr lang="en-CA" sz="3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CA" sz="3800" dirty="0">
                <a:solidFill>
                  <a:schemeClr val="bg1"/>
                </a:solidFill>
                <a:latin typeface="Arial Unicode MS"/>
                <a:cs typeface="Arial Unicode MS"/>
              </a:rPr>
              <a:t>π</a:t>
            </a:r>
            <a:r>
              <a:rPr lang="en-CA" sz="3800" dirty="0" err="1">
                <a:solidFill>
                  <a:schemeClr val="bg1"/>
                </a:solidFill>
                <a:latin typeface="Arial Unicode MS"/>
                <a:cs typeface="Arial Unicode MS"/>
              </a:rPr>
              <a:t>ροσοµοίωση</a:t>
            </a:r>
            <a:endParaRPr lang="en-CA" sz="38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>
              <a:lnSpc>
                <a:spcPts val="454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DD81598-5538-6C54-34B0-82C11B50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35" y="886691"/>
            <a:ext cx="5353747" cy="550197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 παράδειγμα προσομοίωσης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3505200" cy="4525963"/>
          </a:xfrm>
        </p:spPr>
        <p:txBody>
          <a:bodyPr>
            <a:noAutofit/>
          </a:bodyPr>
          <a:lstStyle/>
          <a:p>
            <a:r>
              <a:rPr lang="el-GR" sz="2400" dirty="0"/>
              <a:t>Μια </a:t>
            </a:r>
            <a:r>
              <a:rPr lang="en-US" sz="2400" dirty="0"/>
              <a:t>FIFO </a:t>
            </a:r>
            <a:r>
              <a:rPr lang="el-GR" sz="2400" dirty="0"/>
              <a:t>ουρά πακέτων προς μετάδοση από τον</a:t>
            </a:r>
            <a:br>
              <a:rPr lang="el-GR" sz="2400" dirty="0"/>
            </a:br>
            <a:r>
              <a:rPr lang="el-GR" sz="2400" dirty="0"/>
              <a:t>Α στον Β </a:t>
            </a:r>
          </a:p>
          <a:p>
            <a:r>
              <a:rPr lang="el-GR" sz="2400" dirty="0"/>
              <a:t>Άπειρα τυχαίου</a:t>
            </a:r>
            <a:br>
              <a:rPr lang="el-GR" sz="2400" dirty="0"/>
            </a:br>
            <a:r>
              <a:rPr lang="el-GR" sz="2400" dirty="0"/>
              <a:t>μεγέθους πακέτα</a:t>
            </a:r>
            <a:br>
              <a:rPr lang="el-GR" sz="2400" dirty="0"/>
            </a:br>
            <a:r>
              <a:rPr lang="el-GR" sz="2400" dirty="0"/>
              <a:t>με τυχαίους χρόνους διαδοχικών </a:t>
            </a:r>
            <a:r>
              <a:rPr lang="el-GR" sz="2400" dirty="0" err="1"/>
              <a:t>άφιξεων</a:t>
            </a:r>
            <a:r>
              <a:rPr lang="el-GR" sz="2400" dirty="0"/>
              <a:t> (</a:t>
            </a:r>
            <a:r>
              <a:rPr lang="en-US" sz="2400" dirty="0"/>
              <a:t>inter-</a:t>
            </a:r>
            <a:r>
              <a:rPr lang="el-GR" sz="2400" dirty="0"/>
              <a:t> </a:t>
            </a:r>
            <a:r>
              <a:rPr lang="en-US" sz="2400" dirty="0"/>
              <a:t>arrival time)</a:t>
            </a:r>
            <a:r>
              <a:rPr lang="el-GR" sz="2400" dirty="0"/>
              <a:t> </a:t>
            </a:r>
          </a:p>
          <a:p>
            <a:r>
              <a:rPr lang="el-GR" sz="2400" dirty="0"/>
              <a:t>Σταθερό σύστημα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564" y="2189018"/>
            <a:ext cx="5016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Παράδειγμα: </a:t>
            </a:r>
            <a:r>
              <a:rPr lang="en-US" dirty="0"/>
              <a:t>O</a:t>
            </a:r>
            <a:r>
              <a:rPr lang="el-GR" dirty="0" err="1"/>
              <a:t>ντότητες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Κανάλι</a:t>
            </a:r>
          </a:p>
          <a:p>
            <a:pPr lvl="1"/>
            <a:r>
              <a:rPr lang="en-US" sz="2400" dirty="0"/>
              <a:t>state: idle/busy</a:t>
            </a:r>
            <a:endParaRPr lang="el-GR" sz="2400" dirty="0"/>
          </a:p>
          <a:p>
            <a:r>
              <a:rPr lang="el-GR" sz="2800" dirty="0"/>
              <a:t>Πακέτα</a:t>
            </a:r>
          </a:p>
          <a:p>
            <a:pPr lvl="1"/>
            <a:r>
              <a:rPr lang="en-US" sz="2400" dirty="0"/>
              <a:t>arrival time, service time</a:t>
            </a:r>
            <a:endParaRPr lang="el-GR" sz="2400" dirty="0"/>
          </a:p>
          <a:p>
            <a:r>
              <a:rPr lang="el-GR" sz="2800" dirty="0"/>
              <a:t>Ουρά</a:t>
            </a:r>
          </a:p>
          <a:p>
            <a:pPr lvl="1"/>
            <a:r>
              <a:rPr lang="en-US" sz="2400" dirty="0"/>
              <a:t>state: empty/non-empty</a:t>
            </a:r>
            <a:endParaRPr lang="el-G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Παράδειγμα: Πόροι, Μεταβλητές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Πόροι</a:t>
            </a:r>
          </a:p>
          <a:p>
            <a:pPr lvl="1"/>
            <a:r>
              <a:rPr lang="el-GR" sz="2400" dirty="0"/>
              <a:t>Ο χρόνος μετάδοσης στο κανάλι</a:t>
            </a:r>
          </a:p>
          <a:p>
            <a:r>
              <a:rPr lang="el-GR" sz="2800" dirty="0"/>
              <a:t>Μεταβλητές κατάστασης του συστήματος</a:t>
            </a:r>
          </a:p>
          <a:p>
            <a:pPr lvl="1"/>
            <a:r>
              <a:rPr lang="el-GR" dirty="0" err="1"/>
              <a:t>num_system</a:t>
            </a:r>
            <a:r>
              <a:rPr lang="el-GR" dirty="0"/>
              <a:t> : ο συνολικός αριθμός πακέτων</a:t>
            </a:r>
            <a:br>
              <a:rPr lang="el-GR" dirty="0"/>
            </a:br>
            <a:r>
              <a:rPr lang="el-GR" dirty="0"/>
              <a:t>	στο σύστημα</a:t>
            </a:r>
          </a:p>
          <a:p>
            <a:pPr lvl="1"/>
            <a:r>
              <a:rPr lang="el-GR" dirty="0" err="1"/>
              <a:t>channel_free</a:t>
            </a:r>
            <a:r>
              <a:rPr lang="el-GR" dirty="0"/>
              <a:t> : η κατάσταση του καναλιού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Ευρέως διδασκόμενο αντικείμενο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Εθνικό Μετσόβιο Πολυτεχνείο, </a:t>
            </a:r>
            <a:r>
              <a:rPr lang="el-GR" dirty="0" err="1"/>
              <a:t>Tμήμα</a:t>
            </a:r>
            <a:r>
              <a:rPr lang="el-GR" dirty="0"/>
              <a:t> </a:t>
            </a:r>
            <a:r>
              <a:rPr lang="en-US" dirty="0"/>
              <a:t>M</a:t>
            </a:r>
            <a:r>
              <a:rPr lang="el-GR" dirty="0"/>
              <a:t>HMMY</a:t>
            </a:r>
          </a:p>
          <a:p>
            <a:pPr lvl="1"/>
            <a:r>
              <a:rPr lang="el-GR" dirty="0"/>
              <a:t>Εξομοίωση Συστημάτων Επικοινωνιών</a:t>
            </a:r>
          </a:p>
          <a:p>
            <a:r>
              <a:rPr lang="el-GR" dirty="0"/>
              <a:t>Πανεπιστήμιο Πατρών, Τμήμα ΜΗΥΠ</a:t>
            </a:r>
          </a:p>
          <a:p>
            <a:pPr lvl="1"/>
            <a:r>
              <a:rPr lang="el-GR" dirty="0"/>
              <a:t>Προσομοίωση Πληροφοριακών Συστημάτων</a:t>
            </a:r>
          </a:p>
          <a:p>
            <a:r>
              <a:rPr lang="el-GR" dirty="0"/>
              <a:t>Πανεπιστήμιο Πελοποννήσου, Τμήμα ΕΤΤ</a:t>
            </a:r>
          </a:p>
          <a:p>
            <a:pPr lvl="1"/>
            <a:r>
              <a:rPr lang="el-GR" dirty="0"/>
              <a:t>Τεχνικές Προσομοίωσης Δικτύων Επικοινωνιών</a:t>
            </a:r>
          </a:p>
          <a:p>
            <a:r>
              <a:rPr lang="el-GR" dirty="0"/>
              <a:t>Πανεπιστήμιο Πειραιά, Τμήμα ΨΣ</a:t>
            </a:r>
          </a:p>
          <a:p>
            <a:pPr lvl="1"/>
            <a:r>
              <a:rPr lang="el-GR" dirty="0"/>
              <a:t>Προσομοίωση Τηλεπικοινωνιακών Συστημάτων και Δικτύων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Παράδειγμα: Γεγονότα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 err="1"/>
              <a:t>pkt_arrival</a:t>
            </a:r>
            <a:r>
              <a:rPr lang="el-GR" sz="2800" dirty="0"/>
              <a:t> : ανάλογα με την κατάσταση του</a:t>
            </a:r>
            <a:br>
              <a:rPr lang="el-GR" sz="2800" dirty="0"/>
            </a:br>
            <a:r>
              <a:rPr lang="el-GR" sz="2800" dirty="0"/>
              <a:t>καναλιού ένα πακέτο είτε μπαίνει στην ουρά</a:t>
            </a:r>
            <a:br>
              <a:rPr lang="el-GR" sz="2800" dirty="0"/>
            </a:br>
            <a:r>
              <a:rPr lang="el-GR" sz="2800" dirty="0"/>
              <a:t>είτε μεταδίδεται</a:t>
            </a:r>
          </a:p>
          <a:p>
            <a:r>
              <a:rPr lang="el-GR" sz="2800" dirty="0" err="1"/>
              <a:t>pkt_complete</a:t>
            </a:r>
            <a:r>
              <a:rPr lang="el-GR" sz="2800" dirty="0"/>
              <a:t> : με το πέρας του γεγονότος αυτού, είτε </a:t>
            </a:r>
            <a:r>
              <a:rPr lang="el-GR" sz="2800" dirty="0" err="1"/>
              <a:t>μεταδίεδεται</a:t>
            </a:r>
            <a:r>
              <a:rPr lang="el-GR" sz="2800" dirty="0"/>
              <a:t> το επόμενο πακέτο</a:t>
            </a:r>
            <a:br>
              <a:rPr lang="el-GR" sz="2800" dirty="0"/>
            </a:br>
            <a:r>
              <a:rPr lang="el-GR" sz="2800" dirty="0"/>
              <a:t>είτε το κανάλι γίνεται </a:t>
            </a:r>
            <a:r>
              <a:rPr lang="el-GR" sz="2800" dirty="0" err="1"/>
              <a:t>idle</a:t>
            </a:r>
            <a:endParaRPr lang="el-G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Παράδειγμα: Μετρικές</a:t>
            </a:r>
            <a:r>
              <a:rPr lang="en-US" dirty="0"/>
              <a:t> </a:t>
            </a:r>
            <a:r>
              <a:rPr lang="el-GR" dirty="0"/>
              <a:t>ενδιαφέροντος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63" y="1893458"/>
            <a:ext cx="9289473" cy="4525963"/>
          </a:xfrm>
        </p:spPr>
        <p:txBody>
          <a:bodyPr>
            <a:noAutofit/>
          </a:bodyPr>
          <a:lstStyle/>
          <a:p>
            <a:r>
              <a:rPr lang="el-GR" sz="2800" dirty="0"/>
              <a:t>Μέσος χρόνος αναμονής: ο συνολικός χρόνος</a:t>
            </a:r>
            <a:br>
              <a:rPr lang="el-GR" sz="2800" dirty="0"/>
            </a:br>
            <a:r>
              <a:rPr lang="el-GR" sz="2800" dirty="0"/>
              <a:t>αναμονής των πακέτων στην ουρά προς το</a:t>
            </a:r>
            <a:br>
              <a:rPr lang="el-GR" sz="2800" dirty="0"/>
            </a:br>
            <a:r>
              <a:rPr lang="el-GR" sz="2800" dirty="0"/>
              <a:t>πλήθος των μεταδιδόμενων πακέτων</a:t>
            </a:r>
          </a:p>
          <a:p>
            <a:r>
              <a:rPr lang="el-GR" sz="2800" dirty="0"/>
              <a:t>Μέσος χρόνος καθυστέρησης: ο συνολικός</a:t>
            </a:r>
            <a:br>
              <a:rPr lang="el-GR" sz="2800" dirty="0"/>
            </a:br>
            <a:r>
              <a:rPr lang="el-GR" sz="2800" dirty="0"/>
              <a:t>χρόνος των πακέτων στο σύστημα προς το</a:t>
            </a:r>
            <a:br>
              <a:rPr lang="el-GR" sz="2800" dirty="0"/>
            </a:br>
            <a:r>
              <a:rPr lang="el-GR" sz="2800" dirty="0"/>
              <a:t>πλήθος των μεταδιδόμενων πακέτων</a:t>
            </a:r>
          </a:p>
          <a:p>
            <a:r>
              <a:rPr lang="el-GR" sz="2800" dirty="0"/>
              <a:t>Μέση χρησιμοποίηση του καναλιού: το ποσοστό του χρόνου κατά το οποίο το κανάλι</a:t>
            </a:r>
            <a:br>
              <a:rPr lang="el-GR" sz="2800" dirty="0"/>
            </a:br>
            <a:r>
              <a:rPr lang="el-GR" sz="2800" dirty="0"/>
              <a:t>είναι </a:t>
            </a:r>
            <a:r>
              <a:rPr lang="el-GR" sz="2800" dirty="0" err="1"/>
              <a:t>busy</a:t>
            </a:r>
            <a:endParaRPr lang="el-G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1:Το πρόβλημα των</a:t>
            </a:r>
            <a:br>
              <a:rPr lang="el-GR" dirty="0"/>
            </a:br>
            <a:r>
              <a:rPr lang="el-GR" dirty="0"/>
              <a:t>	ελαττωματικών μηχανών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09" y="2013530"/>
            <a:ext cx="9317182" cy="4525963"/>
          </a:xfrm>
        </p:spPr>
        <p:txBody>
          <a:bodyPr>
            <a:noAutofit/>
          </a:bodyPr>
          <a:lstStyle/>
          <a:p>
            <a:r>
              <a:rPr lang="el-GR" sz="2800" dirty="0"/>
              <a:t>Κλασικό πρόβλημα που μπορεί να</a:t>
            </a:r>
            <a:br>
              <a:rPr lang="el-GR" sz="2800" dirty="0"/>
            </a:br>
            <a:r>
              <a:rPr lang="el-GR" sz="2800" dirty="0"/>
              <a:t>“μεταφραστεί” σε διάφορα πεδία</a:t>
            </a:r>
          </a:p>
          <a:p>
            <a:r>
              <a:rPr lang="el-GR" sz="2800" dirty="0"/>
              <a:t>Μ μηχανές</a:t>
            </a:r>
          </a:p>
          <a:p>
            <a:r>
              <a:rPr lang="el-GR" sz="2800" dirty="0"/>
              <a:t>Κάθε μηχανή λειτουργεί για ένα διάστημα και</a:t>
            </a:r>
            <a:br>
              <a:rPr lang="el-GR" sz="2800" dirty="0"/>
            </a:br>
            <a:r>
              <a:rPr lang="el-GR" sz="2800" dirty="0"/>
              <a:t>μετά χαλάει</a:t>
            </a:r>
          </a:p>
          <a:p>
            <a:r>
              <a:rPr lang="el-GR" sz="2800" dirty="0"/>
              <a:t>1 επισκευαστής</a:t>
            </a:r>
          </a:p>
          <a:p>
            <a:r>
              <a:rPr lang="el-GR" sz="2800" dirty="0"/>
              <a:t>Μια μηχανή μένει εκτός λειτουργίας μέχρι να</a:t>
            </a:r>
            <a:br>
              <a:rPr lang="el-GR" sz="2800" dirty="0"/>
            </a:br>
            <a:r>
              <a:rPr lang="el-GR" sz="2800" dirty="0"/>
              <a:t>επισκευαστεί</a:t>
            </a:r>
          </a:p>
          <a:p>
            <a:r>
              <a:rPr lang="el-GR" sz="2800" dirty="0"/>
              <a:t>Ο επισκευαστής δουλεύει με πολιτική FIFO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πρόβλημα των ελαττωματικών μηχανών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09" y="921182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Ο κύκλος ζωής μιας μηχανής αποτελείται από</a:t>
            </a:r>
          </a:p>
          <a:p>
            <a:pPr lvl="1"/>
            <a:r>
              <a:rPr lang="el-GR" sz="2400" dirty="0"/>
              <a:t>Διάστημα λειτουργίας</a:t>
            </a:r>
          </a:p>
          <a:p>
            <a:pPr lvl="1"/>
            <a:r>
              <a:rPr lang="el-GR" sz="2400" dirty="0"/>
              <a:t>Διάστημα αναμονής</a:t>
            </a:r>
          </a:p>
          <a:p>
            <a:pPr lvl="1"/>
            <a:r>
              <a:rPr lang="el-GR" sz="2400" dirty="0"/>
              <a:t>Διάστημα επισκευής</a:t>
            </a:r>
          </a:p>
          <a:p>
            <a:r>
              <a:rPr lang="el-GR" sz="2800" dirty="0"/>
              <a:t>και επαναλαμβάνεται συνέχεια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7081" y="2754445"/>
            <a:ext cx="6083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πρόβλημα των ελαττωματικών μηχανών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Η ουρά του επισκευαστή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1" y="2438400"/>
            <a:ext cx="65770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Μεταβλητές κατάστασης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1167"/>
            <a:ext cx="11360727" cy="4525963"/>
          </a:xfrm>
        </p:spPr>
        <p:txBody>
          <a:bodyPr>
            <a:noAutofit/>
          </a:bodyPr>
          <a:lstStyle/>
          <a:p>
            <a:r>
              <a:rPr lang="el-GR" sz="2800" dirty="0"/>
              <a:t>Οι μεταβλητές κατάστασης συνδέονται και με τις</a:t>
            </a:r>
            <a:br>
              <a:rPr lang="el-GR" sz="2800" dirty="0"/>
            </a:br>
            <a:r>
              <a:rPr lang="el-GR" sz="2800" dirty="0"/>
              <a:t>μετρικές απόδοσης στις οποίες στοχεύει η μελέτη</a:t>
            </a:r>
          </a:p>
          <a:p>
            <a:r>
              <a:rPr lang="el-GR" sz="2800" dirty="0"/>
              <a:t>Εδώ, η πιο σημαντική κατάσταση συστήματος είναι ο αριθμός (n) των μηχανών με βλάβη</a:t>
            </a:r>
          </a:p>
          <a:p>
            <a:pPr lvl="1"/>
            <a:r>
              <a:rPr lang="el-GR" sz="2400" dirty="0"/>
              <a:t>Αν n=0, τότε η ουρά του επισκευαστή είναι άδεια</a:t>
            </a:r>
            <a:br>
              <a:rPr lang="el-GR" sz="2400" dirty="0"/>
            </a:br>
            <a:r>
              <a:rPr lang="el-GR" sz="2400" dirty="0"/>
              <a:t>	και αυτός αδρανής</a:t>
            </a:r>
          </a:p>
          <a:p>
            <a:pPr lvl="1"/>
            <a:r>
              <a:rPr lang="el-GR" sz="2400" dirty="0"/>
              <a:t>Αν n=1, τότε η ουρά του επισκευαστή είναι άδεια</a:t>
            </a:r>
            <a:br>
              <a:rPr lang="el-GR" sz="2400" dirty="0"/>
            </a:br>
            <a:r>
              <a:rPr lang="el-GR" sz="2400" dirty="0"/>
              <a:t>	και αυτός απασχολημένος</a:t>
            </a:r>
          </a:p>
          <a:p>
            <a:pPr lvl="1"/>
            <a:r>
              <a:rPr lang="el-GR" sz="2400" dirty="0"/>
              <a:t>Αν n&gt;1, τότε η ουρά του επισκευαστή περιέχει n-1 μηχανές και αυτός είναι απασχολημένος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345" y="1524003"/>
            <a:ext cx="10889673" cy="4978397"/>
          </a:xfrm>
        </p:spPr>
        <p:txBody>
          <a:bodyPr>
            <a:noAutofit/>
          </a:bodyPr>
          <a:lstStyle/>
          <a:p>
            <a:r>
              <a:rPr lang="el-GR" sz="2400" dirty="0"/>
              <a:t>Καίριο βήμα στο χτίσιμο ενός μοντέλου προσομοίωσης για ένα σύστημα είναι</a:t>
            </a:r>
            <a:br>
              <a:rPr lang="el-GR" sz="2400" dirty="0"/>
            </a:br>
            <a:r>
              <a:rPr lang="el-GR" sz="2400" dirty="0"/>
              <a:t>η αναγνώριση των τύπων γεγονότων τα οποία αλλάζουν την κατάσταση του</a:t>
            </a:r>
            <a:br>
              <a:rPr lang="el-GR" sz="2400" dirty="0"/>
            </a:br>
            <a:r>
              <a:rPr lang="el-GR" sz="2400" dirty="0"/>
              <a:t>συστήματος</a:t>
            </a:r>
          </a:p>
          <a:p>
            <a:r>
              <a:rPr lang="el-GR" sz="3600" dirty="0"/>
              <a:t>Εδώ:</a:t>
            </a:r>
          </a:p>
          <a:p>
            <a:pPr lvl="1"/>
            <a:r>
              <a:rPr lang="el-GR" sz="2000" dirty="0"/>
              <a:t>Βλάβη σε μηχανή</a:t>
            </a:r>
          </a:p>
          <a:p>
            <a:pPr lvl="1"/>
            <a:r>
              <a:rPr lang="el-GR" sz="2000" dirty="0"/>
              <a:t>Επισκευή μηχανής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1733538"/>
            <a:ext cx="4783667" cy="2510899"/>
          </a:xfrm>
        </p:spPr>
        <p:txBody>
          <a:bodyPr>
            <a:noAutofit/>
          </a:bodyPr>
          <a:lstStyle/>
          <a:p>
            <a:r>
              <a:rPr lang="el-GR" dirty="0"/>
              <a:t>Βλάβη μηχανής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057400"/>
            <a:ext cx="4527550" cy="43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7696200" cy="4525963"/>
          </a:xfrm>
        </p:spPr>
        <p:txBody>
          <a:bodyPr>
            <a:noAutofit/>
          </a:bodyPr>
          <a:lstStyle/>
          <a:p>
            <a:r>
              <a:rPr lang="el-GR" dirty="0"/>
              <a:t>Επισκευή μηχανής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5842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Υπόλοιπες μεταβλητές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3" y="1888070"/>
            <a:ext cx="7696200" cy="4525963"/>
          </a:xfrm>
        </p:spPr>
        <p:txBody>
          <a:bodyPr>
            <a:noAutofit/>
          </a:bodyPr>
          <a:lstStyle/>
          <a:p>
            <a:r>
              <a:rPr lang="el-GR" sz="2400" dirty="0"/>
              <a:t>Κατ' αντιστοιχία με τα γεγονότα θα έχουμε μια σειρά από μεταβλητές με τις οποίες θα</a:t>
            </a:r>
            <a:br>
              <a:rPr lang="el-GR" sz="2400" dirty="0"/>
            </a:br>
            <a:r>
              <a:rPr lang="el-GR" sz="2400" dirty="0"/>
              <a:t>παρακολουθούμε την εκτέλεσή τους</a:t>
            </a:r>
          </a:p>
          <a:p>
            <a:r>
              <a:rPr lang="el-GR" sz="2400" dirty="0"/>
              <a:t>Για κάθε μηχανή πρέπει να έχουμε ένα ρολόι για</a:t>
            </a:r>
            <a:br>
              <a:rPr lang="el-GR" sz="2400" dirty="0"/>
            </a:br>
            <a:r>
              <a:rPr lang="el-GR" sz="2400" dirty="0"/>
              <a:t>τη χρονική στιγμή που θα συμβεί η επόμενη</a:t>
            </a:r>
            <a:br>
              <a:rPr lang="el-GR" sz="2400" dirty="0"/>
            </a:br>
            <a:r>
              <a:rPr lang="el-GR" sz="2400" dirty="0"/>
              <a:t>βλάβη της</a:t>
            </a:r>
          </a:p>
          <a:p>
            <a:r>
              <a:rPr lang="el-GR" sz="2400" dirty="0"/>
              <a:t>Για τον επισκευαστή πρέπει να έχουμε ένα ρολόι για τη χρονική στιγμή που θα ολοκληρωθεί η τρέχουσα επισκευή</a:t>
            </a:r>
          </a:p>
          <a:p>
            <a:r>
              <a:rPr lang="el-GR" sz="2400" dirty="0"/>
              <a:t>Γενικό ρολόι προσομοίωσης (</a:t>
            </a:r>
            <a:r>
              <a:rPr lang="en-US" sz="2400" dirty="0"/>
              <a:t>MC</a:t>
            </a:r>
            <a:r>
              <a:rPr lang="el-GR" sz="24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Περιεχόµενα</a:t>
            </a:r>
            <a:r>
              <a:rPr lang="el-GR" dirty="0"/>
              <a:t> µ</a:t>
            </a:r>
            <a:r>
              <a:rPr lang="el-GR" dirty="0" err="1"/>
              <a:t>αθήµατος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err="1"/>
              <a:t>Δυναµικά</a:t>
            </a:r>
            <a:r>
              <a:rPr lang="el-GR" dirty="0"/>
              <a:t> </a:t>
            </a:r>
            <a:r>
              <a:rPr lang="el-GR" dirty="0" err="1"/>
              <a:t>συστήµατα</a:t>
            </a:r>
            <a:r>
              <a:rPr lang="el-GR" dirty="0"/>
              <a:t> διακριτών γεγονότων </a:t>
            </a:r>
          </a:p>
          <a:p>
            <a:pPr lvl="0"/>
            <a:r>
              <a:rPr lang="el-GR" dirty="0"/>
              <a:t>Ανάπτυξη µ</a:t>
            </a:r>
            <a:r>
              <a:rPr lang="el-GR" dirty="0" err="1"/>
              <a:t>οντέλων</a:t>
            </a:r>
            <a:r>
              <a:rPr lang="el-GR" dirty="0"/>
              <a:t> διακριτών </a:t>
            </a:r>
            <a:r>
              <a:rPr lang="el-GR" dirty="0" err="1"/>
              <a:t>συστηµάτων</a:t>
            </a:r>
            <a:r>
              <a:rPr lang="el-GR" dirty="0"/>
              <a:t> (</a:t>
            </a:r>
            <a:r>
              <a:rPr lang="el-GR" dirty="0" err="1"/>
              <a:t>προσοµοίωση</a:t>
            </a:r>
            <a:r>
              <a:rPr lang="el-GR" dirty="0"/>
              <a:t> γεγονότων, δραστηριοτήτων, διεργασιών) </a:t>
            </a:r>
          </a:p>
          <a:p>
            <a:pPr lvl="0"/>
            <a:r>
              <a:rPr lang="el-GR" dirty="0" err="1"/>
              <a:t>Δηµιουργία</a:t>
            </a:r>
            <a:r>
              <a:rPr lang="el-GR" dirty="0"/>
              <a:t> κατάλληλων </a:t>
            </a:r>
            <a:r>
              <a:rPr lang="el-GR" dirty="0" err="1"/>
              <a:t>δεδοµένων</a:t>
            </a:r>
            <a:r>
              <a:rPr lang="el-GR" dirty="0"/>
              <a:t> εισόδου, τυχαίων µ</a:t>
            </a:r>
            <a:r>
              <a:rPr lang="el-GR" dirty="0" err="1"/>
              <a:t>εταβλητών</a:t>
            </a:r>
            <a:r>
              <a:rPr lang="el-GR" dirty="0"/>
              <a:t> από </a:t>
            </a:r>
            <a:r>
              <a:rPr lang="el-GR" dirty="0" err="1"/>
              <a:t>συγκεκριµένες</a:t>
            </a:r>
            <a:r>
              <a:rPr lang="el-GR" dirty="0"/>
              <a:t> </a:t>
            </a:r>
            <a:r>
              <a:rPr lang="el-GR" dirty="0" err="1"/>
              <a:t>κατανοµές</a:t>
            </a:r>
            <a:r>
              <a:rPr lang="el-GR" dirty="0"/>
              <a:t> </a:t>
            </a:r>
          </a:p>
          <a:p>
            <a:pPr lvl="0"/>
            <a:r>
              <a:rPr lang="el-GR" dirty="0"/>
              <a:t>Ανάπτυξη </a:t>
            </a:r>
            <a:r>
              <a:rPr lang="el-GR" dirty="0" err="1"/>
              <a:t>προγραµµάτων</a:t>
            </a:r>
            <a:r>
              <a:rPr lang="el-GR" dirty="0"/>
              <a:t> </a:t>
            </a:r>
            <a:r>
              <a:rPr lang="el-GR" dirty="0" err="1"/>
              <a:t>προσοµοίωσης</a:t>
            </a:r>
            <a:r>
              <a:rPr lang="el-GR" dirty="0"/>
              <a:t> µε τη χρήση γλώσσας </a:t>
            </a:r>
            <a:r>
              <a:rPr lang="el-GR" dirty="0" err="1"/>
              <a:t>προγραµµατισµού</a:t>
            </a:r>
            <a:r>
              <a:rPr lang="el-GR" dirty="0"/>
              <a:t> γενικού σκοπού </a:t>
            </a:r>
          </a:p>
          <a:p>
            <a:pPr lvl="0"/>
            <a:r>
              <a:rPr lang="el-GR" dirty="0"/>
              <a:t>Μέτρα επίδοσης </a:t>
            </a:r>
            <a:r>
              <a:rPr lang="el-GR" dirty="0" err="1"/>
              <a:t>συστήµατος</a:t>
            </a:r>
            <a:r>
              <a:rPr lang="el-GR" dirty="0"/>
              <a:t> και χρηστών </a:t>
            </a:r>
          </a:p>
          <a:p>
            <a:pPr lvl="0"/>
            <a:r>
              <a:rPr lang="el-GR" dirty="0"/>
              <a:t>Στατιστική ανάλυση </a:t>
            </a:r>
            <a:r>
              <a:rPr lang="el-GR" dirty="0" err="1"/>
              <a:t>αποτελεσµάτων</a:t>
            </a:r>
            <a:r>
              <a:rPr lang="el-GR" dirty="0"/>
              <a:t> </a:t>
            </a:r>
            <a:r>
              <a:rPr lang="el-GR" dirty="0" err="1"/>
              <a:t>προσοµοίωσης</a:t>
            </a:r>
            <a:r>
              <a:rPr lang="el-GR" dirty="0"/>
              <a:t>: µ</a:t>
            </a:r>
            <a:r>
              <a:rPr lang="el-GR" dirty="0" err="1"/>
              <a:t>εταβατική</a:t>
            </a:r>
            <a:r>
              <a:rPr lang="el-GR" dirty="0"/>
              <a:t> και σταθερή κατάσταση, συλλογή </a:t>
            </a:r>
            <a:r>
              <a:rPr lang="el-GR" dirty="0" err="1"/>
              <a:t>δεδοµένων</a:t>
            </a:r>
            <a:r>
              <a:rPr lang="el-GR" dirty="0"/>
              <a:t>, </a:t>
            </a:r>
            <a:r>
              <a:rPr lang="el-GR" dirty="0" err="1"/>
              <a:t>διαστήµατα</a:t>
            </a:r>
            <a:r>
              <a:rPr lang="el-GR" dirty="0"/>
              <a:t> </a:t>
            </a:r>
            <a:r>
              <a:rPr lang="el-GR" dirty="0" err="1"/>
              <a:t>εµπιστοσύνης</a:t>
            </a:r>
            <a:r>
              <a:rPr lang="el-GR" dirty="0"/>
              <a:t>, τεχνικές µ</a:t>
            </a:r>
            <a:r>
              <a:rPr lang="el-GR" dirty="0" err="1"/>
              <a:t>είωσης</a:t>
            </a:r>
            <a:r>
              <a:rPr lang="el-GR" dirty="0"/>
              <a:t> της διασποράς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Χειρισμός γεγονότων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3"/>
            <a:ext cx="7696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Με βάση τα παραπάνω ρολόγια</a:t>
            </a:r>
            <a:br>
              <a:rPr lang="el-GR" sz="2800" dirty="0"/>
            </a:br>
            <a:r>
              <a:rPr lang="el-GR" sz="2800" dirty="0"/>
              <a:t>εξελίσσεται η προσομοίωση</a:t>
            </a:r>
          </a:p>
          <a:p>
            <a:r>
              <a:rPr lang="el-GR" sz="2800" dirty="0"/>
              <a:t>Σε κάθε βήμα ελέγχεται τι τύπου είναι</a:t>
            </a:r>
            <a:br>
              <a:rPr lang="el-GR" sz="2800" dirty="0"/>
            </a:br>
            <a:r>
              <a:rPr lang="el-GR" sz="2800" dirty="0"/>
              <a:t>το επόμενο προς εκτέλεση και γεγονός</a:t>
            </a:r>
          </a:p>
          <a:p>
            <a:r>
              <a:rPr lang="el-GR" sz="2800" dirty="0"/>
              <a:t>και καλείται η συνάρτηση χειρισμού του</a:t>
            </a:r>
          </a:p>
          <a:p>
            <a:r>
              <a:rPr lang="el-GR" sz="2800" dirty="0" err="1"/>
              <a:t>κ.ο.κ</a:t>
            </a:r>
            <a:r>
              <a:rPr lang="el-GR" sz="2800" dirty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7258050" cy="60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Σενάριο προσομοίωσης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633" y="1778003"/>
            <a:ext cx="8576733" cy="4525963"/>
          </a:xfrm>
        </p:spPr>
        <p:txBody>
          <a:bodyPr>
            <a:noAutofit/>
          </a:bodyPr>
          <a:lstStyle/>
          <a:p>
            <a:r>
              <a:rPr lang="el-GR" sz="2400" dirty="0"/>
              <a:t>Έχουμε 3 μηχανές</a:t>
            </a:r>
          </a:p>
          <a:p>
            <a:pPr lvl="1"/>
            <a:r>
              <a:rPr lang="el-GR" sz="2400" dirty="0"/>
              <a:t>Άρα 3 ρολόγια βλαβών </a:t>
            </a:r>
            <a:r>
              <a:rPr lang="en-US" sz="2400" dirty="0"/>
              <a:t>CL</a:t>
            </a:r>
            <a:r>
              <a:rPr lang="el-GR" sz="2400" dirty="0"/>
              <a:t>i</a:t>
            </a:r>
          </a:p>
          <a:p>
            <a:r>
              <a:rPr lang="el-GR" sz="2400" dirty="0"/>
              <a:t>Ο χρόνος λειτουργίας κάθε μηχανής είναι 10 μονάδες χρόνου</a:t>
            </a:r>
          </a:p>
          <a:p>
            <a:r>
              <a:rPr lang="el-GR" sz="2400" dirty="0"/>
              <a:t>Ο χρόνος επισκευής κάθε μηχανής είναι 5 μονάδες χρόνου</a:t>
            </a:r>
          </a:p>
          <a:p>
            <a:r>
              <a:rPr lang="el-GR" sz="2400" dirty="0"/>
              <a:t>1 ρολόι επισκευής </a:t>
            </a:r>
            <a:r>
              <a:rPr lang="en-US" sz="2400" dirty="0"/>
              <a:t>CL4</a:t>
            </a:r>
            <a:endParaRPr lang="el-GR" sz="2400" dirty="0"/>
          </a:p>
          <a:p>
            <a:r>
              <a:rPr lang="el-GR" sz="2400" dirty="0"/>
              <a:t>Αρχικές συνθήκες</a:t>
            </a:r>
          </a:p>
          <a:p>
            <a:pPr lvl="1"/>
            <a:r>
              <a:rPr lang="el-GR" sz="2400" dirty="0"/>
              <a:t>Όλες οι μηχανές είναι σε λειτουργία</a:t>
            </a:r>
          </a:p>
          <a:p>
            <a:pPr lvl="1"/>
            <a:r>
              <a:rPr lang="en-US" sz="2400" dirty="0"/>
              <a:t>CL</a:t>
            </a:r>
            <a:r>
              <a:rPr lang="el-GR" sz="2400" dirty="0"/>
              <a:t>1=1, </a:t>
            </a:r>
            <a:r>
              <a:rPr lang="en-US" sz="2400" dirty="0"/>
              <a:t>CL</a:t>
            </a:r>
            <a:r>
              <a:rPr lang="el-GR" sz="2400" dirty="0"/>
              <a:t>2=4, </a:t>
            </a:r>
            <a:r>
              <a:rPr lang="en-US" sz="2400" dirty="0"/>
              <a:t>CL</a:t>
            </a:r>
            <a:r>
              <a:rPr lang="el-GR" sz="2400" dirty="0"/>
              <a:t>3=9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Προσομοίωση προβλήματος</a:t>
            </a:r>
            <a:br>
              <a:rPr lang="el-GR" dirty="0"/>
            </a:br>
            <a:r>
              <a:rPr lang="el-GR" dirty="0"/>
              <a:t>ελαττωματικών μηχανών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116" y="2253191"/>
            <a:ext cx="77343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Πλήρες διάγραμμα ροής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898224"/>
            <a:ext cx="5715000" cy="595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Περιεχόµενα</a:t>
            </a:r>
            <a:r>
              <a:rPr lang="el-GR" dirty="0"/>
              <a:t> µ</a:t>
            </a:r>
            <a:r>
              <a:rPr lang="el-GR" dirty="0" err="1"/>
              <a:t>αθήµατος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500" dirty="0" err="1"/>
              <a:t>Παραδείγµατα</a:t>
            </a:r>
            <a:r>
              <a:rPr lang="el-GR" sz="2500" dirty="0"/>
              <a:t> απλών µ</a:t>
            </a:r>
            <a:r>
              <a:rPr lang="el-GR" sz="2500" dirty="0" err="1"/>
              <a:t>οντέλων</a:t>
            </a:r>
            <a:r>
              <a:rPr lang="el-GR" sz="2500" dirty="0"/>
              <a:t> τηλεφωνικών δικτύων και δικτύων µ</a:t>
            </a:r>
            <a:r>
              <a:rPr lang="el-GR" sz="2500" dirty="0" err="1"/>
              <a:t>ετάδοσης</a:t>
            </a:r>
            <a:r>
              <a:rPr lang="el-GR" sz="2500" dirty="0"/>
              <a:t> </a:t>
            </a:r>
            <a:r>
              <a:rPr lang="el-GR" sz="2500" dirty="0" err="1"/>
              <a:t>δεδοµένων</a:t>
            </a:r>
            <a:r>
              <a:rPr lang="el-GR" sz="2500" dirty="0"/>
              <a:t> και επαλήθευση θεωρητικών </a:t>
            </a:r>
            <a:r>
              <a:rPr lang="el-GR" sz="2500" dirty="0" err="1"/>
              <a:t>αποτελεσµάτων</a:t>
            </a:r>
            <a:r>
              <a:rPr lang="el-GR" sz="2500" dirty="0"/>
              <a:t> µε τη βοήθεια της </a:t>
            </a:r>
            <a:r>
              <a:rPr lang="el-GR" sz="2500" dirty="0" err="1"/>
              <a:t>προσοµοίωσης</a:t>
            </a:r>
            <a:r>
              <a:rPr lang="el-GR" sz="2500" dirty="0"/>
              <a:t> </a:t>
            </a:r>
          </a:p>
          <a:p>
            <a:pPr lvl="0"/>
            <a:r>
              <a:rPr lang="el-GR" sz="2500" dirty="0"/>
              <a:t>Παρουσίαση του εργαλείου </a:t>
            </a:r>
            <a:r>
              <a:rPr lang="el-GR" sz="2500" dirty="0" err="1"/>
              <a:t>προσοµοίωσης</a:t>
            </a:r>
            <a:r>
              <a:rPr lang="el-GR" sz="2500" dirty="0"/>
              <a:t> ns2</a:t>
            </a:r>
          </a:p>
          <a:p>
            <a:r>
              <a:rPr lang="el-GR" sz="2500" dirty="0"/>
              <a:t>Παρουσίαση του εργαλείου </a:t>
            </a:r>
            <a:r>
              <a:rPr lang="el-GR" sz="2500" dirty="0" err="1"/>
              <a:t>προσοµοίωσης</a:t>
            </a:r>
            <a:r>
              <a:rPr lang="el-GR" sz="2500" dirty="0"/>
              <a:t> </a:t>
            </a:r>
            <a:r>
              <a:rPr lang="en-US" sz="2500" dirty="0"/>
              <a:t>ns3</a:t>
            </a:r>
            <a:endParaRPr lang="el-GR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Πιο αναλυτικά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454" y="1855179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Βασικές Έννοιες</a:t>
            </a:r>
          </a:p>
          <a:p>
            <a:r>
              <a:rPr lang="el-GR" sz="2800" dirty="0"/>
              <a:t>Τεχνικές και Ορολογία</a:t>
            </a:r>
          </a:p>
          <a:p>
            <a:r>
              <a:rPr lang="el-GR" sz="2800" dirty="0"/>
              <a:t>Ροή ελέγχου στην προσομοίωση</a:t>
            </a:r>
          </a:p>
          <a:p>
            <a:r>
              <a:rPr lang="el-GR" sz="2800" dirty="0"/>
              <a:t>Συνήθη σφάλματα</a:t>
            </a:r>
          </a:p>
          <a:p>
            <a:r>
              <a:rPr lang="el-GR" sz="2800" dirty="0"/>
              <a:t>Κατηγορίες προσομοίωσης</a:t>
            </a:r>
          </a:p>
          <a:p>
            <a:r>
              <a:rPr lang="el-GR" sz="2800" dirty="0"/>
              <a:t>Ανάπτυξη μοντέλων προσομοίωσης</a:t>
            </a:r>
          </a:p>
          <a:p>
            <a:r>
              <a:rPr lang="el-GR" sz="2800" dirty="0"/>
              <a:t>Παραδείγματα</a:t>
            </a:r>
            <a:endParaRPr lang="el-GR" sz="2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2392" y="1855180"/>
            <a:ext cx="4572000" cy="4525963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l-GR" sz="2600" dirty="0">
                <a:solidFill>
                  <a:schemeClr val="tx2"/>
                </a:solidFill>
              </a:rPr>
              <a:t> </a:t>
            </a:r>
            <a:r>
              <a:rPr lang="el-GR" sz="2600" dirty="0" err="1">
                <a:solidFill>
                  <a:schemeClr val="tx2"/>
                </a:solidFill>
              </a:rPr>
              <a:t>Πιθανοτικές</a:t>
            </a:r>
            <a:r>
              <a:rPr lang="el-GR" sz="2600" dirty="0">
                <a:solidFill>
                  <a:schemeClr val="tx2"/>
                </a:solidFill>
              </a:rPr>
              <a:t> κατανομές εισόδου</a:t>
            </a: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l-GR" sz="2600" dirty="0">
                <a:solidFill>
                  <a:schemeClr val="tx2"/>
                </a:solidFill>
              </a:rPr>
              <a:t> Γεννήτριες τυχαίων αριθμών</a:t>
            </a: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l-GR" sz="2600" dirty="0">
                <a:solidFill>
                  <a:schemeClr val="tx2"/>
                </a:solidFill>
              </a:rPr>
              <a:t> Μέθοδοι ελέγχου</a:t>
            </a: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l-GR" sz="2600" dirty="0">
                <a:solidFill>
                  <a:schemeClr val="tx2"/>
                </a:solidFill>
              </a:rPr>
              <a:t> Διαστήματα εμπιστοσύνης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Ύλη - </a:t>
            </a:r>
            <a:r>
              <a:rPr lang="el-GR" dirty="0" err="1"/>
              <a:t>ΒΙΒΛΙΟΓΡΑΦΙα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969480"/>
            <a:ext cx="76962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/>
              <a:t>Ύλη βασισμένη στα βιβλία:</a:t>
            </a:r>
          </a:p>
          <a:p>
            <a:pPr lvl="1"/>
            <a:r>
              <a:rPr lang="el-GR" sz="2400" dirty="0"/>
              <a:t>1. Γ. </a:t>
            </a:r>
            <a:r>
              <a:rPr lang="el-GR" sz="2400" dirty="0" err="1"/>
              <a:t>Γαροφαλάκης</a:t>
            </a:r>
            <a:r>
              <a:rPr lang="el-GR" sz="2400" dirty="0"/>
              <a:t>, </a:t>
            </a:r>
            <a:r>
              <a:rPr lang="el-GR" sz="2400" i="1" dirty="0"/>
              <a:t>“Προσομοίωση Πληροφοριακών Συστημάτων”, </a:t>
            </a:r>
            <a:r>
              <a:rPr lang="el-GR" sz="2400" i="1" dirty="0" err="1"/>
              <a:t>Εκδ</a:t>
            </a:r>
            <a:r>
              <a:rPr lang="el-GR" sz="2400" i="1" dirty="0"/>
              <a:t>. Παν/</a:t>
            </a:r>
            <a:r>
              <a:rPr lang="el-GR" sz="2400" i="1" dirty="0" err="1"/>
              <a:t>μίου </a:t>
            </a:r>
            <a:r>
              <a:rPr lang="el-GR" dirty="0"/>
              <a:t>Πατρών, 1996</a:t>
            </a:r>
          </a:p>
          <a:p>
            <a:pPr lvl="1"/>
            <a:r>
              <a:rPr lang="el-GR" sz="2400" dirty="0"/>
              <a:t>2. Μ. Ρουμελιώτης, “</a:t>
            </a:r>
            <a:r>
              <a:rPr lang="el-GR" sz="2400" i="1" dirty="0"/>
              <a:t>Τεχνικές Προσομοίωσης”, </a:t>
            </a:r>
            <a:r>
              <a:rPr lang="el-GR" sz="2400" i="1" dirty="0" err="1"/>
              <a:t>Εκδ</a:t>
            </a:r>
            <a:r>
              <a:rPr lang="el-GR" sz="2400" i="1" dirty="0"/>
              <a:t>. Παρατηρητής, 1998.</a:t>
            </a:r>
          </a:p>
          <a:p>
            <a:pPr lvl="1"/>
            <a:r>
              <a:rPr lang="el-GR" sz="2400" dirty="0"/>
              <a:t>3. Μ. Σφακιανάκης, “</a:t>
            </a:r>
            <a:r>
              <a:rPr lang="el-GR" sz="2400" i="1" dirty="0"/>
              <a:t>Προσομοίωση και Εφαρμογές”, </a:t>
            </a:r>
            <a:r>
              <a:rPr lang="el-GR" sz="2400" i="1" dirty="0" err="1"/>
              <a:t>Εκδ</a:t>
            </a:r>
            <a:r>
              <a:rPr lang="el-GR" sz="2400" i="1" dirty="0"/>
              <a:t>. Πατάκη, 2009.</a:t>
            </a:r>
          </a:p>
          <a:p>
            <a:pPr lvl="1"/>
            <a:r>
              <a:rPr lang="en-US" sz="2400" dirty="0"/>
              <a:t>4. H. </a:t>
            </a:r>
            <a:r>
              <a:rPr lang="en-US" sz="2400" dirty="0" err="1"/>
              <a:t>Perros</a:t>
            </a:r>
            <a:r>
              <a:rPr lang="en-US" sz="2400" dirty="0"/>
              <a:t>, “</a:t>
            </a:r>
            <a:r>
              <a:rPr lang="en-US" sz="2400" i="1" dirty="0"/>
              <a:t>Computer Simulation Techniques - The Definitive Introduction”, 2009.</a:t>
            </a:r>
          </a:p>
          <a:p>
            <a:pPr lvl="1"/>
            <a:r>
              <a:rPr lang="en-US" sz="2400" dirty="0"/>
              <a:t>http://http://www4.ncsu.edu/~hp//simulation.pdf</a:t>
            </a:r>
          </a:p>
          <a:p>
            <a:pPr lvl="1"/>
            <a:r>
              <a:rPr lang="en-US" sz="2400" dirty="0"/>
              <a:t>5. J.B. Sinclair “</a:t>
            </a:r>
            <a:r>
              <a:rPr lang="en-US" sz="2400" i="1" dirty="0"/>
              <a:t>Simulation of Computer Systems and Computer Networks: A</a:t>
            </a:r>
            <a:r>
              <a:rPr lang="el-GR" sz="2400" i="1" dirty="0"/>
              <a:t> </a:t>
            </a:r>
            <a:r>
              <a:rPr lang="en-US" i="1" dirty="0"/>
              <a:t>Process-Oriented Approach”, 2004.</a:t>
            </a:r>
          </a:p>
          <a:p>
            <a:pPr lvl="1"/>
            <a:r>
              <a:rPr lang="en-US" sz="2400" dirty="0"/>
              <a:t>6. A. Law, W. </a:t>
            </a:r>
            <a:r>
              <a:rPr lang="en-US" sz="2400" dirty="0" err="1"/>
              <a:t>Kelton</a:t>
            </a:r>
            <a:r>
              <a:rPr lang="en-US" sz="2400" dirty="0"/>
              <a:t>, “</a:t>
            </a:r>
            <a:r>
              <a:rPr lang="en-US" sz="2400" i="1" dirty="0"/>
              <a:t>Simulation Modeling and Analysis” (3rd Ed.), McGraw Hill,</a:t>
            </a:r>
            <a:r>
              <a:rPr lang="el-GR" sz="2400" i="1" dirty="0"/>
              <a:t> </a:t>
            </a:r>
            <a:r>
              <a:rPr lang="el-GR" dirty="0"/>
              <a:t>2000.</a:t>
            </a:r>
            <a:endParaRPr lang="el-GR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m_s1_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121"/>
            <a:ext cx="9144000" cy="6581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Μέρισμα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TM03457464[[fn=Μέρισμα]]</Template>
  <TotalTime>30</TotalTime>
  <Words>2138</Words>
  <Application>Microsoft Office PowerPoint</Application>
  <PresentationFormat>Ευρεία οθόνη</PresentationFormat>
  <Paragraphs>286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2" baseType="lpstr">
      <vt:lpstr>Arial Unicode MS</vt:lpstr>
      <vt:lpstr>Calibri</vt:lpstr>
      <vt:lpstr>Corbel</vt:lpstr>
      <vt:lpstr>Gill Sans MT</vt:lpstr>
      <vt:lpstr>Segoe UI</vt:lpstr>
      <vt:lpstr>Times New Roman</vt:lpstr>
      <vt:lpstr>Wingdings 2</vt:lpstr>
      <vt:lpstr>Μέρισμα</vt:lpstr>
      <vt:lpstr>εισαγωγη</vt:lpstr>
      <vt:lpstr>Στόχος - Οφέλη</vt:lpstr>
      <vt:lpstr>Στόχος - Οφέλη</vt:lpstr>
      <vt:lpstr>Ευρέως διδασκόμενο αντικείμενο</vt:lpstr>
      <vt:lpstr>Περιεχόµενα µαθήµατος</vt:lpstr>
      <vt:lpstr>Περιεχόµενα µαθήµατος</vt:lpstr>
      <vt:lpstr>Πιο αναλυτικά</vt:lpstr>
      <vt:lpstr>Ύλη - ΒΙΒΛΙΟΓΡΑΦΙα</vt:lpstr>
      <vt:lpstr>Παρουσίαση του PowerPoint</vt:lpstr>
      <vt:lpstr>Βήματα εύρεσης λύσεων με χρήση μοντέλων</vt:lpstr>
      <vt:lpstr>Γιατί προσομοίωση</vt:lpstr>
      <vt:lpstr>Ορισμός</vt:lpstr>
      <vt:lpstr>Προσοµοίωση και εξοµοίωση</vt:lpstr>
      <vt:lpstr>Πλεονεκτήματα προσομοίωσης</vt:lpstr>
      <vt:lpstr>Μειονεκτήματα προσομοίωσης</vt:lpstr>
      <vt:lpstr>Συνηθισμένα λάθη/προβλήματα στην προσομοίωση</vt:lpstr>
      <vt:lpstr>Δομικά στοιχεία προσομοίωσης</vt:lpstr>
      <vt:lpstr>Μεταβλητές</vt:lpstr>
      <vt:lpstr>Μεταβλητές κατάστασης</vt:lpstr>
      <vt:lpstr>Γενικός ορισµός συστήµατος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Κατηγορίες Ανάλογα με τον τρόπο Αναπαράστασης</vt:lpstr>
      <vt:lpstr>Κατηγορίες Μοντέλων Ανάλογα με τον τρόπο Λειτουργίας</vt:lpstr>
      <vt:lpstr>Στοιχεία που επηρεάζουν τον σχεδιασμός ενός μοντέλου</vt:lpstr>
      <vt:lpstr>Beard's managerial pyramid</vt:lpstr>
      <vt:lpstr>Παρουσίαση του PowerPoint</vt:lpstr>
      <vt:lpstr>Ένα παράδειγμα προσομοίωσης</vt:lpstr>
      <vt:lpstr>Παράδειγμα: Oντότητες</vt:lpstr>
      <vt:lpstr>Παράδειγμα: Πόροι, Μεταβλητές</vt:lpstr>
      <vt:lpstr>Παράδειγμα: Γεγονότα</vt:lpstr>
      <vt:lpstr>Παράδειγμα: Μετρικές ενδιαφέροντος</vt:lpstr>
      <vt:lpstr>Παράδειγμα 1:Το πρόβλημα των  ελαττωματικών μηχανών</vt:lpstr>
      <vt:lpstr>Το πρόβλημα των ελαττωματικών μηχανών</vt:lpstr>
      <vt:lpstr>Το πρόβλημα των ελαττωματικών μηχανών</vt:lpstr>
      <vt:lpstr>Μεταβλητές κατάστασης</vt:lpstr>
      <vt:lpstr>Γεγονότα</vt:lpstr>
      <vt:lpstr>Γεγονότα</vt:lpstr>
      <vt:lpstr>Γεγονότα</vt:lpstr>
      <vt:lpstr>Υπόλοιπες μεταβλητές</vt:lpstr>
      <vt:lpstr>Χειρισμός γεγονότων</vt:lpstr>
      <vt:lpstr>Παρουσίαση του PowerPoint</vt:lpstr>
      <vt:lpstr>Σενάριο προσομοίωσης</vt:lpstr>
      <vt:lpstr>Προσομοίωση προβλήματος ελαττωματικών μηχανών</vt:lpstr>
      <vt:lpstr>Πλήρες διάγραμμα ροής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εργασίας</dc:title>
  <dc:creator>CHRISTOS ANTONOPOULOS</dc:creator>
  <cp:lastModifiedBy>CHRISTOS ANTONOPOULOS</cp:lastModifiedBy>
  <cp:revision>2</cp:revision>
  <dcterms:created xsi:type="dcterms:W3CDTF">2022-10-22T21:38:21Z</dcterms:created>
  <dcterms:modified xsi:type="dcterms:W3CDTF">2023-03-27T09:34:49Z</dcterms:modified>
</cp:coreProperties>
</file>