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80"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71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11-May-23</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solidFill>
                <a:schemeClr val="bg1"/>
              </a:solidFill>
            </a:endParaRPr>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878671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lgn="r"/>
            <a:fld id="{A37D6D71-8B28-4ED6-B932-04B197003D23}" type="datetimeFigureOut">
              <a:rPr lang="en-US" smtClean="0"/>
              <a:pPr algn="r"/>
              <a:t>11-May-23</a:t>
            </a:fld>
            <a:endParaRPr lang="en-US" spc="50" dirty="0"/>
          </a:p>
        </p:txBody>
      </p:sp>
      <p:sp>
        <p:nvSpPr>
          <p:cNvPr id="6" name="Footer Placeholder 5"/>
          <p:cNvSpPr>
            <a:spLocks noGrp="1"/>
          </p:cNvSpPr>
          <p:nvPr>
            <p:ph type="ftr" sz="quarter" idx="11"/>
          </p:nvPr>
        </p:nvSpPr>
        <p:spPr/>
        <p:txBody>
          <a:bodyPr/>
          <a:lstStyle/>
          <a:p>
            <a:endParaRPr lang="en-US" spc="50" dirty="0"/>
          </a:p>
        </p:txBody>
      </p:sp>
      <p:sp>
        <p:nvSpPr>
          <p:cNvPr id="7" name="Slide Number Placeholder 6"/>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74581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11-May-23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4253546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11-May-23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42814926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11-May-23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8238726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11-May-23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566943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11-May-23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4649838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11-May-23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8379515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11-May-23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386972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11-May-23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a:xfrm>
            <a:off x="10951856" y="5867131"/>
            <a:ext cx="551167" cy="365125"/>
          </a:xfrm>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502974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11-May-23</a:t>
            </a:fld>
            <a:endParaRPr lang="en-US" dirty="0"/>
          </a:p>
        </p:txBody>
      </p:sp>
      <p:sp>
        <p:nvSpPr>
          <p:cNvPr id="5" name="Footer Placeholder 4"/>
          <p:cNvSpPr>
            <a:spLocks noGrp="1"/>
          </p:cNvSpPr>
          <p:nvPr>
            <p:ph type="ftr" sz="quarter" idx="11"/>
          </p:nvPr>
        </p:nvSpPr>
        <p:spPr/>
        <p:txBody>
          <a:bodyPr/>
          <a:lstStyle/>
          <a:p>
            <a:endParaRPr lang="en-US" dirty="0">
              <a:solidFill>
                <a:schemeClr val="tx1"/>
              </a:solidFill>
            </a:endParaRPr>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405485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lgn="r"/>
            <a:fld id="{A37D6D71-8B28-4ED6-B932-04B197003D23}" type="datetimeFigureOut">
              <a:rPr lang="en-US" smtClean="0"/>
              <a:pPr algn="r"/>
              <a:t>11-May-23</a:t>
            </a:fld>
            <a:endParaRPr lang="en-US" spc="50" dirty="0"/>
          </a:p>
        </p:txBody>
      </p:sp>
      <p:sp>
        <p:nvSpPr>
          <p:cNvPr id="6" name="Footer Placeholder 5"/>
          <p:cNvSpPr>
            <a:spLocks noGrp="1"/>
          </p:cNvSpPr>
          <p:nvPr>
            <p:ph type="ftr" sz="quarter" idx="11"/>
          </p:nvPr>
        </p:nvSpPr>
        <p:spPr/>
        <p:txBody>
          <a:bodyPr/>
          <a:lstStyle/>
          <a:p>
            <a:endParaRPr lang="en-US" spc="50" dirty="0"/>
          </a:p>
        </p:txBody>
      </p:sp>
      <p:sp>
        <p:nvSpPr>
          <p:cNvPr id="7" name="Slide Number Placeholder 6"/>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421463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lgn="r"/>
            <a:fld id="{A37D6D71-8B28-4ED6-B932-04B197003D23}" type="datetimeFigureOut">
              <a:rPr lang="en-US" smtClean="0"/>
              <a:pPr algn="r"/>
              <a:t>11-May-23</a:t>
            </a:fld>
            <a:endParaRPr lang="en-US" spc="50" dirty="0"/>
          </a:p>
        </p:txBody>
      </p:sp>
      <p:sp>
        <p:nvSpPr>
          <p:cNvPr id="8" name="Footer Placeholder 7"/>
          <p:cNvSpPr>
            <a:spLocks noGrp="1"/>
          </p:cNvSpPr>
          <p:nvPr>
            <p:ph type="ftr" sz="quarter" idx="11"/>
          </p:nvPr>
        </p:nvSpPr>
        <p:spPr/>
        <p:txBody>
          <a:bodyPr/>
          <a:lstStyle/>
          <a:p>
            <a:endParaRPr lang="en-US" spc="50" dirty="0"/>
          </a:p>
        </p:txBody>
      </p:sp>
      <p:sp>
        <p:nvSpPr>
          <p:cNvPr id="9" name="Slide Number Placeholder 8"/>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606140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lgn="r"/>
            <a:fld id="{A37D6D71-8B28-4ED6-B932-04B197003D23}" type="datetimeFigureOut">
              <a:rPr lang="en-US" smtClean="0"/>
              <a:pPr algn="r"/>
              <a:t>11-May-23</a:t>
            </a:fld>
            <a:endParaRPr lang="en-US" dirty="0"/>
          </a:p>
        </p:txBody>
      </p:sp>
      <p:sp>
        <p:nvSpPr>
          <p:cNvPr id="4" name="Footer Placeholder 3"/>
          <p:cNvSpPr>
            <a:spLocks noGrp="1"/>
          </p:cNvSpPr>
          <p:nvPr>
            <p:ph type="ftr" sz="quarter" idx="11"/>
          </p:nvPr>
        </p:nvSpPr>
        <p:spPr/>
        <p:txBody>
          <a:bodyPr/>
          <a:lstStyle/>
          <a:p>
            <a:endParaRPr lang="en-US" dirty="0">
              <a:solidFill>
                <a:schemeClr val="tx1"/>
              </a:solidFill>
            </a:endParaRPr>
          </a:p>
        </p:txBody>
      </p:sp>
      <p:sp>
        <p:nvSpPr>
          <p:cNvPr id="5" name="Slide Number Placeholder 4"/>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472346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r"/>
            <a:fld id="{A37D6D71-8B28-4ED6-B932-04B197003D23}" type="datetimeFigureOut">
              <a:rPr lang="en-US" smtClean="0"/>
              <a:pPr algn="r"/>
              <a:t>11-May-23</a:t>
            </a:fld>
            <a:endParaRPr lang="en-US" dirty="0"/>
          </a:p>
        </p:txBody>
      </p:sp>
      <p:sp>
        <p:nvSpPr>
          <p:cNvPr id="3" name="Footer Placeholder 2"/>
          <p:cNvSpPr>
            <a:spLocks noGrp="1"/>
          </p:cNvSpPr>
          <p:nvPr>
            <p:ph type="ftr" sz="quarter" idx="11"/>
          </p:nvPr>
        </p:nvSpPr>
        <p:spPr/>
        <p:txBody>
          <a:bodyPr/>
          <a:lstStyle/>
          <a:p>
            <a:endParaRPr lang="en-US" dirty="0">
              <a:solidFill>
                <a:schemeClr val="tx1"/>
              </a:solidFill>
            </a:endParaRPr>
          </a:p>
        </p:txBody>
      </p:sp>
      <p:sp>
        <p:nvSpPr>
          <p:cNvPr id="4" name="Slide Number Placeholder 3"/>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934281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lgn="r"/>
            <a:fld id="{A37D6D71-8B28-4ED6-B932-04B197003D23}" type="datetimeFigureOut">
              <a:rPr lang="en-US" smtClean="0"/>
              <a:pPr algn="r"/>
              <a:t>11-May-23</a:t>
            </a:fld>
            <a:endParaRPr lang="en-US" spc="50" dirty="0"/>
          </a:p>
        </p:txBody>
      </p:sp>
      <p:sp>
        <p:nvSpPr>
          <p:cNvPr id="6" name="Footer Placeholder 5"/>
          <p:cNvSpPr>
            <a:spLocks noGrp="1"/>
          </p:cNvSpPr>
          <p:nvPr>
            <p:ph type="ftr" sz="quarter" idx="11"/>
          </p:nvPr>
        </p:nvSpPr>
        <p:spPr/>
        <p:txBody>
          <a:bodyPr/>
          <a:lstStyle/>
          <a:p>
            <a:endParaRPr lang="en-US" spc="50" dirty="0"/>
          </a:p>
        </p:txBody>
      </p:sp>
      <p:sp>
        <p:nvSpPr>
          <p:cNvPr id="7" name="Slide Number Placeholder 6"/>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132419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lgn="r"/>
            <a:fld id="{A37D6D71-8B28-4ED6-B932-04B197003D23}" type="datetimeFigureOut">
              <a:rPr lang="en-US" smtClean="0"/>
              <a:pPr algn="r"/>
              <a:t>11-May-23</a:t>
            </a:fld>
            <a:endParaRPr lang="en-US" dirty="0"/>
          </a:p>
        </p:txBody>
      </p:sp>
      <p:sp>
        <p:nvSpPr>
          <p:cNvPr id="6" name="Footer Placeholder 5"/>
          <p:cNvSpPr>
            <a:spLocks noGrp="1"/>
          </p:cNvSpPr>
          <p:nvPr>
            <p:ph type="ftr" sz="quarter" idx="11"/>
          </p:nvPr>
        </p:nvSpPr>
        <p:spPr/>
        <p:txBody>
          <a:bodyPr/>
          <a:lstStyle/>
          <a:p>
            <a:endParaRPr lang="en-US" dirty="0">
              <a:effectLst>
                <a:outerShdw blurRad="50800" dist="38100" dir="2700000" algn="tl" rotWithShape="0">
                  <a:prstClr val="black">
                    <a:alpha val="43000"/>
                  </a:prstClr>
                </a:outerShdw>
              </a:effectLst>
            </a:endParaRPr>
          </a:p>
        </p:txBody>
      </p:sp>
      <p:sp>
        <p:nvSpPr>
          <p:cNvPr id="7" name="Slide Number Placeholder 6"/>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162707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lgn="r"/>
            <a:fld id="{A37D6D71-8B28-4ED6-B932-04B197003D23}" type="datetimeFigureOut">
              <a:rPr lang="en-US" smtClean="0"/>
              <a:pPr algn="r"/>
              <a:t>11-May-23</a:t>
            </a:fld>
            <a:endParaRPr lang="en-US" spc="50"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spc="50"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980446671"/>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EE224-4387-4B1B-9248-C9422F979675}"/>
              </a:ext>
            </a:extLst>
          </p:cNvPr>
          <p:cNvSpPr>
            <a:spLocks noGrp="1"/>
          </p:cNvSpPr>
          <p:nvPr>
            <p:ph type="ctrTitle"/>
          </p:nvPr>
        </p:nvSpPr>
        <p:spPr>
          <a:xfrm>
            <a:off x="5315736" y="640081"/>
            <a:ext cx="5916145" cy="3812102"/>
          </a:xfrm>
        </p:spPr>
        <p:txBody>
          <a:bodyPr anchor="b">
            <a:normAutofit fontScale="90000"/>
          </a:bodyPr>
          <a:lstStyle/>
          <a:p>
            <a:r>
              <a:rPr lang="el-GR" sz="4200" b="1" dirty="0">
                <a:solidFill>
                  <a:srgbClr val="C00000"/>
                </a:solidFill>
              </a:rPr>
              <a:t>Γνωσιακή </a:t>
            </a:r>
            <a:r>
              <a:rPr lang="el-GR" sz="4200" b="1" dirty="0" err="1">
                <a:solidFill>
                  <a:srgbClr val="C00000"/>
                </a:solidFill>
              </a:rPr>
              <a:t>Συμπεριφορική</a:t>
            </a:r>
            <a:r>
              <a:rPr lang="el-GR" sz="4200" b="1" dirty="0">
                <a:solidFill>
                  <a:srgbClr val="C00000"/>
                </a:solidFill>
              </a:rPr>
              <a:t> Θεραπεία</a:t>
            </a:r>
            <a:br>
              <a:rPr lang="el-GR" sz="4200" b="1" dirty="0">
                <a:solidFill>
                  <a:srgbClr val="C00000"/>
                </a:solidFill>
              </a:rPr>
            </a:br>
            <a:r>
              <a:rPr lang="el-GR" sz="4200" b="1" dirty="0">
                <a:solidFill>
                  <a:srgbClr val="C00000"/>
                </a:solidFill>
              </a:rPr>
              <a:t>(Γνωσιακές Στρεβλώσεις)</a:t>
            </a:r>
            <a:br>
              <a:rPr lang="el-GR" sz="4200" b="1" dirty="0">
                <a:solidFill>
                  <a:srgbClr val="C00000"/>
                </a:solidFill>
              </a:rPr>
            </a:br>
            <a:br>
              <a:rPr lang="el-GR" sz="3600" dirty="0">
                <a:solidFill>
                  <a:schemeClr val="tx2"/>
                </a:solidFill>
              </a:rPr>
            </a:br>
            <a:r>
              <a:rPr lang="el-GR" sz="3600" dirty="0">
                <a:solidFill>
                  <a:schemeClr val="accent1">
                    <a:lumMod val="75000"/>
                  </a:schemeClr>
                </a:solidFill>
              </a:rPr>
              <a:t>ΦΡΟΝΤΙΣΤΗΡΙΟ</a:t>
            </a:r>
            <a:endParaRPr lang="en-US" sz="3600" dirty="0">
              <a:solidFill>
                <a:schemeClr val="accent1">
                  <a:lumMod val="75000"/>
                </a:schemeClr>
              </a:solidFill>
            </a:endParaRPr>
          </a:p>
        </p:txBody>
      </p:sp>
      <p:sp>
        <p:nvSpPr>
          <p:cNvPr id="3" name="Subtitle 2">
            <a:extLst>
              <a:ext uri="{FF2B5EF4-FFF2-40B4-BE49-F238E27FC236}">
                <a16:creationId xmlns:a16="http://schemas.microsoft.com/office/drawing/2014/main" id="{3D8B8F60-512E-42F6-A5F5-63C6C71BFF48}"/>
              </a:ext>
            </a:extLst>
          </p:cNvPr>
          <p:cNvSpPr>
            <a:spLocks noGrp="1"/>
          </p:cNvSpPr>
          <p:nvPr>
            <p:ph type="subTitle" idx="1"/>
          </p:nvPr>
        </p:nvSpPr>
        <p:spPr>
          <a:xfrm>
            <a:off x="5315736" y="4891972"/>
            <a:ext cx="5916145" cy="898634"/>
          </a:xfrm>
        </p:spPr>
        <p:txBody>
          <a:bodyPr anchor="t">
            <a:normAutofit/>
          </a:bodyPr>
          <a:lstStyle/>
          <a:p>
            <a:r>
              <a:rPr lang="el-GR" sz="2400" dirty="0">
                <a:solidFill>
                  <a:schemeClr val="tx2"/>
                </a:solidFill>
              </a:rPr>
              <a:t>ΔΙΑΤΡΟΦΙΚΗ ΣΥΜΒΟΥΛΕΥΤΙΚΗ</a:t>
            </a:r>
          </a:p>
          <a:p>
            <a:endParaRPr lang="en-US" sz="2400" dirty="0"/>
          </a:p>
        </p:txBody>
      </p:sp>
      <p:pic>
        <p:nvPicPr>
          <p:cNvPr id="4" name="Picture 3">
            <a:extLst>
              <a:ext uri="{FF2B5EF4-FFF2-40B4-BE49-F238E27FC236}">
                <a16:creationId xmlns:a16="http://schemas.microsoft.com/office/drawing/2014/main" id="{DF4D200A-0C16-433B-9FE7-8D01B85F97AD}"/>
              </a:ext>
            </a:extLst>
          </p:cNvPr>
          <p:cNvPicPr>
            <a:picLocks noChangeAspect="1"/>
          </p:cNvPicPr>
          <p:nvPr/>
        </p:nvPicPr>
        <p:blipFill rotWithShape="1">
          <a:blip r:embed="rId2"/>
          <a:srcRect l="24799" r="37002"/>
          <a:stretch/>
        </p:blipFill>
        <p:spPr>
          <a:xfrm>
            <a:off x="20" y="10"/>
            <a:ext cx="4657325" cy="6857990"/>
          </a:xfrm>
          <a:prstGeom prst="rect">
            <a:avLst/>
          </a:prstGeom>
        </p:spPr>
      </p:pic>
      <p:pic>
        <p:nvPicPr>
          <p:cNvPr id="5" name="Picture 4">
            <a:extLst>
              <a:ext uri="{FF2B5EF4-FFF2-40B4-BE49-F238E27FC236}">
                <a16:creationId xmlns:a16="http://schemas.microsoft.com/office/drawing/2014/main" id="{BBF39A5D-5C55-4858-B179-88E0FB3BE201}"/>
              </a:ext>
            </a:extLst>
          </p:cNvPr>
          <p:cNvPicPr>
            <a:picLocks noChangeAspect="1"/>
          </p:cNvPicPr>
          <p:nvPr/>
        </p:nvPicPr>
        <p:blipFill>
          <a:blip r:embed="rId3"/>
          <a:stretch>
            <a:fillRect/>
          </a:stretch>
        </p:blipFill>
        <p:spPr>
          <a:xfrm>
            <a:off x="11338489" y="105021"/>
            <a:ext cx="782180" cy="792750"/>
          </a:xfrm>
          <a:prstGeom prst="rect">
            <a:avLst/>
          </a:prstGeom>
        </p:spPr>
      </p:pic>
      <p:sp>
        <p:nvSpPr>
          <p:cNvPr id="6" name="TextBox 5">
            <a:extLst>
              <a:ext uri="{FF2B5EF4-FFF2-40B4-BE49-F238E27FC236}">
                <a16:creationId xmlns:a16="http://schemas.microsoft.com/office/drawing/2014/main" id="{BE62E85D-FDC4-40EF-9D42-7C1C84957301}"/>
              </a:ext>
            </a:extLst>
          </p:cNvPr>
          <p:cNvSpPr txBox="1"/>
          <p:nvPr/>
        </p:nvSpPr>
        <p:spPr>
          <a:xfrm>
            <a:off x="7732696" y="200292"/>
            <a:ext cx="3557979" cy="646331"/>
          </a:xfrm>
          <a:prstGeom prst="rect">
            <a:avLst/>
          </a:prstGeom>
          <a:noFill/>
        </p:spPr>
        <p:txBody>
          <a:bodyPr wrap="square" rtlCol="0">
            <a:spAutoFit/>
          </a:bodyPr>
          <a:lstStyle/>
          <a:p>
            <a:pPr algn="r"/>
            <a:r>
              <a:rPr lang="el-GR" dirty="0">
                <a:solidFill>
                  <a:schemeClr val="tx2"/>
                </a:solidFill>
              </a:rPr>
              <a:t>ΤΜΗΜΑ ΕΠΙΣΤΗΜΗΣ ΔΙΑΤΡΟΦΗΣ ΚΑΙ ΔΙΑΙΤΟΛΟΓΙΑΣ</a:t>
            </a:r>
            <a:endParaRPr lang="en-US" dirty="0">
              <a:solidFill>
                <a:schemeClr val="tx2"/>
              </a:solidFill>
            </a:endParaRPr>
          </a:p>
        </p:txBody>
      </p:sp>
      <p:sp>
        <p:nvSpPr>
          <p:cNvPr id="7" name="TextBox 6">
            <a:extLst>
              <a:ext uri="{FF2B5EF4-FFF2-40B4-BE49-F238E27FC236}">
                <a16:creationId xmlns:a16="http://schemas.microsoft.com/office/drawing/2014/main" id="{81EBD0C9-72DC-444E-92E7-DB9B4F13C59A}"/>
              </a:ext>
            </a:extLst>
          </p:cNvPr>
          <p:cNvSpPr txBox="1"/>
          <p:nvPr/>
        </p:nvSpPr>
        <p:spPr>
          <a:xfrm>
            <a:off x="8028608" y="6106648"/>
            <a:ext cx="4092061" cy="646331"/>
          </a:xfrm>
          <a:prstGeom prst="rect">
            <a:avLst/>
          </a:prstGeom>
          <a:noFill/>
        </p:spPr>
        <p:txBody>
          <a:bodyPr wrap="square" rtlCol="0">
            <a:spAutoFit/>
          </a:bodyPr>
          <a:lstStyle/>
          <a:p>
            <a:pPr algn="r"/>
            <a:r>
              <a:rPr lang="el-GR" dirty="0">
                <a:solidFill>
                  <a:schemeClr val="tx2"/>
                </a:solidFill>
              </a:rPr>
              <a:t>Δρ. Ευαγγελία </a:t>
            </a:r>
            <a:r>
              <a:rPr lang="el-GR" dirty="0" err="1">
                <a:solidFill>
                  <a:schemeClr val="tx2"/>
                </a:solidFill>
              </a:rPr>
              <a:t>Φάππα</a:t>
            </a:r>
            <a:endParaRPr lang="el-GR" dirty="0">
              <a:solidFill>
                <a:schemeClr val="tx2"/>
              </a:solidFill>
            </a:endParaRPr>
          </a:p>
          <a:p>
            <a:pPr algn="r"/>
            <a:r>
              <a:rPr lang="el-GR" dirty="0">
                <a:solidFill>
                  <a:schemeClr val="tx2"/>
                </a:solidFill>
              </a:rPr>
              <a:t>Διαιτολόγος - Διατροφολόγος</a:t>
            </a:r>
            <a:endParaRPr lang="en-US" dirty="0">
              <a:solidFill>
                <a:schemeClr val="tx2"/>
              </a:solidFill>
            </a:endParaRPr>
          </a:p>
        </p:txBody>
      </p:sp>
    </p:spTree>
    <p:extLst>
      <p:ext uri="{BB962C8B-B14F-4D97-AF65-F5344CB8AC3E}">
        <p14:creationId xmlns:p14="http://schemas.microsoft.com/office/powerpoint/2010/main" val="689675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8A81EC33-4FDE-2170-BA1F-6B06A6111A12}"/>
              </a:ext>
            </a:extLst>
          </p:cNvPr>
          <p:cNvGraphicFramePr>
            <a:graphicFrameLocks noGrp="1"/>
          </p:cNvGraphicFramePr>
          <p:nvPr>
            <p:extLst>
              <p:ext uri="{D42A27DB-BD31-4B8C-83A1-F6EECF244321}">
                <p14:modId xmlns:p14="http://schemas.microsoft.com/office/powerpoint/2010/main" val="87979580"/>
              </p:ext>
            </p:extLst>
          </p:nvPr>
        </p:nvGraphicFramePr>
        <p:xfrm>
          <a:off x="2398387" y="1476374"/>
          <a:ext cx="8479163" cy="4790694"/>
        </p:xfrm>
        <a:graphic>
          <a:graphicData uri="http://schemas.openxmlformats.org/drawingml/2006/table">
            <a:tbl>
              <a:tblPr firstRow="1" firstCol="1" bandRow="1">
                <a:tableStyleId>{1E171933-4619-4E11-9A3F-F7608DF75F80}</a:tableStyleId>
              </a:tblPr>
              <a:tblGrid>
                <a:gridCol w="723534">
                  <a:extLst>
                    <a:ext uri="{9D8B030D-6E8A-4147-A177-3AD203B41FA5}">
                      <a16:colId xmlns:a16="http://schemas.microsoft.com/office/drawing/2014/main" val="3551761754"/>
                    </a:ext>
                  </a:extLst>
                </a:gridCol>
                <a:gridCol w="7755629">
                  <a:extLst>
                    <a:ext uri="{9D8B030D-6E8A-4147-A177-3AD203B41FA5}">
                      <a16:colId xmlns:a16="http://schemas.microsoft.com/office/drawing/2014/main" val="1034851164"/>
                    </a:ext>
                  </a:extLst>
                </a:gridCol>
              </a:tblGrid>
              <a:tr h="168791">
                <a:tc>
                  <a:txBody>
                    <a:bodyPr/>
                    <a:lstStyle/>
                    <a:p>
                      <a:pPr marL="0" marR="0">
                        <a:lnSpc>
                          <a:spcPct val="107000"/>
                        </a:lnSpc>
                        <a:spcBef>
                          <a:spcPts val="600"/>
                        </a:spcBef>
                        <a:spcAft>
                          <a:spcPts val="600"/>
                        </a:spcAft>
                      </a:pPr>
                      <a:r>
                        <a:rPr lang="el-GR"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7516" marR="67516" marT="0" marB="0"/>
                </a:tc>
                <a:tc>
                  <a:txBody>
                    <a:bodyPr/>
                    <a:lstStyle/>
                    <a:p>
                      <a:pPr marL="0" marR="0">
                        <a:lnSpc>
                          <a:spcPct val="107000"/>
                        </a:lnSpc>
                        <a:spcBef>
                          <a:spcPts val="600"/>
                        </a:spcBef>
                        <a:spcAft>
                          <a:spcPts val="600"/>
                        </a:spcAft>
                      </a:pPr>
                      <a:r>
                        <a:rPr lang="el-GR"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7516" marR="67516" marT="0" marB="0"/>
                </a:tc>
                <a:extLst>
                  <a:ext uri="{0D108BD9-81ED-4DB2-BD59-A6C34878D82A}">
                    <a16:rowId xmlns:a16="http://schemas.microsoft.com/office/drawing/2014/main" val="1073034292"/>
                  </a:ext>
                </a:extLst>
              </a:tr>
              <a:tr h="345397">
                <a:tc>
                  <a:txBody>
                    <a:bodyPr/>
                    <a:lstStyle/>
                    <a:p>
                      <a:pPr marL="0" marR="0">
                        <a:lnSpc>
                          <a:spcPct val="107000"/>
                        </a:lnSpc>
                        <a:spcBef>
                          <a:spcPts val="600"/>
                        </a:spcBef>
                        <a:spcAft>
                          <a:spcPts val="600"/>
                        </a:spcAft>
                      </a:pPr>
                      <a:r>
                        <a:rPr lang="el-GR" sz="2000">
                          <a:effectLst/>
                        </a:rPr>
                        <a:t>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7516" marR="67516" marT="0" marB="0"/>
                </a:tc>
                <a:tc>
                  <a:txBody>
                    <a:bodyPr/>
                    <a:lstStyle/>
                    <a:p>
                      <a:pPr marL="0" marR="0">
                        <a:lnSpc>
                          <a:spcPct val="107000"/>
                        </a:lnSpc>
                        <a:spcBef>
                          <a:spcPts val="600"/>
                        </a:spcBef>
                        <a:spcAft>
                          <a:spcPts val="600"/>
                        </a:spcAft>
                      </a:pPr>
                      <a:r>
                        <a:rPr lang="el-GR" sz="2000">
                          <a:effectLst/>
                        </a:rPr>
                        <a:t>Α: Κάνει να φάω 2</a:t>
                      </a:r>
                      <a:r>
                        <a:rPr lang="el-GR" sz="2000" baseline="30000">
                          <a:effectLst/>
                        </a:rPr>
                        <a:t>η</a:t>
                      </a:r>
                      <a:r>
                        <a:rPr lang="el-GR" sz="2000">
                          <a:effectLst/>
                        </a:rPr>
                        <a:t> μπανάνα μέσα στην ημέρα; Έχω ακούσει ότι έχει πολλή ζάχαρη.</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7516" marR="67516" marT="0" marB="0"/>
                </a:tc>
                <a:extLst>
                  <a:ext uri="{0D108BD9-81ED-4DB2-BD59-A6C34878D82A}">
                    <a16:rowId xmlns:a16="http://schemas.microsoft.com/office/drawing/2014/main" val="391175202"/>
                  </a:ext>
                </a:extLst>
              </a:tr>
              <a:tr h="522002">
                <a:tc>
                  <a:txBody>
                    <a:bodyPr/>
                    <a:lstStyle/>
                    <a:p>
                      <a:pPr marL="0" marR="0">
                        <a:lnSpc>
                          <a:spcPct val="107000"/>
                        </a:lnSpc>
                        <a:spcBef>
                          <a:spcPts val="600"/>
                        </a:spcBef>
                        <a:spcAft>
                          <a:spcPts val="600"/>
                        </a:spcAft>
                      </a:pPr>
                      <a:r>
                        <a:rPr lang="el-GR" sz="2000">
                          <a:effectLst/>
                        </a:rPr>
                        <a:t>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7516" marR="67516" marT="0" marB="0"/>
                </a:tc>
                <a:tc>
                  <a:txBody>
                    <a:bodyPr/>
                    <a:lstStyle/>
                    <a:p>
                      <a:pPr marL="0" marR="0">
                        <a:lnSpc>
                          <a:spcPct val="107000"/>
                        </a:lnSpc>
                        <a:spcBef>
                          <a:spcPts val="600"/>
                        </a:spcBef>
                        <a:spcAft>
                          <a:spcPts val="600"/>
                        </a:spcAft>
                      </a:pPr>
                      <a:r>
                        <a:rPr lang="el-GR" sz="2000" dirty="0">
                          <a:effectLst/>
                        </a:rPr>
                        <a:t>Α: Η αλήθεια είναι ότι δεν ξέρω να σας απαντήσω σχετικά με την ποσότητα φαγητού που τρώω όταν βρίσκομαι σε ταβέρνα.</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516" marR="67516" marT="0" marB="0"/>
                </a:tc>
                <a:extLst>
                  <a:ext uri="{0D108BD9-81ED-4DB2-BD59-A6C34878D82A}">
                    <a16:rowId xmlns:a16="http://schemas.microsoft.com/office/drawing/2014/main" val="1700748351"/>
                  </a:ext>
                </a:extLst>
              </a:tr>
              <a:tr h="345397">
                <a:tc>
                  <a:txBody>
                    <a:bodyPr/>
                    <a:lstStyle/>
                    <a:p>
                      <a:pPr marL="0" marR="0">
                        <a:lnSpc>
                          <a:spcPct val="107000"/>
                        </a:lnSpc>
                        <a:spcBef>
                          <a:spcPts val="600"/>
                        </a:spcBef>
                        <a:spcAft>
                          <a:spcPts val="600"/>
                        </a:spcAft>
                      </a:pPr>
                      <a:r>
                        <a:rPr lang="el-GR" sz="2000">
                          <a:effectLst/>
                        </a:rPr>
                        <a:t>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7516" marR="67516" marT="0" marB="0"/>
                </a:tc>
                <a:tc>
                  <a:txBody>
                    <a:bodyPr/>
                    <a:lstStyle/>
                    <a:p>
                      <a:pPr marL="0" marR="0">
                        <a:lnSpc>
                          <a:spcPct val="107000"/>
                        </a:lnSpc>
                        <a:spcBef>
                          <a:spcPts val="600"/>
                        </a:spcBef>
                        <a:spcAft>
                          <a:spcPts val="600"/>
                        </a:spcAft>
                      </a:pPr>
                      <a:r>
                        <a:rPr lang="el-GR" sz="2000">
                          <a:effectLst/>
                        </a:rPr>
                        <a:t>Α: Θέλω να τρώω περισσότερα φρούτα και δε μου είναι δυσάρεστα στη γεύση, αλλά τα ξεχνάω.</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7516" marR="67516" marT="0" marB="0"/>
                </a:tc>
                <a:extLst>
                  <a:ext uri="{0D108BD9-81ED-4DB2-BD59-A6C34878D82A}">
                    <a16:rowId xmlns:a16="http://schemas.microsoft.com/office/drawing/2014/main" val="2617642141"/>
                  </a:ext>
                </a:extLst>
              </a:tr>
              <a:tr h="875213">
                <a:tc>
                  <a:txBody>
                    <a:bodyPr/>
                    <a:lstStyle/>
                    <a:p>
                      <a:pPr marL="0" marR="0">
                        <a:lnSpc>
                          <a:spcPct val="107000"/>
                        </a:lnSpc>
                        <a:spcBef>
                          <a:spcPts val="600"/>
                        </a:spcBef>
                        <a:spcAft>
                          <a:spcPts val="600"/>
                        </a:spcAft>
                      </a:pPr>
                      <a:r>
                        <a:rPr lang="el-GR" sz="2000">
                          <a:effectLst/>
                        </a:rPr>
                        <a:t>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7516" marR="67516" marT="0" marB="0"/>
                </a:tc>
                <a:tc>
                  <a:txBody>
                    <a:bodyPr/>
                    <a:lstStyle/>
                    <a:p>
                      <a:pPr marL="0" marR="0">
                        <a:lnSpc>
                          <a:spcPct val="107000"/>
                        </a:lnSpc>
                        <a:spcBef>
                          <a:spcPts val="600"/>
                        </a:spcBef>
                        <a:spcAft>
                          <a:spcPts val="600"/>
                        </a:spcAft>
                      </a:pPr>
                      <a:r>
                        <a:rPr lang="el-GR" sz="2000">
                          <a:effectLst/>
                        </a:rPr>
                        <a:t>Α: Έχω πολύ άστατες ώρες στα γεύματά μου με αποτέλεσμα κάποιες ώρες να πεινάω πολύ, που μου είναι δυσάρεστο, ενώ στη συνέχεια τρώω με φόρα και τελικά βαραίνω, που και αυτό δε μου αρέσει. Τι να κάνω;</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7516" marR="67516" marT="0" marB="0"/>
                </a:tc>
                <a:extLst>
                  <a:ext uri="{0D108BD9-81ED-4DB2-BD59-A6C34878D82A}">
                    <a16:rowId xmlns:a16="http://schemas.microsoft.com/office/drawing/2014/main" val="3409573261"/>
                  </a:ext>
                </a:extLst>
              </a:tr>
              <a:tr h="522002">
                <a:tc>
                  <a:txBody>
                    <a:bodyPr/>
                    <a:lstStyle/>
                    <a:p>
                      <a:pPr marL="0" marR="0">
                        <a:lnSpc>
                          <a:spcPct val="107000"/>
                        </a:lnSpc>
                        <a:spcBef>
                          <a:spcPts val="600"/>
                        </a:spcBef>
                        <a:spcAft>
                          <a:spcPts val="600"/>
                        </a:spcAft>
                      </a:pPr>
                      <a:r>
                        <a:rPr lang="el-GR" sz="2000">
                          <a:effectLst/>
                        </a:rPr>
                        <a:t>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7516" marR="67516" marT="0" marB="0"/>
                </a:tc>
                <a:tc>
                  <a:txBody>
                    <a:bodyPr/>
                    <a:lstStyle/>
                    <a:p>
                      <a:pPr marL="0" marR="0">
                        <a:lnSpc>
                          <a:spcPct val="107000"/>
                        </a:lnSpc>
                        <a:spcBef>
                          <a:spcPts val="600"/>
                        </a:spcBef>
                        <a:spcAft>
                          <a:spcPts val="600"/>
                        </a:spcAft>
                      </a:pPr>
                      <a:r>
                        <a:rPr lang="el-GR" sz="2000">
                          <a:effectLst/>
                        </a:rPr>
                        <a:t>Α: Εντάξει, δεν μου είχατε προτείνει και κάτι τόσο δύσκολο, οπότε πήρα ένα φρούτο μαζί μου στη δουλειά και το έφαγα.</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7516" marR="67516" marT="0" marB="0"/>
                </a:tc>
                <a:extLst>
                  <a:ext uri="{0D108BD9-81ED-4DB2-BD59-A6C34878D82A}">
                    <a16:rowId xmlns:a16="http://schemas.microsoft.com/office/drawing/2014/main" val="1594972119"/>
                  </a:ext>
                </a:extLst>
              </a:tr>
              <a:tr h="345397">
                <a:tc>
                  <a:txBody>
                    <a:bodyPr/>
                    <a:lstStyle/>
                    <a:p>
                      <a:pPr marL="0" marR="0">
                        <a:lnSpc>
                          <a:spcPct val="107000"/>
                        </a:lnSpc>
                        <a:spcBef>
                          <a:spcPts val="600"/>
                        </a:spcBef>
                        <a:spcAft>
                          <a:spcPts val="600"/>
                        </a:spcAft>
                      </a:pPr>
                      <a:r>
                        <a:rPr lang="el-GR" sz="2000">
                          <a:effectLst/>
                        </a:rPr>
                        <a:t>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7516" marR="67516" marT="0" marB="0"/>
                </a:tc>
                <a:tc>
                  <a:txBody>
                    <a:bodyPr/>
                    <a:lstStyle/>
                    <a:p>
                      <a:pPr marL="0" marR="0">
                        <a:lnSpc>
                          <a:spcPct val="107000"/>
                        </a:lnSpc>
                        <a:spcBef>
                          <a:spcPts val="600"/>
                        </a:spcBef>
                        <a:spcAft>
                          <a:spcPts val="600"/>
                        </a:spcAft>
                      </a:pPr>
                      <a:r>
                        <a:rPr lang="el-GR" sz="2000" dirty="0">
                          <a:effectLst/>
                        </a:rPr>
                        <a:t>Α: Λοιπόν, έχω γράψει όλα όσα έφαγα την εβδομάδα που πέρασε. Θέλετε να τα δείτε;</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516" marR="67516" marT="0" marB="0"/>
                </a:tc>
                <a:extLst>
                  <a:ext uri="{0D108BD9-81ED-4DB2-BD59-A6C34878D82A}">
                    <a16:rowId xmlns:a16="http://schemas.microsoft.com/office/drawing/2014/main" val="1817367464"/>
                  </a:ext>
                </a:extLst>
              </a:tr>
            </a:tbl>
          </a:graphicData>
        </a:graphic>
      </p:graphicFrame>
      <p:sp>
        <p:nvSpPr>
          <p:cNvPr id="3" name="Rectangle 1">
            <a:extLst>
              <a:ext uri="{FF2B5EF4-FFF2-40B4-BE49-F238E27FC236}">
                <a16:creationId xmlns:a16="http://schemas.microsoft.com/office/drawing/2014/main" id="{B4422074-70BD-A824-A85C-AD3FEDDD13D2}"/>
              </a:ext>
            </a:extLst>
          </p:cNvPr>
          <p:cNvSpPr>
            <a:spLocks noChangeArrowheads="1"/>
          </p:cNvSpPr>
          <p:nvPr/>
        </p:nvSpPr>
        <p:spPr bwMode="auto">
          <a:xfrm>
            <a:off x="2008188" y="305405"/>
            <a:ext cx="7591374"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n-US" sz="2600" b="1" i="0" u="none" strike="noStrike" cap="none" normalizeH="0" baseline="0" dirty="0">
                <a:ln>
                  <a:noFill/>
                </a:ln>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Ποια τεχνική Γνωσιακής </a:t>
            </a:r>
            <a:r>
              <a:rPr kumimoji="0" lang="el-GR" altLang="en-US" sz="2600" b="1" i="0" u="none" strike="noStrike" cap="none" normalizeH="0" baseline="0" dirty="0" err="1">
                <a:ln>
                  <a:noFill/>
                </a:ln>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Συμπεριφορικής</a:t>
            </a:r>
            <a:r>
              <a:rPr kumimoji="0" lang="el-GR" altLang="en-US" sz="2600" b="1" i="0" u="none" strike="noStrike" cap="none" normalizeH="0" baseline="0" dirty="0">
                <a:ln>
                  <a:noFill/>
                </a:ln>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Θεραπείας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n-US" sz="2600" b="1" i="0" u="none" strike="noStrike" cap="none" normalizeH="0" baseline="0" dirty="0">
                <a:ln>
                  <a:noFill/>
                </a:ln>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θα χρησιμοποιούσατε σε κάθε περίπτωση και πώς. </a:t>
            </a:r>
            <a:endParaRPr kumimoji="0" lang="el-GR" altLang="en-US" sz="2600" b="0" i="0" u="none" strike="noStrike" cap="none" normalizeH="0" baseline="0" dirty="0">
              <a:ln>
                <a:noFill/>
              </a:ln>
              <a:solidFill>
                <a:schemeClr val="accent1">
                  <a:lumMod val="75000"/>
                </a:schemeClr>
              </a:solidFill>
              <a:effectLst/>
              <a:latin typeface="Arial" panose="020B0604020202020204" pitchFamily="34" charset="0"/>
            </a:endParaRPr>
          </a:p>
        </p:txBody>
      </p:sp>
    </p:spTree>
    <p:extLst>
      <p:ext uri="{BB962C8B-B14F-4D97-AF65-F5344CB8AC3E}">
        <p14:creationId xmlns:p14="http://schemas.microsoft.com/office/powerpoint/2010/main" val="33831878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255</TotalTime>
  <Words>193</Words>
  <Application>Microsoft Office PowerPoint</Application>
  <PresentationFormat>Widescreen</PresentationFormat>
  <Paragraphs>21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Corbel</vt:lpstr>
      <vt:lpstr>Parallax</vt:lpstr>
      <vt:lpstr>Γνωσιακή Συμπεριφορική Θεραπεία (Γνωσιακές Στρεβλώσεις)  ΦΡΟΝΤΙΣΤΗΡΙΟ</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Παραγοντεσ τροφικησ επιλογησ  φροντιστηριο</dc:title>
  <dc:creator>Evi Fappa</dc:creator>
  <cp:lastModifiedBy>Evi Fappa</cp:lastModifiedBy>
  <cp:revision>27</cp:revision>
  <dcterms:created xsi:type="dcterms:W3CDTF">2020-10-30T10:30:54Z</dcterms:created>
  <dcterms:modified xsi:type="dcterms:W3CDTF">2023-05-11T10:09:14Z</dcterms:modified>
</cp:coreProperties>
</file>