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1" r:id="rId4"/>
    <p:sldId id="274" r:id="rId5"/>
    <p:sldId id="279" r:id="rId6"/>
    <p:sldId id="275" r:id="rId7"/>
    <p:sldId id="278" r:id="rId8"/>
    <p:sldId id="276" r:id="rId9"/>
    <p:sldId id="280" r:id="rId10"/>
    <p:sldId id="281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31" autoAdjust="0"/>
  </p:normalViewPr>
  <p:slideViewPr>
    <p:cSldViewPr snapToGrid="0">
      <p:cViewPr varScale="1">
        <p:scale>
          <a:sx n="82" d="100"/>
          <a:sy n="82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F41B2-E19A-4503-8BDA-2E262E849C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408A9D5-C355-46A8-84F5-972B2A2616E3}">
      <dgm:prSet phldrT="[Text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Τέλειος ανταγωνισμός</a:t>
          </a:r>
          <a:endParaRPr lang="en-GB" b="1" dirty="0">
            <a:solidFill>
              <a:schemeClr val="tx1"/>
            </a:solidFill>
          </a:endParaRPr>
        </a:p>
      </dgm:t>
    </dgm:pt>
    <dgm:pt modelId="{EC5B7F7D-13D3-4183-96B3-3CD2EE2CFAFF}" type="parTrans" cxnId="{FAE5ECDD-65B9-4559-93AD-9599BA581F31}">
      <dgm:prSet/>
      <dgm:spPr/>
      <dgm:t>
        <a:bodyPr/>
        <a:lstStyle/>
        <a:p>
          <a:endParaRPr lang="en-GB"/>
        </a:p>
      </dgm:t>
    </dgm:pt>
    <dgm:pt modelId="{8CD04859-6584-45E7-9876-134E9C22D0A8}" type="sibTrans" cxnId="{FAE5ECDD-65B9-4559-93AD-9599BA581F31}">
      <dgm:prSet/>
      <dgm:spPr/>
      <dgm:t>
        <a:bodyPr/>
        <a:lstStyle/>
        <a:p>
          <a:endParaRPr lang="en-GB"/>
        </a:p>
      </dgm:t>
    </dgm:pt>
    <dgm:pt modelId="{688DF561-07DE-4484-83C5-BD2628DC6219}">
      <dgm:prSet phldrT="[Text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Μονοπωλιακός ανταγωνισμός</a:t>
          </a:r>
          <a:endParaRPr lang="en-GB" b="1" dirty="0">
            <a:solidFill>
              <a:schemeClr val="tx1"/>
            </a:solidFill>
          </a:endParaRPr>
        </a:p>
      </dgm:t>
    </dgm:pt>
    <dgm:pt modelId="{0BED7E58-01E8-4A9B-A6EC-2636A8F5BB11}" type="parTrans" cxnId="{9D5137D1-29D0-45AB-A267-497D99D3FF9C}">
      <dgm:prSet/>
      <dgm:spPr/>
      <dgm:t>
        <a:bodyPr/>
        <a:lstStyle/>
        <a:p>
          <a:endParaRPr lang="en-GB"/>
        </a:p>
      </dgm:t>
    </dgm:pt>
    <dgm:pt modelId="{A86FCBB7-726B-4513-AA4A-12CAFFA23E2C}" type="sibTrans" cxnId="{9D5137D1-29D0-45AB-A267-497D99D3FF9C}">
      <dgm:prSet/>
      <dgm:spPr/>
      <dgm:t>
        <a:bodyPr/>
        <a:lstStyle/>
        <a:p>
          <a:endParaRPr lang="en-GB"/>
        </a:p>
      </dgm:t>
    </dgm:pt>
    <dgm:pt modelId="{A7FD65F6-6E3D-4D77-80CB-72299AD2AE83}">
      <dgm:prSet phldrT="[Text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Ολιγοπώλιο</a:t>
          </a:r>
          <a:endParaRPr lang="en-GB" b="1" dirty="0">
            <a:solidFill>
              <a:schemeClr val="tx1"/>
            </a:solidFill>
          </a:endParaRPr>
        </a:p>
      </dgm:t>
    </dgm:pt>
    <dgm:pt modelId="{BBECC48B-C2F4-410D-B846-65C8419B45D7}" type="parTrans" cxnId="{23473163-4D57-4C23-853F-E14B0B1BBBE5}">
      <dgm:prSet/>
      <dgm:spPr/>
      <dgm:t>
        <a:bodyPr/>
        <a:lstStyle/>
        <a:p>
          <a:endParaRPr lang="en-GB"/>
        </a:p>
      </dgm:t>
    </dgm:pt>
    <dgm:pt modelId="{E491BDD2-B647-4706-96DB-370290FC6CD4}" type="sibTrans" cxnId="{23473163-4D57-4C23-853F-E14B0B1BBBE5}">
      <dgm:prSet/>
      <dgm:spPr/>
      <dgm:t>
        <a:bodyPr/>
        <a:lstStyle/>
        <a:p>
          <a:endParaRPr lang="en-GB"/>
        </a:p>
      </dgm:t>
    </dgm:pt>
    <dgm:pt modelId="{E3513CC7-2FAA-401C-8811-44851E53FB7A}">
      <dgm:prSet phldrT="[Text]"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Μονοπώλιο</a:t>
          </a:r>
          <a:endParaRPr lang="en-GB" b="1" dirty="0">
            <a:solidFill>
              <a:schemeClr val="tx1"/>
            </a:solidFill>
          </a:endParaRPr>
        </a:p>
      </dgm:t>
    </dgm:pt>
    <dgm:pt modelId="{13E6BB66-A8C9-446C-B86A-ED7A06F7CDDB}" type="parTrans" cxnId="{84736B07-CF92-4ED4-910F-588D27368FF2}">
      <dgm:prSet/>
      <dgm:spPr/>
      <dgm:t>
        <a:bodyPr/>
        <a:lstStyle/>
        <a:p>
          <a:endParaRPr lang="en-GB"/>
        </a:p>
      </dgm:t>
    </dgm:pt>
    <dgm:pt modelId="{89BCE525-A9E5-4FE4-8442-1D3E58CCA1F8}" type="sibTrans" cxnId="{84736B07-CF92-4ED4-910F-588D27368FF2}">
      <dgm:prSet/>
      <dgm:spPr/>
      <dgm:t>
        <a:bodyPr/>
        <a:lstStyle/>
        <a:p>
          <a:endParaRPr lang="en-GB"/>
        </a:p>
      </dgm:t>
    </dgm:pt>
    <dgm:pt modelId="{2DBA8061-7F4F-4264-83D8-13CCB07B5722}" type="pres">
      <dgm:prSet presAssocID="{6C9F41B2-E19A-4503-8BDA-2E262E849C55}" presName="diagram" presStyleCnt="0">
        <dgm:presLayoutVars>
          <dgm:dir/>
          <dgm:resizeHandles val="exact"/>
        </dgm:presLayoutVars>
      </dgm:prSet>
      <dgm:spPr/>
    </dgm:pt>
    <dgm:pt modelId="{1B546F87-4DFC-4AFA-8BF2-0052B9A76EE7}" type="pres">
      <dgm:prSet presAssocID="{E408A9D5-C355-46A8-84F5-972B2A2616E3}" presName="node" presStyleLbl="node1" presStyleIdx="0" presStyleCnt="4">
        <dgm:presLayoutVars>
          <dgm:bulletEnabled val="1"/>
        </dgm:presLayoutVars>
      </dgm:prSet>
      <dgm:spPr/>
    </dgm:pt>
    <dgm:pt modelId="{6F4FAA7C-2987-4A73-BBA5-8D25FC9D4657}" type="pres">
      <dgm:prSet presAssocID="{8CD04859-6584-45E7-9876-134E9C22D0A8}" presName="sibTrans" presStyleCnt="0"/>
      <dgm:spPr/>
    </dgm:pt>
    <dgm:pt modelId="{0B2B4B61-077E-4E3B-9C06-6070D0896137}" type="pres">
      <dgm:prSet presAssocID="{688DF561-07DE-4484-83C5-BD2628DC6219}" presName="node" presStyleLbl="node1" presStyleIdx="1" presStyleCnt="4">
        <dgm:presLayoutVars>
          <dgm:bulletEnabled val="1"/>
        </dgm:presLayoutVars>
      </dgm:prSet>
      <dgm:spPr/>
    </dgm:pt>
    <dgm:pt modelId="{1C59F14F-B84D-4546-B581-AE0270331A2B}" type="pres">
      <dgm:prSet presAssocID="{A86FCBB7-726B-4513-AA4A-12CAFFA23E2C}" presName="sibTrans" presStyleCnt="0"/>
      <dgm:spPr/>
    </dgm:pt>
    <dgm:pt modelId="{3B7D5DFC-D74D-4F3A-8695-32CD95FE1A45}" type="pres">
      <dgm:prSet presAssocID="{A7FD65F6-6E3D-4D77-80CB-72299AD2AE83}" presName="node" presStyleLbl="node1" presStyleIdx="2" presStyleCnt="4">
        <dgm:presLayoutVars>
          <dgm:bulletEnabled val="1"/>
        </dgm:presLayoutVars>
      </dgm:prSet>
      <dgm:spPr/>
    </dgm:pt>
    <dgm:pt modelId="{2FA42675-0678-49E0-99DC-98FE2D096316}" type="pres">
      <dgm:prSet presAssocID="{E491BDD2-B647-4706-96DB-370290FC6CD4}" presName="sibTrans" presStyleCnt="0"/>
      <dgm:spPr/>
    </dgm:pt>
    <dgm:pt modelId="{6894CD6D-1FDF-4F6B-8E78-F5A80405C903}" type="pres">
      <dgm:prSet presAssocID="{E3513CC7-2FAA-401C-8811-44851E53FB7A}" presName="node" presStyleLbl="node1" presStyleIdx="3" presStyleCnt="4">
        <dgm:presLayoutVars>
          <dgm:bulletEnabled val="1"/>
        </dgm:presLayoutVars>
      </dgm:prSet>
      <dgm:spPr/>
    </dgm:pt>
  </dgm:ptLst>
  <dgm:cxnLst>
    <dgm:cxn modelId="{84736B07-CF92-4ED4-910F-588D27368FF2}" srcId="{6C9F41B2-E19A-4503-8BDA-2E262E849C55}" destId="{E3513CC7-2FAA-401C-8811-44851E53FB7A}" srcOrd="3" destOrd="0" parTransId="{13E6BB66-A8C9-446C-B86A-ED7A06F7CDDB}" sibTransId="{89BCE525-A9E5-4FE4-8442-1D3E58CCA1F8}"/>
    <dgm:cxn modelId="{34D7F71B-89F5-4FE2-A51A-66DC67E13E11}" type="presOf" srcId="{6C9F41B2-E19A-4503-8BDA-2E262E849C55}" destId="{2DBA8061-7F4F-4264-83D8-13CCB07B5722}" srcOrd="0" destOrd="0" presId="urn:microsoft.com/office/officeart/2005/8/layout/default"/>
    <dgm:cxn modelId="{23473163-4D57-4C23-853F-E14B0B1BBBE5}" srcId="{6C9F41B2-E19A-4503-8BDA-2E262E849C55}" destId="{A7FD65F6-6E3D-4D77-80CB-72299AD2AE83}" srcOrd="2" destOrd="0" parTransId="{BBECC48B-C2F4-410D-B846-65C8419B45D7}" sibTransId="{E491BDD2-B647-4706-96DB-370290FC6CD4}"/>
    <dgm:cxn modelId="{CE948163-3454-4ADA-BA71-D9144E064ADD}" type="presOf" srcId="{E3513CC7-2FAA-401C-8811-44851E53FB7A}" destId="{6894CD6D-1FDF-4F6B-8E78-F5A80405C903}" srcOrd="0" destOrd="0" presId="urn:microsoft.com/office/officeart/2005/8/layout/default"/>
    <dgm:cxn modelId="{71711C92-7A4B-499B-B11E-216402AF41AD}" type="presOf" srcId="{688DF561-07DE-4484-83C5-BD2628DC6219}" destId="{0B2B4B61-077E-4E3B-9C06-6070D0896137}" srcOrd="0" destOrd="0" presId="urn:microsoft.com/office/officeart/2005/8/layout/default"/>
    <dgm:cxn modelId="{E2A41F9A-A796-4EC3-AFA2-2F7FCD594856}" type="presOf" srcId="{E408A9D5-C355-46A8-84F5-972B2A2616E3}" destId="{1B546F87-4DFC-4AFA-8BF2-0052B9A76EE7}" srcOrd="0" destOrd="0" presId="urn:microsoft.com/office/officeart/2005/8/layout/default"/>
    <dgm:cxn modelId="{9D5137D1-29D0-45AB-A267-497D99D3FF9C}" srcId="{6C9F41B2-E19A-4503-8BDA-2E262E849C55}" destId="{688DF561-07DE-4484-83C5-BD2628DC6219}" srcOrd="1" destOrd="0" parTransId="{0BED7E58-01E8-4A9B-A6EC-2636A8F5BB11}" sibTransId="{A86FCBB7-726B-4513-AA4A-12CAFFA23E2C}"/>
    <dgm:cxn modelId="{7BF8A4D9-8DE3-4489-8992-5F8A55B16093}" type="presOf" srcId="{A7FD65F6-6E3D-4D77-80CB-72299AD2AE83}" destId="{3B7D5DFC-D74D-4F3A-8695-32CD95FE1A45}" srcOrd="0" destOrd="0" presId="urn:microsoft.com/office/officeart/2005/8/layout/default"/>
    <dgm:cxn modelId="{FAE5ECDD-65B9-4559-93AD-9599BA581F31}" srcId="{6C9F41B2-E19A-4503-8BDA-2E262E849C55}" destId="{E408A9D5-C355-46A8-84F5-972B2A2616E3}" srcOrd="0" destOrd="0" parTransId="{EC5B7F7D-13D3-4183-96B3-3CD2EE2CFAFF}" sibTransId="{8CD04859-6584-45E7-9876-134E9C22D0A8}"/>
    <dgm:cxn modelId="{9DA84175-EDEE-4FFD-AAAE-81B2CF8510C2}" type="presParOf" srcId="{2DBA8061-7F4F-4264-83D8-13CCB07B5722}" destId="{1B546F87-4DFC-4AFA-8BF2-0052B9A76EE7}" srcOrd="0" destOrd="0" presId="urn:microsoft.com/office/officeart/2005/8/layout/default"/>
    <dgm:cxn modelId="{79E2153E-38E9-45AE-BAEA-9B48385FA6FD}" type="presParOf" srcId="{2DBA8061-7F4F-4264-83D8-13CCB07B5722}" destId="{6F4FAA7C-2987-4A73-BBA5-8D25FC9D4657}" srcOrd="1" destOrd="0" presId="urn:microsoft.com/office/officeart/2005/8/layout/default"/>
    <dgm:cxn modelId="{38957184-AF8E-4CB5-8381-378C54ED152C}" type="presParOf" srcId="{2DBA8061-7F4F-4264-83D8-13CCB07B5722}" destId="{0B2B4B61-077E-4E3B-9C06-6070D0896137}" srcOrd="2" destOrd="0" presId="urn:microsoft.com/office/officeart/2005/8/layout/default"/>
    <dgm:cxn modelId="{805200D1-1F08-44BD-BB2F-DAA7B15D1967}" type="presParOf" srcId="{2DBA8061-7F4F-4264-83D8-13CCB07B5722}" destId="{1C59F14F-B84D-4546-B581-AE0270331A2B}" srcOrd="3" destOrd="0" presId="urn:microsoft.com/office/officeart/2005/8/layout/default"/>
    <dgm:cxn modelId="{CB13F65F-EA1A-47B9-B698-040B034058A3}" type="presParOf" srcId="{2DBA8061-7F4F-4264-83D8-13CCB07B5722}" destId="{3B7D5DFC-D74D-4F3A-8695-32CD95FE1A45}" srcOrd="4" destOrd="0" presId="urn:microsoft.com/office/officeart/2005/8/layout/default"/>
    <dgm:cxn modelId="{122D0652-9CC6-4CD7-9E7F-24537240DD02}" type="presParOf" srcId="{2DBA8061-7F4F-4264-83D8-13CCB07B5722}" destId="{2FA42675-0678-49E0-99DC-98FE2D096316}" srcOrd="5" destOrd="0" presId="urn:microsoft.com/office/officeart/2005/8/layout/default"/>
    <dgm:cxn modelId="{D7217F1C-ED11-412F-9F6A-18359D58BF9E}" type="presParOf" srcId="{2DBA8061-7F4F-4264-83D8-13CCB07B5722}" destId="{6894CD6D-1FDF-4F6B-8E78-F5A80405C9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6F87-4DFC-4AFA-8BF2-0052B9A76EE7}">
      <dsp:nvSpPr>
        <dsp:cNvPr id="0" name=""/>
        <dsp:cNvSpPr/>
      </dsp:nvSpPr>
      <dsp:spPr>
        <a:xfrm>
          <a:off x="1710734" y="434"/>
          <a:ext cx="3256157" cy="1953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tx1"/>
              </a:solidFill>
            </a:rPr>
            <a:t>Τέλειος ανταγωνισμός</a:t>
          </a:r>
          <a:endParaRPr lang="en-GB" sz="3600" b="1" kern="1200" dirty="0">
            <a:solidFill>
              <a:schemeClr val="tx1"/>
            </a:solidFill>
          </a:endParaRPr>
        </a:p>
      </dsp:txBody>
      <dsp:txXfrm>
        <a:off x="1710734" y="434"/>
        <a:ext cx="3256157" cy="1953694"/>
      </dsp:txXfrm>
    </dsp:sp>
    <dsp:sp modelId="{0B2B4B61-077E-4E3B-9C06-6070D0896137}">
      <dsp:nvSpPr>
        <dsp:cNvPr id="0" name=""/>
        <dsp:cNvSpPr/>
      </dsp:nvSpPr>
      <dsp:spPr>
        <a:xfrm>
          <a:off x="5292507" y="434"/>
          <a:ext cx="3256157" cy="1953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tx1"/>
              </a:solidFill>
            </a:rPr>
            <a:t>Μονοπωλιακός ανταγωνισμός</a:t>
          </a:r>
          <a:endParaRPr lang="en-GB" sz="3600" b="1" kern="1200" dirty="0">
            <a:solidFill>
              <a:schemeClr val="tx1"/>
            </a:solidFill>
          </a:endParaRPr>
        </a:p>
      </dsp:txBody>
      <dsp:txXfrm>
        <a:off x="5292507" y="434"/>
        <a:ext cx="3256157" cy="1953694"/>
      </dsp:txXfrm>
    </dsp:sp>
    <dsp:sp modelId="{3B7D5DFC-D74D-4F3A-8695-32CD95FE1A45}">
      <dsp:nvSpPr>
        <dsp:cNvPr id="0" name=""/>
        <dsp:cNvSpPr/>
      </dsp:nvSpPr>
      <dsp:spPr>
        <a:xfrm>
          <a:off x="1710734" y="2279744"/>
          <a:ext cx="3256157" cy="1953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tx1"/>
              </a:solidFill>
            </a:rPr>
            <a:t>Ολιγοπώλιο</a:t>
          </a:r>
          <a:endParaRPr lang="en-GB" sz="3600" b="1" kern="1200" dirty="0">
            <a:solidFill>
              <a:schemeClr val="tx1"/>
            </a:solidFill>
          </a:endParaRPr>
        </a:p>
      </dsp:txBody>
      <dsp:txXfrm>
        <a:off x="1710734" y="2279744"/>
        <a:ext cx="3256157" cy="1953694"/>
      </dsp:txXfrm>
    </dsp:sp>
    <dsp:sp modelId="{6894CD6D-1FDF-4F6B-8E78-F5A80405C903}">
      <dsp:nvSpPr>
        <dsp:cNvPr id="0" name=""/>
        <dsp:cNvSpPr/>
      </dsp:nvSpPr>
      <dsp:spPr>
        <a:xfrm>
          <a:off x="5292507" y="2279744"/>
          <a:ext cx="3256157" cy="1953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tx1"/>
              </a:solidFill>
            </a:rPr>
            <a:t>Μονοπώλιο</a:t>
          </a:r>
          <a:endParaRPr lang="en-GB" sz="3600" b="1" kern="1200" dirty="0">
            <a:solidFill>
              <a:schemeClr val="tx1"/>
            </a:solidFill>
          </a:endParaRPr>
        </a:p>
      </dsp:txBody>
      <dsp:txXfrm>
        <a:off x="5292507" y="2279744"/>
        <a:ext cx="3256157" cy="19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BD43-F223-43C2-B6E2-B5BC45BD569F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292A0-0F84-4F12-AA5F-3A88E854A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1828-B566-4CCD-AB71-BCC362F7E8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1828-B566-4CCD-AB71-BCC362F7E8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2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Στα</a:t>
            </a:r>
            <a:r>
              <a:rPr lang="el-GR" baseline="0" dirty="0"/>
              <a:t> δεξιά βλέπουμε γελοιογραφία της εποχής που παρουσιάζει τη </a:t>
            </a:r>
            <a:r>
              <a:rPr lang="en-GB" baseline="0" dirty="0"/>
              <a:t>Standard Oil </a:t>
            </a:r>
            <a:r>
              <a:rPr lang="el-GR" baseline="0" dirty="0"/>
              <a:t>ως ένα μυθικό τέρας που κατασπαράζει τα πάντα στο πέρασμα του.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92A0-0F84-4F12-AA5F-3A88E854A2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1828-B566-4CCD-AB71-BCC362F7E8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6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1828-B566-4CCD-AB71-BCC362F7E8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7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2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3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0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5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9F47-51BC-433A-9E8D-B78D07FD4BE0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CCAB-1E7F-4649-BD5E-DB9408B7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818" y="1885279"/>
            <a:ext cx="7886700" cy="20113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Μορφές της αγοράς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42532"/>
              </p:ext>
            </p:extLst>
          </p:nvPr>
        </p:nvGraphicFramePr>
        <p:xfrm>
          <a:off x="1048357" y="2650013"/>
          <a:ext cx="10040927" cy="2799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Η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Delta</a:t>
                      </a: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 μειώνει τις τιμές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Η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Delta </a:t>
                      </a:r>
                      <a:r>
                        <a:rPr lang="el-GR" sz="1700" baseline="0" dirty="0">
                          <a:solidFill>
                            <a:schemeClr val="tx1"/>
                          </a:solidFill>
                          <a:effectLst/>
                        </a:rPr>
                        <a:t>δεν μειώνει τις τιμές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8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Η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United</a:t>
                      </a: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 μειώνει τις τιμές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Delta</a:t>
                      </a:r>
                      <a:r>
                        <a:rPr lang="el-GR" sz="1700" dirty="0">
                          <a:effectLst/>
                        </a:rPr>
                        <a:t>: </a:t>
                      </a:r>
                      <a:r>
                        <a:rPr lang="en-US" sz="1700" dirty="0">
                          <a:effectLst/>
                        </a:rPr>
                        <a:t>2 </a:t>
                      </a:r>
                      <a:r>
                        <a:rPr lang="el-GR" sz="1700" dirty="0">
                          <a:effectLst/>
                        </a:rPr>
                        <a:t>εκ. κέρδη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United</a:t>
                      </a:r>
                      <a:r>
                        <a:rPr lang="el-GR" sz="1700" dirty="0">
                          <a:effectLst/>
                        </a:rPr>
                        <a:t>: 2 εκ. κέρδη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Delta</a:t>
                      </a:r>
                      <a:r>
                        <a:rPr lang="el-GR" sz="1700" dirty="0">
                          <a:effectLst/>
                        </a:rPr>
                        <a:t>: 0 εκ. κέρδη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United</a:t>
                      </a:r>
                      <a:r>
                        <a:rPr lang="el-GR" sz="1700" dirty="0">
                          <a:effectLst/>
                        </a:rPr>
                        <a:t>: 13 εκ. κέρδη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62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Η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United</a:t>
                      </a:r>
                      <a:r>
                        <a:rPr lang="el-GR" sz="1700" baseline="0" dirty="0">
                          <a:solidFill>
                            <a:schemeClr val="tx1"/>
                          </a:solidFill>
                          <a:effectLst/>
                        </a:rPr>
                        <a:t> δεν μειώνει τις τιμές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Delta</a:t>
                      </a:r>
                      <a:r>
                        <a:rPr lang="el-GR" sz="1700" dirty="0">
                          <a:effectLst/>
                        </a:rPr>
                        <a:t>: 13 εκ. κέρδη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United</a:t>
                      </a:r>
                      <a:r>
                        <a:rPr lang="el-GR" sz="1700" dirty="0">
                          <a:effectLst/>
                        </a:rPr>
                        <a:t>: 0 εκ. κέρδη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Delta</a:t>
                      </a:r>
                      <a:r>
                        <a:rPr lang="el-GR" sz="1700" dirty="0">
                          <a:effectLst/>
                        </a:rPr>
                        <a:t>: 8 εκ. κέρδη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United</a:t>
                      </a:r>
                      <a:r>
                        <a:rPr lang="el-GR" sz="1700" dirty="0">
                          <a:effectLst/>
                        </a:rPr>
                        <a:t>: 8 εκ. κέρδη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94950" y="1274902"/>
            <a:ext cx="10040927" cy="996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60"/>
              </a:lnSpc>
            </a:pP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Δύο αεροπορικές εταιρείες (</a:t>
            </a:r>
            <a:r>
              <a:rPr lang="en-US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Delta airlines 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</a:t>
            </a:r>
            <a:r>
              <a:rPr lang="en-US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United airlines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ανταγωνίζονται σε ένα συγκεκριμένο δρομολόγιο. Η κάθε εταιρεία αντιμετωπίζει το δίλημμα να ρίξει τις τιμές των αεροπορικών εισιτηρίων προκειμένου να αυξήσει το μερίδιο της αγοράς και τα κέρδη της.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7698" y="518354"/>
            <a:ext cx="10262246" cy="44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/>
              <a:t>Ανάλυση της συμπεριφοράς των επιχειρήσεων στο ολιγοπώλιο</a:t>
            </a:r>
            <a:endParaRPr lang="en-GB" sz="23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60E067-CFBC-2775-FF1E-1B41D3E9B77E}"/>
              </a:ext>
            </a:extLst>
          </p:cNvPr>
          <p:cNvSpPr/>
          <p:nvPr/>
        </p:nvSpPr>
        <p:spPr>
          <a:xfrm>
            <a:off x="4234197" y="3139246"/>
            <a:ext cx="2766496" cy="12172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5B1EA4-6CB7-4F18-71A5-3C9E2DA0F77E}"/>
              </a:ext>
            </a:extLst>
          </p:cNvPr>
          <p:cNvSpPr/>
          <p:nvPr/>
        </p:nvSpPr>
        <p:spPr>
          <a:xfrm>
            <a:off x="7898591" y="4159454"/>
            <a:ext cx="2766496" cy="10706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D7B2F5-8712-804C-9903-58540FBFC380}"/>
              </a:ext>
            </a:extLst>
          </p:cNvPr>
          <p:cNvCxnSpPr>
            <a:cxnSpLocks/>
          </p:cNvCxnSpPr>
          <p:nvPr/>
        </p:nvCxnSpPr>
        <p:spPr>
          <a:xfrm flipV="1">
            <a:off x="3887172" y="4149188"/>
            <a:ext cx="620762" cy="1558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B13289-B5A8-E101-A051-EB98752EA53F}"/>
              </a:ext>
            </a:extLst>
          </p:cNvPr>
          <p:cNvCxnSpPr>
            <a:cxnSpLocks/>
          </p:cNvCxnSpPr>
          <p:nvPr/>
        </p:nvCxnSpPr>
        <p:spPr>
          <a:xfrm flipV="1">
            <a:off x="7716594" y="5085205"/>
            <a:ext cx="269854" cy="873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B0B1EF-93AB-46D6-E917-8A15DB217549}"/>
              </a:ext>
            </a:extLst>
          </p:cNvPr>
          <p:cNvSpPr txBox="1"/>
          <p:nvPr/>
        </p:nvSpPr>
        <p:spPr>
          <a:xfrm>
            <a:off x="2469394" y="5827570"/>
            <a:ext cx="1888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Ολιγοπώλιο δίχως</a:t>
            </a:r>
          </a:p>
          <a:p>
            <a:r>
              <a:rPr lang="el-GR" dirty="0"/>
              <a:t>σύμπραξη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A02F8-6E9A-99C7-0986-21231A5B8303}"/>
              </a:ext>
            </a:extLst>
          </p:cNvPr>
          <p:cNvSpPr txBox="1"/>
          <p:nvPr/>
        </p:nvSpPr>
        <p:spPr>
          <a:xfrm>
            <a:off x="7000693" y="5926204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Ολιγοπώλιο </a:t>
            </a:r>
          </a:p>
          <a:p>
            <a:r>
              <a:rPr lang="el-GR" dirty="0"/>
              <a:t>με σύμπραξη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55" y="384392"/>
            <a:ext cx="7886700" cy="687638"/>
          </a:xfrm>
        </p:spPr>
        <p:txBody>
          <a:bodyPr>
            <a:normAutofit/>
          </a:bodyPr>
          <a:lstStyle/>
          <a:p>
            <a:pPr algn="ctr"/>
            <a:r>
              <a:rPr lang="el-GR" sz="3200" b="1">
                <a:latin typeface="+mn-lt"/>
              </a:rPr>
              <a:t>Μονοπωλιακός ανταγωνισμός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20" y="1423468"/>
            <a:ext cx="10231120" cy="26405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Η αγορά αποτελείται από έναν μεγάλο αριθμό επιχειρήσεων</a:t>
            </a:r>
            <a:r>
              <a:rPr lang="en-GB" sz="1800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Οι επιχειρήσεις προσπαθούν να διαφοροποιήσουν τα προϊόντα τους (υφή, γεύση, ποιότητα, κτλ.).</a:t>
            </a:r>
            <a:endParaRPr lang="el-GR" sz="1725" dirty="0"/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725" dirty="0"/>
              <a:t>Οι διαφοροποιήσεις μπορεί να είναι ουσιώδεις ή/και επιφανειακές.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725" dirty="0"/>
              <a:t>Ελεύθερη είσοδος/έξοδος επιχειρήσεων στην αγορά.</a:t>
            </a:r>
            <a:endParaRPr lang="en-US" sz="1725" dirty="0"/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725" dirty="0"/>
              <a:t>Πιο συχνή μορφή αγοράς στον πραγματικό κόσμο.</a:t>
            </a:r>
            <a:endParaRPr lang="en-GB" sz="1725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1997" y="4343400"/>
            <a:ext cx="8363816" cy="2133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7120" y="4853970"/>
            <a:ext cx="10231120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Οι επιχειρήσεις βραχυχρόνια έχουν κέρδη που όμως μακροχρόνια τείνουν να συρρικνωθούν.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Στο μονοπωλιακό ανταγωνισμό η ποικιλία των προϊόντων μπορεί να οδηγήσει σε καλύτερη ικανοποίηση των αναγκών/επιθυμιών των καταναλωτών. </a:t>
            </a:r>
            <a:endParaRPr lang="en-GB" sz="1725" dirty="0"/>
          </a:p>
        </p:txBody>
      </p:sp>
      <p:sp>
        <p:nvSpPr>
          <p:cNvPr id="8" name="Down Arrow 7"/>
          <p:cNvSpPr/>
          <p:nvPr/>
        </p:nvSpPr>
        <p:spPr>
          <a:xfrm>
            <a:off x="5718048" y="4203700"/>
            <a:ext cx="484632" cy="51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6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8E4FC-6D83-071C-E3DD-56F00E3D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2" y="1342479"/>
            <a:ext cx="10524336" cy="46855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A6D3B1-FC08-4562-B55F-A349EC2EB764}"/>
              </a:ext>
            </a:extLst>
          </p:cNvPr>
          <p:cNvSpPr txBox="1">
            <a:spLocks/>
          </p:cNvSpPr>
          <p:nvPr/>
        </p:nvSpPr>
        <p:spPr>
          <a:xfrm>
            <a:off x="2088797" y="396040"/>
            <a:ext cx="7886700" cy="6876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latin typeface="+mn-lt"/>
              </a:rPr>
              <a:t>Παράδειγμα μονοπωλιακού ανταγωνισμού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5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Οι μορφές της αγοράς</a:t>
            </a:r>
            <a:endParaRPr lang="en-GB" sz="40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9431656"/>
              </p:ext>
            </p:extLst>
          </p:nvPr>
        </p:nvGraphicFramePr>
        <p:xfrm>
          <a:off x="693080" y="1811327"/>
          <a:ext cx="10259400" cy="423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8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9818" y="5130800"/>
            <a:ext cx="10169237" cy="831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8893" y="3907045"/>
            <a:ext cx="1887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b="1" dirty="0">
                <a:solidFill>
                  <a:srgbClr val="C00000"/>
                </a:solidFill>
              </a:rPr>
              <a:t>Τέλειος</a:t>
            </a:r>
          </a:p>
          <a:p>
            <a:pPr algn="ctr"/>
            <a:r>
              <a:rPr lang="el-GR" sz="2200" b="1" dirty="0">
                <a:solidFill>
                  <a:srgbClr val="C00000"/>
                </a:solidFill>
              </a:rPr>
              <a:t>Ανταγωνισμός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8146" y="3912650"/>
            <a:ext cx="1597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C00000"/>
                </a:solidFill>
              </a:rPr>
              <a:t>Μονοπώλιο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977" y="3912650"/>
            <a:ext cx="1598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b="1" dirty="0">
                <a:solidFill>
                  <a:srgbClr val="C00000"/>
                </a:solidFill>
              </a:rPr>
              <a:t>Ολιγοπώλιο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3575" y="3863533"/>
            <a:ext cx="2006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b="1" dirty="0">
                <a:solidFill>
                  <a:srgbClr val="C00000"/>
                </a:solidFill>
              </a:rPr>
              <a:t>Μονοπωλιακός</a:t>
            </a:r>
          </a:p>
          <a:p>
            <a:pPr algn="ctr"/>
            <a:r>
              <a:rPr lang="el-GR" sz="2200" b="1" dirty="0">
                <a:solidFill>
                  <a:srgbClr val="C00000"/>
                </a:solidFill>
              </a:rPr>
              <a:t>ανταγωνισμός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Μορφές της αγοράς και ένταση του ανταγωνισμού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93023" y="5354859"/>
            <a:ext cx="1576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Υψηλός</a:t>
            </a:r>
          </a:p>
          <a:p>
            <a:pPr algn="ctr"/>
            <a:r>
              <a:rPr lang="el-GR" b="1" dirty="0"/>
              <a:t>Ανταγωνισμός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44678" y="5480920"/>
            <a:ext cx="1732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/>
              <a:t>Χαμηλός</a:t>
            </a:r>
          </a:p>
          <a:p>
            <a:pPr algn="ctr"/>
            <a:r>
              <a:rPr lang="el-GR" sz="2000" b="1" dirty="0"/>
              <a:t>Ανταγωνισμός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3405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55" y="384392"/>
            <a:ext cx="7886700" cy="68763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+mn-lt"/>
              </a:rPr>
              <a:t>Τέλειος ανταγωνισμός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20" y="1423468"/>
            <a:ext cx="10231120" cy="26405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b="1" dirty="0"/>
              <a:t>Μεγάλος αριθμός</a:t>
            </a:r>
            <a:r>
              <a:rPr lang="el-GR" sz="1800" dirty="0"/>
              <a:t> επιχειρήσεων και καταναλωτών</a:t>
            </a:r>
            <a:r>
              <a:rPr lang="en-GB" sz="1800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Καμία επιχείρηση </a:t>
            </a:r>
            <a:r>
              <a:rPr lang="el-GR" sz="1800" b="1" dirty="0"/>
              <a:t>δεν μπορεί να επηρεάσει την τιμή</a:t>
            </a:r>
            <a:r>
              <a:rPr lang="en-GB" sz="1800" dirty="0"/>
              <a:t>.</a:t>
            </a:r>
            <a:endParaRPr lang="el-GR" sz="1800" dirty="0"/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Οι επιχειρήσεις στον τέλειο ανταγωνισμό δεν έχουν </a:t>
            </a:r>
            <a:r>
              <a:rPr lang="el-GR" sz="1800" b="1" dirty="0"/>
              <a:t>δύναμη στην αγορά</a:t>
            </a:r>
            <a:r>
              <a:rPr lang="el-GR" sz="1800" dirty="0"/>
              <a:t> (</a:t>
            </a:r>
            <a:r>
              <a:rPr lang="en-GB" sz="1800" dirty="0"/>
              <a:t>market power).</a:t>
            </a:r>
            <a:endParaRPr lang="el-GR" sz="1800" dirty="0"/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Οι καταναλωτές είναι καλά πληροφορημένοι για τιμές και τα προϊόντα (</a:t>
            </a:r>
            <a:r>
              <a:rPr lang="el-GR" sz="1800" b="1" dirty="0"/>
              <a:t>τέλεια πληροφόρηση</a:t>
            </a:r>
            <a:r>
              <a:rPr lang="el-GR" sz="1800" dirty="0"/>
              <a:t>).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b="1" dirty="0"/>
              <a:t>Ομοιογενές</a:t>
            </a:r>
            <a:r>
              <a:rPr lang="el-GR" sz="1800" dirty="0"/>
              <a:t> προϊόν.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b="1" dirty="0"/>
              <a:t>Ελεύθερη είσοδος/έξοδος</a:t>
            </a:r>
            <a:r>
              <a:rPr lang="el-GR" sz="1800" dirty="0"/>
              <a:t> επιχειρήσεων στην αγορά.</a:t>
            </a: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1997" y="4343400"/>
            <a:ext cx="8363816" cy="2133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7120" y="4853970"/>
            <a:ext cx="10231120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 Ο ανταγωνισμός συμπιέζει τις τιμές.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Μακροχρόνια, τα κέρδη των επιχειρήσεων συρρικνώνονται.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Ιδεατή μορφή αγοράς από άποψη οικονομικής αποτελεσματικότητας. </a:t>
            </a:r>
            <a:endParaRPr lang="en-GB" sz="1725" dirty="0"/>
          </a:p>
        </p:txBody>
      </p:sp>
      <p:sp>
        <p:nvSpPr>
          <p:cNvPr id="8" name="Down Arrow 7"/>
          <p:cNvSpPr/>
          <p:nvPr/>
        </p:nvSpPr>
        <p:spPr>
          <a:xfrm>
            <a:off x="5718048" y="4203700"/>
            <a:ext cx="484632" cy="51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4" y="1584960"/>
            <a:ext cx="5503836" cy="468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59" y="1584960"/>
            <a:ext cx="5506721" cy="4683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444" y="314960"/>
            <a:ext cx="1139663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el-GR" dirty="0"/>
              <a:t>Ο τέλειος ανταγωνισμός είναι περισσότερο μια θεωρητική μορφή αγοράς. Ωστόσο,</a:t>
            </a:r>
            <a:r>
              <a:rPr lang="en-GB" dirty="0"/>
              <a:t> </a:t>
            </a:r>
            <a:r>
              <a:rPr lang="el-GR" dirty="0"/>
              <a:t>σε ορισμένες περιπτώσεις, κάποιες πραγματικές αγορές πλησιάζουν τα χαρακτηριστικά του τέλειου ανταγωνισμού. </a:t>
            </a:r>
          </a:p>
        </p:txBody>
      </p:sp>
    </p:spTree>
    <p:extLst>
      <p:ext uri="{BB962C8B-B14F-4D97-AF65-F5344CB8AC3E}">
        <p14:creationId xmlns:p14="http://schemas.microsoft.com/office/powerpoint/2010/main" val="202218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15" y="322161"/>
            <a:ext cx="7886700" cy="68763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+mn-lt"/>
              </a:rPr>
              <a:t>Μονοπώλιο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9360"/>
            <a:ext cx="10698480" cy="27635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Η αγορά αποτελείται από μία επιχείρηση</a:t>
            </a:r>
            <a:r>
              <a:rPr lang="en-GB" sz="1800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 μονοπωλητής έχει τη δυνατότητα να επηρεάσει την αγορά </a:t>
            </a:r>
            <a:r>
              <a:rPr lang="en-US" sz="1800" dirty="0"/>
              <a:t>(market power)</a:t>
            </a:r>
            <a:r>
              <a:rPr lang="el-GR" sz="1800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Εμπόδια εισόδου νέων επιχειρήσεων στην αγορά</a:t>
            </a:r>
            <a:r>
              <a:rPr lang="en-GB" sz="1800" dirty="0"/>
              <a:t>: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sz="1700" dirty="0"/>
              <a:t>Έλεγχος των εισροών για την παραγωγή του προϊόντος.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sz="1700" dirty="0"/>
              <a:t>Φυσικά μονοπώλια.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sz="1700" dirty="0"/>
              <a:t>Νομοθετικές ρυθμίσεις.</a:t>
            </a:r>
            <a:endParaRPr lang="en-GB" sz="1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853970"/>
            <a:ext cx="10698480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 Η τιμή που επικρατεί είναι υψηλότερη από τις ανταγωνιστικές αγορές.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Το μονοπώλιο διατηρεί σχετικά υψηλή κερδοφορία για μεγάλες περιόδους.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Η δύναμη του μονοπωλίου περιορίζεται από τη ζήτηση και την ύπαρξη υποκατάστατων αγαθών.</a:t>
            </a:r>
            <a:endParaRPr lang="en-GB" sz="1725" dirty="0"/>
          </a:p>
        </p:txBody>
      </p:sp>
      <p:sp>
        <p:nvSpPr>
          <p:cNvPr id="8" name="Down Arrow 7"/>
          <p:cNvSpPr/>
          <p:nvPr/>
        </p:nvSpPr>
        <p:spPr>
          <a:xfrm>
            <a:off x="5577840" y="4118610"/>
            <a:ext cx="594360" cy="609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3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040" y="995253"/>
            <a:ext cx="5506720" cy="5493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τέλη του 19</a:t>
            </a:r>
            <a:r>
              <a:rPr lang="el-GR" baseline="30000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ου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αιώνα, η αμερικάνικη εταιρεία </a:t>
            </a:r>
            <a:r>
              <a:rPr lang="en-GB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 Oil 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εδραιώθηκε στην αγορά πετρελαίου, παράγοντας, μεταφέροντας, διυλίζοντας και πουλώντας προϊόντα πετρελαίου. Η </a:t>
            </a:r>
            <a:r>
              <a:rPr lang="en-GB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 Oil 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κυριάρχησε στην αγορά εκτοπίζοντας τους ανταγωνιστές της με τη χρήση θεμιτών και αθέμιτων πρακτικών. Ο ιδρυτής της εταιρείας, </a:t>
            </a:r>
            <a:r>
              <a:rPr lang="en-GB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D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Rockfeller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έχει καταγραφεί ως ένας από τους πλουσιότερους ανθρώπους στην ιστορία. Το 1911 το Ανώτατο Δικαστήριο των Η.Π.Α. αποφάσισε ότι η </a:t>
            </a:r>
            <a:r>
              <a:rPr lang="en-GB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 Oil </a:t>
            </a: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συνιστά ένα παράνομο μονοπώλιο και αποφάσισε τη διάλυση της σε μικρότερες εταιρείες. </a:t>
            </a:r>
            <a:endParaRPr lang="en-GB" dirty="0">
              <a:effectLst/>
              <a:latin typeface="Ubuntu" panose="020B05040306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995253"/>
            <a:ext cx="5394960" cy="5493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1920" y="264160"/>
            <a:ext cx="627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Το μονοπώλιο της </a:t>
            </a:r>
            <a:r>
              <a:rPr lang="en-GB" sz="2800" dirty="0"/>
              <a:t>Standard Oil</a:t>
            </a:r>
          </a:p>
        </p:txBody>
      </p:sp>
    </p:spTree>
    <p:extLst>
      <p:ext uri="{BB962C8B-B14F-4D97-AF65-F5344CB8AC3E}">
        <p14:creationId xmlns:p14="http://schemas.microsoft.com/office/powerpoint/2010/main" val="143402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55" y="384392"/>
            <a:ext cx="7886700" cy="68763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+mn-lt"/>
              </a:rPr>
              <a:t>Ολιγοπώλιο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20" y="1423468"/>
            <a:ext cx="10231120" cy="26405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Η αγορά αποτελείται από ένα μικρό αριθμό επιχειρήσεων</a:t>
            </a:r>
            <a:r>
              <a:rPr lang="en-GB" sz="1800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Οι επιχειρήσεις έχουν κάποια δύναμη στην αγορά.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Υπάρχει </a:t>
            </a:r>
            <a:r>
              <a:rPr lang="el-GR" sz="1800" b="1" dirty="0"/>
              <a:t>στρατηγική αλληλεξάρτηση</a:t>
            </a:r>
            <a:r>
              <a:rPr lang="el-GR" sz="1800" dirty="0"/>
              <a:t> μεταξύ των επιχειρήσεων</a:t>
            </a:r>
            <a:r>
              <a:rPr lang="el-GR" sz="1725" dirty="0"/>
              <a:t>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725" dirty="0"/>
              <a:t>Ολιγοπώλιο </a:t>
            </a:r>
            <a:r>
              <a:rPr lang="el-GR" sz="1725" b="1" dirty="0"/>
              <a:t>χωρίς σύμπραξη</a:t>
            </a:r>
            <a:r>
              <a:rPr lang="el-GR" sz="1725" dirty="0"/>
              <a:t> (οι επιχειρήσεις ανταγωνίζονται).</a:t>
            </a:r>
          </a:p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725" dirty="0"/>
              <a:t>Ολιγοπώλιο </a:t>
            </a:r>
            <a:r>
              <a:rPr lang="el-GR" sz="1725" b="1" dirty="0"/>
              <a:t>με σύμπραξη</a:t>
            </a:r>
            <a:r>
              <a:rPr lang="el-GR" sz="1725" dirty="0"/>
              <a:t> (οι επιχειρήσεις συνεργάζονται).</a:t>
            </a:r>
            <a:endParaRPr lang="en-GB" sz="1725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7120" y="4853970"/>
            <a:ext cx="10231120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225"/>
              </a:spcAft>
            </a:pPr>
            <a:r>
              <a:rPr lang="el-GR" sz="1800" dirty="0"/>
              <a:t>Αν οι ολιγοπωλιακές επιχειρήσεις καταφέρουν να συνεργαστούν τότε: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dirty="0"/>
              <a:t>Η τιμή που επικρατεί είναι υψηλότερη από την τιμή του τέλειου ανταγωνισμού.</a:t>
            </a:r>
          </a:p>
          <a:p>
            <a:pPr lvl="1" algn="just">
              <a:lnSpc>
                <a:spcPct val="120000"/>
              </a:lnSpc>
              <a:spcAft>
                <a:spcPts val="225"/>
              </a:spcAft>
            </a:pPr>
            <a:r>
              <a:rPr lang="el-GR" dirty="0"/>
              <a:t>Τα ολιγοπώλια διατηρούν υψηλή κερδοφορια.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5718048" y="4203700"/>
            <a:ext cx="484632" cy="51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7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73646"/>
              </p:ext>
            </p:extLst>
          </p:nvPr>
        </p:nvGraphicFramePr>
        <p:xfrm>
          <a:off x="1252204" y="2661660"/>
          <a:ext cx="9738069" cy="2661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0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Μαρία ομολογεί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Μαρία δεν ομολογεί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3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Γιώργος ομολογεί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Γιώργος: 5 έτη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Μαρία: 5 έτη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Γιώργος: 1 έτος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Μαρία: 10 έτη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1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Γιώργος δεν</a:t>
                      </a:r>
                      <a:r>
                        <a:rPr lang="el-GR" sz="17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700" dirty="0">
                          <a:solidFill>
                            <a:schemeClr val="tx1"/>
                          </a:solidFill>
                          <a:effectLst/>
                        </a:rPr>
                        <a:t>ομολογεί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Γιώργος: 10 έτη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Μαρία: 1 έτος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Γιώργος: 3 έτη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effectLst/>
                        </a:rPr>
                        <a:t>Μαρία: 3 έτη</a:t>
                      </a:r>
                      <a:endParaRPr lang="en-GB" sz="1700" dirty="0"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52204" y="1219201"/>
            <a:ext cx="9895322" cy="996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60"/>
              </a:lnSpc>
            </a:pPr>
            <a:r>
              <a:rPr lang="el-GR" dirty="0"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Γιώργος και η Μαρία συλλαμβάνονται για ένα σοβαρό έγκλημα. Η αστυνομία τους απομονώνει σε ξεχωριστά κελιά έτσι ώστε να μην επικοινωνούν. Ο Γιώργος και η Μαρία θα πρέπει να αποφασίσουν αν θα ομολογήσουν την πράξη τους στην ανάκριση.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63194" y="426108"/>
            <a:ext cx="402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Το δίλημμα του φυλακισμένου</a:t>
            </a:r>
            <a:endParaRPr lang="en-GB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8DD7FE-62B1-565D-4D7B-4E04A69E4D7D}"/>
              </a:ext>
            </a:extLst>
          </p:cNvPr>
          <p:cNvSpPr/>
          <p:nvPr/>
        </p:nvSpPr>
        <p:spPr>
          <a:xfrm>
            <a:off x="4397273" y="3191665"/>
            <a:ext cx="2329681" cy="9668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5A4309-F6E2-B431-62AA-4AD5129EAA2E}"/>
              </a:ext>
            </a:extLst>
          </p:cNvPr>
          <p:cNvCxnSpPr/>
          <p:nvPr/>
        </p:nvCxnSpPr>
        <p:spPr>
          <a:xfrm flipV="1">
            <a:off x="4222548" y="4158482"/>
            <a:ext cx="547475" cy="1747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FE5A4A-45E9-4623-3809-471A29D3CE1C}"/>
              </a:ext>
            </a:extLst>
          </p:cNvPr>
          <p:cNvSpPr txBox="1"/>
          <p:nvPr/>
        </p:nvSpPr>
        <p:spPr>
          <a:xfrm>
            <a:off x="2917926" y="5987018"/>
            <a:ext cx="278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Μη συνεργατική ισορροπία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722</Words>
  <Application>Microsoft Office PowerPoint</Application>
  <PresentationFormat>Widescreen</PresentationFormat>
  <Paragraphs>102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Office Theme</vt:lpstr>
      <vt:lpstr>Μορφές της αγοράς</vt:lpstr>
      <vt:lpstr>Οι μορφές της αγοράς</vt:lpstr>
      <vt:lpstr>Μορφές της αγοράς και ένταση του ανταγωνισμού</vt:lpstr>
      <vt:lpstr>Τέλειος ανταγωνισμός</vt:lpstr>
      <vt:lpstr>PowerPoint Presentation</vt:lpstr>
      <vt:lpstr>Μονοπώλιο</vt:lpstr>
      <vt:lpstr>PowerPoint Presentation</vt:lpstr>
      <vt:lpstr>Ολιγοπώλιο</vt:lpstr>
      <vt:lpstr>PowerPoint Presentation</vt:lpstr>
      <vt:lpstr>PowerPoint Presentation</vt:lpstr>
      <vt:lpstr>Μονοπωλιακός ανταγωνισμός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βασικό νεοκλασσικό μικροοικονομικό μοντέλο ισορροπίας στην αγορά εργασίας</dc:title>
  <dc:creator>Microsoft account</dc:creator>
  <cp:lastModifiedBy>christos koutsampelas</cp:lastModifiedBy>
  <cp:revision>108</cp:revision>
  <dcterms:created xsi:type="dcterms:W3CDTF">2022-03-11T16:38:13Z</dcterms:created>
  <dcterms:modified xsi:type="dcterms:W3CDTF">2024-03-27T08:03:45Z</dcterms:modified>
</cp:coreProperties>
</file>