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</p:sldIdLst>
  <p:sldSz cx="18288000" cy="10287000"/>
  <p:notesSz cx="6858000" cy="9144000"/>
  <p:embeddedFontLst>
    <p:embeddedFont>
      <p:font typeface="Helios" panose="020B0604020202020204" charset="0"/>
      <p:regular r:id="rId23"/>
    </p:embeddedFont>
    <p:embeddedFont>
      <p:font typeface="Klein Bold" panose="020B0604020202020204" charset="0"/>
      <p:regular r:id="rId24"/>
      <p:bold r:id="rId25"/>
    </p:embeddedFont>
    <p:embeddedFont>
      <p:font typeface="Telegraf" panose="0000050000000000000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 autoAdjust="0"/>
    <p:restoredTop sz="94658" autoAdjust="0"/>
  </p:normalViewPr>
  <p:slideViewPr>
    <p:cSldViewPr>
      <p:cViewPr varScale="1">
        <p:scale>
          <a:sx n="70" d="100"/>
          <a:sy n="70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6927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-3407200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57078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8" name="Group 8"/>
          <p:cNvGrpSpPr/>
          <p:nvPr/>
        </p:nvGrpSpPr>
        <p:grpSpPr>
          <a:xfrm>
            <a:off x="5181599" y="3349491"/>
            <a:ext cx="12851571" cy="5764383"/>
            <a:chOff x="0" y="0"/>
            <a:chExt cx="10820400" cy="5823733"/>
          </a:xfrm>
        </p:grpSpPr>
        <p:sp>
          <p:nvSpPr>
            <p:cNvPr id="9" name="TextBox 9"/>
            <p:cNvSpPr txBox="1"/>
            <p:nvPr/>
          </p:nvSpPr>
          <p:spPr>
            <a:xfrm>
              <a:off x="0" y="0"/>
              <a:ext cx="10820400" cy="299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l-GR" sz="5400" dirty="0">
                  <a:solidFill>
                    <a:srgbClr val="2A2E3A"/>
                  </a:solidFill>
                  <a:latin typeface="Klein Bold"/>
                </a:rPr>
                <a:t>Ανάλυση Παραδείγματος </a:t>
              </a:r>
              <a:br>
                <a:rPr lang="el-GR" sz="5400" dirty="0">
                  <a:solidFill>
                    <a:srgbClr val="2A2E3A"/>
                  </a:solidFill>
                  <a:latin typeface="Klein Bold"/>
                </a:rPr>
              </a:br>
              <a:r>
                <a:rPr lang="en-US" sz="5400" dirty="0">
                  <a:solidFill>
                    <a:srgbClr val="2A2E3A"/>
                  </a:solidFill>
                  <a:latin typeface="Klein Bold"/>
                </a:rPr>
                <a:t>Blinky </a:t>
              </a:r>
              <a:endParaRPr lang="en-US" sz="5400" dirty="0">
                <a:solidFill>
                  <a:srgbClr val="718BAB"/>
                </a:solidFill>
                <a:latin typeface="Klein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07382"/>
              <a:ext cx="10498974" cy="716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l-GR" sz="3199" dirty="0">
                  <a:solidFill>
                    <a:srgbClr val="2A2E3A"/>
                  </a:solidFill>
                  <a:latin typeface="Helios"/>
                </a:rPr>
                <a:t>Εργαστήριο Σχεδιασμού Ενσωματωμένων Συστημάτων &amp; Εφαρμογών</a:t>
              </a:r>
              <a:endParaRPr lang="en-US" sz="3199" dirty="0">
                <a:solidFill>
                  <a:srgbClr val="2A2E3A"/>
                </a:solidFill>
                <a:latin typeface="Helio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8769858"/>
            <a:ext cx="3666277" cy="488442"/>
            <a:chOff x="0" y="0"/>
            <a:chExt cx="4888369" cy="651256"/>
          </a:xfrm>
        </p:grpSpPr>
        <p:grpSp>
          <p:nvGrpSpPr>
            <p:cNvPr id="12" name="Group 12"/>
            <p:cNvGrpSpPr/>
            <p:nvPr/>
          </p:nvGrpSpPr>
          <p:grpSpPr>
            <a:xfrm>
              <a:off x="803485" y="0"/>
              <a:ext cx="4084884" cy="594902"/>
              <a:chOff x="0" y="0"/>
              <a:chExt cx="806891" cy="11751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06891" cy="117512"/>
              </a:xfrm>
              <a:custGeom>
                <a:avLst/>
                <a:gdLst/>
                <a:ahLst/>
                <a:cxnLst/>
                <a:rect l="l" t="t" r="r" b="b"/>
                <a:pathLst>
                  <a:path w="806891" h="117512">
                    <a:moveTo>
                      <a:pt x="58756" y="0"/>
                    </a:moveTo>
                    <a:lnTo>
                      <a:pt x="748135" y="0"/>
                    </a:lnTo>
                    <a:cubicBezTo>
                      <a:pt x="780585" y="0"/>
                      <a:pt x="806891" y="26306"/>
                      <a:pt x="806891" y="58756"/>
                    </a:cubicBezTo>
                    <a:lnTo>
                      <a:pt x="806891" y="58756"/>
                    </a:lnTo>
                    <a:cubicBezTo>
                      <a:pt x="806891" y="91206"/>
                      <a:pt x="780585" y="117512"/>
                      <a:pt x="748135" y="117512"/>
                    </a:cubicBezTo>
                    <a:lnTo>
                      <a:pt x="58756" y="117512"/>
                    </a:lnTo>
                    <a:cubicBezTo>
                      <a:pt x="26306" y="117512"/>
                      <a:pt x="0" y="91206"/>
                      <a:pt x="0" y="58756"/>
                    </a:cubicBezTo>
                    <a:lnTo>
                      <a:pt x="0" y="58756"/>
                    </a:lnTo>
                    <a:cubicBezTo>
                      <a:pt x="0" y="26306"/>
                      <a:pt x="26306" y="0"/>
                      <a:pt x="58756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806891" cy="165137"/>
              </a:xfrm>
              <a:prstGeom prst="rect">
                <a:avLst/>
              </a:prstGeom>
            </p:spPr>
            <p:txBody>
              <a:bodyPr lIns="127000" tIns="127000" rIns="127000" bIns="127000" rtlCol="0" anchor="ctr"/>
              <a:lstStyle/>
              <a:p>
                <a:pPr algn="ctr">
                  <a:lnSpc>
                    <a:spcPts val="2100"/>
                  </a:lnSpc>
                </a:pPr>
                <a:r>
                  <a:rPr lang="en-US" sz="1500">
                    <a:solidFill>
                      <a:srgbClr val="2A2E3A"/>
                    </a:solidFill>
                    <a:latin typeface="Telegraf"/>
                  </a:rPr>
                  <a:t>Information available in audio.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651256" cy="651256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4F4F4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28893" tIns="28893" rIns="28893" bIns="28893" rtlCol="0" anchor="ctr"/>
              <a:lstStyle/>
              <a:p>
                <a:pPr algn="ctr">
                  <a:lnSpc>
                    <a:spcPts val="2067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92570" y="192570"/>
              <a:ext cx="266117" cy="266117"/>
            </a:xfrm>
            <a:custGeom>
              <a:avLst/>
              <a:gdLst/>
              <a:ahLst/>
              <a:cxnLst/>
              <a:rect l="l" t="t" r="r" b="b"/>
              <a:pathLst>
                <a:path w="266117" h="266117">
                  <a:moveTo>
                    <a:pt x="0" y="0"/>
                  </a:moveTo>
                  <a:lnTo>
                    <a:pt x="266116" y="0"/>
                  </a:lnTo>
                  <a:lnTo>
                    <a:pt x="266116" y="266116"/>
                  </a:lnTo>
                  <a:lnTo>
                    <a:pt x="0" y="266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518A085-8ADD-34A7-262A-4B2C183C42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59428"/>
            <a:ext cx="5638800" cy="3000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33838-1FD0-160B-DE3F-CDF11BFCF444}"/>
              </a:ext>
            </a:extLst>
          </p:cNvPr>
          <p:cNvSpPr txBox="1"/>
          <p:nvPr/>
        </p:nvSpPr>
        <p:spPr>
          <a:xfrm>
            <a:off x="9338273" y="6434692"/>
            <a:ext cx="4156459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Αλέξανδρος Σπουρνιάς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2800" dirty="0"/>
              <a:t>PhD Candidate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B64BF0-58DB-D25B-31D9-0054BEA06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B091EDF-D8C5-3FED-3D86-071CEFC96C9B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517B8D9-8E53-307F-74EE-4D4C74C2D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EDE0DDA-0BBF-49C5-B1BB-3A14767C07D3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630251D-BE4D-CEB9-C595-BFA0FDF6CB8F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3730E9D-78EB-2175-7085-ACEA657AF60D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BCE96AD-3E63-F78F-6B14-57B0E6C2D3C9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5109CD0-94FF-4963-ABC6-1893C30528A4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AB1CE78-BB2D-643E-9FAF-0D84AC1C46C7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F9486874-45FD-9EE1-5356-A8113EFF9188}"/>
              </a:ext>
            </a:extLst>
          </p:cNvPr>
          <p:cNvSpPr txBox="1">
            <a:spLocks/>
          </p:cNvSpPr>
          <p:nvPr/>
        </p:nvSpPr>
        <p:spPr>
          <a:xfrm>
            <a:off x="663059" y="1984738"/>
            <a:ext cx="17371952" cy="10019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/>
              <a:t>Ρύθμιση </a:t>
            </a:r>
            <a:r>
              <a:rPr lang="en-US" sz="4400" b="1" dirty="0"/>
              <a:t>ADC</a:t>
            </a:r>
            <a:endParaRPr lang="el-GR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1385C9-A98B-F1F9-239B-491AD913DA6B}"/>
              </a:ext>
            </a:extLst>
          </p:cNvPr>
          <p:cNvSpPr txBox="1"/>
          <p:nvPr/>
        </p:nvSpPr>
        <p:spPr>
          <a:xfrm>
            <a:off x="904874" y="2727454"/>
            <a:ext cx="16457222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ADC-&gt;CR         |= 0x0400;              /* Enable end of conversion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interupt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*/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ADC-&gt;CCR         = 0x0003;              /* AD Conversion, No WDG on Ch 0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ADC-&gt;CR |= 0x0400;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Ενεργοποιεί το </a:t>
            </a: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διακοπτικό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για το τέλος της μετατροπής του ADC.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ADC-&gt;CCR = 0x0003;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Ορίζει τις παραμέτρους μετατροπής του ADC: επιλέγει τον τρόπο λειτουργίας (π.χ. κανάλι 0) και απενεργοποιεί το </a:t>
            </a: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watchdog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για αυτό το κανάλι.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Θέση περιεχομένου 1">
            <a:extLst>
              <a:ext uri="{FF2B5EF4-FFF2-40B4-BE49-F238E27FC236}">
                <a16:creationId xmlns:a16="http://schemas.microsoft.com/office/drawing/2014/main" id="{CA9193B8-7867-2F7F-68DE-FC5F9F8E1F28}"/>
              </a:ext>
            </a:extLst>
          </p:cNvPr>
          <p:cNvSpPr txBox="1">
            <a:spLocks/>
          </p:cNvSpPr>
          <p:nvPr/>
        </p:nvSpPr>
        <p:spPr>
          <a:xfrm>
            <a:off x="663059" y="5541814"/>
            <a:ext cx="17120611" cy="45048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Ρύθμιση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AD28E0-B5AF-A386-5C3F-EFA801D3EA55}"/>
              </a:ext>
            </a:extLst>
          </p:cNvPr>
          <p:cNvSpPr txBox="1"/>
          <p:nvPr/>
        </p:nvSpPr>
        <p:spPr>
          <a:xfrm>
            <a:off x="904874" y="6166116"/>
            <a:ext cx="168787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GPIO8-&gt;DDR       = 0xFF;                /* P8.0..7 Outputs (LCD Data)   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GPIO9-&gt;DDR       = 0x07;                /* P9.0..2 Outputs (LCD Control)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GPIO8-&gt;DDR = 0xFF;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Ορίζει τα </a:t>
            </a: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pins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P8.0 έως P8.7 ως εξόδους για τα δεδομένα της οθόνης </a:t>
            </a:r>
            <a:r>
              <a:rPr kumimoji="0" lang="el-G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LCD.GPIO9-&gt;DDR = 0x07;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Ορίζει τα </a:t>
            </a: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pins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P9.0 έως P9.2 ως εξόδους για τους ελέγχους της οθόνης LCD (π.χ. </a:t>
            </a:r>
            <a:r>
              <a:rPr kumimoji="0" lang="el-GR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Enable</a:t>
            </a:r>
            <a:r>
              <a:rPr kumimoji="0" lang="el-GR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RW, RS).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1433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95887-2B61-E7FA-26FF-414B4D308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CB86D1-F4E0-101D-237D-9FDE84A8BA9C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5A8DF98-D484-BD2A-0EA6-930A31F5F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2539C66-FAA2-BA05-78A3-1CEEEA788CD2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DF12DF9-BA13-29B3-0EF9-1D6D8843CEA1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DDDDDD2-24B1-CEB4-6F63-B07F584F763B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4B0EA8B-A876-36D1-BB84-49E59454B152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BE914DC-CD63-F682-1451-29806AE177F4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04B0E6B-2273-B185-DA12-C2A1F019B5C0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25805A82-0E36-F65C-D557-49F195C77AAB}"/>
              </a:ext>
            </a:extLst>
          </p:cNvPr>
          <p:cNvSpPr txBox="1">
            <a:spLocks/>
          </p:cNvSpPr>
          <p:nvPr/>
        </p:nvSpPr>
        <p:spPr>
          <a:xfrm>
            <a:off x="411812" y="2153847"/>
            <a:ext cx="17285399" cy="45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/>
              <a:t>Αρχικοποίηση και Εμφάνιση στην LCD</a:t>
            </a:r>
            <a:endParaRPr lang="el-GR" sz="4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A3CD0-AED4-C5E5-BA5C-0C706F192EA5}"/>
              </a:ext>
            </a:extLst>
          </p:cNvPr>
          <p:cNvSpPr txBox="1"/>
          <p:nvPr/>
        </p:nvSpPr>
        <p:spPr>
          <a:xfrm>
            <a:off x="746698" y="3033703"/>
            <a:ext cx="16615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lcd_init</a:t>
            </a:r>
            <a:r>
              <a:rPr lang="en-US" sz="2800" dirty="0">
                <a:solidFill>
                  <a:srgbClr val="FF0000"/>
                </a:solidFill>
              </a:rPr>
              <a:t>();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lcd_clear</a:t>
            </a:r>
            <a:r>
              <a:rPr lang="en-US" sz="2800" dirty="0">
                <a:solidFill>
                  <a:srgbClr val="FF0000"/>
                </a:solidFill>
              </a:rPr>
              <a:t>();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lcd_print</a:t>
            </a:r>
            <a:r>
              <a:rPr lang="en-US" sz="2800" dirty="0">
                <a:solidFill>
                  <a:srgbClr val="FF0000"/>
                </a:solidFill>
              </a:rPr>
              <a:t> (" MCB-STR9 DEMO  ");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set_cursor</a:t>
            </a:r>
            <a:r>
              <a:rPr lang="en-US" sz="2800" dirty="0">
                <a:solidFill>
                  <a:srgbClr val="FF0000"/>
                </a:solidFill>
              </a:rPr>
              <a:t> (0, 1);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lcd_print</a:t>
            </a:r>
            <a:r>
              <a:rPr lang="en-US" sz="2800" dirty="0">
                <a:solidFill>
                  <a:srgbClr val="FF0000"/>
                </a:solidFill>
              </a:rPr>
              <a:t> ("  www.keil.com  ");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8D843C-BAB2-5F65-92D4-C2EC2BB72725}"/>
              </a:ext>
            </a:extLst>
          </p:cNvPr>
          <p:cNvSpPr txBox="1"/>
          <p:nvPr/>
        </p:nvSpPr>
        <p:spPr>
          <a:xfrm>
            <a:off x="746698" y="5709848"/>
            <a:ext cx="171603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 err="1"/>
              <a:t>lcd_init</a:t>
            </a:r>
            <a:r>
              <a:rPr lang="el-GR" sz="2800" b="1" dirty="0"/>
              <a:t>();</a:t>
            </a:r>
            <a:r>
              <a:rPr lang="en-US" sz="2800" b="1" dirty="0"/>
              <a:t> </a:t>
            </a:r>
            <a:r>
              <a:rPr lang="el-GR" sz="2800" dirty="0"/>
              <a:t>Καλεί τη συνάρτηση αρχικοποίησης του LCD, η οποία στέλνει τις απαραίτητες εντολές στον ελεγκτή για την προετοιμασία της οθόνης.</a:t>
            </a:r>
            <a:endParaRPr lang="en-US" sz="2800" dirty="0"/>
          </a:p>
          <a:p>
            <a:r>
              <a:rPr lang="el-GR" sz="2800" b="1" dirty="0" err="1"/>
              <a:t>lcd_clear</a:t>
            </a:r>
            <a:r>
              <a:rPr lang="el-GR" sz="2800" b="1" dirty="0"/>
              <a:t>();</a:t>
            </a:r>
            <a:r>
              <a:rPr lang="en-US" sz="2800" b="1" dirty="0"/>
              <a:t> </a:t>
            </a:r>
            <a:r>
              <a:rPr lang="el-GR" sz="2800" dirty="0"/>
              <a:t>Καθαρίζει την οθόνη LCD.</a:t>
            </a:r>
            <a:endParaRPr lang="en-US" sz="2800" dirty="0"/>
          </a:p>
          <a:p>
            <a:r>
              <a:rPr lang="el-GR" sz="2800" b="1" dirty="0" err="1"/>
              <a:t>lcd_print</a:t>
            </a:r>
            <a:r>
              <a:rPr lang="el-GR" sz="2800" b="1" dirty="0"/>
              <a:t> (" MCB-STR9 DEMO ");</a:t>
            </a:r>
            <a:r>
              <a:rPr lang="en-US" sz="2800" b="1" dirty="0"/>
              <a:t> </a:t>
            </a:r>
            <a:r>
              <a:rPr lang="el-GR" sz="2800" dirty="0"/>
              <a:t>Εμφανίζει το μήνυμα "MCB-STR9 DEMO" στην πρώτη γραμμή του LCD.</a:t>
            </a:r>
            <a:endParaRPr lang="en-US" sz="2800" dirty="0"/>
          </a:p>
          <a:p>
            <a:r>
              <a:rPr lang="el-GR" sz="2800" b="1" dirty="0" err="1"/>
              <a:t>set_cursor</a:t>
            </a:r>
            <a:r>
              <a:rPr lang="el-GR" sz="2800" b="1" dirty="0"/>
              <a:t> (0, 1);</a:t>
            </a:r>
            <a:r>
              <a:rPr lang="en-US" sz="2800" b="1" dirty="0"/>
              <a:t> </a:t>
            </a:r>
            <a:r>
              <a:rPr lang="el-GR" sz="2800" dirty="0"/>
              <a:t>Μετακινεί τον δείκτη στην αρχή της δεύτερης γραμμής (στήλη 0, γραμμή 1).</a:t>
            </a:r>
            <a:endParaRPr lang="en-US" sz="2800" dirty="0"/>
          </a:p>
          <a:p>
            <a:r>
              <a:rPr lang="el-GR" sz="2800" b="1" dirty="0" err="1"/>
              <a:t>lcd_print</a:t>
            </a:r>
            <a:r>
              <a:rPr lang="el-GR" sz="2800" b="1" dirty="0"/>
              <a:t> (" www.keil.com ");</a:t>
            </a:r>
            <a:r>
              <a:rPr lang="en-US" sz="2800" b="1" dirty="0"/>
              <a:t> </a:t>
            </a:r>
            <a:r>
              <a:rPr lang="el-GR" sz="2800" dirty="0"/>
              <a:t>Εμφανίζει το μήνυμα "www.keil.com" στη δεύτερη γραμμή του LCD.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915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997DF-2FDD-3F57-A80D-4157AA95A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506D44E-194B-72A5-AC29-A17665D2BFE9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316F63C-479D-6515-E1DC-E10215348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DF32F25-D7A7-574A-8C7C-4149B643AA2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A5BF0D-9EF6-27FA-FF28-8F37EADA0EF7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44BDEB6-D155-6F02-478F-D5C5C8AC568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0E3CAE0-493F-FABB-8639-600FF8599FB2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2DD2231-2BBF-EB48-79FE-DCEB8863ED24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CEA89FD-5FA8-AEEA-C414-9D0B236C07E5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19F0A945-7CC9-F4DE-528D-AA9675B57A50}"/>
              </a:ext>
            </a:extLst>
          </p:cNvPr>
          <p:cNvSpPr txBox="1">
            <a:spLocks/>
          </p:cNvSpPr>
          <p:nvPr/>
        </p:nvSpPr>
        <p:spPr>
          <a:xfrm>
            <a:off x="854150" y="2509874"/>
            <a:ext cx="17328318" cy="9484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/>
              <a:t>Αρχική Καθυστέρηση</a:t>
            </a:r>
            <a:endParaRPr lang="el-GR" sz="4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6C009B-04A7-6034-55FE-A5DE8C81B9E8}"/>
              </a:ext>
            </a:extLst>
          </p:cNvPr>
          <p:cNvSpPr txBox="1"/>
          <p:nvPr/>
        </p:nvSpPr>
        <p:spPr>
          <a:xfrm>
            <a:off x="1186126" y="3499187"/>
            <a:ext cx="166568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for (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= 0;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&lt; 200;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++) wait();       /* Wait for initial display         */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CC33D-0516-3482-7348-6A228979FD3D}"/>
              </a:ext>
            </a:extLst>
          </p:cNvPr>
          <p:cNvSpPr txBox="1"/>
          <p:nvPr/>
        </p:nvSpPr>
        <p:spPr>
          <a:xfrm>
            <a:off x="1018267" y="4419523"/>
            <a:ext cx="16992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Δημιουργεί μία σειρά καθυστερήσεων (200 επαναλήψεις της συνάρτησης </a:t>
            </a:r>
            <a:r>
              <a:rPr lang="el-GR" sz="2800" dirty="0" err="1"/>
              <a:t>wait</a:t>
            </a:r>
            <a:r>
              <a:rPr lang="el-GR" sz="2800" dirty="0"/>
              <a:t>()) ώστε να παραμείνει το αρχικό μήνυμα στην οθόνη για κάποιο χρονικό διάστημα πριν ξεκινήσει η κύρια λούπα του προγράμματος.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4520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2E03F9-33A4-9B9E-8ABC-618C58655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FE0128F-17B8-BDE9-ED5B-7FC747075B5E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90E1E0D-87B2-442C-BF1E-6709A212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E2C831E-BA0D-72DD-CB34-5C7382D4945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732DBF3-7D4F-D0DB-CF68-2E6D8315A50D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B2C6A3C-87E6-CCDB-F58E-23C3D11E81B0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75399497-12B8-2FFF-7AAD-7EE580D3981B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14B1A75-2EE3-738B-D4D2-64F1D5CE516D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CAE489E-2874-A181-6ECC-8CDED1DB8277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8D1A7968-EABA-859E-A539-CCFB0B3F83A5}"/>
              </a:ext>
            </a:extLst>
          </p:cNvPr>
          <p:cNvSpPr txBox="1">
            <a:spLocks/>
          </p:cNvSpPr>
          <p:nvPr/>
        </p:nvSpPr>
        <p:spPr>
          <a:xfrm>
            <a:off x="346770" y="2168499"/>
            <a:ext cx="17607350" cy="45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/>
              <a:t>Διαμόρφωση </a:t>
            </a:r>
            <a:r>
              <a:rPr lang="en-US" sz="4400" dirty="0" err="1"/>
              <a:t>interupts</a:t>
            </a:r>
            <a:r>
              <a:rPr lang="el-GR" sz="4400" dirty="0"/>
              <a:t> για ADC και </a:t>
            </a:r>
            <a:r>
              <a:rPr lang="el-GR" sz="4400" dirty="0" err="1"/>
              <a:t>Timer</a:t>
            </a:r>
            <a:endParaRPr lang="el-GR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66B26-5F9A-4626-7281-1D80EDEDE51A}"/>
              </a:ext>
            </a:extLst>
          </p:cNvPr>
          <p:cNvSpPr txBox="1"/>
          <p:nvPr/>
        </p:nvSpPr>
        <p:spPr>
          <a:xfrm>
            <a:off x="609600" y="3695700"/>
            <a:ext cx="169251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VIC0-&gt;</a:t>
            </a:r>
            <a:r>
              <a:rPr lang="en-US" sz="2800" dirty="0" err="1">
                <a:solidFill>
                  <a:srgbClr val="FF0000"/>
                </a:solidFill>
              </a:rPr>
              <a:t>VAiR</a:t>
            </a:r>
            <a:r>
              <a:rPr lang="en-US" sz="2800" dirty="0">
                <a:solidFill>
                  <a:srgbClr val="FF0000"/>
                </a:solidFill>
              </a:rPr>
              <a:t>[15]  = (unsigned int)</a:t>
            </a:r>
            <a:r>
              <a:rPr lang="en-US" sz="2800" dirty="0" err="1">
                <a:solidFill>
                  <a:srgbClr val="FF0000"/>
                </a:solidFill>
              </a:rPr>
              <a:t>ADC_IRQ_Handler</a:t>
            </a:r>
            <a:r>
              <a:rPr lang="en-US" sz="2800" dirty="0">
                <a:solidFill>
                  <a:srgbClr val="FF0000"/>
                </a:solidFill>
              </a:rPr>
              <a:t>; /* Setup ADC IRQ </a:t>
            </a:r>
            <a:r>
              <a:rPr lang="en-US" sz="2800" dirty="0" err="1">
                <a:solidFill>
                  <a:srgbClr val="FF0000"/>
                </a:solidFill>
              </a:rPr>
              <a:t>Hndl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addr</a:t>
            </a:r>
            <a:r>
              <a:rPr lang="en-US" sz="2800" dirty="0">
                <a:solidFill>
                  <a:srgbClr val="FF0000"/>
                </a:solidFill>
              </a:rPr>
              <a:t>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VIC0-&gt;</a:t>
            </a:r>
            <a:r>
              <a:rPr lang="en-US" sz="2800" dirty="0" err="1">
                <a:solidFill>
                  <a:srgbClr val="FF0000"/>
                </a:solidFill>
              </a:rPr>
              <a:t>VCiR</a:t>
            </a:r>
            <a:r>
              <a:rPr lang="en-US" sz="2800" dirty="0">
                <a:solidFill>
                  <a:srgbClr val="FF0000"/>
                </a:solidFill>
              </a:rPr>
              <a:t>[15] |= 0x20;                 /* Enable the vector interrupt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VIC0-&gt;</a:t>
            </a:r>
            <a:r>
              <a:rPr lang="en-US" sz="2800" dirty="0" err="1">
                <a:solidFill>
                  <a:srgbClr val="FF0000"/>
                </a:solidFill>
              </a:rPr>
              <a:t>VCiR</a:t>
            </a:r>
            <a:r>
              <a:rPr lang="en-US" sz="2800" dirty="0">
                <a:solidFill>
                  <a:srgbClr val="FF0000"/>
                </a:solidFill>
              </a:rPr>
              <a:t>[15] |= 15;                   /* Specify the interrupt number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VIC0-&gt;INTER    |= (1&lt;&lt;15);              /* Enable ADC interrupt             */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4D994-5E1B-8D36-5FC0-00D755FDBC60}"/>
              </a:ext>
            </a:extLst>
          </p:cNvPr>
          <p:cNvSpPr txBox="1"/>
          <p:nvPr/>
        </p:nvSpPr>
        <p:spPr>
          <a:xfrm>
            <a:off x="609600" y="6057900"/>
            <a:ext cx="172662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VIC0-&gt;</a:t>
            </a:r>
            <a:r>
              <a:rPr lang="el-GR" sz="2800" b="1" dirty="0" err="1"/>
              <a:t>VAiR</a:t>
            </a:r>
            <a:r>
              <a:rPr lang="el-GR" sz="2800" b="1" dirty="0"/>
              <a:t>[15] = (</a:t>
            </a:r>
            <a:r>
              <a:rPr lang="el-GR" sz="2800" b="1" dirty="0" err="1"/>
              <a:t>unsigned</a:t>
            </a:r>
            <a:r>
              <a:rPr lang="el-GR" sz="2800" b="1" dirty="0"/>
              <a:t> int)</a:t>
            </a:r>
            <a:r>
              <a:rPr lang="el-GR" sz="2800" b="1" dirty="0" err="1"/>
              <a:t>ADC_IRQ_Handler</a:t>
            </a:r>
            <a:r>
              <a:rPr lang="el-GR" sz="2800" b="1" dirty="0"/>
              <a:t>;</a:t>
            </a:r>
            <a:r>
              <a:rPr lang="en-US" sz="2800" b="1" dirty="0"/>
              <a:t> </a:t>
            </a:r>
            <a:r>
              <a:rPr lang="el-GR" sz="2800" dirty="0"/>
              <a:t>Ορίζει τη διεύθυνση του χειριστή</a:t>
            </a:r>
            <a:r>
              <a:rPr lang="en-US" sz="2800" dirty="0"/>
              <a:t> interrupt </a:t>
            </a:r>
            <a:r>
              <a:rPr lang="el-GR" sz="2800" dirty="0"/>
              <a:t>για τον ADC στον </a:t>
            </a:r>
            <a:r>
              <a:rPr lang="el-GR" sz="2800" dirty="0" err="1"/>
              <a:t>Vector</a:t>
            </a:r>
            <a:r>
              <a:rPr lang="el-GR" sz="2800" dirty="0"/>
              <a:t> </a:t>
            </a:r>
            <a:r>
              <a:rPr lang="el-GR" sz="2800" dirty="0" err="1"/>
              <a:t>Interrupt</a:t>
            </a:r>
            <a:r>
              <a:rPr lang="el-GR" sz="2800" dirty="0"/>
              <a:t> </a:t>
            </a:r>
            <a:r>
              <a:rPr lang="el-GR" sz="2800" dirty="0" err="1"/>
              <a:t>Controller</a:t>
            </a:r>
            <a:r>
              <a:rPr lang="el-GR" sz="2800" dirty="0"/>
              <a:t> (VIC</a:t>
            </a:r>
            <a:r>
              <a:rPr lang="en-US" sz="2800" dirty="0"/>
              <a:t>)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b="1" dirty="0"/>
              <a:t>VIC0-&gt;</a:t>
            </a:r>
            <a:r>
              <a:rPr lang="el-GR" sz="2800" b="1" dirty="0" err="1"/>
              <a:t>VCiR</a:t>
            </a:r>
            <a:r>
              <a:rPr lang="el-GR" sz="2800" b="1" dirty="0"/>
              <a:t>[15] |= 0x20;</a:t>
            </a:r>
            <a:r>
              <a:rPr lang="en-US" sz="2800" b="1" dirty="0"/>
              <a:t> </a:t>
            </a:r>
            <a:r>
              <a:rPr lang="el-GR" sz="2800" dirty="0"/>
              <a:t>Ενεργοποιεί το αντίστοιχο </a:t>
            </a:r>
            <a:r>
              <a:rPr lang="el-GR" sz="2800" dirty="0" err="1"/>
              <a:t>vector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b="1" dirty="0"/>
              <a:t>VIC0-&gt;</a:t>
            </a:r>
            <a:r>
              <a:rPr lang="el-GR" sz="2800" b="1" dirty="0" err="1"/>
              <a:t>VCiR</a:t>
            </a:r>
            <a:r>
              <a:rPr lang="el-GR" sz="2800" b="1" dirty="0"/>
              <a:t>[15] |= 15;</a:t>
            </a:r>
            <a:r>
              <a:rPr lang="en-US" sz="2800" b="1" dirty="0"/>
              <a:t> </a:t>
            </a:r>
            <a:r>
              <a:rPr lang="el-GR" sz="2800" dirty="0"/>
              <a:t>Καθορίζει τον αριθμό του </a:t>
            </a:r>
            <a:r>
              <a:rPr lang="en-US" sz="2800" dirty="0" err="1"/>
              <a:t>interupt</a:t>
            </a:r>
            <a:r>
              <a:rPr lang="el-GR" sz="2800" dirty="0"/>
              <a:t> για τον ADC.</a:t>
            </a:r>
            <a:endParaRPr lang="en-US" sz="2800" dirty="0"/>
          </a:p>
          <a:p>
            <a:r>
              <a:rPr lang="el-GR" sz="2800" b="1" dirty="0"/>
              <a:t>VIC0-&gt;INTER |= (1&lt;&lt;15);</a:t>
            </a:r>
            <a:r>
              <a:rPr lang="en-US" sz="2800" b="1" dirty="0"/>
              <a:t> </a:t>
            </a:r>
            <a:r>
              <a:rPr lang="el-GR" sz="2800" dirty="0"/>
              <a:t>Ενεργοποιεί το </a:t>
            </a:r>
            <a:r>
              <a:rPr lang="en-US" sz="2800" dirty="0" err="1"/>
              <a:t>interupt</a:t>
            </a:r>
            <a:r>
              <a:rPr lang="el-GR" sz="2800" dirty="0"/>
              <a:t> του ADC στο κύριο σύστημα των</a:t>
            </a:r>
            <a:r>
              <a:rPr lang="en-US" sz="2800" dirty="0"/>
              <a:t> </a:t>
            </a:r>
            <a:r>
              <a:rPr lang="en-US" sz="2800" dirty="0" err="1"/>
              <a:t>interupts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CF657C-0EFD-1448-01BC-825420C1B7E5}"/>
              </a:ext>
            </a:extLst>
          </p:cNvPr>
          <p:cNvSpPr txBox="1"/>
          <p:nvPr/>
        </p:nvSpPr>
        <p:spPr>
          <a:xfrm>
            <a:off x="656132" y="2958525"/>
            <a:ext cx="95546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Διαμόρφωση </a:t>
            </a:r>
            <a:r>
              <a:rPr lang="en-US" sz="3200" dirty="0"/>
              <a:t>ADC Interrupt</a:t>
            </a:r>
          </a:p>
        </p:txBody>
      </p:sp>
    </p:spTree>
    <p:extLst>
      <p:ext uri="{BB962C8B-B14F-4D97-AF65-F5344CB8AC3E}">
        <p14:creationId xmlns:p14="http://schemas.microsoft.com/office/powerpoint/2010/main" val="328633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57ED07-1793-A499-441C-6B9CC418B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57C271-6709-A70F-DF66-A53BB97C5D9A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7401599-75C5-4DB8-35FB-1633CAF0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F2261E4-FE0A-D1C7-9EBC-D3B224A2D48D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D5E9943-EA41-6CAF-A269-A17D4587BA54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A7BF49E-3BBC-D18E-9AA1-5BE4DE372AAA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9B01018-9D37-BD74-CACC-F2E16695ED6D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C7F2BF3-1ECA-AA58-7321-22A7933A2A49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7B7BFF3-0DB7-30A3-EEDF-2449D548EFB8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4A3313AF-10AA-07E5-3986-EEEBE1D1480A}"/>
              </a:ext>
            </a:extLst>
          </p:cNvPr>
          <p:cNvSpPr txBox="1">
            <a:spLocks/>
          </p:cNvSpPr>
          <p:nvPr/>
        </p:nvSpPr>
        <p:spPr>
          <a:xfrm>
            <a:off x="346770" y="2168499"/>
            <a:ext cx="17607350" cy="45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dirty="0"/>
              <a:t>Διαμόρφωση </a:t>
            </a:r>
            <a:r>
              <a:rPr lang="en-US" sz="4400" dirty="0" err="1"/>
              <a:t>interupts</a:t>
            </a:r>
            <a:r>
              <a:rPr lang="el-GR" sz="4400" dirty="0"/>
              <a:t> για ADC και </a:t>
            </a:r>
            <a:r>
              <a:rPr lang="el-GR" sz="4400" dirty="0" err="1"/>
              <a:t>Timer</a:t>
            </a:r>
            <a:endParaRPr lang="el-GR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B39FF-6D9D-1DED-25D0-AC12299C1CB0}"/>
              </a:ext>
            </a:extLst>
          </p:cNvPr>
          <p:cNvSpPr txBox="1"/>
          <p:nvPr/>
        </p:nvSpPr>
        <p:spPr>
          <a:xfrm>
            <a:off x="747309" y="3682423"/>
            <a:ext cx="168062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VIC0-&gt;</a:t>
            </a:r>
            <a:r>
              <a:rPr lang="en-US" sz="2800" dirty="0" err="1">
                <a:solidFill>
                  <a:srgbClr val="FF0000"/>
                </a:solidFill>
              </a:rPr>
              <a:t>VAiR</a:t>
            </a:r>
            <a:r>
              <a:rPr lang="en-US" sz="2800" dirty="0">
                <a:solidFill>
                  <a:srgbClr val="FF0000"/>
                </a:solidFill>
              </a:rPr>
              <a:t>[7]   = (unsigned int)TIM3_IRQ_Handler;         /* Setup TIM3 IRQ </a:t>
            </a:r>
            <a:r>
              <a:rPr lang="en-US" sz="2800" dirty="0" err="1">
                <a:solidFill>
                  <a:srgbClr val="FF0000"/>
                </a:solidFill>
              </a:rPr>
              <a:t>Hndl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addr</a:t>
            </a:r>
            <a:r>
              <a:rPr lang="en-US" sz="2800" dirty="0">
                <a:solidFill>
                  <a:srgbClr val="FF0000"/>
                </a:solidFill>
              </a:rPr>
              <a:t>*/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VIC0-&gt;</a:t>
            </a:r>
            <a:r>
              <a:rPr lang="en-US" sz="2800" dirty="0" err="1">
                <a:solidFill>
                  <a:srgbClr val="FF0000"/>
                </a:solidFill>
              </a:rPr>
              <a:t>VCiR</a:t>
            </a:r>
            <a:r>
              <a:rPr lang="en-US" sz="2800" dirty="0">
                <a:solidFill>
                  <a:srgbClr val="FF0000"/>
                </a:solidFill>
              </a:rPr>
              <a:t>[7]  |= 0x20;                					 /* Enable the vector interrupt      */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VIC0-&gt;</a:t>
            </a:r>
            <a:r>
              <a:rPr lang="en-US" sz="2800" dirty="0" err="1">
                <a:solidFill>
                  <a:srgbClr val="FF0000"/>
                </a:solidFill>
              </a:rPr>
              <a:t>VCiR</a:t>
            </a:r>
            <a:r>
              <a:rPr lang="en-US" sz="2800" dirty="0">
                <a:solidFill>
                  <a:srgbClr val="FF0000"/>
                </a:solidFill>
              </a:rPr>
              <a:t>[7]  |= 7;                    					 /* Specify the interrupt number     */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VIC0-&gt;INTER    |= (1&lt;&lt;7);             					 /* Enable TIM3 interrupt            */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BC113-7BA2-183C-FB4C-9CA2FB7C8D50}"/>
              </a:ext>
            </a:extLst>
          </p:cNvPr>
          <p:cNvSpPr txBox="1"/>
          <p:nvPr/>
        </p:nvSpPr>
        <p:spPr>
          <a:xfrm>
            <a:off x="697243" y="5875826"/>
            <a:ext cx="17145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VIC0-&gt;</a:t>
            </a:r>
            <a:r>
              <a:rPr lang="el-GR" sz="2800" b="1" dirty="0" err="1"/>
              <a:t>VAiR</a:t>
            </a:r>
            <a:r>
              <a:rPr lang="el-GR" sz="2800" b="1" dirty="0"/>
              <a:t>[</a:t>
            </a:r>
            <a:r>
              <a:rPr lang="en-US" sz="2800" b="1" dirty="0"/>
              <a:t>7</a:t>
            </a:r>
            <a:r>
              <a:rPr lang="el-GR" sz="2800" b="1" dirty="0"/>
              <a:t>] = (</a:t>
            </a:r>
            <a:r>
              <a:rPr lang="el-GR" sz="2800" b="1" dirty="0" err="1"/>
              <a:t>unsigned</a:t>
            </a:r>
            <a:r>
              <a:rPr lang="el-GR" sz="2800" b="1" dirty="0"/>
              <a:t> int)</a:t>
            </a:r>
            <a:r>
              <a:rPr lang="el-GR" sz="2800" b="1" dirty="0" err="1"/>
              <a:t>ADC_IRQ_Handler</a:t>
            </a:r>
            <a:r>
              <a:rPr lang="el-GR" sz="2800" b="1" dirty="0"/>
              <a:t>;</a:t>
            </a:r>
            <a:r>
              <a:rPr lang="en-US" sz="2800" b="1" dirty="0"/>
              <a:t> </a:t>
            </a:r>
            <a:r>
              <a:rPr lang="el-GR" sz="2800" dirty="0"/>
              <a:t>Ορίζει τη διεύθυνση του χειριστή</a:t>
            </a:r>
            <a:r>
              <a:rPr lang="en-US" sz="2800" dirty="0"/>
              <a:t> interrupt </a:t>
            </a:r>
            <a:r>
              <a:rPr lang="el-GR" sz="2800" dirty="0"/>
              <a:t>για τον </a:t>
            </a:r>
            <a:r>
              <a:rPr lang="en-US" sz="2800" dirty="0"/>
              <a:t>TIM3</a:t>
            </a:r>
            <a:r>
              <a:rPr lang="el-GR" sz="2800" dirty="0"/>
              <a:t> στον </a:t>
            </a:r>
            <a:r>
              <a:rPr lang="el-GR" sz="2800" dirty="0" err="1"/>
              <a:t>Vector</a:t>
            </a:r>
            <a:r>
              <a:rPr lang="el-GR" sz="2800" dirty="0"/>
              <a:t> </a:t>
            </a:r>
            <a:r>
              <a:rPr lang="el-GR" sz="2800" dirty="0" err="1"/>
              <a:t>Interrupt</a:t>
            </a:r>
            <a:r>
              <a:rPr lang="el-GR" sz="2800" dirty="0"/>
              <a:t> </a:t>
            </a:r>
            <a:r>
              <a:rPr lang="el-GR" sz="2800" dirty="0" err="1"/>
              <a:t>Controller</a:t>
            </a:r>
            <a:r>
              <a:rPr lang="el-GR" sz="2800" dirty="0"/>
              <a:t> (VIC</a:t>
            </a:r>
            <a:r>
              <a:rPr lang="en-US" sz="2800" dirty="0"/>
              <a:t>)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b="1" dirty="0"/>
              <a:t>VIC0-&gt;</a:t>
            </a:r>
            <a:r>
              <a:rPr lang="el-GR" sz="2800" b="1" dirty="0" err="1"/>
              <a:t>VCiR</a:t>
            </a:r>
            <a:r>
              <a:rPr lang="el-GR" sz="2800" b="1" dirty="0"/>
              <a:t>[</a:t>
            </a:r>
            <a:r>
              <a:rPr lang="en-US" sz="2800" b="1" dirty="0"/>
              <a:t>7</a:t>
            </a:r>
            <a:r>
              <a:rPr lang="el-GR" sz="2800" b="1" dirty="0"/>
              <a:t>] |= 0x20;</a:t>
            </a:r>
            <a:r>
              <a:rPr lang="en-US" sz="2800" b="1" dirty="0"/>
              <a:t> </a:t>
            </a:r>
            <a:r>
              <a:rPr lang="el-GR" sz="2800" dirty="0"/>
              <a:t>Ενεργοποιεί το αντίστοιχο </a:t>
            </a:r>
            <a:r>
              <a:rPr lang="el-GR" sz="2800" dirty="0" err="1"/>
              <a:t>vector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b="1" dirty="0"/>
              <a:t>VIC0-&gt;</a:t>
            </a:r>
            <a:r>
              <a:rPr lang="el-GR" sz="2800" b="1" dirty="0" err="1"/>
              <a:t>VCiR</a:t>
            </a:r>
            <a:r>
              <a:rPr lang="el-GR" sz="2800" b="1" dirty="0"/>
              <a:t>[</a:t>
            </a:r>
            <a:r>
              <a:rPr lang="en-US" sz="2800" b="1" dirty="0"/>
              <a:t>7</a:t>
            </a:r>
            <a:r>
              <a:rPr lang="el-GR" sz="2800" b="1" dirty="0"/>
              <a:t>] |= 15;</a:t>
            </a:r>
            <a:r>
              <a:rPr lang="en-US" sz="2800" b="1" dirty="0"/>
              <a:t> </a:t>
            </a:r>
            <a:r>
              <a:rPr lang="el-GR" sz="2800" dirty="0"/>
              <a:t>Καθορίζει τον αριθμό του </a:t>
            </a:r>
            <a:r>
              <a:rPr lang="en-US" sz="2800" dirty="0" err="1"/>
              <a:t>interupt</a:t>
            </a:r>
            <a:r>
              <a:rPr lang="el-GR" sz="2800" dirty="0"/>
              <a:t> για τον </a:t>
            </a:r>
            <a:r>
              <a:rPr lang="en-US" sz="2800" dirty="0"/>
              <a:t>TIM3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b="1" dirty="0"/>
              <a:t>VIC0-&gt;INTER |= (1&lt;&lt;</a:t>
            </a:r>
            <a:r>
              <a:rPr lang="en-US" sz="2800" b="1" dirty="0"/>
              <a:t>7</a:t>
            </a:r>
            <a:r>
              <a:rPr lang="el-GR" sz="2800" b="1" dirty="0"/>
              <a:t>);</a:t>
            </a:r>
            <a:r>
              <a:rPr lang="en-US" sz="2800" b="1" dirty="0"/>
              <a:t> </a:t>
            </a:r>
            <a:r>
              <a:rPr lang="el-GR" sz="2800" dirty="0"/>
              <a:t>Ενεργοποιεί το </a:t>
            </a:r>
            <a:r>
              <a:rPr lang="en-US" sz="2800" dirty="0" err="1"/>
              <a:t>interupt</a:t>
            </a:r>
            <a:r>
              <a:rPr lang="el-GR" sz="2800" dirty="0"/>
              <a:t> του </a:t>
            </a:r>
            <a:r>
              <a:rPr lang="en-US" sz="2800" dirty="0"/>
              <a:t>TIM3</a:t>
            </a:r>
            <a:r>
              <a:rPr lang="el-GR" sz="2800" dirty="0"/>
              <a:t> στο κύριο σύστημα των</a:t>
            </a:r>
            <a:r>
              <a:rPr lang="en-US" sz="2800" dirty="0"/>
              <a:t> </a:t>
            </a:r>
            <a:r>
              <a:rPr lang="en-US" sz="2800" dirty="0" err="1"/>
              <a:t>interupts</a:t>
            </a:r>
            <a:r>
              <a:rPr lang="el-GR" sz="2800" dirty="0"/>
              <a:t>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80ED4A-8AA0-FF2E-8BD5-387F3535091C}"/>
              </a:ext>
            </a:extLst>
          </p:cNvPr>
          <p:cNvSpPr txBox="1"/>
          <p:nvPr/>
        </p:nvSpPr>
        <p:spPr>
          <a:xfrm>
            <a:off x="723747" y="2988568"/>
            <a:ext cx="9487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Διαμόρφωση </a:t>
            </a:r>
            <a:r>
              <a:rPr lang="en-US" sz="3200" dirty="0"/>
              <a:t>TIM3 Interrupt</a:t>
            </a:r>
          </a:p>
        </p:txBody>
      </p:sp>
    </p:spTree>
    <p:extLst>
      <p:ext uri="{BB962C8B-B14F-4D97-AF65-F5344CB8AC3E}">
        <p14:creationId xmlns:p14="http://schemas.microsoft.com/office/powerpoint/2010/main" val="345394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C13F7-25C6-437C-4EE6-0F365D36D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CDE6CCC-C7CF-3B10-CB90-F2EC8A428C4F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83AD96A-D517-F189-CBFD-06CEDE5E7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52D5A9E-A383-DDAD-BAAA-99D5A3ECB81D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DD2ECF0-71F2-B6F9-311D-2FA025F498E2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5551AF1-E931-561E-7F7F-AAA2DABA6C8C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DCD19BC-A889-5411-99CE-25CB116DAD9B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65FB234-E692-F64E-DD9A-C43347FC5DD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8A08BD9-0570-7776-9F35-40092DFE36DC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4" name="Θέση περιεχομένου 1">
            <a:extLst>
              <a:ext uri="{FF2B5EF4-FFF2-40B4-BE49-F238E27FC236}">
                <a16:creationId xmlns:a16="http://schemas.microsoft.com/office/drawing/2014/main" id="{A085AE16-A39D-F8D5-1BB9-D16C5329F1BA}"/>
              </a:ext>
            </a:extLst>
          </p:cNvPr>
          <p:cNvSpPr txBox="1">
            <a:spLocks/>
          </p:cNvSpPr>
          <p:nvPr/>
        </p:nvSpPr>
        <p:spPr>
          <a:xfrm>
            <a:off x="699501" y="2041769"/>
            <a:ext cx="17382425" cy="45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/>
              <a:t>Διαμόρφωση του </a:t>
            </a:r>
            <a:r>
              <a:rPr lang="el-GR" sz="4000" dirty="0" err="1"/>
              <a:t>Timer</a:t>
            </a:r>
            <a:r>
              <a:rPr lang="el-GR" sz="4000" dirty="0"/>
              <a:t> 3 (TIM3)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3A771-19B1-4548-ECCB-238D8BCB9495}"/>
              </a:ext>
            </a:extLst>
          </p:cNvPr>
          <p:cNvSpPr txBox="1"/>
          <p:nvPr/>
        </p:nvSpPr>
        <p:spPr>
          <a:xfrm>
            <a:off x="983260" y="2861830"/>
            <a:ext cx="167088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TIM3-&gt;CNTR      = 0x0000;                /* Setup TIM3 counter register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TIM3-&gt;CR2      &amp;= 0xFF00;                /* Clear </a:t>
            </a:r>
            <a:r>
              <a:rPr lang="en-US" sz="2800" dirty="0" err="1">
                <a:solidFill>
                  <a:srgbClr val="FF0000"/>
                </a:solidFill>
              </a:rPr>
              <a:t>prescaler</a:t>
            </a:r>
            <a:r>
              <a:rPr lang="en-US" sz="2800" dirty="0">
                <a:solidFill>
                  <a:srgbClr val="FF0000"/>
                </a:solidFill>
              </a:rPr>
              <a:t> value      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TIM3-&gt;CR2      |= 0x000F;                 /* Setup TIM3 </a:t>
            </a:r>
            <a:r>
              <a:rPr lang="en-US" sz="2800" dirty="0" err="1">
                <a:solidFill>
                  <a:srgbClr val="FF0000"/>
                </a:solidFill>
              </a:rPr>
              <a:t>prescaler</a:t>
            </a:r>
            <a:r>
              <a:rPr lang="en-US" sz="2800" dirty="0">
                <a:solidFill>
                  <a:srgbClr val="FF0000"/>
                </a:solidFill>
              </a:rPr>
              <a:t>       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TIM3-&gt;CR2      |= 0x2000;                /* TIM3 timer overflow </a:t>
            </a:r>
            <a:r>
              <a:rPr lang="en-US" sz="2800" dirty="0" err="1">
                <a:solidFill>
                  <a:srgbClr val="FF0000"/>
                </a:solidFill>
              </a:rPr>
              <a:t>intrupt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en</a:t>
            </a:r>
            <a:r>
              <a:rPr lang="en-US" sz="2800" dirty="0">
                <a:solidFill>
                  <a:srgbClr val="FF0000"/>
                </a:solidFill>
              </a:rPr>
              <a:t>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TIM3-&gt;CR1      |= 0x8000;                /* TIM3 counter enable              */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9F924-62C3-05F6-1B89-5EB1B9FC4CB6}"/>
              </a:ext>
            </a:extLst>
          </p:cNvPr>
          <p:cNvSpPr txBox="1"/>
          <p:nvPr/>
        </p:nvSpPr>
        <p:spPr>
          <a:xfrm>
            <a:off x="984500" y="5508125"/>
            <a:ext cx="170456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TIM3-&gt;CNTR = 0x0000;</a:t>
            </a:r>
            <a:r>
              <a:rPr lang="en-US" sz="2800" b="1" dirty="0"/>
              <a:t> </a:t>
            </a:r>
            <a:r>
              <a:rPr lang="en-US" sz="2800" dirty="0"/>
              <a:t> </a:t>
            </a:r>
            <a:r>
              <a:rPr lang="el-GR" sz="2800" dirty="0"/>
              <a:t>Μηδενίζει τον μετρητή του </a:t>
            </a:r>
            <a:r>
              <a:rPr lang="el-GR" sz="2800" dirty="0" err="1"/>
              <a:t>Timer</a:t>
            </a:r>
            <a:r>
              <a:rPr lang="el-GR" sz="2800" dirty="0"/>
              <a:t> 3, </a:t>
            </a:r>
            <a:r>
              <a:rPr lang="el-GR" sz="2800" dirty="0" err="1"/>
              <a:t>αρχικοποιώντας</a:t>
            </a:r>
            <a:r>
              <a:rPr lang="el-GR" sz="2800" dirty="0"/>
              <a:t> την καταμέτρηση.</a:t>
            </a:r>
            <a:endParaRPr lang="en-US" sz="2800" dirty="0"/>
          </a:p>
          <a:p>
            <a:r>
              <a:rPr lang="el-GR" sz="2800" b="1" dirty="0"/>
              <a:t>TIM3-&gt;CR2 &amp;= 0xFF00;</a:t>
            </a:r>
            <a:r>
              <a:rPr lang="en-US" sz="2800" b="1" dirty="0"/>
              <a:t> </a:t>
            </a:r>
            <a:r>
              <a:rPr lang="el-GR" sz="2800" dirty="0"/>
              <a:t>Καθαρίζει τα χαμηλότερα 8 </a:t>
            </a:r>
            <a:r>
              <a:rPr lang="el-GR" sz="2800" dirty="0" err="1"/>
              <a:t>bits</a:t>
            </a:r>
            <a:r>
              <a:rPr lang="el-GR" sz="2800" dirty="0"/>
              <a:t> του καταχωρητή ελέγχου</a:t>
            </a:r>
            <a:r>
              <a:rPr lang="en-US" sz="2800" dirty="0"/>
              <a:t>,</a:t>
            </a:r>
            <a:r>
              <a:rPr lang="el-GR" sz="2800" dirty="0"/>
              <a:t> για να διαγραφεί κάθε προηγούμενη τιμή του </a:t>
            </a:r>
            <a:r>
              <a:rPr lang="el-GR" sz="2800" dirty="0" err="1"/>
              <a:t>prescaler</a:t>
            </a:r>
            <a:r>
              <a:rPr lang="el-GR" sz="2800" dirty="0"/>
              <a:t>.</a:t>
            </a:r>
            <a:endParaRPr lang="en-US" sz="2800" dirty="0"/>
          </a:p>
          <a:p>
            <a:r>
              <a:rPr lang="el-GR" sz="2800" b="1" dirty="0"/>
              <a:t>TIM3-&gt;CR2 |= 0x000F;</a:t>
            </a:r>
            <a:r>
              <a:rPr lang="en-US" sz="2800" b="1" dirty="0"/>
              <a:t> </a:t>
            </a:r>
            <a:r>
              <a:rPr lang="el-GR" sz="2800" dirty="0"/>
              <a:t>Ορίζει την τιμή του </a:t>
            </a:r>
            <a:r>
              <a:rPr lang="el-GR" sz="2800" dirty="0" err="1"/>
              <a:t>prescaler</a:t>
            </a:r>
            <a:r>
              <a:rPr lang="el-GR" sz="2800" dirty="0"/>
              <a:t> που καθορίζει το ρυθμό αύξησης του μετρητή</a:t>
            </a:r>
            <a:r>
              <a:rPr lang="en-US" sz="2800" dirty="0"/>
              <a:t>.</a:t>
            </a:r>
          </a:p>
          <a:p>
            <a:r>
              <a:rPr lang="el-GR" sz="2800" b="1" dirty="0"/>
              <a:t>TIM3-&gt;CR2 |= 0x2000;</a:t>
            </a:r>
            <a:r>
              <a:rPr lang="en-US" sz="2800" b="1" dirty="0"/>
              <a:t> </a:t>
            </a:r>
            <a:r>
              <a:rPr lang="el-GR" sz="2800" dirty="0"/>
              <a:t>Ενεργοποιεί το </a:t>
            </a:r>
            <a:r>
              <a:rPr lang="en-US" sz="2800" dirty="0"/>
              <a:t>interrupt overflow </a:t>
            </a:r>
            <a:r>
              <a:rPr lang="el-GR" sz="2800" dirty="0"/>
              <a:t>του </a:t>
            </a:r>
            <a:r>
              <a:rPr lang="el-GR" sz="2800" dirty="0" err="1"/>
              <a:t>Timer</a:t>
            </a:r>
            <a:r>
              <a:rPr lang="el-GR" sz="2800" dirty="0"/>
              <a:t>, ώστε να ειδοποιείται όταν ο μετρητής υπερβεί το όριο.</a:t>
            </a:r>
            <a:endParaRPr lang="en-US" sz="2800" dirty="0"/>
          </a:p>
          <a:p>
            <a:r>
              <a:rPr lang="el-GR" sz="2800" b="1" dirty="0"/>
              <a:t>TIM3-&gt;CR1 |= 0x8000;</a:t>
            </a:r>
            <a:r>
              <a:rPr lang="en-US" sz="2800" b="1" dirty="0"/>
              <a:t> </a:t>
            </a:r>
            <a:r>
              <a:rPr lang="el-GR" sz="2800" dirty="0"/>
              <a:t>Ενεργοποιεί τον </a:t>
            </a:r>
            <a:r>
              <a:rPr lang="el-GR" sz="2800" dirty="0" err="1"/>
              <a:t>Timer</a:t>
            </a:r>
            <a:r>
              <a:rPr lang="el-GR" sz="2800" dirty="0"/>
              <a:t> 3 ξεκινώντας την καταμέτρηση.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274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18F20-DB54-1636-5DF4-F24E3835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8F901B-BF98-774B-402E-A152FEA91B72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3E43C1F-C866-97F4-C5A6-92DC753F2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D6B0B37-F139-A5D5-7C80-BFC2A9F664D2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91F1DF0-BD33-54B3-5B38-44F319740E72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FA76696-62D7-A52E-5793-19D7BB9A3CE4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873CB52-3EEA-1557-B3DA-BB046503244E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8D00583-4637-2265-92F8-6C6651BCE1E3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286AC90-286E-8711-9449-04D11E7AE6E3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D3BD6EEB-3DB8-FED2-EEE1-65FBCC791BDB}"/>
              </a:ext>
            </a:extLst>
          </p:cNvPr>
          <p:cNvSpPr txBox="1">
            <a:spLocks/>
          </p:cNvSpPr>
          <p:nvPr/>
        </p:nvSpPr>
        <p:spPr>
          <a:xfrm>
            <a:off x="755056" y="2128742"/>
            <a:ext cx="17329425" cy="4789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/>
              <a:t>Κύρια Λούπα Εκτέλεσης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860E0-7ED4-F278-C761-34FC734F049D}"/>
              </a:ext>
            </a:extLst>
          </p:cNvPr>
          <p:cNvSpPr txBox="1"/>
          <p:nvPr/>
        </p:nvSpPr>
        <p:spPr>
          <a:xfrm>
            <a:off x="1323027" y="3027328"/>
            <a:ext cx="166579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while (1) {                           						  /* Loop forever                     */  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for (n = 0x01; n &lt;= 0xFF; n &lt;&lt;= 1) {    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GPIO7-&gt;DR[0x3FC] = n;               				 /* Turn on LED                      */    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   wait();                            					 /* Delay                            */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3AC93-0893-58B6-03AB-D453172898D0}"/>
              </a:ext>
            </a:extLst>
          </p:cNvPr>
          <p:cNvSpPr txBox="1"/>
          <p:nvPr/>
        </p:nvSpPr>
        <p:spPr>
          <a:xfrm>
            <a:off x="990601" y="5556863"/>
            <a:ext cx="166579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/>
              <a:t>while (1) { ... }</a:t>
            </a:r>
            <a:r>
              <a:rPr lang="en-US" sz="2800" b="1" dirty="0"/>
              <a:t> </a:t>
            </a:r>
            <a:r>
              <a:rPr lang="en-US" sz="2800" dirty="0"/>
              <a:t>O</a:t>
            </a:r>
            <a:r>
              <a:rPr lang="el-GR" sz="2800" dirty="0"/>
              <a:t> ατέρμονος βρόχος που κρατά το πρόγραμμα σε συνεχή εκτέλεση. </a:t>
            </a:r>
            <a:endParaRPr lang="en-US" sz="2800" dirty="0"/>
          </a:p>
          <a:p>
            <a:r>
              <a:rPr lang="el-GR" sz="2800" b="1" dirty="0"/>
              <a:t>for (n = 0x01; n &lt;= 0xFF; n &lt;&lt;= 1)</a:t>
            </a:r>
            <a:r>
              <a:rPr lang="en-US" sz="2800" b="1" dirty="0"/>
              <a:t> </a:t>
            </a:r>
            <a:r>
              <a:rPr lang="el-GR" sz="2800" dirty="0"/>
              <a:t>Εσωτερικός βρόχος</a:t>
            </a:r>
            <a:r>
              <a:rPr lang="en-US" sz="2800" dirty="0"/>
              <a:t>. </a:t>
            </a:r>
            <a:r>
              <a:rPr lang="el-GR" sz="2800" dirty="0"/>
              <a:t>Αρχικά, η μεταβλητή n παίρνει την τιμή 0x01 και σε κάθε επανάληψη γίνεται </a:t>
            </a:r>
            <a:r>
              <a:rPr lang="el-GR" sz="2800" dirty="0" err="1"/>
              <a:t>bit-shift</a:t>
            </a:r>
            <a:r>
              <a:rPr lang="el-GR" sz="2800" dirty="0"/>
              <a:t> προς τα αριστερά (δηλαδή, διπλασιάζεται).</a:t>
            </a:r>
            <a:r>
              <a:rPr lang="en-US" sz="2800" dirty="0"/>
              <a:t> </a:t>
            </a:r>
            <a:r>
              <a:rPr lang="el-GR" sz="2800" dirty="0"/>
              <a:t>Αυτό δημιουργεί ένα μοτίβο όπου κάθε φορά ένα διαφορετικό LED (ή συνδυασμός LED) ανάβει, ανάλογα με το </a:t>
            </a:r>
            <a:r>
              <a:rPr lang="el-GR" sz="2800" dirty="0" err="1"/>
              <a:t>bit</a:t>
            </a:r>
            <a:r>
              <a:rPr lang="el-GR" sz="2800" dirty="0"/>
              <a:t> που είναι ενεργό.</a:t>
            </a:r>
            <a:endParaRPr lang="en-US" sz="2800" dirty="0"/>
          </a:p>
          <a:p>
            <a:r>
              <a:rPr lang="el-GR" sz="2800" b="1" dirty="0"/>
              <a:t>GPIO7-&gt;DR[0x3FC] = n;</a:t>
            </a:r>
            <a:r>
              <a:rPr lang="en-US" sz="2800" b="1" dirty="0"/>
              <a:t> </a:t>
            </a:r>
            <a:r>
              <a:rPr lang="el-GR" sz="2800" dirty="0"/>
              <a:t>Γράφει την τιμή </a:t>
            </a:r>
            <a:r>
              <a:rPr lang="el-GR" sz="2800" b="1" dirty="0"/>
              <a:t>n</a:t>
            </a:r>
            <a:r>
              <a:rPr lang="el-GR" sz="2800" dirty="0"/>
              <a:t> στο </a:t>
            </a:r>
            <a:r>
              <a:rPr lang="el-GR" sz="2800" dirty="0" err="1"/>
              <a:t>Data</a:t>
            </a:r>
            <a:r>
              <a:rPr lang="el-GR" sz="2800" dirty="0"/>
              <a:t> </a:t>
            </a:r>
            <a:r>
              <a:rPr lang="el-GR" sz="2800" dirty="0" err="1"/>
              <a:t>Register</a:t>
            </a:r>
            <a:r>
              <a:rPr lang="el-GR" sz="2800" dirty="0"/>
              <a:t> της θύρας GPIO7, ενεργοποιώντας τα LED σύμφωνα με το </a:t>
            </a:r>
            <a:r>
              <a:rPr lang="el-GR" sz="2800" dirty="0" err="1"/>
              <a:t>bit</a:t>
            </a:r>
            <a:r>
              <a:rPr lang="el-GR" sz="2800" dirty="0"/>
              <a:t> </a:t>
            </a:r>
            <a:r>
              <a:rPr lang="el-GR" sz="2800" dirty="0" err="1"/>
              <a:t>pattern</a:t>
            </a:r>
            <a:r>
              <a:rPr lang="el-GR" sz="2800" dirty="0"/>
              <a:t> της τιμής.</a:t>
            </a:r>
            <a:endParaRPr lang="en-US" sz="2800" dirty="0"/>
          </a:p>
          <a:p>
            <a:r>
              <a:rPr lang="el-GR" sz="2800" b="1" dirty="0" err="1"/>
              <a:t>wait</a:t>
            </a:r>
            <a:r>
              <a:rPr lang="el-GR" sz="2800" b="1" dirty="0"/>
              <a:t>();</a:t>
            </a:r>
            <a:r>
              <a:rPr lang="en-US" sz="2800" b="1" dirty="0"/>
              <a:t> </a:t>
            </a:r>
            <a:r>
              <a:rPr lang="el-GR" sz="2800" dirty="0"/>
              <a:t>Καλεί τη συνάρτηση καθυστέρησης, ώστε να παρατηρηθεί το μοτίβο αναλαμπής των LED.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26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14E67-3FB6-D87C-2515-E2F29DE9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DBFCBC-13A6-6DAB-AA91-52A52D4F57DF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54FB11FB-DC66-1140-F111-BFA69C64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DE6D659-EA18-D1BD-9531-C37E41D17EF3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45E75A1-B6EA-6821-40B7-C84DCFEAA2EC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F28946F-DCF0-3C4F-E7FF-0E7BFBFB4FB8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25624B7-74EB-5BDF-1F58-36E2F798A3F7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256B02E-0BFA-AE27-3E2B-3A910BFDF4DE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D6E86F4-811C-3A57-D042-E4C3B589D4F1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71B0B8FD-62AC-5D16-6A25-E20409EABDDE}"/>
              </a:ext>
            </a:extLst>
          </p:cNvPr>
          <p:cNvSpPr txBox="1">
            <a:spLocks/>
          </p:cNvSpPr>
          <p:nvPr/>
        </p:nvSpPr>
        <p:spPr>
          <a:xfrm>
            <a:off x="755056" y="2128742"/>
            <a:ext cx="17329425" cy="4789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/>
              <a:t>Κύρια Λούπα Εκτέλεσης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AED66F-6AF1-4489-656D-3BC08579258C}"/>
              </a:ext>
            </a:extLst>
          </p:cNvPr>
          <p:cNvSpPr txBox="1"/>
          <p:nvPr/>
        </p:nvSpPr>
        <p:spPr>
          <a:xfrm>
            <a:off x="1219200" y="3057175"/>
            <a:ext cx="162151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AD_value =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;              </a:t>
            </a:r>
            <a:r>
              <a:rPr lang="el-GR" sz="2800" dirty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  /* Read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 value               */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if (AD_value !=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)            /* Make sure that AD interrupt did  */  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FF0000"/>
                </a:solidFill>
              </a:rPr>
              <a:t>AD_value =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;               /* not interfere with value reading */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AD_value /= 13;                   </a:t>
            </a:r>
            <a:r>
              <a:rPr lang="el-GR" sz="2800" dirty="0">
                <a:solidFill>
                  <a:srgbClr val="FF0000"/>
                </a:solidFill>
              </a:rPr>
              <a:t>    </a:t>
            </a:r>
            <a:r>
              <a:rPr lang="en-US" sz="2800" dirty="0">
                <a:solidFill>
                  <a:srgbClr val="FF0000"/>
                </a:solidFill>
              </a:rPr>
              <a:t>  /* Scale to </a:t>
            </a:r>
            <a:r>
              <a:rPr lang="en-US" sz="2800" dirty="0" err="1">
                <a:solidFill>
                  <a:srgbClr val="FF0000"/>
                </a:solidFill>
              </a:rPr>
              <a:t>AD_Value</a:t>
            </a:r>
            <a:r>
              <a:rPr lang="en-US" sz="2800" dirty="0">
                <a:solidFill>
                  <a:srgbClr val="FF0000"/>
                </a:solidFill>
              </a:rPr>
              <a:t> to 0 - 78      */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AD20C8-2EF6-6EF4-FBD4-E4327495A7A3}"/>
              </a:ext>
            </a:extLst>
          </p:cNvPr>
          <p:cNvSpPr txBox="1"/>
          <p:nvPr/>
        </p:nvSpPr>
        <p:spPr>
          <a:xfrm>
            <a:off x="1192696" y="5324550"/>
            <a:ext cx="162151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Διαβάζει ξανά την τιμή από τη μεταβλητή </a:t>
            </a:r>
            <a:r>
              <a:rPr lang="el-GR" sz="2800" dirty="0" err="1"/>
              <a:t>AD_last</a:t>
            </a:r>
            <a:r>
              <a:rPr lang="el-GR" sz="2800" dirty="0"/>
              <a:t>, για να διασφαλίσει ότι η τιμή που χρησιμοποιείται είναι σταθερή.</a:t>
            </a:r>
          </a:p>
          <a:p>
            <a:r>
              <a:rPr lang="el-GR" sz="2800" b="1" dirty="0" err="1"/>
              <a:t>AD_value</a:t>
            </a:r>
            <a:r>
              <a:rPr lang="el-GR" sz="2800" b="1" dirty="0"/>
              <a:t> /= 13; </a:t>
            </a:r>
            <a:r>
              <a:rPr lang="el-GR" sz="2800" dirty="0"/>
              <a:t>Κλίμακα της τιμής του ADC ώστε να περιοριστεί σε εύρος 0 έως 78. Αυτή η τιμή χρησιμοποιείται για την απεικόνιση της έντασης του σήματος σε γραφική μορφή (</a:t>
            </a:r>
            <a:r>
              <a:rPr lang="el-GR" sz="2800" dirty="0" err="1"/>
              <a:t>bar</a:t>
            </a:r>
            <a:r>
              <a:rPr lang="el-GR" sz="2800" dirty="0"/>
              <a:t> </a:t>
            </a:r>
            <a:r>
              <a:rPr lang="el-GR" sz="2800" dirty="0" err="1"/>
              <a:t>graph</a:t>
            </a:r>
            <a:r>
              <a:rPr lang="el-GR" sz="2800" dirty="0"/>
              <a:t>) στην LCD οθόνη.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727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86E67-A6F7-CAF7-978C-2A5B211B5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2576345-3065-661C-58E2-CEB59AF3207B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DEBDDE8-545C-E9C5-CA50-55ACEF8CC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85E677C-9785-84A4-094A-79C20510701A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16FD422-7318-1E6D-92D9-8F535108C2F3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8ECF669-E676-2C64-C511-F90F01FD3B90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AB56F51-38E2-6E1A-7F48-552EA92AF2D3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A900425-1D0F-16BE-377B-EB6C1D7960DF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D1E9430-521C-82F3-6176-C69F9132998D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4DAA835E-5D14-62F0-5373-90340300C923}"/>
              </a:ext>
            </a:extLst>
          </p:cNvPr>
          <p:cNvSpPr txBox="1">
            <a:spLocks/>
          </p:cNvSpPr>
          <p:nvPr/>
        </p:nvSpPr>
        <p:spPr>
          <a:xfrm>
            <a:off x="755056" y="2128742"/>
            <a:ext cx="17329425" cy="4789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/>
              <a:t>Κύρια Λούπα Εκτέλεσης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F94DC-3CA0-22EA-5C80-5ECA3CEA968D}"/>
              </a:ext>
            </a:extLst>
          </p:cNvPr>
          <p:cNvSpPr txBox="1"/>
          <p:nvPr/>
        </p:nvSpPr>
        <p:spPr>
          <a:xfrm>
            <a:off x="1159565" y="3001162"/>
            <a:ext cx="157709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if (</a:t>
            </a:r>
            <a:r>
              <a:rPr lang="en-US" sz="3200" dirty="0" err="1">
                <a:solidFill>
                  <a:srgbClr val="FF0000"/>
                </a:solidFill>
              </a:rPr>
              <a:t>AD_old</a:t>
            </a:r>
            <a:r>
              <a:rPr lang="en-US" sz="3200" dirty="0">
                <a:solidFill>
                  <a:srgbClr val="FF0000"/>
                </a:solidFill>
              </a:rPr>
              <a:t> != AD_value)  {         /* If AD value has changed          */        </a:t>
            </a:r>
            <a:endParaRPr lang="el-GR" sz="3200" dirty="0">
              <a:solidFill>
                <a:srgbClr val="FF0000"/>
              </a:solidFill>
            </a:endParaRPr>
          </a:p>
          <a:p>
            <a:r>
              <a:rPr lang="el-GR" sz="3200" dirty="0">
                <a:solidFill>
                  <a:srgbClr val="FF0000"/>
                </a:solidFill>
              </a:rPr>
              <a:t>   </a:t>
            </a:r>
            <a:r>
              <a:rPr lang="en-US" sz="3200" dirty="0" err="1">
                <a:solidFill>
                  <a:srgbClr val="FF0000"/>
                </a:solidFill>
              </a:rPr>
              <a:t>set_cursor</a:t>
            </a:r>
            <a:r>
              <a:rPr lang="en-US" sz="3200" dirty="0">
                <a:solidFill>
                  <a:srgbClr val="FF0000"/>
                </a:solidFill>
              </a:rPr>
              <a:t> (0, 1);        </a:t>
            </a:r>
            <a:endParaRPr lang="el-GR" sz="3200" dirty="0">
              <a:solidFill>
                <a:srgbClr val="FF0000"/>
              </a:solidFill>
            </a:endParaRPr>
          </a:p>
          <a:p>
            <a:r>
              <a:rPr lang="el-GR" sz="3200" dirty="0">
                <a:solidFill>
                  <a:srgbClr val="FF0000"/>
                </a:solidFill>
              </a:rPr>
              <a:t>   </a:t>
            </a:r>
            <a:r>
              <a:rPr lang="en-US" sz="3200" dirty="0" err="1">
                <a:solidFill>
                  <a:srgbClr val="FF0000"/>
                </a:solidFill>
              </a:rPr>
              <a:t>AD_old</a:t>
            </a:r>
            <a:r>
              <a:rPr lang="en-US" sz="3200" dirty="0">
                <a:solidFill>
                  <a:srgbClr val="FF0000"/>
                </a:solidFill>
              </a:rPr>
              <a:t> = AD_value;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9A86F-21C6-2647-EA34-740690E4278F}"/>
              </a:ext>
            </a:extLst>
          </p:cNvPr>
          <p:cNvSpPr txBox="1"/>
          <p:nvPr/>
        </p:nvSpPr>
        <p:spPr>
          <a:xfrm>
            <a:off x="1159565" y="5135217"/>
            <a:ext cx="1623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Διαβάζει ξανά την τιμή από τη μεταβλητή </a:t>
            </a:r>
            <a:r>
              <a:rPr lang="el-GR" sz="3200" dirty="0" err="1"/>
              <a:t>AD_last</a:t>
            </a:r>
            <a:r>
              <a:rPr lang="el-GR" sz="3200" dirty="0"/>
              <a:t>, για να διασφαλίσει ότι η τιμή που χρησιμοποιείται είναι σταθερή.</a:t>
            </a:r>
          </a:p>
        </p:txBody>
      </p:sp>
    </p:spTree>
    <p:extLst>
      <p:ext uri="{BB962C8B-B14F-4D97-AF65-F5344CB8AC3E}">
        <p14:creationId xmlns:p14="http://schemas.microsoft.com/office/powerpoint/2010/main" val="97247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BF33B-8A1B-BFD6-A56F-D37E77085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5946B9-98B7-B2CC-54AA-BF1D1D91E081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3DD3520-E5F5-305C-9537-C3A003850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085E65B-C4B0-737A-5D14-E48EACD89CA0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BB5723C-0D59-E8A6-2C01-1BC1D1F6F91B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7E9C80E-793D-7ADF-B897-80E04F8214F9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60AB498-DDC5-9988-FAAB-F3F473FADFC7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F0184B1-8608-0A0C-FC52-350397695440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43EA520-0012-CE37-0041-DC11C662B0E5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FCCE8633-B779-8C00-110B-55105C0B3C34}"/>
              </a:ext>
            </a:extLst>
          </p:cNvPr>
          <p:cNvSpPr txBox="1">
            <a:spLocks/>
          </p:cNvSpPr>
          <p:nvPr/>
        </p:nvSpPr>
        <p:spPr>
          <a:xfrm>
            <a:off x="755056" y="2128742"/>
            <a:ext cx="17329425" cy="4789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dirty="0"/>
              <a:t>Κύρια Λούπα Εκτέλεσης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E04E6-F906-6E04-247D-DA4D56FF60EE}"/>
              </a:ext>
            </a:extLst>
          </p:cNvPr>
          <p:cNvSpPr txBox="1"/>
          <p:nvPr/>
        </p:nvSpPr>
        <p:spPr>
          <a:xfrm>
            <a:off x="1162493" y="2863830"/>
            <a:ext cx="15919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(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= 0;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&lt; 16;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++)  {       </a:t>
            </a:r>
            <a:r>
              <a:rPr lang="el-GR" sz="2800" dirty="0">
                <a:solidFill>
                  <a:srgbClr val="FF0000"/>
                </a:solidFill>
              </a:rPr>
              <a:t>                     </a:t>
            </a:r>
            <a:r>
              <a:rPr lang="en-US" sz="2800" dirty="0">
                <a:solidFill>
                  <a:srgbClr val="FF0000"/>
                </a:solidFill>
              </a:rPr>
              <a:t>/* </a:t>
            </a:r>
            <a:r>
              <a:rPr lang="en-US" sz="2800" dirty="0" err="1">
                <a:solidFill>
                  <a:srgbClr val="FF0000"/>
                </a:solidFill>
              </a:rPr>
              <a:t>Disp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bargraph</a:t>
            </a:r>
            <a:r>
              <a:rPr lang="en-US" sz="2800" dirty="0">
                <a:solidFill>
                  <a:srgbClr val="FF0000"/>
                </a:solidFill>
              </a:rPr>
              <a:t> according to AD    */    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FF0000"/>
                </a:solidFill>
              </a:rPr>
              <a:t>if (AD_value &gt; 5)  {      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        </a:t>
            </a:r>
            <a:r>
              <a:rPr lang="en-US" sz="2800" dirty="0" err="1">
                <a:solidFill>
                  <a:srgbClr val="FF0000"/>
                </a:solidFill>
              </a:rPr>
              <a:t>lcd_putchar</a:t>
            </a:r>
            <a:r>
              <a:rPr lang="en-US" sz="2800" dirty="0">
                <a:solidFill>
                  <a:srgbClr val="FF0000"/>
                </a:solidFill>
              </a:rPr>
              <a:t> (0x05);      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        </a:t>
            </a:r>
            <a:r>
              <a:rPr lang="en-US" sz="2800" dirty="0">
                <a:solidFill>
                  <a:srgbClr val="FF0000"/>
                </a:solidFill>
              </a:rPr>
              <a:t>AD_value -= 5;    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   </a:t>
            </a:r>
            <a:r>
              <a:rPr lang="en-US" sz="2800" dirty="0">
                <a:solidFill>
                  <a:srgbClr val="FF0000"/>
                </a:solidFill>
              </a:rPr>
              <a:t>}  else  {      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lcd_putchar</a:t>
            </a:r>
            <a:r>
              <a:rPr lang="en-US" sz="2800" dirty="0">
                <a:solidFill>
                  <a:srgbClr val="FF0000"/>
                </a:solidFill>
              </a:rPr>
              <a:t> (AD_value);            </a:t>
            </a:r>
            <a:endParaRPr lang="el-GR" sz="2800" dirty="0">
              <a:solidFill>
                <a:srgbClr val="FF0000"/>
              </a:solidFill>
            </a:endParaRPr>
          </a:p>
          <a:p>
            <a:r>
              <a:rPr lang="el-GR" sz="2800" dirty="0">
                <a:solidFill>
                  <a:srgbClr val="FF0000"/>
                </a:solidFill>
              </a:rPr>
              <a:t>     </a:t>
            </a:r>
            <a:r>
              <a:rPr lang="en-US" sz="2800" dirty="0">
                <a:solidFill>
                  <a:srgbClr val="FF0000"/>
                </a:solidFill>
              </a:rPr>
              <a:t>AD_value = 0;          }</a:t>
            </a:r>
            <a:r>
              <a:rPr lang="el-GR" sz="2800" dirty="0">
                <a:solidFill>
                  <a:srgbClr val="FF0000"/>
                </a:solidFill>
              </a:rPr>
              <a:t>…..}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ABCC9-DEA1-3069-70FB-EDEBFE389742}"/>
              </a:ext>
            </a:extLst>
          </p:cNvPr>
          <p:cNvSpPr txBox="1"/>
          <p:nvPr/>
        </p:nvSpPr>
        <p:spPr>
          <a:xfrm>
            <a:off x="1162493" y="6427995"/>
            <a:ext cx="16383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/>
              <a:t>Ο βρόχος for (i = 0; i &lt; 16; i++) διατρέχει κάθε θέση της δεύτερης γραμμής της LCD. </a:t>
            </a:r>
          </a:p>
          <a:p>
            <a:r>
              <a:rPr lang="el-GR" sz="2800" dirty="0"/>
              <a:t>Εντός του βρόχου, αν η τιμή </a:t>
            </a:r>
            <a:r>
              <a:rPr lang="el-GR" sz="2800" dirty="0" err="1"/>
              <a:t>AD_value</a:t>
            </a:r>
            <a:r>
              <a:rPr lang="el-GR" sz="2800" dirty="0"/>
              <a:t> είναι μεγαλύτερη από 5, τότε </a:t>
            </a:r>
            <a:r>
              <a:rPr lang="el-GR" sz="2800" b="1" dirty="0" err="1"/>
              <a:t>lcd_putchar</a:t>
            </a:r>
            <a:r>
              <a:rPr lang="el-GR" sz="2800" b="1" dirty="0"/>
              <a:t> (0x05); </a:t>
            </a:r>
            <a:r>
              <a:rPr lang="el-GR" sz="2800" dirty="0"/>
              <a:t>Εκτυπώνεται ο χαρακτήρας που αντιπροσωπεύει μια «μονάδα» του </a:t>
            </a:r>
            <a:r>
              <a:rPr lang="el-GR" sz="2800" dirty="0" err="1"/>
              <a:t>bar</a:t>
            </a:r>
            <a:r>
              <a:rPr lang="el-GR" sz="2800" dirty="0"/>
              <a:t> </a:t>
            </a:r>
            <a:r>
              <a:rPr lang="el-GR" sz="2800" dirty="0" err="1"/>
              <a:t>graph</a:t>
            </a:r>
            <a:r>
              <a:rPr lang="el-GR" sz="2800" dirty="0"/>
              <a:t>.</a:t>
            </a:r>
          </a:p>
          <a:p>
            <a:r>
              <a:rPr lang="el-GR" sz="2800" b="1" dirty="0" err="1"/>
              <a:t>AD_value</a:t>
            </a:r>
            <a:r>
              <a:rPr lang="el-GR" sz="2800" b="1" dirty="0"/>
              <a:t> -= 5; </a:t>
            </a:r>
            <a:r>
              <a:rPr lang="el-GR" sz="2800" dirty="0"/>
              <a:t>Αφαιρείται 5 από την τιμή για να υπολογιστεί το υπόλοιπο. Αν η τιμή είναι 5 ή μικρότερη, τότε εκτυπώνεται ο χαρακτήρας που αντιστοιχεί στην υπολειπόμενη τιμή και η τιμή μηδενίζεται.</a:t>
            </a:r>
          </a:p>
          <a:p>
            <a:r>
              <a:rPr lang="el-GR" sz="2800" dirty="0"/>
              <a:t>Με αυτόν τον τρόπο, στην LCD εμφανίζεται μια οριζόντια γραμμή (</a:t>
            </a:r>
            <a:r>
              <a:rPr lang="el-GR" sz="2800" dirty="0" err="1"/>
              <a:t>bar</a:t>
            </a:r>
            <a:r>
              <a:rPr lang="el-GR" sz="2800" dirty="0"/>
              <a:t> </a:t>
            </a:r>
            <a:r>
              <a:rPr lang="el-GR" sz="2800" dirty="0" err="1"/>
              <a:t>graph</a:t>
            </a:r>
            <a:r>
              <a:rPr lang="el-GR" sz="2800" dirty="0"/>
              <a:t>) που απεικονίζει την τιμή του ADC.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06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39504" y="1391465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l-GR" sz="6999" dirty="0">
                <a:solidFill>
                  <a:srgbClr val="FFFFFF"/>
                </a:solidFill>
                <a:latin typeface="Klein Bold"/>
              </a:rPr>
              <a:t>Γενική Επισκόπηση</a:t>
            </a:r>
            <a:endParaRPr lang="en-US" sz="6999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Θέση περιεχομένου 1">
            <a:extLst>
              <a:ext uri="{FF2B5EF4-FFF2-40B4-BE49-F238E27FC236}">
                <a16:creationId xmlns:a16="http://schemas.microsoft.com/office/drawing/2014/main" id="{3C09F0C8-50D9-A841-9F14-B01E7FEFC8D2}"/>
              </a:ext>
            </a:extLst>
          </p:cNvPr>
          <p:cNvSpPr txBox="1">
            <a:spLocks/>
          </p:cNvSpPr>
          <p:nvPr/>
        </p:nvSpPr>
        <p:spPr>
          <a:xfrm>
            <a:off x="609600" y="4311037"/>
            <a:ext cx="17373600" cy="5221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dirty="0"/>
              <a:t>Το </a:t>
            </a:r>
            <a:r>
              <a:rPr lang="en-US" dirty="0"/>
              <a:t>project</a:t>
            </a:r>
            <a:r>
              <a:rPr lang="el-GR" dirty="0"/>
              <a:t> αποτελεί ένα demo για την πλακέτα MCB-STR9 και έχει ως βασικό σκοπό:</a:t>
            </a:r>
          </a:p>
          <a:p>
            <a:pPr marL="463550"/>
            <a:r>
              <a:rPr lang="el-GR" dirty="0"/>
              <a:t>Την εναλλαγή των LED, καθώς η πλακέτα διαθέτει </a:t>
            </a:r>
            <a:r>
              <a:rPr lang="el-GR" dirty="0" err="1"/>
              <a:t>LEDs</a:t>
            </a:r>
            <a:r>
              <a:rPr lang="el-GR" dirty="0"/>
              <a:t> που αναβοσβήνουν με ρυθμό ο οποίος ρυθμίζεται από την τιμή ενός αναλογικού σήματος.</a:t>
            </a:r>
          </a:p>
          <a:p>
            <a:pPr marL="463550"/>
            <a:r>
              <a:rPr lang="el-GR" dirty="0"/>
              <a:t>Την ανάγνωση του ADC, όπου ο αναλογικός μετατροπέας (ADC) διαβάζει μια αναλογική τιμή από το κανάλι που αντιστοιχεί στην είσοδο P4.0.</a:t>
            </a:r>
          </a:p>
          <a:p>
            <a:pPr marL="463550" indent="-354013"/>
            <a:r>
              <a:rPr lang="el-GR" dirty="0"/>
              <a:t>Την εμφάνιση, (στην LCD οθόνη </a:t>
            </a:r>
            <a:r>
              <a:rPr lang="en-US" dirty="0"/>
              <a:t>2x16 </a:t>
            </a:r>
            <a:r>
              <a:rPr lang="el-GR" dirty="0"/>
              <a:t>χαρακτήρων), της τιμής του ADC και που απεικονίζεται ως γραφική μπάρα.</a:t>
            </a:r>
          </a:p>
          <a:p>
            <a:pPr marL="0" indent="0">
              <a:buFont typeface="Arial" pitchFamily="34" charset="0"/>
              <a:buNone/>
            </a:pPr>
            <a:r>
              <a:rPr lang="el-GR" dirty="0"/>
              <a:t>Η υλοποίηση βασίζεται στη χρήση </a:t>
            </a:r>
            <a:r>
              <a:rPr lang="el-GR" dirty="0" err="1"/>
              <a:t>interrupts</a:t>
            </a:r>
            <a:r>
              <a:rPr lang="el-GR" dirty="0"/>
              <a:t> για την ενεργοποίηση του ADC και την έγκαιρη ενημέρωση της τιμής που διαβάζεται.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A55284-235C-10BF-DC0B-79B0D722D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2396CAA-0390-5AC1-41EB-BF04D37963C7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18951F2-410B-5EE0-CB5D-4DF12A53F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B419267-6755-32FA-DCB7-76058377B814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6879938-03B5-E0B5-A07F-059C29781342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633D832-4E31-70D2-F330-C6D890FB669A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1E7B69C-8A61-071E-CC74-F8DD325F4CAA}"/>
              </a:ext>
            </a:extLst>
          </p:cNvPr>
          <p:cNvSpPr txBox="1"/>
          <p:nvPr/>
        </p:nvSpPr>
        <p:spPr>
          <a:xfrm>
            <a:off x="4639502" y="401208"/>
            <a:ext cx="9008992" cy="123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l-GR" sz="9600" dirty="0">
                <a:solidFill>
                  <a:schemeClr val="bg1"/>
                </a:solidFill>
              </a:rPr>
              <a:t>Σύνοψη</a:t>
            </a:r>
            <a:endParaRPr lang="en-US" sz="19900" dirty="0">
              <a:solidFill>
                <a:schemeClr val="bg1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33D122C-4148-DA9A-AFB2-8FB256A0E2D0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C74D472-C824-30E6-3FAE-6F97C1077CF4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0062FC7F-80A1-224B-2303-33680D90DBEB}"/>
              </a:ext>
            </a:extLst>
          </p:cNvPr>
          <p:cNvSpPr txBox="1">
            <a:spLocks/>
          </p:cNvSpPr>
          <p:nvPr/>
        </p:nvSpPr>
        <p:spPr>
          <a:xfrm>
            <a:off x="634974" y="2812513"/>
            <a:ext cx="17037101" cy="50743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600"/>
              <a:t>Το πρόγραμμα αρχικοποιεί τον ADC, τα LED και την οθόνη LCD.</a:t>
            </a:r>
          </a:p>
          <a:p>
            <a:r>
              <a:rPr lang="el-GR" sz="3600"/>
              <a:t>Χρησιμοποιεί δύο </a:t>
            </a:r>
            <a:r>
              <a:rPr lang="en-US" sz="3600"/>
              <a:t>interrupts  a) </a:t>
            </a:r>
            <a:r>
              <a:rPr lang="el-GR" sz="3600"/>
              <a:t>Timer TIM3</a:t>
            </a:r>
            <a:r>
              <a:rPr lang="en-US" sz="3600"/>
              <a:t>, </a:t>
            </a:r>
            <a:r>
              <a:rPr lang="el-GR" sz="3600"/>
              <a:t>που είναι για την περιοδική εκκίνηση μιας νέας μετατροπής ADC, </a:t>
            </a:r>
            <a:r>
              <a:rPr lang="en-US" sz="3600"/>
              <a:t>b) </a:t>
            </a:r>
            <a:r>
              <a:rPr lang="el-GR" sz="3600"/>
              <a:t>ADC</a:t>
            </a:r>
            <a:r>
              <a:rPr lang="en-US" sz="3600"/>
              <a:t>, </a:t>
            </a:r>
            <a:r>
              <a:rPr lang="el-GR" sz="3600"/>
              <a:t>που είναι για να ενημερώνει την τιμή AD_last μόλις ολοκληρωθεί η μετατροπή.</a:t>
            </a:r>
          </a:p>
          <a:p>
            <a:r>
              <a:rPr lang="el-GR" sz="3600"/>
              <a:t>Η καθυστέρηση στη συνάρτηση wait() ρυθμίζεται από την τιμή του ADC, επηρεάζοντας έτσι τον ρυθμό αναλαμπής των LED</a:t>
            </a:r>
          </a:p>
          <a:p>
            <a:r>
              <a:rPr lang="el-GR" sz="3600"/>
              <a:t>Παράλληλα, η τιμή του ADC απεικονίζεται ως γραφική μπάρα στην οθόνη LCD, επιτρέποντας έτσι την οπτική παρακολούθηση της αναλογικής εισόδου.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20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παιχνίδι, καρτού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98480B7-8749-AA64-BE0B-9491F7FD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31685"/>
            <a:ext cx="8687147" cy="8687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56DFD-B053-EB27-EC9E-745075F41388}"/>
              </a:ext>
            </a:extLst>
          </p:cNvPr>
          <p:cNvSpPr txBox="1"/>
          <p:nvPr/>
        </p:nvSpPr>
        <p:spPr>
          <a:xfrm>
            <a:off x="5410200" y="4490386"/>
            <a:ext cx="4216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/>
              <a:t>Ερωτήσεις</a:t>
            </a:r>
            <a:endParaRPr lang="en-US" sz="7200" b="1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743CA6F-BB4B-66E2-992E-22368ADFD916}"/>
              </a:ext>
            </a:extLst>
          </p:cNvPr>
          <p:cNvSpPr txBox="1"/>
          <p:nvPr/>
        </p:nvSpPr>
        <p:spPr>
          <a:xfrm>
            <a:off x="3657600" y="9258300"/>
            <a:ext cx="12469808" cy="70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l-GR" sz="3199" dirty="0">
                <a:solidFill>
                  <a:srgbClr val="2A2E3A"/>
                </a:solidFill>
                <a:latin typeface="Helios"/>
              </a:rPr>
              <a:t>Εργαστήριο Σχεδιασμού Ενσωματωμένων Συστημάτων &amp; Εφαρμογών</a:t>
            </a:r>
            <a:endParaRPr lang="en-US" sz="3199" dirty="0">
              <a:solidFill>
                <a:srgbClr val="2A2E3A"/>
              </a:solidFill>
              <a:latin typeface="Helios"/>
            </a:endParaRPr>
          </a:p>
        </p:txBody>
      </p:sp>
      <p:pic>
        <p:nvPicPr>
          <p:cNvPr id="7" name="Εικόνα 6" descr="Εικόνα που περιέχει κύκλος, γραφικά, γραμματοσειρά, σύμβολ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11B75E84-D8D4-6DBF-4FB1-F18AC6DA5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49"/>
            <a:ext cx="4290451" cy="42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BBD71-0D82-FCFB-219F-94A75014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937498-7E1D-C390-7A76-42DB21603D86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F4DCA90-EC98-8E53-8091-9FF30183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A777077-99A3-3AFE-17F8-4B87046B89C3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23C45B-0541-5563-16E2-3526F75991DC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CA8F4D9-1138-CA70-60F1-4D2536E9DAC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878E861-BA4F-4F37-6245-5B44FFD93C74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579FEE-2388-DE16-CCBC-71A87EF07F0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AF14824-48F8-2364-A0A0-53664F2B7841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7BD17677-8911-70CB-EAF0-F91CF43580E3}"/>
              </a:ext>
            </a:extLst>
          </p:cNvPr>
          <p:cNvSpPr txBox="1">
            <a:spLocks/>
          </p:cNvSpPr>
          <p:nvPr/>
        </p:nvSpPr>
        <p:spPr>
          <a:xfrm>
            <a:off x="651775" y="2188211"/>
            <a:ext cx="17007677" cy="45048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Επικεφαλίδες και Δήλωση Εξωτερικών Μεταβλητών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C29B2-E879-2124-90AF-46B8E9091ADB}"/>
              </a:ext>
            </a:extLst>
          </p:cNvPr>
          <p:cNvSpPr txBox="1"/>
          <p:nvPr/>
        </p:nvSpPr>
        <p:spPr>
          <a:xfrm>
            <a:off x="969666" y="2967624"/>
            <a:ext cx="163486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#include &lt;91x_lib.h&gt;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Εισάγει τη βιβλιοθήκη για τον </a:t>
            </a:r>
            <a:r>
              <a:rPr kumimoji="0" lang="el-G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μικροελεγκτή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STR91x, η οποία περιέχει ορισμούς καταχωρητών και συναρτήσεις για τη διαχείριση υλικού (π.χ. GPIO, ADC, </a:t>
            </a:r>
            <a:r>
              <a:rPr kumimoji="0" lang="el-G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Timer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#include "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LCD.h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Εισάγει τη βιβλιοθήκη για τις συναρτήσεις που σχετίζονται με την οθόνη LCD (π.χ. αρχικοποίηση, αποστολή εντολών και εμφάνιση κειμένου).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E8F9A-652E-6719-8A6F-E00AF9441E0E}"/>
              </a:ext>
            </a:extLst>
          </p:cNvPr>
          <p:cNvSpPr txBox="1"/>
          <p:nvPr/>
        </p:nvSpPr>
        <p:spPr>
          <a:xfrm>
            <a:off x="969666" y="6927098"/>
            <a:ext cx="165568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extern short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AD_last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Δηλώνει μια εξωτερική μεταβλητή </a:t>
            </a:r>
            <a:r>
              <a:rPr kumimoji="0" lang="el-G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AD_last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τύπου </a:t>
            </a:r>
            <a:r>
              <a:rPr kumimoji="0" lang="el-G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short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Αυτή αποθηκεύει την τελευταία τιμή που διαβάστηκε από τον ADC (μέσω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interupt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και χρησιμοποιείται σε όλο το πρόγραμμα.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9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F08C2-D123-D2D0-1E3C-55F27ADA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D0E3551-73E7-9D17-E1AA-67491155AD43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AA55F01-C3FB-5ED7-C32F-73D836AF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09F904E-A038-F11C-7A4F-7087ECFDB687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AFB06CD-C295-927B-4447-B6958ECB8E3E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0534031-D8F1-2AA6-7ED4-93477507D95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32DD3C0-AA32-2FBF-C8DE-EB77668F4361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9A6FAA2-9B7E-B83E-07B7-655BC49231E0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D78B3AA-79C7-9ADE-4B47-58690D87748C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0272521E-775E-0C59-4B4B-EC5B2D700504}"/>
              </a:ext>
            </a:extLst>
          </p:cNvPr>
          <p:cNvSpPr txBox="1">
            <a:spLocks/>
          </p:cNvSpPr>
          <p:nvPr/>
        </p:nvSpPr>
        <p:spPr>
          <a:xfrm>
            <a:off x="651775" y="2188211"/>
            <a:ext cx="17007677" cy="45048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Επικεφαλίδες και Δήλωση Εξωτερικών Μεταβλητών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1644E-E025-22EB-2DEF-CDA1598F29C3}"/>
              </a:ext>
            </a:extLst>
          </p:cNvPr>
          <p:cNvSpPr txBox="1"/>
          <p:nvPr/>
        </p:nvSpPr>
        <p:spPr>
          <a:xfrm>
            <a:off x="967110" y="3226180"/>
            <a:ext cx="168636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extern __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irq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void TIM3_IRQ_Handler(void); /* TIM3 interrupt routine       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extern __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irq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void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ADC_IRQ_Handler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(void);   /* ADC  interrupt routine       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Δηλώνει εξωτερικές συναρτήσεις που είναι οι διαχειριστές των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interupts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για τον </a:t>
            </a:r>
            <a:r>
              <a:rPr kumimoji="0" lang="el-G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Timer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TIM3 και για τον ADC. Η σύνταξη __</a:t>
            </a:r>
            <a:r>
              <a:rPr kumimoji="0" lang="el-G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irq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υποδηλώνει ότι αυτές οι συναρτήσεις εκτελούνται στο πλαίσιο των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interupts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863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FCB72-FC51-FB3B-652E-71F828C9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0A1A40-CA3C-73FC-722F-A134B98C0775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8C2494A-A9A6-731E-79B1-ABAA324F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455A73B-EFED-13BD-7B9B-4D1AE6BF4DB0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60F6501-2B38-0D55-CCA8-ECB849A7E54E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BAC609C-B410-14A2-165D-5EAFC4A3BB94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F8903AA-3B84-FCDD-3CCE-83B96008757F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E1A86EE-DD9D-9316-0785-686B00798B82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CB4B51A-9A30-05A6-1953-3F1F3507064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2C0A091E-AC49-A60B-7648-C006BDA12544}"/>
              </a:ext>
            </a:extLst>
          </p:cNvPr>
          <p:cNvSpPr txBox="1">
            <a:spLocks/>
          </p:cNvSpPr>
          <p:nvPr/>
        </p:nvSpPr>
        <p:spPr>
          <a:xfrm>
            <a:off x="533400" y="2150277"/>
            <a:ext cx="8471002" cy="45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/>
              <a:t>Συνάρτηση </a:t>
            </a:r>
            <a:r>
              <a:rPr lang="en-US" sz="4400" b="1"/>
              <a:t>wait()</a:t>
            </a:r>
            <a:endParaRPr lang="el-GR" sz="4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26A0D-7BB4-AC6C-8CA5-AC5ED3879258}"/>
              </a:ext>
            </a:extLst>
          </p:cNvPr>
          <p:cNvSpPr txBox="1"/>
          <p:nvPr/>
        </p:nvSpPr>
        <p:spPr>
          <a:xfrm>
            <a:off x="981896" y="3027957"/>
            <a:ext cx="1677270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void wait (void)  {                       /* Wait function              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int d;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  d =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;                            /* Read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 value               */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void </a:t>
            </a:r>
            <a:r>
              <a:rPr lang="el-GR" sz="2800" dirty="0" err="1"/>
              <a:t>wait</a:t>
            </a:r>
            <a:r>
              <a:rPr lang="el-GR" sz="2800" dirty="0"/>
              <a:t>(void): Ορίζει μια συνάρτηση καθυστέρησης, η οποία χρησιμοποιείται για να δημιουργήσει ένα χρονικό διάστημα μεταξύ των αλλαγών των LED.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int d;: Δήλωση τοπικής μεταβλητής για τον υπολογισμό του χρόνου καθυστέρησης.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d = </a:t>
            </a:r>
            <a:r>
              <a:rPr lang="el-GR" sz="2800" dirty="0" err="1"/>
              <a:t>AD_last</a:t>
            </a:r>
            <a:r>
              <a:rPr lang="el-GR" sz="2800" dirty="0"/>
              <a:t>;: Ανάγνωση της τελευταίας τιμής από τον ADC. Η τιμή αυτή καθορίζει το πόσο θα καθυστερεί το πρόγραμμα.</a:t>
            </a:r>
            <a:endParaRPr lang="en-US" sz="2800" dirty="0"/>
          </a:p>
          <a:p>
            <a:endParaRPr lang="en-US" sz="2400" dirty="0"/>
          </a:p>
          <a:p>
            <a:r>
              <a:rPr lang="en-US" sz="2800" dirty="0">
                <a:solidFill>
                  <a:srgbClr val="FF0000"/>
                </a:solidFill>
              </a:rPr>
              <a:t>  if (d !=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)                       /* Make sure that AD interrupt did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  d = </a:t>
            </a:r>
            <a:r>
              <a:rPr lang="en-US" sz="2800" dirty="0" err="1">
                <a:solidFill>
                  <a:srgbClr val="FF0000"/>
                </a:solidFill>
              </a:rPr>
              <a:t>AD_last</a:t>
            </a:r>
            <a:r>
              <a:rPr lang="en-US" sz="2800" dirty="0">
                <a:solidFill>
                  <a:srgbClr val="FF0000"/>
                </a:solidFill>
              </a:rPr>
              <a:t>;                          /* not interfere with value reading */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Ελέγχει αν η τιμή άλλαξε μεταξύ δύο αναγνώσεων και διασφαλίζει ότι χρησιμοποιείται μια σταθερή τιμή.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61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0FD6A-31E9-E3DA-B7EF-0EFC2907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59FBC1-78CA-06FA-6A13-6B95BCB8FBD3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1C2D17D-546D-69B3-28DB-A33B992F1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B162CD8-6B1D-98D8-5987-5E6EC7978D8A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FDB3E1E-0D43-6903-8287-C09A2EC9E7F2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E299E51-F574-3AE9-EEE8-3DAE68E47475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084828E-AAC2-3DA8-5132-74E0DB87FC67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520FA61-918F-8CAC-039C-04C629DA1302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6189737-A94C-3DD0-BB10-9CBF82BA037E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183BBBEF-0EAB-FA85-B49D-D1DE8B4BD973}"/>
              </a:ext>
            </a:extLst>
          </p:cNvPr>
          <p:cNvSpPr txBox="1">
            <a:spLocks/>
          </p:cNvSpPr>
          <p:nvPr/>
        </p:nvSpPr>
        <p:spPr>
          <a:xfrm>
            <a:off x="533400" y="2150277"/>
            <a:ext cx="8471002" cy="45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/>
              <a:t>Συνάρτηση </a:t>
            </a:r>
            <a:r>
              <a:rPr lang="en-US" sz="4400" b="1"/>
              <a:t>wait()</a:t>
            </a:r>
            <a:endParaRPr lang="el-GR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52657-DE35-FF1B-6508-116562E012B2}"/>
              </a:ext>
            </a:extLst>
          </p:cNvPr>
          <p:cNvSpPr txBox="1"/>
          <p:nvPr/>
        </p:nvSpPr>
        <p:spPr>
          <a:xfrm>
            <a:off x="1001230" y="3037790"/>
            <a:ext cx="165247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 *= 500;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 += 50000;                             /* Scale analog value for delay     */                                        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	    /* lower value -&gt; longer delay      */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while (d--);                              /* Only to delay for LED flashes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}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 *= 500; και d += 50000;: Κλιμακώνει την τιμή ώστε να καθοριστεί η διάρκεια της καθυστέρησης. Παρατηρούμε ότι όταν η τιμή του ADC είναι χαμηλή, το αποτέλεσμα του πολλαπλασιασμού είναι μικρότερο και έτσι η πρόσθεση του σταθερού αριθμού οδηγεί σε μεγαλύτερη καθυστέρηση (δηλαδή, πιο αργή εναλλαγή των LED).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while (d--);: Βρόχος καθυστέρησης που απλά μειώνει τη μεταβλητή d μέχρι να φτάσει στο μηδέν, δημιουργώντας το επιθυμητό χρονικό διάστημα.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91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75B36-287B-CAA0-E8D0-85A7350B9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C870890-430D-D47A-517A-5B2DBB4B8DF5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7DC9482A-E811-DF35-26B9-9EE540CDB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9A8D063-6D06-0CB0-D764-370C476BADA1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F666B0C-27B1-A0A2-35CC-E2168AF695C2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C17A9FBC-A6E7-2924-663D-22BFF7CE3AEA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0DBE0A0-EBAD-E0A7-93A7-3103E45CF37F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53FFE8C-532B-B69B-3A2C-225310ACF7F8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F859516-5454-5BAC-D716-7944C5C00F0F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83D38AD7-CCA7-AA60-7406-52A517EC2321}"/>
              </a:ext>
            </a:extLst>
          </p:cNvPr>
          <p:cNvSpPr txBox="1">
            <a:spLocks/>
          </p:cNvSpPr>
          <p:nvPr/>
        </p:nvSpPr>
        <p:spPr>
          <a:xfrm>
            <a:off x="533400" y="2150277"/>
            <a:ext cx="8471002" cy="4504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/>
              <a:t>Συνάρτηση </a:t>
            </a:r>
            <a:r>
              <a:rPr lang="en-US" sz="4400" b="1" dirty="0"/>
              <a:t>main()</a:t>
            </a:r>
            <a:endParaRPr lang="el-GR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4D80F-E274-25FC-319A-A1BB5D663F8F}"/>
              </a:ext>
            </a:extLst>
          </p:cNvPr>
          <p:cNvSpPr txBox="1"/>
          <p:nvPr/>
        </p:nvSpPr>
        <p:spPr>
          <a:xfrm>
            <a:off x="844058" y="3213721"/>
            <a:ext cx="1659988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 main (void) {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unsigned int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n;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unsigned short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AD_old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AD_value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}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 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main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(void): Η κύρια συνάρτηση του προγράμματος.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Δήλωση τοπικών μεταβλητών: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</a:t>
            </a: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i, n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Μεταβλητές για βρόχους επανάληψης.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el-GR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AD_old</a:t>
            </a: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l-GR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AD_value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Μεταβλητές που χρησιμοποιούνται για την παρακολούθηση και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επεξεργασία των τιμών του ADC.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664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C8719-0516-BCF8-0697-D8C04C6C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FCDD005-ED73-ABC3-96B4-F19102356712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969CDCE9-896E-DC19-F0F3-F057DF5E0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56A482D-E4F9-0767-A2ED-4A81516D3104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EF55AEB-C49D-281D-05B2-A75267D6D457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8324BA8-51A5-9C64-1EFF-7A3F8705299D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8AD90B1-DDC2-EB66-86FA-8F47257987C8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BC95ECB-33C4-E5B9-E37C-F46B17ED2011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69DEF2B-8055-C107-D289-BA040D0B6C32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E7BA3BD0-391C-5E17-6AC0-9032E96E50A5}"/>
              </a:ext>
            </a:extLst>
          </p:cNvPr>
          <p:cNvSpPr txBox="1">
            <a:spLocks/>
          </p:cNvSpPr>
          <p:nvPr/>
        </p:nvSpPr>
        <p:spPr>
          <a:xfrm>
            <a:off x="663059" y="1984738"/>
            <a:ext cx="17371952" cy="10019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/>
              <a:t>Ρύθμιση </a:t>
            </a:r>
            <a:r>
              <a:rPr lang="en-US" sz="4400" b="1" dirty="0"/>
              <a:t>ADC (</a:t>
            </a:r>
            <a:r>
              <a:rPr lang="el-GR" sz="4400" b="1" dirty="0"/>
              <a:t>Αναλογική Είσοδος)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E47BD3-1A94-ECD2-2C22-3F63D8C87796}"/>
              </a:ext>
            </a:extLst>
          </p:cNvPr>
          <p:cNvSpPr txBox="1"/>
          <p:nvPr/>
        </p:nvSpPr>
        <p:spPr>
          <a:xfrm>
            <a:off x="794586" y="3012626"/>
            <a:ext cx="166988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/* ADC Setup                                                          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SCU-&gt;GPIOIN[4]  |= 0x01;               	 /* P4.0 input  - mode 0       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SCU-&gt;GPIOOUT[4] &amp;= 0xFFFC;                /* P4.0 output - mode 0       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GPIO4-&gt;DDR      &amp;= 0xFE;               	 /* P4.0 direction - input           */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 SCU-&gt;GPIOANA    |= 0x0001;                 /* P4.0 analog mode ON              */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l-GR" sz="2800" b="1" dirty="0"/>
              <a:t>SCU-&gt;GPIOIN[4] |= 0x01;</a:t>
            </a:r>
            <a:r>
              <a:rPr lang="en-US" sz="2800" b="1" dirty="0"/>
              <a:t> </a:t>
            </a:r>
            <a:r>
              <a:rPr lang="el-GR" sz="2800" dirty="0"/>
              <a:t>Ορίζει το </a:t>
            </a:r>
            <a:r>
              <a:rPr lang="el-GR" sz="2800" dirty="0" err="1"/>
              <a:t>pin</a:t>
            </a:r>
            <a:r>
              <a:rPr lang="el-GR" sz="2800" dirty="0"/>
              <a:t> P4.0 ως είσοδο (</a:t>
            </a:r>
            <a:r>
              <a:rPr lang="el-GR" sz="2800" dirty="0" err="1"/>
              <a:t>mode</a:t>
            </a:r>
            <a:r>
              <a:rPr lang="el-GR" sz="2800" dirty="0"/>
              <a:t> 0).</a:t>
            </a:r>
            <a:endParaRPr lang="en-US" sz="2800" dirty="0"/>
          </a:p>
          <a:p>
            <a:r>
              <a:rPr lang="el-GR" sz="2800" b="1" dirty="0"/>
              <a:t>SCU-&gt;GPIOOUT[4] &amp;= 0xFFFC;</a:t>
            </a:r>
            <a:r>
              <a:rPr lang="en-US" sz="2800" b="1" dirty="0"/>
              <a:t> </a:t>
            </a:r>
            <a:r>
              <a:rPr lang="el-GR" sz="2800" dirty="0"/>
              <a:t>Ρυθμίζει το αντίστοιχο </a:t>
            </a:r>
            <a:r>
              <a:rPr lang="el-GR" sz="2800" dirty="0" err="1"/>
              <a:t>pin</a:t>
            </a:r>
            <a:r>
              <a:rPr lang="el-GR" sz="2800" dirty="0"/>
              <a:t> ως έξοδο αλλά εδώ καθορίζεται ο τρόπος λειτουργίας (</a:t>
            </a:r>
            <a:r>
              <a:rPr lang="el-GR" sz="2800" dirty="0" err="1"/>
              <a:t>mode</a:t>
            </a:r>
            <a:r>
              <a:rPr lang="el-GR" sz="2800" dirty="0"/>
              <a:t> 0).</a:t>
            </a:r>
            <a:endParaRPr lang="en-US" sz="2800" dirty="0"/>
          </a:p>
          <a:p>
            <a:r>
              <a:rPr lang="el-GR" sz="2800" b="1" dirty="0"/>
              <a:t>GPIO4-&gt;DDR &amp;= 0xFE;</a:t>
            </a:r>
            <a:r>
              <a:rPr lang="en-US" sz="2800" b="1" dirty="0"/>
              <a:t> </a:t>
            </a:r>
            <a:r>
              <a:rPr lang="el-GR" sz="2800" dirty="0"/>
              <a:t>Ορίζει την κατεύθυνση του P4.0 ως είσοδο</a:t>
            </a:r>
            <a:r>
              <a:rPr lang="en-US" sz="2800" dirty="0"/>
              <a:t>. </a:t>
            </a:r>
          </a:p>
          <a:p>
            <a:r>
              <a:rPr lang="el-GR" sz="2800" b="1" dirty="0"/>
              <a:t>SCU-&gt;GPIOANA |= 0x0001;</a:t>
            </a:r>
            <a:r>
              <a:rPr lang="en-US" sz="2800" b="1" dirty="0"/>
              <a:t> </a:t>
            </a:r>
            <a:r>
              <a:rPr lang="el-GR" sz="2800" dirty="0"/>
              <a:t>Ενεργοποιεί τη λειτουργία αναλογικής εισόδου για το P4.0, απαιτούμενη για τη χρήση του ADC.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677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DEB82-BAFF-2ECE-4C13-F8554FDF7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72CC2C-C496-ACB6-2D8C-B8A07B02971E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120FA2A5-82E5-3318-DFBD-3F57ADC3F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358BC64-EFC1-449D-AF43-75B52C19585B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523E9C1-57DA-C825-6794-78FC8A3DABD4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CE6F7C1-4680-03CA-A183-9269ACB914E4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9E2733B-4906-A27A-B3AA-7E72CB2FB1B6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Blinky.c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040C993-6DE1-10FD-AB61-0888DCA4FC0F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CDE833D-AA36-9F53-25F2-9A72E1A65C30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F4E38B78-83DF-AF04-31A3-D9D1DFE277D7}"/>
              </a:ext>
            </a:extLst>
          </p:cNvPr>
          <p:cNvSpPr txBox="1">
            <a:spLocks/>
          </p:cNvSpPr>
          <p:nvPr/>
        </p:nvSpPr>
        <p:spPr>
          <a:xfrm>
            <a:off x="663059" y="1984738"/>
            <a:ext cx="17371952" cy="10019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/>
              <a:t>Ρύθμιση </a:t>
            </a:r>
            <a:r>
              <a:rPr lang="en-US" sz="4400" b="1" dirty="0"/>
              <a:t>ADC</a:t>
            </a:r>
            <a:endParaRPr lang="el-GR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278606-D32E-C2D4-8BFE-BEC1CF4AC754}"/>
              </a:ext>
            </a:extLst>
          </p:cNvPr>
          <p:cNvSpPr txBox="1"/>
          <p:nvPr/>
        </p:nvSpPr>
        <p:spPr>
          <a:xfrm>
            <a:off x="1042538" y="2870456"/>
            <a:ext cx="1658240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ADC-&gt;CR         |= 0x0002;                 /* Set POR bit                  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for (n = 0; n &lt; 100000; n ++);          /* Wait &gt; 1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(at 96 MHz)     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ADC-&gt;CR |= 0x0002;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Θέτει το 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bit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POR (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Power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On 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Reset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για τον ADC, ξεκινώντας τη διαδικασία εκκίνησης.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(n = 0; n &lt; 100000; n ++);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Βρόχος καθυστέρησης για πάνω από 1 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ms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ώστε να ολοκληρωθεί η αρχικοποίηση του ADC.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ADC-&gt;CR         &amp;= 0xFFF7;               /* Clear STB bit                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for (n = 0; n &lt; 1500; n ++);             /* Wait &gt; 15 us (at 96 MHz)         */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ADC-&gt;CR &amp;= 0xFFF7;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Καθαρίζει το 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bit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STB (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standby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του ADC, προετοιμάζοντας τον για μετατροπή.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(n = 0; n &lt; 1500; n ++);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Επιπλέον καθυστέρηση (περίπου 15 µs) για σταθεροποίηση μετά την έξοδο από το </a:t>
            </a:r>
            <a:r>
              <a:rPr kumimoji="0" lang="el-GR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standby</a:t>
            </a:r>
            <a:r>
              <a:rPr kumimoji="0" lang="el-GR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938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2578</Words>
  <Application>Microsoft Office PowerPoint</Application>
  <PresentationFormat>Προσαρμογή</PresentationFormat>
  <Paragraphs>190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Helios</vt:lpstr>
      <vt:lpstr>Arial</vt:lpstr>
      <vt:lpstr>Calibri</vt:lpstr>
      <vt:lpstr>Klein Bold</vt:lpstr>
      <vt:lpstr>Telegraf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dc:creator>Katerina</dc:creator>
  <cp:lastModifiedBy>ΑΛΕΞΑΝΔΡΟΣ ΣΠΟΥΡΝΙΑΣ</cp:lastModifiedBy>
  <cp:revision>9</cp:revision>
  <dcterms:created xsi:type="dcterms:W3CDTF">2006-08-16T00:00:00Z</dcterms:created>
  <dcterms:modified xsi:type="dcterms:W3CDTF">2025-03-13T11:13:19Z</dcterms:modified>
  <dc:identifier>DAGHVwlEyzo</dc:identifier>
</cp:coreProperties>
</file>