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0083800" cy="7556500"/>
  <p:notesSz cx="10083800" cy="75565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71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2342515"/>
            <a:ext cx="857123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4231640"/>
            <a:ext cx="705866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B3B3B"/>
                </a:solidFill>
                <a:latin typeface="Times New Roman"/>
                <a:cs typeface="Times New Roman"/>
              </a:defRPr>
            </a:lvl1pPr>
          </a:lstStyle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2700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00007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B3B3B"/>
                </a:solidFill>
                <a:latin typeface="Times New Roman"/>
                <a:cs typeface="Times New Roman"/>
              </a:defRPr>
            </a:lvl1pPr>
          </a:lstStyle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2700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7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B3B3B"/>
                </a:solidFill>
                <a:latin typeface="Times New Roman"/>
                <a:cs typeface="Times New Roman"/>
              </a:defRPr>
            </a:lvl1pPr>
          </a:lstStyle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2700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B3B3B"/>
                </a:solidFill>
                <a:latin typeface="Times New Roman"/>
                <a:cs typeface="Times New Roman"/>
              </a:defRPr>
            </a:lvl1pPr>
          </a:lstStyle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B3B3B"/>
                </a:solidFill>
                <a:latin typeface="Times New Roman"/>
                <a:cs typeface="Times New Roman"/>
              </a:defRPr>
            </a:lvl1pPr>
          </a:lstStyle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0081260" cy="75565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0919" y="242569"/>
            <a:ext cx="8061960" cy="132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2700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2765" y="1929129"/>
            <a:ext cx="9018269" cy="4273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00007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28492" y="7027545"/>
            <a:ext cx="3226816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7027545"/>
            <a:ext cx="231927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478009" y="6550969"/>
            <a:ext cx="229870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3B3B3B"/>
                </a:solidFill>
                <a:latin typeface="Times New Roman"/>
                <a:cs typeface="Times New Roman"/>
              </a:defRPr>
            </a:lvl1pPr>
          </a:lstStyle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439442" y="5531887"/>
            <a:ext cx="122067" cy="8792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948498" y="5971507"/>
            <a:ext cx="73240" cy="5861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64370" y="7473543"/>
            <a:ext cx="427236" cy="7327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723" y="207598"/>
            <a:ext cx="0" cy="7119620"/>
          </a:xfrm>
          <a:custGeom>
            <a:avLst/>
            <a:gdLst/>
            <a:ahLst/>
            <a:cxnLst/>
            <a:rect l="l" t="t" r="r" b="b"/>
            <a:pathLst>
              <a:path h="7119620">
                <a:moveTo>
                  <a:pt x="0" y="7119408"/>
                </a:moveTo>
                <a:lnTo>
                  <a:pt x="0" y="0"/>
                </a:lnTo>
              </a:path>
            </a:pathLst>
          </a:custGeom>
          <a:ln w="244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50839" y="2637722"/>
            <a:ext cx="0" cy="452120"/>
          </a:xfrm>
          <a:custGeom>
            <a:avLst/>
            <a:gdLst/>
            <a:ahLst/>
            <a:cxnLst/>
            <a:rect l="l" t="t" r="r" b="b"/>
            <a:pathLst>
              <a:path h="452119">
                <a:moveTo>
                  <a:pt x="0" y="451832"/>
                </a:moveTo>
                <a:lnTo>
                  <a:pt x="0" y="0"/>
                </a:lnTo>
              </a:path>
            </a:pathLst>
          </a:custGeom>
          <a:ln w="122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982062" y="6557671"/>
            <a:ext cx="0" cy="464184"/>
          </a:xfrm>
          <a:custGeom>
            <a:avLst/>
            <a:gdLst/>
            <a:ahLst/>
            <a:cxnLst/>
            <a:rect l="l" t="t" r="r" b="b"/>
            <a:pathLst>
              <a:path h="464184">
                <a:moveTo>
                  <a:pt x="0" y="464043"/>
                </a:moveTo>
                <a:lnTo>
                  <a:pt x="0" y="0"/>
                </a:lnTo>
              </a:path>
            </a:pathLst>
          </a:custGeom>
          <a:ln w="244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036992" y="207598"/>
            <a:ext cx="0" cy="4054475"/>
          </a:xfrm>
          <a:custGeom>
            <a:avLst/>
            <a:gdLst/>
            <a:ahLst/>
            <a:cxnLst/>
            <a:rect l="l" t="t" r="r" b="b"/>
            <a:pathLst>
              <a:path h="4054475">
                <a:moveTo>
                  <a:pt x="0" y="4054276"/>
                </a:moveTo>
                <a:lnTo>
                  <a:pt x="0" y="0"/>
                </a:lnTo>
              </a:path>
            </a:pathLst>
          </a:custGeom>
          <a:ln w="183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4134" y="33582"/>
            <a:ext cx="9680575" cy="0"/>
          </a:xfrm>
          <a:custGeom>
            <a:avLst/>
            <a:gdLst/>
            <a:ahLst/>
            <a:cxnLst/>
            <a:rect l="l" t="t" r="r" b="b"/>
            <a:pathLst>
              <a:path w="9680575">
                <a:moveTo>
                  <a:pt x="0" y="0"/>
                </a:moveTo>
                <a:lnTo>
                  <a:pt x="9679945" y="0"/>
                </a:lnTo>
              </a:path>
            </a:pathLst>
          </a:custGeom>
          <a:ln w="213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355900" y="7467441"/>
            <a:ext cx="513080" cy="0"/>
          </a:xfrm>
          <a:custGeom>
            <a:avLst/>
            <a:gdLst/>
            <a:ahLst/>
            <a:cxnLst/>
            <a:rect l="l" t="t" r="r" b="b"/>
            <a:pathLst>
              <a:path w="513080">
                <a:moveTo>
                  <a:pt x="0" y="0"/>
                </a:moveTo>
                <a:lnTo>
                  <a:pt x="512683" y="0"/>
                </a:lnTo>
              </a:path>
            </a:pathLst>
          </a:custGeom>
          <a:ln w="61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31928" y="7516287"/>
            <a:ext cx="8898890" cy="0"/>
          </a:xfrm>
          <a:custGeom>
            <a:avLst/>
            <a:gdLst/>
            <a:ahLst/>
            <a:cxnLst/>
            <a:rect l="l" t="t" r="r" b="b"/>
            <a:pathLst>
              <a:path w="8898890">
                <a:moveTo>
                  <a:pt x="0" y="0"/>
                </a:moveTo>
                <a:lnTo>
                  <a:pt x="8898713" y="0"/>
                </a:lnTo>
              </a:path>
            </a:pathLst>
          </a:custGeom>
          <a:ln w="213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2027276" y="2516133"/>
            <a:ext cx="6202045" cy="727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058285" algn="l"/>
              </a:tabLst>
            </a:pPr>
            <a:r>
              <a:rPr sz="4600" spc="50" dirty="0">
                <a:solidFill>
                  <a:srgbClr val="260097"/>
                </a:solidFill>
              </a:rPr>
              <a:t>Προσομοίωση</a:t>
            </a:r>
            <a:r>
              <a:rPr sz="4600" dirty="0">
                <a:solidFill>
                  <a:srgbClr val="260097"/>
                </a:solidFill>
              </a:rPr>
              <a:t>	</a:t>
            </a:r>
            <a:r>
              <a:rPr sz="4600" spc="20" dirty="0">
                <a:solidFill>
                  <a:srgbClr val="260097"/>
                </a:solidFill>
              </a:rPr>
              <a:t>Δικτύων</a:t>
            </a:r>
            <a:endParaRPr sz="4600"/>
          </a:p>
        </p:txBody>
      </p:sp>
      <p:sp>
        <p:nvSpPr>
          <p:cNvPr id="19" name="object 19"/>
          <p:cNvSpPr txBox="1"/>
          <p:nvPr/>
        </p:nvSpPr>
        <p:spPr>
          <a:xfrm>
            <a:off x="2838147" y="3876208"/>
            <a:ext cx="4599305" cy="7918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2225" algn="ctr">
              <a:lnSpc>
                <a:spcPct val="100000"/>
              </a:lnSpc>
              <a:spcBef>
                <a:spcPts val="105"/>
              </a:spcBef>
            </a:pPr>
            <a:r>
              <a:rPr sz="2450" spc="-220" dirty="0">
                <a:solidFill>
                  <a:srgbClr val="260097"/>
                </a:solidFill>
                <a:latin typeface="Arial"/>
                <a:cs typeface="Arial"/>
              </a:rPr>
              <a:t>5η</a:t>
            </a:r>
            <a:r>
              <a:rPr sz="2450" spc="-35" dirty="0">
                <a:solidFill>
                  <a:srgbClr val="260097"/>
                </a:solidFill>
                <a:latin typeface="Arial"/>
                <a:cs typeface="Arial"/>
              </a:rPr>
              <a:t> </a:t>
            </a:r>
            <a:r>
              <a:rPr sz="2500" spc="15" dirty="0">
                <a:solidFill>
                  <a:srgbClr val="260097"/>
                </a:solidFill>
                <a:latin typeface="Arial"/>
                <a:cs typeface="Arial"/>
              </a:rPr>
              <a:t>Διάλεξη</a:t>
            </a:r>
            <a:endParaRPr sz="25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sz="2500" b="1" spc="15" dirty="0">
                <a:solidFill>
                  <a:srgbClr val="260097"/>
                </a:solidFill>
                <a:latin typeface="Arial"/>
                <a:cs typeface="Arial"/>
              </a:rPr>
              <a:t>Γεννήτριες </a:t>
            </a:r>
            <a:r>
              <a:rPr sz="2500" b="1" spc="25" dirty="0">
                <a:solidFill>
                  <a:srgbClr val="260097"/>
                </a:solidFill>
                <a:latin typeface="Arial"/>
                <a:cs typeface="Arial"/>
              </a:rPr>
              <a:t>Τυχαίων</a:t>
            </a:r>
            <a:r>
              <a:rPr sz="2500" b="1" spc="-180" dirty="0">
                <a:solidFill>
                  <a:srgbClr val="260097"/>
                </a:solidFill>
                <a:latin typeface="Arial"/>
                <a:cs typeface="Arial"/>
              </a:rPr>
              <a:t> </a:t>
            </a:r>
            <a:r>
              <a:rPr sz="2500" b="1" spc="5" dirty="0">
                <a:solidFill>
                  <a:srgbClr val="260097"/>
                </a:solidFill>
                <a:latin typeface="Arial"/>
                <a:cs typeface="Arial"/>
              </a:rPr>
              <a:t>Αριθμών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219" y="553720"/>
            <a:ext cx="807021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Γεννήτριες μεσαίων τετραγώνων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361442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050925" marR="805815" indent="-323850">
              <a:lnSpc>
                <a:spcPts val="3590"/>
              </a:lnSpc>
              <a:spcBef>
                <a:spcPts val="425"/>
              </a:spcBef>
            </a:pPr>
            <a:r>
              <a:rPr spc="-5" dirty="0"/>
              <a:t>Ιστορικά, </a:t>
            </a:r>
            <a:r>
              <a:rPr dirty="0"/>
              <a:t>η </a:t>
            </a:r>
            <a:r>
              <a:rPr spc="-10" dirty="0"/>
              <a:t>πρώτη </a:t>
            </a:r>
            <a:r>
              <a:rPr spc="-5" dirty="0"/>
              <a:t>μέθοδος δημιουργίας  τυχαίων αριθμών από υπολογιστή (Von  Neuman)</a:t>
            </a:r>
          </a:p>
          <a:p>
            <a:pPr marL="1050925" marR="5080" indent="-323850">
              <a:lnSpc>
                <a:spcPts val="3590"/>
              </a:lnSpc>
              <a:spcBef>
                <a:spcPts val="1420"/>
              </a:spcBef>
            </a:pPr>
            <a:r>
              <a:rPr spc="-5" dirty="0"/>
              <a:t>Βασίζεται στον τετραγωνισμό αριθμών </a:t>
            </a:r>
            <a:r>
              <a:rPr dirty="0"/>
              <a:t>και </a:t>
            </a:r>
            <a:r>
              <a:rPr spc="-5" dirty="0"/>
              <a:t>την  εξαγωγή των μεσαίων ψηφίων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219" y="553720"/>
            <a:ext cx="807021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Γεννήτριες μεσαίων τετραγώνων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7139" y="1754958"/>
            <a:ext cx="8134984" cy="4648835"/>
          </a:xfrm>
          <a:prstGeom prst="rect">
            <a:avLst/>
          </a:prstGeom>
        </p:spPr>
        <p:txBody>
          <a:bodyPr vert="horz" wrap="square" lIns="0" tIns="186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7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Αλγόριθμός</a:t>
            </a:r>
            <a:endParaRPr sz="3200">
              <a:latin typeface="Arial"/>
              <a:cs typeface="Arial"/>
            </a:endParaRPr>
          </a:p>
          <a:p>
            <a:pPr marL="1201420" indent="-576580">
              <a:lnSpc>
                <a:spcPct val="100000"/>
              </a:lnSpc>
              <a:spcBef>
                <a:spcPts val="1200"/>
              </a:spcBef>
              <a:buClr>
                <a:srgbClr val="FF6633"/>
              </a:buClr>
              <a:buAutoNum type="arabicPeriod"/>
              <a:tabLst>
                <a:tab pos="102108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Ξεκινούμε με έναν ακέραιο </a:t>
            </a:r>
            <a:r>
              <a:rPr sz="2800" spc="25" dirty="0">
                <a:solidFill>
                  <a:srgbClr val="00007F"/>
                </a:solidFill>
                <a:latin typeface="Arial"/>
                <a:cs typeface="Arial"/>
              </a:rPr>
              <a:t>Ζ</a:t>
            </a:r>
            <a:r>
              <a:rPr sz="2400" spc="37" baseline="-31250" dirty="0">
                <a:solidFill>
                  <a:srgbClr val="00007F"/>
                </a:solidFill>
                <a:latin typeface="Arial"/>
                <a:cs typeface="Arial"/>
              </a:rPr>
              <a:t>0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με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n</a:t>
            </a:r>
            <a:r>
              <a:rPr sz="2800" spc="-19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ψηφία</a:t>
            </a:r>
            <a:endParaRPr sz="2800">
              <a:latin typeface="Arial"/>
              <a:cs typeface="Arial"/>
            </a:endParaRPr>
          </a:p>
          <a:p>
            <a:pPr marL="1201420" indent="-576580">
              <a:lnSpc>
                <a:spcPct val="100000"/>
              </a:lnSpc>
              <a:spcBef>
                <a:spcPts val="1570"/>
              </a:spcBef>
              <a:buClr>
                <a:srgbClr val="FF6633"/>
              </a:buClr>
              <a:buAutoNum type="arabicPeriod"/>
              <a:tabLst>
                <a:tab pos="102108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Υπολογίζουμε το τετράγωνό</a:t>
            </a:r>
            <a:r>
              <a:rPr sz="2800" spc="-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του</a:t>
            </a:r>
            <a:endParaRPr sz="2800">
              <a:latin typeface="Arial"/>
              <a:cs typeface="Arial"/>
            </a:endParaRPr>
          </a:p>
          <a:p>
            <a:pPr marL="1201420" indent="-576580">
              <a:lnSpc>
                <a:spcPts val="1250"/>
              </a:lnSpc>
              <a:spcBef>
                <a:spcPts val="890"/>
              </a:spcBef>
              <a:buClr>
                <a:srgbClr val="FF6633"/>
              </a:buClr>
              <a:buAutoNum type="arabicPeriod"/>
              <a:tabLst>
                <a:tab pos="1021080" algn="l"/>
              </a:tabLst>
            </a:pP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Παράγουμε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τον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τυχαίο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αριθμό ως </a:t>
            </a:r>
            <a:r>
              <a:rPr sz="2800" spc="0" dirty="0">
                <a:solidFill>
                  <a:srgbClr val="00007F"/>
                </a:solidFill>
                <a:latin typeface="Arial"/>
                <a:cs typeface="Arial"/>
              </a:rPr>
              <a:t>U</a:t>
            </a:r>
            <a:r>
              <a:rPr sz="2400" spc="0" baseline="-32986" dirty="0">
                <a:solidFill>
                  <a:srgbClr val="00007F"/>
                </a:solidFill>
                <a:latin typeface="Arial"/>
                <a:cs typeface="Arial"/>
              </a:rPr>
              <a:t>0</a:t>
            </a:r>
            <a:r>
              <a:rPr sz="2800" spc="0" dirty="0">
                <a:solidFill>
                  <a:srgbClr val="00007F"/>
                </a:solidFill>
                <a:latin typeface="Arial"/>
                <a:cs typeface="Arial"/>
              </a:rPr>
              <a:t>=Z</a:t>
            </a:r>
            <a:r>
              <a:rPr sz="2400" spc="0" baseline="-32986" dirty="0">
                <a:solidFill>
                  <a:srgbClr val="00007F"/>
                </a:solidFill>
                <a:latin typeface="Arial"/>
                <a:cs typeface="Arial"/>
              </a:rPr>
              <a:t>0</a:t>
            </a:r>
            <a:r>
              <a:rPr sz="2400" spc="37" baseline="-32986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/10</a:t>
            </a:r>
            <a:endParaRPr sz="2800">
              <a:latin typeface="Arial"/>
              <a:cs typeface="Arial"/>
            </a:endParaRPr>
          </a:p>
          <a:p>
            <a:pPr marR="5080" algn="r">
              <a:lnSpc>
                <a:spcPts val="950"/>
              </a:lnSpc>
              <a:tabLst>
                <a:tab pos="608965" algn="l"/>
              </a:tabLst>
            </a:pPr>
            <a:r>
              <a:rPr sz="1600" spc="5" dirty="0">
                <a:solidFill>
                  <a:srgbClr val="00007F"/>
                </a:solidFill>
                <a:latin typeface="Arial"/>
                <a:cs typeface="Arial"/>
              </a:rPr>
              <a:t>2	</a:t>
            </a:r>
            <a:r>
              <a:rPr sz="1600" spc="0" dirty="0">
                <a:solidFill>
                  <a:srgbClr val="00007F"/>
                </a:solidFill>
                <a:latin typeface="Arial"/>
                <a:cs typeface="Arial"/>
              </a:rPr>
              <a:t>2n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50">
              <a:latin typeface="Times New Roman"/>
              <a:cs typeface="Times New Roman"/>
            </a:endParaRPr>
          </a:p>
          <a:p>
            <a:pPr marL="1201420" marR="1013460" indent="-576580">
              <a:lnSpc>
                <a:spcPct val="113100"/>
              </a:lnSpc>
              <a:buClr>
                <a:srgbClr val="FF6633"/>
              </a:buClr>
              <a:buAutoNum type="arabicPeriod" startAt="4"/>
              <a:tabLst>
                <a:tab pos="980440" algn="l"/>
              </a:tabLst>
            </a:pP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Εξάγουμε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τα μεσαία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n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ψηφία του </a:t>
            </a:r>
            <a:r>
              <a:rPr sz="2800" spc="15" dirty="0">
                <a:solidFill>
                  <a:srgbClr val="00007F"/>
                </a:solidFill>
                <a:latin typeface="Arial"/>
                <a:cs typeface="Arial"/>
              </a:rPr>
              <a:t>U</a:t>
            </a:r>
            <a:r>
              <a:rPr sz="2400" spc="22" baseline="-32986" dirty="0">
                <a:solidFill>
                  <a:srgbClr val="00007F"/>
                </a:solidFill>
                <a:latin typeface="Arial"/>
                <a:cs typeface="Arial"/>
              </a:rPr>
              <a:t>0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και 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θέτουμε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τον αριθμό αυτό ως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15" dirty="0">
                <a:solidFill>
                  <a:srgbClr val="00007F"/>
                </a:solidFill>
                <a:latin typeface="Arial"/>
                <a:cs typeface="Arial"/>
              </a:rPr>
              <a:t>Z</a:t>
            </a:r>
            <a:r>
              <a:rPr sz="2400" spc="22" baseline="-31250" dirty="0">
                <a:solidFill>
                  <a:srgbClr val="00007F"/>
                </a:solidFill>
                <a:latin typeface="Arial"/>
                <a:cs typeface="Arial"/>
              </a:rPr>
              <a:t>1</a:t>
            </a:r>
            <a:endParaRPr sz="2400" baseline="-31250">
              <a:latin typeface="Arial"/>
              <a:cs typeface="Arial"/>
            </a:endParaRPr>
          </a:p>
          <a:p>
            <a:pPr marL="1201420" marR="981710" indent="-576580">
              <a:lnSpc>
                <a:spcPct val="112799"/>
              </a:lnSpc>
              <a:spcBef>
                <a:spcPts val="1140"/>
              </a:spcBef>
              <a:buClr>
                <a:srgbClr val="FF6633"/>
              </a:buClr>
              <a:buAutoNum type="arabicPeriod" startAt="4"/>
              <a:tabLst>
                <a:tab pos="980440" algn="l"/>
              </a:tabLst>
            </a:pP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Επαναλαμβάνουμε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για τους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επόμενους  αριθμούς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2504440" marR="5080" indent="-2491740">
              <a:lnSpc>
                <a:spcPts val="4920"/>
              </a:lnSpc>
              <a:spcBef>
                <a:spcPts val="560"/>
              </a:spcBef>
            </a:pPr>
            <a:r>
              <a:rPr spc="-5" dirty="0"/>
              <a:t>Παράδειγμα γεννήτριας μεσαίων  τετραγώνων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433320" y="1861185"/>
          <a:ext cx="4823460" cy="3575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7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9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560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0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=4153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795"/>
                        </a:lnSpc>
                        <a:spcBef>
                          <a:spcPts val="200"/>
                        </a:spcBef>
                      </a:pP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7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0</a:t>
                      </a:r>
                      <a:r>
                        <a:rPr sz="1575" spc="37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=17247409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303530">
                        <a:lnSpc>
                          <a:spcPts val="625"/>
                        </a:lnSpc>
                      </a:pPr>
                      <a:r>
                        <a:rPr sz="105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0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=0.17</a:t>
                      </a:r>
                      <a:r>
                        <a:rPr sz="1800" b="1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2474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09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=2474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666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785"/>
                        </a:lnSpc>
                        <a:spcBef>
                          <a:spcPts val="209"/>
                        </a:spcBef>
                      </a:pP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7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1575" spc="382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=6120676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303530">
                        <a:lnSpc>
                          <a:spcPts val="625"/>
                        </a:lnSpc>
                      </a:pPr>
                      <a:r>
                        <a:rPr sz="105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666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=0.06</a:t>
                      </a:r>
                      <a:r>
                        <a:rPr sz="1800" b="1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1206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76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666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=1206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795"/>
                        </a:lnSpc>
                        <a:spcBef>
                          <a:spcPts val="200"/>
                        </a:spcBef>
                      </a:pP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7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1575" spc="382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=1454436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303530">
                        <a:lnSpc>
                          <a:spcPts val="625"/>
                        </a:lnSpc>
                      </a:pPr>
                      <a:r>
                        <a:rPr sz="105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=0.01</a:t>
                      </a:r>
                      <a:r>
                        <a:rPr sz="1800" b="1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4544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36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=4544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795"/>
                        </a:lnSpc>
                        <a:spcBef>
                          <a:spcPts val="200"/>
                        </a:spcBef>
                      </a:pP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7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1575" spc="37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=20647936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303530">
                        <a:lnSpc>
                          <a:spcPts val="625"/>
                        </a:lnSpc>
                      </a:pPr>
                      <a:r>
                        <a:rPr sz="105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=0.20</a:t>
                      </a:r>
                      <a:r>
                        <a:rPr sz="1800" b="1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6479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36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=6479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785"/>
                        </a:lnSpc>
                        <a:spcBef>
                          <a:spcPts val="200"/>
                        </a:spcBef>
                      </a:pP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7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1575" spc="37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=41977441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303530">
                        <a:lnSpc>
                          <a:spcPts val="625"/>
                        </a:lnSpc>
                      </a:pPr>
                      <a:r>
                        <a:rPr sz="105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=0.41</a:t>
                      </a:r>
                      <a:r>
                        <a:rPr sz="1800" b="1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9774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41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=9774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785"/>
                        </a:lnSpc>
                        <a:spcBef>
                          <a:spcPts val="200"/>
                        </a:spcBef>
                      </a:pP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7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1575" spc="37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=95531076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303530">
                        <a:lnSpc>
                          <a:spcPts val="625"/>
                        </a:lnSpc>
                      </a:pPr>
                      <a:r>
                        <a:rPr sz="105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=0.95</a:t>
                      </a:r>
                      <a:r>
                        <a:rPr sz="1800" b="1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5310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76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=5310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795"/>
                        </a:lnSpc>
                        <a:spcBef>
                          <a:spcPts val="200"/>
                        </a:spcBef>
                      </a:pP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7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1575" spc="37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=28196100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303530">
                        <a:lnSpc>
                          <a:spcPts val="625"/>
                        </a:lnSpc>
                      </a:pPr>
                      <a:r>
                        <a:rPr sz="105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=0.28</a:t>
                      </a:r>
                      <a:r>
                        <a:rPr sz="1800" b="1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1961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=1961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795"/>
                        </a:lnSpc>
                        <a:spcBef>
                          <a:spcPts val="200"/>
                        </a:spcBef>
                      </a:pP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7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1575" spc="382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=3845521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303530">
                        <a:lnSpc>
                          <a:spcPts val="625"/>
                        </a:lnSpc>
                      </a:pPr>
                      <a:r>
                        <a:rPr sz="105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=0.03</a:t>
                      </a:r>
                      <a:r>
                        <a:rPr sz="1800" b="1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8455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513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15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18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=8455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55344" algn="ctr">
                        <a:lnSpc>
                          <a:spcPts val="795"/>
                        </a:lnSpc>
                        <a:spcBef>
                          <a:spcPts val="200"/>
                        </a:spcBef>
                      </a:pP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Ζ</a:t>
                      </a:r>
                      <a:r>
                        <a:rPr sz="1575" spc="-7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1575" spc="352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=...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R="966469" algn="ctr">
                        <a:lnSpc>
                          <a:spcPts val="625"/>
                        </a:lnSpc>
                      </a:pPr>
                      <a:r>
                        <a:rPr sz="105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575" spc="-7" baseline="-31746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18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=...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219" y="554990"/>
            <a:ext cx="807021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Γεννήτριες μεσαίων τετραγώνων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43230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7139" y="1754958"/>
            <a:ext cx="7136765" cy="2944495"/>
          </a:xfrm>
          <a:prstGeom prst="rect">
            <a:avLst/>
          </a:prstGeom>
        </p:spPr>
        <p:txBody>
          <a:bodyPr vert="horz" wrap="square" lIns="0" tIns="186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7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Αρκετά</a:t>
            </a:r>
            <a:r>
              <a:rPr sz="3200" spc="-2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προβλήματα</a:t>
            </a:r>
            <a:endParaRPr sz="32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120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Αργές</a:t>
            </a:r>
            <a:endParaRPr sz="28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89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Δύσκολο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να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 αναλυθούν</a:t>
            </a:r>
            <a:endParaRPr sz="28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90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Όχι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ικανοποιητικές στατιστικές</a:t>
            </a:r>
            <a:r>
              <a:rPr sz="2800" spc="-3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ιδιότητες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Δεν χρησιμοποιούνται στην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πράξη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1980" y="553720"/>
            <a:ext cx="88626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Γραμμικές Ισοϋπόλοιπες</a:t>
            </a:r>
            <a:r>
              <a:rPr spc="-20" dirty="0"/>
              <a:t> </a:t>
            </a:r>
            <a:r>
              <a:rPr spc="-5" dirty="0"/>
              <a:t>γεννήτριες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19227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25590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31940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7139" y="1637029"/>
            <a:ext cx="7792720" cy="3989070"/>
          </a:xfrm>
          <a:prstGeom prst="rect">
            <a:avLst/>
          </a:prstGeom>
        </p:spPr>
        <p:txBody>
          <a:bodyPr vert="horz" wrap="square" lIns="0" tIns="161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7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Linear Congruential Generator</a:t>
            </a:r>
            <a:r>
              <a:rPr sz="3200" spc="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(LCG)</a:t>
            </a:r>
            <a:endParaRPr sz="3200">
              <a:latin typeface="Arial"/>
              <a:cs typeface="Arial"/>
            </a:endParaRPr>
          </a:p>
          <a:p>
            <a:pPr marL="12700" marR="341630">
              <a:lnSpc>
                <a:spcPct val="130200"/>
              </a:lnSpc>
              <a:spcBef>
                <a:spcPts val="10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Η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πιο διαδεδομένη κατηγορία γεννητριών  Πλεονεκτήματα</a:t>
            </a:r>
            <a:endParaRPr sz="3200">
              <a:latin typeface="Arial"/>
              <a:cs typeface="Arial"/>
            </a:endParaRPr>
          </a:p>
          <a:p>
            <a:pPr marL="1201420" indent="-576580">
              <a:lnSpc>
                <a:spcPct val="100000"/>
              </a:lnSpc>
              <a:spcBef>
                <a:spcPts val="120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Απλότητα</a:t>
            </a:r>
            <a:endParaRPr sz="2800">
              <a:latin typeface="Arial"/>
              <a:cs typeface="Arial"/>
            </a:endParaRPr>
          </a:p>
          <a:p>
            <a:pPr marL="1201420" indent="-576580">
              <a:lnSpc>
                <a:spcPct val="100000"/>
              </a:lnSpc>
              <a:spcBef>
                <a:spcPts val="89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Ταχύτητα</a:t>
            </a:r>
            <a:endParaRPr sz="2800">
              <a:latin typeface="Arial"/>
              <a:cs typeface="Arial"/>
            </a:endParaRPr>
          </a:p>
          <a:p>
            <a:pPr marL="1201420" marR="5080" indent="-576580">
              <a:lnSpc>
                <a:spcPts val="3120"/>
              </a:lnSpc>
              <a:spcBef>
                <a:spcPts val="1205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Καλή στατιστική ποιότητα της παραγόμενης  ακολολουθίας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τυχαίων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αριθμών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1980" y="553720"/>
            <a:ext cx="88626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Γραμμικές Ισοϋπόλοιπες</a:t>
            </a:r>
            <a:r>
              <a:rPr spc="-20" dirty="0"/>
              <a:t> </a:t>
            </a:r>
            <a:r>
              <a:rPr spc="-5" dirty="0"/>
              <a:t>γεννήτριες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1247139" y="6734505"/>
            <a:ext cx="1704339" cy="490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20"/>
              </a:lnSpc>
            </a:pP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a,c,m </a:t>
            </a:r>
            <a:r>
              <a:rPr sz="3200" spc="210" dirty="0">
                <a:solidFill>
                  <a:srgbClr val="00007F"/>
                </a:solidFill>
                <a:latin typeface="Palatino Linotype"/>
                <a:cs typeface="Palatino Linotype"/>
              </a:rPr>
              <a:t>≥</a:t>
            </a:r>
            <a:r>
              <a:rPr sz="3200" spc="50" dirty="0">
                <a:solidFill>
                  <a:srgbClr val="00007F"/>
                </a:solidFill>
                <a:latin typeface="Palatino Linotype"/>
                <a:cs typeface="Palatino Linotype"/>
              </a:rPr>
              <a:t>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0</a:t>
            </a:r>
            <a:endParaRPr sz="3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3289" y="6854130"/>
            <a:ext cx="170815" cy="250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10"/>
              </a:lnSpc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23289" y="16700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395097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7139" y="1534159"/>
            <a:ext cx="7745730" cy="499237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336550" marR="5080" indent="-323850">
              <a:lnSpc>
                <a:spcPct val="93400"/>
              </a:lnSpc>
              <a:spcBef>
                <a:spcPts val="35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Για την παραγωγή των τυχαίων αριθμών  χρησιμοποιείται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η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παρακάτω αναδρομική  σχέση</a:t>
            </a:r>
            <a:endParaRPr sz="3200">
              <a:latin typeface="Arial"/>
              <a:cs typeface="Arial"/>
            </a:endParaRPr>
          </a:p>
          <a:p>
            <a:pPr marL="2261870">
              <a:lnSpc>
                <a:spcPct val="100000"/>
              </a:lnSpc>
              <a:spcBef>
                <a:spcPts val="1170"/>
              </a:spcBef>
            </a:pPr>
            <a:r>
              <a:rPr sz="3200" b="1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b="1" baseline="-31531" dirty="0">
                <a:solidFill>
                  <a:srgbClr val="00007F"/>
                </a:solidFill>
                <a:latin typeface="Arial"/>
                <a:cs typeface="Arial"/>
              </a:rPr>
              <a:t>i+1</a:t>
            </a:r>
            <a:r>
              <a:rPr sz="3200" b="1" dirty="0">
                <a:solidFill>
                  <a:srgbClr val="00007F"/>
                </a:solidFill>
                <a:latin typeface="Arial"/>
                <a:cs typeface="Arial"/>
              </a:rPr>
              <a:t>=ax</a:t>
            </a:r>
            <a:r>
              <a:rPr sz="2775" b="1" baseline="-31531" dirty="0">
                <a:solidFill>
                  <a:srgbClr val="00007F"/>
                </a:solidFill>
                <a:latin typeface="Arial"/>
                <a:cs typeface="Arial"/>
              </a:rPr>
              <a:t>i</a:t>
            </a:r>
            <a:r>
              <a:rPr sz="3200" b="1" dirty="0">
                <a:solidFill>
                  <a:srgbClr val="00007F"/>
                </a:solidFill>
                <a:latin typeface="Arial"/>
                <a:cs typeface="Arial"/>
              </a:rPr>
              <a:t>+c </a:t>
            </a:r>
            <a:r>
              <a:rPr sz="3200" b="1" spc="-5" dirty="0">
                <a:solidFill>
                  <a:srgbClr val="00007F"/>
                </a:solidFill>
                <a:latin typeface="Arial"/>
                <a:cs typeface="Arial"/>
              </a:rPr>
              <a:t>(mod</a:t>
            </a:r>
            <a:r>
              <a:rPr sz="3200" b="1" spc="-2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00007F"/>
                </a:solidFill>
                <a:latin typeface="Arial"/>
                <a:cs typeface="Arial"/>
              </a:rPr>
              <a:t>m)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όπου</a:t>
            </a:r>
            <a:endParaRPr sz="32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119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a: πολλαπλασιαστής</a:t>
            </a:r>
            <a:endParaRPr sz="28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90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c: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αύξηση</a:t>
            </a:r>
            <a:endParaRPr sz="28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89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m: διαιρέτης</a:t>
            </a:r>
            <a:endParaRPr sz="28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90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400" baseline="-31250" dirty="0">
                <a:solidFill>
                  <a:srgbClr val="00007F"/>
                </a:solidFill>
                <a:latin typeface="Arial"/>
                <a:cs typeface="Arial"/>
              </a:rPr>
              <a:t>0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: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 σπόρος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03409" y="6563669"/>
            <a:ext cx="179070" cy="197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0"/>
              </a:lnSpc>
            </a:pPr>
            <a:r>
              <a:rPr sz="1400" spc="0" dirty="0">
                <a:solidFill>
                  <a:srgbClr val="3B3B3B"/>
                </a:solidFill>
                <a:latin typeface="Times New Roman"/>
                <a:cs typeface="Times New Roman"/>
              </a:rPr>
              <a:t>1</a:t>
            </a:r>
            <a:r>
              <a:rPr sz="1400" dirty="0">
                <a:solidFill>
                  <a:srgbClr val="3B3B3B"/>
                </a:solidFill>
                <a:latin typeface="Times New Roman"/>
                <a:cs typeface="Times New Roman"/>
              </a:rPr>
              <a:t>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1980" y="553720"/>
            <a:ext cx="88626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Γραμμικές Ισοϋπόλοιπες</a:t>
            </a:r>
            <a:r>
              <a:rPr spc="-20" dirty="0"/>
              <a:t> </a:t>
            </a:r>
            <a:r>
              <a:rPr spc="-5" dirty="0"/>
              <a:t>γεννήτριες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3880" y="17068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3880" y="426212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730" y="1569720"/>
            <a:ext cx="2927985" cy="352425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336550" marR="31115" indent="-323850">
              <a:lnSpc>
                <a:spcPct val="93400"/>
              </a:lnSpc>
              <a:spcBef>
                <a:spcPts val="35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Μια τέτοια  γεννήτρια  συμβολίζεται  ως  LCG(a,c,m,x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0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ts val="3715"/>
              </a:lnSpc>
              <a:spcBef>
                <a:spcPts val="1930"/>
              </a:spcBef>
            </a:pP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π.χ.</a:t>
            </a:r>
            <a:endParaRPr sz="3200">
              <a:latin typeface="Arial"/>
              <a:cs typeface="Arial"/>
            </a:endParaRPr>
          </a:p>
          <a:p>
            <a:pPr marL="336550">
              <a:lnSpc>
                <a:spcPts val="3715"/>
              </a:lnSpc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LCG(9,1,16,1)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79520" y="1270000"/>
            <a:ext cx="5993130" cy="59296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9650" y="553720"/>
            <a:ext cx="804608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Μικτές/Πολλαπλασιαστικές</a:t>
            </a:r>
            <a:r>
              <a:rPr spc="-15" dirty="0"/>
              <a:t> </a:t>
            </a:r>
            <a:r>
              <a:rPr spc="-5" dirty="0"/>
              <a:t>Γ.Ι.Γ.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324231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7139" y="1754958"/>
            <a:ext cx="7996555" cy="2839085"/>
          </a:xfrm>
          <a:prstGeom prst="rect">
            <a:avLst/>
          </a:prstGeom>
        </p:spPr>
        <p:txBody>
          <a:bodyPr vert="horz" wrap="square" lIns="0" tIns="186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70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Αν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c&gt;0</a:t>
            </a:r>
            <a:endParaRPr sz="3200">
              <a:latin typeface="Arial"/>
              <a:cs typeface="Arial"/>
            </a:endParaRPr>
          </a:p>
          <a:p>
            <a:pPr marL="1201420" indent="-576580">
              <a:lnSpc>
                <a:spcPct val="100000"/>
              </a:lnSpc>
              <a:spcBef>
                <a:spcPts val="120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Μικτές Γραμμικές Ισοϋπόλοιπες</a:t>
            </a:r>
            <a:r>
              <a:rPr sz="2800" spc="-3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Γεννήτριες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Αν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c=0</a:t>
            </a:r>
            <a:endParaRPr sz="3200">
              <a:latin typeface="Arial"/>
              <a:cs typeface="Arial"/>
            </a:endParaRPr>
          </a:p>
          <a:p>
            <a:pPr marL="1201420" marR="5080" indent="-576580">
              <a:lnSpc>
                <a:spcPts val="3120"/>
              </a:lnSpc>
              <a:spcBef>
                <a:spcPts val="1505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Πολλαπλασιαστικές Γραμμικές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Ισοϋπόλοιπες  Γεννήτριες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9270" y="553720"/>
            <a:ext cx="6512559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Τυχαίοι αριθμοί στο</a:t>
            </a:r>
            <a:r>
              <a:rPr spc="-70" dirty="0"/>
              <a:t> </a:t>
            </a:r>
            <a:r>
              <a:rPr spc="-5" dirty="0"/>
              <a:t>U[0,1]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1145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27990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7139" y="1684019"/>
            <a:ext cx="8208645" cy="2499360"/>
          </a:xfrm>
          <a:prstGeom prst="rect">
            <a:avLst/>
          </a:prstGeom>
        </p:spPr>
        <p:txBody>
          <a:bodyPr vert="horz" wrap="square" lIns="0" tIns="257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30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Τα x</a:t>
            </a:r>
            <a:r>
              <a:rPr sz="2775" baseline="-31531" dirty="0">
                <a:solidFill>
                  <a:srgbClr val="00007F"/>
                </a:solidFill>
                <a:latin typeface="Arial"/>
                <a:cs typeface="Arial"/>
              </a:rPr>
              <a:t>i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που παράγονται ανήκουν στο</a:t>
            </a:r>
            <a:r>
              <a:rPr sz="3200" spc="-14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[0,m-1]</a:t>
            </a:r>
            <a:endParaRPr sz="3200">
              <a:latin typeface="Arial"/>
              <a:cs typeface="Arial"/>
            </a:endParaRPr>
          </a:p>
          <a:p>
            <a:pPr marL="336550" marR="5080" indent="-323850" algn="just">
              <a:lnSpc>
                <a:spcPct val="103400"/>
              </a:lnSpc>
              <a:spcBef>
                <a:spcPts val="180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Για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να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πάρουμε ομοιόμορφα κατανεμημένους  τυχαίους αριθμούς στο [0,1], διαιρούμε τα </a:t>
            </a:r>
            <a:r>
              <a:rPr sz="3200" spc="50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75" baseline="-31531" dirty="0">
                <a:solidFill>
                  <a:srgbClr val="00007F"/>
                </a:solidFill>
                <a:latin typeface="Arial"/>
                <a:cs typeface="Arial"/>
              </a:rPr>
              <a:t>i 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με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το</a:t>
            </a:r>
            <a:r>
              <a:rPr sz="3200" spc="-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m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90709" y="6531609"/>
            <a:ext cx="2044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0" dirty="0">
                <a:solidFill>
                  <a:srgbClr val="3B3B3B"/>
                </a:solidFill>
                <a:latin typeface="Times New Roman"/>
                <a:cs typeface="Times New Roman"/>
              </a:rPr>
              <a:t>1</a:t>
            </a:r>
            <a:r>
              <a:rPr sz="1400" dirty="0">
                <a:solidFill>
                  <a:srgbClr val="3B3B3B"/>
                </a:solidFill>
                <a:latin typeface="Times New Roman"/>
                <a:cs typeface="Times New Roman"/>
              </a:rPr>
              <a:t>9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77309" y="553720"/>
            <a:ext cx="232283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Περίοδος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3289" y="16700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367411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3289" y="476504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47139" y="1534159"/>
            <a:ext cx="8145145" cy="566293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336550" marR="5080" indent="-323850">
              <a:lnSpc>
                <a:spcPct val="93400"/>
              </a:lnSpc>
              <a:spcBef>
                <a:spcPts val="350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Ο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αριθμός 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των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διαδοχικών τυχαίων αριθμών,  μετά τον οποίο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η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ακολουθία  επαναλαμβάνεται λέγεται περίοδος της  γεννήτριας</a:t>
            </a:r>
            <a:endParaRPr sz="3200">
              <a:latin typeface="Arial"/>
              <a:cs typeface="Arial"/>
            </a:endParaRPr>
          </a:p>
          <a:p>
            <a:pPr marL="336550" marR="346710" indent="-323850">
              <a:lnSpc>
                <a:spcPts val="3590"/>
              </a:lnSpc>
              <a:spcBef>
                <a:spcPts val="1500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Αν η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περίοδος μιας Γ.Ι.Γ. ισούται με m, τότε 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λέμε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ότι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η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γεννήτρια έχει πλήρη περίοδο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Μια Γ.Ι.Γ. Έχει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πλήρη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περίοδο</a:t>
            </a:r>
            <a:r>
              <a:rPr sz="3200" spc="-2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αν:</a:t>
            </a:r>
            <a:endParaRPr sz="3200">
              <a:latin typeface="Arial"/>
              <a:cs typeface="Arial"/>
            </a:endParaRPr>
          </a:p>
          <a:p>
            <a:pPr marL="1201420" indent="-576580">
              <a:lnSpc>
                <a:spcPct val="100000"/>
              </a:lnSpc>
              <a:spcBef>
                <a:spcPts val="1200"/>
              </a:spcBef>
              <a:buClr>
                <a:srgbClr val="FF6633"/>
              </a:buClr>
              <a:buAutoNum type="arabicPeriod"/>
              <a:tabLst>
                <a:tab pos="1021080" algn="l"/>
              </a:tabLst>
            </a:pP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Τα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m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και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c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δεν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έχουν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κοινό</a:t>
            </a:r>
            <a:r>
              <a:rPr sz="2800" spc="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διαιρέτη</a:t>
            </a:r>
            <a:endParaRPr sz="2800">
              <a:latin typeface="Arial"/>
              <a:cs typeface="Arial"/>
            </a:endParaRPr>
          </a:p>
          <a:p>
            <a:pPr marL="1201420" marR="297815" indent="-576580">
              <a:lnSpc>
                <a:spcPts val="3120"/>
              </a:lnSpc>
              <a:spcBef>
                <a:spcPts val="1195"/>
              </a:spcBef>
              <a:buClr>
                <a:srgbClr val="FF6633"/>
              </a:buClr>
              <a:buAutoNum type="arabicPeriod"/>
              <a:tabLst>
                <a:tab pos="102108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Αν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r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πρώτος αριθμός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που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διαιρεί το m, τότε  διαιρεί και το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a-1</a:t>
            </a:r>
            <a:endParaRPr sz="2800">
              <a:latin typeface="Arial"/>
              <a:cs typeface="Arial"/>
            </a:endParaRPr>
          </a:p>
          <a:p>
            <a:pPr marL="1201420" indent="-576580">
              <a:lnSpc>
                <a:spcPct val="100000"/>
              </a:lnSpc>
              <a:spcBef>
                <a:spcPts val="835"/>
              </a:spcBef>
              <a:buClr>
                <a:srgbClr val="FF6633"/>
              </a:buClr>
              <a:buAutoNum type="arabicPeriod"/>
              <a:tabLst>
                <a:tab pos="102108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Αν το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4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διαιρεί το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m,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διαιρεί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και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το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a-1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80880" y="6531609"/>
            <a:ext cx="1143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3B3B3B"/>
                </a:solidFill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78379" y="554990"/>
            <a:ext cx="551561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4989" algn="l"/>
              </a:tabLst>
            </a:pPr>
            <a:r>
              <a:rPr spc="-5" dirty="0"/>
              <a:t>Χρήση	</a:t>
            </a:r>
            <a:r>
              <a:rPr dirty="0"/>
              <a:t>/</a:t>
            </a:r>
            <a:r>
              <a:rPr spc="-80" dirty="0"/>
              <a:t> </a:t>
            </a:r>
            <a:r>
              <a:rPr spc="-5" dirty="0"/>
              <a:t>Αναγκαιότητα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3289" y="2053589"/>
            <a:ext cx="153035" cy="2178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50" spc="24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3026409"/>
            <a:ext cx="153035" cy="2178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50" spc="24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3289" y="4395470"/>
            <a:ext cx="153035" cy="2178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50" spc="24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3289" y="5764529"/>
            <a:ext cx="153035" cy="2178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50" spc="24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47139" y="1932940"/>
            <a:ext cx="8314690" cy="535178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336550" marR="1546225" indent="-323850">
              <a:lnSpc>
                <a:spcPts val="3120"/>
              </a:lnSpc>
              <a:spcBef>
                <a:spcPts val="405"/>
              </a:spcBef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Οι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τυχαίοι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αριθμοί εισάγουν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τυχαιότητα στο  προσομοιούμενο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 μοντέλο</a:t>
            </a:r>
            <a:endParaRPr sz="2800">
              <a:latin typeface="Arial"/>
              <a:cs typeface="Arial"/>
            </a:endParaRPr>
          </a:p>
          <a:p>
            <a:pPr marL="336550" marR="5080" indent="-323850">
              <a:lnSpc>
                <a:spcPts val="3120"/>
              </a:lnSpc>
              <a:spcBef>
                <a:spcPts val="1415"/>
              </a:spcBef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Π.χ. οι χρόνοι επισκευής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και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διαδοχικών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αφίξεων 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είναι πιο ρεαλιστικό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να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μην είναι σταθεροί, αλλά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να 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προκύπτουν με βάση κάποια</a:t>
            </a:r>
            <a:r>
              <a:rPr sz="2800" spc="-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κατανομή</a:t>
            </a:r>
            <a:endParaRPr sz="2800">
              <a:latin typeface="Arial"/>
              <a:cs typeface="Arial"/>
            </a:endParaRPr>
          </a:p>
          <a:p>
            <a:pPr marL="336550" marR="299085" indent="-323850">
              <a:lnSpc>
                <a:spcPts val="3120"/>
              </a:lnSpc>
              <a:spcBef>
                <a:spcPts val="1420"/>
              </a:spcBef>
            </a:pP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Η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δημιουργία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τυχαίων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αριθμών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βασίζεται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στη  δημιουργία ομοιόμορφα κατανεμημένων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τυχαίων 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αριθμών</a:t>
            </a:r>
            <a:endParaRPr sz="2800">
              <a:latin typeface="Arial"/>
              <a:cs typeface="Arial"/>
            </a:endParaRPr>
          </a:p>
          <a:p>
            <a:pPr marL="336550" marR="148590" indent="-323850">
              <a:lnSpc>
                <a:spcPts val="3120"/>
              </a:lnSpc>
              <a:spcBef>
                <a:spcPts val="1420"/>
              </a:spcBef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Έχοντας αυτή τη βάση,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μέσω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διάφορων τεχνικών  μπορούμε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να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δημιουργήσουμε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τυχαίους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αριθμούς  οποιασδήποτε θεωρητικής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ή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εμπειρικής  κατανομής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90709" y="6531609"/>
            <a:ext cx="2044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0" dirty="0">
                <a:solidFill>
                  <a:srgbClr val="3B3B3B"/>
                </a:solidFill>
                <a:latin typeface="Times New Roman"/>
                <a:cs typeface="Times New Roman"/>
              </a:rPr>
              <a:t>2</a:t>
            </a:r>
            <a:r>
              <a:rPr sz="1400" dirty="0">
                <a:solidFill>
                  <a:srgbClr val="3B3B3B"/>
                </a:solidFill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55850" y="553720"/>
            <a:ext cx="535940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Υλοποίηση μιας</a:t>
            </a:r>
            <a:r>
              <a:rPr spc="-60" dirty="0"/>
              <a:t> </a:t>
            </a:r>
            <a:r>
              <a:rPr spc="-5" dirty="0"/>
              <a:t>Γ.Ι.Γ.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3289" y="2047239"/>
            <a:ext cx="144145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50" spc="229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4047489"/>
            <a:ext cx="144145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50" spc="229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7139" y="1767628"/>
            <a:ext cx="8262620" cy="5269865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Οι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πράξεις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που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απαιτούνται για κάθε τυχαίο αριθμό</a:t>
            </a:r>
            <a:r>
              <a:rPr sz="2600" spc="2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είναι</a:t>
            </a:r>
            <a:endParaRPr sz="26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122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Ένας</a:t>
            </a:r>
            <a:r>
              <a:rPr sz="240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πολλαπλασιασμός</a:t>
            </a:r>
            <a:endParaRPr sz="24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93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Μια</a:t>
            </a:r>
            <a:r>
              <a:rPr sz="2400" spc="-10" dirty="0">
                <a:solidFill>
                  <a:srgbClr val="00007F"/>
                </a:solidFill>
                <a:latin typeface="Arial"/>
                <a:cs typeface="Arial"/>
              </a:rPr>
              <a:t> πρόσθεση</a:t>
            </a:r>
            <a:endParaRPr sz="24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93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Μια</a:t>
            </a:r>
            <a:r>
              <a:rPr sz="24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διαίρεση</a:t>
            </a:r>
            <a:endParaRPr sz="2400">
              <a:latin typeface="Arial"/>
              <a:cs typeface="Arial"/>
            </a:endParaRPr>
          </a:p>
          <a:p>
            <a:pPr marL="336550" marR="280670" indent="-323850">
              <a:lnSpc>
                <a:spcPts val="2900"/>
              </a:lnSpc>
              <a:spcBef>
                <a:spcPts val="1200"/>
              </a:spcBef>
            </a:pP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Τη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διαίρεση μπορούμε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να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τη “γλιτώσουμε” θέτοντας το 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m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ίσο με το μέγεθος της λέξης του</a:t>
            </a:r>
            <a:r>
              <a:rPr sz="2600" spc="5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υπολογιστή</a:t>
            </a:r>
            <a:endParaRPr sz="26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116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400" spc="-10" dirty="0">
                <a:solidFill>
                  <a:srgbClr val="00007F"/>
                </a:solidFill>
                <a:latin typeface="Arial"/>
                <a:cs typeface="Arial"/>
              </a:rPr>
              <a:t>Αν 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ax</a:t>
            </a:r>
            <a:r>
              <a:rPr sz="2100" spc="-7" baseline="-31746" dirty="0">
                <a:solidFill>
                  <a:srgbClr val="00007F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+c&lt;m, τότε ax</a:t>
            </a:r>
            <a:r>
              <a:rPr sz="2100" spc="-7" baseline="-31746" dirty="0">
                <a:solidFill>
                  <a:srgbClr val="00007F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+c(mod</a:t>
            </a:r>
            <a:r>
              <a:rPr sz="2400" spc="2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m)=ax</a:t>
            </a:r>
            <a:r>
              <a:rPr sz="2100" spc="-7" baseline="-31746" dirty="0">
                <a:solidFill>
                  <a:srgbClr val="00007F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+c</a:t>
            </a:r>
            <a:endParaRPr sz="24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151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400" spc="-10" dirty="0">
                <a:solidFill>
                  <a:srgbClr val="00007F"/>
                </a:solidFill>
                <a:latin typeface="Arial"/>
                <a:cs typeface="Arial"/>
              </a:rPr>
              <a:t>Αν 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ax</a:t>
            </a:r>
            <a:r>
              <a:rPr sz="2100" spc="-7" baseline="-31746" dirty="0">
                <a:solidFill>
                  <a:srgbClr val="00007F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+c&gt;m, τότε </a:t>
            </a:r>
            <a:r>
              <a:rPr sz="2400" spc="-10" dirty="0">
                <a:solidFill>
                  <a:srgbClr val="00007F"/>
                </a:solidFill>
                <a:latin typeface="Arial"/>
                <a:cs typeface="Arial"/>
              </a:rPr>
              <a:t>έχουμε</a:t>
            </a:r>
            <a:r>
              <a:rPr sz="2400" spc="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υπερχείλιση</a:t>
            </a:r>
            <a:endParaRPr sz="2400">
              <a:latin typeface="Arial"/>
              <a:cs typeface="Arial"/>
            </a:endParaRPr>
          </a:p>
          <a:p>
            <a:pPr marL="2065020" lvl="1" indent="-431800">
              <a:lnSpc>
                <a:spcPct val="100000"/>
              </a:lnSpc>
              <a:spcBef>
                <a:spcPts val="1550"/>
              </a:spcBef>
              <a:buClr>
                <a:srgbClr val="FF6633"/>
              </a:buClr>
              <a:buSzPct val="45000"/>
              <a:buFont typeface="Calibri"/>
              <a:buChar char="●"/>
              <a:tabLst>
                <a:tab pos="1849120" algn="l"/>
              </a:tabLst>
            </a:pPr>
            <a:r>
              <a:rPr sz="2000" spc="-5" dirty="0">
                <a:solidFill>
                  <a:srgbClr val="00007F"/>
                </a:solidFill>
                <a:latin typeface="Arial"/>
                <a:cs typeface="Arial"/>
              </a:rPr>
              <a:t>Τα σημαντικά ψηφία </a:t>
            </a:r>
            <a:r>
              <a:rPr sz="2000" dirty="0">
                <a:solidFill>
                  <a:srgbClr val="00007F"/>
                </a:solidFill>
                <a:latin typeface="Arial"/>
                <a:cs typeface="Arial"/>
              </a:rPr>
              <a:t>πάνω </a:t>
            </a:r>
            <a:r>
              <a:rPr sz="2000" spc="-5" dirty="0">
                <a:solidFill>
                  <a:srgbClr val="00007F"/>
                </a:solidFill>
                <a:latin typeface="Arial"/>
                <a:cs typeface="Arial"/>
              </a:rPr>
              <a:t>από το </a:t>
            </a:r>
            <a:r>
              <a:rPr sz="2000" dirty="0">
                <a:solidFill>
                  <a:srgbClr val="00007F"/>
                </a:solidFill>
                <a:latin typeface="Arial"/>
                <a:cs typeface="Arial"/>
              </a:rPr>
              <a:t>m</a:t>
            </a:r>
            <a:r>
              <a:rPr sz="2000" spc="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7F"/>
                </a:solidFill>
                <a:latin typeface="Arial"/>
                <a:cs typeface="Arial"/>
              </a:rPr>
              <a:t>χάνονται</a:t>
            </a:r>
            <a:endParaRPr sz="2000">
              <a:latin typeface="Arial"/>
              <a:cs typeface="Arial"/>
            </a:endParaRPr>
          </a:p>
          <a:p>
            <a:pPr marL="2065020" marR="1122045" lvl="1" indent="-431800">
              <a:lnSpc>
                <a:spcPts val="2590"/>
              </a:lnSpc>
              <a:spcBef>
                <a:spcPts val="610"/>
              </a:spcBef>
              <a:buClr>
                <a:srgbClr val="FF6633"/>
              </a:buClr>
              <a:buSzPct val="45000"/>
              <a:buFont typeface="Calibri"/>
              <a:buChar char="●"/>
              <a:tabLst>
                <a:tab pos="1849120" algn="l"/>
              </a:tabLst>
            </a:pPr>
            <a:r>
              <a:rPr sz="2000" spc="-5" dirty="0">
                <a:solidFill>
                  <a:srgbClr val="00007F"/>
                </a:solidFill>
                <a:latin typeface="Arial"/>
                <a:cs typeface="Arial"/>
              </a:rPr>
              <a:t>Τα λιγότερο σημαντικά που απομένουν είναι το  αποτέλεσμα του 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ax</a:t>
            </a:r>
            <a:r>
              <a:rPr sz="2100" spc="-7" baseline="-31746" dirty="0">
                <a:solidFill>
                  <a:srgbClr val="00007F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+c(mod</a:t>
            </a:r>
            <a:r>
              <a:rPr sz="2400" dirty="0">
                <a:solidFill>
                  <a:srgbClr val="00007F"/>
                </a:solidFill>
                <a:latin typeface="Arial"/>
                <a:cs typeface="Arial"/>
              </a:rPr>
              <a:t> m)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90709" y="6531609"/>
            <a:ext cx="2044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0" dirty="0">
                <a:solidFill>
                  <a:srgbClr val="3B3B3B"/>
                </a:solidFill>
                <a:latin typeface="Times New Roman"/>
                <a:cs typeface="Times New Roman"/>
              </a:rPr>
              <a:t>2</a:t>
            </a:r>
            <a:r>
              <a:rPr sz="1400" dirty="0">
                <a:solidFill>
                  <a:srgbClr val="3B3B3B"/>
                </a:solidFill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38220" y="553720"/>
            <a:ext cx="300101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Παράδειγμα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3289" y="2047239"/>
            <a:ext cx="144145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50" spc="229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2595880"/>
            <a:ext cx="144145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50" spc="229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3289" y="3514089"/>
            <a:ext cx="144145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50" spc="229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3289" y="4103369"/>
            <a:ext cx="144145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50" spc="229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3289" y="4730750"/>
            <a:ext cx="144145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50" spc="229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23289" y="5359400"/>
            <a:ext cx="144145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50" spc="229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47139" y="1781809"/>
            <a:ext cx="7792720" cy="527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800"/>
              </a:lnSpc>
              <a:spcBef>
                <a:spcPts val="100"/>
              </a:spcBef>
            </a:pP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Έστω ένας δεκαδικός υπολογιστής με λέξη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2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ψηφίων  Προφανώς,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ο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μεγαλύτερος αριθμός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που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μπορεί</a:t>
            </a:r>
            <a:r>
              <a:rPr sz="2600" spc="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να</a:t>
            </a:r>
            <a:endParaRPr sz="2600">
              <a:latin typeface="Arial"/>
              <a:cs typeface="Arial"/>
            </a:endParaRPr>
          </a:p>
          <a:p>
            <a:pPr marR="3747135" algn="ctr">
              <a:lnSpc>
                <a:spcPts val="2900"/>
              </a:lnSpc>
            </a:pP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αποθηκεύσει είναι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ο</a:t>
            </a:r>
            <a:r>
              <a:rPr sz="2600" spc="-2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99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Θέτουμε το</a:t>
            </a:r>
            <a:r>
              <a:rPr sz="2600" spc="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m=100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Επίσης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a=8, </a:t>
            </a:r>
            <a:r>
              <a:rPr sz="2600" spc="0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250" spc="0" baseline="-31481" dirty="0">
                <a:solidFill>
                  <a:srgbClr val="00007F"/>
                </a:solidFill>
                <a:latin typeface="Arial"/>
                <a:cs typeface="Arial"/>
              </a:rPr>
              <a:t>0</a:t>
            </a:r>
            <a:r>
              <a:rPr sz="2600" spc="0" dirty="0">
                <a:solidFill>
                  <a:srgbClr val="00007F"/>
                </a:solidFill>
                <a:latin typeface="Arial"/>
                <a:cs typeface="Arial"/>
              </a:rPr>
              <a:t>=20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και</a:t>
            </a:r>
            <a:r>
              <a:rPr sz="2600" spc="-2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c=10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20"/>
              </a:spcBef>
            </a:pP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Tότε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 ax</a:t>
            </a:r>
            <a:r>
              <a:rPr sz="2250" baseline="-31481" dirty="0">
                <a:solidFill>
                  <a:srgbClr val="00007F"/>
                </a:solidFill>
                <a:latin typeface="Arial"/>
                <a:cs typeface="Arial"/>
              </a:rPr>
              <a:t>0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+c=170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30"/>
              </a:spcBef>
            </a:pP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Η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πράξη </a:t>
            </a:r>
            <a:r>
              <a:rPr sz="2600" spc="0" dirty="0">
                <a:solidFill>
                  <a:srgbClr val="00007F"/>
                </a:solidFill>
                <a:latin typeface="Arial"/>
                <a:cs typeface="Arial"/>
              </a:rPr>
              <a:t>ax</a:t>
            </a:r>
            <a:r>
              <a:rPr sz="2250" spc="0" baseline="-31481" dirty="0">
                <a:solidFill>
                  <a:srgbClr val="00007F"/>
                </a:solidFill>
                <a:latin typeface="Arial"/>
                <a:cs typeface="Arial"/>
              </a:rPr>
              <a:t>0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(8x20=160) </a:t>
            </a:r>
            <a:r>
              <a:rPr sz="2600" dirty="0">
                <a:solidFill>
                  <a:srgbClr val="00007F"/>
                </a:solidFill>
                <a:latin typeface="Arial"/>
                <a:cs typeface="Arial"/>
              </a:rPr>
              <a:t>προκαλεί</a:t>
            </a:r>
            <a:r>
              <a:rPr sz="2600" spc="-114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00007F"/>
                </a:solidFill>
                <a:latin typeface="Arial"/>
                <a:cs typeface="Arial"/>
              </a:rPr>
              <a:t>υπερχείλιση</a:t>
            </a:r>
            <a:endParaRPr sz="2600">
              <a:latin typeface="Arial"/>
              <a:cs typeface="Arial"/>
            </a:endParaRPr>
          </a:p>
          <a:p>
            <a:pPr marL="1201420" marR="434340" indent="-576580">
              <a:lnSpc>
                <a:spcPts val="2670"/>
              </a:lnSpc>
              <a:spcBef>
                <a:spcPts val="2110"/>
              </a:spcBef>
              <a:tabLst>
                <a:tab pos="912494" algn="l"/>
              </a:tabLst>
            </a:pPr>
            <a:r>
              <a:rPr sz="2700" spc="150" baseline="9259" dirty="0">
                <a:solidFill>
                  <a:srgbClr val="FF6633"/>
                </a:solidFill>
                <a:latin typeface="Calibri"/>
                <a:cs typeface="Calibri"/>
              </a:rPr>
              <a:t>–	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Το πιο σημαντικό ψηφίο </a:t>
            </a:r>
            <a:r>
              <a:rPr sz="2400" spc="-10" dirty="0">
                <a:solidFill>
                  <a:srgbClr val="00007F"/>
                </a:solidFill>
                <a:latin typeface="Arial"/>
                <a:cs typeface="Arial"/>
              </a:rPr>
              <a:t>θα 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χαθεί </a:t>
            </a:r>
            <a:r>
              <a:rPr sz="2400" dirty="0">
                <a:solidFill>
                  <a:srgbClr val="00007F"/>
                </a:solidFill>
                <a:latin typeface="Arial"/>
                <a:cs typeface="Arial"/>
              </a:rPr>
              <a:t>και 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στον  καταχωρητητή </a:t>
            </a:r>
            <a:r>
              <a:rPr sz="2400" spc="-10" dirty="0">
                <a:solidFill>
                  <a:srgbClr val="00007F"/>
                </a:solidFill>
                <a:latin typeface="Arial"/>
                <a:cs typeface="Arial"/>
              </a:rPr>
              <a:t>αποτελέσματος 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θα μείνει το</a:t>
            </a:r>
            <a:r>
              <a:rPr sz="24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7F"/>
                </a:solidFill>
                <a:latin typeface="Arial"/>
                <a:cs typeface="Arial"/>
              </a:rPr>
              <a:t>60</a:t>
            </a:r>
            <a:endParaRPr sz="2400">
              <a:latin typeface="Arial"/>
              <a:cs typeface="Arial"/>
            </a:endParaRPr>
          </a:p>
          <a:p>
            <a:pPr marL="624840">
              <a:lnSpc>
                <a:spcPct val="100000"/>
              </a:lnSpc>
              <a:spcBef>
                <a:spcPts val="880"/>
              </a:spcBef>
              <a:tabLst>
                <a:tab pos="912494" algn="l"/>
              </a:tabLst>
            </a:pPr>
            <a:r>
              <a:rPr sz="2700" spc="150" baseline="9259" dirty="0">
                <a:solidFill>
                  <a:srgbClr val="FF6633"/>
                </a:solidFill>
                <a:latin typeface="Calibri"/>
                <a:cs typeface="Calibri"/>
              </a:rPr>
              <a:t>–	</a:t>
            </a:r>
            <a:r>
              <a:rPr sz="2400" spc="-10" dirty="0">
                <a:solidFill>
                  <a:srgbClr val="00007F"/>
                </a:solidFill>
                <a:latin typeface="Arial"/>
                <a:cs typeface="Arial"/>
              </a:rPr>
              <a:t>60+10=70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4150" y="553720"/>
            <a:ext cx="71640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67935" algn="l"/>
              </a:tabLst>
            </a:pPr>
            <a:r>
              <a:rPr spc="-5" dirty="0"/>
              <a:t>Γενική</a:t>
            </a:r>
            <a:r>
              <a:rPr spc="25" dirty="0"/>
              <a:t> </a:t>
            </a:r>
            <a:r>
              <a:rPr spc="-5" dirty="0"/>
              <a:t>ισοϋπόλοιπη	</a:t>
            </a:r>
            <a:r>
              <a:rPr spc="-10" dirty="0"/>
              <a:t>μέθοδος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43942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7139" y="1929129"/>
            <a:ext cx="8228330" cy="33464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36550" marR="5080" indent="-323850">
              <a:lnSpc>
                <a:spcPts val="3590"/>
              </a:lnSpc>
              <a:spcBef>
                <a:spcPts val="425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Οι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μικτές ισοϋπόλοιπες γεννήτριες είναι ειδική  περίπτωση της γενικής ισοϋπόλοιπης  μεθόδου</a:t>
            </a:r>
            <a:endParaRPr sz="3200">
              <a:latin typeface="Arial"/>
              <a:cs typeface="Arial"/>
            </a:endParaRPr>
          </a:p>
          <a:p>
            <a:pPr marL="1758950">
              <a:lnSpc>
                <a:spcPct val="100000"/>
              </a:lnSpc>
              <a:spcBef>
                <a:spcPts val="1095"/>
              </a:spcBef>
            </a:pPr>
            <a:r>
              <a:rPr sz="3200" b="1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b="1" spc="-7" baseline="-31531" dirty="0">
                <a:solidFill>
                  <a:srgbClr val="00007F"/>
                </a:solidFill>
                <a:latin typeface="Arial"/>
                <a:cs typeface="Arial"/>
              </a:rPr>
              <a:t>i+1</a:t>
            </a:r>
            <a:r>
              <a:rPr sz="3200" b="1" spc="-5" dirty="0">
                <a:solidFill>
                  <a:srgbClr val="00007F"/>
                </a:solidFill>
                <a:latin typeface="Arial"/>
                <a:cs typeface="Arial"/>
              </a:rPr>
              <a:t>=f(x</a:t>
            </a:r>
            <a:r>
              <a:rPr sz="2775" b="1" spc="-7" baseline="-31531" dirty="0">
                <a:solidFill>
                  <a:srgbClr val="00007F"/>
                </a:solidFill>
                <a:latin typeface="Arial"/>
                <a:cs typeface="Arial"/>
              </a:rPr>
              <a:t>i</a:t>
            </a:r>
            <a:r>
              <a:rPr sz="3200" b="1" spc="-5" dirty="0">
                <a:solidFill>
                  <a:srgbClr val="00007F"/>
                </a:solidFill>
                <a:latin typeface="Arial"/>
                <a:cs typeface="Arial"/>
              </a:rPr>
              <a:t>,x</a:t>
            </a:r>
            <a:r>
              <a:rPr sz="2775" b="1" spc="-7" baseline="-31531" dirty="0">
                <a:solidFill>
                  <a:srgbClr val="00007F"/>
                </a:solidFill>
                <a:latin typeface="Arial"/>
                <a:cs typeface="Arial"/>
              </a:rPr>
              <a:t>i-1</a:t>
            </a:r>
            <a:r>
              <a:rPr sz="3200" b="1" spc="-5" dirty="0">
                <a:solidFill>
                  <a:srgbClr val="00007F"/>
                </a:solidFill>
                <a:latin typeface="Arial"/>
                <a:cs typeface="Arial"/>
              </a:rPr>
              <a:t>,...,) </a:t>
            </a:r>
            <a:r>
              <a:rPr sz="3200" b="1" spc="-10" dirty="0">
                <a:solidFill>
                  <a:srgbClr val="00007F"/>
                </a:solidFill>
                <a:latin typeface="Arial"/>
                <a:cs typeface="Arial"/>
              </a:rPr>
              <a:t>(mod </a:t>
            </a:r>
            <a:r>
              <a:rPr sz="3200" b="1" spc="-5" dirty="0">
                <a:solidFill>
                  <a:srgbClr val="00007F"/>
                </a:solidFill>
                <a:latin typeface="Arial"/>
                <a:cs typeface="Arial"/>
              </a:rPr>
              <a:t>m)</a:t>
            </a:r>
            <a:endParaRPr sz="3200">
              <a:latin typeface="Arial"/>
              <a:cs typeface="Arial"/>
            </a:endParaRPr>
          </a:p>
          <a:p>
            <a:pPr marL="336550" marR="2218690" indent="-323850">
              <a:lnSpc>
                <a:spcPct val="113300"/>
              </a:lnSpc>
              <a:spcBef>
                <a:spcPts val="1420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,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όπου f(x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,x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i-1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,...,) συνάρτηση των  προηγούμενων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τιμών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4150" y="553720"/>
            <a:ext cx="71640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67935" algn="l"/>
              </a:tabLst>
            </a:pPr>
            <a:r>
              <a:rPr spc="-5" dirty="0"/>
              <a:t>Γενική</a:t>
            </a:r>
            <a:r>
              <a:rPr spc="25" dirty="0"/>
              <a:t> </a:t>
            </a:r>
            <a:r>
              <a:rPr spc="-5" dirty="0"/>
              <a:t>ισοϋπόλοιπη	</a:t>
            </a:r>
            <a:r>
              <a:rPr spc="-10" dirty="0"/>
              <a:t>μέθοδος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38912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7139" y="1929129"/>
            <a:ext cx="7891780" cy="34290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36550" marR="1052195" indent="-323850">
              <a:lnSpc>
                <a:spcPts val="3590"/>
              </a:lnSpc>
              <a:spcBef>
                <a:spcPts val="42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Μια άλλη ειδική περίπτωση είναι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η 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τετραγωνική ισοϋπόλοιπη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γεννήτρια</a:t>
            </a:r>
            <a:endParaRPr sz="3200">
              <a:latin typeface="Arial"/>
              <a:cs typeface="Arial"/>
            </a:endParaRPr>
          </a:p>
          <a:p>
            <a:pPr marL="3199130">
              <a:lnSpc>
                <a:spcPts val="2450"/>
              </a:lnSpc>
              <a:spcBef>
                <a:spcPts val="1095"/>
              </a:spcBef>
              <a:tabLst>
                <a:tab pos="4389755" algn="l"/>
              </a:tabLst>
            </a:pPr>
            <a:r>
              <a:rPr sz="2775" spc="-7" baseline="31531" dirty="0">
                <a:solidFill>
                  <a:srgbClr val="00007F"/>
                </a:solidFill>
                <a:latin typeface="Arial"/>
                <a:cs typeface="Arial"/>
              </a:rPr>
              <a:t>2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+a</a:t>
            </a:r>
            <a:r>
              <a:rPr sz="3200" spc="15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x	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+c (mod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m)</a:t>
            </a:r>
            <a:endParaRPr sz="3200">
              <a:latin typeface="Arial"/>
              <a:cs typeface="Arial"/>
            </a:endParaRPr>
          </a:p>
          <a:p>
            <a:pPr marL="1882139">
              <a:lnSpc>
                <a:spcPts val="2450"/>
              </a:lnSpc>
              <a:tabLst>
                <a:tab pos="3794125" algn="l"/>
                <a:tab pos="4129404" algn="l"/>
              </a:tabLst>
            </a:pPr>
            <a:r>
              <a:rPr sz="4800" spc="-7" baseline="18229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1850" spc="-5" dirty="0">
                <a:solidFill>
                  <a:srgbClr val="00007F"/>
                </a:solidFill>
                <a:latin typeface="Arial"/>
                <a:cs typeface="Arial"/>
              </a:rPr>
              <a:t>i</a:t>
            </a:r>
            <a:r>
              <a:rPr sz="4800" spc="-7" baseline="18229" dirty="0">
                <a:solidFill>
                  <a:srgbClr val="00007F"/>
                </a:solidFill>
                <a:latin typeface="Arial"/>
                <a:cs typeface="Arial"/>
              </a:rPr>
              <a:t>=a</a:t>
            </a:r>
            <a:r>
              <a:rPr sz="1850" spc="-5" dirty="0">
                <a:solidFill>
                  <a:srgbClr val="00007F"/>
                </a:solidFill>
                <a:latin typeface="Arial"/>
                <a:cs typeface="Arial"/>
              </a:rPr>
              <a:t>1</a:t>
            </a:r>
            <a:r>
              <a:rPr sz="4800" spc="-7" baseline="18229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1850" spc="-5" dirty="0">
                <a:solidFill>
                  <a:srgbClr val="00007F"/>
                </a:solidFill>
                <a:latin typeface="Arial"/>
                <a:cs typeface="Arial"/>
              </a:rPr>
              <a:t>i-1	</a:t>
            </a:r>
            <a:r>
              <a:rPr sz="1850" spc="0" dirty="0">
                <a:solidFill>
                  <a:srgbClr val="00007F"/>
                </a:solidFill>
                <a:latin typeface="Arial"/>
                <a:cs typeface="Arial"/>
              </a:rPr>
              <a:t>2	</a:t>
            </a:r>
            <a:r>
              <a:rPr sz="1850" spc="-5" dirty="0">
                <a:solidFill>
                  <a:srgbClr val="00007F"/>
                </a:solidFill>
                <a:latin typeface="Arial"/>
                <a:cs typeface="Arial"/>
              </a:rPr>
              <a:t>i-2</a:t>
            </a:r>
            <a:endParaRPr sz="1850">
              <a:latin typeface="Arial"/>
              <a:cs typeface="Arial"/>
            </a:endParaRPr>
          </a:p>
          <a:p>
            <a:pPr marL="336550" marR="5080" indent="-323850">
              <a:lnSpc>
                <a:spcPts val="3590"/>
              </a:lnSpc>
              <a:spcBef>
                <a:spcPts val="119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Επιπλέον ειδική περίπτωση είναι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η 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προσθετική ισοϋπόλοιπη γεννήτρια,</a:t>
            </a:r>
            <a:r>
              <a:rPr sz="3200" spc="5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όπου</a:t>
            </a:r>
            <a:endParaRPr sz="3200">
              <a:latin typeface="Arial"/>
              <a:cs typeface="Arial"/>
            </a:endParaRPr>
          </a:p>
          <a:p>
            <a:pPr marL="146050">
              <a:lnSpc>
                <a:spcPct val="100000"/>
              </a:lnSpc>
              <a:spcBef>
                <a:spcPts val="108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=f(x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i-1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,x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i-2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,...)=a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1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i-1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+a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2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i-2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+...+a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k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i-k 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(mod</a:t>
            </a:r>
            <a:r>
              <a:rPr sz="3200" spc="-2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m)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90709" y="6531609"/>
            <a:ext cx="2044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0" dirty="0">
                <a:solidFill>
                  <a:srgbClr val="3B3B3B"/>
                </a:solidFill>
                <a:latin typeface="Times New Roman"/>
                <a:cs typeface="Times New Roman"/>
              </a:rPr>
              <a:t>2</a:t>
            </a:r>
            <a:r>
              <a:rPr sz="1400" dirty="0">
                <a:solidFill>
                  <a:srgbClr val="3B3B3B"/>
                </a:solidFill>
                <a:latin typeface="Times New Roman"/>
                <a:cs typeface="Times New Roman"/>
              </a:rPr>
              <a:t>4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81860" y="553720"/>
            <a:ext cx="57073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Γεννήτριες</a:t>
            </a:r>
            <a:r>
              <a:rPr spc="-60" dirty="0"/>
              <a:t> </a:t>
            </a:r>
            <a:r>
              <a:rPr spc="-5" dirty="0"/>
              <a:t>Tausworthe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393954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3289" y="46228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3289" y="525907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47139" y="1929129"/>
            <a:ext cx="7538720" cy="41617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36550" marR="1188085" indent="-323850">
              <a:lnSpc>
                <a:spcPts val="3590"/>
              </a:lnSpc>
              <a:spcBef>
                <a:spcPts val="42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Ειδική περίπτωση της προσθετικής  ισοϋπόλοιπης γεννήτριας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με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 m=2</a:t>
            </a:r>
            <a:endParaRPr sz="3200">
              <a:latin typeface="Arial"/>
              <a:cs typeface="Arial"/>
            </a:endParaRPr>
          </a:p>
          <a:p>
            <a:pPr marL="1203960">
              <a:lnSpc>
                <a:spcPct val="100000"/>
              </a:lnSpc>
              <a:spcBef>
                <a:spcPts val="109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=a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1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i-1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+a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2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i-2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+...+a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k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i-k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(mod</a:t>
            </a:r>
            <a:r>
              <a:rPr sz="3200" spc="-13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2)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Tα x</a:t>
            </a:r>
            <a:r>
              <a:rPr sz="2775" baseline="-31531" dirty="0">
                <a:solidFill>
                  <a:srgbClr val="00007F"/>
                </a:solidFill>
                <a:latin typeface="Arial"/>
                <a:cs typeface="Arial"/>
              </a:rPr>
              <a:t>i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και </a:t>
            </a:r>
            <a:r>
              <a:rPr sz="3200" spc="0" dirty="0">
                <a:solidFill>
                  <a:srgbClr val="00007F"/>
                </a:solidFill>
                <a:latin typeface="Arial"/>
                <a:cs typeface="Arial"/>
              </a:rPr>
              <a:t>a</a:t>
            </a:r>
            <a:r>
              <a:rPr sz="2775" spc="0" baseline="-31531" dirty="0">
                <a:solidFill>
                  <a:srgbClr val="00007F"/>
                </a:solidFill>
                <a:latin typeface="Arial"/>
                <a:cs typeface="Arial"/>
              </a:rPr>
              <a:t>i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είναι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0 ή</a:t>
            </a:r>
            <a:r>
              <a:rPr sz="3200" spc="-34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12700" marR="5080">
              <a:lnSpc>
                <a:spcPct val="130500"/>
              </a:lnSpc>
              <a:spcBef>
                <a:spcPts val="745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Η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υλοποίηση γίνεται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με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χρήση της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XOR 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(+) Ανεξάρτητη από την αρχιτεκτονική</a:t>
            </a:r>
            <a:r>
              <a:rPr sz="3200" spc="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του</a:t>
            </a:r>
            <a:endParaRPr sz="3200">
              <a:latin typeface="Arial"/>
              <a:cs typeface="Arial"/>
            </a:endParaRPr>
          </a:p>
          <a:p>
            <a:pPr marL="336550">
              <a:lnSpc>
                <a:spcPts val="3590"/>
              </a:lnSpc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υπολογιστή</a:t>
            </a:r>
            <a:endParaRPr sz="3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23289" y="635127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47139" y="6214109"/>
            <a:ext cx="24980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(-)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Πολύ</a:t>
            </a:r>
            <a:r>
              <a:rPr sz="3200" spc="-7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αργή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90709" y="6531609"/>
            <a:ext cx="2044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0" dirty="0">
                <a:solidFill>
                  <a:srgbClr val="3B3B3B"/>
                </a:solidFill>
                <a:latin typeface="Times New Roman"/>
                <a:cs typeface="Times New Roman"/>
              </a:rPr>
              <a:t>2</a:t>
            </a:r>
            <a:r>
              <a:rPr sz="1400" dirty="0">
                <a:solidFill>
                  <a:srgbClr val="3B3B3B"/>
                </a:solidFill>
                <a:latin typeface="Times New Roman"/>
                <a:cs typeface="Times New Roman"/>
              </a:rPr>
              <a:t>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44750" y="553720"/>
            <a:ext cx="51784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Γεννήτριες</a:t>
            </a:r>
            <a:r>
              <a:rPr spc="-55" dirty="0"/>
              <a:t> </a:t>
            </a:r>
            <a:r>
              <a:rPr spc="-5" dirty="0"/>
              <a:t>Fibonacci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270256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3289" y="333756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3289" y="51943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47139" y="1780539"/>
            <a:ext cx="8193405" cy="55460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28625">
              <a:lnSpc>
                <a:spcPct val="130500"/>
              </a:lnSpc>
              <a:spcBef>
                <a:spcPts val="9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Βελτίωση των ισοϋπόλοιπων γεννητριών  Ευρεία χρησιμοποίηση στην προσομοίωση  Βάση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η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ακολουθία</a:t>
            </a:r>
            <a:r>
              <a:rPr sz="3200" spc="-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Fibonacci</a:t>
            </a:r>
            <a:endParaRPr sz="3200">
              <a:latin typeface="Arial"/>
              <a:cs typeface="Arial"/>
            </a:endParaRPr>
          </a:p>
          <a:p>
            <a:pPr marL="624840">
              <a:lnSpc>
                <a:spcPct val="100000"/>
              </a:lnSpc>
              <a:spcBef>
                <a:spcPts val="1190"/>
              </a:spcBef>
              <a:tabLst>
                <a:tab pos="912494" algn="l"/>
              </a:tabLst>
            </a:pPr>
            <a:r>
              <a:rPr sz="2100" spc="114" dirty="0">
                <a:solidFill>
                  <a:srgbClr val="FF6633"/>
                </a:solidFill>
                <a:latin typeface="Calibri"/>
                <a:cs typeface="Calibri"/>
              </a:rPr>
              <a:t>–	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400" baseline="-31250" dirty="0">
                <a:solidFill>
                  <a:srgbClr val="00007F"/>
                </a:solidFill>
                <a:latin typeface="Arial"/>
                <a:cs typeface="Arial"/>
              </a:rPr>
              <a:t>n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=x</a:t>
            </a:r>
            <a:r>
              <a:rPr sz="2400" baseline="-31250" dirty="0">
                <a:solidFill>
                  <a:srgbClr val="00007F"/>
                </a:solidFill>
                <a:latin typeface="Arial"/>
                <a:cs typeface="Arial"/>
              </a:rPr>
              <a:t>n-1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+x</a:t>
            </a:r>
            <a:r>
              <a:rPr sz="2400" baseline="-31250" dirty="0">
                <a:solidFill>
                  <a:srgbClr val="00007F"/>
                </a:solidFill>
                <a:latin typeface="Arial"/>
                <a:cs typeface="Arial"/>
              </a:rPr>
              <a:t>n-2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, x</a:t>
            </a:r>
            <a:r>
              <a:rPr sz="2400" baseline="-31250" dirty="0">
                <a:solidFill>
                  <a:srgbClr val="00007F"/>
                </a:solidFill>
                <a:latin typeface="Arial"/>
                <a:cs typeface="Arial"/>
              </a:rPr>
              <a:t>0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=0,</a:t>
            </a:r>
            <a:r>
              <a:rPr sz="2800" spc="-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400" baseline="-31250" dirty="0">
                <a:solidFill>
                  <a:srgbClr val="00007F"/>
                </a:solidFill>
                <a:latin typeface="Arial"/>
                <a:cs typeface="Arial"/>
              </a:rPr>
              <a:t>1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=1</a:t>
            </a:r>
            <a:endParaRPr sz="2800">
              <a:latin typeface="Arial"/>
              <a:cs typeface="Arial"/>
            </a:endParaRPr>
          </a:p>
          <a:p>
            <a:pPr marL="624840">
              <a:lnSpc>
                <a:spcPct val="100000"/>
              </a:lnSpc>
              <a:spcBef>
                <a:spcPts val="1570"/>
              </a:spcBef>
              <a:tabLst>
                <a:tab pos="912494" algn="l"/>
              </a:tabLst>
            </a:pPr>
            <a:r>
              <a:rPr sz="3150" spc="172" baseline="9259" dirty="0">
                <a:solidFill>
                  <a:srgbClr val="FF6633"/>
                </a:solidFill>
                <a:latin typeface="Calibri"/>
                <a:cs typeface="Calibri"/>
              </a:rPr>
              <a:t>–	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0, 1, 1, 2, 3, 5, 8, 13, 21,</a:t>
            </a:r>
            <a:r>
              <a:rPr sz="2800" spc="2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...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Γενική μορφή γεννήτριας: </a:t>
            </a:r>
            <a:r>
              <a:rPr sz="3200" spc="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7" baseline="-31531" dirty="0">
                <a:solidFill>
                  <a:srgbClr val="00007F"/>
                </a:solidFill>
                <a:latin typeface="Arial"/>
                <a:cs typeface="Arial"/>
              </a:rPr>
              <a:t>n</a:t>
            </a:r>
            <a:r>
              <a:rPr sz="3200" spc="5" dirty="0">
                <a:solidFill>
                  <a:srgbClr val="00007F"/>
                </a:solidFill>
                <a:latin typeface="Arial"/>
                <a:cs typeface="Arial"/>
              </a:rPr>
              <a:t>=x</a:t>
            </a:r>
            <a:r>
              <a:rPr sz="2775" spc="7" baseline="-31531" dirty="0">
                <a:solidFill>
                  <a:srgbClr val="00007F"/>
                </a:solidFill>
                <a:latin typeface="Arial"/>
                <a:cs typeface="Arial"/>
              </a:rPr>
              <a:t>n-j </a:t>
            </a:r>
            <a:r>
              <a:rPr sz="3200" spc="190" dirty="0">
                <a:solidFill>
                  <a:srgbClr val="00007F"/>
                </a:solidFill>
                <a:latin typeface="Palatino Linotype"/>
                <a:cs typeface="Palatino Linotype"/>
              </a:rPr>
              <a:t>◊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n-k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(mod</a:t>
            </a:r>
            <a:r>
              <a:rPr sz="3200" spc="-24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m)</a:t>
            </a:r>
            <a:endParaRPr sz="3200">
              <a:latin typeface="Arial"/>
              <a:cs typeface="Arial"/>
            </a:endParaRPr>
          </a:p>
          <a:p>
            <a:pPr marL="624840">
              <a:lnSpc>
                <a:spcPct val="100000"/>
              </a:lnSpc>
              <a:spcBef>
                <a:spcPts val="1930"/>
              </a:spcBef>
            </a:pPr>
            <a:r>
              <a:rPr sz="3600" spc="195" baseline="9259" dirty="0">
                <a:solidFill>
                  <a:srgbClr val="FF6633"/>
                </a:solidFill>
                <a:latin typeface="Calibri"/>
                <a:cs typeface="Calibri"/>
              </a:rPr>
              <a:t>–</a:t>
            </a:r>
            <a:r>
              <a:rPr sz="3600" spc="577" baseline="9259" dirty="0">
                <a:solidFill>
                  <a:srgbClr val="FF6633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0&lt;j&lt;k</a:t>
            </a:r>
            <a:endParaRPr sz="3200">
              <a:latin typeface="Arial"/>
              <a:cs typeface="Arial"/>
            </a:endParaRPr>
          </a:p>
          <a:p>
            <a:pPr marL="1201420" marR="701675" indent="-576580">
              <a:lnSpc>
                <a:spcPts val="3590"/>
              </a:lnSpc>
              <a:spcBef>
                <a:spcPts val="1300"/>
              </a:spcBef>
            </a:pPr>
            <a:r>
              <a:rPr sz="3600" spc="195" baseline="11574" dirty="0">
                <a:solidFill>
                  <a:srgbClr val="FF6633"/>
                </a:solidFill>
                <a:latin typeface="Calibri"/>
                <a:cs typeface="Calibri"/>
              </a:rPr>
              <a:t>– </a:t>
            </a:r>
            <a:r>
              <a:rPr sz="3200" spc="90" dirty="0">
                <a:solidFill>
                  <a:srgbClr val="00007F"/>
                </a:solidFill>
                <a:latin typeface="Palatino Linotype"/>
                <a:cs typeface="Palatino Linotype"/>
              </a:rPr>
              <a:t>◊: </a:t>
            </a:r>
            <a:r>
              <a:rPr sz="3200" spc="-55" dirty="0">
                <a:solidFill>
                  <a:srgbClr val="00007F"/>
                </a:solidFill>
                <a:latin typeface="Palatino Linotype"/>
                <a:cs typeface="Palatino Linotype"/>
              </a:rPr>
              <a:t>τελεστής </a:t>
            </a:r>
            <a:r>
              <a:rPr sz="3200" spc="-70" dirty="0">
                <a:solidFill>
                  <a:srgbClr val="00007F"/>
                </a:solidFill>
                <a:latin typeface="Palatino Linotype"/>
                <a:cs typeface="Palatino Linotype"/>
              </a:rPr>
              <a:t>αριθμητικής </a:t>
            </a:r>
            <a:r>
              <a:rPr sz="3200" spc="-35" dirty="0">
                <a:solidFill>
                  <a:srgbClr val="00007F"/>
                </a:solidFill>
                <a:latin typeface="Palatino Linotype"/>
                <a:cs typeface="Palatino Linotype"/>
              </a:rPr>
              <a:t>ή </a:t>
            </a:r>
            <a:r>
              <a:rPr sz="3200" spc="5" dirty="0">
                <a:solidFill>
                  <a:srgbClr val="00007F"/>
                </a:solidFill>
                <a:latin typeface="Palatino Linotype"/>
                <a:cs typeface="Palatino Linotype"/>
              </a:rPr>
              <a:t>δυαδικής  </a:t>
            </a:r>
            <a:r>
              <a:rPr sz="3200" spc="-100" dirty="0">
                <a:solidFill>
                  <a:srgbClr val="00007F"/>
                </a:solidFill>
                <a:latin typeface="Palatino Linotype"/>
                <a:cs typeface="Palatino Linotype"/>
              </a:rPr>
              <a:t>πράξης</a:t>
            </a:r>
            <a:endParaRPr sz="320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4750" y="553720"/>
            <a:ext cx="51784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Γεννήτριες</a:t>
            </a:r>
            <a:r>
              <a:rPr spc="-55" dirty="0"/>
              <a:t> </a:t>
            </a:r>
            <a:r>
              <a:rPr spc="-5" dirty="0"/>
              <a:t>Fibonacci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344551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7139" y="1770379"/>
            <a:ext cx="7411084" cy="2697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08660" marR="1304290" indent="-695960">
              <a:lnSpc>
                <a:spcPct val="132600"/>
              </a:lnSpc>
              <a:spcBef>
                <a:spcPts val="9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Προσθετικές γεννήτριες Fibonacci 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baseline="-31531" dirty="0">
                <a:solidFill>
                  <a:srgbClr val="00007F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=x</a:t>
            </a:r>
            <a:r>
              <a:rPr sz="2775" baseline="-31531" dirty="0">
                <a:solidFill>
                  <a:srgbClr val="00007F"/>
                </a:solidFill>
                <a:latin typeface="Arial"/>
                <a:cs typeface="Arial"/>
              </a:rPr>
              <a:t>n-j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+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n-k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(mod</a:t>
            </a:r>
            <a:r>
              <a:rPr sz="3200" spc="-29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m)</a:t>
            </a:r>
            <a:endParaRPr sz="3200">
              <a:latin typeface="Arial"/>
              <a:cs typeface="Arial"/>
            </a:endParaRPr>
          </a:p>
          <a:p>
            <a:pPr marL="708660" marR="5080" indent="-695960">
              <a:lnSpc>
                <a:spcPct val="132600"/>
              </a:lnSpc>
              <a:spcBef>
                <a:spcPts val="68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Πολλαπλασιαστικές γεννήτριες Fibonacci 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baseline="-31531" dirty="0">
                <a:solidFill>
                  <a:srgbClr val="00007F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=x</a:t>
            </a:r>
            <a:r>
              <a:rPr sz="2775" baseline="-31531" dirty="0">
                <a:solidFill>
                  <a:srgbClr val="00007F"/>
                </a:solidFill>
                <a:latin typeface="Arial"/>
                <a:cs typeface="Arial"/>
              </a:rPr>
              <a:t>n-j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*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x</a:t>
            </a:r>
            <a:r>
              <a:rPr sz="2775" spc="-7" baseline="-31531" dirty="0">
                <a:solidFill>
                  <a:srgbClr val="00007F"/>
                </a:solidFill>
                <a:latin typeface="Arial"/>
                <a:cs typeface="Arial"/>
              </a:rPr>
              <a:t>n-k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(mod</a:t>
            </a:r>
            <a:r>
              <a:rPr sz="3200" spc="-28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m)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4750" y="553720"/>
            <a:ext cx="51784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Γεννήτριες</a:t>
            </a:r>
            <a:r>
              <a:rPr spc="-55" dirty="0"/>
              <a:t> </a:t>
            </a:r>
            <a:r>
              <a:rPr spc="-5" dirty="0"/>
              <a:t>Fibonacci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270256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333756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3289" y="397382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3289" y="46101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47139" y="1780539"/>
            <a:ext cx="6401435" cy="3205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913130">
              <a:lnSpc>
                <a:spcPct val="130500"/>
              </a:lnSpc>
              <a:spcBef>
                <a:spcPts val="9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(+) Καλές στατιστικές ιδιότητες  (+) Μεγάλη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περίοδος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(+) Αποδοτική υλοποίηση</a:t>
            </a:r>
            <a:endParaRPr sz="3200">
              <a:latin typeface="Arial"/>
              <a:cs typeface="Arial"/>
            </a:endParaRPr>
          </a:p>
          <a:p>
            <a:pPr marL="12700" marR="5080">
              <a:lnSpc>
                <a:spcPts val="5010"/>
              </a:lnSpc>
              <a:spcBef>
                <a:spcPts val="35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(+) Δυνατότητα παραλληλοποίησης  (-) Εξάρτηση από το</a:t>
            </a:r>
            <a:r>
              <a:rPr sz="3200" spc="-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σπόρο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80880" y="6531609"/>
            <a:ext cx="1143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3B3B3B"/>
                </a:solidFill>
                <a:latin typeface="Times New Roman"/>
                <a:cs typeface="Times New Roman"/>
              </a:rPr>
              <a:t>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19120" y="554990"/>
            <a:ext cx="38366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Τυχαίοι</a:t>
            </a:r>
            <a:r>
              <a:rPr spc="-65" dirty="0"/>
              <a:t> </a:t>
            </a:r>
            <a:r>
              <a:rPr spc="-5" dirty="0"/>
              <a:t>αριθμοί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31584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3289" y="470535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47139" y="1929129"/>
            <a:ext cx="8286750" cy="5123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715"/>
              </a:lnSpc>
              <a:spcBef>
                <a:spcPts val="10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Καταρχήν, δεν υπάρχει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η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έννοια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ενός</a:t>
            </a:r>
            <a:endParaRPr sz="3200">
              <a:latin typeface="Arial"/>
              <a:cs typeface="Arial"/>
            </a:endParaRPr>
          </a:p>
          <a:p>
            <a:pPr marL="336550">
              <a:lnSpc>
                <a:spcPts val="3715"/>
              </a:lnSpc>
            </a:pPr>
            <a:r>
              <a:rPr sz="3200" i="1" spc="-5" dirty="0">
                <a:solidFill>
                  <a:srgbClr val="00007F"/>
                </a:solidFill>
                <a:latin typeface="Arial"/>
                <a:cs typeface="Arial"/>
              </a:rPr>
              <a:t>μεμονωμένου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τυχαίου</a:t>
            </a:r>
            <a:r>
              <a:rPr sz="3200" spc="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αριθμού</a:t>
            </a:r>
            <a:endParaRPr sz="3200">
              <a:latin typeface="Arial"/>
              <a:cs typeface="Arial"/>
            </a:endParaRPr>
          </a:p>
          <a:p>
            <a:pPr marL="336550" marR="692785" indent="-323850">
              <a:lnSpc>
                <a:spcPts val="3590"/>
              </a:lnSpc>
              <a:spcBef>
                <a:spcPts val="149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Μπορούμε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να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αναφερθούμε μόνο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σε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μια  </a:t>
            </a:r>
            <a:r>
              <a:rPr sz="3200" i="1" spc="-5" dirty="0">
                <a:solidFill>
                  <a:srgbClr val="00007F"/>
                </a:solidFill>
                <a:latin typeface="Arial"/>
                <a:cs typeface="Arial"/>
              </a:rPr>
              <a:t>ακολουθία 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τυχαίων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αριθμών,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που 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ακολουθούν μια συγκεκριμένη</a:t>
            </a:r>
            <a:r>
              <a:rPr sz="3200" spc="4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κατανομή</a:t>
            </a:r>
            <a:endParaRPr sz="3200">
              <a:latin typeface="Arial"/>
              <a:cs typeface="Arial"/>
            </a:endParaRPr>
          </a:p>
          <a:p>
            <a:pPr marL="336550" marR="306070" indent="-323850">
              <a:lnSpc>
                <a:spcPts val="3590"/>
              </a:lnSpc>
              <a:spcBef>
                <a:spcPts val="141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Υπάρχουν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2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προσεγγίσεις για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τη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δημιουργία  τυχαίων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αριθμών</a:t>
            </a:r>
            <a:endParaRPr sz="3200">
              <a:latin typeface="Arial"/>
              <a:cs typeface="Arial"/>
            </a:endParaRPr>
          </a:p>
          <a:p>
            <a:pPr marL="1201420" marR="5080" indent="-576580">
              <a:lnSpc>
                <a:spcPts val="3130"/>
              </a:lnSpc>
              <a:spcBef>
                <a:spcPts val="141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Μη-προβλέψιμης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και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μη-αναπαραγώγιμη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πηγή  τυχαιότητας</a:t>
            </a:r>
            <a:endParaRPr sz="2800">
              <a:latin typeface="Arial"/>
              <a:cs typeface="Arial"/>
            </a:endParaRPr>
          </a:p>
          <a:p>
            <a:pPr marL="1201420" indent="-576580">
              <a:lnSpc>
                <a:spcPct val="100000"/>
              </a:lnSpc>
              <a:spcBef>
                <a:spcPts val="825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Μαθηματικός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αλγόριθμος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3370" y="553720"/>
            <a:ext cx="44075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2565" algn="l"/>
              </a:tabLst>
            </a:pPr>
            <a:r>
              <a:rPr spc="-5" dirty="0"/>
              <a:t>Πηγή	τυχαιότητας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050925" marR="49530" indent="-323850">
              <a:lnSpc>
                <a:spcPts val="3590"/>
              </a:lnSpc>
              <a:spcBef>
                <a:spcPts val="425"/>
              </a:spcBef>
            </a:pPr>
            <a:r>
              <a:rPr spc="-5" dirty="0"/>
              <a:t>Τέτοιες πηγές μπορούν </a:t>
            </a:r>
            <a:r>
              <a:rPr dirty="0"/>
              <a:t>να </a:t>
            </a:r>
            <a:r>
              <a:rPr spc="-5" dirty="0"/>
              <a:t>βρεθούν στη φύση  </a:t>
            </a:r>
            <a:r>
              <a:rPr dirty="0"/>
              <a:t>ή να </a:t>
            </a:r>
            <a:r>
              <a:rPr spc="-5" dirty="0"/>
              <a:t>δημιουργηθούν μέσω hardware </a:t>
            </a:r>
            <a:r>
              <a:rPr dirty="0"/>
              <a:t>ή  </a:t>
            </a:r>
            <a:r>
              <a:rPr spc="-5" dirty="0"/>
              <a:t>software</a:t>
            </a:r>
          </a:p>
          <a:p>
            <a:pPr marL="1915795" marR="449580" indent="-576580">
              <a:lnSpc>
                <a:spcPts val="3120"/>
              </a:lnSpc>
              <a:spcBef>
                <a:spcPts val="143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1626870" algn="l"/>
                <a:tab pos="1627505" algn="l"/>
              </a:tabLst>
            </a:pPr>
            <a:r>
              <a:rPr sz="2800" spc="-5" dirty="0"/>
              <a:t>Χρόνος μεταξύ διαδοχικών εκπομπών  σωματιδίων κατά τη ραδιενεργό</a:t>
            </a:r>
            <a:r>
              <a:rPr sz="2800" spc="-50" dirty="0"/>
              <a:t> </a:t>
            </a:r>
            <a:r>
              <a:rPr sz="2800" spc="-5" dirty="0"/>
              <a:t>διάσπαση</a:t>
            </a:r>
            <a:endParaRPr sz="2800"/>
          </a:p>
          <a:p>
            <a:pPr marL="1915795" indent="-576580">
              <a:lnSpc>
                <a:spcPct val="100000"/>
              </a:lnSpc>
              <a:spcBef>
                <a:spcPts val="825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1626870" algn="l"/>
                <a:tab pos="1627505" algn="l"/>
              </a:tabLst>
            </a:pPr>
            <a:r>
              <a:rPr sz="2800" dirty="0"/>
              <a:t>Ο </a:t>
            </a:r>
            <a:r>
              <a:rPr sz="2800" spc="-5" dirty="0"/>
              <a:t>θερμικός θόρυβος σε μια</a:t>
            </a:r>
            <a:r>
              <a:rPr sz="2800" spc="-25" dirty="0"/>
              <a:t> </a:t>
            </a:r>
            <a:r>
              <a:rPr sz="2800" spc="-5" dirty="0"/>
              <a:t>δίοδο</a:t>
            </a:r>
            <a:endParaRPr sz="2800"/>
          </a:p>
          <a:p>
            <a:pPr marL="1915795" marR="5080" indent="-576580">
              <a:lnSpc>
                <a:spcPts val="3120"/>
              </a:lnSpc>
              <a:spcBef>
                <a:spcPts val="120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1626870" algn="l"/>
                <a:tab pos="1627505" algn="l"/>
              </a:tabLst>
            </a:pPr>
            <a:r>
              <a:rPr sz="2800" spc="-5" dirty="0"/>
              <a:t>Παρατήρηση ανθρώπινης δραστηριότητας π.χ.  στο πληκτρολόγιο </a:t>
            </a:r>
            <a:r>
              <a:rPr sz="2800" dirty="0"/>
              <a:t>ή </a:t>
            </a:r>
            <a:r>
              <a:rPr sz="2800" spc="-5" dirty="0"/>
              <a:t>στο ποντίκι ενός  </a:t>
            </a:r>
            <a:r>
              <a:rPr sz="2800" spc="-10" dirty="0"/>
              <a:t>υπολογιστή</a:t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9310" y="553720"/>
            <a:ext cx="587121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Αληθινά τυχαίοι</a:t>
            </a:r>
            <a:r>
              <a:rPr spc="-50" dirty="0"/>
              <a:t> </a:t>
            </a:r>
            <a:r>
              <a:rPr spc="-5" dirty="0"/>
              <a:t>αριθμοί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31584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433450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7139" y="1929129"/>
            <a:ext cx="7839709" cy="390017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36550" marR="13335" indent="-323850">
              <a:lnSpc>
                <a:spcPts val="3590"/>
              </a:lnSpc>
              <a:spcBef>
                <a:spcPts val="425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Το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αποτέλεσμα τέτοιων πηγών τυχαιότητας  είναι </a:t>
            </a:r>
            <a:r>
              <a:rPr sz="3200" i="1" spc="-5" dirty="0">
                <a:solidFill>
                  <a:srgbClr val="00007F"/>
                </a:solidFill>
                <a:latin typeface="Arial"/>
                <a:cs typeface="Arial"/>
              </a:rPr>
              <a:t>αληθινά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τυχαίοι</a:t>
            </a:r>
            <a:r>
              <a:rPr sz="3200" spc="-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αριθμοί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Ιδανικοί για εφαρμογές π.χ.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κρυπτογραφίας</a:t>
            </a:r>
            <a:endParaRPr sz="32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119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Αδυναμία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πρόβλεψης/αναπαραγωγής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Ακατάλληλοι για την προσομοίωση</a:t>
            </a:r>
            <a:endParaRPr sz="32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119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Αδυναμία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αναπαραγωγής</a:t>
            </a:r>
            <a:endParaRPr sz="2800">
              <a:latin typeface="Arial"/>
              <a:cs typeface="Arial"/>
            </a:endParaRPr>
          </a:p>
          <a:p>
            <a:pPr marL="913130" indent="-288290">
              <a:lnSpc>
                <a:spcPct val="100000"/>
              </a:lnSpc>
              <a:spcBef>
                <a:spcPts val="90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Κόστος</a:t>
            </a:r>
            <a:r>
              <a:rPr sz="2800" spc="-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δημιουργίας/αποθήκευσης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3139" y="553720"/>
            <a:ext cx="554545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Ψευδο-τυχαίοι</a:t>
            </a:r>
            <a:r>
              <a:rPr spc="-45" dirty="0"/>
              <a:t> </a:t>
            </a:r>
            <a:r>
              <a:rPr spc="-5" dirty="0"/>
              <a:t>αριθμοί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324231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433450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7139" y="1754958"/>
            <a:ext cx="8201659" cy="4327525"/>
          </a:xfrm>
          <a:prstGeom prst="rect">
            <a:avLst/>
          </a:prstGeom>
        </p:spPr>
        <p:txBody>
          <a:bodyPr vert="horz" wrap="square" lIns="0" tIns="186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7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Εναλλακτική προσέγγιση</a:t>
            </a:r>
            <a:endParaRPr sz="3200">
              <a:latin typeface="Arial"/>
              <a:cs typeface="Arial"/>
            </a:endParaRPr>
          </a:p>
          <a:p>
            <a:pPr marL="1201420" indent="-576580">
              <a:lnSpc>
                <a:spcPct val="100000"/>
              </a:lnSpc>
              <a:spcBef>
                <a:spcPts val="120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Μαθηματικός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αλγόριθμος</a:t>
            </a:r>
            <a:endParaRPr sz="2800">
              <a:latin typeface="Arial"/>
              <a:cs typeface="Arial"/>
            </a:endParaRPr>
          </a:p>
          <a:p>
            <a:pPr marL="336550" marR="546100" indent="-323850">
              <a:lnSpc>
                <a:spcPts val="3590"/>
              </a:lnSpc>
              <a:spcBef>
                <a:spcPts val="119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Εύκολη ανάπτυξη προγράμματος που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να 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παράγει μια ακολουθία τυχαίων</a:t>
            </a:r>
            <a:r>
              <a:rPr sz="3200" spc="-3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αριθμών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Ντετερμινιστική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δημιουργία</a:t>
            </a:r>
            <a:endParaRPr sz="3200">
              <a:latin typeface="Arial"/>
              <a:cs typeface="Arial"/>
            </a:endParaRPr>
          </a:p>
          <a:p>
            <a:pPr marL="1201420" marR="5080" indent="-576580">
              <a:lnSpc>
                <a:spcPct val="93000"/>
              </a:lnSpc>
              <a:spcBef>
                <a:spcPts val="1425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2494" algn="l"/>
                <a:tab pos="913130" algn="l"/>
              </a:tabLst>
            </a:pP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Δεδομένου ενός σημείου εκκίνησης (σπόρος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–  seed), κάθε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φορά που </a:t>
            </a:r>
            <a:r>
              <a:rPr sz="2800" spc="-10" dirty="0">
                <a:solidFill>
                  <a:srgbClr val="00007F"/>
                </a:solidFill>
                <a:latin typeface="Arial"/>
                <a:cs typeface="Arial"/>
              </a:rPr>
              <a:t>εκτελείται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ο 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αλγόριθμος δημιουργείται </a:t>
            </a:r>
            <a:r>
              <a:rPr sz="2800" dirty="0">
                <a:solidFill>
                  <a:srgbClr val="00007F"/>
                </a:solidFill>
                <a:latin typeface="Arial"/>
                <a:cs typeface="Arial"/>
              </a:rPr>
              <a:t>η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ίδια</a:t>
            </a:r>
            <a:r>
              <a:rPr sz="2800" spc="-3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00007F"/>
                </a:solidFill>
                <a:latin typeface="Arial"/>
                <a:cs typeface="Arial"/>
              </a:rPr>
              <a:t>ακολουθία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3139" y="553720"/>
            <a:ext cx="554545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Ψευδο-τυχαίοι</a:t>
            </a:r>
            <a:r>
              <a:rPr spc="-45" dirty="0"/>
              <a:t> </a:t>
            </a:r>
            <a:r>
              <a:rPr spc="-5" dirty="0"/>
              <a:t>αριθμοί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361442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7139" y="1929129"/>
            <a:ext cx="8199755" cy="375157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36550" marR="5080" indent="-323850">
              <a:lnSpc>
                <a:spcPts val="3590"/>
              </a:lnSpc>
              <a:spcBef>
                <a:spcPts val="42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Για αυτό οι αριθμοί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που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παράγονται από  τέτοιες διαδικασίες καλούνται 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ψευδο-τυχαίοι 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αριθμοί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Κατάλληλοι για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προσομοίωση</a:t>
            </a:r>
            <a:endParaRPr sz="3200">
              <a:latin typeface="Arial"/>
              <a:cs typeface="Arial"/>
            </a:endParaRPr>
          </a:p>
          <a:p>
            <a:pPr marL="1201420" indent="-576580">
              <a:lnSpc>
                <a:spcPct val="100000"/>
              </a:lnSpc>
              <a:spcBef>
                <a:spcPts val="116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3130" algn="l"/>
              </a:tabLst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Δυνατότητα</a:t>
            </a:r>
            <a:r>
              <a:rPr sz="3200" spc="-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αναπαραγωγής</a:t>
            </a:r>
            <a:endParaRPr sz="3200">
              <a:latin typeface="Arial"/>
              <a:cs typeface="Arial"/>
            </a:endParaRPr>
          </a:p>
          <a:p>
            <a:pPr marL="1201420" marR="1145540" indent="-576580">
              <a:lnSpc>
                <a:spcPts val="3579"/>
              </a:lnSpc>
              <a:spcBef>
                <a:spcPts val="1225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913130" algn="l"/>
              </a:tabLst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Λειτουργία κατ' απαίτηση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→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μικρό  κόστος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1719" y="553720"/>
            <a:ext cx="79463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Ομοιόμορφη κατανομή στο</a:t>
            </a:r>
            <a:r>
              <a:rPr spc="-65" dirty="0"/>
              <a:t> </a:t>
            </a:r>
            <a:r>
              <a:rPr spc="-5" dirty="0"/>
              <a:t>[0,1]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361442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516127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7139" y="1929129"/>
            <a:ext cx="8255000" cy="424434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36550" marR="5080" indent="-323850">
              <a:lnSpc>
                <a:spcPts val="3590"/>
              </a:lnSpc>
              <a:spcBef>
                <a:spcPts val="425"/>
              </a:spcBef>
            </a:pP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Οι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γεννήτριες τυχαίων αριθμών δημιουργούν  (ψευδο)τυχαίους αριθμούς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που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ακολουθούν  την ομοιόμορφη κατανομή στο</a:t>
            </a:r>
            <a:r>
              <a:rPr sz="3200" spc="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[0,1]</a:t>
            </a:r>
            <a:endParaRPr sz="3200">
              <a:latin typeface="Arial"/>
              <a:cs typeface="Arial"/>
            </a:endParaRPr>
          </a:p>
          <a:p>
            <a:pPr marL="336550" marR="363855" indent="-323850">
              <a:lnSpc>
                <a:spcPct val="93400"/>
              </a:lnSpc>
              <a:spcBef>
                <a:spcPts val="134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(Ψευδο)τυχαίοι αριθμοί κατανεμημένη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με 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οποιαδήποτε άλλη κατανομή προκύπτουν 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με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βάση μια τέτοια</a:t>
            </a:r>
            <a:r>
              <a:rPr sz="3200" spc="-2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ακολουθία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Για λόγους απλότητας από εδώ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και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στο</a:t>
            </a:r>
            <a:r>
              <a:rPr sz="3200" spc="-1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εξής</a:t>
            </a:r>
            <a:endParaRPr sz="3200">
              <a:latin typeface="Arial"/>
              <a:cs typeface="Arial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3200" b="1" spc="-5" dirty="0">
                <a:solidFill>
                  <a:srgbClr val="00007F"/>
                </a:solidFill>
                <a:latin typeface="Arial"/>
                <a:cs typeface="Arial"/>
              </a:rPr>
              <a:t>ψευδο-τυχαίοι αριθμοί=τυχαίοι</a:t>
            </a:r>
            <a:r>
              <a:rPr sz="3200" b="1" spc="-3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00007F"/>
                </a:solidFill>
                <a:latin typeface="Arial"/>
                <a:cs typeface="Arial"/>
              </a:rPr>
              <a:t>αριθμοί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7209" y="303530"/>
            <a:ext cx="8997950" cy="120142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36345" marR="5080" indent="-1224280">
              <a:lnSpc>
                <a:spcPts val="4460"/>
              </a:lnSpc>
              <a:spcBef>
                <a:spcPts val="530"/>
              </a:spcBef>
            </a:pPr>
            <a:r>
              <a:rPr sz="4000" spc="-10" dirty="0"/>
              <a:t>Επιθυμητές </a:t>
            </a:r>
            <a:r>
              <a:rPr sz="4000" spc="-5" dirty="0"/>
              <a:t>ιδιότητες τυχαίων </a:t>
            </a:r>
            <a:r>
              <a:rPr sz="4000" spc="-10" dirty="0"/>
              <a:t>αριθμών </a:t>
            </a:r>
            <a:r>
              <a:rPr sz="4000" dirty="0"/>
              <a:t>/  </a:t>
            </a:r>
            <a:r>
              <a:rPr sz="4000" spc="-5" dirty="0"/>
              <a:t>γεννητριών τυχαίων</a:t>
            </a:r>
            <a:r>
              <a:rPr sz="4000" dirty="0"/>
              <a:t> </a:t>
            </a:r>
            <a:r>
              <a:rPr sz="4000" spc="-10" dirty="0"/>
              <a:t>αριθμών</a:t>
            </a:r>
            <a:endParaRPr sz="4000"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23289" y="206629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289" y="270256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289" y="333756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3289" y="3973829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3289" y="46101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3289" y="524510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23289" y="5881370"/>
            <a:ext cx="170815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260" dirty="0">
                <a:solidFill>
                  <a:srgbClr val="FF6633"/>
                </a:solidFill>
                <a:latin typeface="Calibri"/>
                <a:cs typeface="Calibri"/>
              </a:rPr>
              <a:t>●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47139" y="1780539"/>
            <a:ext cx="6472555" cy="4476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438910">
              <a:lnSpc>
                <a:spcPct val="130500"/>
              </a:lnSpc>
              <a:spcBef>
                <a:spcPts val="95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Ομοιόμορφα κατανεμημένοι  Στατιστικά</a:t>
            </a:r>
            <a:r>
              <a:rPr sz="3200" spc="-1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ανεξάρτητοι</a:t>
            </a:r>
            <a:endParaRPr sz="3200">
              <a:latin typeface="Arial"/>
              <a:cs typeface="Arial"/>
            </a:endParaRPr>
          </a:p>
          <a:p>
            <a:pPr marL="12700" marR="850900">
              <a:lnSpc>
                <a:spcPct val="130300"/>
              </a:lnSpc>
              <a:spcBef>
                <a:spcPts val="1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Με δυνατότητα αναπαραγωγής  Μη-επαναλαμβανόμενοι  Μεγάλη ταχύτητα παραγωγής  Μικρός αποθηκευτικός χώρος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Μεγάλος κύκλος</a:t>
            </a:r>
            <a:r>
              <a:rPr sz="3200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007F"/>
                </a:solidFill>
                <a:latin typeface="Arial"/>
                <a:cs typeface="Arial"/>
              </a:rPr>
              <a:t>επαναληψιμότητας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1258</Words>
  <Application>Microsoft Office PowerPoint</Application>
  <PresentationFormat>Custom</PresentationFormat>
  <Paragraphs>286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Palatino Linotype</vt:lpstr>
      <vt:lpstr>Times New Roman</vt:lpstr>
      <vt:lpstr>Office Theme</vt:lpstr>
      <vt:lpstr>Προσομοίωση Δικτύων</vt:lpstr>
      <vt:lpstr>Χρήση / Αναγκαιότητα</vt:lpstr>
      <vt:lpstr>Τυχαίοι αριθμοί</vt:lpstr>
      <vt:lpstr>Πηγή τυχαιότητας</vt:lpstr>
      <vt:lpstr>Αληθινά τυχαίοι αριθμοί</vt:lpstr>
      <vt:lpstr>Ψευδο-τυχαίοι αριθμοί</vt:lpstr>
      <vt:lpstr>Ψευδο-τυχαίοι αριθμοί</vt:lpstr>
      <vt:lpstr>Ομοιόμορφη κατανομή στο [0,1]</vt:lpstr>
      <vt:lpstr>Επιθυμητές ιδιότητες τυχαίων αριθμών /  γεννητριών τυχαίων αριθμών</vt:lpstr>
      <vt:lpstr>Γεννήτριες μεσαίων τετραγώνων</vt:lpstr>
      <vt:lpstr>Γεννήτριες μεσαίων τετραγώνων</vt:lpstr>
      <vt:lpstr>Παράδειγμα γεννήτριας μεσαίων  τετραγώνων</vt:lpstr>
      <vt:lpstr>Γεννήτριες μεσαίων τετραγώνων</vt:lpstr>
      <vt:lpstr>Γραμμικές Ισοϋπόλοιπες γεννήτριες</vt:lpstr>
      <vt:lpstr>Γραμμικές Ισοϋπόλοιπες γεννήτριες</vt:lpstr>
      <vt:lpstr>Γραμμικές Ισοϋπόλοιπες γεννήτριες</vt:lpstr>
      <vt:lpstr>Μικτές/Πολλαπλασιαστικές Γ.Ι.Γ.</vt:lpstr>
      <vt:lpstr>Τυχαίοι αριθμοί στο U[0,1]</vt:lpstr>
      <vt:lpstr>Περίοδος</vt:lpstr>
      <vt:lpstr>Υλοποίηση μιας Γ.Ι.Γ.</vt:lpstr>
      <vt:lpstr>Παράδειγμα</vt:lpstr>
      <vt:lpstr>Γενική ισοϋπόλοιπη μέθοδος</vt:lpstr>
      <vt:lpstr>Γενική ισοϋπόλοιπη μέθοδος</vt:lpstr>
      <vt:lpstr>Γεννήτριες Tausworthe</vt:lpstr>
      <vt:lpstr>Γεννήτριες Fibonacci</vt:lpstr>
      <vt:lpstr>Γεννήτριες Fibonacci</vt:lpstr>
      <vt:lpstr>Γεννήτριες Fibonacci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Border</dc:title>
  <dc:creator>xpapageo </dc:creator>
  <cp:lastModifiedBy>CHRISTOS ANTONOPOULOS</cp:lastModifiedBy>
  <cp:revision>1</cp:revision>
  <dcterms:created xsi:type="dcterms:W3CDTF">2023-04-21T21:32:57Z</dcterms:created>
  <dcterms:modified xsi:type="dcterms:W3CDTF">2023-06-06T12:20:30Z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2011-04-05T00:00:00Z</vt:filetime>
  </property>
  <property fmtid="{D5CDD505-2E9C-101B-9397-08002B2CF9AE}" pid="3" name="Creator">
    <vt:lpwstr>Impress</vt:lpwstr>
  </property>
  <property fmtid="{D5CDD505-2E9C-101B-9397-08002B2CF9AE}" pid="4" name="LastSaved">
    <vt:filetime>2023-04-21T00:00:00Z</vt:filetime>
  </property>
</Properties>
</file>