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60" r:id="rId6"/>
    <p:sldId id="261" r:id="rId7"/>
    <p:sldId id="262" r:id="rId8"/>
    <p:sldId id="259"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1" r:id="rId47"/>
    <p:sldId id="300"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8" Type="http://schemas.openxmlformats.org/officeDocument/2006/relationships/tableStyles" Target="tableStyles.xml"/><Relationship Id="rId67" Type="http://schemas.openxmlformats.org/officeDocument/2006/relationships/viewProps" Target="viewProps.xml"/><Relationship Id="rId66" Type="http://schemas.openxmlformats.org/officeDocument/2006/relationships/presProps" Target="presProps.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Διαφάνεια τίτλου">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hasCustomPrompt="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DE63FB40-7CCE-4C1C-912C-F383DA5AE772}" type="datetimeFigureOut">
              <a:rPr lang="el-GR" smtClean="0"/>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A20C06E-A428-4729-843D-8E8FE08FF6DF}" type="slidenum">
              <a:rPr lang="el-GR" smtClean="0"/>
            </a:fld>
            <a:endParaRPr lang="el-G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hasCustomPrompt="1"/>
          </p:nvPr>
        </p:nvSpPr>
        <p:spPr/>
        <p:txBody>
          <a:bodyPr vert="eaVert" lIns="45720" tIns="0" rIns="45720" bIns="0"/>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n-US" dirty="0"/>
          </a:p>
        </p:txBody>
      </p:sp>
      <p:sp>
        <p:nvSpPr>
          <p:cNvPr id="4" name="Date Placeholder 3"/>
          <p:cNvSpPr>
            <a:spLocks noGrp="1"/>
          </p:cNvSpPr>
          <p:nvPr>
            <p:ph type="dt" sz="half" idx="10"/>
          </p:nvPr>
        </p:nvSpPr>
        <p:spPr/>
        <p:txBody>
          <a:bodyPr/>
          <a:lstStyle/>
          <a:p>
            <a:fld id="{DE63FB40-7CCE-4C1C-912C-F383DA5AE772}" type="datetimeFigureOut">
              <a:rPr lang="el-GR" smtClean="0"/>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A20C06E-A428-4729-843D-8E8FE08FF6DF}" type="slidenum">
              <a:rPr lang="el-GR" smtClean="0"/>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Κατακόρυφος τίτλος και Κείμενο">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hasCustomPrompt="1"/>
          </p:nvPr>
        </p:nvSpPr>
        <p:spPr>
          <a:xfrm>
            <a:off x="8724900" y="414778"/>
            <a:ext cx="2628900" cy="5757421"/>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hasCustomPrompt="1"/>
          </p:nvPr>
        </p:nvSpPr>
        <p:spPr>
          <a:xfrm>
            <a:off x="838200" y="414778"/>
            <a:ext cx="7734300" cy="5757422"/>
          </a:xfrm>
        </p:spPr>
        <p:txBody>
          <a:bodyPr vert="eaVert" lIns="45720" tIns="0" rIns="45720" bIns="0"/>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n-US" dirty="0"/>
          </a:p>
        </p:txBody>
      </p:sp>
      <p:sp>
        <p:nvSpPr>
          <p:cNvPr id="4" name="Date Placeholder 3"/>
          <p:cNvSpPr>
            <a:spLocks noGrp="1"/>
          </p:cNvSpPr>
          <p:nvPr>
            <p:ph type="dt" sz="half" idx="10"/>
          </p:nvPr>
        </p:nvSpPr>
        <p:spPr/>
        <p:txBody>
          <a:bodyPr/>
          <a:lstStyle/>
          <a:p>
            <a:fld id="{DE63FB40-7CCE-4C1C-912C-F383DA5AE772}" type="datetimeFigureOut">
              <a:rPr lang="el-GR" smtClean="0"/>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A20C06E-A428-4729-843D-8E8FE08FF6DF}" type="slidenum">
              <a:rPr lang="el-GR" smtClean="0"/>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marL="0">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hasCustomPrompt="1"/>
          </p:nvPr>
        </p:nvSpPr>
        <p:spPr/>
        <p:txBody>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n-US" dirty="0"/>
          </a:p>
        </p:txBody>
      </p:sp>
      <p:sp>
        <p:nvSpPr>
          <p:cNvPr id="4" name="Date Placeholder 3"/>
          <p:cNvSpPr>
            <a:spLocks noGrp="1"/>
          </p:cNvSpPr>
          <p:nvPr>
            <p:ph type="dt" sz="half" idx="10"/>
          </p:nvPr>
        </p:nvSpPr>
        <p:spPr/>
        <p:txBody>
          <a:bodyPr/>
          <a:lstStyle/>
          <a:p>
            <a:fld id="{DE63FB40-7CCE-4C1C-912C-F383DA5AE772}" type="datetimeFigureOut">
              <a:rPr lang="el-GR" smtClean="0"/>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A20C06E-A428-4729-843D-8E8FE08FF6DF}" type="slidenum">
              <a:rPr lang="el-GR" smtClean="0"/>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Κεφαλίδα ενότητας">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hasCustomPrompt="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endParaRPr lang="el-GR"/>
          </a:p>
        </p:txBody>
      </p:sp>
      <p:sp>
        <p:nvSpPr>
          <p:cNvPr id="4" name="Date Placeholder 3"/>
          <p:cNvSpPr>
            <a:spLocks noGrp="1"/>
          </p:cNvSpPr>
          <p:nvPr>
            <p:ph type="dt" sz="half" idx="10"/>
          </p:nvPr>
        </p:nvSpPr>
        <p:spPr/>
        <p:txBody>
          <a:bodyPr/>
          <a:lstStyle/>
          <a:p>
            <a:fld id="{DE63FB40-7CCE-4C1C-912C-F383DA5AE772}" type="datetimeFigureOut">
              <a:rPr lang="el-GR" smtClean="0"/>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A20C06E-A428-4729-843D-8E8FE08FF6DF}" type="slidenum">
              <a:rPr lang="el-GR" smtClean="0"/>
            </a:fld>
            <a:endParaRPr lang="el-G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1097280" y="286603"/>
            <a:ext cx="10058400" cy="1450757"/>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hasCustomPrompt="1"/>
          </p:nvPr>
        </p:nvSpPr>
        <p:spPr>
          <a:xfrm>
            <a:off x="1097279" y="1845734"/>
            <a:ext cx="4937760" cy="4023360"/>
          </a:xfrm>
        </p:spPr>
        <p:txBody>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n-US" dirty="0"/>
          </a:p>
        </p:txBody>
      </p:sp>
      <p:sp>
        <p:nvSpPr>
          <p:cNvPr id="4" name="Content Placeholder 3"/>
          <p:cNvSpPr>
            <a:spLocks noGrp="1"/>
          </p:cNvSpPr>
          <p:nvPr>
            <p:ph sz="half" idx="2" hasCustomPrompt="1"/>
          </p:nvPr>
        </p:nvSpPr>
        <p:spPr>
          <a:xfrm>
            <a:off x="6217920" y="1845735"/>
            <a:ext cx="4937760" cy="4023360"/>
          </a:xfrm>
        </p:spPr>
        <p:txBody>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n-US" dirty="0"/>
          </a:p>
        </p:txBody>
      </p:sp>
      <p:sp>
        <p:nvSpPr>
          <p:cNvPr id="5" name="Date Placeholder 4"/>
          <p:cNvSpPr>
            <a:spLocks noGrp="1"/>
          </p:cNvSpPr>
          <p:nvPr>
            <p:ph type="dt" sz="half" idx="10"/>
          </p:nvPr>
        </p:nvSpPr>
        <p:spPr/>
        <p:txBody>
          <a:bodyPr/>
          <a:lstStyle/>
          <a:p>
            <a:fld id="{DE63FB40-7CCE-4C1C-912C-F383DA5AE772}" type="datetimeFigureOut">
              <a:rPr lang="el-GR" smtClean="0"/>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A20C06E-A428-4729-843D-8E8FE08FF6DF}" type="slidenum">
              <a:rPr lang="el-GR" smtClean="0"/>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1097280" y="286603"/>
            <a:ext cx="10058400" cy="1450757"/>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hasCustomPrompt="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endParaRPr lang="el-GR"/>
          </a:p>
        </p:txBody>
      </p:sp>
      <p:sp>
        <p:nvSpPr>
          <p:cNvPr id="4" name="Content Placeholder 3"/>
          <p:cNvSpPr>
            <a:spLocks noGrp="1"/>
          </p:cNvSpPr>
          <p:nvPr>
            <p:ph sz="half" idx="2" hasCustomPrompt="1"/>
          </p:nvPr>
        </p:nvSpPr>
        <p:spPr>
          <a:xfrm>
            <a:off x="1097280" y="2582334"/>
            <a:ext cx="4937760" cy="3378200"/>
          </a:xfrm>
        </p:spPr>
        <p:txBody>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n-US" dirty="0"/>
          </a:p>
        </p:txBody>
      </p:sp>
      <p:sp>
        <p:nvSpPr>
          <p:cNvPr id="5" name="Text Placeholder 4"/>
          <p:cNvSpPr>
            <a:spLocks noGrp="1"/>
          </p:cNvSpPr>
          <p:nvPr>
            <p:ph type="body" sz="quarter" idx="3" hasCustomPrompt="1"/>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endParaRPr lang="el-GR"/>
          </a:p>
        </p:txBody>
      </p:sp>
      <p:sp>
        <p:nvSpPr>
          <p:cNvPr id="6" name="Content Placeholder 5"/>
          <p:cNvSpPr>
            <a:spLocks noGrp="1"/>
          </p:cNvSpPr>
          <p:nvPr>
            <p:ph sz="quarter" idx="4" hasCustomPrompt="1"/>
          </p:nvPr>
        </p:nvSpPr>
        <p:spPr>
          <a:xfrm>
            <a:off x="6217920" y="2582334"/>
            <a:ext cx="4937760" cy="3378200"/>
          </a:xfrm>
        </p:spPr>
        <p:txBody>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n-US" dirty="0"/>
          </a:p>
        </p:txBody>
      </p:sp>
      <p:sp>
        <p:nvSpPr>
          <p:cNvPr id="7" name="Date Placeholder 6"/>
          <p:cNvSpPr>
            <a:spLocks noGrp="1"/>
          </p:cNvSpPr>
          <p:nvPr>
            <p:ph type="dt" sz="half" idx="10"/>
          </p:nvPr>
        </p:nvSpPr>
        <p:spPr/>
        <p:txBody>
          <a:bodyPr/>
          <a:lstStyle/>
          <a:p>
            <a:fld id="{DE63FB40-7CCE-4C1C-912C-F383DA5AE772}" type="datetimeFigureOut">
              <a:rPr lang="el-GR" smtClean="0"/>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CA20C06E-A428-4729-843D-8E8FE08FF6DF}" type="slidenum">
              <a:rPr lang="el-GR" smtClean="0"/>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DE63FB40-7CCE-4C1C-912C-F383DA5AE772}" type="datetimeFigureOut">
              <a:rPr lang="el-GR" smtClean="0"/>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CA20C06E-A428-4729-843D-8E8FE08FF6DF}" type="slidenum">
              <a:rPr lang="el-GR" smtClean="0"/>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Κενό">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E63FB40-7CCE-4C1C-912C-F383DA5AE772}" type="datetimeFigureOut">
              <a:rPr lang="el-GR" smtClean="0"/>
            </a:fld>
            <a:endParaRPr lang="el-G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l-GR"/>
          </a:p>
        </p:txBody>
      </p:sp>
      <p:sp>
        <p:nvSpPr>
          <p:cNvPr id="9" name="Slide Number Placeholder 8"/>
          <p:cNvSpPr>
            <a:spLocks noGrp="1"/>
          </p:cNvSpPr>
          <p:nvPr>
            <p:ph type="sldNum" sz="quarter" idx="12"/>
          </p:nvPr>
        </p:nvSpPr>
        <p:spPr/>
        <p:txBody>
          <a:bodyPr/>
          <a:lstStyle/>
          <a:p>
            <a:fld id="{CA20C06E-A428-4729-843D-8E8FE08FF6DF}" type="slidenum">
              <a:rPr lang="el-GR" smtClean="0"/>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Περιεχόμενο με λεζάντα">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457200" y="594359"/>
            <a:ext cx="3200400" cy="2286000"/>
          </a:xfrm>
        </p:spPr>
        <p:txBody>
          <a:bodyPr anchor="b">
            <a:normAutofit/>
          </a:bodyPr>
          <a:lstStyle>
            <a:lvl1pPr>
              <a:defRPr sz="3600" b="0">
                <a:solidFill>
                  <a:srgbClr val="FFFFFF"/>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hasCustomPrompt="1"/>
          </p:nvPr>
        </p:nvSpPr>
        <p:spPr>
          <a:xfrm>
            <a:off x="4800600" y="731520"/>
            <a:ext cx="6492240" cy="5257800"/>
          </a:xfrm>
        </p:spPr>
        <p:txBody>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n-US" dirty="0"/>
          </a:p>
        </p:txBody>
      </p:sp>
      <p:sp>
        <p:nvSpPr>
          <p:cNvPr id="4" name="Text Placeholder 3"/>
          <p:cNvSpPr>
            <a:spLocks noGrp="1"/>
          </p:cNvSpPr>
          <p:nvPr>
            <p:ph type="body" sz="half" idx="2" hasCustomPrompt="1"/>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endParaRPr lang="el-G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E63FB40-7CCE-4C1C-912C-F383DA5AE772}" type="datetimeFigureOut">
              <a:rPr lang="el-GR" smtClean="0"/>
            </a:fld>
            <a:endParaRPr lang="el-G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l-G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A20C06E-A428-4729-843D-8E8FE08FF6DF}" type="slidenum">
              <a:rPr lang="el-GR" smtClean="0"/>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Εικόνα με λεζάντα">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hasCustomPrompt="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hasCustomPrompt="1"/>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endParaRPr lang="el-GR"/>
          </a:p>
        </p:txBody>
      </p:sp>
      <p:sp>
        <p:nvSpPr>
          <p:cNvPr id="5" name="Date Placeholder 4"/>
          <p:cNvSpPr>
            <a:spLocks noGrp="1"/>
          </p:cNvSpPr>
          <p:nvPr>
            <p:ph type="dt" sz="half" idx="10"/>
          </p:nvPr>
        </p:nvSpPr>
        <p:spPr/>
        <p:txBody>
          <a:bodyPr/>
          <a:lstStyle/>
          <a:p>
            <a:fld id="{DE63FB40-7CCE-4C1C-912C-F383DA5AE772}" type="datetimeFigureOut">
              <a:rPr lang="el-GR" smtClean="0"/>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A20C06E-A428-4729-843D-8E8FE08FF6DF}" type="slidenum">
              <a:rPr lang="el-GR" smtClean="0"/>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E63FB40-7CCE-4C1C-912C-F383DA5AE772}" type="datetimeFigureOut">
              <a:rPr lang="el-GR" smtClean="0"/>
            </a:fld>
            <a:endParaRPr lang="el-G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l-G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A20C06E-A428-4729-843D-8E8FE08FF6DF}" type="slidenum">
              <a:rPr lang="el-GR" smtClean="0"/>
            </a:fld>
            <a:endParaRPr lang="el-G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17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6705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3pPr>
      <a:lvl4pPr marL="74993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81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09982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29984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49987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69989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png"/><Relationship Id="rId1"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emf"/></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1"/>
          <a:stretch>
            <a:fillRect/>
          </a:stretch>
        </p:blipFill>
        <p:spPr>
          <a:xfrm>
            <a:off x="0" y="-1"/>
            <a:ext cx="12192000" cy="6347791"/>
          </a:xfrm>
          <a:prstGeom prst="rect">
            <a:avLst/>
          </a:prstGeom>
        </p:spPr>
      </p:pic>
      <p:sp>
        <p:nvSpPr>
          <p:cNvPr id="2" name="Τίτλος 1"/>
          <p:cNvSpPr>
            <a:spLocks noGrp="1"/>
          </p:cNvSpPr>
          <p:nvPr>
            <p:ph type="ctrTitle"/>
          </p:nvPr>
        </p:nvSpPr>
        <p:spPr>
          <a:xfrm>
            <a:off x="1097280" y="758952"/>
            <a:ext cx="10058400" cy="1374648"/>
          </a:xfrm>
        </p:spPr>
        <p:txBody>
          <a:bodyPr>
            <a:normAutofit/>
          </a:bodyPr>
          <a:lstStyle/>
          <a:p>
            <a:pPr algn="ctr"/>
            <a:r>
              <a:rPr lang="el-GR" sz="3600" dirty="0"/>
              <a:t>ΑΝΑΤΟΜΙΑ ΟΥΡΟΠΟΙΟΓΕΝΝΗΤΙΚΟΥ ΣΥΣΤΗΜΑΤΟΣ</a:t>
            </a:r>
            <a:endParaRPr lang="el-GR" sz="3600" dirty="0"/>
          </a:p>
        </p:txBody>
      </p:sp>
      <p:sp>
        <p:nvSpPr>
          <p:cNvPr id="3" name="Υπότιτλος 2"/>
          <p:cNvSpPr>
            <a:spLocks noGrp="1"/>
          </p:cNvSpPr>
          <p:nvPr>
            <p:ph type="subTitle" idx="1"/>
          </p:nvPr>
        </p:nvSpPr>
        <p:spPr>
          <a:xfrm>
            <a:off x="1100051" y="2822714"/>
            <a:ext cx="10058400" cy="1709529"/>
          </a:xfrm>
        </p:spPr>
        <p:txBody>
          <a:bodyPr/>
          <a:lstStyle/>
          <a:p>
            <a:pPr algn="ctr"/>
            <a:r>
              <a:rPr lang="el-GR" dirty="0">
                <a:solidFill>
                  <a:schemeClr val="bg2"/>
                </a:solidFill>
              </a:rPr>
              <a:t>ΟΡΕΣΤΗΣ ΠΟΡΦΥΡΗΣ</a:t>
            </a:r>
            <a:endParaRPr lang="el-GR" dirty="0">
              <a:solidFill>
                <a:schemeClr val="bg2"/>
              </a:solidFill>
            </a:endParaRPr>
          </a:p>
          <a:p>
            <a:pPr algn="ctr"/>
            <a:r>
              <a:rPr lang="el-GR" dirty="0">
                <a:solidFill>
                  <a:schemeClr val="bg2"/>
                </a:solidFill>
              </a:rPr>
              <a:t>ΕΠΙΜΕΛΗΤΗΣ Α’ ΟΥΡΟΛΟΓΙΑΣ</a:t>
            </a:r>
            <a:endParaRPr lang="el-GR" dirty="0">
              <a:solidFill>
                <a:schemeClr val="bg2"/>
              </a:solidFill>
            </a:endParaRPr>
          </a:p>
          <a:p>
            <a:pPr algn="ctr"/>
            <a:r>
              <a:rPr lang="el-GR" dirty="0">
                <a:solidFill>
                  <a:schemeClr val="bg2"/>
                </a:solidFill>
              </a:rPr>
              <a:t>Γ.Ν. ΛΑΚΩΝΙΑΣ- Ν.Μ. ΣΠΑΡΤΗΣ</a:t>
            </a:r>
            <a:endParaRPr lang="el-GR" dirty="0">
              <a:solidFill>
                <a:schemeClr val="bg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286603"/>
            <a:ext cx="10058400" cy="945849"/>
          </a:xfrm>
        </p:spPr>
        <p:txBody>
          <a:bodyPr>
            <a:normAutofit/>
          </a:bodyPr>
          <a:lstStyle/>
          <a:p>
            <a:pPr algn="ctr"/>
            <a:r>
              <a:rPr lang="el-GR" sz="2800" dirty="0"/>
              <a:t>ΝΕΦΡΩΝΑΣ</a:t>
            </a:r>
            <a:endParaRPr lang="el-GR" sz="2800" dirty="0"/>
          </a:p>
        </p:txBody>
      </p:sp>
      <p:sp>
        <p:nvSpPr>
          <p:cNvPr id="3" name="Θέση περιεχομένου 2"/>
          <p:cNvSpPr>
            <a:spLocks noGrp="1"/>
          </p:cNvSpPr>
          <p:nvPr>
            <p:ph idx="1"/>
          </p:nvPr>
        </p:nvSpPr>
        <p:spPr/>
        <p:txBody>
          <a:bodyPr>
            <a:normAutofit fontScale="92500" lnSpcReduction="10000"/>
          </a:bodyPr>
          <a:lstStyle/>
          <a:p>
            <a:r>
              <a:rPr lang="el-GR" sz="1800" dirty="0" err="1"/>
              <a:t>Νεφρώνας</a:t>
            </a:r>
            <a:r>
              <a:rPr lang="el-GR" sz="1800" dirty="0"/>
              <a:t>= </a:t>
            </a:r>
            <a:r>
              <a:rPr lang="el-GR" sz="1800" dirty="0" err="1"/>
              <a:t>μαλπιγιανό</a:t>
            </a:r>
            <a:r>
              <a:rPr lang="el-GR" sz="1800" dirty="0"/>
              <a:t> σωμάτιο + ουροφόρο σωληνάριο</a:t>
            </a:r>
            <a:endParaRPr lang="el-GR" sz="1800" dirty="0"/>
          </a:p>
          <a:p>
            <a:pPr algn="just"/>
            <a:r>
              <a:rPr lang="el-GR" sz="1800" dirty="0"/>
              <a:t>Τα </a:t>
            </a:r>
            <a:r>
              <a:rPr lang="el-GR" sz="1800" b="1" dirty="0" err="1"/>
              <a:t>μαλπιγγιανά</a:t>
            </a:r>
            <a:r>
              <a:rPr lang="el-GR" sz="1800" b="1" dirty="0"/>
              <a:t> σωμάτια </a:t>
            </a:r>
            <a:r>
              <a:rPr lang="el-GR" sz="1800" dirty="0"/>
              <a:t>έχουν διάμετρο 150-250μ</a:t>
            </a:r>
            <a:r>
              <a:rPr lang="en-US" sz="1800" dirty="0"/>
              <a:t>m, </a:t>
            </a:r>
            <a:r>
              <a:rPr lang="el-GR" sz="1800" dirty="0"/>
              <a:t>βρίσκονται στη φλοιώδη μοίρα, αποτελείται από το </a:t>
            </a:r>
            <a:r>
              <a:rPr lang="el-GR" sz="1800" u="sng" dirty="0"/>
              <a:t>αγγειακό σπείραμα </a:t>
            </a:r>
            <a:r>
              <a:rPr lang="el-GR" sz="1800" dirty="0"/>
              <a:t>(προσαγωγό και </a:t>
            </a:r>
            <a:r>
              <a:rPr lang="el-GR" sz="1800" dirty="0" err="1"/>
              <a:t>απαγωγό</a:t>
            </a:r>
            <a:r>
              <a:rPr lang="el-GR" sz="1800" dirty="0"/>
              <a:t> </a:t>
            </a:r>
            <a:r>
              <a:rPr lang="el-GR" sz="1800" dirty="0" err="1"/>
              <a:t>αρτηρίδιο</a:t>
            </a:r>
            <a:r>
              <a:rPr lang="el-GR" sz="1800" dirty="0"/>
              <a:t>) και από το </a:t>
            </a:r>
            <a:r>
              <a:rPr lang="el-GR" sz="1800" u="sng" dirty="0"/>
              <a:t>έλυτρο του </a:t>
            </a:r>
            <a:r>
              <a:rPr lang="en-US" sz="1800" u="sng" dirty="0"/>
              <a:t>Bowman</a:t>
            </a:r>
            <a:endParaRPr lang="en-US" sz="1800" u="sng" dirty="0"/>
          </a:p>
          <a:p>
            <a:pPr algn="just"/>
            <a:r>
              <a:rPr lang="el-GR" sz="1800" dirty="0"/>
              <a:t>Το έλυτρο του </a:t>
            </a:r>
            <a:r>
              <a:rPr lang="en-US" sz="1800" dirty="0"/>
              <a:t>Bowman </a:t>
            </a:r>
            <a:r>
              <a:rPr lang="el-GR" sz="1800" dirty="0"/>
              <a:t>εμφανίζει δυο πέταλα (έσω και έξω) τα οποία σχηματίζουν μια </a:t>
            </a:r>
            <a:r>
              <a:rPr lang="el-GR" sz="1800" dirty="0" err="1"/>
              <a:t>σχισμοειδή</a:t>
            </a:r>
            <a:r>
              <a:rPr lang="el-GR" sz="1800" dirty="0"/>
              <a:t> κοιλότητα που υποδέχεται το </a:t>
            </a:r>
            <a:r>
              <a:rPr lang="el-GR" sz="1800" dirty="0" err="1"/>
              <a:t>πρόουρο</a:t>
            </a:r>
            <a:r>
              <a:rPr lang="el-GR" sz="1800" dirty="0"/>
              <a:t> και επικοινωνεί με τον αυλό του ουροφόρου </a:t>
            </a:r>
            <a:r>
              <a:rPr lang="el-GR" sz="1800" dirty="0" err="1"/>
              <a:t>σωληναρίου</a:t>
            </a:r>
            <a:endParaRPr lang="el-GR" sz="1800" dirty="0"/>
          </a:p>
          <a:p>
            <a:pPr algn="just"/>
            <a:r>
              <a:rPr lang="el-GR" sz="1800" dirty="0"/>
              <a:t>Το </a:t>
            </a:r>
            <a:r>
              <a:rPr lang="el-GR" sz="1800" b="1" dirty="0"/>
              <a:t>ουροφόρο σωληνάριο </a:t>
            </a:r>
            <a:r>
              <a:rPr lang="el-GR" sz="1800" dirty="0"/>
              <a:t>αποτελείται από</a:t>
            </a:r>
            <a:r>
              <a:rPr lang="en-US" sz="1800" dirty="0"/>
              <a:t>:</a:t>
            </a:r>
            <a:endParaRPr lang="en-US" sz="1800" dirty="0"/>
          </a:p>
          <a:p>
            <a:pPr algn="just">
              <a:buFont typeface="Arial" panose="020B0604020202020204" pitchFamily="34" charset="0"/>
              <a:buChar char="•"/>
            </a:pPr>
            <a:r>
              <a:rPr lang="en-US" sz="1800" dirty="0"/>
              <a:t> </a:t>
            </a:r>
            <a:r>
              <a:rPr lang="el-GR" sz="1800" dirty="0"/>
              <a:t>το εγγύς </a:t>
            </a:r>
            <a:r>
              <a:rPr lang="el-GR" sz="1800" dirty="0" err="1"/>
              <a:t>εσπειραμένο</a:t>
            </a:r>
            <a:r>
              <a:rPr lang="el-GR" sz="1800" dirty="0"/>
              <a:t> (ή </a:t>
            </a:r>
            <a:r>
              <a:rPr lang="el-GR" sz="1800" dirty="0" err="1"/>
              <a:t>εσπειραμένο</a:t>
            </a:r>
            <a:r>
              <a:rPr lang="el-GR" sz="1800" dirty="0"/>
              <a:t> α’ τάξης)</a:t>
            </a:r>
            <a:endParaRPr lang="el-GR" sz="1800" dirty="0"/>
          </a:p>
          <a:p>
            <a:pPr algn="just">
              <a:buFont typeface="Arial" panose="020B0604020202020204" pitchFamily="34" charset="0"/>
              <a:buChar char="•"/>
            </a:pPr>
            <a:r>
              <a:rPr lang="el-GR" sz="1800" dirty="0"/>
              <a:t>Αγκύλη του </a:t>
            </a:r>
            <a:r>
              <a:rPr lang="en-US" sz="1800" dirty="0"/>
              <a:t>Henle</a:t>
            </a:r>
            <a:endParaRPr lang="en-US" sz="1800" dirty="0"/>
          </a:p>
          <a:p>
            <a:pPr algn="just">
              <a:buFont typeface="Arial" panose="020B0604020202020204" pitchFamily="34" charset="0"/>
              <a:buChar char="•"/>
            </a:pPr>
            <a:r>
              <a:rPr lang="el-GR" sz="1800" dirty="0"/>
              <a:t>Άπω </a:t>
            </a:r>
            <a:r>
              <a:rPr lang="el-GR" sz="1800" dirty="0" err="1"/>
              <a:t>εσπειραμένο</a:t>
            </a:r>
            <a:r>
              <a:rPr lang="el-GR" sz="1800" dirty="0"/>
              <a:t> ( ή </a:t>
            </a:r>
            <a:r>
              <a:rPr lang="el-GR" sz="1800" dirty="0" err="1"/>
              <a:t>εσπειραμένο</a:t>
            </a:r>
            <a:r>
              <a:rPr lang="el-GR" sz="1800" dirty="0"/>
              <a:t>  β’ τάξης)</a:t>
            </a:r>
            <a:endParaRPr lang="el-GR" sz="1800" dirty="0"/>
          </a:p>
          <a:p>
            <a:pPr algn="just">
              <a:buFont typeface="Arial" panose="020B0604020202020204" pitchFamily="34" charset="0"/>
              <a:buChar char="•"/>
            </a:pPr>
            <a:r>
              <a:rPr lang="el-GR" sz="1800" dirty="0"/>
              <a:t>Αθροιστικό </a:t>
            </a:r>
            <a:endParaRPr lang="el-GR" sz="1800" dirty="0"/>
          </a:p>
          <a:p>
            <a:pPr marL="0" indent="0" algn="just">
              <a:buNone/>
            </a:pPr>
            <a:r>
              <a:rPr lang="el-GR" sz="1800" dirty="0"/>
              <a:t>Η </a:t>
            </a:r>
            <a:r>
              <a:rPr lang="el-GR" sz="1800" b="1" dirty="0" err="1"/>
              <a:t>παρασπειραματική</a:t>
            </a:r>
            <a:r>
              <a:rPr lang="el-GR" sz="1800" b="1" dirty="0"/>
              <a:t> συσκευή </a:t>
            </a:r>
            <a:r>
              <a:rPr lang="el-GR" sz="1800" dirty="0"/>
              <a:t>είναι περιοχή που περιβάλλεται από το προσαγωγό και το </a:t>
            </a:r>
            <a:r>
              <a:rPr lang="el-GR" sz="1800" dirty="0" err="1"/>
              <a:t>απαγωγό</a:t>
            </a:r>
            <a:r>
              <a:rPr lang="el-GR" sz="1800" dirty="0"/>
              <a:t> </a:t>
            </a:r>
            <a:r>
              <a:rPr lang="el-GR" sz="1800" dirty="0" err="1"/>
              <a:t>αρτηρίδιο</a:t>
            </a:r>
            <a:r>
              <a:rPr lang="el-GR" sz="1800" dirty="0"/>
              <a:t> και τα κύτταρα της πυκνής θηλής (</a:t>
            </a:r>
            <a:r>
              <a:rPr lang="en-US" sz="1800" dirty="0"/>
              <a:t>macula </a:t>
            </a:r>
            <a:r>
              <a:rPr lang="en-US" sz="1800" dirty="0" err="1"/>
              <a:t>densa</a:t>
            </a:r>
            <a:r>
              <a:rPr lang="en-US" sz="1800" dirty="0"/>
              <a:t>)</a:t>
            </a:r>
            <a:endParaRPr lang="el-GR" sz="1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1"/>
          <a:stretch>
            <a:fillRect/>
          </a:stretch>
        </p:blipFill>
        <p:spPr>
          <a:xfrm>
            <a:off x="2623930" y="92765"/>
            <a:ext cx="6175513" cy="619373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1"/>
          <a:stretch>
            <a:fillRect/>
          </a:stretch>
        </p:blipFill>
        <p:spPr>
          <a:xfrm>
            <a:off x="2703188" y="951180"/>
            <a:ext cx="6295038" cy="455562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286603"/>
            <a:ext cx="10058400" cy="932597"/>
          </a:xfrm>
        </p:spPr>
        <p:txBody>
          <a:bodyPr>
            <a:normAutofit/>
          </a:bodyPr>
          <a:lstStyle/>
          <a:p>
            <a:pPr algn="ctr"/>
            <a:r>
              <a:rPr lang="el-GR" sz="2800" dirty="0"/>
              <a:t>ΑΓΓΕΙΩΣΗ ΤΟΥ ΝΕΦΡΟΥ</a:t>
            </a:r>
            <a:endParaRPr lang="el-GR" sz="2800" dirty="0"/>
          </a:p>
        </p:txBody>
      </p:sp>
      <p:sp>
        <p:nvSpPr>
          <p:cNvPr id="3" name="Θέση περιεχομένου 2"/>
          <p:cNvSpPr>
            <a:spLocks noGrp="1"/>
          </p:cNvSpPr>
          <p:nvPr>
            <p:ph idx="1"/>
          </p:nvPr>
        </p:nvSpPr>
        <p:spPr/>
        <p:txBody>
          <a:bodyPr/>
          <a:lstStyle/>
          <a:p>
            <a:pPr algn="just"/>
            <a:r>
              <a:rPr lang="el-GR" b="1" dirty="0"/>
              <a:t>Νεφρική αρτηρία </a:t>
            </a:r>
            <a:r>
              <a:rPr lang="el-GR" dirty="0"/>
              <a:t>&gt; πρόσθιος και οπίσθιος κλάδος &gt; μεσολόβιες αρτηρίες &gt; τοξοειδείς αρτηρίες &gt; </a:t>
            </a:r>
            <a:r>
              <a:rPr lang="el-GR" dirty="0" err="1"/>
              <a:t>μεσολοβίδιες</a:t>
            </a:r>
            <a:r>
              <a:rPr lang="el-GR" dirty="0"/>
              <a:t> &gt; προσαγωγό </a:t>
            </a:r>
            <a:r>
              <a:rPr lang="el-GR" dirty="0" err="1"/>
              <a:t>αρτηρίδιο</a:t>
            </a:r>
            <a:r>
              <a:rPr lang="el-GR" dirty="0"/>
              <a:t> &gt; αγγειακό σπείραμα &gt; </a:t>
            </a:r>
            <a:r>
              <a:rPr lang="el-GR" dirty="0" err="1"/>
              <a:t>απαγωγό</a:t>
            </a:r>
            <a:r>
              <a:rPr lang="el-GR" dirty="0"/>
              <a:t> </a:t>
            </a:r>
            <a:r>
              <a:rPr lang="el-GR" dirty="0" err="1"/>
              <a:t>αρτηρίδιο</a:t>
            </a:r>
            <a:endParaRPr lang="el-GR" dirty="0"/>
          </a:p>
          <a:p>
            <a:pPr algn="just"/>
            <a:endParaRPr lang="el-GR" dirty="0"/>
          </a:p>
          <a:p>
            <a:pPr algn="just"/>
            <a:r>
              <a:rPr lang="el-GR" dirty="0"/>
              <a:t>Φλοιώδεις και μυελώδεις φλέβες &gt; </a:t>
            </a:r>
            <a:r>
              <a:rPr lang="el-GR" dirty="0" err="1"/>
              <a:t>μεσολοβίδιες</a:t>
            </a:r>
            <a:r>
              <a:rPr lang="el-GR" dirty="0"/>
              <a:t> &gt; τοξοειδείς &gt; μεσολόβιες &gt; 3-5 νεφρικά στελέχη &gt; </a:t>
            </a:r>
            <a:r>
              <a:rPr lang="el-GR" b="1" dirty="0"/>
              <a:t>νεφρική φλέβα</a:t>
            </a:r>
            <a:endParaRPr lang="el-GR" b="1" dirty="0"/>
          </a:p>
          <a:p>
            <a:pPr algn="just"/>
            <a:endParaRPr lang="el-GR" dirty="0"/>
          </a:p>
          <a:p>
            <a:pPr algn="just"/>
            <a:r>
              <a:rPr lang="el-GR" dirty="0"/>
              <a:t>Τα λεμφαγγεία του νεφρού εκβάλλουν στα αορτικά </a:t>
            </a:r>
            <a:r>
              <a:rPr lang="el-GR" dirty="0" err="1"/>
              <a:t>λεμφογάγγλια</a:t>
            </a:r>
            <a:r>
              <a:rPr lang="el-GR" dirty="0"/>
              <a:t> </a:t>
            </a:r>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1"/>
          <a:stretch>
            <a:fillRect/>
          </a:stretch>
        </p:blipFill>
        <p:spPr>
          <a:xfrm>
            <a:off x="2567608" y="1290428"/>
            <a:ext cx="6706155" cy="402369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1"/>
          <a:stretch>
            <a:fillRect/>
          </a:stretch>
        </p:blipFill>
        <p:spPr>
          <a:xfrm>
            <a:off x="3700462" y="571500"/>
            <a:ext cx="4791075" cy="5715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286603"/>
            <a:ext cx="10058400" cy="959101"/>
          </a:xfrm>
        </p:spPr>
        <p:txBody>
          <a:bodyPr>
            <a:normAutofit/>
          </a:bodyPr>
          <a:lstStyle/>
          <a:p>
            <a:pPr algn="ctr"/>
            <a:r>
              <a:rPr lang="el-GR" sz="2800" dirty="0"/>
              <a:t>ΑΠΟΧΕΤΕΥΤΙΚΟ ΣΥΣΤΗΜΑ</a:t>
            </a:r>
            <a:endParaRPr lang="el-GR" sz="2800" dirty="0"/>
          </a:p>
        </p:txBody>
      </p:sp>
      <p:sp>
        <p:nvSpPr>
          <p:cNvPr id="3" name="Θέση περιεχομένου 2"/>
          <p:cNvSpPr>
            <a:spLocks noGrp="1"/>
          </p:cNvSpPr>
          <p:nvPr>
            <p:ph idx="1"/>
          </p:nvPr>
        </p:nvSpPr>
        <p:spPr/>
        <p:txBody>
          <a:bodyPr/>
          <a:lstStyle/>
          <a:p>
            <a:pPr algn="just"/>
            <a:r>
              <a:rPr lang="el-GR" dirty="0"/>
              <a:t>Η αποχέτευση των ούρων γίνεται από τους κάλυκες την πύελο και τον ουρητήρα</a:t>
            </a:r>
            <a:endParaRPr lang="el-GR" dirty="0"/>
          </a:p>
          <a:p>
            <a:pPr algn="just"/>
            <a:r>
              <a:rPr lang="el-GR" dirty="0"/>
              <a:t>Στην κορυφή των ελασσόνων καλύκων εκβάλλουν οι πυραμίδες, οι οποίοι καθώς ενώνονται σχηματίζουν τους μείζονες κάλυκες που εκβάλλουν στην πύελο. Η νεφρική πύελος έχει σχήμα χοάνης και μπορεί να βρίσκεται μέσα στο νεφρό (</a:t>
            </a:r>
            <a:r>
              <a:rPr lang="el-GR" dirty="0" err="1"/>
              <a:t>ενδονεφρική</a:t>
            </a:r>
            <a:r>
              <a:rPr lang="el-GR" dirty="0"/>
              <a:t>) ή έξω από αυτό ( </a:t>
            </a:r>
            <a:r>
              <a:rPr lang="el-GR" dirty="0" err="1"/>
              <a:t>εξωνεφρική</a:t>
            </a:r>
            <a:r>
              <a:rPr lang="el-GR" dirty="0"/>
              <a:t>). Τοπογραφικά βρίσκεται στο έξω χείλος του </a:t>
            </a:r>
            <a:r>
              <a:rPr lang="el-GR" dirty="0" err="1"/>
              <a:t>ψοϊτη</a:t>
            </a:r>
            <a:r>
              <a:rPr lang="el-GR" dirty="0"/>
              <a:t> και πίσω από τη νεφρική αρτηρία και νεφρική φλέβα.</a:t>
            </a:r>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286604"/>
            <a:ext cx="10058400" cy="1038614"/>
          </a:xfrm>
        </p:spPr>
        <p:txBody>
          <a:bodyPr>
            <a:normAutofit/>
          </a:bodyPr>
          <a:lstStyle/>
          <a:p>
            <a:pPr algn="ctr"/>
            <a:r>
              <a:rPr lang="el-GR" sz="2800" dirty="0"/>
              <a:t>ΟΥΡΗΤΗΡΑΣ</a:t>
            </a:r>
            <a:endParaRPr lang="el-GR" sz="2800" dirty="0"/>
          </a:p>
        </p:txBody>
      </p:sp>
      <p:sp>
        <p:nvSpPr>
          <p:cNvPr id="3" name="Θέση περιεχομένου 2"/>
          <p:cNvSpPr>
            <a:spLocks noGrp="1"/>
          </p:cNvSpPr>
          <p:nvPr>
            <p:ph idx="1"/>
          </p:nvPr>
        </p:nvSpPr>
        <p:spPr/>
        <p:txBody>
          <a:bodyPr>
            <a:normAutofit/>
          </a:bodyPr>
          <a:lstStyle/>
          <a:p>
            <a:pPr algn="just"/>
            <a:r>
              <a:rPr lang="el-GR" sz="1800" dirty="0"/>
              <a:t>Ο ουρητήρας από την κορυφή της πυέλου. Το αρχικό τμήμα του φέρεται σχεδόν παράλληλα προς τα άκρα των εγκάρσιων αποφύσεων των οσφυϊκών σπονδύλων πάνω στην </a:t>
            </a:r>
            <a:r>
              <a:rPr lang="el-GR" sz="1800" dirty="0" err="1"/>
              <a:t>περιτονία</a:t>
            </a:r>
            <a:r>
              <a:rPr lang="el-GR" sz="1800" dirty="0"/>
              <a:t> του </a:t>
            </a:r>
            <a:r>
              <a:rPr lang="el-GR" sz="1800" dirty="0" err="1"/>
              <a:t>ψοϊτη</a:t>
            </a:r>
            <a:r>
              <a:rPr lang="el-GR" sz="1800" dirty="0"/>
              <a:t>. Στη συνέχεια εισέρχεται στην ελάσσονα πύελο στο σημείο που διχάζεται η κοινή λαγόνια αρτηρία. Κατόπιν πορεύεται προς τα κάτω στο πλάγιο τοίχωμα της πυέλου, προς την περιοχή της ισχιακής άκανθας, και τέλος στρέφεται προς τα εμπρός για να εισέλθει στον πυθμένα της ουροδόχου </a:t>
            </a:r>
            <a:r>
              <a:rPr lang="el-GR" sz="1800" dirty="0" err="1"/>
              <a:t>κύστεως</a:t>
            </a:r>
            <a:r>
              <a:rPr lang="el-GR" sz="1800" dirty="0"/>
              <a:t>. Το μήκος του στους ενήλικες είναι 25-28</a:t>
            </a:r>
            <a:r>
              <a:rPr lang="en-US" sz="1800" dirty="0"/>
              <a:t>cm</a:t>
            </a:r>
            <a:r>
              <a:rPr lang="el-GR" sz="1800" dirty="0"/>
              <a:t>, ανάλογα με τη σωματική διάπλαση. Περιβάλλεται από χαλαρό συνδετικό ιστό σε όλο το μήκος του, ενώ παρουσιάζει 3 φυσιολογικά στενώματα</a:t>
            </a:r>
            <a:r>
              <a:rPr lang="en-US" sz="1800" dirty="0"/>
              <a:t>: </a:t>
            </a:r>
            <a:r>
              <a:rPr lang="el-GR" sz="1800" dirty="0"/>
              <a:t>στην </a:t>
            </a:r>
            <a:r>
              <a:rPr lang="el-GR" sz="1800" dirty="0" err="1"/>
              <a:t>πυελοουρητηρική</a:t>
            </a:r>
            <a:r>
              <a:rPr lang="el-GR" sz="1800" dirty="0"/>
              <a:t> συμβολή στη διασταύρωση με τα λαγόνια αγγεία και στην </a:t>
            </a:r>
            <a:r>
              <a:rPr lang="el-GR" sz="1800" dirty="0" err="1"/>
              <a:t>ουρητηροκυστική</a:t>
            </a:r>
            <a:r>
              <a:rPr lang="el-GR" sz="1800" dirty="0"/>
              <a:t> συμβολή.</a:t>
            </a:r>
            <a:endParaRPr lang="el-GR" sz="1800" dirty="0"/>
          </a:p>
          <a:p>
            <a:pPr algn="just"/>
            <a:r>
              <a:rPr lang="el-GR" sz="1800" dirty="0"/>
              <a:t>Η αιμάτωση της πυέλου και των ουρητήρων γίνεται από κλάδους της νεφρικής αρτηρίας ενώ προς τα κάτω ο ουρητήρας δέχεται μικρές αρτηρίες από τα έσω σπερματικά αγγεία, τα έσω και έξω λαγόνια και τις κυστικές αρτηρίες.</a:t>
            </a:r>
            <a:endParaRPr lang="el-GR" sz="1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1"/>
          <a:stretch>
            <a:fillRect/>
          </a:stretch>
        </p:blipFill>
        <p:spPr>
          <a:xfrm>
            <a:off x="1945791" y="346213"/>
            <a:ext cx="2867025" cy="5715000"/>
          </a:xfrm>
          <a:prstGeom prst="rect">
            <a:avLst/>
          </a:prstGeom>
        </p:spPr>
      </p:pic>
      <p:pic>
        <p:nvPicPr>
          <p:cNvPr id="3" name="Εικόνα 2"/>
          <p:cNvPicPr>
            <a:picLocks noChangeAspect="1"/>
          </p:cNvPicPr>
          <p:nvPr/>
        </p:nvPicPr>
        <p:blipFill>
          <a:blip r:embed="rId2"/>
          <a:stretch>
            <a:fillRect/>
          </a:stretch>
        </p:blipFill>
        <p:spPr>
          <a:xfrm>
            <a:off x="6096000" y="346213"/>
            <a:ext cx="2828925" cy="5715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286603"/>
            <a:ext cx="10058400" cy="945849"/>
          </a:xfrm>
        </p:spPr>
        <p:txBody>
          <a:bodyPr>
            <a:normAutofit/>
          </a:bodyPr>
          <a:lstStyle/>
          <a:p>
            <a:pPr algn="ctr"/>
            <a:r>
              <a:rPr lang="el-GR" sz="2800" dirty="0"/>
              <a:t>ΟΥΡΟΔΟΧΟΣ ΚΥΣΤΗ</a:t>
            </a:r>
            <a:endParaRPr lang="el-GR" sz="2800" dirty="0"/>
          </a:p>
        </p:txBody>
      </p:sp>
      <p:sp>
        <p:nvSpPr>
          <p:cNvPr id="3" name="Θέση περιεχομένου 2"/>
          <p:cNvSpPr>
            <a:spLocks noGrp="1"/>
          </p:cNvSpPr>
          <p:nvPr>
            <p:ph idx="1"/>
          </p:nvPr>
        </p:nvSpPr>
        <p:spPr/>
        <p:txBody>
          <a:bodyPr/>
          <a:lstStyle/>
          <a:p>
            <a:pPr algn="just"/>
            <a:r>
              <a:rPr lang="el-GR" dirty="0"/>
              <a:t>Η ουροδόχος κύστη είναι ένας </a:t>
            </a:r>
            <a:r>
              <a:rPr lang="el-GR" dirty="0" err="1"/>
              <a:t>ινομυώδης</a:t>
            </a:r>
            <a:r>
              <a:rPr lang="el-GR" dirty="0"/>
              <a:t> σάκος που δρα σαν δεξαμενή αποθήκευσης των ούρων. Η θέση, το σχήμα και οι ανατομικές της σχέσεις ποικίλλουν ανάλογα με την ποσότητα των ούρων που περιέχει.</a:t>
            </a:r>
            <a:endParaRPr lang="el-GR" dirty="0"/>
          </a:p>
          <a:p>
            <a:pPr algn="just"/>
            <a:r>
              <a:rPr lang="el-GR" dirty="0"/>
              <a:t>Η άδεια κύστη βρίσκεται εντός της πυέλου και έχει </a:t>
            </a:r>
            <a:r>
              <a:rPr lang="el-GR" dirty="0" err="1"/>
              <a:t>τετραεδρικό</a:t>
            </a:r>
            <a:r>
              <a:rPr lang="el-GR" dirty="0"/>
              <a:t> σχήμα. Η κύστη που γεμίζει με ούρα έχει ωοειδές σχήμα και έχει μια οπίσθια ανώτερη επιφάνεια, μια πρόσθια κατώτερη επιφάνεια, δυο πλάγιες επιφάνειες, ένα πυθμένα και θόλο.</a:t>
            </a:r>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286604"/>
            <a:ext cx="10058400" cy="1038614"/>
          </a:xfrm>
        </p:spPr>
        <p:txBody>
          <a:bodyPr>
            <a:normAutofit/>
          </a:bodyPr>
          <a:lstStyle/>
          <a:p>
            <a:pPr algn="ctr"/>
            <a:r>
              <a:rPr lang="el-GR" sz="3200" dirty="0"/>
              <a:t>ΟΥΡΟΠΟΙΗΤΙΚΟ ΣΥΣΤΗΜΑ</a:t>
            </a:r>
            <a:endParaRPr lang="el-GR" sz="3200" dirty="0"/>
          </a:p>
        </p:txBody>
      </p:sp>
      <p:sp>
        <p:nvSpPr>
          <p:cNvPr id="3" name="Θέση περιεχομένου 2"/>
          <p:cNvSpPr>
            <a:spLocks noGrp="1"/>
          </p:cNvSpPr>
          <p:nvPr>
            <p:ph idx="1"/>
          </p:nvPr>
        </p:nvSpPr>
        <p:spPr/>
        <p:txBody>
          <a:bodyPr/>
          <a:lstStyle/>
          <a:p>
            <a:pPr algn="just">
              <a:buFont typeface="Wingdings" panose="05000000000000000000" pitchFamily="2" charset="2"/>
              <a:buChar char="§"/>
            </a:pPr>
            <a:r>
              <a:rPr lang="el-GR" dirty="0"/>
              <a:t> </a:t>
            </a:r>
            <a:r>
              <a:rPr lang="el-GR" dirty="0" err="1"/>
              <a:t>Νεφροί</a:t>
            </a:r>
            <a:r>
              <a:rPr lang="el-GR" dirty="0"/>
              <a:t> </a:t>
            </a:r>
            <a:endParaRPr lang="el-GR" dirty="0"/>
          </a:p>
          <a:p>
            <a:pPr algn="just">
              <a:buFont typeface="Wingdings" panose="05000000000000000000" pitchFamily="2" charset="2"/>
              <a:buChar char="§"/>
            </a:pPr>
            <a:r>
              <a:rPr lang="el-GR" dirty="0"/>
              <a:t>Ουρητήρες</a:t>
            </a:r>
            <a:endParaRPr lang="el-GR" dirty="0"/>
          </a:p>
          <a:p>
            <a:pPr algn="just">
              <a:buFont typeface="Wingdings" panose="05000000000000000000" pitchFamily="2" charset="2"/>
              <a:buChar char="§"/>
            </a:pPr>
            <a:r>
              <a:rPr lang="el-GR" dirty="0"/>
              <a:t>Ουροδόχος κύστη </a:t>
            </a:r>
            <a:endParaRPr lang="el-GR" dirty="0"/>
          </a:p>
          <a:p>
            <a:pPr algn="just">
              <a:buFont typeface="Wingdings" panose="05000000000000000000" pitchFamily="2" charset="2"/>
              <a:buChar char="§"/>
            </a:pPr>
            <a:r>
              <a:rPr lang="el-GR" dirty="0"/>
              <a:t>Ουρήθρα</a:t>
            </a:r>
            <a:endParaRPr lang="el-GR" dirty="0"/>
          </a:p>
          <a:p>
            <a:pPr marL="0" indent="0" algn="just">
              <a:buNone/>
            </a:pPr>
            <a:r>
              <a:rPr lang="el-GR" dirty="0"/>
              <a:t>  </a:t>
            </a:r>
            <a:endParaRPr lang="el-GR" dirty="0"/>
          </a:p>
          <a:p>
            <a:pPr marL="0" indent="0" algn="just">
              <a:buNone/>
            </a:pPr>
            <a:r>
              <a:rPr lang="el-GR" dirty="0"/>
              <a:t>Σκοπός</a:t>
            </a:r>
            <a:r>
              <a:rPr lang="en-US" dirty="0"/>
              <a:t>: </a:t>
            </a:r>
            <a:r>
              <a:rPr lang="el-GR" dirty="0"/>
              <a:t>η παραγωγή και αποβολή ούρων και άχρηστων προϊόντων του μεταβολισμού και η διατήρηση του ισοζυγίου του νερού και των ηλεκτρολυτών στο ανθρώπινο σώμα</a:t>
            </a:r>
            <a:endParaRPr lang="el-G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286604"/>
            <a:ext cx="10058400" cy="1131380"/>
          </a:xfrm>
        </p:spPr>
        <p:txBody>
          <a:bodyPr>
            <a:normAutofit/>
          </a:bodyPr>
          <a:lstStyle/>
          <a:p>
            <a:pPr algn="ctr"/>
            <a:r>
              <a:rPr lang="el-GR" sz="2800" dirty="0"/>
              <a:t>ΟΥΡΟΔΟΧΟΣ ΚΥΣΤΗ</a:t>
            </a:r>
            <a:endParaRPr lang="el-GR" sz="2800" dirty="0"/>
          </a:p>
        </p:txBody>
      </p:sp>
      <p:sp>
        <p:nvSpPr>
          <p:cNvPr id="3" name="Θέση περιεχομένου 2"/>
          <p:cNvSpPr>
            <a:spLocks noGrp="1"/>
          </p:cNvSpPr>
          <p:nvPr>
            <p:ph idx="1"/>
          </p:nvPr>
        </p:nvSpPr>
        <p:spPr/>
        <p:txBody>
          <a:bodyPr>
            <a:normAutofit/>
          </a:bodyPr>
          <a:lstStyle/>
          <a:p>
            <a:pPr algn="just"/>
            <a:r>
              <a:rPr lang="el-GR" dirty="0"/>
              <a:t>Το ανώτερο οπίσθιο τμήμα της </a:t>
            </a:r>
            <a:r>
              <a:rPr lang="el-GR" dirty="0" err="1"/>
              <a:t>κύστεως</a:t>
            </a:r>
            <a:r>
              <a:rPr lang="el-GR" dirty="0"/>
              <a:t> καλύπτεται από περιτόναιο, από την κορυφή μέχρι τις εισόδους των ουρητήρων προς τα πίσω. Η κύστη στον άνδρα διαχωρίζεται προς τα πίσω από το ορθό με την </a:t>
            </a:r>
            <a:r>
              <a:rPr lang="el-GR" dirty="0" err="1"/>
              <a:t>ορθοκυστική</a:t>
            </a:r>
            <a:r>
              <a:rPr lang="el-GR" dirty="0"/>
              <a:t> πτυχή, ενώ στη γυναίκα το περιτόναιο που καλύπτει την άνω επιφάνεια της κύστης συνεχίζει προς τα πίσω καλύπτοντας τη μήτρα και δημιουργώντας την </a:t>
            </a:r>
            <a:r>
              <a:rPr lang="el-GR" dirty="0" err="1"/>
              <a:t>ευθυμητρική</a:t>
            </a:r>
            <a:r>
              <a:rPr lang="el-GR" dirty="0"/>
              <a:t> πτυχή. Έτσι στη γυναίκα, ο κόλπος και η μήτρα παρεμβάλλονται μεταξύ ουροδόχου κύστης και εντέρου. Κατά την πρόσθια επιφάνεια η κύστη δεν καλύπτεται από περιτόναιο και εφάπτεται της οπίσθιας επιφάνειας του πρόσθιου κοιλιακού τοιχώματος και της ηβικής σύμφυσης. Τα πλάγια τοιχώματα της κύστης εφάπτονται των πλαγίων τοιχωμάτων της πυέλου, ενώ το περιτόναιο στα πλάγια ανακάμπτει στο ύψος των υπογαστρίων αρτηριών</a:t>
            </a:r>
            <a:r>
              <a:rPr lang="el-GR" sz="1800" dirty="0"/>
              <a:t>.</a:t>
            </a:r>
            <a:endParaRPr lang="el-GR" sz="1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1"/>
          <a:stretch>
            <a:fillRect/>
          </a:stretch>
        </p:blipFill>
        <p:spPr>
          <a:xfrm>
            <a:off x="2239224" y="1016251"/>
            <a:ext cx="7713552" cy="4825497"/>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1"/>
          <a:stretch>
            <a:fillRect/>
          </a:stretch>
        </p:blipFill>
        <p:spPr>
          <a:xfrm>
            <a:off x="1551160" y="341769"/>
            <a:ext cx="9089679" cy="588675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286603"/>
            <a:ext cx="10058400" cy="1118127"/>
          </a:xfrm>
        </p:spPr>
        <p:txBody>
          <a:bodyPr>
            <a:normAutofit/>
          </a:bodyPr>
          <a:lstStyle/>
          <a:p>
            <a:pPr algn="ctr"/>
            <a:r>
              <a:rPr lang="el-GR" sz="2800" dirty="0"/>
              <a:t>ΕΣΩΤΕΡΙΚΟ ΤΗΣ ΟΥΡΟΔΟΧΟΥ ΚΥΣΤΕΩΣ</a:t>
            </a:r>
            <a:endParaRPr lang="el-GR" sz="2800" dirty="0"/>
          </a:p>
        </p:txBody>
      </p:sp>
      <p:sp>
        <p:nvSpPr>
          <p:cNvPr id="3" name="Θέση περιεχομένου 2"/>
          <p:cNvSpPr>
            <a:spLocks noGrp="1"/>
          </p:cNvSpPr>
          <p:nvPr>
            <p:ph idx="1"/>
          </p:nvPr>
        </p:nvSpPr>
        <p:spPr/>
        <p:txBody>
          <a:bodyPr/>
          <a:lstStyle/>
          <a:p>
            <a:pPr algn="just">
              <a:buFont typeface="Wingdings" panose="05000000000000000000" pitchFamily="2" charset="2"/>
              <a:buChar char="Ø"/>
            </a:pPr>
            <a:r>
              <a:rPr lang="el-GR" dirty="0"/>
              <a:t> </a:t>
            </a:r>
            <a:r>
              <a:rPr lang="el-GR" b="1" dirty="0"/>
              <a:t>βλεννογόνος</a:t>
            </a:r>
            <a:r>
              <a:rPr lang="el-GR" dirty="0"/>
              <a:t> από μεταβατικό επιθήλιο, λείος # με πτυχώσεις, 6 στιβάδες κυττάρων, 2 περιοχές ( τρίγωνο, υπόλοιπη έσω επιφάνεια της κύστης)</a:t>
            </a:r>
            <a:endParaRPr lang="el-GR" dirty="0"/>
          </a:p>
          <a:p>
            <a:pPr algn="just">
              <a:buFont typeface="Wingdings" panose="05000000000000000000" pitchFamily="2" charset="2"/>
              <a:buChar char="Ø"/>
            </a:pPr>
            <a:r>
              <a:rPr lang="el-GR" dirty="0"/>
              <a:t> Το </a:t>
            </a:r>
            <a:r>
              <a:rPr lang="el-GR" b="1" dirty="0"/>
              <a:t>κυστικό τρίγωνο </a:t>
            </a:r>
            <a:r>
              <a:rPr lang="el-GR" dirty="0"/>
              <a:t>αφορίζεται από τα δυο </a:t>
            </a:r>
            <a:r>
              <a:rPr lang="el-GR" dirty="0" err="1"/>
              <a:t>ουρητηρικά</a:t>
            </a:r>
            <a:r>
              <a:rPr lang="el-GR" dirty="0"/>
              <a:t> στόμια και το έσω στόμιο της ουρήθρας</a:t>
            </a:r>
            <a:endParaRPr lang="el-GR" dirty="0"/>
          </a:p>
          <a:p>
            <a:pPr algn="just">
              <a:buFont typeface="Wingdings" panose="05000000000000000000" pitchFamily="2" charset="2"/>
              <a:buChar char="Ø"/>
            </a:pPr>
            <a:r>
              <a:rPr lang="el-GR" dirty="0"/>
              <a:t>Το </a:t>
            </a:r>
            <a:r>
              <a:rPr lang="el-GR" b="1" dirty="0"/>
              <a:t>μυϊκό τοίχωμα </a:t>
            </a:r>
            <a:r>
              <a:rPr lang="el-GR" dirty="0"/>
              <a:t>(</a:t>
            </a:r>
            <a:r>
              <a:rPr lang="el-GR" dirty="0" err="1"/>
              <a:t>εξωστήρας</a:t>
            </a:r>
            <a:r>
              <a:rPr lang="el-GR" dirty="0"/>
              <a:t> μυς) αποτελείται από 3 στιβάδες</a:t>
            </a:r>
            <a:r>
              <a:rPr lang="en-US" dirty="0"/>
              <a:t>:</a:t>
            </a:r>
            <a:r>
              <a:rPr lang="el-GR" dirty="0"/>
              <a:t> έξω επιμήκης, μέση κυκλοτερής, έσω επιμήκης</a:t>
            </a:r>
            <a:endParaRPr lang="el-GR" dirty="0"/>
          </a:p>
          <a:p>
            <a:pPr algn="just">
              <a:buFont typeface="Wingdings" panose="05000000000000000000" pitchFamily="2" charset="2"/>
              <a:buChar char="Ø"/>
            </a:pPr>
            <a:r>
              <a:rPr lang="el-GR" dirty="0"/>
              <a:t> Ο </a:t>
            </a:r>
            <a:r>
              <a:rPr lang="el-GR" b="1" dirty="0"/>
              <a:t>έσω σφιγκτήρας </a:t>
            </a:r>
            <a:r>
              <a:rPr lang="el-GR" dirty="0"/>
              <a:t>(αυχένας της κύστης) βρίσκεται κοντά στο έσω στόμιο της ουρήθρας και αποτελεί πάχυνση του μέσου κυκλοτερούς τμήματος του </a:t>
            </a:r>
            <a:r>
              <a:rPr lang="el-GR" dirty="0" err="1"/>
              <a:t>εξωστήρα</a:t>
            </a:r>
            <a:r>
              <a:rPr lang="el-GR" dirty="0"/>
              <a:t> μυ.</a:t>
            </a:r>
            <a:endParaRPr lang="el-GR" dirty="0"/>
          </a:p>
          <a:p>
            <a:pPr>
              <a:buFont typeface="Wingdings" panose="05000000000000000000" pitchFamily="2" charset="2"/>
              <a:buChar char="Ø"/>
            </a:pPr>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286604"/>
            <a:ext cx="10058400" cy="1144632"/>
          </a:xfrm>
        </p:spPr>
        <p:txBody>
          <a:bodyPr>
            <a:normAutofit/>
          </a:bodyPr>
          <a:lstStyle/>
          <a:p>
            <a:pPr algn="ctr"/>
            <a:r>
              <a:rPr lang="el-GR" sz="2800" dirty="0"/>
              <a:t>ΑΡΔΕΥΣΗ ΤΗΣ ΚΥΣΤΗΣ</a:t>
            </a:r>
            <a:endParaRPr lang="el-GR" sz="2800" dirty="0"/>
          </a:p>
        </p:txBody>
      </p:sp>
      <p:sp>
        <p:nvSpPr>
          <p:cNvPr id="3" name="Θέση περιεχομένου 2"/>
          <p:cNvSpPr>
            <a:spLocks noGrp="1"/>
          </p:cNvSpPr>
          <p:nvPr>
            <p:ph idx="1"/>
          </p:nvPr>
        </p:nvSpPr>
        <p:spPr/>
        <p:txBody>
          <a:bodyPr/>
          <a:lstStyle/>
          <a:p>
            <a:pPr algn="just">
              <a:buFont typeface="Wingdings" panose="05000000000000000000" pitchFamily="2" charset="2"/>
              <a:buChar char="Ø"/>
            </a:pPr>
            <a:r>
              <a:rPr lang="el-GR" dirty="0"/>
              <a:t> Άνω, μέσες και κάτω κυστικές αρτηρίες που είναι κλάδοι του πρόσθιου στελέχους της έσω λαγόνιας</a:t>
            </a:r>
            <a:endParaRPr lang="el-GR" dirty="0"/>
          </a:p>
          <a:p>
            <a:pPr algn="just">
              <a:buFont typeface="Wingdings" panose="05000000000000000000" pitchFamily="2" charset="2"/>
              <a:buChar char="Ø"/>
            </a:pPr>
            <a:endParaRPr lang="el-GR" dirty="0"/>
          </a:p>
          <a:p>
            <a:pPr algn="just">
              <a:buFont typeface="Wingdings" panose="05000000000000000000" pitchFamily="2" charset="2"/>
              <a:buChar char="Ø"/>
            </a:pPr>
            <a:r>
              <a:rPr lang="el-GR" dirty="0"/>
              <a:t> Φλεβικό πλέγμα που καταλήγει στις έσω λαγόνιες φλέβες</a:t>
            </a:r>
            <a:endParaRPr lang="el-GR" dirty="0"/>
          </a:p>
          <a:p>
            <a:pPr algn="just">
              <a:buFont typeface="Wingdings" panose="05000000000000000000" pitchFamily="2" charset="2"/>
              <a:buChar char="Ø"/>
            </a:pPr>
            <a:endParaRPr lang="el-GR" dirty="0"/>
          </a:p>
          <a:p>
            <a:pPr algn="just">
              <a:buFont typeface="Wingdings" panose="05000000000000000000" pitchFamily="2" charset="2"/>
              <a:buChar char="Ø"/>
            </a:pPr>
            <a:r>
              <a:rPr lang="el-GR" dirty="0"/>
              <a:t> Τα λεμφαγγεία της κύστης αδειάζουν στους έξω λαγόνιους, στους έσω λαγόνιους, στους κοινούς λαγόνιους, στους θυροειδείς λεμφαδένες και σε </a:t>
            </a:r>
            <a:r>
              <a:rPr lang="el-GR" dirty="0" err="1"/>
              <a:t>λεμφογάγγλια</a:t>
            </a:r>
            <a:r>
              <a:rPr lang="el-GR" dirty="0"/>
              <a:t> κατά μήκος του </a:t>
            </a:r>
            <a:r>
              <a:rPr lang="el-GR" dirty="0" err="1"/>
              <a:t>προκυστικού</a:t>
            </a:r>
            <a:r>
              <a:rPr lang="el-GR" dirty="0"/>
              <a:t> χώρου</a:t>
            </a:r>
            <a:endParaRPr lang="el-G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286604"/>
            <a:ext cx="10058400" cy="985606"/>
          </a:xfrm>
        </p:spPr>
        <p:txBody>
          <a:bodyPr>
            <a:normAutofit/>
          </a:bodyPr>
          <a:lstStyle/>
          <a:p>
            <a:pPr algn="ctr"/>
            <a:r>
              <a:rPr lang="el-GR" sz="2800" dirty="0"/>
              <a:t>ΓΥΝΑΙΚΕΙΑ ΟΥΡΗΘΡΑ</a:t>
            </a:r>
            <a:endParaRPr lang="el-GR" sz="2800" dirty="0"/>
          </a:p>
        </p:txBody>
      </p:sp>
      <p:sp>
        <p:nvSpPr>
          <p:cNvPr id="3" name="Θέση περιεχομένου 2"/>
          <p:cNvSpPr>
            <a:spLocks noGrp="1"/>
          </p:cNvSpPr>
          <p:nvPr>
            <p:ph idx="1"/>
          </p:nvPr>
        </p:nvSpPr>
        <p:spPr/>
        <p:txBody>
          <a:bodyPr/>
          <a:lstStyle/>
          <a:p>
            <a:pPr algn="just">
              <a:buFont typeface="Wingdings" panose="05000000000000000000" pitchFamily="2" charset="2"/>
              <a:buChar char="Ø"/>
            </a:pPr>
            <a:r>
              <a:rPr lang="el-GR" dirty="0"/>
              <a:t>Μήκος 3-4</a:t>
            </a:r>
            <a:r>
              <a:rPr lang="en-US" dirty="0"/>
              <a:t>cm</a:t>
            </a:r>
            <a:r>
              <a:rPr lang="el-GR" dirty="0"/>
              <a:t>, βρίσκεται πίσω και κάτω από την ηβική σύμφυση και πάνω από την πρόσθια επιφάνεια του κόλπου</a:t>
            </a:r>
            <a:endParaRPr lang="el-GR" dirty="0"/>
          </a:p>
          <a:p>
            <a:pPr algn="just">
              <a:buFont typeface="Wingdings" panose="05000000000000000000" pitchFamily="2" charset="2"/>
              <a:buChar char="Ø"/>
            </a:pPr>
            <a:r>
              <a:rPr lang="el-GR" dirty="0"/>
              <a:t>Πρόσθια και οπίσθια μοίρα που διαχωρίζονται από το ουρογεννητικό διάφραγμα</a:t>
            </a:r>
            <a:endParaRPr lang="el-GR" dirty="0"/>
          </a:p>
          <a:p>
            <a:pPr algn="just">
              <a:buFont typeface="Wingdings" panose="05000000000000000000" pitchFamily="2" charset="2"/>
              <a:buChar char="Ø"/>
            </a:pPr>
            <a:r>
              <a:rPr lang="el-GR" dirty="0"/>
              <a:t>Η πρόσθια μοίρα καλύπτεται από </a:t>
            </a:r>
            <a:r>
              <a:rPr lang="el-GR" dirty="0" err="1"/>
              <a:t>πολύστοιβο</a:t>
            </a:r>
            <a:r>
              <a:rPr lang="el-GR" dirty="0"/>
              <a:t> πλακώδες επιθήλιο ενώ η οπίσθια μοίρα από μεταβατικό. </a:t>
            </a:r>
            <a:r>
              <a:rPr lang="el-GR" dirty="0" err="1"/>
              <a:t>Υποβλεννογόνιος</a:t>
            </a:r>
            <a:r>
              <a:rPr lang="el-GR" dirty="0"/>
              <a:t> χιτώνας με πλούσιο φλεβικό δίκτυο και αδένες (αδένες του </a:t>
            </a:r>
            <a:r>
              <a:rPr lang="en-US" dirty="0"/>
              <a:t>Skene) </a:t>
            </a:r>
            <a:r>
              <a:rPr lang="el-GR" dirty="0"/>
              <a:t>που εκβάλλουν στο έδαφος της ουρήθρας</a:t>
            </a:r>
            <a:endParaRPr lang="el-GR" dirty="0"/>
          </a:p>
          <a:p>
            <a:pPr algn="just">
              <a:buFont typeface="Wingdings" panose="05000000000000000000" pitchFamily="2" charset="2"/>
              <a:buChar char="Ø"/>
            </a:pPr>
            <a:r>
              <a:rPr lang="el-GR" dirty="0"/>
              <a:t>Επιμήκεις λείες μυϊκές ίνες και </a:t>
            </a:r>
            <a:r>
              <a:rPr lang="el-GR" dirty="0" err="1"/>
              <a:t>ραβδοσφιγκτήρας</a:t>
            </a:r>
            <a:r>
              <a:rPr lang="el-GR" dirty="0"/>
              <a:t> στο μέσο τριτημόριο της ουρήθρας</a:t>
            </a:r>
            <a:endParaRPr lang="el-GR" dirty="0"/>
          </a:p>
          <a:p>
            <a:pPr algn="just">
              <a:buFont typeface="Wingdings" panose="05000000000000000000" pitchFamily="2" charset="2"/>
              <a:buChar char="Ø"/>
            </a:pPr>
            <a:r>
              <a:rPr lang="el-GR" dirty="0"/>
              <a:t>Αιμάτωση από κάτω κυστική, κολπική και έσω </a:t>
            </a:r>
            <a:r>
              <a:rPr lang="el-GR" dirty="0" err="1"/>
              <a:t>αιδοιική</a:t>
            </a:r>
            <a:r>
              <a:rPr lang="el-GR" dirty="0"/>
              <a:t> αρτηρία, φλεβική αποχέτευση διαμέσου της έσω </a:t>
            </a:r>
            <a:r>
              <a:rPr lang="el-GR" dirty="0" err="1"/>
              <a:t>αιδοιικής</a:t>
            </a:r>
            <a:r>
              <a:rPr lang="el-GR" dirty="0"/>
              <a:t> φλέβας, λεμφική αποχέτευση στους </a:t>
            </a:r>
            <a:r>
              <a:rPr lang="el-GR" dirty="0" err="1"/>
              <a:t>επιπολής</a:t>
            </a:r>
            <a:r>
              <a:rPr lang="el-GR" dirty="0"/>
              <a:t> βουβωνικούς λεμφαδένες</a:t>
            </a:r>
            <a:endParaRPr 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286604"/>
            <a:ext cx="10058400" cy="1012110"/>
          </a:xfrm>
        </p:spPr>
        <p:txBody>
          <a:bodyPr>
            <a:normAutofit/>
          </a:bodyPr>
          <a:lstStyle/>
          <a:p>
            <a:pPr algn="ctr"/>
            <a:r>
              <a:rPr lang="el-GR" sz="2800" dirty="0"/>
              <a:t>ΑΝΔΡΙΚΗ ΟΥΡΗΘΡΑ</a:t>
            </a:r>
            <a:endParaRPr lang="el-GR" sz="2800" dirty="0"/>
          </a:p>
        </p:txBody>
      </p:sp>
      <p:sp>
        <p:nvSpPr>
          <p:cNvPr id="3" name="Θέση περιεχομένου 2"/>
          <p:cNvSpPr>
            <a:spLocks noGrp="1"/>
          </p:cNvSpPr>
          <p:nvPr>
            <p:ph idx="1"/>
          </p:nvPr>
        </p:nvSpPr>
        <p:spPr/>
        <p:txBody>
          <a:bodyPr/>
          <a:lstStyle/>
          <a:p>
            <a:pPr>
              <a:buFont typeface="Wingdings" panose="05000000000000000000" pitchFamily="2" charset="2"/>
              <a:buChar char="Ø"/>
            </a:pPr>
            <a:r>
              <a:rPr lang="el-GR" dirty="0"/>
              <a:t>Μήκος 20-25</a:t>
            </a:r>
            <a:r>
              <a:rPr lang="en-US" dirty="0"/>
              <a:t>cm</a:t>
            </a:r>
            <a:r>
              <a:rPr lang="el-GR" dirty="0"/>
              <a:t>, 2 καμπές ( ηβική και </a:t>
            </a:r>
            <a:r>
              <a:rPr lang="el-GR" dirty="0" err="1"/>
              <a:t>περινεϊκή</a:t>
            </a:r>
            <a:r>
              <a:rPr lang="el-GR" dirty="0"/>
              <a:t>)</a:t>
            </a:r>
            <a:endParaRPr lang="el-GR" dirty="0"/>
          </a:p>
          <a:p>
            <a:pPr algn="just">
              <a:buFont typeface="Wingdings" panose="05000000000000000000" pitchFamily="2" charset="2"/>
              <a:buChar char="Ø"/>
            </a:pPr>
            <a:r>
              <a:rPr lang="el-GR" dirty="0"/>
              <a:t>3 μοίρες ( προστατική, υμενώδης, </a:t>
            </a:r>
            <a:r>
              <a:rPr lang="el-GR" dirty="0" err="1"/>
              <a:t>βολβική</a:t>
            </a:r>
            <a:r>
              <a:rPr lang="el-GR" dirty="0"/>
              <a:t>), σκαφοειδής βόθρος</a:t>
            </a:r>
            <a:endParaRPr lang="el-GR" dirty="0"/>
          </a:p>
          <a:p>
            <a:pPr algn="just">
              <a:buFont typeface="Wingdings" panose="05000000000000000000" pitchFamily="2" charset="2"/>
              <a:buChar char="Ø"/>
            </a:pPr>
            <a:r>
              <a:rPr lang="el-GR" dirty="0"/>
              <a:t>Το έξω στόμιο και ο σκαφοειδής βόθρος καλύπτονται από </a:t>
            </a:r>
            <a:r>
              <a:rPr lang="el-GR" dirty="0" err="1"/>
              <a:t>πολύστιβο</a:t>
            </a:r>
            <a:r>
              <a:rPr lang="el-GR" dirty="0"/>
              <a:t> πλακώδες επιθήλιο ενώ η υπόλοιπη ουρήθρα από μεταβατικό</a:t>
            </a:r>
            <a:endParaRPr lang="el-GR" dirty="0"/>
          </a:p>
          <a:p>
            <a:pPr algn="just">
              <a:buFont typeface="Wingdings" panose="05000000000000000000" pitchFamily="2" charset="2"/>
              <a:buChar char="Ø"/>
            </a:pPr>
            <a:r>
              <a:rPr lang="el-GR" dirty="0"/>
              <a:t>Αιμάτωση από την έσω </a:t>
            </a:r>
            <a:r>
              <a:rPr lang="el-GR" dirty="0" err="1"/>
              <a:t>αιδοιική</a:t>
            </a:r>
            <a:r>
              <a:rPr lang="el-GR" dirty="0"/>
              <a:t> αρτηρία που δίνει τη </a:t>
            </a:r>
            <a:r>
              <a:rPr lang="el-GR" dirty="0" err="1"/>
              <a:t>βολβική</a:t>
            </a:r>
            <a:r>
              <a:rPr lang="el-GR" dirty="0"/>
              <a:t>, την ουρηθραία, την εν τω </a:t>
            </a:r>
            <a:r>
              <a:rPr lang="el-GR" dirty="0" err="1"/>
              <a:t>βάθει</a:t>
            </a:r>
            <a:r>
              <a:rPr lang="el-GR" dirty="0"/>
              <a:t> αρτηρία του πέους και τη ραχιαία</a:t>
            </a:r>
            <a:endParaRPr lang="el-GR" dirty="0"/>
          </a:p>
          <a:p>
            <a:pPr algn="just">
              <a:buFont typeface="Wingdings" panose="05000000000000000000" pitchFamily="2" charset="2"/>
              <a:buChar char="Ø"/>
            </a:pPr>
            <a:r>
              <a:rPr lang="el-GR" dirty="0"/>
              <a:t>Το φλεβικό δίκτυο σχηματίζεται από τρία πλέγματα, το </a:t>
            </a:r>
            <a:r>
              <a:rPr lang="el-GR" dirty="0" err="1"/>
              <a:t>επιπολής</a:t>
            </a:r>
            <a:r>
              <a:rPr lang="el-GR" dirty="0"/>
              <a:t>, το μέσο και το εν τω </a:t>
            </a:r>
            <a:r>
              <a:rPr lang="el-GR" dirty="0" err="1"/>
              <a:t>βάθει</a:t>
            </a:r>
            <a:r>
              <a:rPr lang="el-GR" dirty="0"/>
              <a:t> που παροχετεύονται στο </a:t>
            </a:r>
            <a:r>
              <a:rPr lang="el-GR" dirty="0" err="1"/>
              <a:t>περιπροστατικό</a:t>
            </a:r>
            <a:r>
              <a:rPr lang="el-GR" dirty="0"/>
              <a:t> πλέγμα και στην έσω </a:t>
            </a:r>
            <a:r>
              <a:rPr lang="el-GR" dirty="0" err="1"/>
              <a:t>αιδοιική</a:t>
            </a:r>
            <a:r>
              <a:rPr lang="el-GR" dirty="0"/>
              <a:t> φλέβα  </a:t>
            </a:r>
            <a:endParaRPr lang="el-G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286603"/>
            <a:ext cx="10058400" cy="1051867"/>
          </a:xfrm>
        </p:spPr>
        <p:txBody>
          <a:bodyPr>
            <a:normAutofit/>
          </a:bodyPr>
          <a:lstStyle/>
          <a:p>
            <a:pPr algn="ctr"/>
            <a:r>
              <a:rPr lang="el-GR" sz="2800" dirty="0"/>
              <a:t>ΓΕΝΝΗΤΙΚΟ ΣΥΣΤΗΜΑ ΑΡΡΕΝΟΣ</a:t>
            </a:r>
            <a:endParaRPr lang="el-GR" sz="2800" dirty="0"/>
          </a:p>
        </p:txBody>
      </p:sp>
      <p:sp>
        <p:nvSpPr>
          <p:cNvPr id="3" name="Θέση περιεχομένου 2"/>
          <p:cNvSpPr>
            <a:spLocks noGrp="1"/>
          </p:cNvSpPr>
          <p:nvPr>
            <p:ph idx="1"/>
          </p:nvPr>
        </p:nvSpPr>
        <p:spPr/>
        <p:txBody>
          <a:bodyPr/>
          <a:lstStyle/>
          <a:p>
            <a:pPr algn="just">
              <a:buFont typeface="Wingdings" panose="05000000000000000000" pitchFamily="2" charset="2"/>
              <a:buChar char="§"/>
            </a:pPr>
            <a:r>
              <a:rPr lang="el-GR" dirty="0" err="1"/>
              <a:t>Όρχεις</a:t>
            </a:r>
            <a:r>
              <a:rPr lang="el-GR" dirty="0"/>
              <a:t> </a:t>
            </a:r>
            <a:endParaRPr lang="el-GR" dirty="0"/>
          </a:p>
          <a:p>
            <a:pPr algn="just">
              <a:buFont typeface="Wingdings" panose="05000000000000000000" pitchFamily="2" charset="2"/>
              <a:buChar char="§"/>
            </a:pPr>
            <a:r>
              <a:rPr lang="el-GR" dirty="0"/>
              <a:t>Εκφορητική οδός του σπέρματος ( επιδιδυμίδα, σπερματικός πόρος, σπερματοδόχος κύστη, </a:t>
            </a:r>
            <a:r>
              <a:rPr lang="el-GR" dirty="0" err="1"/>
              <a:t>εκσπερματιστικός</a:t>
            </a:r>
            <a:r>
              <a:rPr lang="el-GR" dirty="0"/>
              <a:t> πόρος)</a:t>
            </a:r>
            <a:endParaRPr lang="el-GR" dirty="0"/>
          </a:p>
          <a:p>
            <a:pPr algn="just">
              <a:buFont typeface="Wingdings" panose="05000000000000000000" pitchFamily="2" charset="2"/>
              <a:buChar char="§"/>
            </a:pPr>
            <a:r>
              <a:rPr lang="el-GR" dirty="0"/>
              <a:t>Προστάτης </a:t>
            </a:r>
            <a:endParaRPr lang="el-GR" dirty="0"/>
          </a:p>
          <a:p>
            <a:pPr algn="just">
              <a:buFont typeface="Wingdings" panose="05000000000000000000" pitchFamily="2" charset="2"/>
              <a:buChar char="§"/>
            </a:pPr>
            <a:r>
              <a:rPr lang="el-GR" dirty="0" err="1"/>
              <a:t>Βολβοουρηθραίοι</a:t>
            </a:r>
            <a:r>
              <a:rPr lang="el-GR" dirty="0"/>
              <a:t> αδένες</a:t>
            </a:r>
            <a:endParaRPr lang="el-GR" dirty="0"/>
          </a:p>
          <a:p>
            <a:pPr algn="just">
              <a:buFont typeface="Wingdings" panose="05000000000000000000" pitchFamily="2" charset="2"/>
              <a:buChar char="§"/>
            </a:pPr>
            <a:r>
              <a:rPr lang="el-GR" dirty="0"/>
              <a:t>Πέος </a:t>
            </a:r>
            <a:endParaRPr lang="el-G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286604"/>
            <a:ext cx="10058400" cy="972354"/>
          </a:xfrm>
        </p:spPr>
        <p:txBody>
          <a:bodyPr>
            <a:normAutofit/>
          </a:bodyPr>
          <a:lstStyle/>
          <a:p>
            <a:pPr algn="ctr"/>
            <a:r>
              <a:rPr lang="el-GR" sz="2800" dirty="0"/>
              <a:t>ΟΡΧΙΣ</a:t>
            </a:r>
            <a:endParaRPr lang="el-GR" sz="2800" dirty="0"/>
          </a:p>
        </p:txBody>
      </p:sp>
      <p:sp>
        <p:nvSpPr>
          <p:cNvPr id="3" name="Θέση περιεχομένου 2"/>
          <p:cNvSpPr>
            <a:spLocks noGrp="1"/>
          </p:cNvSpPr>
          <p:nvPr>
            <p:ph idx="1"/>
          </p:nvPr>
        </p:nvSpPr>
        <p:spPr/>
        <p:txBody>
          <a:bodyPr/>
          <a:lstStyle/>
          <a:p>
            <a:pPr>
              <a:buFont typeface="Wingdings" panose="05000000000000000000" pitchFamily="2" charset="2"/>
              <a:buChar char="Ø"/>
            </a:pPr>
            <a:r>
              <a:rPr lang="el-GR" dirty="0"/>
              <a:t> ελλειπτικό σχήμα, μήκος 4-5</a:t>
            </a:r>
            <a:r>
              <a:rPr lang="en-US" dirty="0"/>
              <a:t>cm,</a:t>
            </a:r>
            <a:r>
              <a:rPr lang="el-GR" dirty="0"/>
              <a:t> βάρος 10-14</a:t>
            </a:r>
            <a:r>
              <a:rPr lang="en-US" dirty="0"/>
              <a:t>g</a:t>
            </a:r>
            <a:endParaRPr lang="el-GR" dirty="0"/>
          </a:p>
          <a:p>
            <a:pPr>
              <a:buFont typeface="Wingdings" panose="05000000000000000000" pitchFamily="2" charset="2"/>
              <a:buChar char="Ø"/>
            </a:pPr>
            <a:r>
              <a:rPr lang="el-GR" dirty="0"/>
              <a:t>Πρόσθιο και οπίσθιο χείλος, άνω και κάτω άκρο, έσω και έξω επιφάνεια</a:t>
            </a:r>
            <a:endParaRPr lang="el-GR" dirty="0"/>
          </a:p>
          <a:p>
            <a:pPr algn="just">
              <a:buFont typeface="Wingdings" panose="05000000000000000000" pitchFamily="2" charset="2"/>
              <a:buChar char="Ø"/>
            </a:pPr>
            <a:r>
              <a:rPr lang="el-GR" dirty="0"/>
              <a:t>Κατά μήκος του </a:t>
            </a:r>
            <a:r>
              <a:rPr lang="el-GR" dirty="0" err="1"/>
              <a:t>οπισθίου</a:t>
            </a:r>
            <a:r>
              <a:rPr lang="el-GR" dirty="0"/>
              <a:t> χείλους κατέρχεται το σώμα και ουρά της επιδιδυμίδας</a:t>
            </a:r>
            <a:endParaRPr lang="el-GR" dirty="0"/>
          </a:p>
          <a:p>
            <a:pPr algn="just">
              <a:buFont typeface="Wingdings" panose="05000000000000000000" pitchFamily="2" charset="2"/>
              <a:buChar char="Ø"/>
            </a:pPr>
            <a:r>
              <a:rPr lang="el-GR" dirty="0"/>
              <a:t>Ο άνω πόλος φέρεται προς τα εμπρός και λίγο προς τα έξω και εμφανίζει μια μικρή </a:t>
            </a:r>
            <a:r>
              <a:rPr lang="el-GR" dirty="0" err="1"/>
              <a:t>κυστεοειδή</a:t>
            </a:r>
            <a:r>
              <a:rPr lang="el-GR" dirty="0"/>
              <a:t> απόφυση, την </a:t>
            </a:r>
            <a:r>
              <a:rPr lang="el-GR" dirty="0" err="1"/>
              <a:t>υδατίδα</a:t>
            </a:r>
            <a:r>
              <a:rPr lang="el-GR" dirty="0"/>
              <a:t> του </a:t>
            </a:r>
            <a:r>
              <a:rPr lang="en-US" dirty="0"/>
              <a:t>Morgagni, </a:t>
            </a:r>
            <a:r>
              <a:rPr lang="el-GR" dirty="0"/>
              <a:t>ενώ πάνω σ’ αυτόν κάθεται η κεφαλή της επιδιδυμίδας</a:t>
            </a:r>
            <a:endParaRPr lang="el-GR" dirty="0"/>
          </a:p>
          <a:p>
            <a:pPr algn="just">
              <a:buFont typeface="Wingdings" panose="05000000000000000000" pitchFamily="2" charset="2"/>
              <a:buChar char="Ø"/>
            </a:pPr>
            <a:r>
              <a:rPr lang="el-GR" dirty="0"/>
              <a:t>Ο κάτω πόλος </a:t>
            </a:r>
            <a:r>
              <a:rPr lang="el-GR" dirty="0" err="1"/>
              <a:t>συμφύεται</a:t>
            </a:r>
            <a:r>
              <a:rPr lang="el-GR" dirty="0"/>
              <a:t> με τον πυθμένα του οσχέου με τον </a:t>
            </a:r>
            <a:r>
              <a:rPr lang="el-GR" dirty="0" err="1"/>
              <a:t>οσχεϊκό</a:t>
            </a:r>
            <a:r>
              <a:rPr lang="el-GR" dirty="0"/>
              <a:t> σύνδεσμο ή </a:t>
            </a:r>
            <a:r>
              <a:rPr lang="el-GR" dirty="0" err="1"/>
              <a:t>οίακα</a:t>
            </a:r>
            <a:endParaRPr lang="el-G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286603"/>
            <a:ext cx="10058400" cy="1051867"/>
          </a:xfrm>
        </p:spPr>
        <p:txBody>
          <a:bodyPr>
            <a:normAutofit/>
          </a:bodyPr>
          <a:lstStyle/>
          <a:p>
            <a:pPr algn="ctr"/>
            <a:r>
              <a:rPr lang="el-GR" sz="2800" dirty="0"/>
              <a:t>ΟΡΧΙΣ</a:t>
            </a:r>
            <a:endParaRPr lang="el-GR" sz="2800" dirty="0"/>
          </a:p>
        </p:txBody>
      </p:sp>
      <p:sp>
        <p:nvSpPr>
          <p:cNvPr id="3" name="Θέση περιεχομένου 2"/>
          <p:cNvSpPr>
            <a:spLocks noGrp="1"/>
          </p:cNvSpPr>
          <p:nvPr>
            <p:ph idx="1"/>
          </p:nvPr>
        </p:nvSpPr>
        <p:spPr/>
        <p:txBody>
          <a:bodyPr>
            <a:normAutofit lnSpcReduction="10000"/>
          </a:bodyPr>
          <a:lstStyle/>
          <a:p>
            <a:pPr>
              <a:buFont typeface="Wingdings" panose="05000000000000000000" pitchFamily="2" charset="2"/>
              <a:buChar char="Ø"/>
            </a:pPr>
            <a:r>
              <a:rPr lang="el-GR" dirty="0"/>
              <a:t>Περιβάλλεται από ινώδη χιτώνα που στο άνω τριτημόριο του </a:t>
            </a:r>
            <a:r>
              <a:rPr lang="el-GR" dirty="0" err="1"/>
              <a:t>οπισθίου</a:t>
            </a:r>
            <a:r>
              <a:rPr lang="el-GR" dirty="0"/>
              <a:t> χείλους σχηματίζει μια πάχυνση, το μεσαύλιο ή σώμα του </a:t>
            </a:r>
            <a:r>
              <a:rPr lang="en-US" dirty="0"/>
              <a:t>Highmore.</a:t>
            </a:r>
            <a:endParaRPr lang="el-GR" dirty="0"/>
          </a:p>
          <a:p>
            <a:pPr algn="just">
              <a:buFont typeface="Wingdings" panose="05000000000000000000" pitchFamily="2" charset="2"/>
              <a:buChar char="Ø"/>
            </a:pPr>
            <a:r>
              <a:rPr lang="el-GR" dirty="0"/>
              <a:t>Ινώδη </a:t>
            </a:r>
            <a:r>
              <a:rPr lang="el-GR" dirty="0" err="1"/>
              <a:t>διαφραγμάτια</a:t>
            </a:r>
            <a:r>
              <a:rPr lang="el-GR" dirty="0"/>
              <a:t> χωρίζουν το παρέγχυμα σε 250-300 ορχικά λόβια με 1 ως 4 σπερματικά σωληνάρια με μήκος 60εκ.</a:t>
            </a:r>
            <a:endParaRPr lang="el-GR" dirty="0"/>
          </a:p>
          <a:p>
            <a:pPr algn="just">
              <a:buFont typeface="Wingdings" panose="05000000000000000000" pitchFamily="2" charset="2"/>
              <a:buChar char="Ø"/>
            </a:pPr>
            <a:r>
              <a:rPr lang="el-GR" dirty="0" err="1"/>
              <a:t>Εσπειραμένα</a:t>
            </a:r>
            <a:r>
              <a:rPr lang="el-GR" dirty="0"/>
              <a:t> και ευθεία σπερματικά σωληνάρια</a:t>
            </a:r>
            <a:endParaRPr lang="el-GR" dirty="0"/>
          </a:p>
          <a:p>
            <a:pPr algn="just">
              <a:buFont typeface="Wingdings" panose="05000000000000000000" pitchFamily="2" charset="2"/>
              <a:buChar char="Ø"/>
            </a:pPr>
            <a:r>
              <a:rPr lang="el-GR" dirty="0"/>
              <a:t>Δίκτυο του </a:t>
            </a:r>
            <a:r>
              <a:rPr lang="en-US" dirty="0"/>
              <a:t>Haller</a:t>
            </a:r>
            <a:endParaRPr lang="el-GR" dirty="0"/>
          </a:p>
          <a:p>
            <a:pPr algn="just">
              <a:buFont typeface="Wingdings" panose="05000000000000000000" pitchFamily="2" charset="2"/>
              <a:buChar char="Ø"/>
            </a:pPr>
            <a:r>
              <a:rPr lang="el-GR" dirty="0"/>
              <a:t>Τα </a:t>
            </a:r>
            <a:r>
              <a:rPr lang="el-GR" dirty="0" err="1"/>
              <a:t>εσπειραμένα</a:t>
            </a:r>
            <a:r>
              <a:rPr lang="el-GR" dirty="0"/>
              <a:t> σωληνάρια έχουν βασικό υμένα και επιθήλιο (κύτταρα </a:t>
            </a:r>
            <a:r>
              <a:rPr lang="en-US" dirty="0"/>
              <a:t>Sertoli, </a:t>
            </a:r>
            <a:r>
              <a:rPr lang="el-GR" dirty="0"/>
              <a:t>γεννητικά κύτταρα)</a:t>
            </a:r>
            <a:endParaRPr lang="el-GR" dirty="0"/>
          </a:p>
          <a:p>
            <a:pPr algn="just">
              <a:buFont typeface="Wingdings" panose="05000000000000000000" pitchFamily="2" charset="2"/>
              <a:buChar char="Ø"/>
            </a:pPr>
            <a:r>
              <a:rPr lang="el-GR" dirty="0"/>
              <a:t>Τα γεννητικά κύτταρα διακρίνονται στα </a:t>
            </a:r>
            <a:r>
              <a:rPr lang="el-GR" dirty="0" err="1"/>
              <a:t>σπερματογόνια</a:t>
            </a:r>
            <a:r>
              <a:rPr lang="el-GR" dirty="0"/>
              <a:t>, τα σπερματοκύτταρα, τις </a:t>
            </a:r>
            <a:r>
              <a:rPr lang="el-GR" dirty="0" err="1"/>
              <a:t>προσπερματίδες</a:t>
            </a:r>
            <a:r>
              <a:rPr lang="el-GR" dirty="0"/>
              <a:t> και τις </a:t>
            </a:r>
            <a:r>
              <a:rPr lang="el-GR" dirty="0" err="1"/>
              <a:t>σπερματίδες</a:t>
            </a:r>
            <a:endParaRPr lang="el-GR" dirty="0"/>
          </a:p>
          <a:p>
            <a:pPr algn="just">
              <a:buFont typeface="Wingdings" panose="05000000000000000000" pitchFamily="2" charset="2"/>
              <a:buChar char="Ø"/>
            </a:pPr>
            <a:r>
              <a:rPr lang="el-GR" dirty="0"/>
              <a:t>Τα διάμεσα κύτταρα του </a:t>
            </a:r>
            <a:r>
              <a:rPr lang="en-US" dirty="0"/>
              <a:t>Leydig </a:t>
            </a:r>
            <a:r>
              <a:rPr lang="el-GR" dirty="0"/>
              <a:t>παράγουν τεστοστερόνη</a:t>
            </a:r>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1"/>
          <a:stretch>
            <a:fillRect/>
          </a:stretch>
        </p:blipFill>
        <p:spPr>
          <a:xfrm>
            <a:off x="3167270" y="331304"/>
            <a:ext cx="5299533" cy="5830957"/>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1"/>
          <a:stretch>
            <a:fillRect/>
          </a:stretch>
        </p:blipFill>
        <p:spPr>
          <a:xfrm>
            <a:off x="1528241" y="432861"/>
            <a:ext cx="9232523" cy="5459923"/>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286603"/>
            <a:ext cx="10058400" cy="1051867"/>
          </a:xfrm>
        </p:spPr>
        <p:txBody>
          <a:bodyPr>
            <a:normAutofit/>
          </a:bodyPr>
          <a:lstStyle/>
          <a:p>
            <a:pPr algn="ctr"/>
            <a:r>
              <a:rPr lang="el-GR" sz="2800" dirty="0"/>
              <a:t>ΑΓΓΕΙΩΣΗ ΤΟΥ ΟΡΧΕΟΣ</a:t>
            </a:r>
            <a:endParaRPr lang="el-GR" sz="2800" dirty="0"/>
          </a:p>
        </p:txBody>
      </p:sp>
      <p:sp>
        <p:nvSpPr>
          <p:cNvPr id="3" name="Θέση περιεχομένου 2"/>
          <p:cNvSpPr>
            <a:spLocks noGrp="1"/>
          </p:cNvSpPr>
          <p:nvPr>
            <p:ph idx="1"/>
          </p:nvPr>
        </p:nvSpPr>
        <p:spPr/>
        <p:txBody>
          <a:bodyPr/>
          <a:lstStyle/>
          <a:p>
            <a:pPr algn="just">
              <a:buFont typeface="Arial" panose="020B0604020202020204" pitchFamily="34" charset="0"/>
              <a:buChar char="•"/>
            </a:pPr>
            <a:r>
              <a:rPr lang="el-GR" dirty="0"/>
              <a:t>Η έσω σπερματική αρτηρία εκφύεται από την αορτή και καταλήγει στον </a:t>
            </a:r>
            <a:r>
              <a:rPr lang="el-GR" dirty="0" err="1"/>
              <a:t>όρχι</a:t>
            </a:r>
            <a:r>
              <a:rPr lang="el-GR" dirty="0"/>
              <a:t> μέσω του σπερματικού τόνου, όπου αναστομώνεται με την αρτηρία του πόρου και με κλάδους της έσω λαγόνιας αρτηρίας.</a:t>
            </a:r>
            <a:endParaRPr lang="el-GR" dirty="0"/>
          </a:p>
          <a:p>
            <a:pPr algn="just">
              <a:buFont typeface="Arial" panose="020B0604020202020204" pitchFamily="34" charset="0"/>
              <a:buChar char="•"/>
            </a:pPr>
            <a:endParaRPr lang="el-GR" dirty="0"/>
          </a:p>
          <a:p>
            <a:pPr algn="just">
              <a:buFont typeface="Arial" panose="020B0604020202020204" pitchFamily="34" charset="0"/>
              <a:buChar char="•"/>
            </a:pPr>
            <a:r>
              <a:rPr lang="el-GR" dirty="0"/>
              <a:t>Οι φλέβες του </a:t>
            </a:r>
            <a:r>
              <a:rPr lang="el-GR" dirty="0" err="1"/>
              <a:t>όρχεος</a:t>
            </a:r>
            <a:r>
              <a:rPr lang="el-GR" dirty="0"/>
              <a:t> καταλήγουν στο φλεβικό πλέγμα του τόνου, το οποίο στο ύψος του έσω βουβωνικού δακτυλίου σχηματίζει τις σπερματικές φλέβες. Η δεξιά σπερματική φλέβα καταλήγει στην κάτω κοίλη φλέβα ενώ η αριστερή καταλήγει απευθείας στην αριστερή νεφρική φλέβα</a:t>
            </a:r>
            <a:endParaRPr lang="el-GR" dirty="0"/>
          </a:p>
          <a:p>
            <a:pPr algn="just">
              <a:buFont typeface="Arial" panose="020B0604020202020204" pitchFamily="34" charset="0"/>
              <a:buChar char="•"/>
            </a:pPr>
            <a:endParaRPr lang="el-GR" dirty="0"/>
          </a:p>
          <a:p>
            <a:pPr algn="just">
              <a:buFont typeface="Arial" panose="020B0604020202020204" pitchFamily="34" charset="0"/>
              <a:buChar char="•"/>
            </a:pPr>
            <a:r>
              <a:rPr lang="el-GR" dirty="0" err="1"/>
              <a:t>Κιρσοκήλη</a:t>
            </a:r>
            <a:r>
              <a:rPr lang="el-GR" dirty="0"/>
              <a:t> (παθολογική διεύρυνση του ορχικού πλέγματος)</a:t>
            </a:r>
            <a:endParaRPr lang="el-G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1"/>
          <a:stretch>
            <a:fillRect/>
          </a:stretch>
        </p:blipFill>
        <p:spPr>
          <a:xfrm>
            <a:off x="3003435" y="312489"/>
            <a:ext cx="6167069" cy="5807324"/>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286603"/>
            <a:ext cx="10058400" cy="1051867"/>
          </a:xfrm>
        </p:spPr>
        <p:txBody>
          <a:bodyPr>
            <a:normAutofit/>
          </a:bodyPr>
          <a:lstStyle/>
          <a:p>
            <a:pPr algn="ctr"/>
            <a:r>
              <a:rPr lang="el-GR" sz="2800" dirty="0"/>
              <a:t>ΧΙΤΩΝΕΣ ΤΩΝ ΟΡΧΕΩΝ</a:t>
            </a:r>
            <a:endParaRPr lang="el-GR" sz="2800" dirty="0"/>
          </a:p>
        </p:txBody>
      </p:sp>
      <p:sp>
        <p:nvSpPr>
          <p:cNvPr id="3" name="Θέση περιεχομένου 2"/>
          <p:cNvSpPr>
            <a:spLocks noGrp="1"/>
          </p:cNvSpPr>
          <p:nvPr>
            <p:ph idx="1"/>
          </p:nvPr>
        </p:nvSpPr>
        <p:spPr/>
        <p:txBody>
          <a:bodyPr>
            <a:normAutofit lnSpcReduction="10000"/>
          </a:bodyPr>
          <a:lstStyle/>
          <a:p>
            <a:pPr algn="just"/>
            <a:r>
              <a:rPr lang="el-GR" dirty="0" err="1"/>
              <a:t>Προσεκβολές</a:t>
            </a:r>
            <a:r>
              <a:rPr lang="el-GR" dirty="0"/>
              <a:t> των διαφόρων στιβάδων του πρόσθιου κοιλιακού τοιχώματος</a:t>
            </a:r>
            <a:endParaRPr lang="el-GR" dirty="0"/>
          </a:p>
          <a:p>
            <a:pPr algn="just">
              <a:buFont typeface="Wingdings" panose="05000000000000000000" pitchFamily="2" charset="2"/>
              <a:buChar char="Ø"/>
            </a:pPr>
            <a:r>
              <a:rPr lang="el-GR" dirty="0"/>
              <a:t>Όσχεο</a:t>
            </a:r>
            <a:endParaRPr lang="el-GR" dirty="0"/>
          </a:p>
          <a:p>
            <a:pPr algn="just">
              <a:buFont typeface="Wingdings" panose="05000000000000000000" pitchFamily="2" charset="2"/>
              <a:buChar char="Ø"/>
            </a:pPr>
            <a:r>
              <a:rPr lang="el-GR" dirty="0" err="1"/>
              <a:t>Δαρτός</a:t>
            </a:r>
            <a:r>
              <a:rPr lang="el-GR" dirty="0"/>
              <a:t> </a:t>
            </a:r>
            <a:endParaRPr lang="el-GR" dirty="0"/>
          </a:p>
          <a:p>
            <a:pPr algn="just">
              <a:buFont typeface="Wingdings" panose="05000000000000000000" pitchFamily="2" charset="2"/>
              <a:buChar char="Ø"/>
            </a:pPr>
            <a:r>
              <a:rPr lang="el-GR" dirty="0"/>
              <a:t>Κρεμαστήρια </a:t>
            </a:r>
            <a:r>
              <a:rPr lang="el-GR" dirty="0" err="1"/>
              <a:t>περιτονία</a:t>
            </a:r>
            <a:endParaRPr lang="el-GR" dirty="0"/>
          </a:p>
          <a:p>
            <a:pPr algn="just">
              <a:buFont typeface="Wingdings" panose="05000000000000000000" pitchFamily="2" charset="2"/>
              <a:buChar char="Ø"/>
            </a:pPr>
            <a:r>
              <a:rPr lang="el-GR" dirty="0"/>
              <a:t>Έξω κρεμαστήρας μυς</a:t>
            </a:r>
            <a:endParaRPr lang="el-GR" dirty="0"/>
          </a:p>
          <a:p>
            <a:pPr algn="just">
              <a:buFont typeface="Wingdings" panose="05000000000000000000" pitchFamily="2" charset="2"/>
              <a:buChar char="Ø"/>
            </a:pPr>
            <a:r>
              <a:rPr lang="el-GR" dirty="0"/>
              <a:t>Κοινός ελυτροειδής χιτώνας</a:t>
            </a:r>
            <a:endParaRPr lang="el-GR" dirty="0"/>
          </a:p>
          <a:p>
            <a:pPr algn="just">
              <a:buFont typeface="Wingdings" panose="05000000000000000000" pitchFamily="2" charset="2"/>
              <a:buChar char="Ø"/>
            </a:pPr>
            <a:r>
              <a:rPr lang="el-GR" dirty="0"/>
              <a:t>Ιδίως ελυτροειδής χιτώνας (περίτονο και </a:t>
            </a:r>
            <a:r>
              <a:rPr lang="el-GR" dirty="0" err="1"/>
              <a:t>περισπλάχνιο</a:t>
            </a:r>
            <a:r>
              <a:rPr lang="el-GR" dirty="0"/>
              <a:t> πέταλο)</a:t>
            </a:r>
            <a:endParaRPr lang="el-GR" dirty="0"/>
          </a:p>
          <a:p>
            <a:pPr marL="0" indent="0" algn="just">
              <a:buNone/>
            </a:pPr>
            <a:r>
              <a:rPr lang="el-GR" dirty="0"/>
              <a:t>Τα δυο πέταλα ανακάμπτουν κατά μήκος του </a:t>
            </a:r>
            <a:r>
              <a:rPr lang="el-GR" dirty="0" err="1"/>
              <a:t>οπισθίου</a:t>
            </a:r>
            <a:r>
              <a:rPr lang="el-GR" dirty="0"/>
              <a:t> χείλους του </a:t>
            </a:r>
            <a:r>
              <a:rPr lang="el-GR" dirty="0" err="1"/>
              <a:t>όρχεος</a:t>
            </a:r>
            <a:r>
              <a:rPr lang="el-GR" dirty="0"/>
              <a:t> και έτσι σχηματίζεται μια μικρή πτυχή, το </a:t>
            </a:r>
            <a:r>
              <a:rPr lang="el-GR" dirty="0" err="1"/>
              <a:t>μεσόρχιο</a:t>
            </a:r>
            <a:r>
              <a:rPr lang="el-GR" dirty="0"/>
              <a:t>. Η συλλογή υγρού μεταξύ των δυο πετάλων του ελυτροειδούς χιτώνα ονομάζεται υδροκήλη. </a:t>
            </a:r>
            <a:endParaRPr lang="el-GR" dirty="0"/>
          </a:p>
          <a:p>
            <a:pPr marL="0" indent="0" algn="just">
              <a:buNone/>
            </a:pPr>
            <a:endParaRPr lang="el-G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1"/>
          <a:stretch>
            <a:fillRect/>
          </a:stretch>
        </p:blipFill>
        <p:spPr>
          <a:xfrm>
            <a:off x="1330146" y="1046922"/>
            <a:ext cx="9206517" cy="3617843"/>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286603"/>
            <a:ext cx="10058400" cy="1078371"/>
          </a:xfrm>
        </p:spPr>
        <p:txBody>
          <a:bodyPr>
            <a:normAutofit/>
          </a:bodyPr>
          <a:lstStyle/>
          <a:p>
            <a:pPr algn="ctr"/>
            <a:r>
              <a:rPr lang="el-GR" sz="2800" dirty="0"/>
              <a:t>ΕΠΙΔΙΔΥΜΙΔΑ</a:t>
            </a:r>
            <a:endParaRPr lang="el-GR" sz="2800" dirty="0"/>
          </a:p>
        </p:txBody>
      </p:sp>
      <p:sp>
        <p:nvSpPr>
          <p:cNvPr id="3" name="Θέση περιεχομένου 2"/>
          <p:cNvSpPr>
            <a:spLocks noGrp="1"/>
          </p:cNvSpPr>
          <p:nvPr>
            <p:ph idx="1"/>
          </p:nvPr>
        </p:nvSpPr>
        <p:spPr/>
        <p:txBody>
          <a:bodyPr/>
          <a:lstStyle/>
          <a:p>
            <a:pPr>
              <a:buFont typeface="Arial" panose="020B0604020202020204" pitchFamily="34" charset="0"/>
              <a:buChar char="•"/>
            </a:pPr>
            <a:r>
              <a:rPr lang="el-GR" dirty="0"/>
              <a:t>Βρίσκεται στον άνω πόλο και το οπίσθιο χείλος του </a:t>
            </a:r>
            <a:r>
              <a:rPr lang="el-GR" dirty="0" err="1"/>
              <a:t>όρχεος</a:t>
            </a:r>
            <a:r>
              <a:rPr lang="el-GR" dirty="0"/>
              <a:t> με μήκος 5-6</a:t>
            </a:r>
            <a:r>
              <a:rPr lang="en-US" dirty="0"/>
              <a:t>cm</a:t>
            </a:r>
            <a:endParaRPr lang="en-US" dirty="0"/>
          </a:p>
          <a:p>
            <a:pPr>
              <a:buFont typeface="Arial" panose="020B0604020202020204" pitchFamily="34" charset="0"/>
              <a:buChar char="•"/>
            </a:pPr>
            <a:r>
              <a:rPr lang="el-GR" dirty="0"/>
              <a:t>Κεφαλή, σώμα, ουρά</a:t>
            </a:r>
            <a:endParaRPr lang="el-GR" dirty="0"/>
          </a:p>
          <a:p>
            <a:pPr algn="just">
              <a:buFont typeface="Arial" panose="020B0604020202020204" pitchFamily="34" charset="0"/>
              <a:buChar char="•"/>
            </a:pPr>
            <a:r>
              <a:rPr lang="el-GR" dirty="0"/>
              <a:t>Η κεφαλή βρίσκεται στον άνω πόλο του </a:t>
            </a:r>
            <a:r>
              <a:rPr lang="el-GR" dirty="0" err="1"/>
              <a:t>όρχεος</a:t>
            </a:r>
            <a:r>
              <a:rPr lang="el-GR" dirty="0"/>
              <a:t> με τον οποίο συνδέεται με τα εκφορητικά σωληνάρια</a:t>
            </a:r>
            <a:endParaRPr lang="el-GR" dirty="0"/>
          </a:p>
          <a:p>
            <a:pPr algn="just">
              <a:buFont typeface="Arial" panose="020B0604020202020204" pitchFamily="34" charset="0"/>
              <a:buChar char="•"/>
            </a:pPr>
            <a:r>
              <a:rPr lang="el-GR" dirty="0"/>
              <a:t>Το σώμα φέρεται στο οπίσθιο χείλος και χωρίζεται από την έξω επιφάνεια του </a:t>
            </a:r>
            <a:r>
              <a:rPr lang="el-GR" dirty="0" err="1"/>
              <a:t>όρχεος</a:t>
            </a:r>
            <a:r>
              <a:rPr lang="el-GR" dirty="0"/>
              <a:t> με τον κόλπο της επιδιδυμίδας</a:t>
            </a:r>
            <a:endParaRPr lang="el-GR" dirty="0"/>
          </a:p>
          <a:p>
            <a:pPr algn="just">
              <a:buFont typeface="Arial" panose="020B0604020202020204" pitchFamily="34" charset="0"/>
              <a:buChar char="•"/>
            </a:pPr>
            <a:r>
              <a:rPr lang="el-GR" dirty="0"/>
              <a:t>Η ουρά φθάνει ως τον κάτω πόλο του </a:t>
            </a:r>
            <a:r>
              <a:rPr lang="el-GR" dirty="0" err="1"/>
              <a:t>όρχεος</a:t>
            </a:r>
            <a:r>
              <a:rPr lang="el-GR" dirty="0"/>
              <a:t>, όπου ανακάμπτει προς τα πάνω και μεταπίπτει στο σπερματικό πόρο.</a:t>
            </a:r>
            <a:endParaRPr lang="el-GR" dirty="0"/>
          </a:p>
          <a:p>
            <a:pPr algn="just">
              <a:buFont typeface="Arial" panose="020B0604020202020204" pitchFamily="34" charset="0"/>
              <a:buChar char="•"/>
            </a:pPr>
            <a:r>
              <a:rPr lang="el-GR" dirty="0" err="1"/>
              <a:t>Αιματώνεται</a:t>
            </a:r>
            <a:r>
              <a:rPr lang="el-GR" dirty="0"/>
              <a:t> από την έσω σπερματική αρτηρία και την αρτηρία του σπερματικού πόρου. </a:t>
            </a:r>
            <a:endParaRPr lang="el-G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286604"/>
            <a:ext cx="10058400" cy="1131380"/>
          </a:xfrm>
        </p:spPr>
        <p:txBody>
          <a:bodyPr>
            <a:normAutofit/>
          </a:bodyPr>
          <a:lstStyle/>
          <a:p>
            <a:pPr algn="ctr"/>
            <a:r>
              <a:rPr lang="el-GR" sz="2800" dirty="0"/>
              <a:t>ΣΠΕΡΜΑΤΙΚΟΣ ΠΟΡΟΣ</a:t>
            </a:r>
            <a:endParaRPr lang="el-GR" sz="2800" dirty="0"/>
          </a:p>
        </p:txBody>
      </p:sp>
      <p:sp>
        <p:nvSpPr>
          <p:cNvPr id="3" name="Θέση περιεχομένου 2"/>
          <p:cNvSpPr>
            <a:spLocks noGrp="1"/>
          </p:cNvSpPr>
          <p:nvPr>
            <p:ph idx="1"/>
          </p:nvPr>
        </p:nvSpPr>
        <p:spPr/>
        <p:txBody>
          <a:bodyPr/>
          <a:lstStyle/>
          <a:p>
            <a:pPr algn="just">
              <a:buFont typeface="Wingdings" panose="05000000000000000000" pitchFamily="2" charset="2"/>
              <a:buChar char="§"/>
            </a:pPr>
            <a:r>
              <a:rPr lang="el-GR" dirty="0"/>
              <a:t>Από τον κάτω πόλο του </a:t>
            </a:r>
            <a:r>
              <a:rPr lang="el-GR" dirty="0" err="1"/>
              <a:t>όρχεος</a:t>
            </a:r>
            <a:r>
              <a:rPr lang="el-GR" dirty="0"/>
              <a:t> μέχρι τη βάση του προστάτη όπου αναστομώνεται με τη σπερματοδόχο κύστη σχηματίζοντας τον </a:t>
            </a:r>
            <a:r>
              <a:rPr lang="el-GR" dirty="0" err="1"/>
              <a:t>εκσπερματιστικό</a:t>
            </a:r>
            <a:r>
              <a:rPr lang="el-GR" dirty="0"/>
              <a:t> πόρο, μήκος 40-45εκ.</a:t>
            </a:r>
            <a:endParaRPr lang="el-GR" dirty="0"/>
          </a:p>
          <a:p>
            <a:pPr algn="just">
              <a:buFont typeface="Wingdings" panose="05000000000000000000" pitchFamily="2" charset="2"/>
              <a:buChar char="§"/>
            </a:pPr>
            <a:r>
              <a:rPr lang="el-GR" dirty="0"/>
              <a:t>Ορχική, τονική, βουβωνική, πυελική, κυστική μοίρα (σπερματική λήκυθος)</a:t>
            </a:r>
            <a:endParaRPr lang="el-GR" dirty="0"/>
          </a:p>
          <a:p>
            <a:pPr algn="just">
              <a:buFont typeface="Wingdings" panose="05000000000000000000" pitchFamily="2" charset="2"/>
              <a:buChar char="§"/>
            </a:pPr>
            <a:r>
              <a:rPr lang="el-GR" dirty="0"/>
              <a:t>Σπερματικός πόρος, έξω και έσω σπερματική αρτηρία, αρτηρία του πόρου, φλεβικό δίκτυο, λεμφαγγεία, νεύρα, ίνες κρεμαστήρα μυ, </a:t>
            </a:r>
            <a:r>
              <a:rPr lang="el-GR" dirty="0" err="1"/>
              <a:t>περιτονία</a:t>
            </a:r>
            <a:r>
              <a:rPr lang="el-GR" dirty="0"/>
              <a:t>= σπερματικός τόνος</a:t>
            </a:r>
            <a:endParaRPr lang="el-GR" dirty="0"/>
          </a:p>
          <a:p>
            <a:pPr algn="just">
              <a:buFont typeface="Wingdings" panose="05000000000000000000" pitchFamily="2" charset="2"/>
              <a:buChar char="§"/>
            </a:pPr>
            <a:r>
              <a:rPr lang="el-GR" dirty="0"/>
              <a:t>Έχει λεπτό αυλό και παχύ τοίχωμα που αποτελείται από βλεννογόνο (κυλινδρικό </a:t>
            </a:r>
            <a:r>
              <a:rPr lang="el-GR" dirty="0" err="1"/>
              <a:t>δίστοιβο</a:t>
            </a:r>
            <a:r>
              <a:rPr lang="el-GR" dirty="0"/>
              <a:t> επιθήλιο), </a:t>
            </a:r>
            <a:r>
              <a:rPr lang="el-GR" dirty="0" err="1"/>
              <a:t>υποβλεννογόνιο</a:t>
            </a:r>
            <a:r>
              <a:rPr lang="el-GR" dirty="0"/>
              <a:t> και ισχυρό μυϊκό χιτώνα ( τρία στρώματα μυϊκών ινών)</a:t>
            </a:r>
            <a:endParaRPr lang="el-G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1"/>
          <a:stretch>
            <a:fillRect/>
          </a:stretch>
        </p:blipFill>
        <p:spPr>
          <a:xfrm>
            <a:off x="2185606" y="848139"/>
            <a:ext cx="6828504" cy="4479235"/>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286604"/>
            <a:ext cx="10058400" cy="1051866"/>
          </a:xfrm>
        </p:spPr>
        <p:txBody>
          <a:bodyPr>
            <a:normAutofit/>
          </a:bodyPr>
          <a:lstStyle/>
          <a:p>
            <a:pPr algn="ctr"/>
            <a:r>
              <a:rPr lang="el-GR" sz="2800" dirty="0"/>
              <a:t>ΣΠΕΡΜΑΤΟΔΟΧΕΣ ΚΥΣΤΕΙΣ</a:t>
            </a:r>
            <a:endParaRPr lang="el-GR" sz="2800" dirty="0"/>
          </a:p>
        </p:txBody>
      </p:sp>
      <p:sp>
        <p:nvSpPr>
          <p:cNvPr id="3" name="Θέση περιεχομένου 2"/>
          <p:cNvSpPr>
            <a:spLocks noGrp="1"/>
          </p:cNvSpPr>
          <p:nvPr>
            <p:ph idx="1"/>
          </p:nvPr>
        </p:nvSpPr>
        <p:spPr/>
        <p:txBody>
          <a:bodyPr>
            <a:normAutofit fontScale="92500" lnSpcReduction="20000"/>
          </a:bodyPr>
          <a:lstStyle/>
          <a:p>
            <a:pPr algn="just">
              <a:buFont typeface="Wingdings" panose="05000000000000000000" pitchFamily="2" charset="2"/>
              <a:buChar char="§"/>
            </a:pPr>
            <a:r>
              <a:rPr lang="el-GR" dirty="0"/>
              <a:t>Βρίσκονται πάνω από τη βάση του προστάτη, ανάμεσα στον πυθμένα της ουροδόχου </a:t>
            </a:r>
            <a:r>
              <a:rPr lang="el-GR" dirty="0" err="1"/>
              <a:t>κύστεως</a:t>
            </a:r>
            <a:r>
              <a:rPr lang="el-GR" dirty="0"/>
              <a:t> και στο </a:t>
            </a:r>
            <a:r>
              <a:rPr lang="el-GR" dirty="0" err="1"/>
              <a:t>απευθυσμένο</a:t>
            </a:r>
            <a:endParaRPr lang="el-GR" dirty="0"/>
          </a:p>
          <a:p>
            <a:pPr algn="just">
              <a:buFont typeface="Wingdings" panose="05000000000000000000" pitchFamily="2" charset="2"/>
              <a:buChar char="§"/>
            </a:pPr>
            <a:r>
              <a:rPr lang="el-GR" dirty="0"/>
              <a:t>Σακοειδές- απιοειδές σχήμα, πρόσθια και οπίσθια επιφάνεια, έσω και έξω χείλος, έσω και έξω άκρο</a:t>
            </a:r>
            <a:endParaRPr lang="el-GR" dirty="0"/>
          </a:p>
          <a:p>
            <a:pPr algn="just">
              <a:buFont typeface="Wingdings" panose="05000000000000000000" pitchFamily="2" charset="2"/>
              <a:buChar char="§"/>
            </a:pPr>
            <a:r>
              <a:rPr lang="el-GR" dirty="0"/>
              <a:t>Η πρόσθια επιφάνεια συνάπτεται προς τα πίσω με τον πυθμένα της ουροδόχου και προς τα εμπρός με τον προστάτη</a:t>
            </a:r>
            <a:endParaRPr lang="el-GR" dirty="0"/>
          </a:p>
          <a:p>
            <a:pPr algn="just">
              <a:buFont typeface="Wingdings" panose="05000000000000000000" pitchFamily="2" charset="2"/>
              <a:buChar char="§"/>
            </a:pPr>
            <a:r>
              <a:rPr lang="el-GR" dirty="0"/>
              <a:t>Η οπίσθια επιφάνεια έρχεται σε σχέση με το </a:t>
            </a:r>
            <a:r>
              <a:rPr lang="el-GR" dirty="0" err="1"/>
              <a:t>απεθυσμένο</a:t>
            </a:r>
            <a:endParaRPr lang="el-GR" dirty="0"/>
          </a:p>
          <a:p>
            <a:pPr algn="just">
              <a:buFont typeface="Wingdings" panose="05000000000000000000" pitchFamily="2" charset="2"/>
              <a:buChar char="§"/>
            </a:pPr>
            <a:r>
              <a:rPr lang="el-GR" dirty="0"/>
              <a:t>Το έσω χείλος ακουμπά στην σπερματική λήκυθο, το έξω χείλος έρχεται σε επαφή με τον προστάτη</a:t>
            </a:r>
            <a:endParaRPr lang="el-GR" dirty="0"/>
          </a:p>
          <a:p>
            <a:pPr algn="just">
              <a:buFont typeface="Wingdings" panose="05000000000000000000" pitchFamily="2" charset="2"/>
              <a:buChar char="§"/>
            </a:pPr>
            <a:r>
              <a:rPr lang="el-GR" dirty="0"/>
              <a:t>Το έξω άκρο είναι σε στενή σχέση με τον ουρητήρα, το έσω άκρο αναστομώνεται με το σύστοιχο πόρο, αντίστοιχα προς τη βάση του προστάτη για να σχηματιστεί ο </a:t>
            </a:r>
            <a:r>
              <a:rPr lang="el-GR" dirty="0" err="1"/>
              <a:t>εκσπερματιστικός</a:t>
            </a:r>
            <a:r>
              <a:rPr lang="el-GR" dirty="0"/>
              <a:t> πόρος</a:t>
            </a:r>
            <a:endParaRPr lang="el-GR" dirty="0"/>
          </a:p>
          <a:p>
            <a:pPr algn="just">
              <a:buFont typeface="Wingdings" panose="05000000000000000000" pitchFamily="2" charset="2"/>
              <a:buChar char="§"/>
            </a:pPr>
            <a:r>
              <a:rPr lang="el-GR" dirty="0"/>
              <a:t>Βλεννογόνος (πτυχωτός), </a:t>
            </a:r>
            <a:r>
              <a:rPr lang="el-GR" dirty="0" err="1"/>
              <a:t>υποβλεννογόνιο</a:t>
            </a:r>
            <a:r>
              <a:rPr lang="el-GR" dirty="0"/>
              <a:t> στρώμα ( πυκνός συνδετικός ιστός καλυμμένος από λεπτό στρώμα μυϊκών ινών), κάψα</a:t>
            </a:r>
            <a:endParaRPr lang="el-GR" dirty="0"/>
          </a:p>
          <a:p>
            <a:pPr algn="just">
              <a:buFont typeface="Wingdings" panose="05000000000000000000" pitchFamily="2" charset="2"/>
              <a:buChar char="§"/>
            </a:pPr>
            <a:r>
              <a:rPr lang="el-GR" dirty="0"/>
              <a:t>Αλκαλικό </a:t>
            </a:r>
            <a:r>
              <a:rPr lang="el-GR" dirty="0" err="1"/>
              <a:t>έκκριμμα</a:t>
            </a:r>
            <a:r>
              <a:rPr lang="el-GR" dirty="0"/>
              <a:t> </a:t>
            </a:r>
            <a:endParaRPr lang="el-G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1"/>
          <a:stretch>
            <a:fillRect/>
          </a:stretch>
        </p:blipFill>
        <p:spPr>
          <a:xfrm>
            <a:off x="2953262" y="1086678"/>
            <a:ext cx="6039847" cy="450157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286604"/>
            <a:ext cx="10058400" cy="879587"/>
          </a:xfrm>
        </p:spPr>
        <p:txBody>
          <a:bodyPr>
            <a:normAutofit/>
          </a:bodyPr>
          <a:lstStyle/>
          <a:p>
            <a:pPr algn="ctr"/>
            <a:r>
              <a:rPr lang="el-GR" sz="3200" dirty="0"/>
              <a:t>ΝΕΦΡΟΙ</a:t>
            </a:r>
            <a:endParaRPr lang="el-GR" sz="3200" dirty="0"/>
          </a:p>
        </p:txBody>
      </p:sp>
      <p:sp>
        <p:nvSpPr>
          <p:cNvPr id="3" name="Θέση περιεχομένου 2"/>
          <p:cNvSpPr>
            <a:spLocks noGrp="1"/>
          </p:cNvSpPr>
          <p:nvPr>
            <p:ph idx="1"/>
          </p:nvPr>
        </p:nvSpPr>
        <p:spPr/>
        <p:txBody>
          <a:bodyPr/>
          <a:lstStyle/>
          <a:p>
            <a:pPr algn="just"/>
            <a:r>
              <a:rPr lang="el-GR" dirty="0"/>
              <a:t>Διατήρηση ισοζυγίου υγρών και ηλεκτρολυτών, διατήρηση της </a:t>
            </a:r>
            <a:r>
              <a:rPr lang="el-GR" dirty="0" err="1"/>
              <a:t>οξεοβασικής</a:t>
            </a:r>
            <a:r>
              <a:rPr lang="el-GR" dirty="0"/>
              <a:t> ισορροπίας, παραγωγή </a:t>
            </a:r>
            <a:r>
              <a:rPr lang="el-GR" dirty="0" err="1"/>
              <a:t>ρενίνης</a:t>
            </a:r>
            <a:r>
              <a:rPr lang="el-GR" dirty="0"/>
              <a:t>, </a:t>
            </a:r>
            <a:r>
              <a:rPr lang="el-GR" dirty="0" err="1"/>
              <a:t>ερυθροποιητίνης</a:t>
            </a:r>
            <a:r>
              <a:rPr lang="el-GR" dirty="0"/>
              <a:t>, συμμετοχή στο μεταβολισμό του ασβεστίου.</a:t>
            </a:r>
            <a:endParaRPr lang="el-GR" dirty="0"/>
          </a:p>
          <a:p>
            <a:pPr algn="just"/>
            <a:r>
              <a:rPr lang="el-GR" dirty="0"/>
              <a:t>Βρίσκονται στον </a:t>
            </a:r>
            <a:r>
              <a:rPr lang="el-GR" dirty="0" err="1"/>
              <a:t>οπισθοπεριτοναϊκό</a:t>
            </a:r>
            <a:r>
              <a:rPr lang="el-GR" dirty="0"/>
              <a:t> χώρο εκατέρωθεν της σπονδυλικής στήλης και εκτείνονται μεταξύ των σπονδύλων Θ12- Ο3 κατά μήκος του έξω χείλους του </a:t>
            </a:r>
            <a:r>
              <a:rPr lang="el-GR" dirty="0" err="1"/>
              <a:t>λαγονοψοϊτου</a:t>
            </a:r>
            <a:r>
              <a:rPr lang="el-GR" dirty="0"/>
              <a:t> μυ. Έχουν λοξή φορά από άνω και έσω προς τα κάτω και έξω. Ο δεξιός </a:t>
            </a:r>
            <a:r>
              <a:rPr lang="el-GR" dirty="0" err="1"/>
              <a:t>νεφρός</a:t>
            </a:r>
            <a:r>
              <a:rPr lang="el-GR" dirty="0"/>
              <a:t> βρίσκεται χαμηλότερα του αριστερού λόγω της πίεσης από το ήπαρ. Το βάρος του κάθε νεφρού είναι 150 </a:t>
            </a:r>
            <a:r>
              <a:rPr lang="en-US" dirty="0"/>
              <a:t>gr</a:t>
            </a:r>
            <a:r>
              <a:rPr lang="el-GR" dirty="0"/>
              <a:t> περίπου, ενώ το μήκος τους κυμαίνεται μεταξύ 9-12 </a:t>
            </a:r>
            <a:r>
              <a:rPr lang="en-US" dirty="0"/>
              <a:t>cm.</a:t>
            </a:r>
            <a:endParaRPr lang="el-GR" dirty="0"/>
          </a:p>
          <a:p>
            <a:pPr marL="0" indent="0" algn="just">
              <a:buNone/>
            </a:pPr>
            <a:endParaRPr lang="el-G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286604"/>
            <a:ext cx="10058400" cy="985605"/>
          </a:xfrm>
        </p:spPr>
        <p:txBody>
          <a:bodyPr>
            <a:normAutofit/>
          </a:bodyPr>
          <a:lstStyle/>
          <a:p>
            <a:pPr algn="ctr"/>
            <a:r>
              <a:rPr lang="el-GR" sz="2800" dirty="0"/>
              <a:t>ΕΚΣΠΕΡΜΑΤΙΣΤΙΚΟΙ ΠΟΡΟΙ</a:t>
            </a:r>
            <a:endParaRPr lang="el-GR" sz="2800" dirty="0"/>
          </a:p>
        </p:txBody>
      </p:sp>
      <p:sp>
        <p:nvSpPr>
          <p:cNvPr id="3" name="Θέση περιεχομένου 2"/>
          <p:cNvSpPr>
            <a:spLocks noGrp="1"/>
          </p:cNvSpPr>
          <p:nvPr>
            <p:ph idx="1"/>
          </p:nvPr>
        </p:nvSpPr>
        <p:spPr/>
        <p:txBody>
          <a:bodyPr/>
          <a:lstStyle/>
          <a:p>
            <a:pPr algn="just"/>
            <a:r>
              <a:rPr lang="el-GR" dirty="0"/>
              <a:t> Ο </a:t>
            </a:r>
            <a:r>
              <a:rPr lang="el-GR" dirty="0" err="1"/>
              <a:t>εκσπερματιστικός</a:t>
            </a:r>
            <a:r>
              <a:rPr lang="el-GR" dirty="0"/>
              <a:t> πόρος, μήκους 2εκ, σχηματίζεται πάνω από τη βάση του προστάτη από τη συνένωση της σπερματικής ληκύθου με τον αυχένα της σπερματοδόχου </a:t>
            </a:r>
            <a:r>
              <a:rPr lang="el-GR" dirty="0" err="1"/>
              <a:t>κύστεως</a:t>
            </a:r>
            <a:r>
              <a:rPr lang="el-GR" dirty="0"/>
              <a:t>. Στη συνέχεια φέρεται λοξά μέσα στον αδένα (κεντρική ζώνη), από τα άνω και πίσω προς τα κάτω και εμπρός, και εκβάλλει στην προστατική μοίρα της ουρήθρας, στα πλάγια του σπερματικού </a:t>
            </a:r>
            <a:r>
              <a:rPr lang="el-GR" dirty="0" err="1"/>
              <a:t>λοφιδίου</a:t>
            </a:r>
            <a:endParaRPr lang="el-G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286604"/>
            <a:ext cx="10058400" cy="1012110"/>
          </a:xfrm>
        </p:spPr>
        <p:txBody>
          <a:bodyPr>
            <a:normAutofit/>
          </a:bodyPr>
          <a:lstStyle/>
          <a:p>
            <a:pPr algn="ctr"/>
            <a:r>
              <a:rPr lang="el-GR" sz="2800" dirty="0"/>
              <a:t>ΠΡΟΣΤΑΤΗΣ</a:t>
            </a:r>
            <a:endParaRPr lang="el-GR" sz="2800" dirty="0"/>
          </a:p>
        </p:txBody>
      </p:sp>
      <p:sp>
        <p:nvSpPr>
          <p:cNvPr id="3" name="Θέση περιεχομένου 2"/>
          <p:cNvSpPr>
            <a:spLocks noGrp="1"/>
          </p:cNvSpPr>
          <p:nvPr>
            <p:ph idx="1"/>
          </p:nvPr>
        </p:nvSpPr>
        <p:spPr/>
        <p:txBody>
          <a:bodyPr>
            <a:normAutofit lnSpcReduction="10000"/>
          </a:bodyPr>
          <a:lstStyle/>
          <a:p>
            <a:pPr algn="just">
              <a:buFont typeface="Wingdings" panose="05000000000000000000" pitchFamily="2" charset="2"/>
              <a:buChar char="§"/>
            </a:pPr>
            <a:r>
              <a:rPr lang="el-GR" dirty="0"/>
              <a:t>Τοπογραφικά βρίσκεται κάτω από τον αυχένα της </a:t>
            </a:r>
            <a:r>
              <a:rPr lang="el-GR" dirty="0" err="1"/>
              <a:t>κύστεως</a:t>
            </a:r>
            <a:r>
              <a:rPr lang="el-GR" dirty="0"/>
              <a:t> και περιβάλλει την αρχή της ουρήθρας, πίσω από την ηβική σύμφυση και πάνω από το ουρογεννητικό διάφραγμα, έμπροσθεν από το ορθό ( από το οποίο χωρίζεται με την ισχυρή </a:t>
            </a:r>
            <a:r>
              <a:rPr lang="el-GR" dirty="0" err="1"/>
              <a:t>περιτονία</a:t>
            </a:r>
            <a:r>
              <a:rPr lang="el-GR" dirty="0"/>
              <a:t> του </a:t>
            </a:r>
            <a:r>
              <a:rPr lang="en-US" dirty="0" err="1"/>
              <a:t>Denonvillier</a:t>
            </a:r>
            <a:r>
              <a:rPr lang="el-GR" dirty="0"/>
              <a:t> και την </a:t>
            </a:r>
            <a:r>
              <a:rPr lang="el-GR" dirty="0" err="1"/>
              <a:t>ευθυκυστική</a:t>
            </a:r>
            <a:r>
              <a:rPr lang="el-GR" dirty="0"/>
              <a:t> πτυχή του περιτοναίου που διαμορφώνει το </a:t>
            </a:r>
            <a:r>
              <a:rPr lang="el-GR" dirty="0" err="1"/>
              <a:t>δουγλάσσειο</a:t>
            </a:r>
            <a:r>
              <a:rPr lang="el-GR" dirty="0"/>
              <a:t> χώρο)</a:t>
            </a:r>
            <a:endParaRPr lang="el-GR" dirty="0"/>
          </a:p>
          <a:p>
            <a:pPr algn="just">
              <a:buFont typeface="Wingdings" panose="05000000000000000000" pitchFamily="2" charset="2"/>
              <a:buChar char="§"/>
            </a:pPr>
            <a:r>
              <a:rPr lang="el-GR" dirty="0"/>
              <a:t>Έχει μέγεθος και σχήμα κάστανου, μια βάση, μια κορυφή, δυο πλάγιες επιφάνειες, πρόσθια και οπίσθια επιφάνεια</a:t>
            </a:r>
            <a:endParaRPr lang="el-GR" dirty="0"/>
          </a:p>
          <a:p>
            <a:pPr algn="just">
              <a:buFont typeface="Wingdings" panose="05000000000000000000" pitchFamily="2" charset="2"/>
              <a:buChar char="§"/>
            </a:pPr>
            <a:r>
              <a:rPr lang="el-GR" dirty="0"/>
              <a:t>Διαστάσεις 4χ2χ2,5-3εκ, βάρος 20γρ.</a:t>
            </a:r>
            <a:endParaRPr lang="el-GR" dirty="0"/>
          </a:p>
          <a:p>
            <a:pPr algn="just">
              <a:buFont typeface="Wingdings" panose="05000000000000000000" pitchFamily="2" charset="2"/>
              <a:buChar char="§"/>
            </a:pPr>
            <a:r>
              <a:rPr lang="el-GR" dirty="0"/>
              <a:t>Στηρίζεται από τους </a:t>
            </a:r>
            <a:r>
              <a:rPr lang="el-GR" dirty="0" err="1"/>
              <a:t>ηβοπροστατικούς</a:t>
            </a:r>
            <a:r>
              <a:rPr lang="el-GR" dirty="0"/>
              <a:t> συνδέσμους μπροστά και από το ουρογεννητικό διάφραγμα και τον </a:t>
            </a:r>
            <a:r>
              <a:rPr lang="el-GR" dirty="0" err="1"/>
              <a:t>ανελκτήρα</a:t>
            </a:r>
            <a:r>
              <a:rPr lang="el-GR" dirty="0"/>
              <a:t> μυ από τα πλάγια και κάτω</a:t>
            </a:r>
            <a:endParaRPr lang="el-GR" dirty="0"/>
          </a:p>
          <a:p>
            <a:pPr algn="just">
              <a:buFont typeface="Wingdings" panose="05000000000000000000" pitchFamily="2" charset="2"/>
              <a:buChar char="§"/>
            </a:pPr>
            <a:r>
              <a:rPr lang="el-GR" dirty="0"/>
              <a:t>Δέχεται τις δυο </a:t>
            </a:r>
            <a:r>
              <a:rPr lang="el-GR" dirty="0" err="1"/>
              <a:t>σπερματοδόχες</a:t>
            </a:r>
            <a:r>
              <a:rPr lang="el-GR" dirty="0"/>
              <a:t> </a:t>
            </a:r>
            <a:r>
              <a:rPr lang="el-GR" dirty="0" err="1"/>
              <a:t>κύστεις</a:t>
            </a:r>
            <a:r>
              <a:rPr lang="el-GR" dirty="0"/>
              <a:t> στην οπίσθια επιφάνεια της βάσης του, ενώ </a:t>
            </a:r>
            <a:r>
              <a:rPr lang="el-GR" dirty="0" err="1"/>
              <a:t>διαπερνάται</a:t>
            </a:r>
            <a:r>
              <a:rPr lang="el-GR" dirty="0"/>
              <a:t> από την προστατική ουρήθρα και τους δυο </a:t>
            </a:r>
            <a:r>
              <a:rPr lang="el-GR" dirty="0" err="1"/>
              <a:t>εκσπερματιστικούς</a:t>
            </a:r>
            <a:r>
              <a:rPr lang="el-GR" dirty="0"/>
              <a:t> πόρους με πορεία προς τα κάτω και έσω μέχρι το σπερματικό </a:t>
            </a:r>
            <a:r>
              <a:rPr lang="el-GR" dirty="0" err="1"/>
              <a:t>λοφίδιο</a:t>
            </a:r>
            <a:endParaRPr lang="el-G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286603"/>
            <a:ext cx="10058400" cy="1091623"/>
          </a:xfrm>
        </p:spPr>
        <p:txBody>
          <a:bodyPr>
            <a:normAutofit/>
          </a:bodyPr>
          <a:lstStyle/>
          <a:p>
            <a:pPr algn="ctr"/>
            <a:r>
              <a:rPr lang="el-GR" sz="2800" dirty="0"/>
              <a:t>ΔΟΜΗ ΠΡΟΣΤΑΤΗ</a:t>
            </a:r>
            <a:endParaRPr lang="el-GR" sz="2800" dirty="0"/>
          </a:p>
        </p:txBody>
      </p:sp>
      <p:sp>
        <p:nvSpPr>
          <p:cNvPr id="3" name="Θέση περιεχομένου 2"/>
          <p:cNvSpPr>
            <a:spLocks noGrp="1"/>
          </p:cNvSpPr>
          <p:nvPr>
            <p:ph idx="1"/>
          </p:nvPr>
        </p:nvSpPr>
        <p:spPr/>
        <p:txBody>
          <a:bodyPr/>
          <a:lstStyle/>
          <a:p>
            <a:pPr algn="just">
              <a:buFont typeface="Wingdings" panose="05000000000000000000" pitchFamily="2" charset="2"/>
              <a:buChar char="§"/>
            </a:pPr>
            <a:r>
              <a:rPr lang="el-GR" dirty="0"/>
              <a:t>Όργανο μικτής αιτιολογίας που αποτελείται από αδενικό στοιχείο (70% του αδένα) και </a:t>
            </a:r>
            <a:r>
              <a:rPr lang="el-GR" dirty="0" err="1"/>
              <a:t>ινομυώδες</a:t>
            </a:r>
            <a:r>
              <a:rPr lang="el-GR" dirty="0"/>
              <a:t> στρώμα (30% του αδένα)</a:t>
            </a:r>
            <a:endParaRPr lang="el-GR" dirty="0"/>
          </a:p>
          <a:p>
            <a:pPr algn="just">
              <a:buFont typeface="Wingdings" panose="05000000000000000000" pitchFamily="2" charset="2"/>
              <a:buChar char="§"/>
            </a:pPr>
            <a:r>
              <a:rPr lang="el-GR" dirty="0" err="1"/>
              <a:t>Αδένια</a:t>
            </a:r>
            <a:r>
              <a:rPr lang="el-GR" dirty="0"/>
              <a:t> αδειάζουν το περιεχόμενό τους σε πολλαπλούς μικρούς πόρους που καταλήγουν στο οπίσθιο τμήμα της ουρήθρας κοντά στο σπερματικό </a:t>
            </a:r>
            <a:r>
              <a:rPr lang="el-GR" dirty="0" err="1"/>
              <a:t>λοφίδιο</a:t>
            </a:r>
            <a:r>
              <a:rPr lang="el-GR" dirty="0"/>
              <a:t>, ενώ στρώμα λείου μυϊκού, ελαστικού και συνδετικού ιστού τους περιβάλλει</a:t>
            </a:r>
            <a:endParaRPr lang="el-GR" dirty="0"/>
          </a:p>
          <a:p>
            <a:pPr algn="just">
              <a:buFont typeface="Wingdings" panose="05000000000000000000" pitchFamily="2" charset="2"/>
              <a:buChar char="§"/>
            </a:pPr>
            <a:r>
              <a:rPr lang="el-GR" dirty="0"/>
              <a:t>Απλό κυλινδρικό ή κυβοειδές επιθήλιο, διάσπαρτα </a:t>
            </a:r>
            <a:r>
              <a:rPr lang="el-GR" dirty="0" err="1"/>
              <a:t>νευροενδοκρινικά</a:t>
            </a:r>
            <a:r>
              <a:rPr lang="el-GR" dirty="0"/>
              <a:t> κύτταρα, πολυδύναμα (</a:t>
            </a:r>
            <a:r>
              <a:rPr lang="en-US" dirty="0"/>
              <a:t>stem)</a:t>
            </a:r>
            <a:r>
              <a:rPr lang="el-GR" dirty="0"/>
              <a:t> κύτταρα</a:t>
            </a:r>
            <a:endParaRPr lang="el-GR" dirty="0"/>
          </a:p>
          <a:p>
            <a:pPr algn="just">
              <a:buFont typeface="Wingdings" panose="05000000000000000000" pitchFamily="2" charset="2"/>
              <a:buChar char="§"/>
            </a:pPr>
            <a:r>
              <a:rPr lang="el-GR" dirty="0"/>
              <a:t>Ο προστάτης περιβάλλεται από κάψα που αποτελείται από κολλαγόνο, </a:t>
            </a:r>
            <a:r>
              <a:rPr lang="el-GR" dirty="0" err="1"/>
              <a:t>ελαστίνη</a:t>
            </a:r>
            <a:r>
              <a:rPr lang="el-GR" dirty="0"/>
              <a:t> και κυκλικά διατασσόμενες λείες μυϊκές ίνες</a:t>
            </a:r>
            <a:endParaRPr lang="el-GR" dirty="0"/>
          </a:p>
          <a:p>
            <a:pPr algn="just">
              <a:buFont typeface="Wingdings" panose="05000000000000000000" pitchFamily="2" charset="2"/>
              <a:buChar char="§"/>
            </a:pPr>
            <a:r>
              <a:rPr lang="el-GR" dirty="0" err="1"/>
              <a:t>Ηβοπροστατικοί</a:t>
            </a:r>
            <a:r>
              <a:rPr lang="el-GR" dirty="0"/>
              <a:t> σύνδεσμοι, εν τω </a:t>
            </a:r>
            <a:r>
              <a:rPr lang="el-GR" dirty="0" err="1"/>
              <a:t>βάθει</a:t>
            </a:r>
            <a:r>
              <a:rPr lang="el-GR" dirty="0"/>
              <a:t> ραχιαία φλέβα του πέους, </a:t>
            </a:r>
            <a:r>
              <a:rPr lang="el-GR" dirty="0" err="1"/>
              <a:t>αγγειονευρώδη</a:t>
            </a:r>
            <a:r>
              <a:rPr lang="el-GR" dirty="0"/>
              <a:t> δεμάτια, γραμμωτός έξω σφιγκτήρας</a:t>
            </a:r>
            <a:endParaRPr lang="el-G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286603"/>
            <a:ext cx="10058400" cy="1104875"/>
          </a:xfrm>
        </p:spPr>
        <p:txBody>
          <a:bodyPr>
            <a:normAutofit/>
          </a:bodyPr>
          <a:lstStyle/>
          <a:p>
            <a:pPr algn="ctr"/>
            <a:r>
              <a:rPr lang="el-GR" sz="2800" dirty="0"/>
              <a:t>ΕΣΩΤΕΡΙΚΗ ΑΝΑΤΟΜΙΑ ΤΟΥ ΠΡΟΣΤΑΤΗ</a:t>
            </a:r>
            <a:endParaRPr lang="el-GR" sz="2800" dirty="0"/>
          </a:p>
        </p:txBody>
      </p:sp>
      <p:sp>
        <p:nvSpPr>
          <p:cNvPr id="3" name="Θέση περιεχομένου 2"/>
          <p:cNvSpPr>
            <a:spLocks noGrp="1"/>
          </p:cNvSpPr>
          <p:nvPr>
            <p:ph idx="1"/>
          </p:nvPr>
        </p:nvSpPr>
        <p:spPr/>
        <p:txBody>
          <a:bodyPr/>
          <a:lstStyle/>
          <a:p>
            <a:pPr marL="514350" indent="-514350" algn="just">
              <a:buFont typeface="+mj-lt"/>
              <a:buAutoNum type="romanLcPeriod"/>
            </a:pPr>
            <a:r>
              <a:rPr lang="el-GR" dirty="0"/>
              <a:t>Ο </a:t>
            </a:r>
            <a:r>
              <a:rPr lang="en-US" dirty="0" err="1"/>
              <a:t>Lowsley</a:t>
            </a:r>
            <a:r>
              <a:rPr lang="el-GR" dirty="0"/>
              <a:t> περιέγραψε 5 ομάδες εμβρυϊκών καταβολών του προστάτη</a:t>
            </a:r>
            <a:r>
              <a:rPr lang="en-US" dirty="0"/>
              <a:t>:</a:t>
            </a:r>
            <a:r>
              <a:rPr lang="el-GR" dirty="0"/>
              <a:t> α) μέσος λοβός (</a:t>
            </a:r>
            <a:r>
              <a:rPr lang="el-GR" dirty="0" err="1"/>
              <a:t>προσπερματικός</a:t>
            </a:r>
            <a:r>
              <a:rPr lang="el-GR" dirty="0"/>
              <a:t> και όπισθεν της ουρήθρας) β) δεξιός πλάγιος γ) αριστερός πλάγιος δ) οπίσθιος ( </a:t>
            </a:r>
            <a:r>
              <a:rPr lang="el-GR" dirty="0" err="1"/>
              <a:t>οπισθοσπερματικός</a:t>
            </a:r>
            <a:r>
              <a:rPr lang="el-GR" dirty="0"/>
              <a:t> και όπισθεν της ουρήθρας) ε) πρόσθιος (κοιλιακά της ουρήθρας)</a:t>
            </a:r>
            <a:endParaRPr lang="el-GR" dirty="0"/>
          </a:p>
          <a:p>
            <a:pPr marL="514350" indent="-514350" algn="just">
              <a:buFont typeface="+mj-lt"/>
              <a:buAutoNum type="romanLcPeriod"/>
            </a:pPr>
            <a:r>
              <a:rPr lang="el-GR" dirty="0"/>
              <a:t>Ο </a:t>
            </a:r>
            <a:r>
              <a:rPr lang="en-US" dirty="0"/>
              <a:t>Mc Neal</a:t>
            </a:r>
            <a:r>
              <a:rPr lang="el-GR" dirty="0"/>
              <a:t> περιέγραψε τρεις ιστολογικά ξεχωριστές αδενικές ζώνες</a:t>
            </a:r>
            <a:r>
              <a:rPr lang="en-US" dirty="0"/>
              <a:t>:</a:t>
            </a:r>
            <a:r>
              <a:rPr lang="el-GR" dirty="0"/>
              <a:t> α) περιφερική ( 70-75% του αδενικού τμήματος του οργάνου) β) κεντρική (20-25%) γ) μεταβατική (5-10%) δ) πρόσθιο </a:t>
            </a:r>
            <a:r>
              <a:rPr lang="el-GR" dirty="0" err="1"/>
              <a:t>ινομυώδες</a:t>
            </a:r>
            <a:r>
              <a:rPr lang="el-GR" dirty="0"/>
              <a:t> στρώμα</a:t>
            </a:r>
            <a:endParaRPr lang="el-G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286604"/>
            <a:ext cx="10058400" cy="1038614"/>
          </a:xfrm>
        </p:spPr>
        <p:txBody>
          <a:bodyPr>
            <a:normAutofit/>
          </a:bodyPr>
          <a:lstStyle/>
          <a:p>
            <a:pPr algn="ctr"/>
            <a:r>
              <a:rPr lang="el-GR" sz="2800" dirty="0"/>
              <a:t>ΖΩΝΕΣ ΤΟΥ ΠΡΟΣΤΑΤΟΥ</a:t>
            </a:r>
            <a:endParaRPr lang="el-GR" sz="2800" dirty="0"/>
          </a:p>
        </p:txBody>
      </p:sp>
      <p:sp>
        <p:nvSpPr>
          <p:cNvPr id="3" name="Θέση περιεχομένου 2"/>
          <p:cNvSpPr>
            <a:spLocks noGrp="1"/>
          </p:cNvSpPr>
          <p:nvPr>
            <p:ph idx="1"/>
          </p:nvPr>
        </p:nvSpPr>
        <p:spPr/>
        <p:txBody>
          <a:bodyPr/>
          <a:lstStyle/>
          <a:p>
            <a:pPr algn="just">
              <a:buFont typeface="Wingdings" panose="05000000000000000000" pitchFamily="2" charset="2"/>
              <a:buChar char="Ø"/>
            </a:pPr>
            <a:r>
              <a:rPr lang="el-GR" dirty="0"/>
              <a:t>Η περιφερική ζώνη καλύπτει τα </a:t>
            </a:r>
            <a:r>
              <a:rPr lang="el-GR" dirty="0" err="1"/>
              <a:t>οπισθοπλάγια</a:t>
            </a:r>
            <a:r>
              <a:rPr lang="el-GR" dirty="0"/>
              <a:t> τμήματα του αδένα και περιέχει αδένες που εκβάλλουν στην περιφερική προστατική ουρήθρα ( από το σπερματικό </a:t>
            </a:r>
            <a:r>
              <a:rPr lang="el-GR" dirty="0" err="1"/>
              <a:t>λοφίδιο</a:t>
            </a:r>
            <a:r>
              <a:rPr lang="el-GR" dirty="0"/>
              <a:t> ως την κορυφή του αδένα). Στη ζώνη αυτή αναπτύσσεται το 70-80% των περιπτώσεων καρκίνου του </a:t>
            </a:r>
            <a:r>
              <a:rPr lang="el-GR" dirty="0" err="1"/>
              <a:t>προστάτου</a:t>
            </a:r>
            <a:r>
              <a:rPr lang="el-GR" dirty="0"/>
              <a:t>.</a:t>
            </a:r>
            <a:endParaRPr lang="el-GR" dirty="0"/>
          </a:p>
          <a:p>
            <a:pPr algn="just">
              <a:buFont typeface="Wingdings" panose="05000000000000000000" pitchFamily="2" charset="2"/>
              <a:buChar char="Ø"/>
            </a:pPr>
            <a:r>
              <a:rPr lang="el-GR" dirty="0"/>
              <a:t>Η κεντρική ζώνη με σφηνοειδές σχήμα περιβάλλει τους </a:t>
            </a:r>
            <a:r>
              <a:rPr lang="el-GR" dirty="0" err="1"/>
              <a:t>εκσπερματιστικούς</a:t>
            </a:r>
            <a:r>
              <a:rPr lang="el-GR" dirty="0"/>
              <a:t> πόρους στην πορεία τους προς το </a:t>
            </a:r>
            <a:r>
              <a:rPr lang="el-GR" dirty="0" err="1"/>
              <a:t>λοφίδιο</a:t>
            </a:r>
            <a:endParaRPr lang="el-GR" dirty="0"/>
          </a:p>
          <a:p>
            <a:pPr algn="just">
              <a:buFont typeface="Wingdings" panose="05000000000000000000" pitchFamily="2" charset="2"/>
              <a:buChar char="Ø"/>
            </a:pPr>
            <a:r>
              <a:rPr lang="el-GR" dirty="0"/>
              <a:t>Η μεταβατική ζώνη βρίσκεται αμέσως κεντρικά του σπερματικού </a:t>
            </a:r>
            <a:r>
              <a:rPr lang="el-GR" dirty="0" err="1"/>
              <a:t>λοφιδίου</a:t>
            </a:r>
            <a:r>
              <a:rPr lang="el-GR" dirty="0"/>
              <a:t>, εκατέρωθεν της ουρήθρας. Στη ζώνη αυτή αναπτύσσεται η υπερπλασία του </a:t>
            </a:r>
            <a:r>
              <a:rPr lang="el-GR" dirty="0" err="1"/>
              <a:t>προστάτου</a:t>
            </a:r>
            <a:endParaRPr lang="el-GR" dirty="0"/>
          </a:p>
          <a:p>
            <a:pPr algn="just">
              <a:buFont typeface="Wingdings" panose="05000000000000000000" pitchFamily="2" charset="2"/>
              <a:buChar char="Ø"/>
            </a:pPr>
            <a:r>
              <a:rPr lang="el-GR" dirty="0"/>
              <a:t>Στη μεταβατική και κεντρική ζώνη η ανάπτυξη καρκίνου του </a:t>
            </a:r>
            <a:r>
              <a:rPr lang="el-GR" dirty="0" err="1"/>
              <a:t>προστάτου</a:t>
            </a:r>
            <a:r>
              <a:rPr lang="el-GR" dirty="0"/>
              <a:t> είναι ασυνήθης (10% και 5% των περιπτώσεων αντίστοιχα)</a:t>
            </a:r>
            <a:endParaRPr lang="el-G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1"/>
          <a:stretch>
            <a:fillRect/>
          </a:stretch>
        </p:blipFill>
        <p:spPr>
          <a:xfrm>
            <a:off x="2902924" y="464448"/>
            <a:ext cx="6373598" cy="5045765"/>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1"/>
          <a:stretch>
            <a:fillRect/>
          </a:stretch>
        </p:blipFill>
        <p:spPr>
          <a:xfrm>
            <a:off x="2906034" y="830634"/>
            <a:ext cx="6224714" cy="4803404"/>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286604"/>
            <a:ext cx="10058400" cy="945848"/>
          </a:xfrm>
        </p:spPr>
        <p:txBody>
          <a:bodyPr>
            <a:normAutofit/>
          </a:bodyPr>
          <a:lstStyle/>
          <a:p>
            <a:pPr algn="ctr"/>
            <a:r>
              <a:rPr lang="el-GR" sz="2800" dirty="0"/>
              <a:t>ΑΓΓΕΙΩΣΗ ΚΑΙ ΝΕΥΡΩΣΗ ΤΟΥ ΠΡΟΣΤΑΤΟΥ</a:t>
            </a:r>
            <a:endParaRPr lang="el-GR" sz="2800" dirty="0"/>
          </a:p>
        </p:txBody>
      </p:sp>
      <p:sp>
        <p:nvSpPr>
          <p:cNvPr id="3" name="Θέση περιεχομένου 2"/>
          <p:cNvSpPr>
            <a:spLocks noGrp="1"/>
          </p:cNvSpPr>
          <p:nvPr>
            <p:ph idx="1"/>
          </p:nvPr>
        </p:nvSpPr>
        <p:spPr/>
        <p:txBody>
          <a:bodyPr/>
          <a:lstStyle/>
          <a:p>
            <a:pPr algn="just">
              <a:buFont typeface="Wingdings" panose="05000000000000000000" pitchFamily="2" charset="2"/>
              <a:buChar char="Ø"/>
            </a:pPr>
            <a:r>
              <a:rPr lang="el-GR" dirty="0" err="1"/>
              <a:t>Αιματώνεται</a:t>
            </a:r>
            <a:r>
              <a:rPr lang="el-GR" dirty="0"/>
              <a:t> από την κάτω κυστική, την έσω </a:t>
            </a:r>
            <a:r>
              <a:rPr lang="el-GR" dirty="0" err="1"/>
              <a:t>αιδοιική</a:t>
            </a:r>
            <a:r>
              <a:rPr lang="el-GR" dirty="0"/>
              <a:t> και τις μέσες </a:t>
            </a:r>
            <a:r>
              <a:rPr lang="el-GR" dirty="0" err="1"/>
              <a:t>αιμορροϊδικές</a:t>
            </a:r>
            <a:endParaRPr lang="el-GR" dirty="0"/>
          </a:p>
          <a:p>
            <a:pPr algn="just">
              <a:buFont typeface="Wingdings" panose="05000000000000000000" pitchFamily="2" charset="2"/>
              <a:buChar char="Ø"/>
            </a:pPr>
            <a:r>
              <a:rPr lang="el-GR" dirty="0"/>
              <a:t>Η φλεβική αποχέτευση επιτυγχάνεται μέσω του πλούσιου </a:t>
            </a:r>
            <a:r>
              <a:rPr lang="el-GR" dirty="0" err="1"/>
              <a:t>περιπροστατικού</a:t>
            </a:r>
            <a:r>
              <a:rPr lang="el-GR" dirty="0"/>
              <a:t> φλεβικού πλέγματος που συνδέεται με την εν τω </a:t>
            </a:r>
            <a:r>
              <a:rPr lang="el-GR" dirty="0" err="1"/>
              <a:t>βάθει</a:t>
            </a:r>
            <a:r>
              <a:rPr lang="el-GR" dirty="0"/>
              <a:t> ραχιαία φλέβα του πέους και τις έσω λαγόνιες φλέβες</a:t>
            </a:r>
            <a:endParaRPr lang="el-GR" dirty="0"/>
          </a:p>
          <a:p>
            <a:pPr algn="just">
              <a:buFont typeface="Wingdings" panose="05000000000000000000" pitchFamily="2" charset="2"/>
              <a:buChar char="Ø"/>
            </a:pPr>
            <a:r>
              <a:rPr lang="el-GR" dirty="0"/>
              <a:t>Η λεμφική αποχέτευση γίνεται κυρίως προς τους έσω λαγόνιους και </a:t>
            </a:r>
            <a:r>
              <a:rPr lang="el-GR" dirty="0" err="1"/>
              <a:t>θυροειδικούς</a:t>
            </a:r>
            <a:r>
              <a:rPr lang="el-GR" dirty="0"/>
              <a:t> λεμφαδένες</a:t>
            </a:r>
            <a:endParaRPr lang="el-GR" dirty="0"/>
          </a:p>
          <a:p>
            <a:pPr algn="just">
              <a:buFont typeface="Wingdings" panose="05000000000000000000" pitchFamily="2" charset="2"/>
              <a:buChar char="Ø"/>
            </a:pPr>
            <a:r>
              <a:rPr lang="el-GR" dirty="0"/>
              <a:t>Ο προστάτης λαμβάνει αυτόνομη νεύρωση ( συμπαθητική και παρασυμπαθητική) μέσω του πυελικού πλέγματος και σωματική νεύρωση μέσω του </a:t>
            </a:r>
            <a:r>
              <a:rPr lang="el-GR" dirty="0" err="1"/>
              <a:t>αιδοιικού</a:t>
            </a:r>
            <a:r>
              <a:rPr lang="el-GR" dirty="0"/>
              <a:t> νεύρου, </a:t>
            </a:r>
            <a:r>
              <a:rPr lang="el-GR" dirty="0" err="1"/>
              <a:t>αγγειονευρώδη</a:t>
            </a:r>
            <a:r>
              <a:rPr lang="el-GR" dirty="0"/>
              <a:t> δεμάτια</a:t>
            </a:r>
            <a:endParaRPr lang="el-G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1"/>
          <a:stretch>
            <a:fillRect/>
          </a:stretch>
        </p:blipFill>
        <p:spPr>
          <a:xfrm>
            <a:off x="3154017" y="1139687"/>
            <a:ext cx="5473148" cy="4320209"/>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286603"/>
            <a:ext cx="10058400" cy="1118127"/>
          </a:xfrm>
        </p:spPr>
        <p:txBody>
          <a:bodyPr>
            <a:normAutofit/>
          </a:bodyPr>
          <a:lstStyle/>
          <a:p>
            <a:pPr algn="ctr"/>
            <a:r>
              <a:rPr lang="el-GR" sz="2800" dirty="0"/>
              <a:t>ΠΕΟΣ</a:t>
            </a:r>
            <a:endParaRPr lang="el-GR" sz="2800" dirty="0"/>
          </a:p>
        </p:txBody>
      </p:sp>
      <p:sp>
        <p:nvSpPr>
          <p:cNvPr id="3" name="Θέση περιεχομένου 2"/>
          <p:cNvSpPr>
            <a:spLocks noGrp="1"/>
          </p:cNvSpPr>
          <p:nvPr>
            <p:ph idx="1"/>
          </p:nvPr>
        </p:nvSpPr>
        <p:spPr/>
        <p:txBody>
          <a:bodyPr/>
          <a:lstStyle/>
          <a:p>
            <a:pPr algn="just">
              <a:buFont typeface="Wingdings" panose="05000000000000000000" pitchFamily="2" charset="2"/>
              <a:buChar char="§"/>
            </a:pPr>
            <a:r>
              <a:rPr lang="el-GR" dirty="0"/>
              <a:t>Ρίζα, σώμα, βάλανος</a:t>
            </a:r>
            <a:endParaRPr lang="el-GR" dirty="0"/>
          </a:p>
          <a:p>
            <a:pPr algn="just">
              <a:buFont typeface="Wingdings" panose="05000000000000000000" pitchFamily="2" charset="2"/>
              <a:buChar char="§"/>
            </a:pPr>
            <a:r>
              <a:rPr lang="el-GR" dirty="0"/>
              <a:t>Η ρίζα του πέους </a:t>
            </a:r>
            <a:r>
              <a:rPr lang="el-GR" dirty="0" err="1"/>
              <a:t>προσφύεται</a:t>
            </a:r>
            <a:r>
              <a:rPr lang="el-GR" dirty="0"/>
              <a:t> ισχυρά στην επιφάνεια του ουρογεννητικού διαφράγματος (εν τω </a:t>
            </a:r>
            <a:r>
              <a:rPr lang="el-GR" dirty="0" err="1"/>
              <a:t>βάθει</a:t>
            </a:r>
            <a:r>
              <a:rPr lang="el-GR" dirty="0"/>
              <a:t> εγκάρσιο μυ του περινέου) και στα οστά της πυέλου (κάτω </a:t>
            </a:r>
            <a:r>
              <a:rPr lang="el-GR" dirty="0" err="1"/>
              <a:t>ηβοϊσχιακούς</a:t>
            </a:r>
            <a:r>
              <a:rPr lang="el-GR" dirty="0"/>
              <a:t> κλάδους)</a:t>
            </a:r>
            <a:endParaRPr lang="el-GR" dirty="0"/>
          </a:p>
          <a:p>
            <a:pPr algn="just">
              <a:buFont typeface="Wingdings" panose="05000000000000000000" pitchFamily="2" charset="2"/>
              <a:buChar char="§"/>
            </a:pPr>
            <a:r>
              <a:rPr lang="el-GR" dirty="0"/>
              <a:t>Το σώμα του πέους είναι κινητό και ελεύθερο και καταλήγει στη βάλανο του πέους, από την οποία χωρίζεται με τη στεφανιαία αύλακα</a:t>
            </a:r>
            <a:endParaRPr lang="el-GR" dirty="0"/>
          </a:p>
          <a:p>
            <a:pPr algn="just">
              <a:buFont typeface="Wingdings" panose="05000000000000000000" pitchFamily="2" charset="2"/>
              <a:buChar char="§"/>
            </a:pPr>
            <a:r>
              <a:rPr lang="el-GR" dirty="0"/>
              <a:t>Η βάλανος έχει ένα χείλος που προβάλλει, τη στεφάνη της βαλάνου, και φέρει το έξω στόμιο της ουρήθρας</a:t>
            </a:r>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286603"/>
            <a:ext cx="10058400" cy="972353"/>
          </a:xfrm>
        </p:spPr>
        <p:txBody>
          <a:bodyPr>
            <a:normAutofit/>
          </a:bodyPr>
          <a:lstStyle/>
          <a:p>
            <a:pPr algn="ctr"/>
            <a:r>
              <a:rPr lang="el-GR" sz="3200" dirty="0"/>
              <a:t>ΜΟΡΦΟΛΟΓΙΑ ΤΩΝ ΝΕΦΡΩΝ</a:t>
            </a:r>
            <a:endParaRPr lang="el-GR" sz="3200" dirty="0"/>
          </a:p>
        </p:txBody>
      </p:sp>
      <p:sp>
        <p:nvSpPr>
          <p:cNvPr id="3" name="Θέση περιεχομένου 2"/>
          <p:cNvSpPr>
            <a:spLocks noGrp="1"/>
          </p:cNvSpPr>
          <p:nvPr>
            <p:ph idx="1"/>
          </p:nvPr>
        </p:nvSpPr>
        <p:spPr>
          <a:xfrm>
            <a:off x="1097280" y="1842053"/>
            <a:ext cx="10058400" cy="4214190"/>
          </a:xfrm>
        </p:spPr>
        <p:txBody>
          <a:bodyPr>
            <a:normAutofit/>
          </a:bodyPr>
          <a:lstStyle/>
          <a:p>
            <a:r>
              <a:rPr lang="el-GR" sz="1800" dirty="0"/>
              <a:t>Στον κάθε νεφρό διακρίνουμε μια </a:t>
            </a:r>
            <a:r>
              <a:rPr lang="el-GR" sz="1800" b="1" dirty="0"/>
              <a:t>πρόσθια</a:t>
            </a:r>
            <a:r>
              <a:rPr lang="el-GR" sz="1800" dirty="0"/>
              <a:t> και μια </a:t>
            </a:r>
            <a:r>
              <a:rPr lang="el-GR" sz="1800" b="1" dirty="0"/>
              <a:t>οπίσθια</a:t>
            </a:r>
            <a:r>
              <a:rPr lang="el-GR" sz="1800" dirty="0"/>
              <a:t> επιφάνεια που είναι </a:t>
            </a:r>
            <a:r>
              <a:rPr lang="el-GR" sz="1800" dirty="0" err="1"/>
              <a:t>υπόκυρτες</a:t>
            </a:r>
            <a:r>
              <a:rPr lang="el-GR" sz="1800" dirty="0"/>
              <a:t>, ένα </a:t>
            </a:r>
            <a:r>
              <a:rPr lang="el-GR" sz="1800" b="1" dirty="0"/>
              <a:t>έξω χείλος</a:t>
            </a:r>
            <a:r>
              <a:rPr lang="el-GR" sz="1800" dirty="0"/>
              <a:t> που είναι κυρτό και ένα </a:t>
            </a:r>
            <a:r>
              <a:rPr lang="el-GR" sz="1800" b="1" dirty="0"/>
              <a:t>έσω</a:t>
            </a:r>
            <a:r>
              <a:rPr lang="el-GR" sz="1800" dirty="0"/>
              <a:t> που είναι κοίλο, έναν </a:t>
            </a:r>
            <a:r>
              <a:rPr lang="el-GR" sz="1800" b="1" dirty="0"/>
              <a:t>άνω κι έναν κάτω πόλο</a:t>
            </a:r>
            <a:r>
              <a:rPr lang="el-GR" sz="1800" dirty="0"/>
              <a:t>. Στον άνω πόλο του κάθε νεφρού βρίσκεται το σύστοιχο επινεφρίδιο (σημαντικότατος ενδοκρινής αδένας). Στο έσω χείλος του νεφρού υπάρχει μια </a:t>
            </a:r>
            <a:r>
              <a:rPr lang="el-GR" sz="1800" dirty="0" err="1"/>
              <a:t>βαθειά</a:t>
            </a:r>
            <a:r>
              <a:rPr lang="el-GR" sz="1800" dirty="0"/>
              <a:t> σχισμή, η πύλη του νεφρού, που οδηγεί σε ένα άνοιγμα στο εσωτερικό του οργάνου το οποίο λέγεται νεφρική κοιλία. Στη νεφρική κοιλία βρίσκεται η νεφρική πύελος. Από την πύλη του νεφρού μπαίνει η νεφρική αρτηρία (κλάδος της κοιλιακής αορτής) και βγαίνουν η νεφρική φλέβα, τα λεμφαγγεία του νεφρού και η νεφρική πύελος με τον ουρητήρα. </a:t>
            </a:r>
            <a:endParaRPr lang="el-GR" sz="1800" dirty="0"/>
          </a:p>
          <a:p>
            <a:r>
              <a:rPr lang="el-GR" sz="1800" dirty="0"/>
              <a:t>Ο </a:t>
            </a:r>
            <a:r>
              <a:rPr lang="el-GR" sz="1800" dirty="0" err="1"/>
              <a:t>νεφρός</a:t>
            </a:r>
            <a:r>
              <a:rPr lang="el-GR" sz="1800" dirty="0"/>
              <a:t> στηρίζεται (κρέμεται) από τα αγγεία του και από μια ινώδη μεμβράνη, την θήκη του νεφρού ή νεφρική </a:t>
            </a:r>
            <a:r>
              <a:rPr lang="el-GR" sz="1800" dirty="0" err="1"/>
              <a:t>περιτονία</a:t>
            </a:r>
            <a:r>
              <a:rPr lang="el-GR" sz="1800" dirty="0"/>
              <a:t>, η οποία τον περιβάλλει σαν τσέπη ανοιχτή στο κάτω της μέρος και, </a:t>
            </a:r>
            <a:r>
              <a:rPr lang="el-GR" sz="1800" dirty="0" err="1"/>
              <a:t>συμφυόμενη</a:t>
            </a:r>
            <a:r>
              <a:rPr lang="el-GR" sz="1800" dirty="0"/>
              <a:t> με το περιτόναιο εμπρός και με τις </a:t>
            </a:r>
            <a:r>
              <a:rPr lang="el-GR" sz="1800" dirty="0" err="1"/>
              <a:t>περιτονίες</a:t>
            </a:r>
            <a:r>
              <a:rPr lang="el-GR" sz="1800" dirty="0"/>
              <a:t> των μυών του οπίσθιου κοιλιακού τοιχώματος πίσω, τον καθηλώνει στο οπίσθιο κοιλιακό τοίχωμα. Ο ίδιος ο </a:t>
            </a:r>
            <a:r>
              <a:rPr lang="el-GR" sz="1800" dirty="0" err="1"/>
              <a:t>νεφρός</a:t>
            </a:r>
            <a:r>
              <a:rPr lang="el-GR" sz="1800" dirty="0"/>
              <a:t> περιβάλλεται από έναν ινώδη χιτώνα που κι αυτός </a:t>
            </a:r>
            <a:r>
              <a:rPr lang="el-GR" sz="1800" dirty="0" err="1"/>
              <a:t>συμφύεται</a:t>
            </a:r>
            <a:r>
              <a:rPr lang="el-GR" sz="1800" dirty="0"/>
              <a:t> με τη θήκη. Μεταξύ θήκης και ινώδη χιτώνα υπάρχει το </a:t>
            </a:r>
            <a:r>
              <a:rPr lang="el-GR" sz="1800" dirty="0" err="1"/>
              <a:t>περινεφρικό</a:t>
            </a:r>
            <a:r>
              <a:rPr lang="el-GR" sz="1800" dirty="0"/>
              <a:t> λίπος που σχηματίζει μια αρκετά </a:t>
            </a:r>
            <a:r>
              <a:rPr lang="el-GR" sz="1800" dirty="0" err="1"/>
              <a:t>παχειά</a:t>
            </a:r>
            <a:r>
              <a:rPr lang="el-GR" sz="1800" dirty="0"/>
              <a:t> κάψα γύρω από το νεφρό και συμβάλλει στη στήριξη και στην προστασία του.</a:t>
            </a:r>
            <a:endParaRPr lang="el-GR" sz="18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286604"/>
            <a:ext cx="10058400" cy="1025361"/>
          </a:xfrm>
        </p:spPr>
        <p:txBody>
          <a:bodyPr>
            <a:normAutofit/>
          </a:bodyPr>
          <a:lstStyle/>
          <a:p>
            <a:pPr algn="ctr"/>
            <a:r>
              <a:rPr lang="el-GR" sz="2800" dirty="0"/>
              <a:t>ΠΕΟΣ</a:t>
            </a:r>
            <a:endParaRPr lang="el-GR" sz="2800" dirty="0"/>
          </a:p>
        </p:txBody>
      </p:sp>
      <p:sp>
        <p:nvSpPr>
          <p:cNvPr id="3" name="Θέση περιεχομένου 2"/>
          <p:cNvSpPr>
            <a:spLocks noGrp="1"/>
          </p:cNvSpPr>
          <p:nvPr>
            <p:ph idx="1"/>
          </p:nvPr>
        </p:nvSpPr>
        <p:spPr/>
        <p:txBody>
          <a:bodyPr/>
          <a:lstStyle/>
          <a:p>
            <a:pPr algn="just">
              <a:buFont typeface="Wingdings" panose="05000000000000000000" pitchFamily="2" charset="2"/>
              <a:buChar char="Ø"/>
            </a:pPr>
            <a:r>
              <a:rPr lang="el-GR" dirty="0"/>
              <a:t> δυο σηραγγώδη σώματα του πέους, </a:t>
            </a:r>
            <a:r>
              <a:rPr lang="el-GR" dirty="0" err="1"/>
              <a:t>σπογγιώδες</a:t>
            </a:r>
            <a:r>
              <a:rPr lang="el-GR" dirty="0"/>
              <a:t> σώμα της ουρήθρας</a:t>
            </a:r>
            <a:endParaRPr lang="el-GR" dirty="0"/>
          </a:p>
          <a:p>
            <a:pPr algn="just">
              <a:buFont typeface="Wingdings" panose="05000000000000000000" pitchFamily="2" charset="2"/>
              <a:buChar char="Ø"/>
            </a:pPr>
            <a:r>
              <a:rPr lang="el-GR" dirty="0"/>
              <a:t>Τα δυο σηραγγώδη σώματα χωρίζονται από το </a:t>
            </a:r>
            <a:r>
              <a:rPr lang="el-GR" dirty="0" err="1"/>
              <a:t>κτενιοειδές</a:t>
            </a:r>
            <a:r>
              <a:rPr lang="el-GR" dirty="0"/>
              <a:t> διάφραγμα, κατά το οπίσθιο τμήμα τους όμως απομακρύνονται διαμορφώνοντας τα δυο σκέλη των σηραγγωδών σωμάτων. Κάθε σκέλος </a:t>
            </a:r>
            <a:r>
              <a:rPr lang="el-GR" dirty="0" err="1"/>
              <a:t>προσφύεται</a:t>
            </a:r>
            <a:r>
              <a:rPr lang="el-GR" dirty="0"/>
              <a:t> ισχυρά στους </a:t>
            </a:r>
            <a:r>
              <a:rPr lang="el-GR" dirty="0" err="1"/>
              <a:t>ηβοϊσχιακούς</a:t>
            </a:r>
            <a:r>
              <a:rPr lang="el-GR" dirty="0"/>
              <a:t> κλάδους της πυέλου και καλύπτεται εξωτερικά από τους </a:t>
            </a:r>
            <a:r>
              <a:rPr lang="el-GR" dirty="0" err="1"/>
              <a:t>ισχιοσηραγγώδεις</a:t>
            </a:r>
            <a:r>
              <a:rPr lang="el-GR" dirty="0"/>
              <a:t> μύες</a:t>
            </a:r>
            <a:endParaRPr lang="el-GR" dirty="0"/>
          </a:p>
          <a:p>
            <a:pPr algn="just">
              <a:buFont typeface="Wingdings" panose="05000000000000000000" pitchFamily="2" charset="2"/>
              <a:buChar char="Ø"/>
            </a:pPr>
            <a:r>
              <a:rPr lang="el-GR" dirty="0"/>
              <a:t>Κατά την κοιλιακή επιφάνεια του πέους τα δυο σηραγγώδη σχηματίζουν την ουρηθρική αύλακα που υποδέχεται το </a:t>
            </a:r>
            <a:r>
              <a:rPr lang="el-GR" dirty="0" err="1"/>
              <a:t>σπογγιώδες</a:t>
            </a:r>
            <a:r>
              <a:rPr lang="el-GR" dirty="0"/>
              <a:t> σώμα της ουρήθρας</a:t>
            </a:r>
            <a:endParaRPr lang="el-GR" dirty="0"/>
          </a:p>
          <a:p>
            <a:pPr algn="just">
              <a:buFont typeface="Wingdings" panose="05000000000000000000" pitchFamily="2" charset="2"/>
              <a:buChar char="Ø"/>
            </a:pPr>
            <a:r>
              <a:rPr lang="el-GR" dirty="0"/>
              <a:t>Ο βολβός του σηραγγώδους σώματος της ουρήθρας περιβάλλεται από το </a:t>
            </a:r>
            <a:r>
              <a:rPr lang="el-GR" dirty="0" err="1"/>
              <a:t>βολβοσηραγγώδη</a:t>
            </a:r>
            <a:r>
              <a:rPr lang="el-GR" dirty="0"/>
              <a:t> μυ ο οποίος </a:t>
            </a:r>
            <a:r>
              <a:rPr lang="el-GR" dirty="0" err="1"/>
              <a:t>συσπάται</a:t>
            </a:r>
            <a:r>
              <a:rPr lang="el-GR" dirty="0"/>
              <a:t> για την προώθηση του περιεχομένου της ουρήθρας κατά την εκσπερμάτιση</a:t>
            </a:r>
            <a:endParaRPr lang="el-G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286604"/>
            <a:ext cx="10058400" cy="998858"/>
          </a:xfrm>
        </p:spPr>
        <p:txBody>
          <a:bodyPr>
            <a:normAutofit/>
          </a:bodyPr>
          <a:lstStyle/>
          <a:p>
            <a:pPr algn="ctr"/>
            <a:r>
              <a:rPr lang="el-GR" sz="2800" dirty="0"/>
              <a:t>ΔΙΑΤΟΜΗ ΚΑΙ ΧΙΤΩΝΕΣ ΤΟΥ ΠΕΟΥΣ</a:t>
            </a:r>
            <a:endParaRPr lang="el-GR" sz="2800" dirty="0"/>
          </a:p>
        </p:txBody>
      </p:sp>
      <p:sp>
        <p:nvSpPr>
          <p:cNvPr id="3" name="Θέση περιεχομένου 2"/>
          <p:cNvSpPr>
            <a:spLocks noGrp="1"/>
          </p:cNvSpPr>
          <p:nvPr>
            <p:ph idx="1"/>
          </p:nvPr>
        </p:nvSpPr>
        <p:spPr/>
        <p:txBody>
          <a:bodyPr/>
          <a:lstStyle/>
          <a:p>
            <a:pPr marL="514350" indent="-514350">
              <a:buFont typeface="+mj-lt"/>
              <a:buAutoNum type="romanLcPeriod"/>
            </a:pPr>
            <a:r>
              <a:rPr lang="el-GR" dirty="0"/>
              <a:t>Η </a:t>
            </a:r>
            <a:r>
              <a:rPr lang="el-GR" b="1" dirty="0"/>
              <a:t>πόσθη</a:t>
            </a:r>
            <a:r>
              <a:rPr lang="el-GR" dirty="0"/>
              <a:t> ( </a:t>
            </a:r>
            <a:r>
              <a:rPr lang="el-GR" dirty="0" err="1"/>
              <a:t>ακροποσθία</a:t>
            </a:r>
            <a:r>
              <a:rPr lang="el-GR" dirty="0"/>
              <a:t>, έσω και έξω πέταλο, χαλινός της </a:t>
            </a:r>
            <a:r>
              <a:rPr lang="el-GR" dirty="0" err="1"/>
              <a:t>ακροποσθίας</a:t>
            </a:r>
            <a:r>
              <a:rPr lang="el-GR" dirty="0"/>
              <a:t>)</a:t>
            </a:r>
            <a:endParaRPr lang="el-GR" dirty="0"/>
          </a:p>
          <a:p>
            <a:pPr marL="514350" indent="-514350" algn="just">
              <a:buFont typeface="+mj-lt"/>
              <a:buAutoNum type="romanLcPeriod"/>
            </a:pPr>
            <a:r>
              <a:rPr lang="el-GR" dirty="0"/>
              <a:t>Η </a:t>
            </a:r>
            <a:r>
              <a:rPr lang="el-GR" b="1" dirty="0" err="1"/>
              <a:t>επιπολής</a:t>
            </a:r>
            <a:r>
              <a:rPr lang="el-GR" b="1" dirty="0"/>
              <a:t> </a:t>
            </a:r>
            <a:r>
              <a:rPr lang="el-GR" b="1" dirty="0" err="1"/>
              <a:t>πεϊκή</a:t>
            </a:r>
            <a:r>
              <a:rPr lang="el-GR" b="1" dirty="0"/>
              <a:t> </a:t>
            </a:r>
            <a:r>
              <a:rPr lang="el-GR" b="1" dirty="0" err="1"/>
              <a:t>περιτονία</a:t>
            </a:r>
            <a:r>
              <a:rPr lang="el-GR" dirty="0"/>
              <a:t> ( συνέχεια της </a:t>
            </a:r>
            <a:r>
              <a:rPr lang="el-GR" dirty="0" err="1"/>
              <a:t>περιτονίας</a:t>
            </a:r>
            <a:r>
              <a:rPr lang="el-GR" dirty="0"/>
              <a:t> του </a:t>
            </a:r>
            <a:r>
              <a:rPr lang="en-US" dirty="0"/>
              <a:t>Scarpa </a:t>
            </a:r>
            <a:r>
              <a:rPr lang="el-GR" dirty="0"/>
              <a:t>και της </a:t>
            </a:r>
            <a:r>
              <a:rPr lang="el-GR" dirty="0" err="1"/>
              <a:t>επιπολής</a:t>
            </a:r>
            <a:r>
              <a:rPr lang="el-GR" dirty="0"/>
              <a:t> </a:t>
            </a:r>
            <a:r>
              <a:rPr lang="el-GR" dirty="0" err="1"/>
              <a:t>περινεϊκής</a:t>
            </a:r>
            <a:r>
              <a:rPr lang="el-GR" dirty="0"/>
              <a:t> </a:t>
            </a:r>
            <a:r>
              <a:rPr lang="el-GR" dirty="0" err="1"/>
              <a:t>περιτονίας</a:t>
            </a:r>
            <a:r>
              <a:rPr lang="el-GR" dirty="0"/>
              <a:t> του </a:t>
            </a:r>
            <a:r>
              <a:rPr lang="en-US" dirty="0" err="1"/>
              <a:t>Colles</a:t>
            </a:r>
            <a:r>
              <a:rPr lang="en-US" dirty="0"/>
              <a:t>)</a:t>
            </a:r>
            <a:endParaRPr lang="en-US" dirty="0"/>
          </a:p>
          <a:p>
            <a:pPr marL="514350" indent="-514350" algn="just">
              <a:buFont typeface="+mj-lt"/>
              <a:buAutoNum type="romanLcPeriod"/>
            </a:pPr>
            <a:r>
              <a:rPr lang="en-US" dirty="0"/>
              <a:t>H </a:t>
            </a:r>
            <a:r>
              <a:rPr lang="el-GR" b="1" dirty="0"/>
              <a:t>εν τω </a:t>
            </a:r>
            <a:r>
              <a:rPr lang="el-GR" b="1" dirty="0" err="1"/>
              <a:t>βάθει</a:t>
            </a:r>
            <a:r>
              <a:rPr lang="el-GR" b="1" dirty="0"/>
              <a:t> </a:t>
            </a:r>
            <a:r>
              <a:rPr lang="el-GR" b="1" dirty="0" err="1"/>
              <a:t>πεϊκή</a:t>
            </a:r>
            <a:r>
              <a:rPr lang="el-GR" b="1" dirty="0"/>
              <a:t> </a:t>
            </a:r>
            <a:r>
              <a:rPr lang="el-GR" b="1" dirty="0" err="1"/>
              <a:t>περιτονία</a:t>
            </a:r>
            <a:r>
              <a:rPr lang="el-GR" b="1" dirty="0"/>
              <a:t> (του </a:t>
            </a:r>
            <a:r>
              <a:rPr lang="en-US" b="1" dirty="0"/>
              <a:t>Buck)</a:t>
            </a:r>
            <a:r>
              <a:rPr lang="en-US" dirty="0"/>
              <a:t> </a:t>
            </a:r>
            <a:r>
              <a:rPr lang="el-GR" dirty="0"/>
              <a:t>που καλύπτει από κοινού τα σηραγγώδη σώματα και το </a:t>
            </a:r>
            <a:r>
              <a:rPr lang="el-GR" dirty="0" err="1"/>
              <a:t>σπογγιώδες</a:t>
            </a:r>
            <a:r>
              <a:rPr lang="el-GR" dirty="0"/>
              <a:t> σώμα. Σε περίπτωση ρήξης σηραγγώδους σώματος, αν η </a:t>
            </a:r>
            <a:r>
              <a:rPr lang="el-GR" dirty="0" err="1"/>
              <a:t>περιτονία</a:t>
            </a:r>
            <a:r>
              <a:rPr lang="el-GR" dirty="0"/>
              <a:t> του </a:t>
            </a:r>
            <a:r>
              <a:rPr lang="en-US" dirty="0"/>
              <a:t>Buck </a:t>
            </a:r>
            <a:r>
              <a:rPr lang="el-GR" dirty="0"/>
              <a:t>είναι άθικτη, η αιμορραγία περιορίζεται στο σώμα του πέους. Κάτω από την </a:t>
            </a:r>
            <a:r>
              <a:rPr lang="el-GR" dirty="0" err="1"/>
              <a:t>περιτονία</a:t>
            </a:r>
            <a:r>
              <a:rPr lang="el-GR" dirty="0"/>
              <a:t> πορεύονται η μονοφυής εν τω </a:t>
            </a:r>
            <a:r>
              <a:rPr lang="el-GR" dirty="0" err="1"/>
              <a:t>βάθει</a:t>
            </a:r>
            <a:r>
              <a:rPr lang="el-GR" dirty="0"/>
              <a:t> ραχιαία φλέβα του πέους και εκατέρωθεν αυτής η ραχιαία αρτηρία και το ραχιαίο νεύρο. Οι </a:t>
            </a:r>
            <a:r>
              <a:rPr lang="el-GR" dirty="0" err="1"/>
              <a:t>επιπολής</a:t>
            </a:r>
            <a:r>
              <a:rPr lang="el-GR" dirty="0"/>
              <a:t> ραχιαίες φλέβες του πέους πορεύονται έξω από την </a:t>
            </a:r>
            <a:r>
              <a:rPr lang="el-GR" dirty="0" err="1"/>
              <a:t>επιπολής</a:t>
            </a:r>
            <a:r>
              <a:rPr lang="el-GR" dirty="0"/>
              <a:t> </a:t>
            </a:r>
            <a:r>
              <a:rPr lang="el-GR" dirty="0" err="1"/>
              <a:t>πεϊκή</a:t>
            </a:r>
            <a:r>
              <a:rPr lang="el-GR" dirty="0"/>
              <a:t> </a:t>
            </a:r>
            <a:r>
              <a:rPr lang="el-GR" dirty="0" err="1"/>
              <a:t>περιτονία</a:t>
            </a:r>
            <a:endParaRPr lang="el-G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286603"/>
            <a:ext cx="10058400" cy="1065119"/>
          </a:xfrm>
        </p:spPr>
        <p:txBody>
          <a:bodyPr>
            <a:normAutofit/>
          </a:bodyPr>
          <a:lstStyle/>
          <a:p>
            <a:pPr algn="ctr"/>
            <a:r>
              <a:rPr lang="el-GR" sz="2800" dirty="0"/>
              <a:t>ΔΙΑΤΟΜΗ ΚΑΙ ΧΙΤΩΝΕΣ ΤΟΥ ΠΕΟΥΣ</a:t>
            </a:r>
            <a:endParaRPr lang="el-GR" sz="2800" dirty="0"/>
          </a:p>
        </p:txBody>
      </p:sp>
      <p:sp>
        <p:nvSpPr>
          <p:cNvPr id="3" name="Θέση περιεχομένου 2"/>
          <p:cNvSpPr>
            <a:spLocks noGrp="1"/>
          </p:cNvSpPr>
          <p:nvPr>
            <p:ph idx="1"/>
          </p:nvPr>
        </p:nvSpPr>
        <p:spPr/>
        <p:txBody>
          <a:bodyPr/>
          <a:lstStyle/>
          <a:p>
            <a:pPr algn="just"/>
            <a:r>
              <a:rPr lang="en-US" dirty="0"/>
              <a:t>iv. O</a:t>
            </a:r>
            <a:r>
              <a:rPr lang="el-GR" b="1" dirty="0"/>
              <a:t> ινώδης χιτώνας </a:t>
            </a:r>
            <a:r>
              <a:rPr lang="el-GR" dirty="0"/>
              <a:t>που περιβάλλει το κάθε σηραγγώδες και </a:t>
            </a:r>
            <a:r>
              <a:rPr lang="el-GR" dirty="0" err="1"/>
              <a:t>σπογγιώδες</a:t>
            </a:r>
            <a:r>
              <a:rPr lang="el-GR" dirty="0"/>
              <a:t> σώμα ξεχωριστά. Τα σηραγγώδη σώματα περιέχουν διατεινόμενες φλεβικές κοιλότητες που είναι υπεύθυνες για τη λειτουργία της στύσης. Δυο στρώματα μπορούν να διακριθούν στον ινώδη χιτώνα</a:t>
            </a:r>
            <a:r>
              <a:rPr lang="en-US" dirty="0"/>
              <a:t>:</a:t>
            </a:r>
            <a:r>
              <a:rPr lang="el-GR" dirty="0"/>
              <a:t> το </a:t>
            </a:r>
            <a:r>
              <a:rPr lang="el-GR" dirty="0" err="1"/>
              <a:t>επιπολής</a:t>
            </a:r>
            <a:r>
              <a:rPr lang="el-GR" dirty="0"/>
              <a:t> που φέρει επιμήκεις ίνες και το εν τω </a:t>
            </a:r>
            <a:r>
              <a:rPr lang="el-GR" dirty="0" err="1"/>
              <a:t>βάθει</a:t>
            </a:r>
            <a:r>
              <a:rPr lang="el-GR" dirty="0"/>
              <a:t> που φέρει κυκλοτερείς ίνες. Το εν τω </a:t>
            </a:r>
            <a:r>
              <a:rPr lang="el-GR" dirty="0" err="1"/>
              <a:t>βάθει</a:t>
            </a:r>
            <a:r>
              <a:rPr lang="el-GR" dirty="0"/>
              <a:t> πέταλο από τα δυο σηραγγώδη συνενώνεται στη μέση γραμμή για να σχηματίσει το </a:t>
            </a:r>
            <a:r>
              <a:rPr lang="el-GR" dirty="0" err="1"/>
              <a:t>κτενιοειδές</a:t>
            </a:r>
            <a:r>
              <a:rPr lang="el-GR" dirty="0"/>
              <a:t> διάφραγμα του πέους</a:t>
            </a:r>
            <a:r>
              <a:rPr lang="en-US" dirty="0"/>
              <a:t> </a:t>
            </a:r>
            <a:endParaRPr lang="el-G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1"/>
          <a:stretch>
            <a:fillRect/>
          </a:stretch>
        </p:blipFill>
        <p:spPr>
          <a:xfrm>
            <a:off x="3048000" y="1391478"/>
            <a:ext cx="6215270" cy="3366259"/>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286603"/>
            <a:ext cx="10058400" cy="1091623"/>
          </a:xfrm>
        </p:spPr>
        <p:txBody>
          <a:bodyPr>
            <a:normAutofit/>
          </a:bodyPr>
          <a:lstStyle/>
          <a:p>
            <a:pPr algn="ctr"/>
            <a:r>
              <a:rPr lang="el-GR" sz="2800" dirty="0"/>
              <a:t>ΑΓΓΕΙΩΣΗ ΤΟΥ ΠΕΟΥΣ</a:t>
            </a:r>
            <a:endParaRPr lang="el-GR" sz="2800" dirty="0"/>
          </a:p>
        </p:txBody>
      </p:sp>
      <p:sp>
        <p:nvSpPr>
          <p:cNvPr id="3" name="Θέση περιεχομένου 2"/>
          <p:cNvSpPr>
            <a:spLocks noGrp="1"/>
          </p:cNvSpPr>
          <p:nvPr>
            <p:ph idx="1"/>
          </p:nvPr>
        </p:nvSpPr>
        <p:spPr/>
        <p:txBody>
          <a:bodyPr/>
          <a:lstStyle/>
          <a:p>
            <a:pPr algn="just">
              <a:buFont typeface="Courier New" panose="02070309020205020404" pitchFamily="49" charset="0"/>
              <a:buChar char="o"/>
            </a:pPr>
            <a:r>
              <a:rPr lang="el-GR" dirty="0"/>
              <a:t>Η πόσθη </a:t>
            </a:r>
            <a:r>
              <a:rPr lang="el-GR" dirty="0" err="1"/>
              <a:t>αιματώνεται</a:t>
            </a:r>
            <a:r>
              <a:rPr lang="el-GR" dirty="0"/>
              <a:t> από τις </a:t>
            </a:r>
            <a:r>
              <a:rPr lang="el-GR" dirty="0" err="1"/>
              <a:t>επιπολής</a:t>
            </a:r>
            <a:r>
              <a:rPr lang="el-GR" dirty="0"/>
              <a:t> </a:t>
            </a:r>
            <a:r>
              <a:rPr lang="el-GR" dirty="0" err="1"/>
              <a:t>πεϊκές</a:t>
            </a:r>
            <a:r>
              <a:rPr lang="el-GR" dirty="0"/>
              <a:t> αρτηρίες που προέρχονται από τις έξω </a:t>
            </a:r>
            <a:r>
              <a:rPr lang="el-GR" dirty="0" err="1"/>
              <a:t>αιδοιικές</a:t>
            </a:r>
            <a:r>
              <a:rPr lang="el-GR" dirty="0"/>
              <a:t> που είναι κλάδοι των μηριαίων αγγείων. Η φλεβική αποχέτευση της πόσθης γίνεται μέσω μικρών φλεβικών κλάδων που αναστομώνονται με τις </a:t>
            </a:r>
            <a:r>
              <a:rPr lang="el-GR" dirty="0" err="1"/>
              <a:t>επιπολής</a:t>
            </a:r>
            <a:r>
              <a:rPr lang="el-GR" dirty="0"/>
              <a:t> φλέβες του πέους που με τη σειρά τους θα καταλήξουν στις έξω </a:t>
            </a:r>
            <a:r>
              <a:rPr lang="el-GR" dirty="0" err="1"/>
              <a:t>αιδοιικές</a:t>
            </a:r>
            <a:r>
              <a:rPr lang="el-GR" dirty="0"/>
              <a:t> και από κει σε μια από τις σαφηνείς φλέβες.</a:t>
            </a:r>
            <a:endParaRPr lang="el-GR" dirty="0"/>
          </a:p>
          <a:p>
            <a:pPr algn="just">
              <a:buFont typeface="Courier New" panose="02070309020205020404" pitchFamily="49" charset="0"/>
              <a:buChar char="o"/>
            </a:pPr>
            <a:r>
              <a:rPr lang="el-GR" dirty="0"/>
              <a:t>Η </a:t>
            </a:r>
            <a:r>
              <a:rPr lang="el-GR" dirty="0" err="1"/>
              <a:t>αγγείωση</a:t>
            </a:r>
            <a:r>
              <a:rPr lang="el-GR" dirty="0"/>
              <a:t> του πέους γίνεται από την έσω </a:t>
            </a:r>
            <a:r>
              <a:rPr lang="el-GR" dirty="0" err="1"/>
              <a:t>αιδοιική</a:t>
            </a:r>
            <a:r>
              <a:rPr lang="el-GR" dirty="0"/>
              <a:t> που δίνει την </a:t>
            </a:r>
            <a:r>
              <a:rPr lang="el-GR" dirty="0" err="1"/>
              <a:t>πεϊκή</a:t>
            </a:r>
            <a:r>
              <a:rPr lang="el-GR" dirty="0"/>
              <a:t> αρτηρία με τους εξής κλάδους</a:t>
            </a:r>
            <a:r>
              <a:rPr lang="en-US" dirty="0"/>
              <a:t>:</a:t>
            </a:r>
            <a:r>
              <a:rPr lang="el-GR" dirty="0"/>
              <a:t> α) </a:t>
            </a:r>
            <a:r>
              <a:rPr lang="el-GR" dirty="0" err="1"/>
              <a:t>βολβοουρηθραία</a:t>
            </a:r>
            <a:r>
              <a:rPr lang="el-GR" dirty="0"/>
              <a:t> (βολβός, ουρήθρα, </a:t>
            </a:r>
            <a:r>
              <a:rPr lang="el-GR" dirty="0" err="1"/>
              <a:t>σπογγιώδες</a:t>
            </a:r>
            <a:r>
              <a:rPr lang="el-GR" dirty="0"/>
              <a:t> σώμα, βάλανος) β) εν τω </a:t>
            </a:r>
            <a:r>
              <a:rPr lang="el-GR" dirty="0" err="1"/>
              <a:t>βάθει</a:t>
            </a:r>
            <a:r>
              <a:rPr lang="el-GR" dirty="0"/>
              <a:t> αρτηρία του πέους ( κεντρικά κατά μήκος του κάθε σηραγγώδους σώματος) γ) ραχιαία αρτηρία του πέους ( σηραγγώδες, </a:t>
            </a:r>
            <a:r>
              <a:rPr lang="el-GR" dirty="0" err="1"/>
              <a:t>σπογγιώδες</a:t>
            </a:r>
            <a:r>
              <a:rPr lang="el-GR" dirty="0"/>
              <a:t> σώμα, ουρήθρα)</a:t>
            </a:r>
            <a:endParaRPr lang="el-GR" dirty="0"/>
          </a:p>
          <a:p>
            <a:pPr algn="just">
              <a:buFont typeface="Courier New" panose="02070309020205020404" pitchFamily="49" charset="0"/>
              <a:buChar char="o"/>
            </a:pPr>
            <a:r>
              <a:rPr lang="el-GR" dirty="0"/>
              <a:t>Η φλεβική αποχέτευση γίνεται με την έσω </a:t>
            </a:r>
            <a:r>
              <a:rPr lang="el-GR" dirty="0" err="1"/>
              <a:t>αιδοιική</a:t>
            </a:r>
            <a:r>
              <a:rPr lang="el-GR" dirty="0"/>
              <a:t> φλέβα που με τη σειρά της εκβάλλει στην έσω λαγόνια φλέβα. Εδώ εκβάλλουν η εν τω </a:t>
            </a:r>
            <a:r>
              <a:rPr lang="el-GR" dirty="0" err="1"/>
              <a:t>βάθει</a:t>
            </a:r>
            <a:r>
              <a:rPr lang="el-GR" dirty="0"/>
              <a:t> ραχιαία φλέβα, οι σηραγγώδεις φλέβες του πέους, καθώς και οι φλέβες του βολβού και των σκελών, αφού πρώτα δώσουν αναστομώσεις με το προστατικό φλεβικό πλέγμα.</a:t>
            </a:r>
            <a:endParaRPr lang="el-G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286603"/>
            <a:ext cx="10058400" cy="1118127"/>
          </a:xfrm>
        </p:spPr>
        <p:txBody>
          <a:bodyPr>
            <a:normAutofit/>
          </a:bodyPr>
          <a:lstStyle/>
          <a:p>
            <a:pPr algn="ctr"/>
            <a:r>
              <a:rPr lang="el-GR" sz="2800" dirty="0"/>
              <a:t>ΛΕΜΦΑΓΓΕΙΑ- ΝΕΥΡΩΣΗ ΤΟΥ ΠΕΟΥΣ</a:t>
            </a:r>
            <a:endParaRPr lang="el-GR" sz="2800" dirty="0"/>
          </a:p>
        </p:txBody>
      </p:sp>
      <p:sp>
        <p:nvSpPr>
          <p:cNvPr id="3" name="Θέση περιεχομένου 2"/>
          <p:cNvSpPr>
            <a:spLocks noGrp="1"/>
          </p:cNvSpPr>
          <p:nvPr>
            <p:ph idx="1"/>
          </p:nvPr>
        </p:nvSpPr>
        <p:spPr/>
        <p:txBody>
          <a:bodyPr/>
          <a:lstStyle/>
          <a:p>
            <a:pPr>
              <a:buFont typeface="Courier New" panose="02070309020205020404" pitchFamily="49" charset="0"/>
              <a:buChar char="o"/>
            </a:pPr>
            <a:r>
              <a:rPr lang="el-GR" dirty="0"/>
              <a:t>Τα λεμφαγγεία του πέους φέρονται στους </a:t>
            </a:r>
            <a:r>
              <a:rPr lang="el-GR" dirty="0" err="1"/>
              <a:t>επιπολής</a:t>
            </a:r>
            <a:r>
              <a:rPr lang="el-GR" dirty="0"/>
              <a:t> βουβωνικούς λεμφαδένες</a:t>
            </a:r>
            <a:endParaRPr lang="el-GR" dirty="0"/>
          </a:p>
          <a:p>
            <a:pPr algn="just">
              <a:buFont typeface="Courier New" panose="02070309020205020404" pitchFamily="49" charset="0"/>
              <a:buChar char="o"/>
            </a:pPr>
            <a:r>
              <a:rPr lang="el-GR" dirty="0"/>
              <a:t>Η νεύρωση γίνεται από κλάδους του </a:t>
            </a:r>
            <a:r>
              <a:rPr lang="el-GR" dirty="0" err="1"/>
              <a:t>αιδοιικού</a:t>
            </a:r>
            <a:r>
              <a:rPr lang="el-GR" dirty="0"/>
              <a:t> νεύρου (ραχιαίο νεύρο του πέους), ενώ δέχεται παρασυμπαθητική και συμπαθητική νεύρωση</a:t>
            </a:r>
            <a:endParaRPr lang="el-G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1"/>
          <a:stretch>
            <a:fillRect/>
          </a:stretch>
        </p:blipFill>
        <p:spPr>
          <a:xfrm>
            <a:off x="3238500" y="1019175"/>
            <a:ext cx="5715000" cy="4819650"/>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286603"/>
            <a:ext cx="10058400" cy="1065119"/>
          </a:xfrm>
        </p:spPr>
        <p:txBody>
          <a:bodyPr>
            <a:normAutofit/>
          </a:bodyPr>
          <a:lstStyle/>
          <a:p>
            <a:pPr algn="ctr"/>
            <a:r>
              <a:rPr lang="el-GR" sz="2800" dirty="0"/>
              <a:t>ΓΕΝΝΗΤΙΚΟ ΣΥΣΤΗΜΑ ΘΗΛΕΟΣ</a:t>
            </a:r>
            <a:endParaRPr lang="el-GR" sz="2800" dirty="0"/>
          </a:p>
        </p:txBody>
      </p:sp>
      <p:sp>
        <p:nvSpPr>
          <p:cNvPr id="3" name="Θέση περιεχομένου 2"/>
          <p:cNvSpPr>
            <a:spLocks noGrp="1"/>
          </p:cNvSpPr>
          <p:nvPr>
            <p:ph idx="1"/>
          </p:nvPr>
        </p:nvSpPr>
        <p:spPr/>
        <p:txBody>
          <a:bodyPr/>
          <a:lstStyle/>
          <a:p>
            <a:pPr algn="just">
              <a:buFont typeface="Wingdings" panose="05000000000000000000" pitchFamily="2" charset="2"/>
              <a:buChar char="§"/>
            </a:pPr>
            <a:r>
              <a:rPr lang="el-GR" dirty="0"/>
              <a:t>Ωοθήκες </a:t>
            </a:r>
            <a:endParaRPr lang="el-GR" dirty="0"/>
          </a:p>
          <a:p>
            <a:pPr algn="just">
              <a:buFont typeface="Wingdings" panose="05000000000000000000" pitchFamily="2" charset="2"/>
              <a:buChar char="§"/>
            </a:pPr>
            <a:r>
              <a:rPr lang="el-GR" dirty="0"/>
              <a:t>Ωαγωγοί (σάλπιγγες)</a:t>
            </a:r>
            <a:endParaRPr lang="el-GR" dirty="0"/>
          </a:p>
          <a:p>
            <a:pPr algn="just">
              <a:buFont typeface="Wingdings" panose="05000000000000000000" pitchFamily="2" charset="2"/>
              <a:buChar char="§"/>
            </a:pPr>
            <a:r>
              <a:rPr lang="el-GR" dirty="0"/>
              <a:t>Μήτρα</a:t>
            </a:r>
            <a:endParaRPr lang="el-GR" dirty="0"/>
          </a:p>
          <a:p>
            <a:pPr algn="just">
              <a:buFont typeface="Wingdings" panose="05000000000000000000" pitchFamily="2" charset="2"/>
              <a:buChar char="§"/>
            </a:pPr>
            <a:r>
              <a:rPr lang="el-GR" dirty="0"/>
              <a:t>Κόλπος</a:t>
            </a:r>
            <a:endParaRPr lang="el-GR" dirty="0"/>
          </a:p>
          <a:p>
            <a:pPr algn="just">
              <a:buFont typeface="Wingdings" panose="05000000000000000000" pitchFamily="2" charset="2"/>
              <a:buChar char="§"/>
            </a:pPr>
            <a:r>
              <a:rPr lang="el-GR" dirty="0"/>
              <a:t>Έξω γεννητικά όργανα (κλειτορίδα, χείλη του αιδοίου, αδένες)</a:t>
            </a:r>
            <a:endParaRPr lang="el-GR"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1"/>
          <a:stretch>
            <a:fillRect/>
          </a:stretch>
        </p:blipFill>
        <p:spPr>
          <a:xfrm>
            <a:off x="1426059" y="357810"/>
            <a:ext cx="9339881" cy="5777948"/>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286603"/>
            <a:ext cx="10058400" cy="1091623"/>
          </a:xfrm>
        </p:spPr>
        <p:txBody>
          <a:bodyPr>
            <a:normAutofit/>
          </a:bodyPr>
          <a:lstStyle/>
          <a:p>
            <a:pPr algn="ctr"/>
            <a:r>
              <a:rPr lang="el-GR" sz="2800" dirty="0"/>
              <a:t>ΜΗΤΡΑ</a:t>
            </a:r>
            <a:endParaRPr lang="el-GR" sz="2800" dirty="0"/>
          </a:p>
        </p:txBody>
      </p:sp>
      <p:sp>
        <p:nvSpPr>
          <p:cNvPr id="3" name="Θέση περιεχομένου 2"/>
          <p:cNvSpPr>
            <a:spLocks noGrp="1"/>
          </p:cNvSpPr>
          <p:nvPr>
            <p:ph idx="1"/>
          </p:nvPr>
        </p:nvSpPr>
        <p:spPr/>
        <p:txBody>
          <a:bodyPr/>
          <a:lstStyle/>
          <a:p>
            <a:pPr>
              <a:buFont typeface="Wingdings" panose="05000000000000000000" pitchFamily="2" charset="2"/>
              <a:buChar char="Ø"/>
            </a:pPr>
            <a:r>
              <a:rPr lang="el-GR" dirty="0"/>
              <a:t>Απιοειδές σχήμα, 8χ6χ4εκ</a:t>
            </a:r>
            <a:endParaRPr lang="el-GR" dirty="0"/>
          </a:p>
          <a:p>
            <a:pPr algn="just">
              <a:buFont typeface="Wingdings" panose="05000000000000000000" pitchFamily="2" charset="2"/>
              <a:buChar char="Ø"/>
            </a:pPr>
            <a:r>
              <a:rPr lang="el-GR" dirty="0"/>
              <a:t>Πυθμένας, σώμα τράχηλος (</a:t>
            </a:r>
            <a:r>
              <a:rPr lang="el-GR" dirty="0" err="1"/>
              <a:t>υπερκολεϊκό</a:t>
            </a:r>
            <a:r>
              <a:rPr lang="el-GR" dirty="0"/>
              <a:t>, </a:t>
            </a:r>
            <a:r>
              <a:rPr lang="el-GR" dirty="0" err="1"/>
              <a:t>ενδοκολεϊκό</a:t>
            </a:r>
            <a:r>
              <a:rPr lang="el-GR" dirty="0"/>
              <a:t> τμήμα)</a:t>
            </a:r>
            <a:endParaRPr lang="el-GR" dirty="0"/>
          </a:p>
          <a:p>
            <a:pPr algn="just">
              <a:buFont typeface="Wingdings" panose="05000000000000000000" pitchFamily="2" charset="2"/>
              <a:buChar char="Ø"/>
            </a:pPr>
            <a:r>
              <a:rPr lang="el-GR" dirty="0"/>
              <a:t>Ο τραχηλικός σωλήνας επικοινωνεί με την κοιλότητα του σώματος με το έσω στόμιο της μήτρας και με την κοιλότητα του κολεού με το έξω στόμιο της μήτρας</a:t>
            </a:r>
            <a:endParaRPr lang="el-GR" dirty="0"/>
          </a:p>
          <a:p>
            <a:pPr algn="just">
              <a:buFont typeface="Wingdings" panose="05000000000000000000" pitchFamily="2" charset="2"/>
              <a:buChar char="Ø"/>
            </a:pPr>
            <a:r>
              <a:rPr lang="el-GR" dirty="0"/>
              <a:t>Μυϊκό τοίχωμα ή μυομήτριο (λείες μυϊκές ίνες που υποστηρίζονται από συνδετικό ιστό</a:t>
            </a:r>
            <a:endParaRPr lang="el-GR" dirty="0"/>
          </a:p>
          <a:p>
            <a:pPr algn="just">
              <a:buFont typeface="Wingdings" panose="05000000000000000000" pitchFamily="2" charset="2"/>
              <a:buChar char="Ø"/>
            </a:pPr>
            <a:r>
              <a:rPr lang="el-GR" dirty="0"/>
              <a:t>Ενδομήτριο (εκτεταμένες αλλαγές κατά τη διάρκεια του </a:t>
            </a:r>
            <a:r>
              <a:rPr lang="el-GR" dirty="0" err="1"/>
              <a:t>εμμηνορυσιακού</a:t>
            </a:r>
            <a:r>
              <a:rPr lang="el-GR" dirty="0"/>
              <a:t> κύκλου)  </a:t>
            </a:r>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286603"/>
            <a:ext cx="10058400" cy="932597"/>
          </a:xfrm>
        </p:spPr>
        <p:txBody>
          <a:bodyPr>
            <a:normAutofit/>
          </a:bodyPr>
          <a:lstStyle/>
          <a:p>
            <a:pPr algn="ctr"/>
            <a:r>
              <a:rPr lang="el-GR" sz="3200" dirty="0"/>
              <a:t>ΣΧΕΣΕΙΣ ΤΩΝ ΝΕΦΡΩΝ ΜΕ ΤΑ ΓΥΡΩ ΟΡΓΑΝΑ</a:t>
            </a:r>
            <a:endParaRPr lang="el-GR" sz="3200" dirty="0"/>
          </a:p>
        </p:txBody>
      </p:sp>
      <p:sp>
        <p:nvSpPr>
          <p:cNvPr id="3" name="Θέση περιεχομένου 2"/>
          <p:cNvSpPr>
            <a:spLocks noGrp="1"/>
          </p:cNvSpPr>
          <p:nvPr>
            <p:ph idx="1"/>
          </p:nvPr>
        </p:nvSpPr>
        <p:spPr/>
        <p:txBody>
          <a:bodyPr/>
          <a:lstStyle/>
          <a:p>
            <a:pPr algn="just"/>
            <a:r>
              <a:rPr lang="el-GR" dirty="0"/>
              <a:t>Ο δεξιός </a:t>
            </a:r>
            <a:r>
              <a:rPr lang="el-GR" dirty="0" err="1"/>
              <a:t>νεφρός</a:t>
            </a:r>
            <a:r>
              <a:rPr lang="el-GR" dirty="0"/>
              <a:t> έχει επάνω και μπροστά του το ήπαρ, επάνω και πίσω το διάφραγμα, πίσω του το δεξιό μεγάλο </a:t>
            </a:r>
            <a:r>
              <a:rPr lang="el-GR" dirty="0" err="1"/>
              <a:t>ψοΐτη</a:t>
            </a:r>
            <a:r>
              <a:rPr lang="el-GR" dirty="0"/>
              <a:t> μυ, μπροστά, κάτω και έξω τη δεξιά </a:t>
            </a:r>
            <a:r>
              <a:rPr lang="el-GR" dirty="0" err="1"/>
              <a:t>κολική</a:t>
            </a:r>
            <a:r>
              <a:rPr lang="el-GR" dirty="0"/>
              <a:t> καμπή, μπροστά και έσω το δωδεκαδάκτυλο και απέναντι από το έσω χείλος του την κάτω κοίλη φλέβα</a:t>
            </a:r>
            <a:endParaRPr lang="el-GR" dirty="0"/>
          </a:p>
          <a:p>
            <a:pPr algn="just"/>
            <a:endParaRPr lang="el-GR" dirty="0"/>
          </a:p>
          <a:p>
            <a:pPr algn="just"/>
            <a:r>
              <a:rPr lang="el-GR" dirty="0"/>
              <a:t>Ο αριστερός </a:t>
            </a:r>
            <a:r>
              <a:rPr lang="el-GR" dirty="0" err="1"/>
              <a:t>νεφρός</a:t>
            </a:r>
            <a:r>
              <a:rPr lang="el-GR" dirty="0"/>
              <a:t> επάνω και πίσω του έχει το διάφραγμα, πίσω του τον σύστοιχο μεγάλο </a:t>
            </a:r>
            <a:r>
              <a:rPr lang="el-GR" dirty="0" err="1"/>
              <a:t>ψοΐτη</a:t>
            </a:r>
            <a:r>
              <a:rPr lang="el-GR" dirty="0"/>
              <a:t> μυ, επάνω και έξω το σπλήνα, επάνω, έξω και εμπρός την αριστερή </a:t>
            </a:r>
            <a:r>
              <a:rPr lang="el-GR" dirty="0" err="1"/>
              <a:t>κολική</a:t>
            </a:r>
            <a:r>
              <a:rPr lang="el-GR" dirty="0"/>
              <a:t> καμπή, μπροστά του το πάγκρεας και απέναντι από το έσω χείλος του την αορτή</a:t>
            </a:r>
            <a:endParaRPr lang="el-GR"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286603"/>
            <a:ext cx="10058400" cy="1051867"/>
          </a:xfrm>
        </p:spPr>
        <p:txBody>
          <a:bodyPr>
            <a:normAutofit/>
          </a:bodyPr>
          <a:lstStyle/>
          <a:p>
            <a:pPr algn="ctr"/>
            <a:r>
              <a:rPr lang="el-GR" sz="2800" dirty="0"/>
              <a:t>ΜΗΤΡΑ</a:t>
            </a:r>
            <a:endParaRPr lang="el-GR" sz="2800" dirty="0"/>
          </a:p>
        </p:txBody>
      </p:sp>
      <p:sp>
        <p:nvSpPr>
          <p:cNvPr id="3" name="Θέση περιεχομένου 2"/>
          <p:cNvSpPr>
            <a:spLocks noGrp="1"/>
          </p:cNvSpPr>
          <p:nvPr>
            <p:ph idx="1"/>
          </p:nvPr>
        </p:nvSpPr>
        <p:spPr/>
        <p:txBody>
          <a:bodyPr/>
          <a:lstStyle/>
          <a:p>
            <a:pPr algn="just">
              <a:buFont typeface="Wingdings" panose="05000000000000000000" pitchFamily="2" charset="2"/>
              <a:buChar char="Ø"/>
            </a:pPr>
            <a:r>
              <a:rPr lang="el-GR" dirty="0"/>
              <a:t> το σώμα της μήτρας έρχεται σε σχέση προς τα εμπρός με το </a:t>
            </a:r>
            <a:r>
              <a:rPr lang="el-GR" dirty="0" err="1"/>
              <a:t>ευθυκυστικό</a:t>
            </a:r>
            <a:r>
              <a:rPr lang="el-GR" dirty="0"/>
              <a:t> κόλπωμα και την άνω επιφάνεια της ουροδόχου κύστης, προς τα πίσω με το </a:t>
            </a:r>
            <a:r>
              <a:rPr lang="el-GR" dirty="0" err="1"/>
              <a:t>ευθυμητρικό</a:t>
            </a:r>
            <a:r>
              <a:rPr lang="el-GR" dirty="0"/>
              <a:t> κόλπωμα ( κόλπωμα του </a:t>
            </a:r>
            <a:r>
              <a:rPr lang="en-US" dirty="0"/>
              <a:t>Douglas) </a:t>
            </a:r>
            <a:r>
              <a:rPr lang="el-GR" dirty="0"/>
              <a:t>και προς τα πλάγια με τον πλατύ σύνδεσμο και τη μητριαία αρτηρία και φλέβα</a:t>
            </a:r>
            <a:endParaRPr lang="el-GR" dirty="0"/>
          </a:p>
          <a:p>
            <a:pPr algn="just">
              <a:buFont typeface="Wingdings" panose="05000000000000000000" pitchFamily="2" charset="2"/>
              <a:buChar char="Ø"/>
            </a:pPr>
            <a:r>
              <a:rPr lang="el-GR" dirty="0"/>
              <a:t>Αιμάτωση από τη μητριαία αρτηρία, κλάδο της έσω λαγονίου</a:t>
            </a:r>
            <a:endParaRPr lang="el-GR" dirty="0"/>
          </a:p>
          <a:p>
            <a:pPr algn="just">
              <a:buFont typeface="Wingdings" panose="05000000000000000000" pitchFamily="2" charset="2"/>
              <a:buChar char="Ø"/>
            </a:pPr>
            <a:r>
              <a:rPr lang="el-GR" dirty="0"/>
              <a:t>Η μητριαία φλέβα εκβάλλει στην έσω λαγόνια φλέβα</a:t>
            </a:r>
            <a:endParaRPr lang="el-GR" dirty="0"/>
          </a:p>
          <a:p>
            <a:pPr algn="just">
              <a:buFont typeface="Wingdings" panose="05000000000000000000" pitchFamily="2" charset="2"/>
              <a:buChar char="Ø"/>
            </a:pPr>
            <a:r>
              <a:rPr lang="el-GR" dirty="0" err="1"/>
              <a:t>Παρααορτικοί</a:t>
            </a:r>
            <a:r>
              <a:rPr lang="el-GR" dirty="0"/>
              <a:t>, έσω και έξω λαγόνιοι λεμφαδένες</a:t>
            </a:r>
            <a:endParaRPr lang="el-GR" dirty="0"/>
          </a:p>
          <a:p>
            <a:pPr algn="just">
              <a:buFont typeface="Wingdings" panose="05000000000000000000" pitchFamily="2" charset="2"/>
              <a:buChar char="Ø"/>
            </a:pPr>
            <a:r>
              <a:rPr lang="el-GR" dirty="0"/>
              <a:t>Νεύρωση από κλάδους των κάτω </a:t>
            </a:r>
            <a:r>
              <a:rPr lang="el-GR" dirty="0" err="1"/>
              <a:t>υπογάστριων</a:t>
            </a:r>
            <a:r>
              <a:rPr lang="el-GR" dirty="0"/>
              <a:t> πλεγμάτων</a:t>
            </a:r>
            <a:endParaRPr lang="el-GR" dirty="0"/>
          </a:p>
          <a:p>
            <a:pPr algn="just">
              <a:buFont typeface="Wingdings" panose="05000000000000000000" pitchFamily="2" charset="2"/>
              <a:buChar char="Ø"/>
            </a:pPr>
            <a:r>
              <a:rPr lang="el-GR" dirty="0"/>
              <a:t>Στηρίγματα της μήτρας</a:t>
            </a:r>
            <a:r>
              <a:rPr lang="en-US" dirty="0"/>
              <a:t>:</a:t>
            </a:r>
            <a:r>
              <a:rPr lang="el-GR" dirty="0"/>
              <a:t> ο </a:t>
            </a:r>
            <a:r>
              <a:rPr lang="el-GR" dirty="0" err="1"/>
              <a:t>ανελκτήρας</a:t>
            </a:r>
            <a:r>
              <a:rPr lang="el-GR" dirty="0"/>
              <a:t> μυς του πρωκτού και το </a:t>
            </a:r>
            <a:r>
              <a:rPr lang="el-GR" dirty="0" err="1"/>
              <a:t>τενόντιο</a:t>
            </a:r>
            <a:r>
              <a:rPr lang="el-GR" dirty="0"/>
              <a:t> κέντρο του περινέου, εγκάρσιος σύνδεσμος του τραχήλου, </a:t>
            </a:r>
            <a:r>
              <a:rPr lang="el-GR" dirty="0" err="1"/>
              <a:t>ηβοτραχηλικός</a:t>
            </a:r>
            <a:r>
              <a:rPr lang="el-GR" dirty="0"/>
              <a:t> και </a:t>
            </a:r>
            <a:r>
              <a:rPr lang="el-GR" dirty="0" err="1"/>
              <a:t>ιεροτραχηλικός</a:t>
            </a:r>
            <a:r>
              <a:rPr lang="el-GR" dirty="0"/>
              <a:t> σύνδεσμος ( παχύνσεις της πυελικής </a:t>
            </a:r>
            <a:r>
              <a:rPr lang="el-GR" dirty="0" err="1"/>
              <a:t>περιτονίας</a:t>
            </a:r>
            <a:r>
              <a:rPr lang="el-GR" dirty="0"/>
              <a:t>)</a:t>
            </a:r>
            <a:endParaRPr lang="el-GR" dirty="0"/>
          </a:p>
          <a:p>
            <a:pPr algn="just">
              <a:buFont typeface="Wingdings" panose="05000000000000000000" pitchFamily="2" charset="2"/>
              <a:buChar char="Ø"/>
            </a:pPr>
            <a:endParaRPr lang="el-GR"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286604"/>
            <a:ext cx="10058400" cy="1171135"/>
          </a:xfrm>
        </p:spPr>
        <p:txBody>
          <a:bodyPr>
            <a:normAutofit/>
          </a:bodyPr>
          <a:lstStyle/>
          <a:p>
            <a:pPr algn="ctr"/>
            <a:r>
              <a:rPr lang="el-GR" sz="2800" dirty="0"/>
              <a:t>ΩΑΓΩΓΟΙ (ΣΑΛΠΙΓΓΕΣ)</a:t>
            </a:r>
            <a:endParaRPr lang="el-GR" sz="2800" dirty="0"/>
          </a:p>
        </p:txBody>
      </p:sp>
      <p:sp>
        <p:nvSpPr>
          <p:cNvPr id="3" name="Θέση περιεχομένου 2"/>
          <p:cNvSpPr>
            <a:spLocks noGrp="1"/>
          </p:cNvSpPr>
          <p:nvPr>
            <p:ph idx="1"/>
          </p:nvPr>
        </p:nvSpPr>
        <p:spPr/>
        <p:txBody>
          <a:bodyPr/>
          <a:lstStyle/>
          <a:p>
            <a:pPr algn="just">
              <a:buFont typeface="Arial" panose="020B0604020202020204" pitchFamily="34" charset="0"/>
              <a:buChar char="•"/>
            </a:pPr>
            <a:r>
              <a:rPr lang="el-GR" dirty="0"/>
              <a:t> μήκος 10εκ, βρίσκονται στο άνω χείλος του </a:t>
            </a:r>
            <a:r>
              <a:rPr lang="el-GR" dirty="0" err="1"/>
              <a:t>πλατέος</a:t>
            </a:r>
            <a:r>
              <a:rPr lang="el-GR" dirty="0"/>
              <a:t> συνδέσμου</a:t>
            </a:r>
            <a:endParaRPr lang="el-GR" dirty="0"/>
          </a:p>
          <a:p>
            <a:pPr algn="just">
              <a:buFont typeface="Arial" panose="020B0604020202020204" pitchFamily="34" charset="0"/>
              <a:buChar char="•"/>
            </a:pPr>
            <a:r>
              <a:rPr lang="el-GR" dirty="0"/>
              <a:t>Κώδωνας (κροσσοί), λήκυθος, ισθμός, μητριαία ή </a:t>
            </a:r>
            <a:r>
              <a:rPr lang="el-GR" dirty="0" err="1"/>
              <a:t>ενδοτοιχωματικά</a:t>
            </a:r>
            <a:r>
              <a:rPr lang="el-GR" dirty="0"/>
              <a:t> μοίρα</a:t>
            </a:r>
            <a:endParaRPr lang="el-GR" dirty="0"/>
          </a:p>
          <a:p>
            <a:pPr algn="just">
              <a:buFont typeface="Arial" panose="020B0604020202020204" pitchFamily="34" charset="0"/>
              <a:buChar char="•"/>
            </a:pPr>
            <a:r>
              <a:rPr lang="el-GR" dirty="0"/>
              <a:t>Μητριαία και ωοθηκική αρτηρία, φλέβες που αντιστοιχούν στις αρτηρίες</a:t>
            </a:r>
            <a:endParaRPr lang="el-GR" dirty="0"/>
          </a:p>
          <a:p>
            <a:pPr algn="just">
              <a:buFont typeface="Arial" panose="020B0604020202020204" pitchFamily="34" charset="0"/>
              <a:buChar char="•"/>
            </a:pPr>
            <a:r>
              <a:rPr lang="el-GR" dirty="0"/>
              <a:t>Έσω λαγόνιοι και </a:t>
            </a:r>
            <a:r>
              <a:rPr lang="el-GR" dirty="0" err="1"/>
              <a:t>παρααορτικοί</a:t>
            </a:r>
            <a:r>
              <a:rPr lang="el-GR" dirty="0"/>
              <a:t> λεμφαδένες</a:t>
            </a:r>
            <a:endParaRPr lang="el-GR" dirty="0"/>
          </a:p>
          <a:p>
            <a:pPr algn="just">
              <a:buFont typeface="Arial" panose="020B0604020202020204" pitchFamily="34" charset="0"/>
              <a:buChar char="•"/>
            </a:pPr>
            <a:r>
              <a:rPr lang="el-GR" dirty="0"/>
              <a:t>Νεύρωση από τα κάτω υπογάστρια πλέγματα </a:t>
            </a:r>
            <a:endParaRPr lang="el-GR"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286603"/>
            <a:ext cx="10058400" cy="1091623"/>
          </a:xfrm>
        </p:spPr>
        <p:txBody>
          <a:bodyPr>
            <a:normAutofit/>
          </a:bodyPr>
          <a:lstStyle/>
          <a:p>
            <a:pPr algn="ctr"/>
            <a:r>
              <a:rPr lang="el-GR" sz="2800" dirty="0"/>
              <a:t>ΩΟΘΗΚΕΣ</a:t>
            </a:r>
            <a:endParaRPr lang="el-GR" sz="2800" dirty="0"/>
          </a:p>
        </p:txBody>
      </p:sp>
      <p:sp>
        <p:nvSpPr>
          <p:cNvPr id="3" name="Θέση περιεχομένου 2"/>
          <p:cNvSpPr>
            <a:spLocks noGrp="1"/>
          </p:cNvSpPr>
          <p:nvPr>
            <p:ph idx="1"/>
          </p:nvPr>
        </p:nvSpPr>
        <p:spPr/>
        <p:txBody>
          <a:bodyPr/>
          <a:lstStyle/>
          <a:p>
            <a:pPr algn="just">
              <a:buFont typeface="Wingdings" panose="05000000000000000000" pitchFamily="2" charset="2"/>
              <a:buChar char="§"/>
            </a:pPr>
            <a:r>
              <a:rPr lang="el-GR" dirty="0"/>
              <a:t>Σχήμα αμυγδάλου, 4χ2εκ, </a:t>
            </a:r>
            <a:r>
              <a:rPr lang="el-GR" dirty="0" err="1"/>
              <a:t>προσφύεται</a:t>
            </a:r>
            <a:r>
              <a:rPr lang="el-GR" dirty="0"/>
              <a:t> στην οπίσθια επιφάνεια του </a:t>
            </a:r>
            <a:r>
              <a:rPr lang="el-GR" dirty="0" err="1"/>
              <a:t>πλατέος</a:t>
            </a:r>
            <a:r>
              <a:rPr lang="el-GR" dirty="0"/>
              <a:t> συνδέσμου με το </a:t>
            </a:r>
            <a:r>
              <a:rPr lang="el-GR" dirty="0" err="1"/>
              <a:t>μεσοωοθήκιο</a:t>
            </a:r>
            <a:r>
              <a:rPr lang="el-GR" dirty="0"/>
              <a:t>, βρίσκεται μέσα στον ωοθηκικό βόθρο</a:t>
            </a:r>
            <a:endParaRPr lang="el-GR" dirty="0"/>
          </a:p>
          <a:p>
            <a:pPr algn="just">
              <a:buFont typeface="Wingdings" panose="05000000000000000000" pitchFamily="2" charset="2"/>
              <a:buChar char="§"/>
            </a:pPr>
            <a:r>
              <a:rPr lang="el-GR" dirty="0"/>
              <a:t>Ινώδης χιτώνας</a:t>
            </a:r>
            <a:endParaRPr lang="el-GR" dirty="0"/>
          </a:p>
          <a:p>
            <a:pPr algn="just">
              <a:buFont typeface="Wingdings" panose="05000000000000000000" pitchFamily="2" charset="2"/>
              <a:buChar char="§"/>
            </a:pPr>
            <a:r>
              <a:rPr lang="el-GR" dirty="0"/>
              <a:t>Τα </a:t>
            </a:r>
            <a:r>
              <a:rPr lang="el-GR" dirty="0" err="1"/>
              <a:t>ωογόνια</a:t>
            </a:r>
            <a:r>
              <a:rPr lang="el-GR" dirty="0"/>
              <a:t> αναπτύσσονται κατά την εμβρυϊκή ζωή από τα αρχέγονα γεννητικά κύτταρα</a:t>
            </a:r>
            <a:endParaRPr lang="el-GR" dirty="0"/>
          </a:p>
          <a:p>
            <a:pPr algn="just">
              <a:buFont typeface="Wingdings" panose="05000000000000000000" pitchFamily="2" charset="2"/>
              <a:buChar char="§"/>
            </a:pPr>
            <a:r>
              <a:rPr lang="el-GR" dirty="0"/>
              <a:t>Ωοθηκική (έσω σπερματική αρτηρία)</a:t>
            </a:r>
            <a:endParaRPr lang="el-GR" dirty="0"/>
          </a:p>
          <a:p>
            <a:pPr algn="just">
              <a:buFont typeface="Wingdings" panose="05000000000000000000" pitchFamily="2" charset="2"/>
              <a:buChar char="§"/>
            </a:pPr>
            <a:r>
              <a:rPr lang="el-GR" dirty="0"/>
              <a:t>Η δεξιά ωοθηκική φλέβα εκβάλλει στην κάτω κοίλη φλέβα ενώ η αριστερή εκβάλλει στην αριστερή νεφρική φλέβα</a:t>
            </a:r>
            <a:endParaRPr lang="el-GR" dirty="0"/>
          </a:p>
          <a:p>
            <a:pPr algn="just">
              <a:buFont typeface="Wingdings" panose="05000000000000000000" pitchFamily="2" charset="2"/>
              <a:buChar char="§"/>
            </a:pPr>
            <a:r>
              <a:rPr lang="el-GR" dirty="0" err="1"/>
              <a:t>Παρααορτικοί</a:t>
            </a:r>
            <a:r>
              <a:rPr lang="el-GR" dirty="0"/>
              <a:t> λεμφαδένες</a:t>
            </a:r>
            <a:endParaRPr lang="el-GR" dirty="0"/>
          </a:p>
          <a:p>
            <a:pPr algn="just">
              <a:buFont typeface="Wingdings" panose="05000000000000000000" pitchFamily="2" charset="2"/>
              <a:buChar char="§"/>
            </a:pPr>
            <a:r>
              <a:rPr lang="el-GR" dirty="0"/>
              <a:t>Νεύρωση από το αορτικό πλέγμα</a:t>
            </a:r>
            <a:endParaRPr lang="el-GR"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286603"/>
            <a:ext cx="10058400" cy="1012110"/>
          </a:xfrm>
        </p:spPr>
        <p:txBody>
          <a:bodyPr>
            <a:normAutofit/>
          </a:bodyPr>
          <a:lstStyle/>
          <a:p>
            <a:pPr algn="ctr"/>
            <a:r>
              <a:rPr lang="el-GR" sz="2800" dirty="0"/>
              <a:t>ΚΟΛΕΟΣ</a:t>
            </a:r>
            <a:endParaRPr lang="el-GR" sz="2800" dirty="0"/>
          </a:p>
        </p:txBody>
      </p:sp>
      <p:sp>
        <p:nvSpPr>
          <p:cNvPr id="3" name="Θέση περιεχομένου 2"/>
          <p:cNvSpPr>
            <a:spLocks noGrp="1"/>
          </p:cNvSpPr>
          <p:nvPr>
            <p:ph idx="1"/>
          </p:nvPr>
        </p:nvSpPr>
        <p:spPr/>
        <p:txBody>
          <a:bodyPr/>
          <a:lstStyle/>
          <a:p>
            <a:pPr algn="just">
              <a:buFont typeface="Wingdings" panose="05000000000000000000" pitchFamily="2" charset="2"/>
              <a:buChar char="§"/>
            </a:pPr>
            <a:r>
              <a:rPr lang="el-GR" dirty="0"/>
              <a:t>Μήκος 8εκ, πρόσθιο και οπίσθιο τοίχωμα</a:t>
            </a:r>
            <a:endParaRPr lang="el-GR" dirty="0"/>
          </a:p>
          <a:p>
            <a:pPr algn="just">
              <a:buFont typeface="Wingdings" panose="05000000000000000000" pitchFamily="2" charset="2"/>
              <a:buChar char="§"/>
            </a:pPr>
            <a:r>
              <a:rPr lang="el-GR" dirty="0"/>
              <a:t>Προς τα μπροστά έρχεται σε σχέση με την ουροδόχο κύστη προς τα άνω και την ουρήθρα προς τα κάτω. Προς τα πίσω το άνω τριτημόριο του κολεού έρχεται σε σχέση με το </a:t>
            </a:r>
            <a:r>
              <a:rPr lang="el-GR" dirty="0" err="1"/>
              <a:t>ευθυμητρικό</a:t>
            </a:r>
            <a:r>
              <a:rPr lang="el-GR" dirty="0"/>
              <a:t> κόλπωμα του </a:t>
            </a:r>
            <a:r>
              <a:rPr lang="en-US" dirty="0"/>
              <a:t>Douglas</a:t>
            </a:r>
            <a:r>
              <a:rPr lang="el-GR" dirty="0"/>
              <a:t>, το μέσω τριτημόριο με την </a:t>
            </a:r>
            <a:r>
              <a:rPr lang="el-GR" dirty="0" err="1"/>
              <a:t>κοπροδόχο</a:t>
            </a:r>
            <a:r>
              <a:rPr lang="el-GR" dirty="0"/>
              <a:t> λήκυθο και το κάτω τριτημόριο με το </a:t>
            </a:r>
            <a:r>
              <a:rPr lang="el-GR" dirty="0" err="1"/>
              <a:t>τενόντιο</a:t>
            </a:r>
            <a:r>
              <a:rPr lang="el-GR" dirty="0"/>
              <a:t> κέντρο του περινέου. Στα πλάγια στο άνω μέρος ο κολεός έρχεται σε σχέση με τον ουρητήρα, το μέσο τριτημόριο έρχεται σε σχέση με τις πρόσθιες ίνες του </a:t>
            </a:r>
            <a:r>
              <a:rPr lang="el-GR" dirty="0" err="1"/>
              <a:t>ανελκτήρα</a:t>
            </a:r>
            <a:r>
              <a:rPr lang="el-GR" dirty="0"/>
              <a:t> του πρωκτού μυός και το κάτω με το ουρογεννητικό διάφραγμα και τους βολβούς του προδόμου.</a:t>
            </a:r>
            <a:endParaRPr lang="el-GR" dirty="0"/>
          </a:p>
          <a:p>
            <a:pPr algn="just">
              <a:buFont typeface="Wingdings" panose="05000000000000000000" pitchFamily="2" charset="2"/>
              <a:buChar char="§"/>
            </a:pPr>
            <a:r>
              <a:rPr lang="el-GR" dirty="0"/>
              <a:t>Από την </a:t>
            </a:r>
            <a:r>
              <a:rPr lang="el-GR" dirty="0" err="1"/>
              <a:t>κολεϊκή</a:t>
            </a:r>
            <a:r>
              <a:rPr lang="el-GR" dirty="0"/>
              <a:t> αρτηρία, κλάδο της έσω λαγονίου και </a:t>
            </a:r>
            <a:r>
              <a:rPr lang="el-GR" dirty="0" err="1"/>
              <a:t>κολεϊκό</a:t>
            </a:r>
            <a:r>
              <a:rPr lang="el-GR" dirty="0"/>
              <a:t> κλάδο της μητριαίας</a:t>
            </a:r>
            <a:endParaRPr lang="el-GR" dirty="0"/>
          </a:p>
          <a:p>
            <a:pPr algn="just">
              <a:buFont typeface="Wingdings" panose="05000000000000000000" pitchFamily="2" charset="2"/>
              <a:buChar char="§"/>
            </a:pPr>
            <a:r>
              <a:rPr lang="el-GR" dirty="0"/>
              <a:t>Οι </a:t>
            </a:r>
            <a:r>
              <a:rPr lang="el-GR" dirty="0" err="1"/>
              <a:t>κολεϊκές</a:t>
            </a:r>
            <a:r>
              <a:rPr lang="el-GR" dirty="0"/>
              <a:t> φλέβες σχηματίζουν πλέγμα που εκβάλλει στην έσω λαγόνια</a:t>
            </a:r>
            <a:endParaRPr lang="el-GR" dirty="0"/>
          </a:p>
          <a:p>
            <a:pPr algn="just">
              <a:buFont typeface="Wingdings" panose="05000000000000000000" pitchFamily="2" charset="2"/>
              <a:buChar char="§"/>
            </a:pPr>
            <a:r>
              <a:rPr lang="el-GR" dirty="0"/>
              <a:t>Έσω, έξω λαγόνιοι, </a:t>
            </a:r>
            <a:r>
              <a:rPr lang="el-GR" dirty="0" err="1"/>
              <a:t>επιπολής</a:t>
            </a:r>
            <a:r>
              <a:rPr lang="el-GR" dirty="0"/>
              <a:t> βουβωνικοί λεμφαδένες</a:t>
            </a:r>
            <a:endParaRPr lang="el-GR" dirty="0"/>
          </a:p>
          <a:p>
            <a:pPr algn="just">
              <a:buFont typeface="Wingdings" panose="05000000000000000000" pitchFamily="2" charset="2"/>
              <a:buChar char="§"/>
            </a:pPr>
            <a:r>
              <a:rPr lang="el-GR" dirty="0"/>
              <a:t>Νεύρωση από τα κάτω υπογάστρια πλέγματα</a:t>
            </a:r>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1"/>
          <a:stretch>
            <a:fillRect/>
          </a:stretch>
        </p:blipFill>
        <p:spPr>
          <a:xfrm>
            <a:off x="3644348" y="516835"/>
            <a:ext cx="4585252" cy="534062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286604"/>
            <a:ext cx="10058400" cy="866336"/>
          </a:xfrm>
        </p:spPr>
        <p:txBody>
          <a:bodyPr>
            <a:normAutofit/>
          </a:bodyPr>
          <a:lstStyle/>
          <a:p>
            <a:pPr algn="ctr"/>
            <a:r>
              <a:rPr lang="el-GR" sz="2800" dirty="0"/>
              <a:t>ΦΛΟΙΩΔΗΣ ΚΑΙ ΜΥΕΛΩΔΗΣ ΜΟΙΡΑ</a:t>
            </a:r>
            <a:endParaRPr lang="el-GR" sz="2800" dirty="0"/>
          </a:p>
        </p:txBody>
      </p:sp>
      <p:sp>
        <p:nvSpPr>
          <p:cNvPr id="3" name="Θέση περιεχομένου 2"/>
          <p:cNvSpPr>
            <a:spLocks noGrp="1"/>
          </p:cNvSpPr>
          <p:nvPr>
            <p:ph idx="1"/>
          </p:nvPr>
        </p:nvSpPr>
        <p:spPr/>
        <p:txBody>
          <a:bodyPr/>
          <a:lstStyle/>
          <a:p>
            <a:pPr algn="just"/>
            <a:r>
              <a:rPr lang="el-GR" dirty="0"/>
              <a:t>Ο </a:t>
            </a:r>
            <a:r>
              <a:rPr lang="el-GR" dirty="0" err="1"/>
              <a:t>νεφρός</a:t>
            </a:r>
            <a:r>
              <a:rPr lang="el-GR" dirty="0"/>
              <a:t> αποτελείται από 2 μοίρες, τη </a:t>
            </a:r>
            <a:r>
              <a:rPr lang="el-GR" b="1" dirty="0"/>
              <a:t>φλοιώδη </a:t>
            </a:r>
            <a:r>
              <a:rPr lang="el-GR" dirty="0"/>
              <a:t>και τη </a:t>
            </a:r>
            <a:r>
              <a:rPr lang="el-GR" b="1" dirty="0"/>
              <a:t>μυελώδη.</a:t>
            </a:r>
            <a:r>
              <a:rPr lang="el-GR" dirty="0"/>
              <a:t> Η </a:t>
            </a:r>
            <a:r>
              <a:rPr lang="el-GR" b="1" dirty="0"/>
              <a:t>φλοιώδης </a:t>
            </a:r>
            <a:r>
              <a:rPr lang="el-GR" dirty="0"/>
              <a:t>έχει πάχος 1-1,5</a:t>
            </a:r>
            <a:r>
              <a:rPr lang="en-US" dirty="0"/>
              <a:t>cm</a:t>
            </a:r>
            <a:r>
              <a:rPr lang="el-GR" dirty="0"/>
              <a:t> και βρίσκεται περιφερικά του οργάνου. Έχει όψη κοκκινωπή, είναι ομοιογενής και αποτελεί το λειτουργικό τμήμα του νεφρού. Από τη φλοιώδη μοίρα ξεκινούν </a:t>
            </a:r>
            <a:r>
              <a:rPr lang="el-GR" dirty="0" err="1"/>
              <a:t>προσεκβολές</a:t>
            </a:r>
            <a:r>
              <a:rPr lang="el-GR" dirty="0"/>
              <a:t> προς τη μυελώδη μοίρα και την πύελο, παρεμβάλλονται μεταξύ των πυραμίδων και ονομάζονται στήλες του </a:t>
            </a:r>
            <a:r>
              <a:rPr lang="en-US" dirty="0" err="1"/>
              <a:t>Bertini</a:t>
            </a:r>
            <a:r>
              <a:rPr lang="en-US" dirty="0"/>
              <a:t>.</a:t>
            </a:r>
            <a:r>
              <a:rPr lang="el-GR" dirty="0"/>
              <a:t> Η </a:t>
            </a:r>
            <a:r>
              <a:rPr lang="el-GR" b="1" dirty="0"/>
              <a:t>μυελώδης </a:t>
            </a:r>
            <a:r>
              <a:rPr lang="el-GR" dirty="0"/>
              <a:t>μοίρα βρίσκεται κεντρικότερα και σχεδόν στο σύνολό της αποτελείται από 11-12 μεγάλες πυραμίδες, τις πυραμίδες του </a:t>
            </a:r>
            <a:r>
              <a:rPr lang="en-US" dirty="0"/>
              <a:t>Malpighi</a:t>
            </a:r>
            <a:r>
              <a:rPr lang="el-GR" dirty="0"/>
              <a:t>, οι οποίες περιέχουν αθροιστικά σωληνάρια διαφόρων διαβαθμίσεων που καταλήγουν στην κορυφή της κάθε πυραμίδας, </a:t>
            </a:r>
            <a:r>
              <a:rPr lang="el-GR" dirty="0" err="1"/>
              <a:t>στιε</a:t>
            </a:r>
            <a:r>
              <a:rPr lang="el-GR" dirty="0"/>
              <a:t> λεγόμενες θηλές των καλύκων. Από τη βάση κάθε πυραμίδας ξεκινούν </a:t>
            </a:r>
            <a:r>
              <a:rPr lang="el-GR" dirty="0" err="1"/>
              <a:t>προσεκβολές</a:t>
            </a:r>
            <a:r>
              <a:rPr lang="el-GR" dirty="0"/>
              <a:t> της μυελώδους μοίρας προς τη φλοιώδη μοίρα και ονομάζονται μυελώδεις ακτίνες ή πυραμίδες του</a:t>
            </a:r>
            <a:r>
              <a:rPr lang="en-US" dirty="0"/>
              <a:t> </a:t>
            </a:r>
            <a:r>
              <a:rPr lang="en-US" dirty="0" err="1"/>
              <a:t>Ferrein</a:t>
            </a:r>
            <a:r>
              <a:rPr lang="en-US" dirty="0"/>
              <a:t>.</a:t>
            </a:r>
            <a:r>
              <a:rPr lang="el-GR" dirty="0"/>
              <a:t> Κάθε πυραμίδα του </a:t>
            </a:r>
            <a:r>
              <a:rPr lang="en-US" dirty="0" err="1"/>
              <a:t>Ferrein</a:t>
            </a:r>
            <a:r>
              <a:rPr lang="el-GR" dirty="0"/>
              <a:t> μαζί με το τμήμα του φλοιού που την περιβάλλει, αποτελεί ένα νεφρικό </a:t>
            </a:r>
            <a:r>
              <a:rPr lang="el-GR" dirty="0" err="1"/>
              <a:t>λοβίδιο</a:t>
            </a:r>
            <a:r>
              <a:rPr lang="el-GR" dirty="0"/>
              <a:t>.</a:t>
            </a:r>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1"/>
          <a:stretch>
            <a:fillRect/>
          </a:stretch>
        </p:blipFill>
        <p:spPr>
          <a:xfrm>
            <a:off x="2544417" y="384533"/>
            <a:ext cx="7020555" cy="5604743"/>
          </a:xfrm>
          <a:prstGeom prst="rect">
            <a:avLst/>
          </a:prstGeom>
        </p:spPr>
      </p:pic>
    </p:spTree>
  </p:cSld>
  <p:clrMapOvr>
    <a:masterClrMapping/>
  </p:clrMapOvr>
</p:sld>
</file>

<file path=ppt/theme/theme1.xml><?xml version="1.0" encoding="utf-8"?>
<a:theme xmlns:a="http://schemas.openxmlformats.org/drawingml/2006/main" name="Ανασκόπηση">
  <a:themeElements>
    <a:clrScheme name="Ανασκόπηση">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Ανασκόπηση">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νασκόπηση">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0</TotalTime>
  <Words>22988</Words>
  <Application>WPS Presentation</Application>
  <PresentationFormat>Ευρεία οθόνη</PresentationFormat>
  <Paragraphs>307</Paragraphs>
  <Slides>63</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63</vt:i4>
      </vt:variant>
    </vt:vector>
  </HeadingPairs>
  <TitlesOfParts>
    <vt:vector size="72" baseType="lpstr">
      <vt:lpstr>Arial</vt:lpstr>
      <vt:lpstr>SimSun</vt:lpstr>
      <vt:lpstr>Wingdings</vt:lpstr>
      <vt:lpstr>Calibri</vt:lpstr>
      <vt:lpstr>Calibri Light</vt:lpstr>
      <vt:lpstr>Microsoft YaHei</vt:lpstr>
      <vt:lpstr>Arial Unicode MS</vt:lpstr>
      <vt:lpstr>Courier New</vt:lpstr>
      <vt:lpstr>Ανασκόπηση</vt:lpstr>
      <vt:lpstr>ΑΝΑΤΟΜΙΑ ΟΥΡΟΠΟΙΟΓΕΝΝΗΤΙΚΟΥ ΣΥΣΤΗΜΑΤΟΣ</vt:lpstr>
      <vt:lpstr>ΟΥΡΟΠΟΙΗΤΙΚΟ ΣΥΣΤΗΜΑ</vt:lpstr>
      <vt:lpstr>PowerPoint 演示文稿</vt:lpstr>
      <vt:lpstr>ΝΕΦΡΟΙ</vt:lpstr>
      <vt:lpstr>ΜΟΡΦΟΛΟΓΙΑ ΤΩΝ ΝΕΦΡΩΝ</vt:lpstr>
      <vt:lpstr>ΣΧΕΣΕΙΣ ΤΩΝ ΝΕΦΡΩΝ ΜΕ ΤΑ ΓΥΡΩ ΟΡΓΑΝΑ</vt:lpstr>
      <vt:lpstr>PowerPoint 演示文稿</vt:lpstr>
      <vt:lpstr>ΦΛΟΙΩΔΗΣ ΚΑΙ ΜΥΕΛΩΔΗΣ ΜΟΙΡΑ</vt:lpstr>
      <vt:lpstr>PowerPoint 演示文稿</vt:lpstr>
      <vt:lpstr>ΝΕΦΡΩΝΑΣ</vt:lpstr>
      <vt:lpstr>PowerPoint 演示文稿</vt:lpstr>
      <vt:lpstr>PowerPoint 演示文稿</vt:lpstr>
      <vt:lpstr>ΑΓΓΕΙΩΣΗ ΤΟΥ ΝΕΦΡΟΥ</vt:lpstr>
      <vt:lpstr>PowerPoint 演示文稿</vt:lpstr>
      <vt:lpstr>PowerPoint 演示文稿</vt:lpstr>
      <vt:lpstr>ΑΠΟΧΕΤΕΥΤΙΚΟ ΣΥΣΤΗΜΑ</vt:lpstr>
      <vt:lpstr>ΟΥΡΗΤΗΡΑΣ</vt:lpstr>
      <vt:lpstr>PowerPoint 演示文稿</vt:lpstr>
      <vt:lpstr>ΟΥΡΟΔΟΧΟΣ ΚΥΣΤΗ</vt:lpstr>
      <vt:lpstr>ΟΥΡΟΔΟΧΟΣ ΚΥΣΤΗ</vt:lpstr>
      <vt:lpstr>PowerPoint 演示文稿</vt:lpstr>
      <vt:lpstr>PowerPoint 演示文稿</vt:lpstr>
      <vt:lpstr>ΕΣΩΤΕΡΙΚΟ ΤΗΣ ΟΥΡΟΔΟΧΟΥ ΚΥΣΤΕΩΣ</vt:lpstr>
      <vt:lpstr>ΑΡΔΕΥΣΗ ΤΗΣ ΚΥΣΤΗΣ</vt:lpstr>
      <vt:lpstr>ΓΥΝΑΙΚΕΙΑ ΟΥΡΗΘΡΑ</vt:lpstr>
      <vt:lpstr>ΑΝΔΡΙΚΗ ΟΥΡΗΘΡΑ</vt:lpstr>
      <vt:lpstr>ΓΕΝΝΗΤΙΚΟ ΣΥΣΤΗΜΑ ΑΡΡΕΝΟΣ</vt:lpstr>
      <vt:lpstr>ΟΡΧΙΣ</vt:lpstr>
      <vt:lpstr>ΟΡΧΙΣ</vt:lpstr>
      <vt:lpstr>PowerPoint 演示文稿</vt:lpstr>
      <vt:lpstr>ΑΓΓΕΙΩΣΗ ΤΟΥ ΟΡΧΕΟΣ</vt:lpstr>
      <vt:lpstr>PowerPoint 演示文稿</vt:lpstr>
      <vt:lpstr>ΧΙΤΩΝΕΣ ΤΩΝ ΟΡΧΕΩΝ</vt:lpstr>
      <vt:lpstr>PowerPoint 演示文稿</vt:lpstr>
      <vt:lpstr>ΕΠΙΔΙΔΥΜΙΔΑ</vt:lpstr>
      <vt:lpstr>ΣΠΕΡΜΑΤΙΚΟΣ ΠΟΡΟΣ</vt:lpstr>
      <vt:lpstr>PowerPoint 演示文稿</vt:lpstr>
      <vt:lpstr>ΣΠΕΡΜΑΤΟΔΟΧΕΣ ΚΥΣΤΕΙΣ</vt:lpstr>
      <vt:lpstr>PowerPoint 演示文稿</vt:lpstr>
      <vt:lpstr>ΕΚΣΠΕΡΜΑΤΙΣΤΙΚΟΙ ΠΟΡΟΙ</vt:lpstr>
      <vt:lpstr>ΠΡΟΣΤΑΤΗΣ</vt:lpstr>
      <vt:lpstr>ΔΟΜΗ ΠΡΟΣΤΑΤΗ</vt:lpstr>
      <vt:lpstr>ΕΣΩΤΕΡΙΚΗ ΑΝΑΤΟΜΙΑ ΤΟΥ ΠΡΟΣΤΑΤΗ</vt:lpstr>
      <vt:lpstr>ΖΩΝΕΣ ΤΟΥ ΠΡΟΣΤΑΤΟΥ</vt:lpstr>
      <vt:lpstr>PowerPoint 演示文稿</vt:lpstr>
      <vt:lpstr>PowerPoint 演示文稿</vt:lpstr>
      <vt:lpstr>ΑΓΓΕΙΩΣΗ ΚΑΙ ΝΕΥΡΩΣΗ ΤΟΥ ΠΡΟΣΤΑΤΟΥ</vt:lpstr>
      <vt:lpstr>PowerPoint 演示文稿</vt:lpstr>
      <vt:lpstr>ΠΕΟΣ</vt:lpstr>
      <vt:lpstr>ΠΕΟΣ</vt:lpstr>
      <vt:lpstr>ΔΙΑΤΟΜΗ ΚΑΙ ΧΙΤΩΝΕΣ ΤΟΥ ΠΕΟΥΣ</vt:lpstr>
      <vt:lpstr>ΔΙΑΤΟΜΗ ΚΑΙ ΧΙΤΩΝΕΣ ΤΟΥ ΠΕΟΥΣ</vt:lpstr>
      <vt:lpstr>PowerPoint 演示文稿</vt:lpstr>
      <vt:lpstr>ΑΓΓΕΙΩΣΗ ΤΟΥ ΠΕΟΥΣ</vt:lpstr>
      <vt:lpstr>ΛΕΜΦΑΓΓΕΙΑ- ΝΕΥΡΩΣΗ ΤΟΥ ΠΕΟΥΣ</vt:lpstr>
      <vt:lpstr>PowerPoint 演示文稿</vt:lpstr>
      <vt:lpstr>ΓΕΝΝΗΤΙΚΟ ΣΥΣΤΗΜΑ ΘΗΛΕΟΣ</vt:lpstr>
      <vt:lpstr>PowerPoint 演示文稿</vt:lpstr>
      <vt:lpstr>ΜΗΤΡΑ</vt:lpstr>
      <vt:lpstr>ΜΗΤΡΑ</vt:lpstr>
      <vt:lpstr>ΩΑΓΩΓΟΙ (ΣΑΛΠΙΓΓΕΣ)</vt:lpstr>
      <vt:lpstr>ΩΟΘΗΚΕΣ</vt:lpstr>
      <vt:lpstr>ΚΟΛΕΟΣ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ΑΝΑΤΟΜΙΑ ΟΥΡΟΠΟΙΟΓΕΝΝΗΤΙΚΟΥ ΣΥΣΤΗΜΑΤΟΣ</dc:title>
  <dc:creator>DELLlaptop</dc:creator>
  <cp:lastModifiedBy>Andrea Paola Rojas</cp:lastModifiedBy>
  <cp:revision>67</cp:revision>
  <dcterms:created xsi:type="dcterms:W3CDTF">2023-11-30T15:52:00Z</dcterms:created>
  <dcterms:modified xsi:type="dcterms:W3CDTF">2024-01-02T07:08:36Z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6117C87611D14F6387EFFF8EAC303D20_13</vt:lpwstr>
  </property>
  <property fmtid="{D5CDD505-2E9C-101B-9397-08002B2CF9AE}" pid="3" name="KSOProductBuildVer">
    <vt:lpwstr>1033-12.2.0.13359</vt:lpwstr>
  </property>
</Properties>
</file>