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2"/>
  </p:handoutMasterIdLst>
  <p:sldIdLst>
    <p:sldId id="270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28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07D54-1A81-4965-AA49-55A5ADE1E47A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ADC4F-40EC-45FA-A487-6D09A45DC4C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d.petropoulos@uop.g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56009" y="536028"/>
            <a:ext cx="8596668" cy="3846786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ΠΑΝΕΠΙΣΤΗΜΙΟ ΠΕΛΟΠΟΝΝΗΣΟΥ</a:t>
            </a:r>
            <a:br>
              <a:rPr lang="el-GR" dirty="0" smtClean="0"/>
            </a:br>
            <a:r>
              <a:rPr lang="el-GR" sz="2800" dirty="0" smtClean="0"/>
              <a:t>ΣΧΟΛΗ ΓΕΩΠΟΝΙΑΣ &amp; ΤΡΟΦΙΜΩΝ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800" dirty="0" smtClean="0"/>
              <a:t>Τμήμα Γεωπονίας </a:t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Διοίκηση Γεωργικών Επιχειρήσεων </a:t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 </a:t>
            </a:r>
            <a:br>
              <a:rPr lang="el-GR" sz="2800" dirty="0" smtClean="0"/>
            </a:br>
            <a:r>
              <a:rPr lang="el-GR" sz="2800" b="1" dirty="0" smtClean="0"/>
              <a:t>Διάλεξη </a:t>
            </a:r>
            <a:r>
              <a:rPr lang="en-US" sz="2800" b="1" dirty="0" smtClean="0"/>
              <a:t>6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4845269"/>
            <a:ext cx="8596668" cy="1196093"/>
          </a:xfrm>
        </p:spPr>
        <p:txBody>
          <a:bodyPr/>
          <a:lstStyle/>
          <a:p>
            <a:pPr algn="r">
              <a:buNone/>
            </a:pPr>
            <a:r>
              <a:rPr lang="el-GR" dirty="0" smtClean="0"/>
              <a:t>Δρ Δημήτριος Π. Πετρόπουλος</a:t>
            </a:r>
          </a:p>
          <a:p>
            <a:pPr algn="r">
              <a:buNone/>
            </a:pPr>
            <a:r>
              <a:rPr lang="el-GR" dirty="0" smtClean="0"/>
              <a:t>Αναπληρωτής Καθηγητής «Γεωργικής Οικονομίας»</a:t>
            </a:r>
          </a:p>
          <a:p>
            <a:pPr marL="0" indent="0" algn="r">
              <a:buNone/>
            </a:pP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550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7766"/>
          </a:xfrm>
        </p:spPr>
        <p:txBody>
          <a:bodyPr/>
          <a:lstStyle/>
          <a:p>
            <a:pPr algn="ctr"/>
            <a:r>
              <a:rPr lang="el-GR" dirty="0" smtClean="0"/>
              <a:t>Βήματα διαμόρφωσης Σχεδίου Δράσης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Α. Να γίνει ένας κατάλογος των γενικών σκοπών που αξιολογούνται ως σημαντικοί </a:t>
            </a:r>
          </a:p>
          <a:p>
            <a:pPr>
              <a:buNone/>
            </a:pPr>
            <a:r>
              <a:rPr lang="el-GR" dirty="0" smtClean="0"/>
              <a:t>Β. Να εκτιμηθεί ο διαθέσιμος χρόνος, οι διαθέσιμες γνώσεις, τα διαθέσιμα κεφάλαια, τα διαθέσιμα χρήματα για την επίτευξη αυτών των σκοπών</a:t>
            </a:r>
          </a:p>
          <a:p>
            <a:pPr>
              <a:buNone/>
            </a:pPr>
            <a:r>
              <a:rPr lang="el-GR" dirty="0" smtClean="0"/>
              <a:t>Γ. Να καταγραφούν οι συγκεκριμένες ενέργειες που απαιτείται να γίνουν για κάθε σκοπό και να μπουν σε μια σειρά προτεραιότητας</a:t>
            </a:r>
          </a:p>
          <a:p>
            <a:pPr>
              <a:buNone/>
            </a:pPr>
            <a:r>
              <a:rPr lang="el-GR" dirty="0" smtClean="0"/>
              <a:t>Δ. Να εξεταστεί ο καθένας από αυτούς τους καταλόγους και να συγκεντρωθούν οι συγκεκριμένοι στόχοι. Έτσι θα προκύψει ένας ενιαίος κατάλογος με στόχους κατά σειρά προτεραιότητας    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2359"/>
          </a:xfrm>
        </p:spPr>
        <p:txBody>
          <a:bodyPr/>
          <a:lstStyle/>
          <a:p>
            <a:pPr algn="ctr"/>
            <a:r>
              <a:rPr lang="el-GR" dirty="0" smtClean="0"/>
              <a:t>Δεξιότητες πρόγνωσης και πρόβλεψης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702677"/>
            <a:ext cx="9086776" cy="4338686"/>
          </a:xfrm>
        </p:spPr>
        <p:txBody>
          <a:bodyPr/>
          <a:lstStyle/>
          <a:p>
            <a:endParaRPr lang="el-GR" dirty="0" smtClean="0"/>
          </a:p>
          <a:p>
            <a:r>
              <a:rPr lang="el-GR" dirty="0" smtClean="0"/>
              <a:t>Εξετάζουμε το μέλλον….. Οι λόγοι για να εξετάζει κανείς το μέλλον είναι οι εξής:</a:t>
            </a:r>
          </a:p>
          <a:p>
            <a:pPr>
              <a:buNone/>
            </a:pPr>
            <a:endParaRPr lang="el-GR" dirty="0" smtClean="0"/>
          </a:p>
          <a:p>
            <a:pPr>
              <a:buFont typeface="+mj-lt"/>
              <a:buAutoNum type="arabicPeriod"/>
            </a:pPr>
            <a:r>
              <a:rPr lang="el-GR" dirty="0" smtClean="0"/>
              <a:t>Για να βεβαιωθεί ότι παίρνει τις σωστές αποφάσεις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Για να εξασφαλίσει ότι δεν θα κάνει κάτι που να μην λειτουργεί στο μέλλον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Για να επιβεβαιώσει ότι οι αποφάσεις και οι ενέργειές του γίνονται εγκαίρως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Για να πραγματοποιεί διαρκώς μια ανάλυση </a:t>
            </a:r>
            <a:r>
              <a:rPr lang="en-US" dirty="0" smtClean="0"/>
              <a:t>SWOT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Για να ενσωματώσει στον σχεδιασμό του την πιθανότητα εμφάνισης απρόοπτων ενδεχομένων σε βάθος αρκετών χρόνων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8786"/>
          </a:xfrm>
        </p:spPr>
        <p:txBody>
          <a:bodyPr/>
          <a:lstStyle/>
          <a:p>
            <a:pPr algn="ctr"/>
            <a:r>
              <a:rPr lang="el-GR" dirty="0" smtClean="0"/>
              <a:t>Σχέδιο Βελτίωσης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3" y="2160589"/>
            <a:ext cx="9107797" cy="3880773"/>
          </a:xfrm>
        </p:spPr>
        <p:txBody>
          <a:bodyPr/>
          <a:lstStyle/>
          <a:p>
            <a:r>
              <a:rPr lang="el-GR" dirty="0" smtClean="0"/>
              <a:t>Τι είναι το Σχέδιο Βελτίωσης: είναι ένα σύνολο δράσεων με αρχή, μέση και τέλος.</a:t>
            </a:r>
          </a:p>
          <a:p>
            <a:r>
              <a:rPr lang="el-GR" dirty="0" smtClean="0"/>
              <a:t>Όλες μαζί οι δράσεις, αλλά και η κάθε μία χωριστά, αποσκοπούν να βελτιώσουν τα αποτελέσματα της αγροτικής εκμετάλλευσης και να εξασφαλίσουν στον κάτοχό της ένα καλύτερο εισόδημα.</a:t>
            </a:r>
          </a:p>
          <a:p>
            <a:endParaRPr lang="el-GR" dirty="0" smtClean="0"/>
          </a:p>
          <a:p>
            <a:r>
              <a:rPr lang="el-GR" dirty="0" smtClean="0"/>
              <a:t>Το Σχέδιο Βελτίωσης είναι ένα Πρόγραμμα με:</a:t>
            </a:r>
          </a:p>
          <a:p>
            <a:pPr>
              <a:buFontTx/>
              <a:buChar char="-"/>
            </a:pPr>
            <a:r>
              <a:rPr lang="el-GR" dirty="0" smtClean="0"/>
              <a:t>Ημερομηνία έναρξης και λήξης</a:t>
            </a:r>
          </a:p>
          <a:p>
            <a:pPr>
              <a:buFontTx/>
              <a:buChar char="-"/>
            </a:pPr>
            <a:r>
              <a:rPr lang="el-GR" dirty="0" smtClean="0"/>
              <a:t>Συγκεκριμένους στόχους</a:t>
            </a:r>
          </a:p>
          <a:p>
            <a:pPr>
              <a:buFontTx/>
              <a:buChar char="-"/>
            </a:pPr>
            <a:r>
              <a:rPr lang="el-GR" dirty="0" smtClean="0"/>
              <a:t>Συγκεκριμένο προϋπολογισμό  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9633314" cy="1320800"/>
          </a:xfrm>
        </p:spPr>
        <p:txBody>
          <a:bodyPr/>
          <a:lstStyle/>
          <a:p>
            <a:r>
              <a:rPr lang="el-GR" dirty="0" smtClean="0"/>
              <a:t>Για ποιο σκοπό γίνεται ένα Σχέδιο Βελτίωσης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l-GR" dirty="0" smtClean="0"/>
              <a:t>Βελτίωση της οικονομικής θέσης (αύξηση αποδόσεων, αύξηση εισοδήματος, μείωση κόστους, βελτίωση ποιότητας κλπ)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Αξιοποίηση (καλύτερη) της περιουσίας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Εφαρμογή καινοτομιών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Υλοποίηση ονείρων-στόχων 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011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Σε τι αποβλέπει ένα Σχέδιο Βελτίωσης 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828801"/>
            <a:ext cx="8596668" cy="4212562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l-GR" dirty="0" smtClean="0"/>
              <a:t>Μείωση κόστους παραγωγής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Αύξηση και αναδιάταξη της παραγωγής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Βελτίωση της ποιότητας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Διαφύλαξη του φυσικού περιβάλλοντος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Διαφοροποίηση των δραστηριοτήτων της αγροτικής εκμετάλλευσης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Αύξηση του εισοδήματος – κέρδους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Αύξηση του χρόνου απασχόλησης 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Αναδιάταξη παραγωγής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l-GR" dirty="0" smtClean="0"/>
              <a:t>Αναδιάταξη διαρθρωτική – επιλογή καλλιεργειών που εξασφαλίζουν μεγαλύτερο εισόδημα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Αναδιάταξη χρονική – επιλογή καλλιεργειών που μπορούν να εξασφαλίσουν απασχόληση για όλο το χρόνο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Αναδιάταξη ποιοτική – τρόπος και συνθήκες παραγωγής που στοχεύουν στην παραγωγή ποιοτικών προϊόντων ολοκληρωμένης διαχείρισης ή βιολογικών  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Τι προϋποθέτει ένα Σχέδιο Βελτίωσης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Όραμα</a:t>
            </a:r>
          </a:p>
          <a:p>
            <a:r>
              <a:rPr lang="el-GR" sz="2400" dirty="0" smtClean="0"/>
              <a:t>Μία βάση για ξεκίνημα</a:t>
            </a:r>
          </a:p>
          <a:p>
            <a:r>
              <a:rPr lang="el-GR" sz="2400" dirty="0" smtClean="0"/>
              <a:t>Αποφασιστικότητα</a:t>
            </a:r>
          </a:p>
          <a:p>
            <a:r>
              <a:rPr lang="el-GR" sz="2400" dirty="0" smtClean="0"/>
              <a:t>Θέληση για δράση</a:t>
            </a:r>
            <a:endParaRPr lang="el-GR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Τι στόχους έχει ένα Σχέδιο Βελτίωσης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Πρωταρχικός στόχος – η εξασφάλιση της βιωσιμότητας της αγροτικής εκμετάλλευσης</a:t>
            </a:r>
          </a:p>
          <a:p>
            <a:endParaRPr lang="el-GR" dirty="0" smtClean="0"/>
          </a:p>
          <a:p>
            <a:r>
              <a:rPr lang="el-GR" dirty="0" smtClean="0"/>
              <a:t>Επιμέρους στόχοι:</a:t>
            </a:r>
          </a:p>
          <a:p>
            <a:pPr>
              <a:buFontTx/>
              <a:buChar char="-"/>
            </a:pPr>
            <a:r>
              <a:rPr lang="el-GR" dirty="0" smtClean="0"/>
              <a:t>Αύξηση του εισοδήματος – κέρδους</a:t>
            </a:r>
          </a:p>
          <a:p>
            <a:pPr>
              <a:buFontTx/>
              <a:buChar char="-"/>
            </a:pPr>
            <a:r>
              <a:rPr lang="el-GR" dirty="0" smtClean="0"/>
              <a:t>Αναδιάρθρωση παραγωγής</a:t>
            </a:r>
          </a:p>
          <a:p>
            <a:pPr>
              <a:buFontTx/>
              <a:buChar char="-"/>
            </a:pPr>
            <a:r>
              <a:rPr lang="el-GR" dirty="0" smtClean="0"/>
              <a:t>Αναζήτηση συμπληρωματικής απασχόλησης</a:t>
            </a:r>
          </a:p>
          <a:p>
            <a:pPr>
              <a:buFontTx/>
              <a:buChar char="-"/>
            </a:pPr>
            <a:r>
              <a:rPr lang="el-GR" dirty="0" smtClean="0"/>
              <a:t>Προστασία φυσικού περιβάλλοντος  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242914" cy="630621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Πως θα σχεδιαστεί σωστά ένα Σχέδιο Βελτίωσης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618593"/>
            <a:ext cx="8596668" cy="4422769"/>
          </a:xfrm>
        </p:spPr>
        <p:txBody>
          <a:bodyPr/>
          <a:lstStyle/>
          <a:p>
            <a:r>
              <a:rPr lang="el-GR" dirty="0" smtClean="0"/>
              <a:t>Σωστή αποτύπωση των δεδομένων της αγροτικής εκμετάλλευσης</a:t>
            </a:r>
          </a:p>
          <a:p>
            <a:r>
              <a:rPr lang="el-GR" dirty="0" smtClean="0"/>
              <a:t>Μεθοδικός σχεδιασμός της αγροτικής εκμετάλλευσης</a:t>
            </a:r>
          </a:p>
          <a:p>
            <a:r>
              <a:rPr lang="el-GR" dirty="0" smtClean="0"/>
              <a:t>Εντοπισμός των αναγκών</a:t>
            </a:r>
          </a:p>
          <a:p>
            <a:r>
              <a:rPr lang="el-GR" dirty="0" smtClean="0"/>
              <a:t>Αναζήτηση προμηθευτών</a:t>
            </a:r>
          </a:p>
          <a:p>
            <a:r>
              <a:rPr lang="el-GR" dirty="0" smtClean="0"/>
              <a:t>Αναζήτηση τρόπων διάθεσης των προϊόντων</a:t>
            </a:r>
          </a:p>
          <a:p>
            <a:r>
              <a:rPr lang="el-GR" dirty="0" smtClean="0"/>
              <a:t>Σχεδιασμός της διακίνησης</a:t>
            </a:r>
          </a:p>
          <a:p>
            <a:r>
              <a:rPr lang="el-GR" dirty="0" smtClean="0"/>
              <a:t>Αντικειμενική διαπίστωση των ικανοτήτων μας</a:t>
            </a:r>
          </a:p>
          <a:p>
            <a:r>
              <a:rPr lang="el-GR" dirty="0" smtClean="0"/>
              <a:t>Αναζήτηση τρόπων και μεθόδων ανάπτυξης των γνώσεων και δεξιοτήτων μας     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189186"/>
            <a:ext cx="9128818" cy="1741214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SWOT Analysis</a:t>
            </a:r>
            <a:br>
              <a:rPr lang="en-US" b="1" dirty="0" smtClean="0"/>
            </a:br>
            <a:r>
              <a:rPr lang="en-US" sz="3100" b="1" dirty="0" smtClean="0"/>
              <a:t>(Strengths</a:t>
            </a:r>
            <a:r>
              <a:rPr lang="en-US" sz="3100" b="1" dirty="0" smtClean="0"/>
              <a:t>, </a:t>
            </a:r>
            <a:r>
              <a:rPr lang="en-US" sz="3100" b="1" dirty="0" smtClean="0"/>
              <a:t>Weaknesses</a:t>
            </a:r>
            <a:r>
              <a:rPr lang="en-US" sz="3100" b="1" dirty="0" smtClean="0"/>
              <a:t>, </a:t>
            </a:r>
            <a:r>
              <a:rPr lang="en-US" sz="3100" b="1" dirty="0" smtClean="0"/>
              <a:t>Opportunities</a:t>
            </a:r>
            <a:r>
              <a:rPr lang="en-US" sz="3100" b="1" dirty="0" smtClean="0"/>
              <a:t>, </a:t>
            </a:r>
            <a:r>
              <a:rPr lang="en-US" sz="3100" b="1" dirty="0" smtClean="0"/>
              <a:t>Threats</a:t>
            </a:r>
            <a:r>
              <a:rPr lang="en-US" sz="3100" b="1" dirty="0" smtClean="0"/>
              <a:t>)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677863" y="2160588"/>
          <a:ext cx="8596312" cy="311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0" dirty="0" smtClean="0"/>
                        <a:t>Δυνατά σημεία</a:t>
                      </a:r>
                      <a:r>
                        <a:rPr lang="en-US" b="0" dirty="0" smtClean="0"/>
                        <a:t> (</a:t>
                      </a:r>
                      <a:r>
                        <a:rPr lang="en-US" b="0" dirty="0" smtClean="0"/>
                        <a:t>strengths)</a:t>
                      </a:r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0" dirty="0" smtClean="0"/>
                        <a:t>Αδύνατα σημεία</a:t>
                      </a:r>
                      <a:r>
                        <a:rPr lang="en-US" b="0" dirty="0" smtClean="0"/>
                        <a:t> (</a:t>
                      </a:r>
                      <a:r>
                        <a:rPr lang="en-US" b="0" dirty="0" smtClean="0"/>
                        <a:t>weaknesses)</a:t>
                      </a:r>
                      <a:endParaRPr lang="el-G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l-GR" b="0" dirty="0" smtClean="0"/>
                        <a:t>…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l-GR" b="0" dirty="0" smtClean="0"/>
                        <a:t>…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l-GR" b="0" dirty="0" smtClean="0"/>
                        <a:t>…</a:t>
                      </a:r>
                    </a:p>
                    <a:p>
                      <a:pPr algn="ctr"/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l-GR" b="0" dirty="0" smtClean="0"/>
                        <a:t>…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l-GR" b="0" dirty="0" smtClean="0"/>
                        <a:t>…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l-GR" b="0" dirty="0" smtClean="0"/>
                        <a:t>…</a:t>
                      </a:r>
                      <a:endParaRPr lang="el-G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0" dirty="0" smtClean="0"/>
                        <a:t>Ευκαιρίες</a:t>
                      </a:r>
                      <a:r>
                        <a:rPr lang="en-US" b="0" dirty="0" smtClean="0"/>
                        <a:t> (</a:t>
                      </a:r>
                      <a:r>
                        <a:rPr lang="en-US" b="0" dirty="0" smtClean="0"/>
                        <a:t>opportunities)</a:t>
                      </a:r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0" dirty="0" smtClean="0"/>
                        <a:t>Απειλές</a:t>
                      </a:r>
                      <a:r>
                        <a:rPr lang="en-US" b="0" dirty="0" smtClean="0"/>
                        <a:t> (</a:t>
                      </a:r>
                      <a:r>
                        <a:rPr lang="en-US" b="0" dirty="0" smtClean="0"/>
                        <a:t>threats)</a:t>
                      </a:r>
                      <a:endParaRPr lang="el-G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dirty="0" smtClean="0"/>
                        <a:t>…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dirty="0" smtClean="0"/>
                        <a:t>…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dirty="0" smtClean="0"/>
                        <a:t>…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dirty="0" smtClean="0"/>
                        <a:t>…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dirty="0" smtClean="0"/>
                        <a:t>…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dirty="0" smtClean="0"/>
                        <a:t>…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Περιεχόμενα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804415"/>
            <a:ext cx="8596668" cy="4236947"/>
          </a:xfrm>
        </p:spPr>
        <p:txBody>
          <a:bodyPr/>
          <a:lstStyle/>
          <a:p>
            <a:r>
              <a:rPr lang="el-GR" dirty="0" smtClean="0"/>
              <a:t>Δεξιότητες</a:t>
            </a:r>
          </a:p>
          <a:p>
            <a:r>
              <a:rPr lang="el-GR" dirty="0" smtClean="0"/>
              <a:t>Αντικείμενα </a:t>
            </a:r>
            <a:r>
              <a:rPr lang="el-GR" dirty="0" smtClean="0"/>
              <a:t>παρατήρησης</a:t>
            </a:r>
          </a:p>
          <a:p>
            <a:r>
              <a:rPr lang="el-GR" dirty="0" smtClean="0"/>
              <a:t>Λήψη </a:t>
            </a:r>
            <a:r>
              <a:rPr lang="el-GR" dirty="0" smtClean="0"/>
              <a:t>αποφάσεων</a:t>
            </a:r>
          </a:p>
          <a:p>
            <a:r>
              <a:rPr lang="el-GR" dirty="0" smtClean="0"/>
              <a:t>Βήματα διαμόρφωσης Σχεδίου </a:t>
            </a:r>
            <a:r>
              <a:rPr lang="el-GR" dirty="0" smtClean="0"/>
              <a:t>Δράσης</a:t>
            </a:r>
          </a:p>
          <a:p>
            <a:r>
              <a:rPr lang="el-GR" dirty="0" smtClean="0"/>
              <a:t>Σχέδιο </a:t>
            </a:r>
            <a:r>
              <a:rPr lang="el-GR" dirty="0" smtClean="0"/>
              <a:t>Βελτίωσης</a:t>
            </a:r>
          </a:p>
          <a:p>
            <a:r>
              <a:rPr lang="en-US" dirty="0" smtClean="0"/>
              <a:t>SWOT Analysis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6573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l-GR" i="1" dirty="0" smtClean="0"/>
              <a:t>Ευχαριστώ </a:t>
            </a:r>
            <a:br>
              <a:rPr lang="el-GR" i="1" dirty="0" smtClean="0"/>
            </a:br>
            <a:r>
              <a:rPr lang="el-GR" i="1" dirty="0" smtClean="0"/>
              <a:t>για την προσοχή και συμμετοχή σας!</a:t>
            </a:r>
            <a:endParaRPr lang="el-GR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2490952"/>
            <a:ext cx="8596668" cy="3478924"/>
          </a:xfrm>
        </p:spPr>
        <p:txBody>
          <a:bodyPr>
            <a:normAutofit lnSpcReduction="10000"/>
          </a:bodyPr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 algn="r">
              <a:buNone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Email: d.petropoulos@uop.gr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l-G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011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Απαιτούμενες Δεξιότητες</a:t>
            </a:r>
            <a:br>
              <a:rPr lang="el-GR" dirty="0" smtClean="0"/>
            </a:br>
            <a:r>
              <a:rPr lang="el-GR" sz="2700" i="1" dirty="0" smtClean="0"/>
              <a:t>(διάκριση και κατάταξη δεξιοτήτων βάση ερωτηματολογίου σε παραγωγούς) </a:t>
            </a:r>
            <a:endParaRPr lang="el-GR" sz="2700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2995448"/>
            <a:ext cx="8596668" cy="3045914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Κατηγορίες δεξιοτήτων:</a:t>
            </a:r>
          </a:p>
          <a:p>
            <a:pPr>
              <a:buNone/>
            </a:pPr>
            <a:r>
              <a:rPr lang="el-GR" dirty="0" smtClean="0"/>
              <a:t>Α. Ικανότητες διαχείρισης</a:t>
            </a:r>
          </a:p>
          <a:p>
            <a:pPr>
              <a:buNone/>
            </a:pPr>
            <a:r>
              <a:rPr lang="el-GR" dirty="0" smtClean="0"/>
              <a:t>Β. Επιχειρηματικές δεξιότητες</a:t>
            </a:r>
          </a:p>
          <a:p>
            <a:pPr>
              <a:buNone/>
            </a:pPr>
            <a:r>
              <a:rPr lang="el-GR" dirty="0" smtClean="0"/>
              <a:t>Γ. Ατομικά χαρακτηριστικά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0317"/>
          </a:xfrm>
        </p:spPr>
        <p:txBody>
          <a:bodyPr/>
          <a:lstStyle/>
          <a:p>
            <a:pPr algn="ctr"/>
            <a:r>
              <a:rPr lang="el-GR" dirty="0" smtClean="0"/>
              <a:t>Α. Ικανότητες διαχείρισης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2400" dirty="0" smtClean="0"/>
              <a:t>Σημαντικές ομάδες ικανοτήτων διαχείρισης:</a:t>
            </a:r>
          </a:p>
          <a:p>
            <a:pPr>
              <a:buFont typeface="+mj-lt"/>
              <a:buAutoNum type="arabicPeriod"/>
            </a:pPr>
            <a:r>
              <a:rPr lang="el-GR" sz="2400" dirty="0" smtClean="0"/>
              <a:t>Η παρατήρηση</a:t>
            </a:r>
          </a:p>
          <a:p>
            <a:pPr>
              <a:buFont typeface="+mj-lt"/>
              <a:buAutoNum type="arabicPeriod"/>
            </a:pPr>
            <a:r>
              <a:rPr lang="el-GR" sz="2400" dirty="0" smtClean="0"/>
              <a:t>Η εσωτερική επεξεργασία</a:t>
            </a:r>
          </a:p>
          <a:p>
            <a:pPr>
              <a:buFont typeface="+mj-lt"/>
              <a:buAutoNum type="arabicPeriod"/>
            </a:pPr>
            <a:r>
              <a:rPr lang="el-GR" sz="2400" dirty="0" smtClean="0"/>
              <a:t>Η επικοινωνία</a:t>
            </a:r>
          </a:p>
          <a:p>
            <a:pPr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1848"/>
          </a:xfrm>
        </p:spPr>
        <p:txBody>
          <a:bodyPr/>
          <a:lstStyle/>
          <a:p>
            <a:pPr algn="ctr"/>
            <a:r>
              <a:rPr lang="el-GR" dirty="0" smtClean="0"/>
              <a:t>Β. Επιχειρηματικές δεξιότητες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Οι πέντε σημαντικές επιχειρηματικές δεξιότητες: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Η τήρηση των προθεσμιών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Η ικανότητα εξεύρεσης πληροφοριών για τη λήψη αποφάσεων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Η διαπραγμάτευση των τιμών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Η επιτυχή αντιμετώπιση του κινδύνου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Η διαίσθηση πρόβλεψης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7766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Γ. Ατομικά χαρακτηριστικά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Ανάπτυξη και διατήρηση καλών εργασιακών σχέσεων τόσο μέσα στην επιχείρηση όσο και έξω από αυτή</a:t>
            </a:r>
          </a:p>
          <a:p>
            <a:r>
              <a:rPr lang="el-GR" dirty="0" smtClean="0"/>
              <a:t>Ικανότητα εκμάθησης μέσω της εμπειρίας</a:t>
            </a:r>
          </a:p>
          <a:p>
            <a:r>
              <a:rPr lang="el-GR" dirty="0" smtClean="0"/>
              <a:t>Έγκαιρη παρατήρηση</a:t>
            </a:r>
          </a:p>
          <a:p>
            <a:r>
              <a:rPr lang="el-GR" dirty="0" smtClean="0"/>
              <a:t>Προσωπικότητα όχι επιρρεπή στον πανικό</a:t>
            </a:r>
          </a:p>
          <a:p>
            <a:r>
              <a:rPr lang="el-GR" dirty="0" smtClean="0"/>
              <a:t>Το να δρα κανείς γρήγορα όταν χρειάζεται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252248"/>
            <a:ext cx="8596668" cy="1072055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Απαιτούμενες Δεξιότητες</a:t>
            </a:r>
            <a:br>
              <a:rPr lang="el-GR" dirty="0" smtClean="0"/>
            </a:br>
            <a:r>
              <a:rPr lang="el-GR" sz="2800" i="1" dirty="0" smtClean="0"/>
              <a:t>(βιβλιογραφική σύνοψη δεξιοτήτων) 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702677"/>
            <a:ext cx="8596668" cy="4338686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el-GR" dirty="0" smtClean="0"/>
              <a:t>Διαχείριση κινδύνου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Παρατήρηση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Διαπραγμάτευση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Πρόβλεψη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Σχεδιασμός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Εκμάθηση μέσω της εμπειρίας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Ανθρώπινες δεξιότητες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Εφαρμογή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Τεχνολογία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Λύσεις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Ανάλυση</a:t>
            </a:r>
          </a:p>
          <a:p>
            <a:pPr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78069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Αντικείμενα παρατήρησης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671145"/>
            <a:ext cx="8596668" cy="4370217"/>
          </a:xfrm>
        </p:spPr>
        <p:txBody>
          <a:bodyPr/>
          <a:lstStyle/>
          <a:p>
            <a:r>
              <a:rPr lang="el-GR" dirty="0" smtClean="0"/>
              <a:t>Τους ανθρώπους γύρω του (λεκτικά και μη λεκτικά μηνύματα</a:t>
            </a:r>
          </a:p>
          <a:p>
            <a:r>
              <a:rPr lang="el-GR" dirty="0" smtClean="0"/>
              <a:t>Τους βιολογικούς παράγοντες (π.χ. ζώα, φυτά, ασθένειες, κλπ)</a:t>
            </a:r>
          </a:p>
          <a:p>
            <a:r>
              <a:rPr lang="el-GR" dirty="0" smtClean="0"/>
              <a:t>Τους φυσικούς παράγοντες (καιρό, υγρασία εδάφους, θερμοκρασίες κλπ)</a:t>
            </a:r>
          </a:p>
          <a:p>
            <a:r>
              <a:rPr lang="el-GR" dirty="0" smtClean="0"/>
              <a:t>Τις αγορές, τις τιμές, τα κόστη, τις τάσεις, την επίδραση των πολιτικών παραγόντων</a:t>
            </a:r>
          </a:p>
          <a:p>
            <a:r>
              <a:rPr lang="el-GR" dirty="0" smtClean="0"/>
              <a:t>Τους θεσμικούς παράγοντες</a:t>
            </a:r>
          </a:p>
          <a:p>
            <a:r>
              <a:rPr lang="el-GR" dirty="0" smtClean="0"/>
              <a:t>Την οικονομική κατάσταση της αγροτικής εκμετάλλευσης </a:t>
            </a:r>
          </a:p>
          <a:p>
            <a:r>
              <a:rPr lang="el-GR" dirty="0" smtClean="0"/>
              <a:t>Τις οικονομικές εξελίξεις</a:t>
            </a:r>
          </a:p>
          <a:p>
            <a:r>
              <a:rPr lang="el-GR" dirty="0" smtClean="0"/>
              <a:t>Τα νέα δεδομένα και νέες δυνατότητας για τα προϊόντα, τις μεθόδους παραγωγής κλπ</a:t>
            </a:r>
          </a:p>
          <a:p>
            <a:r>
              <a:rPr lang="el-GR" dirty="0" smtClean="0"/>
              <a:t>Τα τρέχοντα προβλήματα εντός της αγροτικής εκμετάλλευσης 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Λήψη αποφάσεων</a:t>
            </a:r>
            <a:br>
              <a:rPr lang="el-GR" dirty="0" smtClean="0"/>
            </a:br>
            <a:r>
              <a:rPr lang="el-GR" sz="2400" i="1" dirty="0" smtClean="0"/>
              <a:t>Σκοποί, στόχοι, δεξιότητες</a:t>
            </a:r>
            <a:endParaRPr lang="el-GR" sz="2400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Προσδιορισμός και καταγραφή:</a:t>
            </a:r>
          </a:p>
          <a:p>
            <a:r>
              <a:rPr lang="el-GR" dirty="0" smtClean="0"/>
              <a:t>Βραχυπρόθεσμων στόχων</a:t>
            </a:r>
          </a:p>
          <a:p>
            <a:r>
              <a:rPr lang="el-GR" dirty="0" smtClean="0"/>
              <a:t>Μακροπρόθεσμων στόχων</a:t>
            </a:r>
          </a:p>
          <a:p>
            <a:pPr>
              <a:buNone/>
            </a:pPr>
            <a:r>
              <a:rPr lang="el-GR" dirty="0" smtClean="0"/>
              <a:t>……………………………………………………..</a:t>
            </a:r>
            <a:endParaRPr lang="el-GR" dirty="0" smtClean="0"/>
          </a:p>
          <a:p>
            <a:r>
              <a:rPr lang="el-GR" i="1" dirty="0" smtClean="0"/>
              <a:t>Αξιολόγηση αποφάσεων του παρελθόντος</a:t>
            </a:r>
          </a:p>
          <a:p>
            <a:r>
              <a:rPr lang="el-GR" i="1" dirty="0" smtClean="0"/>
              <a:t>Καταγραφή στόχων</a:t>
            </a:r>
          </a:p>
          <a:p>
            <a:r>
              <a:rPr lang="el-GR" i="1" dirty="0" smtClean="0"/>
              <a:t>Ιεράρχηση στόχων – στάθμιση</a:t>
            </a:r>
          </a:p>
          <a:p>
            <a:r>
              <a:rPr lang="el-GR" i="1" dirty="0" smtClean="0"/>
              <a:t>Αναθεώρηση στόχων</a:t>
            </a:r>
          </a:p>
          <a:p>
            <a:pPr>
              <a:buNone/>
            </a:pPr>
            <a:r>
              <a:rPr lang="el-GR" i="1" dirty="0" smtClean="0"/>
              <a:t>……………………………………………………..</a:t>
            </a:r>
            <a:endParaRPr lang="el-GR" i="1" dirty="0" smtClean="0"/>
          </a:p>
          <a:p>
            <a:r>
              <a:rPr lang="el-GR" i="1" dirty="0" smtClean="0"/>
              <a:t>Συγκεκριμένοι στόχοι διαμορφώνουν το Σχέδιο Δράσης  </a:t>
            </a:r>
            <a:endParaRPr lang="el-GR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1326</TotalTime>
  <Words>741</Words>
  <Application>Microsoft Office PowerPoint</Application>
  <PresentationFormat>Προσαρμογή</PresentationFormat>
  <Paragraphs>155</Paragraphs>
  <Slides>20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Όψη</vt:lpstr>
      <vt:lpstr>ΠΑΝΕΠΙΣΤΗΜΙΟ ΠΕΛΟΠΟΝΝΗΣΟΥ ΣΧΟΛΗ ΓΕΩΠΟΝΙΑΣ &amp; ΤΡΟΦΙΜΩΝ Τμήμα Γεωπονίας   Διοίκηση Γεωργικών Επιχειρήσεων     Διάλεξη 6</vt:lpstr>
      <vt:lpstr>Περιεχόμενα </vt:lpstr>
      <vt:lpstr>Απαιτούμενες Δεξιότητες (διάκριση και κατάταξη δεξιοτήτων βάση ερωτηματολογίου σε παραγωγούς) </vt:lpstr>
      <vt:lpstr>Α. Ικανότητες διαχείρισης</vt:lpstr>
      <vt:lpstr>Β. Επιχειρηματικές δεξιότητες</vt:lpstr>
      <vt:lpstr>Γ. Ατομικά χαρακτηριστικά </vt:lpstr>
      <vt:lpstr>Απαιτούμενες Δεξιότητες (βιβλιογραφική σύνοψη δεξιοτήτων) </vt:lpstr>
      <vt:lpstr>Αντικείμενα παρατήρησης</vt:lpstr>
      <vt:lpstr>Λήψη αποφάσεων Σκοποί, στόχοι, δεξιότητες</vt:lpstr>
      <vt:lpstr>Βήματα διαμόρφωσης Σχεδίου Δράσης</vt:lpstr>
      <vt:lpstr>Δεξιότητες πρόγνωσης και πρόβλεψης</vt:lpstr>
      <vt:lpstr>Σχέδιο Βελτίωσης</vt:lpstr>
      <vt:lpstr>Για ποιο σκοπό γίνεται ένα Σχέδιο Βελτίωσης</vt:lpstr>
      <vt:lpstr>Σε τι αποβλέπει ένα Σχέδιο Βελτίωσης  </vt:lpstr>
      <vt:lpstr>Αναδιάταξη παραγωγής</vt:lpstr>
      <vt:lpstr>Τι προϋποθέτει ένα Σχέδιο Βελτίωσης </vt:lpstr>
      <vt:lpstr>Τι στόχους έχει ένα Σχέδιο Βελτίωσης</vt:lpstr>
      <vt:lpstr>Πως θα σχεδιαστεί σωστά ένα Σχέδιο Βελτίωσης</vt:lpstr>
      <vt:lpstr>SWOT Analysis (Strengths, Weaknesses, Opportunities, Threats) </vt:lpstr>
      <vt:lpstr>  Ευχαριστώ  για την προσοχή και συμμετοχή σας!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ΤΕΙ ΠΕΛΟΠΟΝΝΗΣΟΥ Μεταπτυχιακό </dc:title>
  <dc:creator>Δημήτρης</dc:creator>
  <cp:lastModifiedBy>ADMIN</cp:lastModifiedBy>
  <cp:revision>183</cp:revision>
  <dcterms:created xsi:type="dcterms:W3CDTF">2018-11-13T14:28:25Z</dcterms:created>
  <dcterms:modified xsi:type="dcterms:W3CDTF">2020-12-14T15:59:44Z</dcterms:modified>
</cp:coreProperties>
</file>