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92" r:id="rId29"/>
    <p:sldId id="294" r:id="rId30"/>
    <p:sldId id="293" r:id="rId31"/>
    <p:sldId id="295" r:id="rId32"/>
    <p:sldId id="283" r:id="rId33"/>
    <p:sldId id="284" r:id="rId34"/>
    <p:sldId id="285" r:id="rId35"/>
    <p:sldId id="286" r:id="rId36"/>
    <p:sldId id="287" r:id="rId37"/>
    <p:sldId id="291" r:id="rId38"/>
    <p:sldId id="288" r:id="rId39"/>
    <p:sldId id="289" r:id="rId40"/>
    <p:sldId id="297" r:id="rId41"/>
    <p:sldId id="290" r:id="rId42"/>
    <p:sldId id="296" r:id="rId4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400800" y="6355080"/>
            <a:ext cx="2286000" cy="365760"/>
          </a:xfrm>
        </p:spPr>
        <p:txBody>
          <a:bodyPr/>
          <a:lstStyle>
            <a:lvl1pPr>
              <a:defRPr sz="1400"/>
            </a:lvl1pPr>
          </a:lstStyle>
          <a:p>
            <a:fld id="{2342CEA3-3058-4D43-AE35-B3DA76CB4003}" type="datetimeFigureOut">
              <a:rPr lang="el-GR" smtClean="0"/>
              <a:pPr/>
              <a:t>16/10/2020</a:t>
            </a:fld>
            <a:endParaRPr lang="el-GR" dirty="0"/>
          </a:p>
        </p:txBody>
      </p:sp>
      <p:sp>
        <p:nvSpPr>
          <p:cNvPr id="17" name="16 - Θέση υποσέλιδου"/>
          <p:cNvSpPr>
            <a:spLocks noGrp="1"/>
          </p:cNvSpPr>
          <p:nvPr>
            <p:ph type="ftr" sz="quarter" idx="11"/>
          </p:nvPr>
        </p:nvSpPr>
        <p:spPr>
          <a:xfrm>
            <a:off x="2898648" y="6355080"/>
            <a:ext cx="3474720" cy="365760"/>
          </a:xfrm>
        </p:spPr>
        <p:txBody>
          <a:bodyPr/>
          <a:lstStyle/>
          <a:p>
            <a:endParaRPr lang="el-GR" dirty="0"/>
          </a:p>
        </p:txBody>
      </p:sp>
      <p:sp>
        <p:nvSpPr>
          <p:cNvPr id="29" name="28 - Θέση αριθμού διαφάνειας"/>
          <p:cNvSpPr>
            <a:spLocks noGrp="1"/>
          </p:cNvSpPr>
          <p:nvPr>
            <p:ph type="sldNum" sz="quarter" idx="12"/>
          </p:nvPr>
        </p:nvSpPr>
        <p:spPr>
          <a:xfrm>
            <a:off x="1216152" y="6355080"/>
            <a:ext cx="1219200" cy="365760"/>
          </a:xfrm>
        </p:spPr>
        <p:txBody>
          <a:bodyPr/>
          <a:lstStyle/>
          <a:p>
            <a:fld id="{D3F1D1C4-C2D9-4231-9FB2-B2D9D97AA41D}" type="slidenum">
              <a:rPr lang="el-GR" smtClean="0"/>
              <a:pPr/>
              <a:t>‹#›</a:t>
            </a:fld>
            <a:endParaRPr lang="el-GR" dirty="0"/>
          </a:p>
        </p:txBody>
      </p:sp>
      <p:sp>
        <p:nvSpPr>
          <p:cNvPr id="21" name="20 - Ορθογώνιο"/>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32 - Ορθογώνιο"/>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Ορθογώνιο"/>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31 - Ορθογώνιο"/>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16/10/2020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16/10/2020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
        <p:nvSpPr>
          <p:cNvPr id="7" name="6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8" name="7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 Ευθεία γραμμή σύνδεσης"/>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16/10/2020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
        <p:nvSpPr>
          <p:cNvPr id="8" name="7 - Θέση περιεχομένου"/>
          <p:cNvSpPr>
            <a:spLocks noGrp="1"/>
          </p:cNvSpPr>
          <p:nvPr>
            <p:ph sz="quarter" idx="1"/>
          </p:nvPr>
        </p:nvSpPr>
        <p:spPr>
          <a:xfrm>
            <a:off x="457200" y="1219200"/>
            <a:ext cx="8229600" cy="493776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6400800" y="6355080"/>
            <a:ext cx="2286000" cy="365760"/>
          </a:xfrm>
        </p:spPr>
        <p:txBody>
          <a:bodyPr/>
          <a:lstStyle/>
          <a:p>
            <a:fld id="{2342CEA3-3058-4D43-AE35-B3DA76CB4003}" type="datetimeFigureOut">
              <a:rPr lang="el-GR" smtClean="0"/>
              <a:pPr/>
              <a:t>16/10/2020</a:t>
            </a:fld>
            <a:endParaRPr lang="el-GR" dirty="0"/>
          </a:p>
        </p:txBody>
      </p:sp>
      <p:sp>
        <p:nvSpPr>
          <p:cNvPr id="5" name="4 - Θέση υποσέλιδου"/>
          <p:cNvSpPr>
            <a:spLocks noGrp="1"/>
          </p:cNvSpPr>
          <p:nvPr>
            <p:ph type="ftr" sz="quarter" idx="11"/>
          </p:nvPr>
        </p:nvSpPr>
        <p:spPr>
          <a:xfrm>
            <a:off x="2898648" y="6355080"/>
            <a:ext cx="3474720" cy="365760"/>
          </a:xfrm>
        </p:spPr>
        <p:txBody>
          <a:bodyPr/>
          <a:lstStyle/>
          <a:p>
            <a:endParaRPr lang="el-GR" dirty="0"/>
          </a:p>
        </p:txBody>
      </p:sp>
      <p:sp>
        <p:nvSpPr>
          <p:cNvPr id="6" name="5 - Θέση αριθμού διαφάνειας"/>
          <p:cNvSpPr>
            <a:spLocks noGrp="1"/>
          </p:cNvSpPr>
          <p:nvPr>
            <p:ph type="sldNum" sz="quarter" idx="12"/>
          </p:nvPr>
        </p:nvSpPr>
        <p:spPr>
          <a:xfrm>
            <a:off x="1069848" y="6355080"/>
            <a:ext cx="1520952" cy="365760"/>
          </a:xfrm>
        </p:spPr>
        <p:txBody>
          <a:bodyPr/>
          <a:lstStyle/>
          <a:p>
            <a:fld id="{D3F1D1C4-C2D9-4231-9FB2-B2D9D97AA41D}" type="slidenum">
              <a:rPr lang="el-GR" smtClean="0"/>
              <a:pPr/>
              <a:t>‹#›</a:t>
            </a:fld>
            <a:endParaRPr lang="el-GR" dirty="0"/>
          </a:p>
        </p:txBody>
      </p:sp>
      <p:sp>
        <p:nvSpPr>
          <p:cNvPr id="7" name="6 - Ορθογώνιο"/>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7 - Ορθογώνιο"/>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16/10/2020</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
        <p:nvSpPr>
          <p:cNvPr id="9" name="8 - Θέση περιεχομένου"/>
          <p:cNvSpPr>
            <a:spLocks noGrp="1"/>
          </p:cNvSpPr>
          <p:nvPr>
            <p:ph sz="quarter" idx="1"/>
          </p:nvPr>
        </p:nvSpPr>
        <p:spPr>
          <a:xfrm>
            <a:off x="457200" y="1219200"/>
            <a:ext cx="4041648" cy="493776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632198" y="1216152"/>
            <a:ext cx="4041648" cy="493776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nchor="ctr"/>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16/10/2020</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
        <p:nvSpPr>
          <p:cNvPr id="11" name="10 - Θέση περιεχομένου"/>
          <p:cNvSpPr>
            <a:spLocks noGrp="1"/>
          </p:cNvSpPr>
          <p:nvPr>
            <p:ph sz="quarter" idx="2"/>
          </p:nvPr>
        </p:nvSpPr>
        <p:spPr>
          <a:xfrm>
            <a:off x="457200" y="2133600"/>
            <a:ext cx="4038600" cy="40386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648200" y="2133600"/>
            <a:ext cx="4038600" cy="40386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16/10/2020</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
        <p:nvSpPr>
          <p:cNvPr id="6" name="5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16/10/2020</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
        <p:nvSpPr>
          <p:cNvPr id="5" name="4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6" name="5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16/10/2020</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
        <p:nvSpPr>
          <p:cNvPr id="8" name="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9 - Ευθεία γραμμή σύνδεσης"/>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 Θέση περιεχομένου"/>
          <p:cNvSpPr>
            <a:spLocks noGrp="1"/>
          </p:cNvSpPr>
          <p:nvPr>
            <p:ph sz="quarter" idx="1"/>
          </p:nvPr>
        </p:nvSpPr>
        <p:spPr>
          <a:xfrm>
            <a:off x="304800" y="304800"/>
            <a:ext cx="5715000" cy="5715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l-GR" dirty="0"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16/10/2020</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
        <p:nvSpPr>
          <p:cNvPr id="8" name="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9 - Ορθογώνιο"/>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152400"/>
            <a:ext cx="8229600" cy="990600"/>
          </a:xfrm>
          <a:prstGeom prst="rect">
            <a:avLst/>
          </a:prstGeom>
        </p:spPr>
        <p:txBody>
          <a:bodyPr vert="horz"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2342CEA3-3058-4D43-AE35-B3DA76CB4003}" type="datetimeFigureOut">
              <a:rPr lang="el-GR" smtClean="0"/>
              <a:pPr/>
              <a:t>16/10/2020</a:t>
            </a:fld>
            <a:endParaRPr lang="el-GR" dirty="0"/>
          </a:p>
        </p:txBody>
      </p:sp>
      <p:sp>
        <p:nvSpPr>
          <p:cNvPr id="3" name="2 - Θέση υποσέλιδου"/>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l-GR" dirty="0"/>
          </a:p>
        </p:txBody>
      </p:sp>
      <p:sp>
        <p:nvSpPr>
          <p:cNvPr id="23" name="22 - Θέση αριθμού διαφάνειας"/>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D3F1D1C4-C2D9-4231-9FB2-B2D9D97AA41D}" type="slidenum">
              <a:rPr lang="el-GR" smtClean="0"/>
              <a:pPr/>
              <a:t>‹#›</a:t>
            </a:fld>
            <a:endParaRPr lang="el-GR" dirty="0"/>
          </a:p>
        </p:txBody>
      </p:sp>
      <p:sp>
        <p:nvSpPr>
          <p:cNvPr id="28" name="2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28 - Ευθεία γραμμή σύνδεσης"/>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9 - Ισοσκελές τρίγωνο"/>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el.wikipedia.org/w/index.php?title=%CE%98%CF%8D%CE%BC%CE%BF%CF%82&amp;action=edit&amp;redlink=1" TargetMode="External"/><Relationship Id="rId7" Type="http://schemas.openxmlformats.org/officeDocument/2006/relationships/hyperlink" Target="http://el.wikipedia.org/w/index.php?title=%CE%A0%CE%BB%CE%AC%CE%BA%CE%B5%CF%82_Peyer&amp;action=edit&amp;redlink=1" TargetMode="External"/><Relationship Id="rId2" Type="http://schemas.openxmlformats.org/officeDocument/2006/relationships/hyperlink" Target="http://el.wikipedia.org/w/index.php?title=%CE%9C%CF%85%CE%B5%CE%BB%CF%8C%CF%82_%CF%84%CF%89%CE%BD_%CE%BF%CF%83%CF%84%CF%8E%CE%BD&amp;action=edit&amp;redlink=1" TargetMode="External"/><Relationship Id="rId1" Type="http://schemas.openxmlformats.org/officeDocument/2006/relationships/slideLayout" Target="../slideLayouts/slideLayout2.xml"/><Relationship Id="rId6" Type="http://schemas.openxmlformats.org/officeDocument/2006/relationships/hyperlink" Target="http://el.wikipedia.org/wiki/%CE%9B%CE%B5%CE%BC%CF%86%CE%BF%CE%B3%CE%AC%CE%B3%CE%B3%CE%BB%CE%B9%CE%B1" TargetMode="External"/><Relationship Id="rId5" Type="http://schemas.openxmlformats.org/officeDocument/2006/relationships/hyperlink" Target="http://el.wikipedia.org/wiki/%CE%A3%CF%80%CE%BB%CE%AE%CE%BD%CE%B1%CF%82" TargetMode="External"/><Relationship Id="rId4" Type="http://schemas.openxmlformats.org/officeDocument/2006/relationships/hyperlink" Target="http://el.wikipedia.org/w/index.php?title=%CE%91%CE%BC%CF%85%CE%B3%CE%B4%CE%B1%CE%BB%CE%AD%CF%82&amp;action=edit&amp;redlink=1"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ΘΕΩΡΙΕΣ ΠΑΘΟΓΕΝΕΙΑΣ ΚΑΙ ΝΟΣΟΥ</a:t>
            </a:r>
            <a:endParaRPr lang="el-GR" dirty="0"/>
          </a:p>
        </p:txBody>
      </p:sp>
      <p:sp>
        <p:nvSpPr>
          <p:cNvPr id="3" name="2 - Υπότιτλος"/>
          <p:cNvSpPr>
            <a:spLocks noGrp="1"/>
          </p:cNvSpPr>
          <p:nvPr>
            <p:ph type="subTitle" idx="1"/>
          </p:nvPr>
        </p:nvSpPr>
        <p:spPr/>
        <p:txBody>
          <a:bodyPr>
            <a:normAutofit fontScale="70000" lnSpcReduction="20000"/>
          </a:bodyPr>
          <a:lstStyle/>
          <a:p>
            <a:r>
              <a:rPr lang="el-GR" sz="2300" b="1" dirty="0" smtClean="0"/>
              <a:t>Σοφία Ζυγά</a:t>
            </a:r>
          </a:p>
          <a:p>
            <a:r>
              <a:rPr lang="el-GR" dirty="0" smtClean="0"/>
              <a:t>Καθηγήτρια </a:t>
            </a:r>
            <a:r>
              <a:rPr lang="el-GR" dirty="0" smtClean="0"/>
              <a:t>Τμήματος Νοσηλευτικής Πανεπιστημίου Πελοποννήσου</a:t>
            </a:r>
            <a:endParaRPr lang="el-GR" dirty="0"/>
          </a:p>
        </p:txBody>
      </p:sp>
      <p:sp>
        <p:nvSpPr>
          <p:cNvPr id="4" name="3 - Ορθογώνιο"/>
          <p:cNvSpPr/>
          <p:nvPr/>
        </p:nvSpPr>
        <p:spPr>
          <a:xfrm>
            <a:off x="1187624" y="548680"/>
            <a:ext cx="5670376" cy="646331"/>
          </a:xfrm>
          <a:prstGeom prst="rect">
            <a:avLst/>
          </a:prstGeom>
        </p:spPr>
        <p:txBody>
          <a:bodyPr wrap="square">
            <a:spAutoFit/>
          </a:bodyPr>
          <a:lstStyle/>
          <a:p>
            <a:r>
              <a:rPr lang="el-GR" b="1" dirty="0" smtClean="0"/>
              <a:t>ΠΑΝΕΠΙΣΤΗΜΙΟ ΠΕΛΟΠΟΝΝΗΣΟΥ</a:t>
            </a:r>
          </a:p>
          <a:p>
            <a:r>
              <a:rPr lang="el-GR" b="1" dirty="0" smtClean="0"/>
              <a:t>ΤΜΗΜΑ ΝΟΣΗΛΕΥΤΙΚΗΣ </a:t>
            </a:r>
            <a:endParaRPr lang="el-GR" b="1" dirty="0"/>
          </a:p>
        </p:txBody>
      </p:sp>
      <p:pic>
        <p:nvPicPr>
          <p:cNvPr id="5" name="Picture 2" descr="PELOP"/>
          <p:cNvPicPr>
            <a:picLocks noChangeAspect="1" noChangeArrowheads="1"/>
          </p:cNvPicPr>
          <p:nvPr/>
        </p:nvPicPr>
        <p:blipFill>
          <a:blip r:embed="rId2" cstate="print"/>
          <a:srcRect/>
          <a:stretch>
            <a:fillRect/>
          </a:stretch>
        </p:blipFill>
        <p:spPr bwMode="auto">
          <a:xfrm>
            <a:off x="539552" y="548680"/>
            <a:ext cx="581025" cy="576263"/>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Θεωρίες καρκινογένεσης</a:t>
            </a:r>
            <a:endParaRPr lang="el-GR" dirty="0"/>
          </a:p>
        </p:txBody>
      </p:sp>
      <p:sp>
        <p:nvSpPr>
          <p:cNvPr id="3" name="2 - Θέση περιεχομένου"/>
          <p:cNvSpPr>
            <a:spLocks noGrp="1"/>
          </p:cNvSpPr>
          <p:nvPr>
            <p:ph sz="quarter" idx="1"/>
          </p:nvPr>
        </p:nvSpPr>
        <p:spPr/>
        <p:txBody>
          <a:bodyPr>
            <a:normAutofit fontScale="92500" lnSpcReduction="20000"/>
          </a:bodyPr>
          <a:lstStyle/>
          <a:p>
            <a:r>
              <a:rPr lang="el-GR" dirty="0" smtClean="0"/>
              <a:t>Στο στάδιο της έναρξης το(</a:t>
            </a:r>
            <a:r>
              <a:rPr lang="en-US" dirty="0" smtClean="0"/>
              <a:t>DNA</a:t>
            </a:r>
            <a:r>
              <a:rPr lang="el-GR" dirty="0" smtClean="0"/>
              <a:t>) του κυττάρου καταστρέφεται από χημικά καρκινογόνα, από υπεριώδη ακτινοβολία ή άλλου είδους ακτινοβολία, από κληρονομούμενες ή αυτόματες μεταλλάξεις ή από άλλους ενδογενείς ή εξωγενείς παράγοντες. </a:t>
            </a:r>
          </a:p>
          <a:p>
            <a:r>
              <a:rPr lang="el-GR" dirty="0" smtClean="0"/>
              <a:t>Στο στάδιο της προαγωγής, το </a:t>
            </a:r>
            <a:r>
              <a:rPr lang="el-GR" dirty="0" err="1" smtClean="0"/>
              <a:t>προκαρκινικό</a:t>
            </a:r>
            <a:r>
              <a:rPr lang="el-GR" dirty="0" smtClean="0"/>
              <a:t> αυτό κύτταρο υφίσταται επιπλέον γενετικές αλλοιώσεις, όπως η ενεργοποίηση των </a:t>
            </a:r>
            <a:r>
              <a:rPr lang="el-GR" dirty="0" err="1" smtClean="0"/>
              <a:t>ογκογονιδίων</a:t>
            </a:r>
            <a:r>
              <a:rPr lang="el-GR" dirty="0" smtClean="0"/>
              <a:t> και η αναστολή της δράσης των </a:t>
            </a:r>
            <a:r>
              <a:rPr lang="el-GR" dirty="0" err="1" smtClean="0"/>
              <a:t>ογκοκατασταλτικών</a:t>
            </a:r>
            <a:r>
              <a:rPr lang="el-GR" dirty="0" smtClean="0"/>
              <a:t> γονιδίων ή άλλες επιδράσεις από το περιβάλλον (</a:t>
            </a:r>
            <a:r>
              <a:rPr lang="en-US" dirty="0" smtClean="0"/>
              <a:t>Peters et al</a:t>
            </a:r>
            <a:r>
              <a:rPr lang="el-GR" dirty="0" smtClean="0"/>
              <a:t>., 2001; </a:t>
            </a:r>
            <a:r>
              <a:rPr lang="en-US" dirty="0" smtClean="0"/>
              <a:t>Foltz and Mahon</a:t>
            </a:r>
            <a:r>
              <a:rPr lang="el-GR" dirty="0" smtClean="0"/>
              <a:t>, 2000). </a:t>
            </a:r>
          </a:p>
          <a:p>
            <a:r>
              <a:rPr lang="el-GR" dirty="0" smtClean="0"/>
              <a:t>Αυτά τα </a:t>
            </a:r>
            <a:r>
              <a:rPr lang="el-GR" dirty="0" err="1" smtClean="0"/>
              <a:t>προκαρκινικά</a:t>
            </a:r>
            <a:r>
              <a:rPr lang="el-GR" dirty="0" smtClean="0"/>
              <a:t> κύτταρα μπορούν να μετατραπούν σε όγκο εάν υποστούν επιπλέον επιδράσεις που οδηγούν σε μη ελεγχόμενη ανάπτυξη τους, και αποκτήσουν την ικανότητα της μετάστασης (</a:t>
            </a:r>
            <a:r>
              <a:rPr lang="en-US" dirty="0" smtClean="0"/>
              <a:t>Peters et al</a:t>
            </a:r>
            <a:r>
              <a:rPr lang="el-GR" dirty="0" smtClean="0"/>
              <a:t>., 2001), και της διεισδυτικότητας σε άλλους ιστούς (στάδιο εξέλιξης) (</a:t>
            </a:r>
            <a:r>
              <a:rPr lang="en-US" dirty="0" smtClean="0"/>
              <a:t>Foltz and Mahon</a:t>
            </a:r>
            <a:r>
              <a:rPr lang="el-GR" dirty="0" smtClean="0"/>
              <a:t>, 2000; </a:t>
            </a:r>
            <a:r>
              <a:rPr lang="en-US" dirty="0" smtClean="0"/>
              <a:t>Corner and Bailey</a:t>
            </a:r>
            <a:r>
              <a:rPr lang="el-GR" dirty="0" smtClean="0"/>
              <a:t>, 1998). </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Θεωρίες καρκινογένεσης</a:t>
            </a:r>
            <a:endParaRPr lang="el-GR" dirty="0"/>
          </a:p>
        </p:txBody>
      </p:sp>
      <p:sp>
        <p:nvSpPr>
          <p:cNvPr id="3" name="2 - Θέση περιεχομένου"/>
          <p:cNvSpPr>
            <a:spLocks noGrp="1"/>
          </p:cNvSpPr>
          <p:nvPr>
            <p:ph sz="quarter" idx="1"/>
          </p:nvPr>
        </p:nvSpPr>
        <p:spPr/>
        <p:txBody>
          <a:bodyPr>
            <a:normAutofit fontScale="92500" lnSpcReduction="10000"/>
          </a:bodyPr>
          <a:lstStyle/>
          <a:p>
            <a:r>
              <a:rPr lang="el-GR" dirty="0" smtClean="0"/>
              <a:t>Η διαδικασία της καρκινογένεσης μπορεί να ανασταλεί είτε στη φάση έναρξης ή της προαγωγής εφόσον το κύτταρο μπορεί να διορθώσει ή να θέσει υπό έλεγχο το γενετικό σφάλμα που οδηγεί στον καρκίνο (</a:t>
            </a:r>
            <a:r>
              <a:rPr lang="en-US" dirty="0" smtClean="0"/>
              <a:t>Hussey</a:t>
            </a:r>
            <a:r>
              <a:rPr lang="el-GR" dirty="0" smtClean="0"/>
              <a:t> 2002; </a:t>
            </a:r>
            <a:r>
              <a:rPr lang="en-US" dirty="0" smtClean="0"/>
              <a:t>Foltz and Mahon</a:t>
            </a:r>
            <a:r>
              <a:rPr lang="el-GR" dirty="0" smtClean="0"/>
              <a:t>, 2000).</a:t>
            </a:r>
          </a:p>
          <a:p>
            <a:r>
              <a:rPr lang="el-GR" dirty="0" smtClean="0"/>
              <a:t> Εάν, όμως, ο πληθυσμός των καρκινικών κυττάρων έχει αναπτυχθεί και έχει εμφανιστεί ο καρκίνος δεν είναι πια δυνατός ο έλεγχος του κυττάρου (</a:t>
            </a:r>
            <a:r>
              <a:rPr lang="en-US" dirty="0" smtClean="0"/>
              <a:t>Foltz and Mahon</a:t>
            </a:r>
            <a:r>
              <a:rPr lang="el-GR" dirty="0" smtClean="0"/>
              <a:t>, 2000). </a:t>
            </a:r>
          </a:p>
          <a:p>
            <a:r>
              <a:rPr lang="el-GR" dirty="0" smtClean="0"/>
              <a:t>Οι παράγοντες που συμμετέχουν στο στάδιο έναρξης και προαγωγής διακρίνονται σε </a:t>
            </a:r>
            <a:r>
              <a:rPr lang="el-GR" i="1" dirty="0" smtClean="0"/>
              <a:t>ενδογενείς</a:t>
            </a:r>
            <a:r>
              <a:rPr lang="el-GR" dirty="0" smtClean="0"/>
              <a:t>, όπως οικογενειακή προδιάθεση, ορμόνες, ασθένειες ανοσοποιητικού συστήματος, δίαιτα) και ε</a:t>
            </a:r>
            <a:r>
              <a:rPr lang="el-GR" i="1" dirty="0" smtClean="0"/>
              <a:t>ξωγενείς</a:t>
            </a:r>
            <a:r>
              <a:rPr lang="el-GR" dirty="0" smtClean="0"/>
              <a:t> (π.χ. καπνός, ραδόνιο, βιομηχανικά υπολείμματα, ορμονικά σκευάσματα, </a:t>
            </a:r>
            <a:r>
              <a:rPr lang="el-GR" dirty="0" err="1" smtClean="0"/>
              <a:t>ανοσοκατασταλτικά</a:t>
            </a:r>
            <a:r>
              <a:rPr lang="el-GR" dirty="0" smtClean="0"/>
              <a:t> φάρμακα, </a:t>
            </a:r>
            <a:r>
              <a:rPr lang="el-GR" dirty="0" err="1" smtClean="0"/>
              <a:t>ιονίζουσα</a:t>
            </a:r>
            <a:r>
              <a:rPr lang="el-GR" dirty="0" smtClean="0"/>
              <a:t> ακτινοβολία, ιοί). </a:t>
            </a:r>
          </a:p>
          <a:p>
            <a:endParaRPr lang="el-GR" dirty="0" smtClean="0"/>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Θεωρίες καρκινογένεσης</a:t>
            </a:r>
            <a:endParaRPr lang="el-GR" dirty="0"/>
          </a:p>
        </p:txBody>
      </p:sp>
      <p:sp>
        <p:nvSpPr>
          <p:cNvPr id="3" name="2 - Θέση περιεχομένου"/>
          <p:cNvSpPr>
            <a:spLocks noGrp="1"/>
          </p:cNvSpPr>
          <p:nvPr>
            <p:ph sz="quarter" idx="1"/>
          </p:nvPr>
        </p:nvSpPr>
        <p:spPr/>
        <p:txBody>
          <a:bodyPr>
            <a:normAutofit lnSpcReduction="10000"/>
          </a:bodyPr>
          <a:lstStyle/>
          <a:p>
            <a:r>
              <a:rPr lang="el-GR" dirty="0" smtClean="0"/>
              <a:t>Ο αριθμός, ο τύπος και η αλληλουχία των σφαλμάτων, οι οποίοι πραγματοποιούνται στο στάδιο έναρξης και προαγωγής είναι άγνωστοι για τους περισσότερους καρκίνους. </a:t>
            </a:r>
          </a:p>
          <a:p>
            <a:r>
              <a:rPr lang="el-GR" dirty="0" smtClean="0"/>
              <a:t>Αυτό συμβαίνει γιατί τα φυσιολογικά κύτταρα διαθέτουν παράγοντες όπως το </a:t>
            </a:r>
            <a:r>
              <a:rPr lang="el-GR" dirty="0" err="1" smtClean="0"/>
              <a:t>ογκοτασταλτικό</a:t>
            </a:r>
            <a:r>
              <a:rPr lang="el-GR" dirty="0" smtClean="0"/>
              <a:t> γονίδιο </a:t>
            </a:r>
            <a:r>
              <a:rPr lang="en-US" dirty="0" smtClean="0"/>
              <a:t>p</a:t>
            </a:r>
            <a:r>
              <a:rPr lang="el-GR" dirty="0" smtClean="0"/>
              <a:t>53, οι οποίοι τους προστατεύουν από γενετικά σφάλματα και επομένως από τη δημιουργία του καρκίνου. </a:t>
            </a:r>
          </a:p>
          <a:p>
            <a:r>
              <a:rPr lang="el-GR" dirty="0" smtClean="0"/>
              <a:t> Κάποια από αυτά τα γενετικά σφάλματα που συμβαίνουν σε αυτά τα δύο στάδια μπορεί να αναστραφούν και το γεγονός αυτό τονίζει τη σημασία </a:t>
            </a:r>
            <a:r>
              <a:rPr lang="el-GR" i="1" dirty="0" smtClean="0"/>
              <a:t>της πρωτογενούς</a:t>
            </a:r>
            <a:r>
              <a:rPr lang="el-GR" dirty="0" smtClean="0"/>
              <a:t> και </a:t>
            </a:r>
            <a:r>
              <a:rPr lang="el-GR" i="1" dirty="0" smtClean="0"/>
              <a:t>δευτερογενούς πρόληψης</a:t>
            </a:r>
            <a:r>
              <a:rPr lang="el-GR" dirty="0" smtClean="0"/>
              <a:t> (</a:t>
            </a:r>
            <a:r>
              <a:rPr lang="en-US" dirty="0" smtClean="0"/>
              <a:t>Foltz and Mahon</a:t>
            </a:r>
            <a:r>
              <a:rPr lang="el-GR" dirty="0" smtClean="0"/>
              <a:t>, 2000).</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a:r>
            <a:br>
              <a:rPr lang="el-GR" b="1" dirty="0" smtClean="0"/>
            </a:br>
            <a:r>
              <a:rPr lang="el-GR" b="1" dirty="0" smtClean="0"/>
              <a:t/>
            </a:r>
            <a:br>
              <a:rPr lang="el-GR" b="1" dirty="0" smtClean="0"/>
            </a:br>
            <a:r>
              <a:rPr lang="el-GR" b="1" dirty="0" smtClean="0"/>
              <a:t/>
            </a:r>
            <a:br>
              <a:rPr lang="el-GR" b="1" dirty="0" smtClean="0"/>
            </a:br>
            <a:r>
              <a:rPr lang="el-GR" b="1" dirty="0" smtClean="0"/>
              <a:t/>
            </a:r>
            <a:br>
              <a:rPr lang="el-GR" b="1" dirty="0" smtClean="0"/>
            </a:br>
            <a:r>
              <a:rPr lang="el-GR" dirty="0" smtClean="0"/>
              <a:t>Θεωρίες καρκινογένεσης</a:t>
            </a:r>
            <a:br>
              <a:rPr lang="el-GR" dirty="0" smtClean="0"/>
            </a:br>
            <a:endParaRPr lang="el-GR" dirty="0"/>
          </a:p>
        </p:txBody>
      </p:sp>
      <p:sp>
        <p:nvSpPr>
          <p:cNvPr id="3" name="2 - Θέση περιεχομένου"/>
          <p:cNvSpPr>
            <a:spLocks noGrp="1"/>
          </p:cNvSpPr>
          <p:nvPr>
            <p:ph sz="quarter" idx="1"/>
          </p:nvPr>
        </p:nvSpPr>
        <p:spPr>
          <a:xfrm>
            <a:off x="395536" y="1219200"/>
            <a:ext cx="8291264" cy="5234136"/>
          </a:xfrm>
        </p:spPr>
        <p:txBody>
          <a:bodyPr>
            <a:normAutofit lnSpcReduction="10000"/>
          </a:bodyPr>
          <a:lstStyle/>
          <a:p>
            <a:r>
              <a:rPr lang="el-GR" dirty="0" smtClean="0"/>
              <a:t>Η διαδικασία της καρκινογένεσης μπορεί να μεταβληθεί σε κάποιες περιπτώσεις είτε με </a:t>
            </a:r>
            <a:r>
              <a:rPr lang="el-GR" dirty="0" err="1" smtClean="0"/>
              <a:t>χημειοπροφύλαξη</a:t>
            </a:r>
            <a:r>
              <a:rPr lang="el-GR" dirty="0" smtClean="0"/>
              <a:t> (π.χ. προληπτική χορήγηση </a:t>
            </a:r>
            <a:r>
              <a:rPr lang="el-GR" dirty="0" err="1" smtClean="0"/>
              <a:t>κυτταροστατικών</a:t>
            </a:r>
            <a:r>
              <a:rPr lang="el-GR" dirty="0" smtClean="0"/>
              <a:t> φαρμάκων σε ασθενείς με κληρονομικό καρκίνο μαστού) είτε με αλλαγές τρόπου ζωής (π.χ. αποφυγή έκθεσης στον ήλιο, κατάλληλη δίαιτα, αποφυγή καπνίσματος)</a:t>
            </a:r>
            <a:r>
              <a:rPr lang="el-GR" b="1" baseline="30000" dirty="0" smtClean="0"/>
              <a:t> </a:t>
            </a:r>
            <a:r>
              <a:rPr lang="el-GR" dirty="0" smtClean="0"/>
              <a:t>(</a:t>
            </a:r>
            <a:r>
              <a:rPr lang="en-US" dirty="0" smtClean="0"/>
              <a:t>Foltz and Mahon</a:t>
            </a:r>
            <a:r>
              <a:rPr lang="el-GR" dirty="0" smtClean="0"/>
              <a:t>, 2000).</a:t>
            </a:r>
          </a:p>
          <a:p>
            <a:r>
              <a:rPr lang="el-GR" dirty="0" smtClean="0"/>
              <a:t>Οι νοσηλευτές είναι απαραίτητο να κατανοήσουν τη διαδικασία της καρκινογένεσης γιατί με αυτό τον τρόπο θα αποκτήσουν το απαραίτητο γνωστικό υπόβαθρο να πληροφορήσουν τους ασθενείς αλλά και τα άτομα που βρίσκονται σε κίνδυνο να νοσήσουν σχετικά με την πρόληψη, τις διαγνωστικές εξετάσεις και την ανάγκη για παρακολούθηση μετά τη θεραπεία (</a:t>
            </a:r>
            <a:r>
              <a:rPr lang="en-US" dirty="0" smtClean="0"/>
              <a:t>Volker</a:t>
            </a:r>
            <a:r>
              <a:rPr lang="el-GR" dirty="0" smtClean="0"/>
              <a:t>, 2001). </a:t>
            </a:r>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ΘΕΩΡΙΕΣ ΤΟΥ </a:t>
            </a:r>
            <a:r>
              <a:rPr lang="en-US" b="1" dirty="0" smtClean="0"/>
              <a:t>STRESS </a:t>
            </a:r>
            <a:r>
              <a:rPr lang="el-GR" dirty="0" smtClean="0"/>
              <a:t/>
            </a:r>
            <a:br>
              <a:rPr lang="el-GR" dirty="0" smtClean="0"/>
            </a:br>
            <a:endParaRPr lang="el-GR" dirty="0"/>
          </a:p>
        </p:txBody>
      </p:sp>
      <p:sp>
        <p:nvSpPr>
          <p:cNvPr id="3" name="2 - Θέση περιεχομένου"/>
          <p:cNvSpPr>
            <a:spLocks noGrp="1"/>
          </p:cNvSpPr>
          <p:nvPr>
            <p:ph sz="quarter" idx="1"/>
          </p:nvPr>
        </p:nvSpPr>
        <p:spPr/>
        <p:txBody>
          <a:bodyPr>
            <a:normAutofit fontScale="92500" lnSpcReduction="20000"/>
          </a:bodyPr>
          <a:lstStyle/>
          <a:p>
            <a:pPr algn="just"/>
            <a:r>
              <a:rPr lang="en-US" dirty="0" smtClean="0"/>
              <a:t>O Cannon</a:t>
            </a:r>
            <a:r>
              <a:rPr lang="el-GR" dirty="0" smtClean="0"/>
              <a:t> όρισε την ομοιόσταση </a:t>
            </a:r>
            <a:r>
              <a:rPr lang="el-GR" i="1" dirty="0" smtClean="0"/>
              <a:t>σαν «μια δυναμική ισορροπία, μία συνεχή διαδικασία που διατηρεί συγκεκριμένους παράγοντες σε καθορισμένο εύρος»</a:t>
            </a:r>
            <a:endParaRPr lang="el-GR" dirty="0" smtClean="0"/>
          </a:p>
          <a:p>
            <a:pPr algn="just"/>
            <a:r>
              <a:rPr lang="el-GR" dirty="0" smtClean="0"/>
              <a:t>Ο </a:t>
            </a:r>
            <a:r>
              <a:rPr lang="en-US" dirty="0" smtClean="0"/>
              <a:t>Cannon</a:t>
            </a:r>
            <a:r>
              <a:rPr lang="el-GR" dirty="0" smtClean="0"/>
              <a:t> ανέπτυξε επίσης και την έννοια της</a:t>
            </a:r>
            <a:r>
              <a:rPr lang="el-GR" b="1" i="1" dirty="0" smtClean="0"/>
              <a:t> μάχης </a:t>
            </a:r>
            <a:r>
              <a:rPr lang="el-GR" dirty="0" smtClean="0"/>
              <a:t>ή της</a:t>
            </a:r>
            <a:r>
              <a:rPr lang="el-GR" b="1" i="1" dirty="0" smtClean="0"/>
              <a:t> φυγής</a:t>
            </a:r>
            <a:r>
              <a:rPr lang="el-GR" dirty="0" smtClean="0"/>
              <a:t> προκειμένου να εξηγήσει τις αντιδράσεις του σώματος σε επείγουσες καταστάσεις (</a:t>
            </a:r>
            <a:r>
              <a:rPr lang="en-US" dirty="0" smtClean="0"/>
              <a:t>Black</a:t>
            </a:r>
            <a:r>
              <a:rPr lang="el-GR" dirty="0" smtClean="0"/>
              <a:t>, 1998; </a:t>
            </a:r>
            <a:r>
              <a:rPr lang="en-US" dirty="0" smtClean="0"/>
              <a:t>Leidy</a:t>
            </a:r>
            <a:r>
              <a:rPr lang="el-GR" dirty="0" smtClean="0"/>
              <a:t>, 1989).</a:t>
            </a:r>
          </a:p>
          <a:p>
            <a:pPr algn="just"/>
            <a:r>
              <a:rPr lang="el-GR" dirty="0" smtClean="0"/>
              <a:t> Η αντίδραση αυτή προετοιμάζει το σώμα για να ανταποκριθεί σε μία πραγματική ή υποθετική απειλή.</a:t>
            </a:r>
          </a:p>
          <a:p>
            <a:pPr algn="just"/>
            <a:r>
              <a:rPr lang="el-GR" dirty="0" smtClean="0"/>
              <a:t> Ο μυελός των επινεφρίδιων παράγει </a:t>
            </a:r>
            <a:r>
              <a:rPr lang="el-GR" dirty="0" err="1" smtClean="0"/>
              <a:t>επινεφρίνη</a:t>
            </a:r>
            <a:r>
              <a:rPr lang="el-GR" dirty="0" smtClean="0"/>
              <a:t> και </a:t>
            </a:r>
            <a:r>
              <a:rPr lang="el-GR" dirty="0" err="1" smtClean="0"/>
              <a:t>νορ</a:t>
            </a:r>
            <a:r>
              <a:rPr lang="el-GR" dirty="0" smtClean="0"/>
              <a:t>-</a:t>
            </a:r>
            <a:r>
              <a:rPr lang="el-GR" dirty="0" err="1" smtClean="0"/>
              <a:t>επινεφρίνη</a:t>
            </a:r>
            <a:r>
              <a:rPr lang="el-GR" dirty="0" smtClean="0"/>
              <a:t>. Η </a:t>
            </a:r>
            <a:r>
              <a:rPr lang="el-GR" dirty="0" err="1" smtClean="0"/>
              <a:t>νορ</a:t>
            </a:r>
            <a:r>
              <a:rPr lang="el-GR" dirty="0" smtClean="0"/>
              <a:t>-</a:t>
            </a:r>
            <a:r>
              <a:rPr lang="el-GR" dirty="0" err="1" smtClean="0"/>
              <a:t>επινεφρίνη</a:t>
            </a:r>
            <a:r>
              <a:rPr lang="el-GR" dirty="0" smtClean="0"/>
              <a:t> αυξάνει την καρδιακή συχνότητα, τις αναπνοές, την αρτηριακή πίεση και τα επίπεδα σακχάρου του αίματος, ενώ όλο το αίμα μεταφέρεται από τα σπλάχνα στους μύες, τα πόδια, την καρδιά και τους πνεύμονες. Με αυτή τη διαδικασία ο οργανισμός είναι έτοιμος να αντιδράσει στον κίνδυνο.</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Θεωρία του </a:t>
            </a:r>
            <a:r>
              <a:rPr lang="en-US" dirty="0" err="1" smtClean="0"/>
              <a:t>Selye</a:t>
            </a:r>
            <a:endParaRPr lang="el-GR" dirty="0"/>
          </a:p>
        </p:txBody>
      </p:sp>
      <p:sp>
        <p:nvSpPr>
          <p:cNvPr id="3" name="2 - Θέση περιεχομένου"/>
          <p:cNvSpPr>
            <a:spLocks noGrp="1"/>
          </p:cNvSpPr>
          <p:nvPr>
            <p:ph sz="quarter" idx="1"/>
          </p:nvPr>
        </p:nvSpPr>
        <p:spPr>
          <a:xfrm>
            <a:off x="323528" y="1219200"/>
            <a:ext cx="8363272" cy="5378152"/>
          </a:xfrm>
        </p:spPr>
        <p:txBody>
          <a:bodyPr>
            <a:normAutofit fontScale="77500" lnSpcReduction="20000"/>
          </a:bodyPr>
          <a:lstStyle/>
          <a:p>
            <a:r>
              <a:rPr lang="el-GR" sz="3300" dirty="0" smtClean="0"/>
              <a:t> </a:t>
            </a:r>
            <a:r>
              <a:rPr lang="en-US" sz="3300" dirty="0" smtClean="0"/>
              <a:t>A</a:t>
            </a:r>
            <a:r>
              <a:rPr lang="el-GR" sz="3300" dirty="0" err="1" smtClean="0"/>
              <a:t>νέπτυξε</a:t>
            </a:r>
            <a:r>
              <a:rPr lang="el-GR" sz="3300" dirty="0" smtClean="0"/>
              <a:t> ένα θεωρητικό πλαίσιο για να περιγράψει πως οι άνθρωποι ανταποκρίνονται στο </a:t>
            </a:r>
            <a:r>
              <a:rPr lang="en-US" sz="3300" dirty="0" smtClean="0"/>
              <a:t>stress</a:t>
            </a:r>
            <a:r>
              <a:rPr lang="el-GR" sz="3300" dirty="0" smtClean="0"/>
              <a:t>. Η θεωρία αυτή βασίστηκε σε παρατηρήσεις που έκανε σε ασθενείς. </a:t>
            </a:r>
            <a:endParaRPr lang="en-US" sz="3300" dirty="0" smtClean="0"/>
          </a:p>
          <a:p>
            <a:r>
              <a:rPr lang="el-GR" sz="3300" dirty="0" smtClean="0"/>
              <a:t>Παρατήρησε ότι ανάλογα με τη διάγνωση, οι ασθενείς παρουσίαζαν συγκεκριμένες εκδηλώσεις, οι οποίες μπορεί να είναι απώλεια όρεξης και σωματικού βάρους, διάχυτα μυϊκά άλγη και άλλοι πόνοι (</a:t>
            </a:r>
            <a:r>
              <a:rPr lang="en-US" sz="3300" dirty="0" smtClean="0"/>
              <a:t>Black</a:t>
            </a:r>
            <a:r>
              <a:rPr lang="el-GR" sz="3300" dirty="0" smtClean="0"/>
              <a:t>, 1998). </a:t>
            </a:r>
            <a:endParaRPr lang="en-US" sz="3300" dirty="0" smtClean="0"/>
          </a:p>
          <a:p>
            <a:r>
              <a:rPr lang="el-GR" sz="3300" dirty="0" smtClean="0"/>
              <a:t>Την ανταπόκριση αυτή στην ασθένεια ο </a:t>
            </a:r>
            <a:r>
              <a:rPr lang="en-US" sz="3300" dirty="0" err="1" smtClean="0"/>
              <a:t>Selye</a:t>
            </a:r>
            <a:r>
              <a:rPr lang="el-GR" sz="3300" dirty="0" smtClean="0"/>
              <a:t> την ονόμασε </a:t>
            </a:r>
            <a:r>
              <a:rPr lang="el-GR" sz="3300" b="1" i="1" dirty="0" smtClean="0"/>
              <a:t> σύνδρομο γενικής προσαρμογής</a:t>
            </a:r>
            <a:r>
              <a:rPr lang="el-GR" sz="3300" dirty="0" smtClean="0"/>
              <a:t> (</a:t>
            </a:r>
            <a:r>
              <a:rPr lang="en-US" sz="3300" dirty="0" smtClean="0"/>
              <a:t>General Adaptation Syndrome</a:t>
            </a:r>
            <a:r>
              <a:rPr lang="el-GR" sz="3300" dirty="0" smtClean="0"/>
              <a:t>, </a:t>
            </a:r>
            <a:r>
              <a:rPr lang="en-US" sz="3300" dirty="0" smtClean="0"/>
              <a:t>GAS</a:t>
            </a:r>
            <a:r>
              <a:rPr lang="el-GR" sz="3300" dirty="0" smtClean="0"/>
              <a:t>) (</a:t>
            </a:r>
            <a:r>
              <a:rPr lang="en-US" sz="3300" dirty="0" smtClean="0"/>
              <a:t>Black</a:t>
            </a:r>
            <a:r>
              <a:rPr lang="el-GR" sz="3300" dirty="0" smtClean="0"/>
              <a:t>, 1998; </a:t>
            </a:r>
            <a:r>
              <a:rPr lang="en-US" sz="3300" dirty="0" smtClean="0"/>
              <a:t>Leidy</a:t>
            </a:r>
            <a:r>
              <a:rPr lang="el-GR" sz="3300" dirty="0" smtClean="0"/>
              <a:t>, 1989).</a:t>
            </a:r>
          </a:p>
          <a:p>
            <a:r>
              <a:rPr lang="el-GR" sz="3300" dirty="0" smtClean="0"/>
              <a:t>Οι αλλαγές που συμβαίνουν στο σώμα γίνονται μέσω του συμπαθητικού νευρικού συστήματος και των ορμονών των επινεφριδίων.</a:t>
            </a:r>
            <a:endParaRPr lang="en-US" sz="3300" dirty="0" smtClean="0"/>
          </a:p>
          <a:p>
            <a:r>
              <a:rPr lang="el-GR" sz="3300" dirty="0" smtClean="0"/>
              <a:t> </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Θεωρία του </a:t>
            </a:r>
            <a:r>
              <a:rPr lang="en-US" dirty="0" err="1" smtClean="0"/>
              <a:t>Selye</a:t>
            </a:r>
            <a:endParaRPr lang="el-GR" dirty="0"/>
          </a:p>
        </p:txBody>
      </p:sp>
      <p:sp>
        <p:nvSpPr>
          <p:cNvPr id="3" name="2 - Θέση περιεχομένου"/>
          <p:cNvSpPr>
            <a:spLocks noGrp="1"/>
          </p:cNvSpPr>
          <p:nvPr>
            <p:ph sz="quarter" idx="1"/>
          </p:nvPr>
        </p:nvSpPr>
        <p:spPr/>
        <p:txBody>
          <a:bodyPr>
            <a:normAutofit fontScale="85000" lnSpcReduction="20000"/>
          </a:bodyPr>
          <a:lstStyle/>
          <a:p>
            <a:r>
              <a:rPr lang="el-GR" sz="2800" dirty="0" smtClean="0"/>
              <a:t>Ο </a:t>
            </a:r>
            <a:r>
              <a:rPr lang="en-US" sz="2800" dirty="0" err="1" smtClean="0"/>
              <a:t>Selye</a:t>
            </a:r>
            <a:r>
              <a:rPr lang="el-GR" sz="2800" dirty="0" smtClean="0"/>
              <a:t>, πίστευε ότι η ανταπόκριση στο στρες ήταν μετρήσιμη και παρατήρησε ότι στο σώμα συμβαίνουν αλλαγές, όπως η αύξηση του μεγέθους των επινεφριδίων, η συρρίκνωση του θύμου αδένα, του σπλήνα και των λεμφαδένων. Οι παραπάνω παρατηρήσεις οδήγησαν τον </a:t>
            </a:r>
            <a:r>
              <a:rPr lang="en-US" sz="2800" dirty="0" err="1" smtClean="0"/>
              <a:t>Selye</a:t>
            </a:r>
            <a:r>
              <a:rPr lang="el-GR" sz="2800" dirty="0" smtClean="0"/>
              <a:t> να περιγράψει το </a:t>
            </a:r>
            <a:r>
              <a:rPr lang="en-US" sz="2800" b="1" dirty="0" smtClean="0"/>
              <a:t>stress </a:t>
            </a:r>
            <a:r>
              <a:rPr lang="el-GR" sz="2800" dirty="0" smtClean="0"/>
              <a:t>σαν μια ειδική ανταπόκριση του σώματος σε οποιαδήποτε απαίτηση δημιουργείται σε αυτό. </a:t>
            </a:r>
            <a:endParaRPr lang="en-US" sz="2800" dirty="0" smtClean="0"/>
          </a:p>
          <a:p>
            <a:r>
              <a:rPr lang="el-GR" sz="2800" dirty="0" smtClean="0"/>
              <a:t>Επίσης, υπέθεσε ότι το σώμα ανταποκρίνεται στο </a:t>
            </a:r>
            <a:r>
              <a:rPr lang="en-US" sz="2800" dirty="0" smtClean="0"/>
              <a:t>stress </a:t>
            </a:r>
            <a:r>
              <a:rPr lang="el-GR" sz="2800" dirty="0" smtClean="0"/>
              <a:t>σε μία προσπάθεια να διατηρήσει ή να προσαρμοστεί σε καταστάσεις ή σε γεγονότα που το δημιουργούν. Εάν, όμως, ο στρεσσογόνος παράγοντας συνεχιστεί η προσαρμοστική ικανότητα του οργανισμού υπερβαίνει τα όρια της και εμφανίζεται η ασθένεια. Αναγνώρισε ότι το σώμα έχει περιορισμένο ποσό ενέργειας που χρησιμοποιεί σε καταστάσεις </a:t>
            </a:r>
            <a:r>
              <a:rPr lang="en-US" sz="2800" dirty="0" smtClean="0"/>
              <a:t>stress </a:t>
            </a:r>
            <a:r>
              <a:rPr lang="el-GR" sz="2800" dirty="0" smtClean="0"/>
              <a:t>(</a:t>
            </a:r>
            <a:r>
              <a:rPr lang="en-US" sz="2800" dirty="0" smtClean="0"/>
              <a:t>Hussey</a:t>
            </a:r>
            <a:r>
              <a:rPr lang="el-GR" sz="2800" dirty="0" smtClean="0"/>
              <a:t>, 2002; </a:t>
            </a:r>
            <a:r>
              <a:rPr lang="en-US" sz="2800" dirty="0" smtClean="0"/>
              <a:t>Black</a:t>
            </a:r>
            <a:r>
              <a:rPr lang="el-GR" sz="2800" dirty="0" smtClean="0"/>
              <a:t>, 1998; </a:t>
            </a:r>
            <a:r>
              <a:rPr lang="en-US" sz="2800" dirty="0" smtClean="0"/>
              <a:t>Leidy</a:t>
            </a:r>
            <a:r>
              <a:rPr lang="el-GR" sz="2800" dirty="0" smtClean="0"/>
              <a:t>, 1989).</a:t>
            </a:r>
            <a:endParaRPr lang="el-GR" dirty="0" smtClean="0"/>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Σύνδρομο Γενικής Προσαρμογής</a:t>
            </a:r>
            <a:endParaRPr lang="el-GR" dirty="0"/>
          </a:p>
        </p:txBody>
      </p:sp>
      <p:sp>
        <p:nvSpPr>
          <p:cNvPr id="3" name="2 - Θέση περιεχομένου"/>
          <p:cNvSpPr>
            <a:spLocks noGrp="1"/>
          </p:cNvSpPr>
          <p:nvPr>
            <p:ph sz="quarter" idx="1"/>
          </p:nvPr>
        </p:nvSpPr>
        <p:spPr/>
        <p:txBody>
          <a:bodyPr>
            <a:normAutofit fontScale="85000" lnSpcReduction="20000"/>
          </a:bodyPr>
          <a:lstStyle/>
          <a:p>
            <a:pPr lvl="0"/>
            <a:r>
              <a:rPr lang="el-GR" dirty="0" smtClean="0"/>
              <a:t>Στο </a:t>
            </a:r>
            <a:r>
              <a:rPr lang="el-GR" b="1" i="1" dirty="0" smtClean="0"/>
              <a:t>στάδιο επαγρύπνησης,</a:t>
            </a:r>
            <a:r>
              <a:rPr lang="el-GR" dirty="0" smtClean="0"/>
              <a:t> το άτομο αντιλαμβάνεται το </a:t>
            </a:r>
            <a:r>
              <a:rPr lang="el-GR" dirty="0" err="1" smtClean="0"/>
              <a:t>στρεσσογόνο</a:t>
            </a:r>
            <a:r>
              <a:rPr lang="el-GR" dirty="0" smtClean="0"/>
              <a:t> παράγοντα και ενεργοποιούνται διάφοροι μηχανισμοί στο σώμα. </a:t>
            </a:r>
          </a:p>
          <a:p>
            <a:pPr lvl="0"/>
            <a:r>
              <a:rPr lang="el-GR" dirty="0" smtClean="0"/>
              <a:t> Το ΚΝΣ διεγείρεται, εκκρίνονται </a:t>
            </a:r>
            <a:r>
              <a:rPr lang="el-GR" dirty="0" err="1" smtClean="0"/>
              <a:t>κατεχολαμίνες</a:t>
            </a:r>
            <a:r>
              <a:rPr lang="el-GR" dirty="0" smtClean="0"/>
              <a:t>, αυξάνεται η καρδιακή συχνότητα και η δύναμη της καρδιακής συστολής όπως επίσης και τα επίπεδα γλυκόζης του αίματος. </a:t>
            </a:r>
          </a:p>
          <a:p>
            <a:pPr lvl="0"/>
            <a:r>
              <a:rPr lang="el-GR" dirty="0" smtClean="0"/>
              <a:t>Ο οργανισμός βρίσκεται σε κατάσταση φυγής ή μάχης. Η </a:t>
            </a:r>
            <a:r>
              <a:rPr lang="el-GR" dirty="0" err="1" smtClean="0"/>
              <a:t>κορτιζόλη</a:t>
            </a:r>
            <a:r>
              <a:rPr lang="el-GR" dirty="0" smtClean="0"/>
              <a:t> που απελευθερώνεται αυξάνει τα επίπεδα της γλυκόζης αφού την απελευθερώνει από τις αποθήκες της. </a:t>
            </a:r>
          </a:p>
          <a:p>
            <a:pPr lvl="0"/>
            <a:r>
              <a:rPr lang="el-GR" dirty="0" smtClean="0"/>
              <a:t>Αν ο στρεσσογόνος παράγοντας παραμείνει τότε ο οργανισμός αρχίζει να υφίσταται παθολογικές μεταβολές. Ο θύμος αδένας, ο σπλήνας, και οι λεμφαδένες ατροφούν προκειμένου να ανταποκριθούν στη αυξημένη έκκριση της </a:t>
            </a:r>
            <a:r>
              <a:rPr lang="el-GR" dirty="0" err="1" smtClean="0"/>
              <a:t>κορτιζόλης</a:t>
            </a:r>
            <a:r>
              <a:rPr lang="el-GR" dirty="0" smtClean="0"/>
              <a:t>, ενώ είναι δυνατόν να δημιουργηθούν και γαστρικά έλκη λόγω της έλλειψης προστατευτικού παράγοντα στο στομάχι αλλά και λόγω της αυξημένης έκκρισης του γαστρικού οξέος εξαιτίας της </a:t>
            </a:r>
            <a:r>
              <a:rPr lang="el-GR" dirty="0" err="1" smtClean="0"/>
              <a:t>κορτιζόλης</a:t>
            </a:r>
            <a:r>
              <a:rPr lang="el-GR" dirty="0" smtClean="0"/>
              <a:t> (</a:t>
            </a:r>
            <a:r>
              <a:rPr lang="en-US" dirty="0" smtClean="0"/>
              <a:t>Hussey</a:t>
            </a:r>
            <a:r>
              <a:rPr lang="el-GR" dirty="0" smtClean="0"/>
              <a:t>, 2002; </a:t>
            </a:r>
            <a:r>
              <a:rPr lang="en-US" dirty="0" smtClean="0"/>
              <a:t>Black</a:t>
            </a:r>
            <a:r>
              <a:rPr lang="el-GR" dirty="0" smtClean="0"/>
              <a:t>, 1998; </a:t>
            </a:r>
            <a:r>
              <a:rPr lang="en-US" dirty="0" smtClean="0"/>
              <a:t>Leidy</a:t>
            </a:r>
            <a:r>
              <a:rPr lang="el-GR" dirty="0" smtClean="0"/>
              <a:t>, 1989).</a:t>
            </a:r>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Στάδιο της αντίστασης</a:t>
            </a:r>
            <a:endParaRPr lang="el-GR" dirty="0"/>
          </a:p>
        </p:txBody>
      </p:sp>
      <p:sp>
        <p:nvSpPr>
          <p:cNvPr id="3" name="2 - Θέση περιεχομένου"/>
          <p:cNvSpPr>
            <a:spLocks noGrp="1"/>
          </p:cNvSpPr>
          <p:nvPr>
            <p:ph sz="quarter" idx="1"/>
          </p:nvPr>
        </p:nvSpPr>
        <p:spPr/>
        <p:txBody>
          <a:bodyPr>
            <a:normAutofit/>
          </a:bodyPr>
          <a:lstStyle/>
          <a:p>
            <a:pPr lvl="0"/>
            <a:r>
              <a:rPr lang="el-GR" dirty="0" smtClean="0"/>
              <a:t>Το σώμα αρχίζει να αντιδρά και προσπαθεί να επιστρέψει σε μία κατάσταση ομοιόστασης. Εάν ο στρεσσογόνος παράγοντας σταματήσει να επιδρά σε αυτή τη φάση, τότε το σώμα θα μπορέσει να επιστρέψει στην προηγούμενη φυσιολογική του κατάσταση, δηλαδή, να αναρρώσει διαφορετικά πηγαίνει στο τρίτο στάδιο (</a:t>
            </a:r>
            <a:r>
              <a:rPr lang="en-US" dirty="0" smtClean="0"/>
              <a:t>Hussey</a:t>
            </a:r>
            <a:r>
              <a:rPr lang="el-GR" dirty="0" smtClean="0"/>
              <a:t>, 2002; </a:t>
            </a:r>
            <a:r>
              <a:rPr lang="en-US" dirty="0" smtClean="0"/>
              <a:t>Black</a:t>
            </a:r>
            <a:r>
              <a:rPr lang="el-GR" dirty="0" smtClean="0"/>
              <a:t>, 1998). </a:t>
            </a:r>
          </a:p>
          <a:p>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Στάδιο της εξάντλησης</a:t>
            </a:r>
            <a:endParaRPr lang="el-GR" dirty="0"/>
          </a:p>
        </p:txBody>
      </p:sp>
      <p:sp>
        <p:nvSpPr>
          <p:cNvPr id="3" name="2 - Θέση περιεχομένου"/>
          <p:cNvSpPr>
            <a:spLocks noGrp="1"/>
          </p:cNvSpPr>
          <p:nvPr>
            <p:ph sz="quarter" idx="1"/>
          </p:nvPr>
        </p:nvSpPr>
        <p:spPr/>
        <p:txBody>
          <a:bodyPr>
            <a:normAutofit lnSpcReduction="10000"/>
          </a:bodyPr>
          <a:lstStyle/>
          <a:p>
            <a:pPr lvl="0"/>
            <a:r>
              <a:rPr lang="el-GR" dirty="0" smtClean="0"/>
              <a:t>Συμβαίνει όταν ο στρεσσογόνος παράγοντας συνεχίζει να επιδρά και το σώμα δεν μπορεί πλέον να ανταποκριθεί αφού δεν μπορεί να παράγει ορμόνες όπως στο πρώτο στάδιο ή όταν έχει συμβεί καταστροφή κάποιων οργάνων π.χ. οι ασθενείς με κρανιοεγκεφαλική κάκωση μπορούν να δημιουργήσουν αιμορραγικά γαστρικά έλκη κατά τη διάρκεια των πρώτων ημερών μετά τον τραυματισμό. </a:t>
            </a:r>
          </a:p>
          <a:p>
            <a:pPr lvl="0"/>
            <a:r>
              <a:rPr lang="el-GR" dirty="0" smtClean="0"/>
              <a:t>Αυτό συμβαίνει εξαιτίας του παρατεταμένου ερεθισμού του Συμπαθητικού Νευρικού Συστήματος και της έλλειψης ενεργοποίησης του Παρασυμπαθητικού που έχει σαν αποτέλεσμα την παροχή αίματος στο γαστρεντερικό σωλήνα (</a:t>
            </a:r>
            <a:r>
              <a:rPr lang="en-US" dirty="0" smtClean="0"/>
              <a:t>Hussey</a:t>
            </a:r>
            <a:r>
              <a:rPr lang="el-GR" dirty="0" smtClean="0"/>
              <a:t>, 2002; </a:t>
            </a:r>
            <a:r>
              <a:rPr lang="en-US" dirty="0" smtClean="0"/>
              <a:t>Black</a:t>
            </a:r>
            <a:r>
              <a:rPr lang="el-GR" dirty="0" smtClean="0"/>
              <a:t>, 1998). </a:t>
            </a:r>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Εισαγωγή  </a:t>
            </a:r>
            <a:endParaRPr lang="el-GR" dirty="0"/>
          </a:p>
        </p:txBody>
      </p:sp>
      <p:sp>
        <p:nvSpPr>
          <p:cNvPr id="3" name="2 - Θέση περιεχομένου"/>
          <p:cNvSpPr>
            <a:spLocks noGrp="1"/>
          </p:cNvSpPr>
          <p:nvPr>
            <p:ph sz="quarter" idx="1"/>
          </p:nvPr>
        </p:nvSpPr>
        <p:spPr/>
        <p:txBody>
          <a:bodyPr>
            <a:normAutofit/>
          </a:bodyPr>
          <a:lstStyle/>
          <a:p>
            <a:r>
              <a:rPr lang="el-GR" dirty="0" smtClean="0"/>
              <a:t> Στην Ιατρική, ο όρος </a:t>
            </a:r>
            <a:r>
              <a:rPr lang="el-GR" b="1" i="1" dirty="0" smtClean="0"/>
              <a:t>παθογένεια</a:t>
            </a:r>
            <a:r>
              <a:rPr lang="el-GR" dirty="0" smtClean="0"/>
              <a:t> </a:t>
            </a:r>
            <a:r>
              <a:rPr lang="el-GR" b="1" i="1" dirty="0" smtClean="0"/>
              <a:t>ή </a:t>
            </a:r>
            <a:r>
              <a:rPr lang="el-GR" b="1" i="1" dirty="0" err="1" smtClean="0"/>
              <a:t>παθογένεση</a:t>
            </a:r>
            <a:r>
              <a:rPr lang="el-GR" b="1" i="1" dirty="0" smtClean="0"/>
              <a:t> της νόσου</a:t>
            </a:r>
            <a:r>
              <a:rPr lang="el-GR" dirty="0" smtClean="0"/>
              <a:t> χρησιμοποιείται για να δηλώσει την προέλευση και την εξέλιξη μια νόσου.</a:t>
            </a:r>
          </a:p>
          <a:p>
            <a:r>
              <a:rPr lang="el-GR" dirty="0" smtClean="0"/>
              <a:t> Ο όρος περιγράφει τους μηχανισμούς μέσω των οποίων μια ασθένεια εξελίσσεται, προκαλεί βλάβη στους ιστούς και εξαπλώνεται στο σώμα (</a:t>
            </a:r>
            <a:r>
              <a:rPr lang="en-US" dirty="0" smtClean="0"/>
              <a:t>Nuffield Council on Bioethics</a:t>
            </a:r>
            <a:r>
              <a:rPr lang="el-GR" dirty="0" smtClean="0"/>
              <a:t>, 2010).</a:t>
            </a:r>
          </a:p>
          <a:p>
            <a:r>
              <a:rPr lang="el-GR" dirty="0" smtClean="0"/>
              <a:t> Ως </a:t>
            </a:r>
            <a:r>
              <a:rPr lang="el-GR" b="1" dirty="0" smtClean="0"/>
              <a:t>νόσος</a:t>
            </a:r>
            <a:r>
              <a:rPr lang="el-GR" dirty="0" smtClean="0"/>
              <a:t>, θεωρείται κάθε κατάσταση που διαταράσσει τη φυσιολογική λειτουργία του οργανισμού και επηρεάζει είτε ένα όργανο είτε πολλά συστήματα (</a:t>
            </a:r>
            <a:r>
              <a:rPr lang="en-US" dirty="0" smtClean="0"/>
              <a:t>Hussey</a:t>
            </a:r>
            <a:r>
              <a:rPr lang="el-GR" dirty="0" smtClean="0"/>
              <a:t>, 2002) .</a:t>
            </a:r>
          </a:p>
          <a:p>
            <a:pPr>
              <a:buNone/>
            </a:pP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ΕΡΕΥΝΕΣ</a:t>
            </a:r>
            <a:endParaRPr lang="el-GR" dirty="0"/>
          </a:p>
        </p:txBody>
      </p:sp>
      <p:sp>
        <p:nvSpPr>
          <p:cNvPr id="3" name="2 - Θέση περιεχομένου"/>
          <p:cNvSpPr>
            <a:spLocks noGrp="1"/>
          </p:cNvSpPr>
          <p:nvPr>
            <p:ph sz="quarter" idx="1"/>
          </p:nvPr>
        </p:nvSpPr>
        <p:spPr/>
        <p:txBody>
          <a:bodyPr>
            <a:normAutofit/>
          </a:bodyPr>
          <a:lstStyle/>
          <a:p>
            <a:r>
              <a:rPr lang="el-GR" dirty="0" smtClean="0"/>
              <a:t>Το μοντέλο γενικής προσαρμογής χρησιμοποιήθηκε σαν θεωρητικό υπόβαθρο σε αρκετές νοσηλευτικές έρευνες. Μία από αυτές εξέτασε δύο μεθόδους που χρησιμοποιήθηκαν για να θερμανθούν υποθερμικοί ασθενείς μετά το χειρουργείο και τις επιδράσεις που είχαν στην κεντρική θερμοκρασία και στη θερμοκρασία του σώματος, καθώς και στον κορεσμό της αιμοσφαιρίνης σε οξυγόνο, στην αρτηριακή πίεση και στην άνεση του ασθενή (</a:t>
            </a:r>
            <a:r>
              <a:rPr lang="en-US" dirty="0" smtClean="0"/>
              <a:t>Summers et al</a:t>
            </a:r>
            <a:r>
              <a:rPr lang="el-GR" dirty="0" smtClean="0"/>
              <a:t>., 1990).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ΕΡΕΥΝΕΣ</a:t>
            </a:r>
            <a:endParaRPr lang="el-GR" dirty="0"/>
          </a:p>
        </p:txBody>
      </p:sp>
      <p:sp>
        <p:nvSpPr>
          <p:cNvPr id="3" name="2 - Θέση περιεχομένου"/>
          <p:cNvSpPr>
            <a:spLocks noGrp="1"/>
          </p:cNvSpPr>
          <p:nvPr>
            <p:ph sz="quarter" idx="1"/>
          </p:nvPr>
        </p:nvSpPr>
        <p:spPr/>
        <p:txBody>
          <a:bodyPr>
            <a:normAutofit lnSpcReduction="10000"/>
          </a:bodyPr>
          <a:lstStyle/>
          <a:p>
            <a:pPr algn="just"/>
            <a:r>
              <a:rPr lang="el-GR" dirty="0" smtClean="0"/>
              <a:t> Μια άλλη μελέτη χρησιμοποίησε το μοντέλο του </a:t>
            </a:r>
            <a:r>
              <a:rPr lang="en-US" dirty="0" err="1" smtClean="0"/>
              <a:t>Selye</a:t>
            </a:r>
            <a:r>
              <a:rPr lang="el-GR" dirty="0" smtClean="0"/>
              <a:t>, προκειμένου να εξετάσει τους </a:t>
            </a:r>
            <a:r>
              <a:rPr lang="el-GR" dirty="0" err="1" smtClean="0"/>
              <a:t>στρεσσογόνους</a:t>
            </a:r>
            <a:r>
              <a:rPr lang="el-GR" dirty="0" smtClean="0"/>
              <a:t> παράγοντες που βιώνουν οι νοσηλευτές που εργάζονται σε παιδιατρικά ογκολογικά τμήματα. </a:t>
            </a:r>
          </a:p>
          <a:p>
            <a:pPr algn="just"/>
            <a:r>
              <a:rPr lang="el-GR" dirty="0" smtClean="0"/>
              <a:t>Διαπιστώθηκε, ότι ο πρώτος στρεσσογόνος παράγοντας είναι </a:t>
            </a:r>
            <a:r>
              <a:rPr lang="el-GR" dirty="0" smtClean="0">
                <a:solidFill>
                  <a:srgbClr val="FF0000"/>
                </a:solidFill>
              </a:rPr>
              <a:t>ο ξαφνικός θάνατος κάποιου αγαπημένου ασθενή </a:t>
            </a:r>
            <a:r>
              <a:rPr lang="el-GR" dirty="0" smtClean="0"/>
              <a:t>και ο δεύτερος </a:t>
            </a:r>
            <a:r>
              <a:rPr lang="el-GR" dirty="0" smtClean="0">
                <a:solidFill>
                  <a:srgbClr val="FF0000"/>
                </a:solidFill>
              </a:rPr>
              <a:t>ο φόρτος εργασίας </a:t>
            </a:r>
            <a:r>
              <a:rPr lang="el-GR" dirty="0" smtClean="0"/>
              <a:t>(</a:t>
            </a:r>
            <a:r>
              <a:rPr lang="en-US" dirty="0" smtClean="0"/>
              <a:t>Emery</a:t>
            </a:r>
            <a:r>
              <a:rPr lang="el-GR" dirty="0" smtClean="0"/>
              <a:t>, 1993). </a:t>
            </a:r>
          </a:p>
          <a:p>
            <a:pPr algn="just"/>
            <a:r>
              <a:rPr lang="el-GR" dirty="0" smtClean="0"/>
              <a:t>Σε μια άλλη έρευνα οι </a:t>
            </a:r>
            <a:r>
              <a:rPr lang="en-US" dirty="0" smtClean="0"/>
              <a:t>Winn</a:t>
            </a:r>
            <a:r>
              <a:rPr lang="el-GR" dirty="0" smtClean="0"/>
              <a:t> και συνεργάτες (2003) χρησιμοποίησαν το ίδιο θεωρητικό πλαίσιο προκειμένου να διερευνήσουν εάν υπάρχει σχέση μεταξύ κακοποίησης και των σεξουαλικώς μεταδιδόμενων νοσημάτων και λοιμώξεων από στρεπτόκοκκο σε γυναίκες που έχουν γεννήσει.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ΕΡΕΥΝΕΣ</a:t>
            </a:r>
            <a:endParaRPr lang="el-GR" dirty="0"/>
          </a:p>
        </p:txBody>
      </p:sp>
      <p:sp>
        <p:nvSpPr>
          <p:cNvPr id="3" name="2 - Θέση περιεχομένου"/>
          <p:cNvSpPr>
            <a:spLocks noGrp="1"/>
          </p:cNvSpPr>
          <p:nvPr>
            <p:ph sz="quarter" idx="1"/>
          </p:nvPr>
        </p:nvSpPr>
        <p:spPr/>
        <p:txBody>
          <a:bodyPr/>
          <a:lstStyle/>
          <a:p>
            <a:r>
              <a:rPr lang="el-GR" dirty="0" smtClean="0"/>
              <a:t>Σε μια πρόσφατη έρευνα οι </a:t>
            </a:r>
            <a:r>
              <a:rPr lang="en-US" dirty="0" smtClean="0"/>
              <a:t>Records and Rice</a:t>
            </a:r>
            <a:r>
              <a:rPr lang="el-GR" dirty="0" smtClean="0"/>
              <a:t> (2007) διερεύνησαν τους ψυχοκοινωνικούς παράγοντες που συμβάλλουν στην εμφάνιση της κατάθλιψης κατά τη διάρκεια του τρίτου τριμήνου της εγκυμοσύνης. Συμπέραναν ότι η έλλειψη ικανοποίησης από τον έγγαμο βίο, η έλλειψη κοινωνικής υποστήριξης καθώς και η κακή διάθεση κατά τη διάρκεια του πρώτου τριμήνου συμβάλλουν ουσιαστικά στην εμφάνιση της κατάθλιψης</a:t>
            </a:r>
          </a:p>
          <a:p>
            <a:pPr>
              <a:buNone/>
            </a:pP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Θεωρία του </a:t>
            </a:r>
            <a:r>
              <a:rPr lang="en-US" dirty="0" smtClean="0"/>
              <a:t>Lazarus</a:t>
            </a:r>
            <a:endParaRPr lang="el-GR" dirty="0"/>
          </a:p>
        </p:txBody>
      </p:sp>
      <p:sp>
        <p:nvSpPr>
          <p:cNvPr id="3" name="2 - Θέση περιεχομένου"/>
          <p:cNvSpPr>
            <a:spLocks noGrp="1"/>
          </p:cNvSpPr>
          <p:nvPr>
            <p:ph sz="quarter" idx="1"/>
          </p:nvPr>
        </p:nvSpPr>
        <p:spPr/>
        <p:txBody>
          <a:bodyPr>
            <a:normAutofit/>
          </a:bodyPr>
          <a:lstStyle/>
          <a:p>
            <a:r>
              <a:rPr lang="en-US" dirty="0" smtClean="0"/>
              <a:t>O Richard Lazarus</a:t>
            </a:r>
            <a:r>
              <a:rPr lang="el-GR" dirty="0" smtClean="0"/>
              <a:t> (1922-2002) ήταν ψυχολόγος, ο οποίος ήταν πρωτοπόρος στο χώρο της έρευνας για το </a:t>
            </a:r>
            <a:r>
              <a:rPr lang="el-GR" dirty="0" err="1" smtClean="0"/>
              <a:t>stress</a:t>
            </a:r>
            <a:r>
              <a:rPr lang="el-GR" dirty="0" smtClean="0"/>
              <a:t> (</a:t>
            </a:r>
            <a:r>
              <a:rPr lang="en-US" dirty="0" err="1" smtClean="0"/>
              <a:t>Giske</a:t>
            </a:r>
            <a:r>
              <a:rPr lang="en-US" dirty="0" smtClean="0"/>
              <a:t> and </a:t>
            </a:r>
            <a:r>
              <a:rPr lang="en-US" dirty="0" err="1" smtClean="0"/>
              <a:t>Gjengedal</a:t>
            </a:r>
            <a:r>
              <a:rPr lang="el-GR" dirty="0" smtClean="0"/>
              <a:t>, 2007). Η θεωρία του εστιάστηκε στον τρόπο με τον οποίο το άτομο αντιμετωπίζει καταστάσεις που δημιουργούν </a:t>
            </a:r>
            <a:r>
              <a:rPr lang="el-GR" dirty="0" err="1" smtClean="0"/>
              <a:t>stress</a:t>
            </a:r>
            <a:r>
              <a:rPr lang="el-GR" dirty="0" smtClean="0"/>
              <a:t> (</a:t>
            </a:r>
            <a:r>
              <a:rPr lang="en-US" dirty="0" smtClean="0"/>
              <a:t>Hussey</a:t>
            </a:r>
            <a:r>
              <a:rPr lang="el-GR" dirty="0" smtClean="0"/>
              <a:t>, 2002). </a:t>
            </a:r>
          </a:p>
          <a:p>
            <a:r>
              <a:rPr lang="el-GR" dirty="0" smtClean="0"/>
              <a:t>Η σχέση ατόμου περιβάλλοντος και η γνωστική εκτίμηση είναι δύο παράγοντες που προηγούνται της εμφάνισης του </a:t>
            </a:r>
            <a:r>
              <a:rPr lang="el-GR" dirty="0" err="1" smtClean="0"/>
              <a:t>stress</a:t>
            </a:r>
            <a:r>
              <a:rPr lang="el-GR" dirty="0" smtClean="0"/>
              <a:t>. Η σχέση ατόμου- περιβάλλοντος περιλαμβάνει παράγοντες όπως </a:t>
            </a:r>
            <a:r>
              <a:rPr lang="el-GR" i="1" dirty="0" smtClean="0">
                <a:solidFill>
                  <a:srgbClr val="FF0000"/>
                </a:solidFill>
              </a:rPr>
              <a:t>η προσωπικότητα, οι πεποιθήσεις, οι δεσμεύσεις, οι πολιτισμικοί παράγοντες και τα γεγονότα της ζωής</a:t>
            </a:r>
            <a:r>
              <a:rPr lang="el-GR" dirty="0" smtClean="0"/>
              <a:t> (</a:t>
            </a:r>
            <a:r>
              <a:rPr lang="en-US" dirty="0" smtClean="0"/>
              <a:t>Hussey</a:t>
            </a:r>
            <a:r>
              <a:rPr lang="el-GR" dirty="0" smtClean="0"/>
              <a:t>, 2002).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800" b="1" dirty="0" smtClean="0"/>
              <a:t>Θεωρία του </a:t>
            </a:r>
            <a:r>
              <a:rPr lang="en-US" sz="2800" b="1" dirty="0" smtClean="0"/>
              <a:t>Lazarus</a:t>
            </a:r>
            <a:endParaRPr lang="el-GR" sz="2800" b="1" dirty="0"/>
          </a:p>
        </p:txBody>
      </p:sp>
      <p:sp>
        <p:nvSpPr>
          <p:cNvPr id="3" name="2 - Θέση περιεχομένου"/>
          <p:cNvSpPr>
            <a:spLocks noGrp="1"/>
          </p:cNvSpPr>
          <p:nvPr>
            <p:ph sz="quarter" idx="1"/>
          </p:nvPr>
        </p:nvSpPr>
        <p:spPr/>
        <p:txBody>
          <a:bodyPr>
            <a:normAutofit fontScale="92500" lnSpcReduction="10000"/>
          </a:bodyPr>
          <a:lstStyle/>
          <a:p>
            <a:r>
              <a:rPr lang="el-GR" dirty="0" smtClean="0"/>
              <a:t>Η πρωτεύουσα εκτίμηση είναι η αξιολόγηση που κάνει το άτομο για ένα γεγονός ή μια κατάσταση που είναι βλαβερή για την ευεξία του ή μπορεί να είναι ένας στρεσσογόνος παράγοντας για αυτό (</a:t>
            </a:r>
            <a:r>
              <a:rPr lang="en-US" dirty="0" err="1" smtClean="0"/>
              <a:t>Matthieu</a:t>
            </a:r>
            <a:r>
              <a:rPr lang="en-US" dirty="0" smtClean="0"/>
              <a:t> and </a:t>
            </a:r>
            <a:r>
              <a:rPr lang="en-US" dirty="0" err="1" smtClean="0"/>
              <a:t>Ivanoff</a:t>
            </a:r>
            <a:r>
              <a:rPr lang="el-GR" dirty="0" smtClean="0"/>
              <a:t>, 2006).</a:t>
            </a:r>
            <a:endParaRPr lang="en-US" dirty="0" smtClean="0"/>
          </a:p>
          <a:p>
            <a:r>
              <a:rPr lang="el-GR" dirty="0" smtClean="0"/>
              <a:t> Η δευτερεύουσα εκτίμηση είναι η αξιολόγηση του ατόμου για την ικανότητα του να χειριστεί τα γεγονότα </a:t>
            </a:r>
          </a:p>
          <a:p>
            <a:endParaRPr lang="el-GR" dirty="0" smtClean="0"/>
          </a:p>
          <a:p>
            <a:r>
              <a:rPr lang="el-GR" dirty="0" smtClean="0"/>
              <a:t>Το </a:t>
            </a:r>
            <a:r>
              <a:rPr lang="el-GR" dirty="0" err="1" smtClean="0"/>
              <a:t>stress</a:t>
            </a:r>
            <a:r>
              <a:rPr lang="el-GR" dirty="0" smtClean="0"/>
              <a:t> εμφανίζεται όταν η εκτίμηση του ατόμου δείχνει ότι οι στόχοι του δεν μπορούν να παραμείνουν ή όταν η κεντρική αξία της ζωής απειλείται. Ο </a:t>
            </a:r>
            <a:r>
              <a:rPr lang="en-US" dirty="0" smtClean="0"/>
              <a:t>Lazarus and </a:t>
            </a:r>
            <a:r>
              <a:rPr lang="en-US" dirty="0" err="1" smtClean="0"/>
              <a:t>Folkman</a:t>
            </a:r>
            <a:r>
              <a:rPr lang="en-US" dirty="0" smtClean="0"/>
              <a:t> </a:t>
            </a:r>
            <a:r>
              <a:rPr lang="el-GR" dirty="0" smtClean="0"/>
              <a:t>(1984) ορίζουν το </a:t>
            </a:r>
            <a:r>
              <a:rPr lang="en-US" dirty="0" smtClean="0"/>
              <a:t>stress </a:t>
            </a:r>
            <a:r>
              <a:rPr lang="el-GR" i="1" dirty="0" smtClean="0"/>
              <a:t>«σαν μια σχέση μεταξύ του ατόμου και του περιβάλλοντος που εκτιμάται σαν επιβάρυνση ή υπέρβαση των διαθέσιμων πόρων με τέτοιο τρόπο ώστε να τίθεται σε κίνδυνο η ευεξία των ατόμων».</a:t>
            </a:r>
            <a:endParaRPr lang="el-GR" dirty="0" smtClean="0"/>
          </a:p>
          <a:p>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b="1" dirty="0" smtClean="0"/>
              <a:t>Θεωρία του </a:t>
            </a:r>
            <a:r>
              <a:rPr lang="en-US" b="1" dirty="0" smtClean="0"/>
              <a:t>Lazarus</a:t>
            </a:r>
            <a:endParaRPr lang="el-GR" dirty="0"/>
          </a:p>
        </p:txBody>
      </p:sp>
      <p:sp>
        <p:nvSpPr>
          <p:cNvPr id="3" name="2 - Θέση περιεχομένου"/>
          <p:cNvSpPr>
            <a:spLocks noGrp="1"/>
          </p:cNvSpPr>
          <p:nvPr>
            <p:ph sz="quarter" idx="1"/>
          </p:nvPr>
        </p:nvSpPr>
        <p:spPr/>
        <p:txBody>
          <a:bodyPr>
            <a:normAutofit fontScale="85000" lnSpcReduction="20000"/>
          </a:bodyPr>
          <a:lstStyle/>
          <a:p>
            <a:r>
              <a:rPr lang="el-GR" dirty="0" smtClean="0"/>
              <a:t>Μετά την εκτίμηση ενός οξέος γεγονότος που προκαλεί </a:t>
            </a:r>
            <a:r>
              <a:rPr lang="en-US" dirty="0" smtClean="0"/>
              <a:t>stress</a:t>
            </a:r>
            <a:r>
              <a:rPr lang="el-GR" dirty="0" smtClean="0"/>
              <a:t> δημιουργούνται συναισθήματα και ενεργοποιείται ο μηχανισμός αντιμετώπισης. Αντιμετώπιση είναι η διαδικασία με την οποία το άτομο χειρίζεται το γεγονός</a:t>
            </a:r>
            <a:endParaRPr lang="en-US" dirty="0" smtClean="0"/>
          </a:p>
          <a:p>
            <a:r>
              <a:rPr lang="el-GR" dirty="0" smtClean="0"/>
              <a:t>Διακρίνεται σε δύο τύπους στην εστίαση στο πρόβλημα και στην εστίαση στο συναίσθημα. Ο πρώτος τύπος αντιμετώπισης εστιάζεται στην προσπάθεια να ελεγχθεί η στρεσσογόνος κατάσταση μεταβάλλοντας την αρχική πηγή είτε αλλάζοντας τις συμπεριφορές είτε τους περιβαλλοντικούς παράγοντες. Ο δεύτερος τύπος είναι μια προσπάθεια ελέγχου των συναισθημάτων που έχουν σχέση με το στρες αποφεύγοντας τις </a:t>
            </a:r>
            <a:r>
              <a:rPr lang="el-GR" dirty="0" err="1" smtClean="0"/>
              <a:t>στρεσσογόνες</a:t>
            </a:r>
            <a:r>
              <a:rPr lang="el-GR" dirty="0" smtClean="0"/>
              <a:t> καταστάσεις και τη διατήρηση ελπίδας και αισιοδοξίας (</a:t>
            </a:r>
            <a:r>
              <a:rPr lang="en-US" dirty="0" err="1" smtClean="0"/>
              <a:t>Giske</a:t>
            </a:r>
            <a:r>
              <a:rPr lang="en-US" dirty="0" smtClean="0"/>
              <a:t> and </a:t>
            </a:r>
            <a:r>
              <a:rPr lang="en-US" dirty="0" err="1" smtClean="0"/>
              <a:t>Gjengedal</a:t>
            </a:r>
            <a:r>
              <a:rPr lang="el-GR" dirty="0" smtClean="0"/>
              <a:t>, 2007; </a:t>
            </a:r>
            <a:r>
              <a:rPr lang="en-US" dirty="0" smtClean="0"/>
              <a:t>Kim et al</a:t>
            </a:r>
            <a:r>
              <a:rPr lang="el-GR" dirty="0" smtClean="0"/>
              <a:t>., 2002).</a:t>
            </a:r>
            <a:endParaRPr lang="en-US" dirty="0" smtClean="0"/>
          </a:p>
          <a:p>
            <a:r>
              <a:rPr lang="el-GR" dirty="0" smtClean="0"/>
              <a:t> Η σωστή αντιμετώπιση οδηγεί στην προσαρμογή, η οποία επιδρά σε τρεις περιοχές στην υγεία, την ψυχολογική ευεξία και την κοινωνική λειτουργικότητα (</a:t>
            </a:r>
            <a:r>
              <a:rPr lang="en-US" dirty="0" err="1" smtClean="0"/>
              <a:t>Kuhns</a:t>
            </a:r>
            <a:r>
              <a:rPr lang="el-GR" dirty="0" smtClean="0"/>
              <a:t>, 2002).</a:t>
            </a:r>
          </a:p>
          <a:p>
            <a:endParaRPr lang="el-GR" dirty="0" smtClean="0"/>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ΕΡΕΥΝΕΣ</a:t>
            </a:r>
            <a:endParaRPr lang="el-GR" dirty="0"/>
          </a:p>
        </p:txBody>
      </p:sp>
      <p:sp>
        <p:nvSpPr>
          <p:cNvPr id="3" name="2 - Θέση περιεχομένου"/>
          <p:cNvSpPr>
            <a:spLocks noGrp="1"/>
          </p:cNvSpPr>
          <p:nvPr>
            <p:ph sz="quarter" idx="1"/>
          </p:nvPr>
        </p:nvSpPr>
        <p:spPr/>
        <p:txBody>
          <a:bodyPr>
            <a:normAutofit/>
          </a:bodyPr>
          <a:lstStyle/>
          <a:p>
            <a:pPr algn="just"/>
            <a:r>
              <a:rPr lang="el-GR" dirty="0" smtClean="0"/>
              <a:t>Κάποιες από αυτές μελέτησαν την αποτελεσματικότητα παρεμβάσεων για την αντιμετώπιση της κόπωσης σε γυναίκες με καρκίνο μαστού που επιβίωσαν μετά τη θεραπεία (</a:t>
            </a:r>
            <a:r>
              <a:rPr lang="en-US" dirty="0" err="1" smtClean="0"/>
              <a:t>Fillion</a:t>
            </a:r>
            <a:r>
              <a:rPr lang="en-US" dirty="0" smtClean="0"/>
              <a:t> et al</a:t>
            </a:r>
            <a:r>
              <a:rPr lang="el-GR" dirty="0" smtClean="0"/>
              <a:t>., 2008), τη σχέση που υπάρχει μεταξύ της προσαρμογής, της ανησυχίας και της ποιότητας ζωής σε ασθενείς που υπέστησαν εγχείρηση </a:t>
            </a:r>
            <a:r>
              <a:rPr lang="el-GR" dirty="0" err="1" smtClean="0"/>
              <a:t>αρτηριοστεφανιαίας</a:t>
            </a:r>
            <a:r>
              <a:rPr lang="el-GR" dirty="0" smtClean="0"/>
              <a:t> παράκαμψης (</a:t>
            </a:r>
            <a:r>
              <a:rPr lang="en-US" dirty="0" smtClean="0"/>
              <a:t>Tung et al</a:t>
            </a:r>
            <a:r>
              <a:rPr lang="el-GR" dirty="0" smtClean="0"/>
              <a:t>., 2008).</a:t>
            </a:r>
          </a:p>
          <a:p>
            <a:pPr algn="just"/>
            <a:r>
              <a:rPr lang="el-GR" dirty="0" smtClean="0"/>
              <a:t>Ενδιαφέρον επίσης παρουσιάζει και η διερεύνηση των παραγόντων που προκαλούν μηχανισμούς προσαρμογής σε ασθενείς που αναμένουν μεταμόσχευση καρδιάς (</a:t>
            </a:r>
            <a:r>
              <a:rPr lang="en-US" dirty="0" err="1" smtClean="0"/>
              <a:t>Jalowiec</a:t>
            </a:r>
            <a:r>
              <a:rPr lang="en-US" dirty="0" smtClean="0"/>
              <a:t> et al</a:t>
            </a:r>
            <a:r>
              <a:rPr lang="el-GR" dirty="0" smtClean="0"/>
              <a:t>., 2007)</a:t>
            </a: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Θεωρίες του </a:t>
            </a:r>
            <a:r>
              <a:rPr lang="en-US" dirty="0" smtClean="0"/>
              <a:t>STRESS</a:t>
            </a:r>
            <a:endParaRPr lang="el-GR" dirty="0"/>
          </a:p>
        </p:txBody>
      </p:sp>
      <p:sp>
        <p:nvSpPr>
          <p:cNvPr id="3" name="2 - Θέση περιεχομένου"/>
          <p:cNvSpPr>
            <a:spLocks noGrp="1"/>
          </p:cNvSpPr>
          <p:nvPr>
            <p:ph sz="quarter" idx="1"/>
          </p:nvPr>
        </p:nvSpPr>
        <p:spPr/>
        <p:txBody>
          <a:bodyPr>
            <a:normAutofit/>
          </a:bodyPr>
          <a:lstStyle/>
          <a:p>
            <a:r>
              <a:rPr lang="el-GR" dirty="0" smtClean="0"/>
              <a:t>Αξίζει να σημειωθεί ότι η Κ</a:t>
            </a:r>
            <a:r>
              <a:rPr lang="en-US" dirty="0" err="1" smtClean="0"/>
              <a:t>unhs</a:t>
            </a:r>
            <a:r>
              <a:rPr lang="en-US" dirty="0" smtClean="0"/>
              <a:t> </a:t>
            </a:r>
            <a:r>
              <a:rPr lang="el-GR" dirty="0" smtClean="0"/>
              <a:t>(2002) υποστηρίζει ότι </a:t>
            </a:r>
            <a:r>
              <a:rPr lang="el-GR" i="1" dirty="0" smtClean="0">
                <a:solidFill>
                  <a:srgbClr val="FF0000"/>
                </a:solidFill>
              </a:rPr>
              <a:t>«η εφαρμογή των θεωριών του </a:t>
            </a:r>
            <a:r>
              <a:rPr lang="el-GR" i="1" dirty="0" err="1" smtClean="0">
                <a:solidFill>
                  <a:srgbClr val="FF0000"/>
                </a:solidFill>
              </a:rPr>
              <a:t>stress</a:t>
            </a:r>
            <a:r>
              <a:rPr lang="el-GR" i="1" dirty="0" smtClean="0">
                <a:solidFill>
                  <a:srgbClr val="FF0000"/>
                </a:solidFill>
              </a:rPr>
              <a:t> στη νοσηλευτική είναι σημαντική, καθώς προσφέρουν ένα πλαίσιο για την εκτίμηση των συμπτωμάτων του στρες, τόσο σωματικών όσο και ψυχολογικών, όπως και των διαδικασιών αντιμετώπισης που κινητοποιεί το άτομο». </a:t>
            </a:r>
            <a:endParaRPr lang="el-GR" dirty="0" smtClean="0">
              <a:solidFill>
                <a:srgbClr val="FF0000"/>
              </a:solidFill>
            </a:endParaRPr>
          </a:p>
          <a:p>
            <a:endParaRPr lang="el-GR" dirty="0">
              <a:solidFill>
                <a:srgbClr val="FF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400" b="1" dirty="0" smtClean="0"/>
              <a:t>ΘΕΩΡΙΕΣ ΠΕΡΙ ΑΝΟΣΙΑΣ ΚΑΙ ΑΝΟΣΟΛΟΓΙΚΩΝ ΛΕΙΤΟΥΡΓΙΩΝ </a:t>
            </a:r>
            <a:r>
              <a:rPr lang="el-GR" sz="2000" dirty="0" smtClean="0"/>
              <a:t/>
            </a:r>
            <a:br>
              <a:rPr lang="el-GR" sz="2000" dirty="0" smtClean="0"/>
            </a:br>
            <a:endParaRPr lang="el-GR" sz="2000" dirty="0"/>
          </a:p>
        </p:txBody>
      </p:sp>
      <p:sp>
        <p:nvSpPr>
          <p:cNvPr id="3" name="2 - Θέση περιεχομένου"/>
          <p:cNvSpPr>
            <a:spLocks noGrp="1"/>
          </p:cNvSpPr>
          <p:nvPr>
            <p:ph sz="quarter" idx="1"/>
          </p:nvPr>
        </p:nvSpPr>
        <p:spPr>
          <a:xfrm>
            <a:off x="467544" y="1219200"/>
            <a:ext cx="8219256" cy="5162128"/>
          </a:xfrm>
        </p:spPr>
        <p:txBody>
          <a:bodyPr>
            <a:normAutofit fontScale="85000" lnSpcReduction="10000"/>
          </a:bodyPr>
          <a:lstStyle/>
          <a:p>
            <a:pPr>
              <a:buNone/>
            </a:pPr>
            <a:r>
              <a:rPr lang="el-GR" dirty="0" smtClean="0"/>
              <a:t> </a:t>
            </a:r>
          </a:p>
          <a:p>
            <a:r>
              <a:rPr lang="el-GR" dirty="0" smtClean="0"/>
              <a:t>Το ανοσοποιητικό σύστημα αποτελείται από πολλά διαφορετικά όργανα και ιστούς και είναι υπεύθυνο για την άμυνα του οργανισμού (</a:t>
            </a:r>
            <a:r>
              <a:rPr lang="en-US" dirty="0" err="1" smtClean="0"/>
              <a:t>deWit</a:t>
            </a:r>
            <a:r>
              <a:rPr lang="el-GR" dirty="0" smtClean="0"/>
              <a:t>, 2009; </a:t>
            </a:r>
            <a:r>
              <a:rPr lang="en-US" dirty="0" smtClean="0"/>
              <a:t>Hussey</a:t>
            </a:r>
            <a:r>
              <a:rPr lang="el-GR" dirty="0" smtClean="0"/>
              <a:t>, 2002). Τα σημαντικότερα από αυτά είναι ο </a:t>
            </a:r>
            <a:r>
              <a:rPr lang="el-GR" u="sng" dirty="0" smtClean="0">
                <a:hlinkClick r:id="rId2" tooltip="Μυελός των οστών (δεν έχει γραφτεί ακόμα)"/>
              </a:rPr>
              <a:t>μυελός των οστών</a:t>
            </a:r>
            <a:r>
              <a:rPr lang="el-GR" dirty="0" smtClean="0"/>
              <a:t> και ο </a:t>
            </a:r>
            <a:r>
              <a:rPr lang="el-GR" u="sng" dirty="0" smtClean="0">
                <a:hlinkClick r:id="rId3" tooltip="Θύμος (δεν έχει γραφτεί ακόμα)"/>
              </a:rPr>
              <a:t>θύμος</a:t>
            </a:r>
            <a:r>
              <a:rPr lang="el-GR" dirty="0" smtClean="0"/>
              <a:t> αδένας, ενώ δευτερεύοντα όργανα του ανοσοποιητικού συστήματος είναι οι παρίσθμιες </a:t>
            </a:r>
            <a:r>
              <a:rPr lang="el-GR" u="sng" dirty="0" smtClean="0">
                <a:hlinkClick r:id="rId4" tooltip="Αμυγδαλές (δεν έχει γραφτεί ακόμα)"/>
              </a:rPr>
              <a:t>αμυγδαλές</a:t>
            </a:r>
            <a:r>
              <a:rPr lang="el-GR" dirty="0" smtClean="0"/>
              <a:t>, ο </a:t>
            </a:r>
            <a:r>
              <a:rPr lang="el-GR" u="sng" dirty="0" smtClean="0">
                <a:hlinkClick r:id="rId5" tooltip="Σπλήνας"/>
              </a:rPr>
              <a:t>σπλήνας</a:t>
            </a:r>
            <a:r>
              <a:rPr lang="el-GR" dirty="0" smtClean="0"/>
              <a:t>, τα </a:t>
            </a:r>
            <a:r>
              <a:rPr lang="el-GR" u="sng" dirty="0" err="1" smtClean="0">
                <a:hlinkClick r:id="rId6" tooltip="Λεμφογάγγλια"/>
              </a:rPr>
              <a:t>λεμφογάγγλια</a:t>
            </a:r>
            <a:r>
              <a:rPr lang="el-GR" dirty="0" smtClean="0"/>
              <a:t> και οι </a:t>
            </a:r>
            <a:r>
              <a:rPr lang="el-GR" u="sng" dirty="0" smtClean="0">
                <a:hlinkClick r:id="rId7" tooltip="Πλάκες Peyer (δεν έχει γραφτεί ακόμα)"/>
              </a:rPr>
              <a:t>πλάκες </a:t>
            </a:r>
            <a:r>
              <a:rPr lang="el-GR" u="sng" dirty="0" err="1" smtClean="0">
                <a:hlinkClick r:id="rId7" tooltip="Πλάκες Peyer (δεν έχει γραφτεί ακόμα)"/>
              </a:rPr>
              <a:t>Peyer</a:t>
            </a:r>
            <a:r>
              <a:rPr lang="el-GR" dirty="0" smtClean="0"/>
              <a:t> (</a:t>
            </a:r>
            <a:r>
              <a:rPr lang="en-US" dirty="0" err="1" smtClean="0"/>
              <a:t>deWit</a:t>
            </a:r>
            <a:r>
              <a:rPr lang="el-GR" dirty="0" smtClean="0"/>
              <a:t>, 2009) .</a:t>
            </a:r>
          </a:p>
          <a:p>
            <a:r>
              <a:rPr lang="el-GR" dirty="0" smtClean="0"/>
              <a:t>Τα είδη των λευκοκυττάρων είναι τα ουδετερόφιλα, τα </a:t>
            </a:r>
            <a:r>
              <a:rPr lang="el-GR" dirty="0" err="1" smtClean="0"/>
              <a:t>βασεόφιλα</a:t>
            </a:r>
            <a:r>
              <a:rPr lang="el-GR" dirty="0" smtClean="0"/>
              <a:t>, τα </a:t>
            </a:r>
            <a:r>
              <a:rPr lang="el-GR" dirty="0" err="1" smtClean="0"/>
              <a:t>ηωσινόφιλα</a:t>
            </a:r>
            <a:r>
              <a:rPr lang="el-GR" dirty="0" smtClean="0"/>
              <a:t>, τα μονοκύτταρα, τα οποία εξελίσσονται σε </a:t>
            </a:r>
            <a:r>
              <a:rPr lang="el-GR" dirty="0" err="1" smtClean="0"/>
              <a:t>μακροφάγα</a:t>
            </a:r>
            <a:r>
              <a:rPr lang="el-GR" dirty="0" smtClean="0"/>
              <a:t> και τα λεμφοκύτταρα (</a:t>
            </a:r>
            <a:r>
              <a:rPr lang="en-US" dirty="0" err="1" smtClean="0"/>
              <a:t>deWit</a:t>
            </a:r>
            <a:r>
              <a:rPr lang="el-GR" dirty="0" smtClean="0"/>
              <a:t>, 2009; </a:t>
            </a:r>
            <a:r>
              <a:rPr lang="en-US" dirty="0" smtClean="0"/>
              <a:t>Hussey</a:t>
            </a:r>
            <a:r>
              <a:rPr lang="el-GR" dirty="0" smtClean="0"/>
              <a:t>, 2002). </a:t>
            </a:r>
          </a:p>
          <a:p>
            <a:r>
              <a:rPr lang="el-GR" dirty="0" smtClean="0"/>
              <a:t>Τα ουδετερόφιλα και </a:t>
            </a:r>
            <a:r>
              <a:rPr lang="el-GR" dirty="0" err="1" smtClean="0"/>
              <a:t>μακροφάγα</a:t>
            </a:r>
            <a:r>
              <a:rPr lang="el-GR" dirty="0" smtClean="0"/>
              <a:t> του αιμοποιητικού συστήματος βοηθούν στη λειτουργία του ανοσοποιητικού συστήματος με την φαγοκυττάρωση όταν έρχονται σε επαφή με τα αντιγόνα (</a:t>
            </a:r>
            <a:r>
              <a:rPr lang="en-US" dirty="0" err="1" smtClean="0"/>
              <a:t>deWit</a:t>
            </a:r>
            <a:r>
              <a:rPr lang="el-GR" dirty="0" smtClean="0"/>
              <a:t>, 2009).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ΧΥΜΙΚΗ ΑΝΟΣΙΑ</a:t>
            </a:r>
            <a:endParaRPr lang="el-GR" dirty="0"/>
          </a:p>
        </p:txBody>
      </p:sp>
      <p:sp>
        <p:nvSpPr>
          <p:cNvPr id="3" name="2 - Θέση περιεχομένου"/>
          <p:cNvSpPr>
            <a:spLocks noGrp="1"/>
          </p:cNvSpPr>
          <p:nvPr>
            <p:ph sz="quarter" idx="1"/>
          </p:nvPr>
        </p:nvSpPr>
        <p:spPr/>
        <p:txBody>
          <a:bodyPr/>
          <a:lstStyle/>
          <a:p>
            <a:r>
              <a:rPr lang="el-GR" dirty="0" smtClean="0"/>
              <a:t>Τα Β-λεμφοκύτταρα διαφοροποιούνται στο μυελό των οστών και όταν ωριμάσουν μεταναστεύουν στους λεμφαδένες. Τα Β-κύτταρα εκκρίνουν </a:t>
            </a:r>
            <a:r>
              <a:rPr lang="el-GR" dirty="0" err="1" smtClean="0"/>
              <a:t>ανοσοσφαιρίνες</a:t>
            </a:r>
            <a:r>
              <a:rPr lang="el-GR" dirty="0" smtClean="0"/>
              <a:t>, οι οποίες καλούνται αντισώματα ως απάντηση στα ειδικά αντιγόνα με τα οποία έρχονται σε επαφή. Η παραπάνω διαδικασία ονομάζεται </a:t>
            </a:r>
            <a:r>
              <a:rPr lang="el-GR" b="1" i="1" dirty="0" err="1" smtClean="0"/>
              <a:t>χυμική</a:t>
            </a:r>
            <a:r>
              <a:rPr lang="el-GR" b="1" i="1" dirty="0" smtClean="0"/>
              <a:t> ανοσία</a:t>
            </a:r>
            <a:r>
              <a:rPr lang="el-GR" dirty="0" smtClean="0"/>
              <a:t> (</a:t>
            </a:r>
            <a:r>
              <a:rPr lang="en-US" dirty="0" err="1" smtClean="0"/>
              <a:t>deWit</a:t>
            </a:r>
            <a:r>
              <a:rPr lang="el-GR" dirty="0" smtClean="0"/>
              <a:t>, 2009).</a:t>
            </a:r>
          </a:p>
          <a:p>
            <a:endParaRPr lang="el-GR" dirty="0" smtClean="0"/>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smtClean="0"/>
              <a:t>Η θεωρία των μικροβίων</a:t>
            </a:r>
            <a:endParaRPr lang="el-GR" b="1" i="1" dirty="0"/>
          </a:p>
        </p:txBody>
      </p:sp>
      <p:sp>
        <p:nvSpPr>
          <p:cNvPr id="3" name="2 - Θέση περιεχομένου"/>
          <p:cNvSpPr>
            <a:spLocks noGrp="1"/>
          </p:cNvSpPr>
          <p:nvPr>
            <p:ph sz="quarter" idx="1"/>
          </p:nvPr>
        </p:nvSpPr>
        <p:spPr>
          <a:xfrm>
            <a:off x="457200" y="1219200"/>
            <a:ext cx="8291264" cy="5090120"/>
          </a:xfrm>
        </p:spPr>
        <p:txBody>
          <a:bodyPr>
            <a:normAutofit fontScale="92500"/>
          </a:bodyPr>
          <a:lstStyle/>
          <a:p>
            <a:r>
              <a:rPr lang="el-GR" dirty="0" smtClean="0"/>
              <a:t>Διατυπώθηκε πρώτα από τον </a:t>
            </a:r>
            <a:r>
              <a:rPr lang="en-US" dirty="0" smtClean="0"/>
              <a:t>Luis Pasteur</a:t>
            </a:r>
            <a:r>
              <a:rPr lang="el-GR" dirty="0" smtClean="0"/>
              <a:t> το 1858 (</a:t>
            </a:r>
            <a:r>
              <a:rPr lang="en-US" dirty="0" smtClean="0"/>
              <a:t>Hussey</a:t>
            </a:r>
            <a:r>
              <a:rPr lang="el-GR" dirty="0" smtClean="0"/>
              <a:t>, 2002; </a:t>
            </a:r>
            <a:r>
              <a:rPr lang="en-US" dirty="0" smtClean="0"/>
              <a:t>Black</a:t>
            </a:r>
            <a:r>
              <a:rPr lang="el-GR" dirty="0" smtClean="0"/>
              <a:t>, 1998).</a:t>
            </a:r>
          </a:p>
          <a:p>
            <a:r>
              <a:rPr lang="el-GR" dirty="0" smtClean="0"/>
              <a:t> Συγκεκριμένοι μικροοργανισμοί προκαλούσαν τις λοιμώδεις νόσους. </a:t>
            </a:r>
          </a:p>
          <a:p>
            <a:r>
              <a:rPr lang="el-GR" dirty="0" smtClean="0"/>
              <a:t>Αξίζει να σημειωθεί ότι και άλλοι επιστήμονες την είχαν προτείνει νωρίτερα, ωστόσο ο </a:t>
            </a:r>
            <a:r>
              <a:rPr lang="en-US" dirty="0" smtClean="0">
                <a:solidFill>
                  <a:srgbClr val="FF0000"/>
                </a:solidFill>
              </a:rPr>
              <a:t>Luis Pasteur </a:t>
            </a:r>
            <a:r>
              <a:rPr lang="el-GR" dirty="0" smtClean="0"/>
              <a:t>ήταν αυτός που την ανέπτυξε ενώ παράλληλα πραγματοποιούσε πειράματα που έδειχναν την ορθότητά της.</a:t>
            </a:r>
          </a:p>
          <a:p>
            <a:r>
              <a:rPr lang="el-GR" dirty="0" smtClean="0"/>
              <a:t> Ο </a:t>
            </a:r>
            <a:r>
              <a:rPr lang="en-US" dirty="0" smtClean="0">
                <a:solidFill>
                  <a:srgbClr val="FF0000"/>
                </a:solidFill>
              </a:rPr>
              <a:t>Lister</a:t>
            </a:r>
            <a:r>
              <a:rPr lang="el-GR" dirty="0" smtClean="0">
                <a:solidFill>
                  <a:srgbClr val="FF0000"/>
                </a:solidFill>
              </a:rPr>
              <a:t> </a:t>
            </a:r>
            <a:r>
              <a:rPr lang="el-GR" dirty="0" smtClean="0"/>
              <a:t>ήταν ο πρώτος γιατρός που εφάρμοσε τη θεωρία στην κλινική πράξη χρησιμοποιώντας τεχνικές αντισηψίας στο χειρουργείο αλλά και στην περιποίηση των τραυμάτων με αποτέλεσμα τη σημαντική μείωση της θνησιμότητας από χειρουργικές επεμβάσεις (</a:t>
            </a:r>
            <a:r>
              <a:rPr lang="en-US" dirty="0" smtClean="0"/>
              <a:t>Larson</a:t>
            </a:r>
            <a:r>
              <a:rPr lang="el-GR" dirty="0" smtClean="0"/>
              <a:t>, 1989).</a:t>
            </a:r>
          </a:p>
          <a:p>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ΚΥΤΤΑΡΙΚΗ ΑΝΟΣΙΑ</a:t>
            </a:r>
            <a:endParaRPr lang="el-GR" dirty="0"/>
          </a:p>
        </p:txBody>
      </p:sp>
      <p:sp>
        <p:nvSpPr>
          <p:cNvPr id="3" name="2 - Θέση περιεχομένου"/>
          <p:cNvSpPr>
            <a:spLocks noGrp="1"/>
          </p:cNvSpPr>
          <p:nvPr>
            <p:ph sz="quarter" idx="1"/>
          </p:nvPr>
        </p:nvSpPr>
        <p:spPr/>
        <p:txBody>
          <a:bodyPr>
            <a:normAutofit fontScale="92500" lnSpcReduction="20000"/>
          </a:bodyPr>
          <a:lstStyle/>
          <a:p>
            <a:r>
              <a:rPr lang="el-GR" dirty="0" smtClean="0"/>
              <a:t>Τα Τ-λεμφοκύτταρα συμμετέχουν στην κυτταρική ανοσία. Διακρίνονται σε βοηθητικά Τ-κύτταρα, Τ-κύτταρα μνήμης, κατασταλτικά Τ-κύτταρα και ευαισθητοποιημένα Τ-κύτταρα (κύτταρα-</a:t>
            </a:r>
            <a:r>
              <a:rPr lang="el-GR" dirty="0" err="1" smtClean="0"/>
              <a:t>φονεί</a:t>
            </a:r>
            <a:r>
              <a:rPr lang="el-GR" dirty="0" smtClean="0"/>
              <a:t>ς). </a:t>
            </a:r>
          </a:p>
          <a:p>
            <a:r>
              <a:rPr lang="el-GR" dirty="0" smtClean="0"/>
              <a:t>Τα Τ-κύτταρα προσφέρουν άμυνα στον οργανισμό εναντίον των λοιμώξεων από ιούς. Τα κύτταρα που είναι προσβεβλημένα από ιούς εμφανίζουν μικρά τμήματα του, τα οποία εξέχουν από την κυτταρική μεμβράνη.</a:t>
            </a:r>
          </a:p>
          <a:p>
            <a:r>
              <a:rPr lang="el-GR" dirty="0" smtClean="0"/>
              <a:t> Τα Τ-κύτταρα αναγνωρίζουν το τμήμα του ιού ως ξένο και σκοτώνουν το κύτταρο ξενιστή. Τα Τ-κύτταρα και τα </a:t>
            </a:r>
            <a:r>
              <a:rPr lang="el-GR" dirty="0" err="1" smtClean="0"/>
              <a:t>μακροφάγα</a:t>
            </a:r>
            <a:r>
              <a:rPr lang="el-GR" dirty="0" smtClean="0"/>
              <a:t> παράγουν ουσίες που ονομάζονται </a:t>
            </a:r>
            <a:r>
              <a:rPr lang="el-GR" dirty="0" err="1" smtClean="0"/>
              <a:t>λεμφοκίνες</a:t>
            </a:r>
            <a:r>
              <a:rPr lang="el-GR" dirty="0" smtClean="0"/>
              <a:t>. Τα Τ-κύτταρα </a:t>
            </a:r>
            <a:r>
              <a:rPr lang="el-GR" dirty="0" err="1" smtClean="0"/>
              <a:t>φονείς</a:t>
            </a:r>
            <a:r>
              <a:rPr lang="el-GR" dirty="0" smtClean="0"/>
              <a:t> προσκολλώνται στα κύτταρα που φέρουν τα αντιγόνα και εκκρίνουν ουσίες οι οποίες σκοτώνουν τα κύτταρα αυτά. Η περιγραφείσα διαδικασία καλείται </a:t>
            </a:r>
            <a:r>
              <a:rPr lang="el-GR" b="1" i="1" dirty="0" smtClean="0"/>
              <a:t>κυτταρική ανοσία</a:t>
            </a:r>
            <a:r>
              <a:rPr lang="el-GR" dirty="0" smtClean="0"/>
              <a:t> (</a:t>
            </a:r>
            <a:r>
              <a:rPr lang="en-US" dirty="0" err="1" smtClean="0"/>
              <a:t>deWit</a:t>
            </a:r>
            <a:r>
              <a:rPr lang="el-GR" dirty="0" smtClean="0"/>
              <a:t>, 2009). </a:t>
            </a:r>
          </a:p>
          <a:p>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ΣΥΜΠΛΗΡΩΜΑ</a:t>
            </a:r>
            <a:endParaRPr lang="el-GR" dirty="0"/>
          </a:p>
        </p:txBody>
      </p:sp>
      <p:sp>
        <p:nvSpPr>
          <p:cNvPr id="3" name="2 - Θέση περιεχομένου"/>
          <p:cNvSpPr>
            <a:spLocks noGrp="1"/>
          </p:cNvSpPr>
          <p:nvPr>
            <p:ph sz="quarter" idx="1"/>
          </p:nvPr>
        </p:nvSpPr>
        <p:spPr/>
        <p:txBody>
          <a:bodyPr>
            <a:normAutofit fontScale="92500"/>
          </a:bodyPr>
          <a:lstStyle/>
          <a:p>
            <a:r>
              <a:rPr lang="el-GR" dirty="0" smtClean="0"/>
              <a:t>Πρωτεΐνες του πλάσματος που παράγονται στο ήπαρ και συνεργάζονται με τα αντισώματα για την καταστροφή των αντιγόνων. Όταν το σύστημα του συμπληρώματος ενεργοποιηθεί δημιουργείται ένα πρότυπο </a:t>
            </a:r>
            <a:r>
              <a:rPr lang="el-GR" dirty="0" err="1" smtClean="0"/>
              <a:t>αλληλοενεργοποίησης</a:t>
            </a:r>
            <a:r>
              <a:rPr lang="el-GR" dirty="0" smtClean="0"/>
              <a:t> των πρωτεϊνών τύπου καταρράκτη. </a:t>
            </a:r>
          </a:p>
          <a:p>
            <a:r>
              <a:rPr lang="el-GR" dirty="0" smtClean="0"/>
              <a:t>Αυτό προκαλεί μεταβολές στις κυτταρικές μεμβράνες στις οποίες προσκολλάται και προκαλεί την καταστροφή των μικροβίων με το να επιτρέπει την είσοδο άλατος και νερού στο κύτταρο προκαλώντας έτσι τη λύση και το θάνατο του. </a:t>
            </a:r>
          </a:p>
          <a:p>
            <a:pPr algn="just"/>
            <a:r>
              <a:rPr lang="el-GR" dirty="0" smtClean="0">
                <a:solidFill>
                  <a:srgbClr val="FF0000"/>
                </a:solidFill>
              </a:rPr>
              <a:t>Το σύστημα του συμπληρώματος παίζει επίσης πολύ σημαντικό ρόλο στη φλεγμονώδη και ανοσολογική απάντηση </a:t>
            </a:r>
            <a:r>
              <a:rPr lang="el-GR" dirty="0" smtClean="0"/>
              <a:t>(</a:t>
            </a:r>
            <a:r>
              <a:rPr lang="en-US" dirty="0" err="1" smtClean="0"/>
              <a:t>deWit</a:t>
            </a:r>
            <a:r>
              <a:rPr lang="el-GR" dirty="0" smtClean="0"/>
              <a:t>, 2009).</a:t>
            </a:r>
          </a:p>
          <a:p>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ΕΡΕΥΝΕΣ</a:t>
            </a:r>
            <a:endParaRPr lang="el-GR" dirty="0"/>
          </a:p>
        </p:txBody>
      </p:sp>
      <p:sp>
        <p:nvSpPr>
          <p:cNvPr id="3" name="2 - Θέση περιεχομένου"/>
          <p:cNvSpPr>
            <a:spLocks noGrp="1"/>
          </p:cNvSpPr>
          <p:nvPr>
            <p:ph sz="quarter" idx="1"/>
          </p:nvPr>
        </p:nvSpPr>
        <p:spPr>
          <a:xfrm>
            <a:off x="395536" y="1219200"/>
            <a:ext cx="8291264" cy="5378152"/>
          </a:xfrm>
        </p:spPr>
        <p:txBody>
          <a:bodyPr>
            <a:normAutofit lnSpcReduction="10000"/>
          </a:bodyPr>
          <a:lstStyle/>
          <a:p>
            <a:pPr algn="just"/>
            <a:r>
              <a:rPr lang="el-GR" dirty="0" smtClean="0"/>
              <a:t>Οι αρχές της λειτουργίας του ανοσοποιητικού συστήματος μπορούν να χρησιμοποιηθούν ως θεωρητικό πλαίσιο για την πραγματοποίηση πολλών νοσηλευτικών ερευνών. Βρέθηκε ότι σε γυναίκες που κατά τη διάρκεια της λοχείας ακολουθούσαν δίαιτα πλούσια σε λιπαρά, αυτή είχε αρνητική επίδραση στη λειτουργία του ανοσοποιητικού συστήματος. </a:t>
            </a:r>
            <a:endParaRPr lang="en-US" dirty="0" smtClean="0"/>
          </a:p>
          <a:p>
            <a:pPr algn="just"/>
            <a:r>
              <a:rPr lang="el-GR" dirty="0" smtClean="0"/>
              <a:t>Παρομοίως συγκρίθηκε η λειτουργία του ανοσοποιητικού συστήματος σε γυναίκες κατά τη διάρκεια της λοχείας που είχαν γεννήσει πρόωρα λιποβαρή βρέφη με τις γυναίκες που είχαν γεννήσει </a:t>
            </a:r>
            <a:r>
              <a:rPr lang="el-GR" dirty="0" err="1" smtClean="0"/>
              <a:t>τελειόμηνα</a:t>
            </a:r>
            <a:r>
              <a:rPr lang="el-GR" dirty="0" smtClean="0"/>
              <a:t> λιποβαρή βρέφη και βρέθηκε ότι στην πρώτη ομάδα υπήρχε αυξημένο άγχος και ελαττωμένη λειτουργικότητα των λεμφοκυττάρων (</a:t>
            </a:r>
            <a:r>
              <a:rPr lang="en-US" dirty="0" err="1" smtClean="0"/>
              <a:t>Gennaro</a:t>
            </a:r>
            <a:r>
              <a:rPr lang="en-US" dirty="0" smtClean="0"/>
              <a:t> et al</a:t>
            </a:r>
            <a:r>
              <a:rPr lang="el-GR" dirty="0" smtClean="0"/>
              <a:t>., 1997). </a:t>
            </a:r>
          </a:p>
          <a:p>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ΕΡΕΥΝΕΣ</a:t>
            </a:r>
            <a:endParaRPr lang="el-GR" dirty="0"/>
          </a:p>
        </p:txBody>
      </p:sp>
      <p:sp>
        <p:nvSpPr>
          <p:cNvPr id="3" name="2 - Θέση περιεχομένου"/>
          <p:cNvSpPr>
            <a:spLocks noGrp="1"/>
          </p:cNvSpPr>
          <p:nvPr>
            <p:ph sz="quarter" idx="1"/>
          </p:nvPr>
        </p:nvSpPr>
        <p:spPr/>
        <p:txBody>
          <a:bodyPr>
            <a:normAutofit/>
          </a:bodyPr>
          <a:lstStyle/>
          <a:p>
            <a:pPr lvl="0" algn="just">
              <a:buNone/>
            </a:pPr>
            <a:r>
              <a:rPr lang="el-GR" dirty="0" smtClean="0"/>
              <a:t>    Σε άλλη έρευνα διερευνήθηκε η σχέση μεταξύ του άγχους με τη λειτουργία του ανοσοποιητικού συστήματος σε γυναίκες στις οποίες υπήρχε υποψία καρκίνου μαστού (</a:t>
            </a:r>
            <a:r>
              <a:rPr lang="en-US" dirty="0" smtClean="0"/>
              <a:t>De Keyser et al</a:t>
            </a:r>
            <a:r>
              <a:rPr lang="el-GR" dirty="0" smtClean="0"/>
              <a:t>., 1998). Βρέθηκε ότι οι γυναίκες βίωναν μέτρια έως υψηλά επίπεδα άγχους και ότι το άγχος συσχετιζόταν με τη λειτουργία του ανοσοποιητικού συστήματος!</a:t>
            </a:r>
            <a:r>
              <a:rPr lang="en-US" dirty="0" smtClean="0"/>
              <a:t>           </a:t>
            </a:r>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ΕΠΙΔΡΑΣΗ ΠΕΡΙΒΑΛΛΟΝΤΟΣ </a:t>
            </a:r>
            <a:endParaRPr lang="el-GR" dirty="0" smtClean="0"/>
          </a:p>
        </p:txBody>
      </p:sp>
      <p:sp>
        <p:nvSpPr>
          <p:cNvPr id="3" name="2 - Θέση περιεχομένου"/>
          <p:cNvSpPr>
            <a:spLocks noGrp="1"/>
          </p:cNvSpPr>
          <p:nvPr>
            <p:ph sz="quarter" idx="1"/>
          </p:nvPr>
        </p:nvSpPr>
        <p:spPr/>
        <p:txBody>
          <a:bodyPr>
            <a:normAutofit lnSpcReduction="10000"/>
          </a:bodyPr>
          <a:lstStyle/>
          <a:p>
            <a:r>
              <a:rPr lang="el-GR" dirty="0" smtClean="0"/>
              <a:t>Όλοι οι οργανισμοί δέχονται την επίδραση του περιβάλλοντος και των άλλων όντων, και αυτοί με τη σειρά τους επιδρούν σε αυτό, έτσι ώστε δημιουργείται μία αλληλεπίδραση που χαρακτηρίζεται από δυναμική ισορροπία. Όταν διαταραχθεί η ισορροπία δημιουργούνται προβλήματα στην επιβίωση των οργανισμών (</a:t>
            </a:r>
            <a:r>
              <a:rPr lang="en-US" dirty="0" smtClean="0"/>
              <a:t>Black</a:t>
            </a:r>
            <a:r>
              <a:rPr lang="el-GR" dirty="0" smtClean="0"/>
              <a:t>, 1998). </a:t>
            </a:r>
          </a:p>
          <a:p>
            <a:r>
              <a:rPr lang="el-GR" dirty="0" smtClean="0"/>
              <a:t>Η επίδραση του ανθρώπου στο περιβάλλον είχε σαν αποτέλεσμα τη μόλυνση αυτού. </a:t>
            </a:r>
            <a:r>
              <a:rPr lang="el-GR" dirty="0" smtClean="0">
                <a:solidFill>
                  <a:srgbClr val="FF0000"/>
                </a:solidFill>
              </a:rPr>
              <a:t>Υπολογίζεται ότι περίπου το 8-9% των εμφανιζόμενων ασθενειών αποδίδονται στη μόλυνση του περιβάλλοντος, η οποία είναι περισσότερο έντονη στις αναπτυγμένες χώρες </a:t>
            </a:r>
            <a:r>
              <a:rPr lang="el-GR" dirty="0" smtClean="0"/>
              <a:t>(</a:t>
            </a:r>
            <a:r>
              <a:rPr lang="en-US" dirty="0" smtClean="0"/>
              <a:t>Briggs</a:t>
            </a:r>
            <a:r>
              <a:rPr lang="el-GR" dirty="0" smtClean="0"/>
              <a:t>, 2003).</a:t>
            </a: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700" b="1" dirty="0" smtClean="0"/>
              <a:t>ΕΠΙΔΡΑΣΗ ΠΕΡΙΒΑΛΛΟΝΤΟΣ</a:t>
            </a:r>
            <a:endParaRPr lang="el-GR" dirty="0"/>
          </a:p>
        </p:txBody>
      </p:sp>
      <p:sp>
        <p:nvSpPr>
          <p:cNvPr id="3" name="2 - Θέση περιεχομένου"/>
          <p:cNvSpPr>
            <a:spLocks noGrp="1"/>
          </p:cNvSpPr>
          <p:nvPr>
            <p:ph sz="quarter" idx="1"/>
          </p:nvPr>
        </p:nvSpPr>
        <p:spPr/>
        <p:txBody>
          <a:bodyPr>
            <a:normAutofit fontScale="92500" lnSpcReduction="20000"/>
          </a:bodyPr>
          <a:lstStyle/>
          <a:p>
            <a:r>
              <a:rPr lang="el-GR" dirty="0" smtClean="0"/>
              <a:t>Η μόλυνση του περιβάλλοντος μπορεί να οριστεί σαν την παρουσία στο περιβάλλον ενός παράγοντα ο οποίος πιθανόν να είναι καταστροφικός για το περιβάλλον αλλά και την υγεία του ανθρώπου (</a:t>
            </a:r>
            <a:r>
              <a:rPr lang="en-US" dirty="0" smtClean="0"/>
              <a:t>Briggs</a:t>
            </a:r>
            <a:r>
              <a:rPr lang="el-GR" dirty="0" smtClean="0"/>
              <a:t>, 2003).</a:t>
            </a:r>
          </a:p>
          <a:p>
            <a:r>
              <a:rPr lang="el-GR" dirty="0" smtClean="0"/>
              <a:t> Η σχέση μεταξύ μόλυνσης και υγείας είναι σύνθετη. Οι μολυσματικοί παράγοντες έχουν επίδραση στην υγεία, όταν ευπαθή άτομα λαμβάνουν μεγάλες δόσεις αυτού του παράγοντα ή των προϊόντων αποσύνθεσης του οι οποίες είναι επαρκείς ώστε να εμφανιστούν συμπτώματα ασθένειας. </a:t>
            </a:r>
          </a:p>
          <a:p>
            <a:r>
              <a:rPr lang="el-GR" dirty="0" smtClean="0"/>
              <a:t>Για να συμβεί αυτό, τα άτομα θα πρέπει να εκτεθούν στον μολυσματικό παράγοντα για μεγάλο χρονικό διάστημα ή θα πρέπει ο μολυσματικός παράγοντας και το άτομο να βρίσκονται στο ίδιο περιβάλλον την ίδια χρονική στιγμή. Αυτό συμβαίνει όταν ο παράγοντας όχι μόνο έχει απελευθερωθεί στο περιβάλλον αλλά έχει </a:t>
            </a:r>
            <a:r>
              <a:rPr lang="el-GR" dirty="0" err="1" smtClean="0"/>
              <a:t>διασπαρεί</a:t>
            </a:r>
            <a:r>
              <a:rPr lang="el-GR" dirty="0" smtClean="0"/>
              <a:t> σε αυτό (</a:t>
            </a:r>
            <a:r>
              <a:rPr lang="en-US" dirty="0" smtClean="0"/>
              <a:t>Briggs</a:t>
            </a:r>
            <a:r>
              <a:rPr lang="el-GR" dirty="0" smtClean="0"/>
              <a:t>, 2003). </a:t>
            </a:r>
          </a:p>
          <a:p>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i="1" dirty="0" smtClean="0"/>
              <a:t>ΧΑΡΑΚΤΗΡΙΣΤΙΚΑ ΠΑΡΑΔΕΙΓΜΑΤΑ</a:t>
            </a:r>
            <a:endParaRPr lang="el-GR" dirty="0"/>
          </a:p>
        </p:txBody>
      </p:sp>
      <p:sp>
        <p:nvSpPr>
          <p:cNvPr id="3" name="2 - Θέση περιεχομένου"/>
          <p:cNvSpPr>
            <a:spLocks noGrp="1"/>
          </p:cNvSpPr>
          <p:nvPr>
            <p:ph sz="quarter" idx="1"/>
          </p:nvPr>
        </p:nvSpPr>
        <p:spPr/>
        <p:txBody>
          <a:bodyPr>
            <a:normAutofit/>
          </a:bodyPr>
          <a:lstStyle/>
          <a:p>
            <a:r>
              <a:rPr lang="el-GR" dirty="0" smtClean="0"/>
              <a:t>Η μόλυνση του αέρα και του νερού είναι πιθανόν να οδηγήσει σε ασθένειες. Η μόλυνση του νερού μπορεί να προκαλέσει ενδημικές λοιμώξεις εξαιτίας των μικροοργανισμών που υπάρχουν σε αυτό. Η μόλυνση του αέρα αυξάνει τον κίνδυνο για άσθμα και καρκίνο πνεύμονα ενώ η έκθεση σε μικρές δόσεις ακτινοβολίας συνδέεται με ανάπτυξη καρκίνου (ιδιαίτερα σε παιδική ηλικία) (</a:t>
            </a:r>
            <a:r>
              <a:rPr lang="en-US" dirty="0" smtClean="0"/>
              <a:t>Black</a:t>
            </a:r>
            <a:r>
              <a:rPr lang="el-GR" dirty="0" smtClean="0"/>
              <a:t>, 1998) .</a:t>
            </a:r>
          </a:p>
          <a:p>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ΧΑΡΑΚΤΗΡΙΣΤΙΚΑ ΠΑΡΑΔΕΙΓΜΑΤΑ</a:t>
            </a:r>
            <a:endParaRPr lang="el-GR" dirty="0"/>
          </a:p>
        </p:txBody>
      </p:sp>
      <p:sp>
        <p:nvSpPr>
          <p:cNvPr id="3" name="2 - Θέση περιεχομένου"/>
          <p:cNvSpPr>
            <a:spLocks noGrp="1"/>
          </p:cNvSpPr>
          <p:nvPr>
            <p:ph sz="quarter" idx="1"/>
          </p:nvPr>
        </p:nvSpPr>
        <p:spPr/>
        <p:txBody>
          <a:bodyPr>
            <a:normAutofit fontScale="92500" lnSpcReduction="20000"/>
          </a:bodyPr>
          <a:lstStyle/>
          <a:p>
            <a:r>
              <a:rPr lang="el-GR" dirty="0" smtClean="0"/>
              <a:t>Υποστηρίζεται επίσης ότι πολλοί καρκινογόνοι παράγοντες που βρίσκονται στο εξωτερικό και εσωτερικό περιβάλλον ευθύνονται για την εμφάνιση κάποιων τύπων καρκίνου.</a:t>
            </a:r>
          </a:p>
          <a:p>
            <a:r>
              <a:rPr lang="el-GR" dirty="0" smtClean="0"/>
              <a:t> Έτσι έχει βρεθεί αιτιολογική σχέση μεταξύ της έκθεσης του καπνού τσιγάρου και καρκίνου πνεύμονα, ενώ το ραδόνιο είναι ένας άλλος παράγοντας που βρίσκεται στον αέρα του εσωτερικού χώρου και θεωρείται υπεύθυνο για το 1% εμφάνισης καρκίνου πνεύμονα. </a:t>
            </a:r>
          </a:p>
          <a:p>
            <a:r>
              <a:rPr lang="el-GR" dirty="0" smtClean="0"/>
              <a:t>Σε κάποιες Ασιατικές χώρες υπάρχει αυξημένος κίνδυνος για εμφάνιση καρκίνου πνεύμονα σε γυναίκες από μόλυνση του εσωτερικού τους χώρου από τους ατμούς του μαγειρέματος. Επίσης, υπάρχει αυξημένος κίνδυνος για καρκίνο ουροδόχου κύστεως, δέρματος και πνεύμονα σε περιπτώσεις που υπάρχει κατανάλωση νερού με υψηλές συγκεντρώσεις αρσενικού (</a:t>
            </a:r>
            <a:r>
              <a:rPr lang="en-US" dirty="0" err="1" smtClean="0"/>
              <a:t>Boffeta</a:t>
            </a:r>
            <a:r>
              <a:rPr lang="en-US" dirty="0" smtClean="0"/>
              <a:t> and Nyberg</a:t>
            </a:r>
            <a:r>
              <a:rPr lang="el-GR" dirty="0" smtClean="0"/>
              <a:t>, 2003). </a:t>
            </a:r>
          </a:p>
          <a:p>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i="1" dirty="0" smtClean="0"/>
              <a:t>ΕΡΕΥΝΕΣ</a:t>
            </a:r>
            <a:endParaRPr lang="el-GR" dirty="0"/>
          </a:p>
        </p:txBody>
      </p:sp>
      <p:sp>
        <p:nvSpPr>
          <p:cNvPr id="3" name="2 - Θέση περιεχομένου"/>
          <p:cNvSpPr>
            <a:spLocks noGrp="1"/>
          </p:cNvSpPr>
          <p:nvPr>
            <p:ph sz="quarter" idx="1"/>
          </p:nvPr>
        </p:nvSpPr>
        <p:spPr>
          <a:xfrm>
            <a:off x="457200" y="1219200"/>
            <a:ext cx="8219256" cy="5234136"/>
          </a:xfrm>
        </p:spPr>
        <p:txBody>
          <a:bodyPr>
            <a:normAutofit fontScale="92500" lnSpcReduction="10000"/>
          </a:bodyPr>
          <a:lstStyle/>
          <a:p>
            <a:r>
              <a:rPr lang="el-GR" dirty="0" smtClean="0"/>
              <a:t>Η επίδραση του περιβάλλοντος στην υγεία φαίνεται να έχει απασχολήσει τα τελευταία χρόνια και τους νοσηλευτές όπως φαίνεται από τις έρευνες που υπάρχουν σχετικά με αυτό το θέμα (</a:t>
            </a:r>
            <a:r>
              <a:rPr lang="en-US" dirty="0" smtClean="0"/>
              <a:t>Barnes et al</a:t>
            </a:r>
            <a:r>
              <a:rPr lang="el-GR" dirty="0" smtClean="0"/>
              <a:t>., 2010; </a:t>
            </a:r>
            <a:r>
              <a:rPr lang="en-US" dirty="0" smtClean="0"/>
              <a:t>Dixon et al</a:t>
            </a:r>
            <a:r>
              <a:rPr lang="el-GR" dirty="0" smtClean="0"/>
              <a:t>., 2009; </a:t>
            </a:r>
            <a:r>
              <a:rPr lang="en-US" dirty="0" smtClean="0"/>
              <a:t>Del </a:t>
            </a:r>
            <a:r>
              <a:rPr lang="en-US" dirty="0" err="1" smtClean="0"/>
              <a:t>Bene</a:t>
            </a:r>
            <a:r>
              <a:rPr lang="en-US" dirty="0" smtClean="0"/>
              <a:t> Davis</a:t>
            </a:r>
            <a:r>
              <a:rPr lang="el-GR" dirty="0" smtClean="0"/>
              <a:t>, 2009). </a:t>
            </a:r>
          </a:p>
          <a:p>
            <a:r>
              <a:rPr lang="el-GR" dirty="0" smtClean="0"/>
              <a:t>Μία από αυτές μελετά την επίδραση της χρόνιας έκθεσης σε μολυσματικούς παράγοντες του εσωτερικού χώρου του σπιτιού σε άτομα με αναπηρίες (</a:t>
            </a:r>
            <a:r>
              <a:rPr lang="en-US" dirty="0" smtClean="0"/>
              <a:t>Del </a:t>
            </a:r>
            <a:r>
              <a:rPr lang="en-US" dirty="0" err="1" smtClean="0"/>
              <a:t>Bene</a:t>
            </a:r>
            <a:r>
              <a:rPr lang="en-US" dirty="0" smtClean="0"/>
              <a:t> Davis</a:t>
            </a:r>
            <a:r>
              <a:rPr lang="el-GR" dirty="0" smtClean="0"/>
              <a:t>, 2009). </a:t>
            </a:r>
          </a:p>
          <a:p>
            <a:r>
              <a:rPr lang="el-GR" dirty="0" smtClean="0"/>
              <a:t>Σε μία μελέτη περίπτωσης που πραγματοποιήθηκε από νοσηλευτές τονίζεται η επίδραση των μολυσματικών παραγόντων του περιβάλλοντος του σπιτιού στην υγεία των παιδιών. Οι συγγραφείς καταλήγουν στο συμπέρασμα ότι οι νοσηλευτές μπορούν να συμμετέχουν αποτελεσματικά στην αντιμετώπιση του προβλήματος βοηθώντας στην πρόληψη με την εκπαίδευση του πληθυσμού (</a:t>
            </a:r>
            <a:r>
              <a:rPr lang="en-US" dirty="0" smtClean="0"/>
              <a:t>Barnes et al</a:t>
            </a:r>
            <a:r>
              <a:rPr lang="el-GR" dirty="0" smtClean="0"/>
              <a:t>., 2010). </a:t>
            </a:r>
          </a:p>
          <a:p>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i="1" dirty="0" smtClean="0"/>
              <a:t>ΨΥΧΟΣΩΜΑΤΙΚΗ ΘΕΩΡΙΑ</a:t>
            </a:r>
            <a:endParaRPr lang="el-GR" dirty="0"/>
          </a:p>
        </p:txBody>
      </p:sp>
      <p:sp>
        <p:nvSpPr>
          <p:cNvPr id="3" name="2 - Θέση περιεχομένου"/>
          <p:cNvSpPr>
            <a:spLocks noGrp="1"/>
          </p:cNvSpPr>
          <p:nvPr>
            <p:ph sz="quarter" idx="1"/>
          </p:nvPr>
        </p:nvSpPr>
        <p:spPr>
          <a:xfrm>
            <a:off x="395536" y="1219200"/>
            <a:ext cx="8291264" cy="5378152"/>
          </a:xfrm>
        </p:spPr>
        <p:txBody>
          <a:bodyPr>
            <a:normAutofit/>
          </a:bodyPr>
          <a:lstStyle/>
          <a:p>
            <a:r>
              <a:rPr lang="el-GR" dirty="0" smtClean="0"/>
              <a:t>Η σχέση μεταξύ ψυχής και σώματος είναι γνωστή από τα πολύ παλιά χρόνια και αποτελούσε ένα θέμα αντιπαράθεσης μεταξύ φυσιολόγων και ψυχολόγων. Υποστηρίζεται ότι στα πλαίσια του </a:t>
            </a:r>
            <a:r>
              <a:rPr lang="el-GR" dirty="0" err="1" smtClean="0"/>
              <a:t>βιοψυχοκοινωνικού</a:t>
            </a:r>
            <a:r>
              <a:rPr lang="el-GR" dirty="0" smtClean="0"/>
              <a:t> μοντέλου υγείας όλες οι ασθένειες θεωρούνται ψυχοσωματικές (Παπαδάτου και Αναγνωστόπουλος, 1999).</a:t>
            </a:r>
          </a:p>
          <a:p>
            <a:r>
              <a:rPr lang="el-GR" dirty="0" smtClean="0"/>
              <a:t>Στην κλινική πράξη ψυχοσωματικά φαινόμενα ορίζονται τα οργανικά φαινόμενα που οφείλονται κυρίως σε ψυχολογικούς παράγοντες (Παπαδάτου και Αναγνωστόπουλος, 1999). </a:t>
            </a:r>
          </a:p>
          <a:p>
            <a:pPr algn="just">
              <a:buNone/>
            </a:pPr>
            <a:endParaRPr lang="el-GR"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smtClean="0"/>
              <a:t>Η Θεωρία των μικροβίων</a:t>
            </a:r>
            <a:endParaRPr lang="el-GR" b="1" i="1" dirty="0"/>
          </a:p>
        </p:txBody>
      </p:sp>
      <p:sp>
        <p:nvSpPr>
          <p:cNvPr id="3" name="2 - Θέση περιεχομένου"/>
          <p:cNvSpPr>
            <a:spLocks noGrp="1"/>
          </p:cNvSpPr>
          <p:nvPr>
            <p:ph sz="quarter" idx="1"/>
          </p:nvPr>
        </p:nvSpPr>
        <p:spPr>
          <a:xfrm>
            <a:off x="457200" y="1219200"/>
            <a:ext cx="8291264" cy="5090120"/>
          </a:xfrm>
        </p:spPr>
        <p:txBody>
          <a:bodyPr>
            <a:normAutofit/>
          </a:bodyPr>
          <a:lstStyle/>
          <a:p>
            <a:r>
              <a:rPr lang="el-GR" dirty="0" smtClean="0"/>
              <a:t>Η θεωρία αυτή ονομάζεται και </a:t>
            </a:r>
            <a:r>
              <a:rPr lang="el-GR" b="1" i="1" dirty="0" err="1" smtClean="0"/>
              <a:t>παθογενετική</a:t>
            </a:r>
            <a:r>
              <a:rPr lang="el-GR" b="1" i="1" dirty="0" smtClean="0"/>
              <a:t> θεωρία της ιατρικής</a:t>
            </a:r>
            <a:r>
              <a:rPr lang="el-GR" dirty="0" smtClean="0"/>
              <a:t> και αποτέλεσε τον ακρογωνιαίο λίθο της ανάπτυξης της ιατρικής επιστήμης και της μικροβιολογίας (</a:t>
            </a:r>
            <a:r>
              <a:rPr lang="en-US" dirty="0" smtClean="0"/>
              <a:t>Madigan and </a:t>
            </a:r>
            <a:r>
              <a:rPr lang="en-US" dirty="0" err="1" smtClean="0"/>
              <a:t>Martinko</a:t>
            </a:r>
            <a:r>
              <a:rPr lang="el-GR" dirty="0" smtClean="0"/>
              <a:t>, 2005).</a:t>
            </a:r>
          </a:p>
          <a:p>
            <a:r>
              <a:rPr lang="el-GR" dirty="0" smtClean="0"/>
              <a:t> Μετά την εμφάνιση της, οι θάνατοι από λοιμώδη νοσήματα ελαττώθηκαν σημαντικά και η επιστήμη οδηγήθηκε σε σημαντικές ανακαλύψεις, όπως η χρήση των αντιβιοτικών και η εφαρμογή υγιεινών πρακτικών στην κλινική πράξη (</a:t>
            </a:r>
            <a:r>
              <a:rPr lang="en-US" dirty="0" smtClean="0"/>
              <a:t>Madigan and </a:t>
            </a:r>
            <a:r>
              <a:rPr lang="en-US" dirty="0" err="1" smtClean="0"/>
              <a:t>Martinko</a:t>
            </a:r>
            <a:r>
              <a:rPr lang="el-GR" dirty="0" smtClean="0"/>
              <a:t>, 2005; </a:t>
            </a:r>
            <a:r>
              <a:rPr lang="en-US" dirty="0" smtClean="0"/>
              <a:t>Macqueen</a:t>
            </a:r>
            <a:r>
              <a:rPr lang="el-GR" dirty="0" smtClean="0"/>
              <a:t>,1995).</a:t>
            </a:r>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Ψυχοσωματική θεωρία</a:t>
            </a:r>
            <a:endParaRPr lang="el-GR" dirty="0"/>
          </a:p>
        </p:txBody>
      </p:sp>
      <p:sp>
        <p:nvSpPr>
          <p:cNvPr id="3" name="2 - Θέση περιεχομένου"/>
          <p:cNvSpPr>
            <a:spLocks noGrp="1"/>
          </p:cNvSpPr>
          <p:nvPr>
            <p:ph sz="quarter" idx="1"/>
          </p:nvPr>
        </p:nvSpPr>
        <p:spPr/>
        <p:txBody>
          <a:bodyPr>
            <a:normAutofit lnSpcReduction="10000"/>
          </a:bodyPr>
          <a:lstStyle/>
          <a:p>
            <a:r>
              <a:rPr lang="el-GR" dirty="0" smtClean="0"/>
              <a:t>Η Ψυχοσωματική Ιατρική θεωρείται μια ειδίκευση της </a:t>
            </a:r>
            <a:r>
              <a:rPr lang="el-GR" dirty="0" err="1" smtClean="0"/>
              <a:t>βιοϊατρικής</a:t>
            </a:r>
            <a:r>
              <a:rPr lang="el-GR" dirty="0" smtClean="0"/>
              <a:t> επιστήμης, η οποία ασχολείται κυρίως με τον ρόλο των ψυχολογικών παραγόντων στη δημιουργία των σωματικών ασθενειών, ενώ λαμβάνει γνώσεις και από πεδία άλλων ειδικεύσεων της ιατρικής όπως ψυχιατρική, ψυχολογία, νευρολογία, χειρουργική, δερματολογία (Παπαδάτου και Αναγνωστόπουλος, 1999).</a:t>
            </a:r>
          </a:p>
          <a:p>
            <a:r>
              <a:rPr lang="el-GR" dirty="0" smtClean="0"/>
              <a:t> Επίσης, προσπαθεί να ανιχνεύσει τους ψυχοσωματικούς μηχανισμούς δημιουργίας διάφορων χρόνιων παθήσεων όπως είναι </a:t>
            </a:r>
            <a:r>
              <a:rPr lang="el-GR" i="1" dirty="0" smtClean="0">
                <a:solidFill>
                  <a:srgbClr val="FF0000"/>
                </a:solidFill>
              </a:rPr>
              <a:t>το άσθμα, η υπέρταση, η νόσος των στεφανιαίων αγγείων, η φλεγμονώδης νόσος του εντέρου, οι δερματίτιδες και η χρόνια αρθρίτιδα </a:t>
            </a:r>
            <a:r>
              <a:rPr lang="el-GR" dirty="0" smtClean="0"/>
              <a:t>(</a:t>
            </a:r>
            <a:r>
              <a:rPr lang="en-US" dirty="0" smtClean="0"/>
              <a:t>Deter</a:t>
            </a:r>
            <a:r>
              <a:rPr lang="el-GR" dirty="0" smtClean="0"/>
              <a:t>, 2008). </a:t>
            </a:r>
          </a:p>
          <a:p>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i="1" dirty="0" smtClean="0"/>
              <a:t>ΨΥΧΟΣΩΜΑΤΙΚΗ ΘΕΩΡΙΑ</a:t>
            </a:r>
            <a:endParaRPr lang="el-GR" dirty="0"/>
          </a:p>
        </p:txBody>
      </p:sp>
      <p:sp>
        <p:nvSpPr>
          <p:cNvPr id="3" name="2 - Θέση περιεχομένου"/>
          <p:cNvSpPr>
            <a:spLocks noGrp="1"/>
          </p:cNvSpPr>
          <p:nvPr>
            <p:ph sz="quarter" idx="1"/>
          </p:nvPr>
        </p:nvSpPr>
        <p:spPr/>
        <p:txBody>
          <a:bodyPr>
            <a:normAutofit/>
          </a:bodyPr>
          <a:lstStyle/>
          <a:p>
            <a:r>
              <a:rPr lang="el-GR" dirty="0" smtClean="0"/>
              <a:t>Υποστηρίζεται ότι σημαντικά γεγονότα της ζωής και κάποια συγκεκριμένα συναισθήματα όπως π.χ. η κατάθλιψη συμμετέχουν στην </a:t>
            </a:r>
            <a:r>
              <a:rPr lang="el-GR" dirty="0" err="1" smtClean="0"/>
              <a:t>παθογένεση</a:t>
            </a:r>
            <a:r>
              <a:rPr lang="el-GR" dirty="0" smtClean="0"/>
              <a:t> ασθενειών. Επίσης θεωρείται ότι το άγχος δημιουργεί την προϋπόθεση για κάποιες σωματικές ασθένειες (</a:t>
            </a:r>
            <a:r>
              <a:rPr lang="en-US" dirty="0" err="1" smtClean="0"/>
              <a:t>Todes</a:t>
            </a:r>
            <a:r>
              <a:rPr lang="el-GR" dirty="0" smtClean="0"/>
              <a:t>, 1984).</a:t>
            </a:r>
          </a:p>
          <a:p>
            <a:r>
              <a:rPr lang="el-GR" dirty="0" smtClean="0"/>
              <a:t>Στη βιβλιογραφία ανευρίσκονται άρθρα, τα οποία προσπαθούν να εξηγήσουν κάποιες ασθένειες με βάση τη ψυχοσωματική θεωρία π.χ. ιδιοπαθής νόσος του </a:t>
            </a:r>
            <a:r>
              <a:rPr lang="en-US" dirty="0" smtClean="0"/>
              <a:t>Parkinson </a:t>
            </a:r>
            <a:r>
              <a:rPr lang="el-GR" dirty="0" smtClean="0"/>
              <a:t>(</a:t>
            </a:r>
            <a:r>
              <a:rPr lang="en-US" dirty="0" err="1" smtClean="0"/>
              <a:t>Todes</a:t>
            </a:r>
            <a:r>
              <a:rPr lang="el-GR" dirty="0" smtClean="0"/>
              <a:t>, 1984), την παχυσαρκία (</a:t>
            </a:r>
            <a:r>
              <a:rPr lang="en-US" dirty="0" smtClean="0"/>
              <a:t>Van </a:t>
            </a:r>
            <a:r>
              <a:rPr lang="en-US" dirty="0" err="1" smtClean="0"/>
              <a:t>Strein</a:t>
            </a:r>
            <a:r>
              <a:rPr lang="el-GR" dirty="0" smtClean="0"/>
              <a:t>, 1995), τη </a:t>
            </a:r>
            <a:r>
              <a:rPr lang="el-GR" dirty="0" err="1" smtClean="0"/>
              <a:t>νευρογενή</a:t>
            </a:r>
            <a:r>
              <a:rPr lang="el-GR" dirty="0" smtClean="0"/>
              <a:t> ανορεξία (</a:t>
            </a:r>
            <a:r>
              <a:rPr lang="en-US" dirty="0" err="1" smtClean="0"/>
              <a:t>Goldbloom</a:t>
            </a:r>
            <a:r>
              <a:rPr lang="el-GR" dirty="0" smtClean="0"/>
              <a:t>, 1997) κ.ά.</a:t>
            </a:r>
          </a:p>
          <a:p>
            <a:endParaRPr lang="el-G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ΣΗΜΕΡΑ………</a:t>
            </a:r>
            <a:endParaRPr lang="el-GR" dirty="0"/>
          </a:p>
        </p:txBody>
      </p:sp>
      <p:sp>
        <p:nvSpPr>
          <p:cNvPr id="3" name="2 - Θέση περιεχομένου"/>
          <p:cNvSpPr>
            <a:spLocks noGrp="1"/>
          </p:cNvSpPr>
          <p:nvPr>
            <p:ph sz="quarter" idx="1"/>
          </p:nvPr>
        </p:nvSpPr>
        <p:spPr/>
        <p:txBody>
          <a:bodyPr>
            <a:normAutofit lnSpcReduction="10000"/>
          </a:bodyPr>
          <a:lstStyle/>
          <a:p>
            <a:r>
              <a:rPr lang="el-GR" dirty="0" smtClean="0"/>
              <a:t>Σήμερα δεχόμαστε ότι οι περισσότερες ασθένειες που εμφανίζονται είναι </a:t>
            </a:r>
            <a:r>
              <a:rPr lang="el-GR" b="1" i="1" dirty="0" err="1" smtClean="0">
                <a:solidFill>
                  <a:srgbClr val="FF0000"/>
                </a:solidFill>
              </a:rPr>
              <a:t>πολυπαραγοντικής</a:t>
            </a:r>
            <a:r>
              <a:rPr lang="el-GR" b="1" i="1" dirty="0" smtClean="0">
                <a:solidFill>
                  <a:srgbClr val="FF0000"/>
                </a:solidFill>
              </a:rPr>
              <a:t> αιτιολογίας</a:t>
            </a:r>
            <a:r>
              <a:rPr lang="el-GR" dirty="0" smtClean="0">
                <a:solidFill>
                  <a:srgbClr val="FF0000"/>
                </a:solidFill>
              </a:rPr>
              <a:t> </a:t>
            </a:r>
            <a:r>
              <a:rPr lang="el-GR" dirty="0" smtClean="0"/>
              <a:t>(</a:t>
            </a:r>
            <a:r>
              <a:rPr lang="en-US" dirty="0" smtClean="0"/>
              <a:t>Black</a:t>
            </a:r>
            <a:r>
              <a:rPr lang="el-GR" dirty="0" smtClean="0"/>
              <a:t>, 1998).</a:t>
            </a:r>
          </a:p>
          <a:p>
            <a:r>
              <a:rPr lang="el-GR" dirty="0" smtClean="0"/>
              <a:t> Θα ήταν ιδιαίτερα χρήσιμο για τους νοσηλευτές και για τους άλλους επαγγελματίες υγείας όταν προσφέρουν τις υπηρεσίες τους να έχουν πάντα υπόψη τους το ρόλο του </a:t>
            </a:r>
            <a:r>
              <a:rPr lang="en-US" dirty="0" smtClean="0"/>
              <a:t>stress</a:t>
            </a:r>
            <a:r>
              <a:rPr lang="el-GR" dirty="0" smtClean="0"/>
              <a:t>, των γονίδιων, των μικροβίων, του ανοσοποιητικού συστήματος, της επίδρασης του περιβάλλοντος, και των ψυχολογικών παραγόντων στην παθογένεια μιας νόσου. Επομένως, οι νοσηλευτές οφείλουν να μελετούν τέτοιες θεωρίες όπως τις παραπάνω, να κατανοούν τη σημασία τους και να τις χρησιμοποιούν τόσο στην κλινική πράξη όσο και στην έρευνα.</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smtClean="0"/>
              <a:t>Θεωρία των μικροβίων</a:t>
            </a:r>
            <a:endParaRPr lang="el-GR" b="1" i="1" dirty="0"/>
          </a:p>
        </p:txBody>
      </p:sp>
      <p:sp>
        <p:nvSpPr>
          <p:cNvPr id="3" name="2 - Θέση περιεχομένου"/>
          <p:cNvSpPr>
            <a:spLocks noGrp="1"/>
          </p:cNvSpPr>
          <p:nvPr>
            <p:ph sz="quarter" idx="1"/>
          </p:nvPr>
        </p:nvSpPr>
        <p:spPr>
          <a:xfrm>
            <a:off x="457200" y="1219200"/>
            <a:ext cx="8363272" cy="5378152"/>
          </a:xfrm>
        </p:spPr>
        <p:txBody>
          <a:bodyPr>
            <a:normAutofit fontScale="77500" lnSpcReduction="20000"/>
          </a:bodyPr>
          <a:lstStyle/>
          <a:p>
            <a:r>
              <a:rPr lang="el-GR" dirty="0" smtClean="0"/>
              <a:t>Έτσι στη δεκαετία του 1940 και 1950, η πολιομυελίτιδα προκάλεσε μεγάλο αριθμό θανάτων και παραλύσεων στις ΗΠΑ έως ότου προσδιοριστεί ο αιτιολογικός παράγοντας. Στα μέσα της δεκαετίας του ‘70 η νόσος των </a:t>
            </a:r>
            <a:r>
              <a:rPr lang="el-GR" dirty="0" err="1" smtClean="0"/>
              <a:t>λεγεωναρίων</a:t>
            </a:r>
            <a:r>
              <a:rPr lang="el-GR" dirty="0" smtClean="0"/>
              <a:t> προκάλεσε 29 θανάτους στη Φιλαδέλφεια έως ότου </a:t>
            </a:r>
            <a:r>
              <a:rPr lang="el-GR" dirty="0" err="1" smtClean="0"/>
              <a:t>ταυτοποιηθεί</a:t>
            </a:r>
            <a:r>
              <a:rPr lang="el-GR" dirty="0" smtClean="0"/>
              <a:t> ο οργανισμός και δοθεί κατάλληλη θεραπεία (</a:t>
            </a:r>
            <a:r>
              <a:rPr lang="en-US" dirty="0" smtClean="0"/>
              <a:t>Black</a:t>
            </a:r>
            <a:r>
              <a:rPr lang="el-GR" dirty="0" smtClean="0"/>
              <a:t>, 1998).</a:t>
            </a:r>
          </a:p>
          <a:p>
            <a:r>
              <a:rPr lang="el-GR" dirty="0" smtClean="0"/>
              <a:t>Σήμερα, η θεωρία συμπεριλαμβάνει και άλλες έννοιες ,όπως του περιβάλλοντος και του ξενιστή καθώς και χαρακτηριστικά του πληθυσμού του οποίου μέρος αποτελεί ο ξενιστής (</a:t>
            </a:r>
            <a:r>
              <a:rPr lang="en-US" dirty="0" smtClean="0"/>
              <a:t>Loomis and Wing</a:t>
            </a:r>
            <a:r>
              <a:rPr lang="el-GR" dirty="0" smtClean="0"/>
              <a:t>, 1990). Εφαρμόζεται περισσότερο για </a:t>
            </a:r>
            <a:r>
              <a:rPr lang="el-GR" u="sng" dirty="0" smtClean="0">
                <a:solidFill>
                  <a:srgbClr val="FF0000"/>
                </a:solidFill>
              </a:rPr>
              <a:t>προληπτικούς λόγους</a:t>
            </a:r>
            <a:r>
              <a:rPr lang="el-GR" dirty="0" smtClean="0"/>
              <a:t>, όπως συχνό πλύσιμο χεριών, εμβολιασμοί, καθαρισμός τραυμάτων, προφυλακτική χορήγηση αντιβιοτικών στους ασθενείς που υποβάλλονται σε χειρουργική επέμβαση και καθαρισμός περιβάλλοντος στις αίθουσες του χειρουργείου (</a:t>
            </a:r>
            <a:r>
              <a:rPr lang="en-US" dirty="0" smtClean="0"/>
              <a:t>Hussey</a:t>
            </a:r>
            <a:r>
              <a:rPr lang="el-GR" dirty="0" smtClean="0"/>
              <a:t>, 2002; </a:t>
            </a:r>
            <a:r>
              <a:rPr lang="en-US" dirty="0" smtClean="0"/>
              <a:t>Macqueen</a:t>
            </a:r>
            <a:r>
              <a:rPr lang="el-GR" dirty="0" smtClean="0"/>
              <a:t>, 1995). </a:t>
            </a:r>
          </a:p>
          <a:p>
            <a:r>
              <a:rPr lang="en-US" dirty="0" smtClean="0"/>
              <a:t>E</a:t>
            </a:r>
            <a:r>
              <a:rPr lang="el-GR" dirty="0" err="1" smtClean="0"/>
              <a:t>πίσης</a:t>
            </a:r>
            <a:r>
              <a:rPr lang="el-GR" dirty="0" smtClean="0"/>
              <a:t>, εφαρμόζεται για την </a:t>
            </a:r>
            <a:r>
              <a:rPr lang="el-GR" u="sng" dirty="0" smtClean="0">
                <a:solidFill>
                  <a:srgbClr val="FF0000"/>
                </a:solidFill>
              </a:rPr>
              <a:t>περιγραφή διαδικασίας εντοπισμού, μελέτης και αντιμετώπισης των λοιμωδών νοσημάτων</a:t>
            </a:r>
            <a:r>
              <a:rPr lang="el-GR" dirty="0" smtClean="0"/>
              <a:t>. </a:t>
            </a:r>
            <a:r>
              <a:rPr lang="en-US" dirty="0" smtClean="0"/>
              <a:t>A</a:t>
            </a:r>
            <a:r>
              <a:rPr lang="el-GR" dirty="0" err="1" smtClean="0"/>
              <a:t>φού</a:t>
            </a:r>
            <a:r>
              <a:rPr lang="el-GR" dirty="0" smtClean="0"/>
              <a:t> πρώτα αναζητηθεί ο υπεύθυνος παράγοντας πρόκλησης μιας ασθένειας και ο τρόπος μετάδοσης του, στη συνέχεια αναπτύσσονται τρόποι πρόληψης και θεραπείας της νόσου (</a:t>
            </a:r>
            <a:r>
              <a:rPr lang="en-US" dirty="0" smtClean="0"/>
              <a:t>Hussey</a:t>
            </a:r>
            <a:r>
              <a:rPr lang="el-GR" dirty="0" smtClean="0"/>
              <a:t>, 2002). </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 </a:t>
            </a:r>
            <a:br>
              <a:rPr lang="el-GR" dirty="0" smtClean="0"/>
            </a:br>
            <a:r>
              <a:rPr lang="el-GR" b="1" dirty="0" smtClean="0"/>
              <a:t>ΓΟΝΙΔΙΑΚΩΣ ΚΑΘΟΡΙΖΟΜΕΝΑ ΝΟΣΗΜΑΤΑ </a:t>
            </a:r>
            <a:r>
              <a:rPr lang="el-GR" dirty="0" smtClean="0"/>
              <a:t/>
            </a:r>
            <a:br>
              <a:rPr lang="el-GR" dirty="0" smtClean="0"/>
            </a:br>
            <a:r>
              <a:rPr lang="el-GR" dirty="0" smtClean="0"/>
              <a:t> </a:t>
            </a:r>
            <a:endParaRPr lang="el-GR" dirty="0"/>
          </a:p>
        </p:txBody>
      </p:sp>
      <p:sp>
        <p:nvSpPr>
          <p:cNvPr id="3" name="2 - Θέση περιεχομένου"/>
          <p:cNvSpPr>
            <a:spLocks noGrp="1"/>
          </p:cNvSpPr>
          <p:nvPr>
            <p:ph sz="quarter" idx="1"/>
          </p:nvPr>
        </p:nvSpPr>
        <p:spPr/>
        <p:txBody>
          <a:bodyPr>
            <a:normAutofit fontScale="92500" lnSpcReduction="20000"/>
          </a:bodyPr>
          <a:lstStyle/>
          <a:p>
            <a:r>
              <a:rPr lang="el-GR" dirty="0" smtClean="0"/>
              <a:t>Οι πρώτες αναφορές σε </a:t>
            </a:r>
            <a:r>
              <a:rPr lang="el-GR" dirty="0" err="1" smtClean="0"/>
              <a:t>γονιδιακώς</a:t>
            </a:r>
            <a:r>
              <a:rPr lang="el-GR" dirty="0" smtClean="0"/>
              <a:t> καθοριζόμενα νοσήματα γίνονται στην </a:t>
            </a:r>
            <a:r>
              <a:rPr lang="el-GR" dirty="0" err="1" smtClean="0"/>
              <a:t>π.Χ.</a:t>
            </a:r>
            <a:r>
              <a:rPr lang="el-GR" dirty="0" smtClean="0"/>
              <a:t> εποχή, ενώ το 18</a:t>
            </a:r>
            <a:r>
              <a:rPr lang="el-GR" baseline="30000" dirty="0" smtClean="0"/>
              <a:t>ο</a:t>
            </a:r>
            <a:r>
              <a:rPr lang="el-GR" dirty="0" smtClean="0"/>
              <a:t> αιώνα εμφανίζονται συγκεκριμένες μορφές γενετικών -κληρονομικών νοσημάτων. Εκείνη την εποχή γίνεται γνωστή η εργασία του </a:t>
            </a:r>
            <a:r>
              <a:rPr lang="en-US" dirty="0" smtClean="0"/>
              <a:t>Mendel</a:t>
            </a:r>
            <a:r>
              <a:rPr lang="el-GR" dirty="0" smtClean="0"/>
              <a:t>, ο οποίος περιγράφει κάποιους βασικούς κανόνες κληρονομικότητας, οι οποίοι αργότερα έγιναν γνωστοί ως νόμοι του </a:t>
            </a:r>
            <a:r>
              <a:rPr lang="en-US" dirty="0" smtClean="0"/>
              <a:t>Mendel </a:t>
            </a:r>
            <a:r>
              <a:rPr lang="el-GR" dirty="0" smtClean="0"/>
              <a:t>(</a:t>
            </a:r>
            <a:r>
              <a:rPr lang="en-US" dirty="0" smtClean="0"/>
              <a:t>Jacobs and </a:t>
            </a:r>
            <a:r>
              <a:rPr lang="en-US" dirty="0" err="1" smtClean="0"/>
              <a:t>Deatrick</a:t>
            </a:r>
            <a:r>
              <a:rPr lang="el-GR" dirty="0" smtClean="0"/>
              <a:t>, 1999) .</a:t>
            </a:r>
          </a:p>
          <a:p>
            <a:r>
              <a:rPr lang="el-GR" dirty="0" smtClean="0"/>
              <a:t>Το 2005 η Αμερικανική Ένωση Νοσηλευτών μαζί με άλλους 48 Νοσηλευτικούς Οργανισμούς δημιούργησε και επικύρωσε τις ελάχιστες ικανότητες που θα πρέπει να έχουν όλοι οι νοσηλευτές σχετικά με τη γενετική (</a:t>
            </a:r>
            <a:r>
              <a:rPr lang="en-US" dirty="0" smtClean="0"/>
              <a:t>Kelly</a:t>
            </a:r>
            <a:r>
              <a:rPr lang="el-GR" dirty="0" smtClean="0"/>
              <a:t>, 2009). Οι νοσηλευτές θα πρέπει να ενημερώνουν τους ασθενείς, τις οικογένειες τους και γενικά τον πληθυσμό για τις ασθένειες που μεταβιβάζονται κληρονομικά και για τα αποτελέσματα που προέκυψαν από το Πρόγραμμα (</a:t>
            </a:r>
            <a:r>
              <a:rPr lang="en-US" dirty="0" smtClean="0"/>
              <a:t>National Human Genome Research Institute</a:t>
            </a:r>
            <a:r>
              <a:rPr lang="el-GR" dirty="0" smtClean="0"/>
              <a:t>, 2009). </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ΓΟΝΙΔΙΑΚΩΣ ΚΑΘΟΡΙΖΟΜΕΝΑ ΝΟΣΗΜΑΤΑ </a:t>
            </a:r>
            <a:r>
              <a:rPr lang="el-GR" dirty="0" smtClean="0"/>
              <a:t/>
            </a:r>
            <a:br>
              <a:rPr lang="el-GR" dirty="0" smtClean="0"/>
            </a:br>
            <a:endParaRPr lang="el-GR" dirty="0"/>
          </a:p>
        </p:txBody>
      </p:sp>
      <p:sp>
        <p:nvSpPr>
          <p:cNvPr id="3" name="2 - Θέση περιεχομένου"/>
          <p:cNvSpPr>
            <a:spLocks noGrp="1"/>
          </p:cNvSpPr>
          <p:nvPr>
            <p:ph sz="quarter" idx="1"/>
          </p:nvPr>
        </p:nvSpPr>
        <p:spPr/>
        <p:txBody>
          <a:bodyPr>
            <a:normAutofit fontScale="85000" lnSpcReduction="20000"/>
          </a:bodyPr>
          <a:lstStyle/>
          <a:p>
            <a:r>
              <a:rPr lang="el-GR" dirty="0" smtClean="0"/>
              <a:t>Ιδιαίτερα οι νοσηλευτές που ασχολούνται με τη </a:t>
            </a:r>
            <a:r>
              <a:rPr lang="el-GR" b="1" i="1" dirty="0" smtClean="0"/>
              <a:t>γενετική συμβουλευτική</a:t>
            </a:r>
            <a:r>
              <a:rPr lang="el-GR" dirty="0" smtClean="0"/>
              <a:t> θα πρέπει να λάβουν το νοσηλευτικό ιστορικό συλλέγοντας πληροφορίες για γενετικές, περιβαλλοντικές επιδράσεις και κινδύνους. Αφού σχεδιάσουν το οικογενειακό δέντρο και πραγματοποιήσουν φυσική εξέταση θα πρέπει να εκτιμήσουν την ικανότητα του ασθενή και της οικογένειας να κατανοήσουν τις πληροφορίες που τους δίνονται. </a:t>
            </a:r>
          </a:p>
          <a:p>
            <a:r>
              <a:rPr lang="el-GR" dirty="0" smtClean="0"/>
              <a:t>Στη συνέχεια τους ενημερώνουν σχετικά με τις μεθόδους ανίχνευσης, τα διαθέσιμα και νέα γενετικά τεστ που υπάρχουν καθώς και τις νέες γονιδιακές θεραπείες (</a:t>
            </a:r>
            <a:r>
              <a:rPr lang="en-US" dirty="0" smtClean="0"/>
              <a:t>National Human Genome Research Institute</a:t>
            </a:r>
            <a:r>
              <a:rPr lang="el-GR" dirty="0" smtClean="0"/>
              <a:t>, 2009). </a:t>
            </a:r>
          </a:p>
          <a:p>
            <a:r>
              <a:rPr lang="el-GR" dirty="0" smtClean="0"/>
              <a:t>Στη βιβλιογραφία αναφέρεται ότι θα πρέπει να γίνουν κάποιες τροποποιήσεις στη νοσηλευτική εκπαίδευση προκειμένου τα Τμήματα Νοσηλευτικής να συμπεριλάβουν στο πρόγραμμα σπουδών τους τις καινούριες γνώσεις σχετικά με το </a:t>
            </a:r>
            <a:r>
              <a:rPr lang="el-GR" dirty="0" err="1" smtClean="0"/>
              <a:t>γονιδίωμα</a:t>
            </a:r>
            <a:r>
              <a:rPr lang="el-GR" dirty="0" smtClean="0"/>
              <a:t> (</a:t>
            </a:r>
            <a:r>
              <a:rPr lang="en-US" dirty="0" smtClean="0"/>
              <a:t>Jenkins and Calzone</a:t>
            </a:r>
            <a:r>
              <a:rPr lang="el-GR" dirty="0" smtClean="0"/>
              <a:t>, 2007; </a:t>
            </a:r>
            <a:r>
              <a:rPr lang="en-US" dirty="0" smtClean="0"/>
              <a:t>Prows et al</a:t>
            </a:r>
            <a:r>
              <a:rPr lang="el-GR" dirty="0" smtClean="0"/>
              <a:t>., 2005)</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Νοσηλευτική έρευνα</a:t>
            </a:r>
            <a:endParaRPr lang="el-GR" dirty="0"/>
          </a:p>
        </p:txBody>
      </p:sp>
      <p:sp>
        <p:nvSpPr>
          <p:cNvPr id="3" name="2 - Θέση περιεχομένου"/>
          <p:cNvSpPr>
            <a:spLocks noGrp="1"/>
          </p:cNvSpPr>
          <p:nvPr>
            <p:ph sz="quarter" idx="1"/>
          </p:nvPr>
        </p:nvSpPr>
        <p:spPr>
          <a:xfrm>
            <a:off x="323528" y="1219200"/>
            <a:ext cx="8363272" cy="5522168"/>
          </a:xfrm>
        </p:spPr>
        <p:txBody>
          <a:bodyPr>
            <a:normAutofit fontScale="85000" lnSpcReduction="10000"/>
          </a:bodyPr>
          <a:lstStyle/>
          <a:p>
            <a:r>
              <a:rPr lang="el-GR" dirty="0" smtClean="0"/>
              <a:t>Θα πρέπει να τονιστεί ότι αρκετοί νοσηλευτές ασχολήθηκαν με κληρονομικές παθήσεις στις έρευνες τους. Ο κίνδυνος των κληρονομούμενων μεταλλάξεων των γονιδίων </a:t>
            </a:r>
            <a:r>
              <a:rPr lang="en-US" dirty="0" smtClean="0"/>
              <a:t>BRCA</a:t>
            </a:r>
            <a:r>
              <a:rPr lang="el-GR" dirty="0" smtClean="0"/>
              <a:t> 1, </a:t>
            </a:r>
            <a:r>
              <a:rPr lang="en-US" dirty="0" smtClean="0"/>
              <a:t>BRCA</a:t>
            </a:r>
            <a:r>
              <a:rPr lang="el-GR" dirty="0" smtClean="0"/>
              <a:t> 2 με την εμφάνιση του καρκίνου μαστού και ωοθηκών, είναι ένα θέμα που εμφανίζεται στις εργασίες των νοσηλευτών (</a:t>
            </a:r>
            <a:r>
              <a:rPr lang="en-US" dirty="0" smtClean="0"/>
              <a:t>Chapman</a:t>
            </a:r>
            <a:r>
              <a:rPr lang="el-GR" dirty="0" smtClean="0"/>
              <a:t>, 2007; </a:t>
            </a:r>
            <a:r>
              <a:rPr lang="en-US" dirty="0" err="1" smtClean="0"/>
              <a:t>Brunsvold</a:t>
            </a:r>
            <a:r>
              <a:rPr lang="en-US" dirty="0" smtClean="0"/>
              <a:t> et al</a:t>
            </a:r>
            <a:r>
              <a:rPr lang="el-GR" dirty="0" smtClean="0"/>
              <a:t>., 2005; </a:t>
            </a:r>
            <a:r>
              <a:rPr lang="en-US" dirty="0" smtClean="0"/>
              <a:t>Arai et al</a:t>
            </a:r>
            <a:r>
              <a:rPr lang="el-GR" dirty="0" smtClean="0"/>
              <a:t>., 2004; </a:t>
            </a:r>
            <a:r>
              <a:rPr lang="en-US" dirty="0" smtClean="0"/>
              <a:t>Frank and </a:t>
            </a:r>
            <a:r>
              <a:rPr lang="en-US" dirty="0" err="1" smtClean="0"/>
              <a:t>Critchfied</a:t>
            </a:r>
            <a:r>
              <a:rPr lang="el-GR" dirty="0" smtClean="0"/>
              <a:t> 2001). </a:t>
            </a:r>
          </a:p>
          <a:p>
            <a:r>
              <a:rPr lang="el-GR" dirty="0" smtClean="0"/>
              <a:t>Οι </a:t>
            </a:r>
            <a:r>
              <a:rPr lang="en-US" dirty="0" smtClean="0"/>
              <a:t>Arai </a:t>
            </a:r>
            <a:r>
              <a:rPr lang="el-GR" dirty="0" smtClean="0"/>
              <a:t>και συν., (2004) περιέγραψαν τη σημασία των γενετικών μεταλλάξεων των γονίδιων </a:t>
            </a:r>
            <a:r>
              <a:rPr lang="en-US" dirty="0" smtClean="0"/>
              <a:t>BRCA</a:t>
            </a:r>
            <a:r>
              <a:rPr lang="el-GR" dirty="0" smtClean="0"/>
              <a:t> 1, </a:t>
            </a:r>
            <a:r>
              <a:rPr lang="en-US" dirty="0" smtClean="0"/>
              <a:t>BRCA</a:t>
            </a:r>
            <a:r>
              <a:rPr lang="el-GR" dirty="0" smtClean="0"/>
              <a:t> 2 στην εμφάνιση </a:t>
            </a:r>
            <a:r>
              <a:rPr lang="el-GR" dirty="0" err="1" smtClean="0"/>
              <a:t>οικογενούς</a:t>
            </a:r>
            <a:r>
              <a:rPr lang="el-GR" dirty="0" smtClean="0"/>
              <a:t> καρκίνου μαστού και ωοθηκών και στη συνέχεια στρατηγικές πρόληψης και πρώιμης διάγνωσης τους. </a:t>
            </a:r>
          </a:p>
          <a:p>
            <a:r>
              <a:rPr lang="el-GR" dirty="0" smtClean="0"/>
              <a:t>Σε μία παρόμοια εργασία, οι </a:t>
            </a:r>
            <a:r>
              <a:rPr lang="en-US" dirty="0" err="1" smtClean="0"/>
              <a:t>Brunsvold</a:t>
            </a:r>
            <a:r>
              <a:rPr lang="en-US" dirty="0" smtClean="0"/>
              <a:t> </a:t>
            </a:r>
            <a:r>
              <a:rPr lang="el-GR" dirty="0" smtClean="0"/>
              <a:t>και συν. (2005) κατέληξαν σε τρεις επιλογές για τις γυναίκες που φέρουν το γονίδιο </a:t>
            </a:r>
            <a:r>
              <a:rPr lang="en-US" dirty="0" smtClean="0"/>
              <a:t>BRCA</a:t>
            </a:r>
            <a:r>
              <a:rPr lang="el-GR" dirty="0" smtClean="0"/>
              <a:t> 1 και είναι πιθανό να εμφανίσουν καρκίνο ωοθηκών </a:t>
            </a:r>
            <a:r>
              <a:rPr lang="el-GR" i="1" dirty="0" smtClean="0"/>
              <a:t>παρακολούθηση και αναμονή, προληπτική αφαίρεση των ωοθηκών και </a:t>
            </a:r>
            <a:r>
              <a:rPr lang="el-GR" i="1" dirty="0" err="1" smtClean="0"/>
              <a:t>χημειοπροφύλαξη</a:t>
            </a:r>
            <a:r>
              <a:rPr lang="el-GR" i="1" dirty="0" smtClean="0"/>
              <a:t>.</a:t>
            </a:r>
            <a:r>
              <a:rPr lang="el-GR" dirty="0" smtClean="0"/>
              <a:t> Οι συγγραφείς αυτοί ,τόνισαν το τεράστιο ρόλο των νοσηλευτών στην ενημέρωση των ασθενών και των οικογενειών τους για τις μεθόδους πρόληψης και θεραπείας. </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Θεωρίες καρκινογένεσης</a:t>
            </a:r>
            <a:endParaRPr lang="el-GR" dirty="0"/>
          </a:p>
        </p:txBody>
      </p:sp>
      <p:sp>
        <p:nvSpPr>
          <p:cNvPr id="3" name="2 - Θέση περιεχομένου"/>
          <p:cNvSpPr>
            <a:spLocks noGrp="1"/>
          </p:cNvSpPr>
          <p:nvPr>
            <p:ph sz="quarter" idx="1"/>
          </p:nvPr>
        </p:nvSpPr>
        <p:spPr/>
        <p:txBody>
          <a:bodyPr>
            <a:normAutofit/>
          </a:bodyPr>
          <a:lstStyle/>
          <a:p>
            <a:r>
              <a:rPr lang="el-GR" dirty="0" smtClean="0"/>
              <a:t>Ο καρκίνος είναι ένα σύνολο ασθενειών, οι οποίες χαρακτηρίζονται από διαταραχή της ανάπτυξης και της ωρίμανσης των κυττάρων (</a:t>
            </a:r>
            <a:r>
              <a:rPr lang="en-US" dirty="0" smtClean="0"/>
              <a:t>Peters et al</a:t>
            </a:r>
            <a:r>
              <a:rPr lang="el-GR" dirty="0" smtClean="0"/>
              <a:t>., 2001). </a:t>
            </a:r>
          </a:p>
          <a:p>
            <a:r>
              <a:rPr lang="el-GR" dirty="0" smtClean="0"/>
              <a:t>Η πιο σημαντική είναι η θεωρία που υποστηρίζει ότι η καρκινογένεση είναι μια διαδικασία στην οποία οι γενετικές μεταβολές που συμβαίνουν σε ένα φυσιολογικό κύτταρο το οδηγούν σε καρκινική κατάσταση (</a:t>
            </a:r>
            <a:r>
              <a:rPr lang="en-US" dirty="0" smtClean="0"/>
              <a:t>Peters et al</a:t>
            </a:r>
            <a:r>
              <a:rPr lang="el-GR" dirty="0" smtClean="0"/>
              <a:t>., 2001). Σε αυτή τη διαδικασία υπάρχουν τρία στάδια ανάπτυξης του καρκίνου: το στάδιο της έναρξης, της προαγωγής και της εξέλιξης (</a:t>
            </a:r>
            <a:r>
              <a:rPr lang="en-US" dirty="0" smtClean="0"/>
              <a:t>Hussey</a:t>
            </a:r>
            <a:r>
              <a:rPr lang="el-GR" dirty="0" smtClean="0"/>
              <a:t>, 2002; </a:t>
            </a:r>
            <a:r>
              <a:rPr lang="en-US" dirty="0" smtClean="0"/>
              <a:t>Peters et al</a:t>
            </a:r>
            <a:r>
              <a:rPr lang="el-GR" dirty="0" smtClean="0"/>
              <a:t>., 2001; </a:t>
            </a:r>
            <a:r>
              <a:rPr lang="en-US" dirty="0" smtClean="0"/>
              <a:t>Foltz and Mahon</a:t>
            </a:r>
            <a:r>
              <a:rPr lang="el-GR" dirty="0" smtClean="0"/>
              <a:t>, 2000).</a:t>
            </a:r>
          </a:p>
          <a:p>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ίζες">
  <a:themeElements>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Ρίζες">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Ρίζες">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105</TotalTime>
  <Words>4185</Words>
  <Application>Microsoft Office PowerPoint</Application>
  <PresentationFormat>Προβολή στην οθόνη (4:3)</PresentationFormat>
  <Paragraphs>148</Paragraphs>
  <Slides>42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42</vt:i4>
      </vt:variant>
    </vt:vector>
  </HeadingPairs>
  <TitlesOfParts>
    <vt:vector size="43" baseType="lpstr">
      <vt:lpstr>Ρίζες</vt:lpstr>
      <vt:lpstr>ΘΕΩΡΙΕΣ ΠΑΘΟΓΕΝΕΙΑΣ ΚΑΙ ΝΟΣΟΥ</vt:lpstr>
      <vt:lpstr>Εισαγωγή  </vt:lpstr>
      <vt:lpstr>Η θεωρία των μικροβίων</vt:lpstr>
      <vt:lpstr>Η Θεωρία των μικροβίων</vt:lpstr>
      <vt:lpstr>Θεωρία των μικροβίων</vt:lpstr>
      <vt:lpstr>  ΓΟΝΙΔΙΑΚΩΣ ΚΑΘΟΡΙΖΟΜΕΝΑ ΝΟΣΗΜΑΤΑ   </vt:lpstr>
      <vt:lpstr>ΓΟΝΙΔΙΑΚΩΣ ΚΑΘΟΡΙΖΟΜΕΝΑ ΝΟΣΗΜΑΤΑ  </vt:lpstr>
      <vt:lpstr>Νοσηλευτική έρευνα</vt:lpstr>
      <vt:lpstr>Θεωρίες καρκινογένεσης</vt:lpstr>
      <vt:lpstr>Θεωρίες καρκινογένεσης</vt:lpstr>
      <vt:lpstr>Θεωρίες καρκινογένεσης</vt:lpstr>
      <vt:lpstr>Θεωρίες καρκινογένεσης</vt:lpstr>
      <vt:lpstr>    Θεωρίες καρκινογένεσης </vt:lpstr>
      <vt:lpstr>ΘΕΩΡΙΕΣ ΤΟΥ STRESS  </vt:lpstr>
      <vt:lpstr>Θεωρία του Selye</vt:lpstr>
      <vt:lpstr>Θεωρία του Selye</vt:lpstr>
      <vt:lpstr>Σύνδρομο Γενικής Προσαρμογής</vt:lpstr>
      <vt:lpstr>Στάδιο της αντίστασης</vt:lpstr>
      <vt:lpstr>Στάδιο της εξάντλησης</vt:lpstr>
      <vt:lpstr>ΕΡΕΥΝΕΣ</vt:lpstr>
      <vt:lpstr>ΕΡΕΥΝΕΣ</vt:lpstr>
      <vt:lpstr>ΕΡΕΥΝΕΣ</vt:lpstr>
      <vt:lpstr>Θεωρία του Lazarus</vt:lpstr>
      <vt:lpstr>Θεωρία του Lazarus</vt:lpstr>
      <vt:lpstr>Θεωρία του Lazarus</vt:lpstr>
      <vt:lpstr>ΕΡΕΥΝΕΣ</vt:lpstr>
      <vt:lpstr>Θεωρίες του STRESS</vt:lpstr>
      <vt:lpstr>ΘΕΩΡΙΕΣ ΠΕΡΙ ΑΝΟΣΙΑΣ ΚΑΙ ΑΝΟΣΟΛΟΓΙΚΩΝ ΛΕΙΤΟΥΡΓΙΩΝ  </vt:lpstr>
      <vt:lpstr>ΧΥΜΙΚΗ ΑΝΟΣΙΑ</vt:lpstr>
      <vt:lpstr>ΚΥΤΤΑΡΙΚΗ ΑΝΟΣΙΑ</vt:lpstr>
      <vt:lpstr>ΣΥΜΠΛΗΡΩΜΑ</vt:lpstr>
      <vt:lpstr>ΕΡΕΥΝΕΣ</vt:lpstr>
      <vt:lpstr>ΕΡΕΥΝΕΣ</vt:lpstr>
      <vt:lpstr>ΕΠΙΔΡΑΣΗ ΠΕΡΙΒΑΛΛΟΝΤΟΣ </vt:lpstr>
      <vt:lpstr>ΕΠΙΔΡΑΣΗ ΠΕΡΙΒΑΛΛΟΝΤΟΣ</vt:lpstr>
      <vt:lpstr>ΧΑΡΑΚΤΗΡΙΣΤΙΚΑ ΠΑΡΑΔΕΙΓΜΑΤΑ</vt:lpstr>
      <vt:lpstr>ΧΑΡΑΚΤΗΡΙΣΤΙΚΑ ΠΑΡΑΔΕΙΓΜΑΤΑ</vt:lpstr>
      <vt:lpstr>ΕΡΕΥΝΕΣ</vt:lpstr>
      <vt:lpstr>ΨΥΧΟΣΩΜΑΤΙΚΗ ΘΕΩΡΙΑ</vt:lpstr>
      <vt:lpstr>Ψυχοσωματική θεωρία</vt:lpstr>
      <vt:lpstr>ΨΥΧΟΣΩΜΑΤΙΚΗ ΘΕΩΡΙΑ</vt:lpstr>
      <vt:lpstr>ΣΗΜΕΡΑ………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Απώλεια – Θρήνος - Θάνατος</dc:title>
  <dc:creator>Sofia</dc:creator>
  <cp:lastModifiedBy>Χρήστης των Windows</cp:lastModifiedBy>
  <cp:revision>20</cp:revision>
  <dcterms:created xsi:type="dcterms:W3CDTF">2012-10-20T20:33:36Z</dcterms:created>
  <dcterms:modified xsi:type="dcterms:W3CDTF">2020-10-16T15:40:16Z</dcterms:modified>
</cp:coreProperties>
</file>