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57"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102"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DC70B797-FDA5-4048-8B25-B4D84E16E920}" type="datetimeFigureOut">
              <a:rPr lang="el-GR" smtClean="0"/>
              <a:t>21/4/2023</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2151049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DC70B797-FDA5-4048-8B25-B4D84E16E920}" type="datetimeFigureOut">
              <a:rPr lang="el-GR" smtClean="0"/>
              <a:t>21/4/2023</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2532122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DC70B797-FDA5-4048-8B25-B4D84E16E920}" type="datetimeFigureOut">
              <a:rPr lang="el-GR" smtClean="0"/>
              <a:t>21/4/2023</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6870FA-C05E-42ED-A1C7-4A03DFD3F51B}"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47401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DC70B797-FDA5-4048-8B25-B4D84E16E920}" type="datetimeFigureOut">
              <a:rPr lang="el-GR" smtClean="0"/>
              <a:t>21/4/2023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888669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DC70B797-FDA5-4048-8B25-B4D84E16E920}" type="datetimeFigureOut">
              <a:rPr lang="el-GR" smtClean="0"/>
              <a:t>21/4/2023</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6870FA-C05E-42ED-A1C7-4A03DFD3F51B}"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8577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DC70B797-FDA5-4048-8B25-B4D84E16E920}" type="datetimeFigureOut">
              <a:rPr lang="el-GR" smtClean="0"/>
              <a:t>21/4/2023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28057047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C70B797-FDA5-4048-8B25-B4D84E16E920}" type="datetimeFigureOut">
              <a:rPr lang="el-GR" smtClean="0"/>
              <a:t>21/4/2023</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15899297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C70B797-FDA5-4048-8B25-B4D84E16E920}" type="datetimeFigureOut">
              <a:rPr lang="el-GR" smtClean="0"/>
              <a:t>21/4/2023</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2070138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C70B797-FDA5-4048-8B25-B4D84E16E920}" type="datetimeFigureOut">
              <a:rPr lang="el-GR" smtClean="0"/>
              <a:t>21/4/2023</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2021959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DC70B797-FDA5-4048-8B25-B4D84E16E920}" type="datetimeFigureOut">
              <a:rPr lang="el-GR" smtClean="0"/>
              <a:t>21/4/2023</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2238672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DC70B797-FDA5-4048-8B25-B4D84E16E920}" type="datetimeFigureOut">
              <a:rPr lang="el-GR" smtClean="0"/>
              <a:t>21/4/2023</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2104098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DC70B797-FDA5-4048-8B25-B4D84E16E920}" type="datetimeFigureOut">
              <a:rPr lang="el-GR" smtClean="0"/>
              <a:t>21/4/2023</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1983792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C70B797-FDA5-4048-8B25-B4D84E16E920}" type="datetimeFigureOut">
              <a:rPr lang="el-GR" smtClean="0"/>
              <a:t>21/4/2023</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608594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70B797-FDA5-4048-8B25-B4D84E16E920}" type="datetimeFigureOut">
              <a:rPr lang="el-GR" smtClean="0"/>
              <a:t>21/4/2023</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132518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DC70B797-FDA5-4048-8B25-B4D84E16E920}" type="datetimeFigureOut">
              <a:rPr lang="el-GR" smtClean="0"/>
              <a:t>21/4/2023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153288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DC70B797-FDA5-4048-8B25-B4D84E16E920}" type="datetimeFigureOut">
              <a:rPr lang="el-GR" smtClean="0"/>
              <a:t>21/4/2023</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6870FA-C05E-42ED-A1C7-4A03DFD3F51B}" type="slidenum">
              <a:rPr lang="el-GR" smtClean="0"/>
              <a:t>‹#›</a:t>
            </a:fld>
            <a:endParaRPr lang="el-GR"/>
          </a:p>
        </p:txBody>
      </p:sp>
    </p:spTree>
    <p:extLst>
      <p:ext uri="{BB962C8B-B14F-4D97-AF65-F5344CB8AC3E}">
        <p14:creationId xmlns:p14="http://schemas.microsoft.com/office/powerpoint/2010/main" val="1030044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C70B797-FDA5-4048-8B25-B4D84E16E920}" type="datetimeFigureOut">
              <a:rPr lang="el-GR" smtClean="0"/>
              <a:t>21/4/2023</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56870FA-C05E-42ED-A1C7-4A03DFD3F51B}" type="slidenum">
              <a:rPr lang="el-GR" smtClean="0"/>
              <a:t>‹#›</a:t>
            </a:fld>
            <a:endParaRPr lang="el-GR"/>
          </a:p>
        </p:txBody>
      </p:sp>
    </p:spTree>
    <p:extLst>
      <p:ext uri="{BB962C8B-B14F-4D97-AF65-F5344CB8AC3E}">
        <p14:creationId xmlns:p14="http://schemas.microsoft.com/office/powerpoint/2010/main" val="950113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74F43D-4B28-44F5-B2B8-8FFE0E16E3BB}"/>
              </a:ext>
            </a:extLst>
          </p:cNvPr>
          <p:cNvSpPr>
            <a:spLocks noGrp="1"/>
          </p:cNvSpPr>
          <p:nvPr>
            <p:ph type="ctrTitle"/>
          </p:nvPr>
        </p:nvSpPr>
        <p:spPr>
          <a:xfrm>
            <a:off x="2589213" y="2280746"/>
            <a:ext cx="8915399" cy="1576552"/>
          </a:xfrm>
        </p:spPr>
        <p:txBody>
          <a:bodyPr>
            <a:normAutofit/>
          </a:bodyPr>
          <a:lstStyle/>
          <a:p>
            <a:r>
              <a:rPr lang="el-GR" sz="3600" dirty="0"/>
              <a:t>Πνευματικότητα, απώλεια, θρήνος, θάνατος</a:t>
            </a:r>
            <a:endParaRPr lang="el-GR" dirty="0"/>
          </a:p>
        </p:txBody>
      </p:sp>
      <p:sp>
        <p:nvSpPr>
          <p:cNvPr id="3" name="Υπότιτλος 2">
            <a:extLst>
              <a:ext uri="{FF2B5EF4-FFF2-40B4-BE49-F238E27FC236}">
                <a16:creationId xmlns:a16="http://schemas.microsoft.com/office/drawing/2014/main" id="{EBCA7698-C460-4D0E-A87A-28713BA645F5}"/>
              </a:ext>
            </a:extLst>
          </p:cNvPr>
          <p:cNvSpPr>
            <a:spLocks noGrp="1"/>
          </p:cNvSpPr>
          <p:nvPr>
            <p:ph type="subTitle" idx="1"/>
          </p:nvPr>
        </p:nvSpPr>
        <p:spPr>
          <a:xfrm>
            <a:off x="2589213" y="5223641"/>
            <a:ext cx="8915399" cy="680021"/>
          </a:xfrm>
        </p:spPr>
        <p:txBody>
          <a:bodyPr>
            <a:normAutofit/>
          </a:bodyPr>
          <a:lstStyle/>
          <a:p>
            <a:r>
              <a:rPr lang="el-GR" sz="2400" dirty="0"/>
              <a:t>Καθηγήτρια Σοφία Ζυγά</a:t>
            </a:r>
          </a:p>
        </p:txBody>
      </p:sp>
    </p:spTree>
    <p:extLst>
      <p:ext uri="{BB962C8B-B14F-4D97-AF65-F5344CB8AC3E}">
        <p14:creationId xmlns:p14="http://schemas.microsoft.com/office/powerpoint/2010/main" val="3352489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2AB926-71B5-4BEF-92F5-5E49E822ED6A}"/>
              </a:ext>
            </a:extLst>
          </p:cNvPr>
          <p:cNvSpPr>
            <a:spLocks noGrp="1"/>
          </p:cNvSpPr>
          <p:nvPr>
            <p:ph type="title"/>
          </p:nvPr>
        </p:nvSpPr>
        <p:spPr/>
        <p:txBody>
          <a:bodyPr/>
          <a:lstStyle/>
          <a:p>
            <a:r>
              <a:rPr lang="el-GR" dirty="0"/>
              <a:t>Θρήνος</a:t>
            </a:r>
          </a:p>
        </p:txBody>
      </p:sp>
      <p:sp>
        <p:nvSpPr>
          <p:cNvPr id="3" name="Θέση περιεχομένου 2">
            <a:extLst>
              <a:ext uri="{FF2B5EF4-FFF2-40B4-BE49-F238E27FC236}">
                <a16:creationId xmlns:a16="http://schemas.microsoft.com/office/drawing/2014/main" id="{6E747A77-A476-4B64-9577-FBFCA21D29AB}"/>
              </a:ext>
            </a:extLst>
          </p:cNvPr>
          <p:cNvSpPr>
            <a:spLocks noGrp="1"/>
          </p:cNvSpPr>
          <p:nvPr>
            <p:ph idx="1"/>
          </p:nvPr>
        </p:nvSpPr>
        <p:spPr/>
        <p:txBody>
          <a:bodyPr/>
          <a:lstStyle/>
          <a:p>
            <a:r>
              <a:rPr lang="el-GR" dirty="0"/>
              <a:t>Ο </a:t>
            </a:r>
            <a:r>
              <a:rPr lang="el-GR" b="1" dirty="0"/>
              <a:t>θρήνος</a:t>
            </a:r>
            <a:r>
              <a:rPr lang="el-GR" dirty="0"/>
              <a:t> ορίζεται ως μια φυσιολογική και αναμενόμενη </a:t>
            </a:r>
            <a:r>
              <a:rPr lang="el-GR" dirty="0" err="1"/>
              <a:t>ενδοψυχική</a:t>
            </a:r>
            <a:r>
              <a:rPr lang="el-GR" dirty="0"/>
              <a:t> διεργασία, η οποία εγείρεται σε οποιοδήποτε γεγονός ή κατάσταση γίνεται αντιληπτή ως απώλεια. Η απώλεια αυτή μπορεί να αφορά, εκτός από το θάνατο ενός αγαπημένου προσώπου, κάποια σωματική απώλεια (μέλος του σώματος) ή άλλη ψυχοκοινωνική και συμβολική απώλεια (αποχωρισμός από σημαντικό πρόσωπο, εκπλήρωση ενός ονείρου κλπ.)</a:t>
            </a:r>
          </a:p>
        </p:txBody>
      </p:sp>
    </p:spTree>
    <p:extLst>
      <p:ext uri="{BB962C8B-B14F-4D97-AF65-F5344CB8AC3E}">
        <p14:creationId xmlns:p14="http://schemas.microsoft.com/office/powerpoint/2010/main" val="2907741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123E2D-68D4-48F3-81DA-B5BD9F3C64DC}"/>
              </a:ext>
            </a:extLst>
          </p:cNvPr>
          <p:cNvSpPr>
            <a:spLocks noGrp="1"/>
          </p:cNvSpPr>
          <p:nvPr>
            <p:ph type="title"/>
          </p:nvPr>
        </p:nvSpPr>
        <p:spPr/>
        <p:txBody>
          <a:bodyPr/>
          <a:lstStyle/>
          <a:p>
            <a:r>
              <a:rPr lang="el-GR" dirty="0"/>
              <a:t>Πένθος</a:t>
            </a:r>
          </a:p>
        </p:txBody>
      </p:sp>
      <p:sp>
        <p:nvSpPr>
          <p:cNvPr id="3" name="Θέση περιεχομένου 2">
            <a:extLst>
              <a:ext uri="{FF2B5EF4-FFF2-40B4-BE49-F238E27FC236}">
                <a16:creationId xmlns:a16="http://schemas.microsoft.com/office/drawing/2014/main" id="{38A30910-F42D-4507-A3A1-B16AFD56A3C0}"/>
              </a:ext>
            </a:extLst>
          </p:cNvPr>
          <p:cNvSpPr>
            <a:spLocks noGrp="1"/>
          </p:cNvSpPr>
          <p:nvPr>
            <p:ph idx="1"/>
          </p:nvPr>
        </p:nvSpPr>
        <p:spPr/>
        <p:txBody>
          <a:bodyPr/>
          <a:lstStyle/>
          <a:p>
            <a:r>
              <a:rPr lang="el-GR" dirty="0"/>
              <a:t>Το </a:t>
            </a:r>
            <a:r>
              <a:rPr lang="el-GR" b="1" dirty="0"/>
              <a:t>πένθος</a:t>
            </a:r>
            <a:r>
              <a:rPr lang="el-GR" dirty="0"/>
              <a:t> αναφέρεται σε μια διεργασία που δεν περιορίζεται απλά στις οξείες αντιδράσεις θρήνου σε οποιαδήποτε μορφή απώλειας. Αφορά στις συνειδητές και μη συνειδητές διεργασίες λύσης των «ψυχολογικών  δεσμών» με το νεκρό άτομο, κατά τις οποίες καταβάλλεται προσπάθεια από τον </a:t>
            </a:r>
            <a:r>
              <a:rPr lang="el-GR" dirty="0" err="1"/>
              <a:t>πενθούντα</a:t>
            </a:r>
            <a:r>
              <a:rPr lang="el-GR" dirty="0"/>
              <a:t> να προσαρμοστεί στη νέα πραγματικότητα που προκύπτει από το θάνατο ενός σημαντικού ατόμου και όχι από άλλου είδους απώλεια. </a:t>
            </a:r>
          </a:p>
          <a:p>
            <a:pPr marL="0" indent="0">
              <a:buNone/>
            </a:pPr>
            <a:endParaRPr lang="el-GR" dirty="0"/>
          </a:p>
        </p:txBody>
      </p:sp>
    </p:spTree>
    <p:extLst>
      <p:ext uri="{BB962C8B-B14F-4D97-AF65-F5344CB8AC3E}">
        <p14:creationId xmlns:p14="http://schemas.microsoft.com/office/powerpoint/2010/main" val="4282369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512662-76F8-4E67-88F2-4D373E44E5F4}"/>
              </a:ext>
            </a:extLst>
          </p:cNvPr>
          <p:cNvSpPr>
            <a:spLocks noGrp="1"/>
          </p:cNvSpPr>
          <p:nvPr>
            <p:ph type="title"/>
          </p:nvPr>
        </p:nvSpPr>
        <p:spPr/>
        <p:txBody>
          <a:bodyPr>
            <a:normAutofit fontScale="90000"/>
          </a:bodyPr>
          <a:lstStyle/>
          <a:p>
            <a:r>
              <a:rPr lang="el-GR" sz="3100" dirty="0"/>
              <a:t>Ο </a:t>
            </a:r>
            <a:r>
              <a:rPr lang="en-US" sz="3100" dirty="0"/>
              <a:t>Engel</a:t>
            </a:r>
            <a:r>
              <a:rPr lang="el-GR" sz="3100" dirty="0"/>
              <a:t> (1964) ήταν μεταξύ των πρώτων που </a:t>
            </a:r>
            <a:r>
              <a:rPr lang="el-GR" sz="3100" dirty="0" err="1"/>
              <a:t>σταδιοποίησαν</a:t>
            </a:r>
            <a:r>
              <a:rPr lang="el-GR" sz="3100" dirty="0"/>
              <a:t> τις αντιδράσεις του θρήνου </a:t>
            </a:r>
            <a:br>
              <a:rPr lang="el-GR" dirty="0"/>
            </a:br>
            <a:endParaRPr lang="el-GR" dirty="0"/>
          </a:p>
        </p:txBody>
      </p:sp>
      <p:sp>
        <p:nvSpPr>
          <p:cNvPr id="3" name="Θέση περιεχομένου 2">
            <a:extLst>
              <a:ext uri="{FF2B5EF4-FFF2-40B4-BE49-F238E27FC236}">
                <a16:creationId xmlns:a16="http://schemas.microsoft.com/office/drawing/2014/main" id="{AB281F70-18BD-45A6-9D23-C5118EB8CBAA}"/>
              </a:ext>
            </a:extLst>
          </p:cNvPr>
          <p:cNvSpPr>
            <a:spLocks noGrp="1"/>
          </p:cNvSpPr>
          <p:nvPr>
            <p:ph idx="1"/>
          </p:nvPr>
        </p:nvSpPr>
        <p:spPr>
          <a:xfrm>
            <a:off x="2589212" y="1786759"/>
            <a:ext cx="8915400" cy="4897819"/>
          </a:xfrm>
        </p:spPr>
        <p:txBody>
          <a:bodyPr>
            <a:normAutofit fontScale="92500" lnSpcReduction="10000"/>
          </a:bodyPr>
          <a:lstStyle/>
          <a:p>
            <a:r>
              <a:rPr lang="el-GR" dirty="0"/>
              <a:t>6 στάδια του </a:t>
            </a:r>
            <a:r>
              <a:rPr lang="en-US" dirty="0"/>
              <a:t>Engel</a:t>
            </a:r>
            <a:r>
              <a:rPr lang="el-GR" dirty="0"/>
              <a:t> : (1) σοκ και δυσπιστία, (2) επίγνωση της κατάστασης, (3) αποκατάσταση, (4) συμβιβασμός στην απώλεια, (5) εξιδανίκευση και (6) έκβαση του θρήνου.</a:t>
            </a:r>
          </a:p>
          <a:p>
            <a:r>
              <a:rPr lang="el-GR" dirty="0"/>
              <a:t> Το </a:t>
            </a:r>
            <a:r>
              <a:rPr lang="el-GR" i="1" dirty="0"/>
              <a:t>σοκ</a:t>
            </a:r>
            <a:r>
              <a:rPr lang="el-GR" dirty="0"/>
              <a:t> και η </a:t>
            </a:r>
            <a:r>
              <a:rPr lang="el-GR" i="1" dirty="0"/>
              <a:t>δυσπιστία</a:t>
            </a:r>
            <a:r>
              <a:rPr lang="el-GR" dirty="0"/>
              <a:t> εκδηλώνονται ως αποτέλεσμα της άρνησης αποδοχής του γεγονότος της απώλειας, που συνοδεύεται από μουδιασμένες αντιδράσεις του τύπου: «Όχι, όχι εγώ».</a:t>
            </a:r>
          </a:p>
          <a:p>
            <a:r>
              <a:rPr lang="el-GR" dirty="0"/>
              <a:t> Η επίγνωση χαρακτηρίζεται από σωματικές και συναισθηματικές αντιδράσεις όπως είναι ο θυμός, η αίσθηση του κενού και τα δάκρυα, «Γιατί εγώ;» </a:t>
            </a:r>
          </a:p>
          <a:p>
            <a:r>
              <a:rPr lang="el-GR" dirty="0"/>
              <a:t>Η </a:t>
            </a:r>
            <a:r>
              <a:rPr lang="el-GR" i="1" dirty="0"/>
              <a:t>αποκατάσταση </a:t>
            </a:r>
            <a:r>
              <a:rPr lang="el-GR" dirty="0"/>
              <a:t>εμπεριέχει τις σχετικές με το θάνατο τελετουργίες που αποτελούν  τις θρησκευτικές, πολιτισμικές ή και κοινωνικές εκφράσεις πένθους, π.χ. οι κηδείες. </a:t>
            </a:r>
          </a:p>
          <a:p>
            <a:r>
              <a:rPr lang="el-GR" dirty="0"/>
              <a:t>Ο </a:t>
            </a:r>
            <a:r>
              <a:rPr lang="el-GR" i="1" dirty="0"/>
              <a:t>συμβιβασμός στην απώλεια </a:t>
            </a:r>
            <a:r>
              <a:rPr lang="el-GR" dirty="0"/>
              <a:t>είναι η αντιμετώπιση του κενού που προκαλεί η απώλεια και η εξιδανίκευση είναι η υπερβολική ανύψωση των καλών στοιχείων του ατόμου ή του αντικειμένου που χάθηκε, η οποία ακολουθείται </a:t>
            </a:r>
            <a:r>
              <a:rPr lang="el-GR" dirty="0" err="1"/>
              <a:t>απ</a:t>
            </a:r>
            <a:endParaRPr lang="el-GR" dirty="0"/>
          </a:p>
          <a:p>
            <a:r>
              <a:rPr lang="el-GR" dirty="0"/>
              <a:t>ό την αποδοχή της απώλειας και τη μικρότερη ανάγκη εστίασης σε αυτήν. Η </a:t>
            </a:r>
            <a:r>
              <a:rPr lang="el-GR" i="1" dirty="0"/>
              <a:t>έκβαση </a:t>
            </a:r>
            <a:r>
              <a:rPr lang="el-GR" dirty="0"/>
              <a:t>αποτελεί την τελική λύση της διεργασίας του θρήνου, όπου το άτομο έχει ενσωματώσει την απώλεια στους φυσιολογικούς ρυθμούς της ζωής του.</a:t>
            </a:r>
          </a:p>
        </p:txBody>
      </p:sp>
    </p:spTree>
    <p:extLst>
      <p:ext uri="{BB962C8B-B14F-4D97-AF65-F5344CB8AC3E}">
        <p14:creationId xmlns:p14="http://schemas.microsoft.com/office/powerpoint/2010/main" val="2754233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3EC601-295E-4D96-83CD-3DB65DDFAE2A}"/>
              </a:ext>
            </a:extLst>
          </p:cNvPr>
          <p:cNvSpPr>
            <a:spLocks noGrp="1"/>
          </p:cNvSpPr>
          <p:nvPr>
            <p:ph type="title"/>
          </p:nvPr>
        </p:nvSpPr>
        <p:spPr/>
        <p:txBody>
          <a:bodyPr/>
          <a:lstStyle/>
          <a:p>
            <a:r>
              <a:rPr lang="en-US" dirty="0"/>
              <a:t>Kubler</a:t>
            </a:r>
            <a:r>
              <a:rPr lang="el-GR" dirty="0"/>
              <a:t>-</a:t>
            </a:r>
            <a:r>
              <a:rPr lang="en-US" dirty="0"/>
              <a:t>Ross</a:t>
            </a:r>
            <a:endParaRPr lang="el-GR" dirty="0"/>
          </a:p>
        </p:txBody>
      </p:sp>
      <p:sp>
        <p:nvSpPr>
          <p:cNvPr id="3" name="Θέση περιεχομένου 2">
            <a:extLst>
              <a:ext uri="{FF2B5EF4-FFF2-40B4-BE49-F238E27FC236}">
                <a16:creationId xmlns:a16="http://schemas.microsoft.com/office/drawing/2014/main" id="{DA02D023-084A-45AE-BB14-642ADA62292C}"/>
              </a:ext>
            </a:extLst>
          </p:cNvPr>
          <p:cNvSpPr>
            <a:spLocks noGrp="1"/>
          </p:cNvSpPr>
          <p:nvPr>
            <p:ph idx="1"/>
          </p:nvPr>
        </p:nvSpPr>
        <p:spPr/>
        <p:txBody>
          <a:bodyPr/>
          <a:lstStyle/>
          <a:p>
            <a:r>
              <a:rPr lang="el-GR" dirty="0"/>
              <a:t>Η </a:t>
            </a:r>
            <a:r>
              <a:rPr lang="en-US" dirty="0"/>
              <a:t>Kubler</a:t>
            </a:r>
            <a:r>
              <a:rPr lang="el-GR" dirty="0"/>
              <a:t>-</a:t>
            </a:r>
            <a:r>
              <a:rPr lang="en-US" dirty="0"/>
              <a:t>Ross</a:t>
            </a:r>
            <a:r>
              <a:rPr lang="el-GR" dirty="0"/>
              <a:t> (1969), η οποία θεωρείται πρωτοπόρος  στη μελέτη των αντιδράσεων του θρήνου και του θανάτου, όρισε πέντε στάδια αντίδρασης, παρόμοια με αυτά του </a:t>
            </a:r>
            <a:r>
              <a:rPr lang="en-US" dirty="0"/>
              <a:t>Engel</a:t>
            </a:r>
            <a:r>
              <a:rPr lang="el-GR" dirty="0"/>
              <a:t>: (1) άρνηση και απομόνωση, (2) θυμός, (3) διαπραγμάτευση, (4) κατάθλιψη και (5) αποδοχή. </a:t>
            </a:r>
          </a:p>
          <a:p>
            <a:r>
              <a:rPr lang="el-GR" dirty="0"/>
              <a:t>Τα στάδια της πορείας προς το θάνατο, όπως και τα στάδια του θρήνου, πιθανόν να επικαλύπτονται και η διάρκεια του κάθε σταδίου ποικίλλει από μερικές ώρες μέχρι μήνες.  Η όλη πορεία διαφέρει από άτομο σε άτομο. Μερικοί άνθρωποι πιθανόν να είναι σε ένα στάδιο για τόσο σύντομο χρονικό διάστημα που να φαίνεται ότι το προσπέρασαν. Μερικές φορές το άτομο επιστρέφει σε προηγούμενο στάδιο. </a:t>
            </a:r>
          </a:p>
        </p:txBody>
      </p:sp>
    </p:spTree>
    <p:extLst>
      <p:ext uri="{BB962C8B-B14F-4D97-AF65-F5344CB8AC3E}">
        <p14:creationId xmlns:p14="http://schemas.microsoft.com/office/powerpoint/2010/main" val="449899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60EE3A-D0FA-4CB8-B93F-3C1284469DD6}"/>
              </a:ext>
            </a:extLst>
          </p:cNvPr>
          <p:cNvSpPr>
            <a:spLocks noGrp="1"/>
          </p:cNvSpPr>
          <p:nvPr>
            <p:ph type="title"/>
          </p:nvPr>
        </p:nvSpPr>
        <p:spPr/>
        <p:txBody>
          <a:bodyPr/>
          <a:lstStyle/>
          <a:p>
            <a:r>
              <a:rPr lang="en-US" dirty="0"/>
              <a:t>Kubler</a:t>
            </a:r>
            <a:r>
              <a:rPr lang="el-GR" dirty="0"/>
              <a:t>-</a:t>
            </a:r>
            <a:r>
              <a:rPr lang="en-US" dirty="0"/>
              <a:t>Ross</a:t>
            </a:r>
            <a:endParaRPr lang="el-GR" dirty="0"/>
          </a:p>
        </p:txBody>
      </p:sp>
      <p:sp>
        <p:nvSpPr>
          <p:cNvPr id="3" name="Θέση περιεχομένου 2">
            <a:extLst>
              <a:ext uri="{FF2B5EF4-FFF2-40B4-BE49-F238E27FC236}">
                <a16:creationId xmlns:a16="http://schemas.microsoft.com/office/drawing/2014/main" id="{EC856BA3-296F-486F-84C2-21917A5532DD}"/>
              </a:ext>
            </a:extLst>
          </p:cNvPr>
          <p:cNvSpPr>
            <a:spLocks noGrp="1"/>
          </p:cNvSpPr>
          <p:nvPr>
            <p:ph idx="1"/>
          </p:nvPr>
        </p:nvSpPr>
        <p:spPr/>
        <p:txBody>
          <a:bodyPr/>
          <a:lstStyle/>
          <a:p>
            <a:r>
              <a:rPr lang="el-GR" i="1" dirty="0"/>
              <a:t>Άρνηση και απομόνωση:</a:t>
            </a:r>
            <a:r>
              <a:rPr lang="el-GR" dirty="0"/>
              <a:t> Στο στάδιο της άρνησης και της απομόνωσης, ο ασθενής αρνείται ότι θα πεθάνει, πιθανόν να σταματήσει τις συζητήσεις  και να απομονωθεί από την πραγματικότητα. Ο ασθενής πιθανόν να σκέπτεται: «Έκαναν λάθος στη διάγνωση. Πιθανόν τα αρχεία μου ανακατεύτηκαν με κάποιου άλλου».</a:t>
            </a:r>
          </a:p>
          <a:p>
            <a:r>
              <a:rPr lang="el-GR" i="1" dirty="0"/>
              <a:t>Θυμός:</a:t>
            </a:r>
            <a:r>
              <a:rPr lang="el-GR" dirty="0"/>
              <a:t> Ο ασθενής εκφράζει οργή και εχθρικότητα στο στάδιο του θυμού και    υιοθετεί μια στάση τύπου: «Γιατί εγώ; Σταμάτησα να καπνίζω και πρόσεχα τη διατροφή μου».</a:t>
            </a:r>
          </a:p>
          <a:p>
            <a:endParaRPr lang="el-GR" dirty="0"/>
          </a:p>
        </p:txBody>
      </p:sp>
    </p:spTree>
    <p:extLst>
      <p:ext uri="{BB962C8B-B14F-4D97-AF65-F5344CB8AC3E}">
        <p14:creationId xmlns:p14="http://schemas.microsoft.com/office/powerpoint/2010/main" val="1000961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237863-195E-4A41-A500-4EC8C715ECC0}"/>
              </a:ext>
            </a:extLst>
          </p:cNvPr>
          <p:cNvSpPr>
            <a:spLocks noGrp="1"/>
          </p:cNvSpPr>
          <p:nvPr>
            <p:ph type="title"/>
          </p:nvPr>
        </p:nvSpPr>
        <p:spPr/>
        <p:txBody>
          <a:bodyPr/>
          <a:lstStyle/>
          <a:p>
            <a:r>
              <a:rPr lang="en-US" dirty="0"/>
              <a:t>Kubler</a:t>
            </a:r>
            <a:r>
              <a:rPr lang="el-GR" dirty="0"/>
              <a:t>-</a:t>
            </a:r>
            <a:r>
              <a:rPr lang="en-US" dirty="0"/>
              <a:t>Ross</a:t>
            </a:r>
            <a:endParaRPr lang="el-GR" dirty="0"/>
          </a:p>
        </p:txBody>
      </p:sp>
      <p:sp>
        <p:nvSpPr>
          <p:cNvPr id="3" name="Θέση περιεχομένου 2">
            <a:extLst>
              <a:ext uri="{FF2B5EF4-FFF2-40B4-BE49-F238E27FC236}">
                <a16:creationId xmlns:a16="http://schemas.microsoft.com/office/drawing/2014/main" id="{10E91648-4853-4C98-B9BF-FAF2F63CA478}"/>
              </a:ext>
            </a:extLst>
          </p:cNvPr>
          <p:cNvSpPr>
            <a:spLocks noGrp="1"/>
          </p:cNvSpPr>
          <p:nvPr>
            <p:ph idx="1"/>
          </p:nvPr>
        </p:nvSpPr>
        <p:spPr>
          <a:xfrm>
            <a:off x="2007476" y="2133600"/>
            <a:ext cx="9497136" cy="3777622"/>
          </a:xfrm>
        </p:spPr>
        <p:txBody>
          <a:bodyPr>
            <a:normAutofit fontScale="92500" lnSpcReduction="20000"/>
          </a:bodyPr>
          <a:lstStyle/>
          <a:p>
            <a:r>
              <a:rPr lang="el-GR" i="1" dirty="0"/>
              <a:t>Διαπραγμάτευση:</a:t>
            </a:r>
            <a:r>
              <a:rPr lang="el-GR" dirty="0"/>
              <a:t> Ο ασθενής προσπαθεί να διαπραγματευθεί πιο πολύ χρόνο. «Αν τα καταφέρω μέχρι την αποφοίτηση του γιου μου θα είμαι ικανοποιημένος. Απλά αφήστε με να ζήσω μέχρι τότε». Πολλοί ασθενείς τακτοποιούν τις προσωπικές τους υποθέσεις, κάνουν διαθήκες και εκπληρώνουν τις τελευταίες τους επιθυμίες, όπως είναι τα ταξίδια, οι επισκέψεις σε συγγενείς κλπ.  Είναι σημαντικό να ικανοποιούνται αυτές οι επιθυμίες, εάν είναι δυνατόν, επειδή η διαπραγμάτευση  βοηθά τους ασθενείς να προχωρήσουν στα τελευταία στάδια της πορείας προς τον θάνατο.</a:t>
            </a:r>
          </a:p>
          <a:p>
            <a:r>
              <a:rPr lang="el-GR" i="1" dirty="0"/>
              <a:t>Κατάθλιψη:</a:t>
            </a:r>
            <a:r>
              <a:rPr lang="el-GR" dirty="0"/>
              <a:t> Στο στάδιο της κατάθλιψης, ο ασθενής περνά μια περίοδο θρήνου πριν από το θάνατο. Ο θρήνος χαρακτηρίζεται από  κλάμα και ελάχιστη λεκτική επαφή. «Περίμενα όλα αυτά τα χρόνια να δω την κόρη μου να παντρεύεται και τώρα πιθανόν να μην είμαι στο γάμο της».</a:t>
            </a:r>
          </a:p>
          <a:p>
            <a:r>
              <a:rPr lang="el-GR" i="1" dirty="0"/>
              <a:t>Αποδοχή:</a:t>
            </a:r>
            <a:r>
              <a:rPr lang="el-GR" dirty="0"/>
              <a:t> Στο στάδιο της  αποδοχής, ο ασθενής νιώθει γαλήνιος, γιατί έχει αποδεχθεί το θάνατο και είναι έτοιμος να πεθάνει. Ο ασθενής πιθανόν να σκέπτεται: «Έχω τακτοποιήσει τα πάντα, έκανα τη διαθήκη μου, έκανα προετοιμασίες για την κόρη μου ώστε να έχει χρήματα. Τώρα μπορώ να πεθάνω με γαλήνη, γνωρίζοντας ότι όλοι θα είναι εντάξει». </a:t>
            </a:r>
          </a:p>
          <a:p>
            <a:endParaRPr lang="el-GR" dirty="0"/>
          </a:p>
        </p:txBody>
      </p:sp>
    </p:spTree>
    <p:extLst>
      <p:ext uri="{BB962C8B-B14F-4D97-AF65-F5344CB8AC3E}">
        <p14:creationId xmlns:p14="http://schemas.microsoft.com/office/powerpoint/2010/main" val="2962890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C3B8D8-B2B1-4535-BDEE-79504321B234}"/>
              </a:ext>
            </a:extLst>
          </p:cNvPr>
          <p:cNvSpPr>
            <a:spLocks noGrp="1"/>
          </p:cNvSpPr>
          <p:nvPr>
            <p:ph type="title"/>
          </p:nvPr>
        </p:nvSpPr>
        <p:spPr/>
        <p:txBody>
          <a:bodyPr>
            <a:normAutofit fontScale="90000"/>
          </a:bodyPr>
          <a:lstStyle/>
          <a:p>
            <a:r>
              <a:rPr lang="el-GR" b="1" dirty="0"/>
              <a:t>Παράγοντες  που επηρεάζουν το θρήνο και το θάνατο</a:t>
            </a:r>
            <a:br>
              <a:rPr lang="el-GR" dirty="0"/>
            </a:br>
            <a:endParaRPr lang="el-GR" dirty="0"/>
          </a:p>
        </p:txBody>
      </p:sp>
      <p:sp>
        <p:nvSpPr>
          <p:cNvPr id="3" name="Θέση περιεχομένου 2">
            <a:extLst>
              <a:ext uri="{FF2B5EF4-FFF2-40B4-BE49-F238E27FC236}">
                <a16:creationId xmlns:a16="http://schemas.microsoft.com/office/drawing/2014/main" id="{D5941096-4B2E-4DF0-956F-313D14B7E716}"/>
              </a:ext>
            </a:extLst>
          </p:cNvPr>
          <p:cNvSpPr>
            <a:spLocks noGrp="1"/>
          </p:cNvSpPr>
          <p:nvPr>
            <p:ph idx="1"/>
          </p:nvPr>
        </p:nvSpPr>
        <p:spPr>
          <a:xfrm>
            <a:off x="2589212" y="2133600"/>
            <a:ext cx="8915400" cy="4382814"/>
          </a:xfrm>
        </p:spPr>
        <p:txBody>
          <a:bodyPr>
            <a:normAutofit fontScale="92500" lnSpcReduction="10000"/>
          </a:bodyPr>
          <a:lstStyle/>
          <a:p>
            <a:r>
              <a:rPr lang="el-GR" b="1" dirty="0"/>
              <a:t>Επίπεδο ανάπτυξης:</a:t>
            </a:r>
            <a:r>
              <a:rPr lang="el-GR" dirty="0"/>
              <a:t> Τα παιδιά  δεν κατανοούν το θάνατο στο ίδιο επίπεδο με τους ενήλικες, αλλά η αίσθηση της απώλειας είναι το ίδιο ισχυρή. Τα παιδιά που πάσχουν από θανατηφόρα νοσήματα και τα αδέλφια τους είναι πιθανόν να μιλούν και να κάνουν ερωτήσεις για το θάνατο σε μια προσπάθεια να τον κατανοήσουν. Τα παιδιά που είναι στο τελικό στάδιο της αρρώστιας, όλων των ηλικιών, χρειάζονται την αγάπη και την υποστήριξη των γονιών τους καθώς και την κοινωνική αλληλεπίδραση με άλλα παιδιά. Ο θάνατος ενός γονέα ή άλλου σημαντικού προσώπου μπορεί να καθυστερήσει την ανάπτυξη του παιδιού ή να προκαλέσει την αναστροφή της. Τα παιδιά πρέπει να περάσουν τις ίδιες αντιδράσεις θρήνου με τους ενήλικες για να αποδεχτούν μια τέτοια   απώλεια και να διατηρήσουν τη συναισθηματική τους ευεξία. </a:t>
            </a:r>
          </a:p>
          <a:p>
            <a:r>
              <a:rPr lang="el-GR" dirty="0"/>
              <a:t>   Η απώλεια ενός γονέα στο μεσήλικα βοηθά στο να προετοιμαστεί για την απώλεια του συντρόφου ή άλλου αγαπημένου προσώπου και κατά συνέπεια και του δικού του θανάτου. Οι ηλικιωμένοι άνθρωποι πιθανόν να χάσουν το σύντροφο ή φίλους και συγγενείς της ηλικίας τους. Καθώς αυτό συμβαίνει, αναπολούν τη ζωή, βλέπουν τις ζωές και το σκοπό της ζωής τους με προοπτική και προετοιμάζονται για το δικό τους αναπόφευκτο θάνατο.</a:t>
            </a:r>
          </a:p>
          <a:p>
            <a:endParaRPr lang="el-GR" dirty="0"/>
          </a:p>
        </p:txBody>
      </p:sp>
    </p:spTree>
    <p:extLst>
      <p:ext uri="{BB962C8B-B14F-4D97-AF65-F5344CB8AC3E}">
        <p14:creationId xmlns:p14="http://schemas.microsoft.com/office/powerpoint/2010/main" val="3219451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DE89D8-183C-4572-8CFD-84368F524B09}"/>
              </a:ext>
            </a:extLst>
          </p:cNvPr>
          <p:cNvSpPr>
            <a:spLocks noGrp="1"/>
          </p:cNvSpPr>
          <p:nvPr>
            <p:ph type="title"/>
          </p:nvPr>
        </p:nvSpPr>
        <p:spPr/>
        <p:txBody>
          <a:bodyPr/>
          <a:lstStyle/>
          <a:p>
            <a:r>
              <a:rPr lang="el-GR" b="1" dirty="0"/>
              <a:t>Παράγοντες  που επηρεάζουν το θρήνο και το θάνατο</a:t>
            </a:r>
            <a:endParaRPr lang="el-GR" dirty="0"/>
          </a:p>
        </p:txBody>
      </p:sp>
      <p:sp>
        <p:nvSpPr>
          <p:cNvPr id="3" name="Θέση περιεχομένου 2">
            <a:extLst>
              <a:ext uri="{FF2B5EF4-FFF2-40B4-BE49-F238E27FC236}">
                <a16:creationId xmlns:a16="http://schemas.microsoft.com/office/drawing/2014/main" id="{AA4D4035-69D1-4AE2-927B-AF77BEB5422B}"/>
              </a:ext>
            </a:extLst>
          </p:cNvPr>
          <p:cNvSpPr>
            <a:spLocks noGrp="1"/>
          </p:cNvSpPr>
          <p:nvPr>
            <p:ph idx="1"/>
          </p:nvPr>
        </p:nvSpPr>
        <p:spPr/>
        <p:txBody>
          <a:bodyPr/>
          <a:lstStyle/>
          <a:p>
            <a:r>
              <a:rPr lang="el-GR" b="1" dirty="0"/>
              <a:t>Οικογένεια:</a:t>
            </a:r>
            <a:r>
              <a:rPr lang="el-GR" dirty="0"/>
              <a:t> Οι ρόλοι μέσα στην οικογένεια αποτελούν σημαντικούς παράγοντες που επηρεάζουν τις εκφράσεις και τις αντιδράσεις στο θρήνο. Για παράδειγμα, ο μεγαλύτερος αδελφός πιθανόν να νιώσει ότι πρέπει να «είναι δυνατός» και να μην εκφράσει ανοιχτά το θρήνο του. </a:t>
            </a:r>
          </a:p>
          <a:p>
            <a:r>
              <a:rPr lang="el-GR" dirty="0"/>
              <a:t>   Ο θάνατος ενός παιδιού συνήθως είναι αβάσταχτη εμπειρία για την οικογένεια η οποία χρειάζεται χρόνο για να αποδεχθεί την πραγματικότητα, ευκαιρίες να την ακούσουν και να εκφράζεται σε ένα μη κριτικό περιβάλλον. Η οικογένεια ενός ετοιμοθάνατου παιδιού εκφράζει  αισθήματα ενοχής  και αναρωτιέται εάν ευθύνεται για τον επικείμενο θάνατο. Τα αδέλφια πιθανόν να καταπιέσουν τα αισθήματα ενοχής εάν ευχήθηκαν  ποτέ το άρρωστο παιδί (ή γονέας) να πεθάνει.</a:t>
            </a:r>
          </a:p>
          <a:p>
            <a:endParaRPr lang="el-GR" dirty="0"/>
          </a:p>
        </p:txBody>
      </p:sp>
    </p:spTree>
    <p:extLst>
      <p:ext uri="{BB962C8B-B14F-4D97-AF65-F5344CB8AC3E}">
        <p14:creationId xmlns:p14="http://schemas.microsoft.com/office/powerpoint/2010/main" val="3940008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7B8D52-0759-4EFA-A0D9-46D759A0F632}"/>
              </a:ext>
            </a:extLst>
          </p:cNvPr>
          <p:cNvSpPr>
            <a:spLocks noGrp="1"/>
          </p:cNvSpPr>
          <p:nvPr>
            <p:ph type="title"/>
          </p:nvPr>
        </p:nvSpPr>
        <p:spPr/>
        <p:txBody>
          <a:bodyPr/>
          <a:lstStyle/>
          <a:p>
            <a:r>
              <a:rPr lang="el-GR" b="1" dirty="0"/>
              <a:t>Παράγοντες  που επηρεάζουν το θρήνο και το θάνατο</a:t>
            </a:r>
            <a:endParaRPr lang="el-GR" dirty="0"/>
          </a:p>
        </p:txBody>
      </p:sp>
      <p:sp>
        <p:nvSpPr>
          <p:cNvPr id="3" name="Θέση περιεχομένου 2">
            <a:extLst>
              <a:ext uri="{FF2B5EF4-FFF2-40B4-BE49-F238E27FC236}">
                <a16:creationId xmlns:a16="http://schemas.microsoft.com/office/drawing/2014/main" id="{043876A9-91A5-4ECE-9E26-6E94D47BFE99}"/>
              </a:ext>
            </a:extLst>
          </p:cNvPr>
          <p:cNvSpPr>
            <a:spLocks noGrp="1"/>
          </p:cNvSpPr>
          <p:nvPr>
            <p:ph idx="1"/>
          </p:nvPr>
        </p:nvSpPr>
        <p:spPr/>
        <p:txBody>
          <a:bodyPr/>
          <a:lstStyle/>
          <a:p>
            <a:r>
              <a:rPr lang="el-GR" b="1" dirty="0"/>
              <a:t>Κοινωνικοοικονομικοί παράγοντες: </a:t>
            </a:r>
            <a:r>
              <a:rPr lang="el-GR" dirty="0"/>
              <a:t> Η οικογένεια που πενθεί πιθανόν να υποφέρει περισσότερο εάν δεν υπάρχει ασφάλεια υγείας ή ζωής ή σύνταξης μετά το θάνατο του ατόμου που παρείχε τα χρήματα. Οι οικογένειες αυτές έχουν να αντιμετωπίσουν όχι μόνο την απώλεια του αγαπημένου τους αλλά και την οικονομική απώλεια που πιθανόν να επηρεάσει περαιτέρω τη ζωή της οικογένειας. Οι μεγαλύτεροι άνθρωποι μπορεί να βρεθούν σε δυσκολότερη θέση, αφού ο θάνατος του συντρόφου μπορεί να προκαλέσει τη μείωση ή την παύση μιας πηγής εισοδήματος συνταξιοδότησης. Η μείωση του εισοδήματος μπορεί να οδηγήσει στην απώλεια του σπιτιού, της κοινότητας και των συστημάτων υποστήριξης.</a:t>
            </a:r>
          </a:p>
          <a:p>
            <a:pPr marL="0" indent="0">
              <a:buNone/>
            </a:pPr>
            <a:endParaRPr lang="el-GR" dirty="0"/>
          </a:p>
        </p:txBody>
      </p:sp>
    </p:spTree>
    <p:extLst>
      <p:ext uri="{BB962C8B-B14F-4D97-AF65-F5344CB8AC3E}">
        <p14:creationId xmlns:p14="http://schemas.microsoft.com/office/powerpoint/2010/main" val="4228590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15DF84-0E46-4AB8-9AC5-8A233D84294A}"/>
              </a:ext>
            </a:extLst>
          </p:cNvPr>
          <p:cNvSpPr>
            <a:spLocks noGrp="1"/>
          </p:cNvSpPr>
          <p:nvPr>
            <p:ph type="title"/>
          </p:nvPr>
        </p:nvSpPr>
        <p:spPr/>
        <p:txBody>
          <a:bodyPr/>
          <a:lstStyle/>
          <a:p>
            <a:r>
              <a:rPr lang="el-GR" b="1" dirty="0"/>
              <a:t>Παράγοντες  που επηρεάζουν το θρήνο και το θάνατο</a:t>
            </a:r>
            <a:endParaRPr lang="el-GR" dirty="0"/>
          </a:p>
        </p:txBody>
      </p:sp>
      <p:sp>
        <p:nvSpPr>
          <p:cNvPr id="3" name="Θέση περιεχομένου 2">
            <a:extLst>
              <a:ext uri="{FF2B5EF4-FFF2-40B4-BE49-F238E27FC236}">
                <a16:creationId xmlns:a16="http://schemas.microsoft.com/office/drawing/2014/main" id="{5BD3F5D4-44B8-4FCB-A14E-23496029ABA2}"/>
              </a:ext>
            </a:extLst>
          </p:cNvPr>
          <p:cNvSpPr>
            <a:spLocks noGrp="1"/>
          </p:cNvSpPr>
          <p:nvPr>
            <p:ph idx="1"/>
          </p:nvPr>
        </p:nvSpPr>
        <p:spPr/>
        <p:txBody>
          <a:bodyPr/>
          <a:lstStyle/>
          <a:p>
            <a:r>
              <a:rPr lang="el-GR" b="1" dirty="0"/>
              <a:t>Πολιτισμικές επιδράσεις:</a:t>
            </a:r>
            <a:r>
              <a:rPr lang="el-GR" dirty="0"/>
              <a:t> Η κουλτούρα επηρεάζει την έκφραση του θρήνου ενός ατόμου. Σε πολλές οικογένειες της Δυτικής κουλτούρας, ο θρήνος είναι ιδιωτική υπόθεση που μοιράζεται μόνο μέσα στην οικογένεια. Έτσι, πολλοί άνθρωποι εσωτερικεύουν τα αισθήματα λύπης και δεν εκφράζουν το θρήνο ή τα συναισθήματά τους για την απώλεια στους άλλους. Από την άλλη πλευρά, το πολιτισμικό υπόβαθρο πιθανόν να θεωρεί αναγκαίο η δημόσια εικόνα του ασθενούς και της οικογένειας να είναι συναισθηματικά φορτισμένη με δυνατό κλάμα και θρήνο.</a:t>
            </a:r>
          </a:p>
          <a:p>
            <a:r>
              <a:rPr lang="el-GR" dirty="0"/>
              <a:t>   Αν και οι ρόλοι των δύο φύλων έχουν γίνει ενιαίοι τις τελευταίες δεκαετίες, η αντίδραση των ανδρών και των γυναικών στο θάνατο μπορεί να είναι διαφορετική. Η χήρα που εργάζεται μπορεί να μην είναι συναισθηματικά τόσο φορτισμένη όσο εκείνη που χρειαζόταν το σύζυγό της για υποστήριξη. </a:t>
            </a:r>
          </a:p>
          <a:p>
            <a:endParaRPr lang="el-GR" dirty="0"/>
          </a:p>
        </p:txBody>
      </p:sp>
    </p:spTree>
    <p:extLst>
      <p:ext uri="{BB962C8B-B14F-4D97-AF65-F5344CB8AC3E}">
        <p14:creationId xmlns:p14="http://schemas.microsoft.com/office/powerpoint/2010/main" val="330136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D7CAFC-0D4F-4F06-8FBF-35A2EE163E2B}"/>
              </a:ext>
            </a:extLst>
          </p:cNvPr>
          <p:cNvSpPr>
            <a:spLocks noGrp="1"/>
          </p:cNvSpPr>
          <p:nvPr>
            <p:ph type="title"/>
          </p:nvPr>
        </p:nvSpPr>
        <p:spPr/>
        <p:txBody>
          <a:bodyPr/>
          <a:lstStyle/>
          <a:p>
            <a:r>
              <a:rPr lang="el-GR" dirty="0"/>
              <a:t>Πνευματικότητα</a:t>
            </a:r>
          </a:p>
        </p:txBody>
      </p:sp>
      <p:sp>
        <p:nvSpPr>
          <p:cNvPr id="3" name="Θέση περιεχομένου 2">
            <a:extLst>
              <a:ext uri="{FF2B5EF4-FFF2-40B4-BE49-F238E27FC236}">
                <a16:creationId xmlns:a16="http://schemas.microsoft.com/office/drawing/2014/main" id="{D22BF774-01AB-4C9D-954C-4589BAB26B39}"/>
              </a:ext>
            </a:extLst>
          </p:cNvPr>
          <p:cNvSpPr>
            <a:spLocks noGrp="1"/>
          </p:cNvSpPr>
          <p:nvPr>
            <p:ph idx="1"/>
          </p:nvPr>
        </p:nvSpPr>
        <p:spPr>
          <a:xfrm>
            <a:off x="2589212" y="2133599"/>
            <a:ext cx="8915400" cy="4288221"/>
          </a:xfrm>
        </p:spPr>
        <p:txBody>
          <a:bodyPr>
            <a:normAutofit/>
          </a:bodyPr>
          <a:lstStyle/>
          <a:p>
            <a:r>
              <a:rPr lang="el-GR" dirty="0"/>
              <a:t>Η πνευματικότητα έχει χαρακτηριστεί ως η αναζήτηση νοήματος  στη ζωή, μέσα από εμπειρίες και εκφράσεις του πνεύματος σε μια μοναδική και δυναμική για κάθε άτομο διαδικασία η οποία μπορεί να αντανακλά πίστη στο Θεό ή σε κάποιο Υπέρτατο Ον, αλλά και τη βαθιά σχέση μεταξύ του ατόμου και  των συνανθρώπων του και της  φύσης. </a:t>
            </a:r>
          </a:p>
          <a:p>
            <a:r>
              <a:rPr lang="el-GR" dirty="0"/>
              <a:t>Αναφέρεται στην  ακεραιότητα και τη συνοχή όλων των διαστάσεων, της σκέψης, του σώματος και του πνεύματος .</a:t>
            </a:r>
          </a:p>
          <a:p>
            <a:r>
              <a:rPr lang="el-GR" dirty="0"/>
              <a:t> Οι έννοιες της </a:t>
            </a:r>
            <a:r>
              <a:rPr lang="el-GR" dirty="0">
                <a:solidFill>
                  <a:srgbClr val="FF0000"/>
                </a:solidFill>
              </a:rPr>
              <a:t>θρησκευτικότητας </a:t>
            </a:r>
            <a:r>
              <a:rPr lang="el-GR" dirty="0"/>
              <a:t>και της </a:t>
            </a:r>
            <a:r>
              <a:rPr lang="el-GR" dirty="0">
                <a:solidFill>
                  <a:srgbClr val="FF0000"/>
                </a:solidFill>
              </a:rPr>
              <a:t>πνευματικότητας</a:t>
            </a:r>
            <a:r>
              <a:rPr lang="el-GR" dirty="0"/>
              <a:t> διαφέρουν, υποδηλώνει ότι ορισμένοι άτομα θα επιλέξουν να εκφράσουν την πνευματικότητά τους μέσω θρησκευτικών αξιών, πιστεύω και αντίστοιχων πρακτικών, ενώ άλλα άτομα όχι. Πρόκειται για μια έννοια που ξεπερνά την όποια θρησκευτική σχέση, μέσω της οποίας το άτομο αναζητά έμπνευση, νόημα, σκοπό, ακόμη και για όσους δεν πιστεύουν στην ύπαρξη του Θεού.</a:t>
            </a:r>
          </a:p>
          <a:p>
            <a:endParaRPr lang="el-GR" dirty="0"/>
          </a:p>
        </p:txBody>
      </p:sp>
    </p:spTree>
    <p:extLst>
      <p:ext uri="{BB962C8B-B14F-4D97-AF65-F5344CB8AC3E}">
        <p14:creationId xmlns:p14="http://schemas.microsoft.com/office/powerpoint/2010/main" val="338281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71E10E-0E11-48B0-A15A-B925A1BA0D41}"/>
              </a:ext>
            </a:extLst>
          </p:cNvPr>
          <p:cNvSpPr>
            <a:spLocks noGrp="1"/>
          </p:cNvSpPr>
          <p:nvPr>
            <p:ph type="title"/>
          </p:nvPr>
        </p:nvSpPr>
        <p:spPr/>
        <p:txBody>
          <a:bodyPr/>
          <a:lstStyle/>
          <a:p>
            <a:r>
              <a:rPr lang="el-GR" b="1" dirty="0"/>
              <a:t>Παράγοντες  που επηρεάζουν το θρήνο και το θάνατο</a:t>
            </a:r>
            <a:endParaRPr lang="el-GR" dirty="0"/>
          </a:p>
        </p:txBody>
      </p:sp>
      <p:sp>
        <p:nvSpPr>
          <p:cNvPr id="3" name="Θέση περιεχομένου 2">
            <a:extLst>
              <a:ext uri="{FF2B5EF4-FFF2-40B4-BE49-F238E27FC236}">
                <a16:creationId xmlns:a16="http://schemas.microsoft.com/office/drawing/2014/main" id="{9733D313-5540-44FB-BD40-CFB6BA0D0E98}"/>
              </a:ext>
            </a:extLst>
          </p:cNvPr>
          <p:cNvSpPr>
            <a:spLocks noGrp="1"/>
          </p:cNvSpPr>
          <p:nvPr>
            <p:ph idx="1"/>
          </p:nvPr>
        </p:nvSpPr>
        <p:spPr/>
        <p:txBody>
          <a:bodyPr/>
          <a:lstStyle/>
          <a:p>
            <a:r>
              <a:rPr lang="el-GR" b="1" dirty="0"/>
              <a:t>Θρησκευτικές επιδράσεις:</a:t>
            </a:r>
            <a:r>
              <a:rPr lang="el-GR" dirty="0"/>
              <a:t> Η θρησκεία και οι θρησκευτικές πρακτικές παίζουν σημαντικό ρόλο στην έκφραση του θρήνου και παρέχουν άνεση και παρηγοριά στο άτομο που βιώνει την απώλεια. Πολλοί άνθρωποι που έχουν παραμελήσει τα πνευματικά θέματα θεώρησαν το θάνατο ερέθισμα για την επιστροφή στις προηγούμενες θρησκευτικές πρακτικές. Παράλληλα, άλλοι πιθανόν να κατηγορούν το Θεό για το θάνατο του αγαπημένου τους και να απομακρυνθούν από αυτόν.</a:t>
            </a:r>
          </a:p>
          <a:p>
            <a:endParaRPr lang="el-GR" dirty="0"/>
          </a:p>
        </p:txBody>
      </p:sp>
    </p:spTree>
    <p:extLst>
      <p:ext uri="{BB962C8B-B14F-4D97-AF65-F5344CB8AC3E}">
        <p14:creationId xmlns:p14="http://schemas.microsoft.com/office/powerpoint/2010/main" val="3359226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CFAAF5-4351-4E15-9FC8-F8A964967F7E}"/>
              </a:ext>
            </a:extLst>
          </p:cNvPr>
          <p:cNvSpPr>
            <a:spLocks noGrp="1"/>
          </p:cNvSpPr>
          <p:nvPr>
            <p:ph type="title"/>
          </p:nvPr>
        </p:nvSpPr>
        <p:spPr/>
        <p:txBody>
          <a:bodyPr/>
          <a:lstStyle/>
          <a:p>
            <a:r>
              <a:rPr lang="el-GR" b="1" dirty="0"/>
              <a:t>Παράγοντες  που επηρεάζουν το θρήνο και το θάνατο</a:t>
            </a:r>
            <a:endParaRPr lang="el-GR" dirty="0"/>
          </a:p>
        </p:txBody>
      </p:sp>
      <p:sp>
        <p:nvSpPr>
          <p:cNvPr id="3" name="Θέση περιεχομένου 2">
            <a:extLst>
              <a:ext uri="{FF2B5EF4-FFF2-40B4-BE49-F238E27FC236}">
                <a16:creationId xmlns:a16="http://schemas.microsoft.com/office/drawing/2014/main" id="{63E09109-CFB1-45B2-BCD8-2D183F6E9629}"/>
              </a:ext>
            </a:extLst>
          </p:cNvPr>
          <p:cNvSpPr>
            <a:spLocks noGrp="1"/>
          </p:cNvSpPr>
          <p:nvPr>
            <p:ph idx="1"/>
          </p:nvPr>
        </p:nvSpPr>
        <p:spPr>
          <a:xfrm>
            <a:off x="2589212" y="2133600"/>
            <a:ext cx="8915400" cy="4393324"/>
          </a:xfrm>
        </p:spPr>
        <p:txBody>
          <a:bodyPr>
            <a:normAutofit/>
          </a:bodyPr>
          <a:lstStyle/>
          <a:p>
            <a:r>
              <a:rPr lang="el-GR" b="1" dirty="0"/>
              <a:t>Αιτία θανάτου:</a:t>
            </a:r>
            <a:r>
              <a:rPr lang="el-GR" dirty="0"/>
              <a:t> Πολλοί θάνατοι που είναι ξαφνικοί, εκτός από το φυσιολογικό θρήνο προκαλούν και σοκ σε αυτούς που επέζησαν. </a:t>
            </a:r>
            <a:r>
              <a:rPr lang="el-GR" i="1" dirty="0"/>
              <a:t>Ο θάνατος προερχόμενος από νόσο </a:t>
            </a:r>
            <a:r>
              <a:rPr lang="el-GR" dirty="0"/>
              <a:t>δημιουργεί αρκετούς τύπους αντίδρασης, όπως την πεποίθηση ότι ο θάνατος αποτελεί τιμωρία (για παράδειγμα,  όταν το σύνδρομο επίκτητης ανοσοποιητικής ανεπάρκειας διαγνώστηκε αρχικά σε ομοφυλόφιλους και χρήστες ναρκωτικών), φόβο και πανικό (όταν οι άνθρωποι θυμούνται την καταστροφή που προκάλεσε η πανούκλα σε προηγούμενες αιώνες) και ενοχή (όταν η οικογένεια και οι φίλοι πιστεύουν ότι θα μπορούσαν να είχαν προλάβει τον θάνατο). </a:t>
            </a:r>
          </a:p>
          <a:p>
            <a:r>
              <a:rPr lang="el-GR" i="1" dirty="0"/>
              <a:t>Ο θάνατος προερχόμενος από δυστύχημα</a:t>
            </a:r>
            <a:r>
              <a:rPr lang="el-GR" dirty="0"/>
              <a:t> συχνά σχετίζεται με αισθήματα κακοτυχίας. Η αντίδραση της ενοχής μπορεί να είναι τεράστια, ιδιαίτερα όταν τα παιδιά πεθαίνουν από ατυχήματα. </a:t>
            </a:r>
          </a:p>
          <a:p>
            <a:r>
              <a:rPr lang="el-GR" i="1" dirty="0"/>
              <a:t>Ο θάνατος κατά την υπεράσπιση της πατρίδας</a:t>
            </a:r>
            <a:r>
              <a:rPr lang="el-GR" dirty="0"/>
              <a:t> συνήθως θεωρείται από την κοινωνία ως τιμή και απαραίτητος. </a:t>
            </a:r>
          </a:p>
          <a:p>
            <a:endParaRPr lang="el-GR" dirty="0"/>
          </a:p>
        </p:txBody>
      </p:sp>
    </p:spTree>
    <p:extLst>
      <p:ext uri="{BB962C8B-B14F-4D97-AF65-F5344CB8AC3E}">
        <p14:creationId xmlns:p14="http://schemas.microsoft.com/office/powerpoint/2010/main" val="1407800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BA7DAE-C0D3-4D03-8375-530B6DD4C591}"/>
              </a:ext>
            </a:extLst>
          </p:cNvPr>
          <p:cNvSpPr>
            <a:spLocks noGrp="1"/>
          </p:cNvSpPr>
          <p:nvPr>
            <p:ph type="title"/>
          </p:nvPr>
        </p:nvSpPr>
        <p:spPr/>
        <p:txBody>
          <a:bodyPr/>
          <a:lstStyle/>
          <a:p>
            <a:r>
              <a:rPr lang="el-GR" b="1" dirty="0"/>
              <a:t>Ο νοσηλευτής ως πρότυπο ρόλου</a:t>
            </a:r>
            <a:br>
              <a:rPr lang="el-GR" dirty="0"/>
            </a:br>
            <a:endParaRPr lang="el-GR" dirty="0"/>
          </a:p>
        </p:txBody>
      </p:sp>
      <p:sp>
        <p:nvSpPr>
          <p:cNvPr id="3" name="Θέση περιεχομένου 2">
            <a:extLst>
              <a:ext uri="{FF2B5EF4-FFF2-40B4-BE49-F238E27FC236}">
                <a16:creationId xmlns:a16="http://schemas.microsoft.com/office/drawing/2014/main" id="{496C9033-6C72-44E1-BB05-AB8CA09A9731}"/>
              </a:ext>
            </a:extLst>
          </p:cNvPr>
          <p:cNvSpPr>
            <a:spLocks noGrp="1"/>
          </p:cNvSpPr>
          <p:nvPr>
            <p:ph idx="1"/>
          </p:nvPr>
        </p:nvSpPr>
        <p:spPr>
          <a:xfrm>
            <a:off x="2589212" y="2133599"/>
            <a:ext cx="8915400" cy="4225159"/>
          </a:xfrm>
        </p:spPr>
        <p:txBody>
          <a:bodyPr>
            <a:normAutofit lnSpcReduction="10000"/>
          </a:bodyPr>
          <a:lstStyle/>
          <a:p>
            <a:r>
              <a:rPr lang="el-GR" dirty="0"/>
              <a:t> Η ολιστική φροντίδα του ασθενούς που πεθαίνει και της οικογένειάς του, περιλαμβάνει σχεδόν πάντα κάποια προσωπική συναισθηματική επένδυση. Είναι μη ρεαλιστικό και άδικο να θεωρείται ότι οι νοσηλευτές θα χειρίζονται τις καταστάσεις που περιβάλλουν το θάνατο χωρίς συναισθήματα. Η καλύτερη πολιτική φαίνεται να είναι η αφιέρωση χρόνου για τη διερεύνηση των προσωπικών συναισθημάτων και την έκφρασή τους. Ο νοσηλευτής που αμελεί να ασχοληθεί με τα προσωπικά του συναισθήματα για τη ζωή και το θάνατο μάλλον δεν μπορεί να λάβει υπόψη τις ανάγκες των ασθενών που αντιμετωπίζουν το θάνατο. Γι’ αυτό, τα αισθήματα του νοσηλευτή διαδραματίζουν σημαντικό ρόλο στον τρόπο που φροντίζει τους ασθενείς στο τελευταίο στάδιο της ζωής τους. </a:t>
            </a:r>
          </a:p>
          <a:p>
            <a:r>
              <a:rPr lang="el-GR" dirty="0"/>
              <a:t>   Ο νοσηλευτής που φροντίζει έναν ασθενή για μεγάλη χρονική περίοδο θα υποστεί την αντίδραση του θρήνου όταν αυτός πεθάνει. Ο θρήνος μετά τον θάνατο ενός ασθενούς είναι φυσιολογικός και ο νοσηλευτής πρέπει να επιτρέψει στον εαυτό του να περάσει τη διεργασία του θρήνου παρά να τη σταματήσει.</a:t>
            </a:r>
          </a:p>
        </p:txBody>
      </p:sp>
    </p:spTree>
    <p:extLst>
      <p:ext uri="{BB962C8B-B14F-4D97-AF65-F5344CB8AC3E}">
        <p14:creationId xmlns:p14="http://schemas.microsoft.com/office/powerpoint/2010/main" val="3404869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69880C-4C80-409E-A2A6-02FAF79C4531}"/>
              </a:ext>
            </a:extLst>
          </p:cNvPr>
          <p:cNvSpPr>
            <a:spLocks noGrp="1"/>
          </p:cNvSpPr>
          <p:nvPr>
            <p:ph type="title"/>
          </p:nvPr>
        </p:nvSpPr>
        <p:spPr/>
        <p:txBody>
          <a:bodyPr/>
          <a:lstStyle/>
          <a:p>
            <a:r>
              <a:rPr lang="el-GR" b="1" dirty="0"/>
              <a:t>Ο νοσηλευτής ως πρότυπο ρόλου</a:t>
            </a:r>
            <a:br>
              <a:rPr lang="el-GR" dirty="0"/>
            </a:br>
            <a:endParaRPr lang="el-GR" dirty="0"/>
          </a:p>
        </p:txBody>
      </p:sp>
      <p:sp>
        <p:nvSpPr>
          <p:cNvPr id="3" name="Θέση περιεχομένου 2">
            <a:extLst>
              <a:ext uri="{FF2B5EF4-FFF2-40B4-BE49-F238E27FC236}">
                <a16:creationId xmlns:a16="http://schemas.microsoft.com/office/drawing/2014/main" id="{3BBBDBE1-FEF0-4939-8179-3E5156317915}"/>
              </a:ext>
            </a:extLst>
          </p:cNvPr>
          <p:cNvSpPr>
            <a:spLocks noGrp="1"/>
          </p:cNvSpPr>
          <p:nvPr>
            <p:ph idx="1"/>
          </p:nvPr>
        </p:nvSpPr>
        <p:spPr/>
        <p:txBody>
          <a:bodyPr>
            <a:normAutofit fontScale="92500"/>
          </a:bodyPr>
          <a:lstStyle/>
          <a:p>
            <a:pPr marL="0" indent="0">
              <a:buNone/>
            </a:pPr>
            <a:r>
              <a:rPr lang="el-GR" dirty="0"/>
              <a:t> Οι νοσηλευτές που φροντίζουν  ασθενείς που βιώνουν απώλεια, θρήνο και θάνατο είναι αποτελεσματικοί εάν μπορούν να επιτύχουν τους ακόλουθους στόχους:</a:t>
            </a:r>
          </a:p>
          <a:p>
            <a:pPr lvl="0"/>
            <a:r>
              <a:rPr lang="el-GR" dirty="0"/>
              <a:t>Να αναγνωρίσουν τις προσωπικές τους απώλειες που επηρεάζουν την παρούσα κατάσταση της ευεξίας τους και να αναγνωρίσουν και να χρησιμοποιήσουν αποτελεσματικές στρατηγικές αντιμετώπισης.</a:t>
            </a:r>
          </a:p>
          <a:p>
            <a:pPr lvl="0"/>
            <a:r>
              <a:rPr lang="el-GR" dirty="0"/>
              <a:t>Να επικοινωνήσουν ανοιχτά με τους ασθενείς για τις απώλειές τους και να προκαλέσουν συζήτηση για την επάρκεια των  μηχανισμών αντιμετώπισής τους.</a:t>
            </a:r>
          </a:p>
          <a:p>
            <a:pPr lvl="0"/>
            <a:r>
              <a:rPr lang="el-GR" dirty="0"/>
              <a:t>Να αντιδρούν ειλικρινά στις ανησυχίες και τα συναισθήματα των ασθενών που πεθαίνουν και των οικογενειών τους. Να μη  φοβούνται να κλάψουν με τους ασθενείς και να επιτρέπουν την απελευθέρωση των συναισθημάτων τους.</a:t>
            </a:r>
          </a:p>
          <a:p>
            <a:pPr lvl="0"/>
            <a:r>
              <a:rPr lang="el-GR" dirty="0"/>
              <a:t>Να αξιολογούν το χρόνο που δαπανούν με τους ασθενείς και τα μέλη της οικογένειας γιατί η υποστηρικτική παρουσία είναι η πρωταρχική παρέμβαση.</a:t>
            </a:r>
          </a:p>
        </p:txBody>
      </p:sp>
    </p:spTree>
    <p:extLst>
      <p:ext uri="{BB962C8B-B14F-4D97-AF65-F5344CB8AC3E}">
        <p14:creationId xmlns:p14="http://schemas.microsoft.com/office/powerpoint/2010/main" val="511223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782D0C-282E-449B-9397-C9BE491FD836}"/>
              </a:ext>
            </a:extLst>
          </p:cNvPr>
          <p:cNvSpPr>
            <a:spLocks noGrp="1"/>
          </p:cNvSpPr>
          <p:nvPr>
            <p:ph type="title"/>
          </p:nvPr>
        </p:nvSpPr>
        <p:spPr/>
        <p:txBody>
          <a:bodyPr/>
          <a:lstStyle/>
          <a:p>
            <a:r>
              <a:rPr lang="el-GR" dirty="0"/>
              <a:t>Στρατηγικές παρέμβασης</a:t>
            </a:r>
          </a:p>
        </p:txBody>
      </p:sp>
      <p:sp>
        <p:nvSpPr>
          <p:cNvPr id="3" name="Θέση περιεχομένου 2">
            <a:extLst>
              <a:ext uri="{FF2B5EF4-FFF2-40B4-BE49-F238E27FC236}">
                <a16:creationId xmlns:a16="http://schemas.microsoft.com/office/drawing/2014/main" id="{7543986D-AC93-4695-AA6F-9617DD198B7F}"/>
              </a:ext>
            </a:extLst>
          </p:cNvPr>
          <p:cNvSpPr>
            <a:spLocks noGrp="1"/>
          </p:cNvSpPr>
          <p:nvPr>
            <p:ph idx="1"/>
          </p:nvPr>
        </p:nvSpPr>
        <p:spPr>
          <a:xfrm>
            <a:off x="2589212" y="1524000"/>
            <a:ext cx="8915400" cy="5038864"/>
          </a:xfrm>
        </p:spPr>
        <p:txBody>
          <a:bodyPr>
            <a:normAutofit fontScale="92500" lnSpcReduction="10000"/>
          </a:bodyPr>
          <a:lstStyle/>
          <a:p>
            <a:pPr marL="0" lvl="0" indent="0">
              <a:buNone/>
            </a:pPr>
            <a:r>
              <a:rPr lang="el-GR" b="1" dirty="0">
                <a:solidFill>
                  <a:srgbClr val="FF0000"/>
                </a:solidFill>
              </a:rPr>
              <a:t>Ανάπτυξη σχέσης εμπιστοσύνης νοσηλευτή-ασθενούς.</a:t>
            </a:r>
          </a:p>
          <a:p>
            <a:r>
              <a:rPr lang="el-GR" dirty="0"/>
              <a:t>Η επικοινωνία αποτελεί ανάγκη </a:t>
            </a:r>
            <a:r>
              <a:rPr lang="el-GR" dirty="0" err="1"/>
              <a:t>καθόλη</a:t>
            </a:r>
            <a:r>
              <a:rPr lang="el-GR" dirty="0"/>
              <a:t> τη διάρκεια της ζωής μέχρι τη στιγμή του θανάτου και πρέπει να διατηρείται κάθε στιγμή με τον ασθενή και την οικογένεια. Ο νοσηλευτής πρέπει να είναι πρόθυμος να συζητά ανοιχτά τους φόβους και τις αμφιβολίες του ασθενούς και να λειτουργεί ως μη κριτικός ακροατής. </a:t>
            </a:r>
          </a:p>
          <a:p>
            <a:r>
              <a:rPr lang="el-GR" dirty="0"/>
              <a:t>Ο νοσηλευτής που επιδεικνύει στάση φροντίδας δεν δυσκολεύεται να κλάψει με το άτομο που θρηνεί και να μοιραστεί εμπειρίες σχετικές με τους φόβους, τη μοναξιά, και το θάνατο. Αυτό επιτρέπει στο άτομο που θρηνεί να εκφράσει τις βαθύτερες ανησυχίες του. Η μη λεκτική επικοινωνία είναι εξίσου σημαντική, όπως το χαμόγελο, το άγγιγμα, ή το χάιδεμα του χεριού και η οπτική επαφή. Αυτό που έχει σημασία είναι η ζεστασιά πίσω από τη χειρονομία και το ειλικρινές ενδιαφέρον του νοσηλευτή.</a:t>
            </a:r>
          </a:p>
          <a:p>
            <a:r>
              <a:rPr lang="el-GR" dirty="0"/>
              <a:t>  Η αίσθηση της ακοής θεωρείται ότι είναι η τελευταία αίσθηση που εγκαταλείπει το σώμα. Πολλοί ασθενείς διατηρούν την αίσθηση της ακοής σχεδόν μέχρι και τη στιγμή του θανάτου. Ο νοσηλευτής είναι καλό και επιβάλλεται να μιλά στον κωματώδη ασθενή και να ενθαρρύνει τα μέλη της οικογένειας να κάνουν το ίδιο. Επίσης, πρέπει να εξηγεί στον ασθενή τη νοσηλευτική φροντίδα που του παρέχεται καθώς και τους θορύβους του δωματίου. </a:t>
            </a:r>
          </a:p>
          <a:p>
            <a:endParaRPr lang="el-GR" dirty="0"/>
          </a:p>
        </p:txBody>
      </p:sp>
    </p:spTree>
    <p:extLst>
      <p:ext uri="{BB962C8B-B14F-4D97-AF65-F5344CB8AC3E}">
        <p14:creationId xmlns:p14="http://schemas.microsoft.com/office/powerpoint/2010/main" val="4078908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A018E6-B957-43DF-BC68-64162D6F1213}"/>
              </a:ext>
            </a:extLst>
          </p:cNvPr>
          <p:cNvSpPr>
            <a:spLocks noGrp="1"/>
          </p:cNvSpPr>
          <p:nvPr>
            <p:ph type="title"/>
          </p:nvPr>
        </p:nvSpPr>
        <p:spPr/>
        <p:txBody>
          <a:bodyPr>
            <a:normAutofit fontScale="90000"/>
          </a:bodyPr>
          <a:lstStyle/>
          <a:p>
            <a:r>
              <a:rPr lang="el-GR" dirty="0"/>
              <a:t>Παροχή εξηγήσεων για την κατάσταση και τη θεραπεία του ασθενούς</a:t>
            </a:r>
            <a:br>
              <a:rPr lang="el-GR" dirty="0"/>
            </a:br>
            <a:endParaRPr lang="el-GR" dirty="0"/>
          </a:p>
        </p:txBody>
      </p:sp>
      <p:sp>
        <p:nvSpPr>
          <p:cNvPr id="3" name="Θέση περιεχομένου 2">
            <a:extLst>
              <a:ext uri="{FF2B5EF4-FFF2-40B4-BE49-F238E27FC236}">
                <a16:creationId xmlns:a16="http://schemas.microsoft.com/office/drawing/2014/main" id="{F3A5958F-502F-4E94-B784-5F8C858FCE17}"/>
              </a:ext>
            </a:extLst>
          </p:cNvPr>
          <p:cNvSpPr>
            <a:spLocks noGrp="1"/>
          </p:cNvSpPr>
          <p:nvPr>
            <p:ph idx="1"/>
          </p:nvPr>
        </p:nvSpPr>
        <p:spPr/>
        <p:txBody>
          <a:bodyPr/>
          <a:lstStyle/>
          <a:p>
            <a:r>
              <a:rPr lang="el-GR" dirty="0"/>
              <a:t>Όλο το εμπλεκόμενο προσωπικό υγείας πρέπει να γνωρίζει τι ακριβώς έχει ειπωθεί στον ασθενή και στην οικογένεια. Εάν ειπωθούν διαφορετικά πράγματα, ο νοσηλευτής και τα άλλα μέλη της ομάδας υγείας εκτίθενται και προκαλείται δυσπιστία στην οικογένεια και στον ασθενή.</a:t>
            </a:r>
          </a:p>
          <a:p>
            <a:r>
              <a:rPr lang="el-GR" dirty="0"/>
              <a:t>    Η κατάσταση και η θεραπεία του ασθενούς πρέπει να εξηγούνται τόσο στον ασθενή όσο και στην οικογένεια. Κατά τη διάρκεια παροχής των εξηγήσεων απαιτείται υπομονή, γιατί τα άτομα μπορεί να θρηνούν τόσο πολύ για τη διάγνωση ώστε να μην ακούσουν όλες τις πληροφορίες που τους δίνονται. Ο νοσηλευτής μπορεί να κάνει ερωτήσεις για να βεβαιωθεί ότι έχουν ενημερωθεί σωστά και να επαναλάβει τις πληροφορίες που τυχόν έχασαν. </a:t>
            </a:r>
          </a:p>
          <a:p>
            <a:endParaRPr lang="el-GR" dirty="0"/>
          </a:p>
        </p:txBody>
      </p:sp>
    </p:spTree>
    <p:extLst>
      <p:ext uri="{BB962C8B-B14F-4D97-AF65-F5344CB8AC3E}">
        <p14:creationId xmlns:p14="http://schemas.microsoft.com/office/powerpoint/2010/main" val="298116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BAC05F-F99C-4F6C-9F02-BAE37E14E182}"/>
              </a:ext>
            </a:extLst>
          </p:cNvPr>
          <p:cNvSpPr>
            <a:spLocks noGrp="1"/>
          </p:cNvSpPr>
          <p:nvPr>
            <p:ph type="title"/>
          </p:nvPr>
        </p:nvSpPr>
        <p:spPr/>
        <p:txBody>
          <a:bodyPr>
            <a:normAutofit fontScale="90000"/>
          </a:bodyPr>
          <a:lstStyle/>
          <a:p>
            <a:r>
              <a:rPr lang="el-GR" dirty="0"/>
              <a:t>Διδασκαλία </a:t>
            </a:r>
            <a:r>
              <a:rPr lang="el-GR" dirty="0" err="1"/>
              <a:t>αυτοφροντίδας</a:t>
            </a:r>
            <a:r>
              <a:rPr lang="el-GR" dirty="0"/>
              <a:t> και προαγωγή της αυτοπεποίθησης</a:t>
            </a:r>
            <a:br>
              <a:rPr lang="el-GR" dirty="0"/>
            </a:br>
            <a:endParaRPr lang="el-GR" dirty="0"/>
          </a:p>
        </p:txBody>
      </p:sp>
      <p:sp>
        <p:nvSpPr>
          <p:cNvPr id="3" name="Θέση περιεχομένου 2">
            <a:extLst>
              <a:ext uri="{FF2B5EF4-FFF2-40B4-BE49-F238E27FC236}">
                <a16:creationId xmlns:a16="http://schemas.microsoft.com/office/drawing/2014/main" id="{4FB9EAF3-9E53-42EB-BB2E-5FC4F3766FA2}"/>
              </a:ext>
            </a:extLst>
          </p:cNvPr>
          <p:cNvSpPr>
            <a:spLocks noGrp="1"/>
          </p:cNvSpPr>
          <p:nvPr>
            <p:ph idx="1"/>
          </p:nvPr>
        </p:nvSpPr>
        <p:spPr/>
        <p:txBody>
          <a:bodyPr>
            <a:normAutofit lnSpcReduction="10000"/>
          </a:bodyPr>
          <a:lstStyle/>
          <a:p>
            <a:pPr lvl="0"/>
            <a:r>
              <a:rPr lang="el-GR" dirty="0"/>
              <a:t>Ο ασθενής  πρέπει να ενθαρρύνεται να διατηρεί την ανεξαρτησία του και την ικανότητα λήψης αποφάσεων για όσο το δυνατόν μεγαλύτερο διάστημα. Επίσης, οι συνήθειες προσωπικής υγιεινής και η λήψη τροφής πρέπει να εκτελούνται από τον ασθενή για όσο το δυνατόν περισσότερο. Όταν ο ασθενής περιοριστεί στο κρεβάτι, ο νοσηλευτής και τα άτομα της οικογένειας που παρέχουν φροντίδα πρέπει να προσπαθήσουν να βρουν δραστηριότητες </a:t>
            </a:r>
            <a:r>
              <a:rPr lang="el-GR" dirty="0" err="1"/>
              <a:t>αυτοφροντίδας</a:t>
            </a:r>
            <a:r>
              <a:rPr lang="el-GR" dirty="0"/>
              <a:t> τις οποίες μπορεί να εκτελέσει ο ασθενής.</a:t>
            </a:r>
          </a:p>
          <a:p>
            <a:r>
              <a:rPr lang="el-GR" dirty="0"/>
              <a:t>   Η ύπαρξη οικείων αντικειμένων μπορεί να βοηθήσει τον ασθενή να νιώσει πιο άνετα και πιο ασφαλής. Ανεξάρτητα από το εάν ο ασθενής βρίσκεται στο σπίτι ή σε νοσοκομειακό ίδρυμα, είναι επιθυμητό το περιβάλλον να αντανακλά τις προσωπικές του προτιμήσεις. Αυτό δίνει στον ασθενή κάποιο βαθμό ελέγχου όταν η υγεία και οι άλλες δραστηριότητες της καθημερινής ζωής βγαίνουν έξω από τη ζωή του. </a:t>
            </a:r>
          </a:p>
          <a:p>
            <a:endParaRPr lang="el-GR" dirty="0"/>
          </a:p>
        </p:txBody>
      </p:sp>
    </p:spTree>
    <p:extLst>
      <p:ext uri="{BB962C8B-B14F-4D97-AF65-F5344CB8AC3E}">
        <p14:creationId xmlns:p14="http://schemas.microsoft.com/office/powerpoint/2010/main" val="3007510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AA8381-BFAB-4540-A5F3-8A577ABDE3B7}"/>
              </a:ext>
            </a:extLst>
          </p:cNvPr>
          <p:cNvSpPr>
            <a:spLocks noGrp="1"/>
          </p:cNvSpPr>
          <p:nvPr>
            <p:ph type="title"/>
          </p:nvPr>
        </p:nvSpPr>
        <p:spPr/>
        <p:txBody>
          <a:bodyPr>
            <a:normAutofit fontScale="90000"/>
          </a:bodyPr>
          <a:lstStyle/>
          <a:p>
            <a:r>
              <a:rPr lang="el-GR" dirty="0"/>
              <a:t>Διδασκαλία των μελών της οικογένειας για συμμετοχή στη φροντίδα</a:t>
            </a:r>
            <a:br>
              <a:rPr lang="el-GR" dirty="0"/>
            </a:br>
            <a:endParaRPr lang="el-GR" dirty="0"/>
          </a:p>
        </p:txBody>
      </p:sp>
      <p:sp>
        <p:nvSpPr>
          <p:cNvPr id="3" name="Θέση περιεχομένου 2">
            <a:extLst>
              <a:ext uri="{FF2B5EF4-FFF2-40B4-BE49-F238E27FC236}">
                <a16:creationId xmlns:a16="http://schemas.microsoft.com/office/drawing/2014/main" id="{B06C6322-0525-42DF-ABFB-FAD05A0D17A9}"/>
              </a:ext>
            </a:extLst>
          </p:cNvPr>
          <p:cNvSpPr>
            <a:spLocks noGrp="1"/>
          </p:cNvSpPr>
          <p:nvPr>
            <p:ph idx="1"/>
          </p:nvPr>
        </p:nvSpPr>
        <p:spPr/>
        <p:txBody>
          <a:bodyPr>
            <a:normAutofit lnSpcReduction="10000"/>
          </a:bodyPr>
          <a:lstStyle/>
          <a:p>
            <a:r>
              <a:rPr lang="el-GR" dirty="0"/>
              <a:t> Η προετοιμασία των μελών της οικογένειας για να συμμετάσχουν στη νοσηλευτική φροντίδα με επάρκεια και αυτοπεποίθηση θα ωφελήσει τόσο τον ασθενή όσο και την οικογένεια. Ο ασθενής </a:t>
            </a:r>
            <a:r>
              <a:rPr lang="el-GR" dirty="0" err="1"/>
              <a:t>παρηγορείται</a:t>
            </a:r>
            <a:r>
              <a:rPr lang="el-GR" dirty="0"/>
              <a:t> που έχει κοντά του αγαπημένα πρόσωπα ενώ η οικογένεια </a:t>
            </a:r>
            <a:r>
              <a:rPr lang="el-GR" dirty="0" err="1"/>
              <a:t>παρηγορείται</a:t>
            </a:r>
            <a:r>
              <a:rPr lang="el-GR" dirty="0"/>
              <a:t> γνωρίζοντας ότι βοηθά στην ανακούφιση του ασθενούς. Τα μέλη της οικογένειας που παρέχουν νοσηλευτική φροντίδα πρέπει να επιβλέπονται από το νοσηλευτή.  </a:t>
            </a:r>
          </a:p>
          <a:p>
            <a:r>
              <a:rPr lang="el-GR" dirty="0"/>
              <a:t>   Τα μέλη της οικογένειας πιθανόν να μην επιθυμούν να παρέχουν τα ίδια φροντίδα αλλά να θέλουν να γνωρίζουν τι να περιμένουν και πώς μπορούν να βοηθήσουν ψυχολογικά τον ασθενή. Ο νοσηλευτής μπορεί να βοηθήσει εξηγώντας την κατάσταση του ασθενούς, τη θεραπεία στην οποία επιβάλλεται και το αποτέλεσμα που μπορεί να περιμένουν από τη θεραπεία. Η γνώση των δεδομένων πιθανόν να βοηθήσει τα μέλη της οικογένειας να αντιμετωπίσουν καλύτερα την επικείμενη απώλεια. </a:t>
            </a:r>
          </a:p>
        </p:txBody>
      </p:sp>
    </p:spTree>
    <p:extLst>
      <p:ext uri="{BB962C8B-B14F-4D97-AF65-F5344CB8AC3E}">
        <p14:creationId xmlns:p14="http://schemas.microsoft.com/office/powerpoint/2010/main" val="834902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D8F9D9-9B1A-4B1C-8C49-77DBB16A7B02}"/>
              </a:ext>
            </a:extLst>
          </p:cNvPr>
          <p:cNvSpPr>
            <a:spLocks noGrp="1"/>
          </p:cNvSpPr>
          <p:nvPr>
            <p:ph type="title"/>
          </p:nvPr>
        </p:nvSpPr>
        <p:spPr/>
        <p:txBody>
          <a:bodyPr>
            <a:normAutofit fontScale="90000"/>
          </a:bodyPr>
          <a:lstStyle/>
          <a:p>
            <a:r>
              <a:rPr lang="el-GR" b="1" dirty="0"/>
              <a:t>Ικανοποίηση των αναγκών των ασθενών που πεθαίνουν</a:t>
            </a:r>
            <a:br>
              <a:rPr lang="el-GR" dirty="0"/>
            </a:br>
            <a:endParaRPr lang="el-GR" dirty="0"/>
          </a:p>
        </p:txBody>
      </p:sp>
      <p:sp>
        <p:nvSpPr>
          <p:cNvPr id="3" name="Θέση περιεχομένου 2">
            <a:extLst>
              <a:ext uri="{FF2B5EF4-FFF2-40B4-BE49-F238E27FC236}">
                <a16:creationId xmlns:a16="http://schemas.microsoft.com/office/drawing/2014/main" id="{9DA9BFC9-04EA-472F-9768-F14BB54BA835}"/>
              </a:ext>
            </a:extLst>
          </p:cNvPr>
          <p:cNvSpPr>
            <a:spLocks noGrp="1"/>
          </p:cNvSpPr>
          <p:nvPr>
            <p:ph idx="1"/>
          </p:nvPr>
        </p:nvSpPr>
        <p:spPr/>
        <p:txBody>
          <a:bodyPr/>
          <a:lstStyle/>
          <a:p>
            <a:r>
              <a:rPr lang="el-GR" b="1" i="1" dirty="0">
                <a:solidFill>
                  <a:srgbClr val="FF0000"/>
                </a:solidFill>
              </a:rPr>
              <a:t>Φυσιολογικές ανάγκες:</a:t>
            </a:r>
            <a:r>
              <a:rPr lang="el-GR" b="1" dirty="0">
                <a:solidFill>
                  <a:srgbClr val="FF0000"/>
                </a:solidFill>
              </a:rPr>
              <a:t> </a:t>
            </a:r>
            <a:r>
              <a:rPr lang="el-GR" dirty="0"/>
              <a:t>Η φυσιολογική φροντίδα του ασθενούς περιλαμβάνει την ικανοποίηση των σωματικών αναγκών, όπως είναι η προσωπική υγιεινή, ο έλεγχος του πόνου, οι ανάγκες σε υγρά και διατροφή, η κίνηση, η απέκκριση και η αναπνευστική φροντίδα. </a:t>
            </a:r>
            <a:r>
              <a:rPr lang="el-GR" i="1" dirty="0"/>
              <a:t>Η προσωπική υγιεινή </a:t>
            </a:r>
            <a:r>
              <a:rPr lang="el-GR" dirty="0"/>
              <a:t>περιλαμβάνει την καθαριότητα του δέρματος, των μαλλιών, του στόματος, της μύτης και των οφθαλμών. Πολλοί υποφέρουν από υποσιτισμό και αφυδάτωση, γι’ αυτό πρέπει να ικανοποιούνται </a:t>
            </a:r>
            <a:r>
              <a:rPr lang="el-GR" i="1" dirty="0"/>
              <a:t>οι διατροφικές ανάγκες </a:t>
            </a:r>
            <a:r>
              <a:rPr lang="el-GR" dirty="0"/>
              <a:t>και </a:t>
            </a:r>
            <a:r>
              <a:rPr lang="el-GR" i="1" dirty="0"/>
              <a:t>οι ανάγκες σε υγρά.</a:t>
            </a:r>
            <a:r>
              <a:rPr lang="el-GR" dirty="0"/>
              <a:t> Ο ασθενής πιθανόν να χρειάζεται διατροφική υποστήριξη αλλά πρέπει να ενθαρρύνεται να πίνει νερό, εάν μπορεί ακόμη να καταπιεί. Επίσης, η περιοδική </a:t>
            </a:r>
            <a:r>
              <a:rPr lang="el-GR" i="1" dirty="0"/>
              <a:t>κίνηση</a:t>
            </a:r>
            <a:r>
              <a:rPr lang="el-GR" dirty="0"/>
              <a:t> πρέπει να επιτρέπεται, ενώ οι τακτικές αλλαγές θέσεων μπορούν να βοηθήσουν στην πρόληψη των ελκών πίεσης. </a:t>
            </a:r>
          </a:p>
          <a:p>
            <a:endParaRPr lang="el-GR" dirty="0"/>
          </a:p>
        </p:txBody>
      </p:sp>
    </p:spTree>
    <p:extLst>
      <p:ext uri="{BB962C8B-B14F-4D97-AF65-F5344CB8AC3E}">
        <p14:creationId xmlns:p14="http://schemas.microsoft.com/office/powerpoint/2010/main" val="35996456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812BE3-753E-4B9D-979A-89A2F66250CA}"/>
              </a:ext>
            </a:extLst>
          </p:cNvPr>
          <p:cNvSpPr>
            <a:spLocks noGrp="1"/>
          </p:cNvSpPr>
          <p:nvPr>
            <p:ph type="title"/>
          </p:nvPr>
        </p:nvSpPr>
        <p:spPr/>
        <p:txBody>
          <a:bodyPr/>
          <a:lstStyle/>
          <a:p>
            <a:r>
              <a:rPr lang="el-GR" b="1" dirty="0"/>
              <a:t>Ικανοποίηση των αναγκών των ασθενών που πεθαίνουν</a:t>
            </a:r>
            <a:endParaRPr lang="el-GR" dirty="0"/>
          </a:p>
        </p:txBody>
      </p:sp>
      <p:sp>
        <p:nvSpPr>
          <p:cNvPr id="3" name="Θέση περιεχομένου 2">
            <a:extLst>
              <a:ext uri="{FF2B5EF4-FFF2-40B4-BE49-F238E27FC236}">
                <a16:creationId xmlns:a16="http://schemas.microsoft.com/office/drawing/2014/main" id="{3AB68173-25CF-485E-9495-B382AA777BA0}"/>
              </a:ext>
            </a:extLst>
          </p:cNvPr>
          <p:cNvSpPr>
            <a:spLocks noGrp="1"/>
          </p:cNvSpPr>
          <p:nvPr>
            <p:ph idx="1"/>
          </p:nvPr>
        </p:nvSpPr>
        <p:spPr/>
        <p:txBody>
          <a:bodyPr>
            <a:normAutofit fontScale="92500" lnSpcReduction="20000"/>
          </a:bodyPr>
          <a:lstStyle/>
          <a:p>
            <a:r>
              <a:rPr lang="el-GR" i="1" dirty="0"/>
              <a:t>Ψυχολογικές ανάγκες:</a:t>
            </a:r>
            <a:r>
              <a:rPr lang="el-GR" dirty="0"/>
              <a:t> Όταν οι άνθρωποι μιλούν για τους φόβους που σχετίζονται με τον θάνατο, οι αντιδράσεις συνήθως περιλαμβάνουν το  φόβο του άγνωστου, του πόνου, του αποχωρισμού, της εγκατάλειψης των αγαπημένων προσώπων, της απώλειας της αξιοπρέπειας, του ελέγχου και των ανεκπλήρωτων εργασιών. Η  </a:t>
            </a:r>
            <a:r>
              <a:rPr lang="en-US" dirty="0"/>
              <a:t>Kubler</a:t>
            </a:r>
            <a:r>
              <a:rPr lang="el-GR" dirty="0"/>
              <a:t> – </a:t>
            </a:r>
            <a:r>
              <a:rPr lang="en-US" dirty="0"/>
              <a:t>Ross </a:t>
            </a:r>
            <a:r>
              <a:rPr lang="el-GR" dirty="0"/>
              <a:t>πιστεύει ότι υπάρχει άλλος ένας, μεγάλος και σημαντικότερος φόβος που καταπιέζεται και μένει ασυνείδητος: ο φόβος της καταστροφικής δύναμης που έχει ενσκήψει στο άτομο, την οποία δεν μπορεί να αλλάξει. Η </a:t>
            </a:r>
            <a:r>
              <a:rPr lang="en-US" dirty="0"/>
              <a:t>Kubler</a:t>
            </a:r>
            <a:r>
              <a:rPr lang="el-GR" dirty="0"/>
              <a:t>-</a:t>
            </a:r>
            <a:r>
              <a:rPr lang="en-US" dirty="0"/>
              <a:t>Ross</a:t>
            </a:r>
            <a:r>
              <a:rPr lang="el-GR" dirty="0"/>
              <a:t> αναφέρει ότι οι ασθενείς που πεθαίνουν επικοινωνούν αυτό το φόβο της καταστροφικής δύναμης κυρίως με συμβολική γλώσσα. Το άτομο πιθανόν να χρησιμοποιεί μη λεκτική γλώσσα,  όπως είναι οι εκφράσεις του προσώπου, ένας συγκεκριμένος τύπος κρατήματος του χεριού, ή στην περίπτωση των παιδιών μέσω της ζωγραφιάς.</a:t>
            </a:r>
          </a:p>
          <a:p>
            <a:r>
              <a:rPr lang="el-GR" dirty="0"/>
              <a:t>   Ο φόβος της απομόνωσης ή της αντιμετώπισης του θανάτου χωρίς βοήθεια, αποτελεί την κύρια ανησυχία του ασθενούς. Ο νοσηλευτής υποστηρίζει τον ασθενή με την παρουσία του, την πλήρη προσοχή  του και την επίδειξη φροντίδας.</a:t>
            </a:r>
          </a:p>
          <a:p>
            <a:endParaRPr lang="el-GR" dirty="0"/>
          </a:p>
        </p:txBody>
      </p:sp>
    </p:spTree>
    <p:extLst>
      <p:ext uri="{BB962C8B-B14F-4D97-AF65-F5344CB8AC3E}">
        <p14:creationId xmlns:p14="http://schemas.microsoft.com/office/powerpoint/2010/main" val="894471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7FACA7-12B3-4FFD-AB98-E62C6D23C63B}"/>
              </a:ext>
            </a:extLst>
          </p:cNvPr>
          <p:cNvSpPr>
            <a:spLocks noGrp="1"/>
          </p:cNvSpPr>
          <p:nvPr>
            <p:ph type="title"/>
          </p:nvPr>
        </p:nvSpPr>
        <p:spPr/>
        <p:txBody>
          <a:bodyPr/>
          <a:lstStyle/>
          <a:p>
            <a:r>
              <a:rPr lang="el-GR" dirty="0"/>
              <a:t>Μελέτη </a:t>
            </a:r>
            <a:r>
              <a:rPr lang="el-GR" dirty="0" err="1"/>
              <a:t>SUPPORT</a:t>
            </a:r>
            <a:endParaRPr lang="el-GR" dirty="0"/>
          </a:p>
        </p:txBody>
      </p:sp>
      <p:sp>
        <p:nvSpPr>
          <p:cNvPr id="3" name="Θέση περιεχομένου 2">
            <a:extLst>
              <a:ext uri="{FF2B5EF4-FFF2-40B4-BE49-F238E27FC236}">
                <a16:creationId xmlns:a16="http://schemas.microsoft.com/office/drawing/2014/main" id="{6657BF58-6B98-4D01-AFCD-39BE18149B43}"/>
              </a:ext>
            </a:extLst>
          </p:cNvPr>
          <p:cNvSpPr>
            <a:spLocks noGrp="1"/>
          </p:cNvSpPr>
          <p:nvPr>
            <p:ph idx="1"/>
          </p:nvPr>
        </p:nvSpPr>
        <p:spPr/>
        <p:txBody>
          <a:bodyPr/>
          <a:lstStyle/>
          <a:p>
            <a:r>
              <a:rPr lang="el-GR" dirty="0"/>
              <a:t>Οι ασθενείς που βρίσκονται κοντά στο θάνατο βιώνουν σύνθετες και μοναδικές προκλήσεις που απειλούν τη σωματική, τη συναισθηματική και την πνευματική τους ακεραιότητα. </a:t>
            </a:r>
          </a:p>
          <a:p>
            <a:r>
              <a:rPr lang="el-GR" dirty="0"/>
              <a:t>Σύμφωνα με τη μελέτη </a:t>
            </a:r>
            <a:r>
              <a:rPr lang="el-GR" dirty="0" err="1"/>
              <a:t>SUPPORT</a:t>
            </a:r>
            <a:r>
              <a:rPr lang="el-GR" dirty="0"/>
              <a:t> (Study </a:t>
            </a:r>
            <a:r>
              <a:rPr lang="el-GR" dirty="0" err="1"/>
              <a:t>to</a:t>
            </a:r>
            <a:r>
              <a:rPr lang="el-GR" dirty="0"/>
              <a:t> </a:t>
            </a:r>
            <a:r>
              <a:rPr lang="el-GR" dirty="0" err="1"/>
              <a:t>Understand</a:t>
            </a:r>
            <a:r>
              <a:rPr lang="el-GR" dirty="0"/>
              <a:t> </a:t>
            </a:r>
            <a:r>
              <a:rPr lang="el-GR" dirty="0" err="1"/>
              <a:t>Prognosis</a:t>
            </a:r>
            <a:r>
              <a:rPr lang="el-GR" dirty="0"/>
              <a:t> and </a:t>
            </a:r>
            <a:r>
              <a:rPr lang="el-GR" dirty="0" err="1"/>
              <a:t>Preferences</a:t>
            </a:r>
            <a:r>
              <a:rPr lang="el-GR" dirty="0"/>
              <a:t> for </a:t>
            </a:r>
            <a:r>
              <a:rPr lang="el-GR" dirty="0" err="1"/>
              <a:t>Outcomes</a:t>
            </a:r>
            <a:r>
              <a:rPr lang="el-GR" dirty="0"/>
              <a:t> and </a:t>
            </a:r>
            <a:r>
              <a:rPr lang="el-GR" dirty="0" err="1"/>
              <a:t>Risks</a:t>
            </a:r>
            <a:r>
              <a:rPr lang="el-GR" dirty="0"/>
              <a:t> of </a:t>
            </a:r>
            <a:r>
              <a:rPr lang="el-GR" dirty="0" err="1"/>
              <a:t>Treatments</a:t>
            </a:r>
            <a:r>
              <a:rPr lang="el-GR" dirty="0"/>
              <a:t>) πολλοί ασθενείς βιώνουν ένα παρατεταμένο και οδυνηρό θάνατο, λαμβάνοντας ανεπιθύμητες, ακριβές και επεμβατικές φροντίδες, παρόλα αυτά οι ιατροί πολύ συχνά είναι ανεπαρκώς εξοπλισμένοι για να αντιμετωπίσου το συναισθηματικό αυτό πόνο των ασθενών. </a:t>
            </a:r>
          </a:p>
          <a:p>
            <a:r>
              <a:rPr lang="el-GR" dirty="0"/>
              <a:t>Για το λόγο αυτό πολλές ιατρικές εταιρείες, οργανισμοί υγείας, και το κοινό έχουν θέσει τη βελτίωση της φροντίδας στο τέλος της ζωής ως υψηλή εθνική προτεραιότητα.</a:t>
            </a:r>
          </a:p>
          <a:p>
            <a:endParaRPr lang="el-GR" dirty="0"/>
          </a:p>
        </p:txBody>
      </p:sp>
    </p:spTree>
    <p:extLst>
      <p:ext uri="{BB962C8B-B14F-4D97-AF65-F5344CB8AC3E}">
        <p14:creationId xmlns:p14="http://schemas.microsoft.com/office/powerpoint/2010/main" val="39342044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1D9EB4-B39F-431A-9729-929B5523CBBD}"/>
              </a:ext>
            </a:extLst>
          </p:cNvPr>
          <p:cNvSpPr>
            <a:spLocks noGrp="1"/>
          </p:cNvSpPr>
          <p:nvPr>
            <p:ph type="title"/>
          </p:nvPr>
        </p:nvSpPr>
        <p:spPr/>
        <p:txBody>
          <a:bodyPr/>
          <a:lstStyle/>
          <a:p>
            <a:r>
              <a:rPr lang="el-GR" b="1" dirty="0"/>
              <a:t>Ικανοποίηση των αναγκών των ασθενών που πεθαίνουν</a:t>
            </a:r>
            <a:endParaRPr lang="el-GR" dirty="0"/>
          </a:p>
        </p:txBody>
      </p:sp>
      <p:sp>
        <p:nvSpPr>
          <p:cNvPr id="3" name="Θέση περιεχομένου 2">
            <a:extLst>
              <a:ext uri="{FF2B5EF4-FFF2-40B4-BE49-F238E27FC236}">
                <a16:creationId xmlns:a16="http://schemas.microsoft.com/office/drawing/2014/main" id="{4D90A808-BC7B-484F-8F23-AC57A9C573F8}"/>
              </a:ext>
            </a:extLst>
          </p:cNvPr>
          <p:cNvSpPr>
            <a:spLocks noGrp="1"/>
          </p:cNvSpPr>
          <p:nvPr>
            <p:ph idx="1"/>
          </p:nvPr>
        </p:nvSpPr>
        <p:spPr/>
        <p:txBody>
          <a:bodyPr>
            <a:normAutofit fontScale="85000" lnSpcReduction="10000"/>
          </a:bodyPr>
          <a:lstStyle/>
          <a:p>
            <a:r>
              <a:rPr lang="el-GR" b="1" i="1" dirty="0">
                <a:solidFill>
                  <a:srgbClr val="FF0000"/>
                </a:solidFill>
              </a:rPr>
              <a:t>Ικανοποίηση των αναγκών της οικογένειας:</a:t>
            </a:r>
            <a:r>
              <a:rPr lang="el-GR" b="1" dirty="0">
                <a:solidFill>
                  <a:srgbClr val="FF0000"/>
                </a:solidFill>
              </a:rPr>
              <a:t> </a:t>
            </a:r>
            <a:r>
              <a:rPr lang="el-GR" dirty="0"/>
              <a:t>Ο νοσηλευτής μπορεί να παρέχει φροντίδα στην </a:t>
            </a:r>
            <a:r>
              <a:rPr lang="el-GR" i="1" dirty="0"/>
              <a:t>οικογένεια που αντιμετωπίζει την </a:t>
            </a:r>
            <a:r>
              <a:rPr lang="el-GR" dirty="0"/>
              <a:t>απώλεια ακούγοντας τις ανησυχίες της. Τα μέλη της οικογένειας πρέπει να εκφράζουν τους φόβους και τις ανησυχίες και οι νοσηλευτές και οι άλλοι επαγγελματίες υγείας να παρέχουν υποστήριξη με το να είναι μη κριτικοί ακροατές. </a:t>
            </a:r>
          </a:p>
          <a:p>
            <a:r>
              <a:rPr lang="el-GR" dirty="0"/>
              <a:t>    Σε μερικές περιπτώσεις, ο νοσηλευτής δαπανά περισσότερο χρόνο με τους συγγενείς παρά με τον ασθενή, όπως όταν αυτός είναι σε κώμα. Τα μέλη της οικογένειας πιθανόν να πρέπει να ενθαρρύνονται να αναπαύονται και να διατρέφονται καλά. Ο μεγάλος αριθμός επισκεπτών μπορεί να κουράσει τον ασθενή, αλλά όταν παρέχονται εξηγήσεις, οι περισσότεροι συγγενείς το κατανοούν αυτό. Όταν θέλουν να παραμείνουν στο νοσοκομείο, πρέπει να κατευθύνονται σε ένα ήσυχο σημείο ώστε να χαλαρώσουν. </a:t>
            </a:r>
          </a:p>
          <a:p>
            <a:r>
              <a:rPr lang="el-GR" dirty="0"/>
              <a:t>    Η πραγματικότητα του θανάτου μπορεί να γίνει λιγότερο οδυνηρή προετοιμάζοντας την οικογένεια. Τα βήματα της διεργασίας του θρήνου πρέπει να εξηγούνται σε όλα τα μέλη της οικογένειας εκ των προτέρων, ώστε να μπορούν να αναγνωρίσουν τα συγκεκριμένα στάδια καθώς θα τα βιώνουν και να κατανοήσουν ότι η διεργασία είναι φυσιολογική.</a:t>
            </a:r>
          </a:p>
          <a:p>
            <a:endParaRPr lang="el-GR" dirty="0"/>
          </a:p>
        </p:txBody>
      </p:sp>
    </p:spTree>
    <p:extLst>
      <p:ext uri="{BB962C8B-B14F-4D97-AF65-F5344CB8AC3E}">
        <p14:creationId xmlns:p14="http://schemas.microsoft.com/office/powerpoint/2010/main" val="1469377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2A28B0-0C9D-4AF9-8694-306E8F02EF98}"/>
              </a:ext>
            </a:extLst>
          </p:cNvPr>
          <p:cNvSpPr>
            <a:spLocks noGrp="1"/>
          </p:cNvSpPr>
          <p:nvPr>
            <p:ph type="title"/>
          </p:nvPr>
        </p:nvSpPr>
        <p:spPr/>
        <p:txBody>
          <a:bodyPr/>
          <a:lstStyle/>
          <a:p>
            <a:r>
              <a:rPr lang="el-GR" dirty="0"/>
              <a:t>Πνευματικότητα</a:t>
            </a:r>
          </a:p>
        </p:txBody>
      </p:sp>
      <p:sp>
        <p:nvSpPr>
          <p:cNvPr id="3" name="Θέση περιεχομένου 2">
            <a:extLst>
              <a:ext uri="{FF2B5EF4-FFF2-40B4-BE49-F238E27FC236}">
                <a16:creationId xmlns:a16="http://schemas.microsoft.com/office/drawing/2014/main" id="{5D39F44C-5CFE-4894-B57D-7ECA04BF3BE8}"/>
              </a:ext>
            </a:extLst>
          </p:cNvPr>
          <p:cNvSpPr>
            <a:spLocks noGrp="1"/>
          </p:cNvSpPr>
          <p:nvPr>
            <p:ph idx="1"/>
          </p:nvPr>
        </p:nvSpPr>
        <p:spPr/>
        <p:txBody>
          <a:bodyPr/>
          <a:lstStyle/>
          <a:p>
            <a:r>
              <a:rPr lang="el-GR" dirty="0"/>
              <a:t>Η πνευματική ευεξία παρέχει κάποια προστασία ενάντια στην απελπισία που  βιώνουν τα άτομα των οποίων ο θάνατος επίκειται. Πολλές μελέτες για την πνευματικότητα κατέληξαν στο συμπέρασμα πως οι πνευματικές πεποιθήσεις του ατόμου συσχετίζονται θετικά με την υγεία, τη μακροζωία και την αποκατάσταση από σωματικές παθήσεις.</a:t>
            </a:r>
          </a:p>
          <a:p>
            <a:r>
              <a:rPr lang="el-GR" dirty="0"/>
              <a:t> Μελέτες που έγιναν σε ασθενείς σχετικά με την πνευματικότητα, κατέληξαν στο συμπέρασμα ότι οι ασθενείς αυτοί δηλώνουν πλήθος πνευματικών αναγκών, οι οποίες σχετίζονται και επηρεάζουν την ψυχολογική προσαρμογή στη νόσο. Παράλληλα οι μελέτες αυτές ανέδειξαν ότι η ανάπτυξη στενής θεραπευτικής σχέσης μεταξύ νοσηλευτών και ασθενών νεφρολογικών τμημάτων, επηρεάζεται από τις θετικές εμπειρίες πνευματικής φροντίδας αυτών των ασθενών.</a:t>
            </a:r>
          </a:p>
          <a:p>
            <a:endParaRPr lang="el-GR" dirty="0"/>
          </a:p>
        </p:txBody>
      </p:sp>
    </p:spTree>
    <p:extLst>
      <p:ext uri="{BB962C8B-B14F-4D97-AF65-F5344CB8AC3E}">
        <p14:creationId xmlns:p14="http://schemas.microsoft.com/office/powerpoint/2010/main" val="2561843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2FB065-CCC4-48FC-843E-0DEDC58A8037}"/>
              </a:ext>
            </a:extLst>
          </p:cNvPr>
          <p:cNvSpPr>
            <a:spLocks noGrp="1"/>
          </p:cNvSpPr>
          <p:nvPr>
            <p:ph type="title"/>
          </p:nvPr>
        </p:nvSpPr>
        <p:spPr/>
        <p:txBody>
          <a:bodyPr/>
          <a:lstStyle/>
          <a:p>
            <a:r>
              <a:rPr lang="el-GR" dirty="0"/>
              <a:t>Πνευματικότητα</a:t>
            </a:r>
          </a:p>
        </p:txBody>
      </p:sp>
      <p:sp>
        <p:nvSpPr>
          <p:cNvPr id="3" name="Θέση περιεχομένου 2">
            <a:extLst>
              <a:ext uri="{FF2B5EF4-FFF2-40B4-BE49-F238E27FC236}">
                <a16:creationId xmlns:a16="http://schemas.microsoft.com/office/drawing/2014/main" id="{A48D7A1C-4DCA-460B-B01B-5B94311C335B}"/>
              </a:ext>
            </a:extLst>
          </p:cNvPr>
          <p:cNvSpPr>
            <a:spLocks noGrp="1"/>
          </p:cNvSpPr>
          <p:nvPr>
            <p:ph idx="1"/>
          </p:nvPr>
        </p:nvSpPr>
        <p:spPr>
          <a:xfrm>
            <a:off x="2589212" y="2133600"/>
            <a:ext cx="8915400" cy="4403834"/>
          </a:xfrm>
        </p:spPr>
        <p:txBody>
          <a:bodyPr>
            <a:normAutofit fontScale="92500" lnSpcReduction="20000"/>
          </a:bodyPr>
          <a:lstStyle/>
          <a:p>
            <a:r>
              <a:rPr lang="el-GR" dirty="0"/>
              <a:t>Η ανακούφιση των αγωνιωδών σωματικών συμπτωμάτων θα πρέπει να αποτελεί την πρώτη μας προτεραιότητα, διαφορετικά, θα είναι αδύνατο για το άτομο που πεθαίνει να επικεντρωθεί στο έργο που πρέπει να γίνει. </a:t>
            </a:r>
          </a:p>
          <a:p>
            <a:r>
              <a:rPr lang="el-GR" dirty="0"/>
              <a:t>Ένας δεύτερος στόχος της φροντίδας είναι η ενεργοποίηση του ασθενούς ώστε να παραμείνει, στο βαθμό που αυτό είναι εφικτό, σε εγρήγορση κατά τη διάρκεια αυτών των τελευταίων ημερών, επιτυγχάνοντας ταυτόχρονα  τη σωματική του άνεση. </a:t>
            </a:r>
          </a:p>
          <a:p>
            <a:r>
              <a:rPr lang="el-GR" dirty="0"/>
              <a:t>Τρίτο στόχο θα πρέπει να αποτελεί η ανακούφιση της κατάθλιψης, του άγχους, ή των ψυχωτικών συμπτώματα που μπορούν να εμποδίσουν το άτομο που πεθαίνει από το να έχει πλήρως τις αισθήσεις του, και η λήψη μέριμνας για τις σχέσεις του ατόμου με τους άλλους και με τον Θεό.  </a:t>
            </a:r>
          </a:p>
          <a:p>
            <a:r>
              <a:rPr lang="el-GR" dirty="0"/>
              <a:t>Τέλος, επίκεντρο της φροντίδας, αποτελεί  η ικανοποίηση των πνευματικών αναγκών του ασθενούς, όπου οι πνευματικές ανάγκες προσδιορίζονται σε μεγάλο βαθμό τόσο από τις θρησκευτικές όσο και από τις μη θρησκευτικές πνευματικές ανάγκες, με τις πρώτες να περιλαμβάνουν την επίτευξη ειρήνης στη σχέση του με τον Θεό και με τους άλλους και τον εαυτό του και την προετοιμασία τους  για τη ζωή που έρχεται.</a:t>
            </a:r>
          </a:p>
        </p:txBody>
      </p:sp>
    </p:spTree>
    <p:extLst>
      <p:ext uri="{BB962C8B-B14F-4D97-AF65-F5344CB8AC3E}">
        <p14:creationId xmlns:p14="http://schemas.microsoft.com/office/powerpoint/2010/main" val="3404468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19E104-0BA1-4089-8A19-508E18DCA78E}"/>
              </a:ext>
            </a:extLst>
          </p:cNvPr>
          <p:cNvSpPr>
            <a:spLocks noGrp="1"/>
          </p:cNvSpPr>
          <p:nvPr>
            <p:ph type="title"/>
          </p:nvPr>
        </p:nvSpPr>
        <p:spPr/>
        <p:txBody>
          <a:bodyPr/>
          <a:lstStyle/>
          <a:p>
            <a:r>
              <a:rPr lang="el-GR" dirty="0"/>
              <a:t>Πνευματικότητα</a:t>
            </a:r>
          </a:p>
        </p:txBody>
      </p:sp>
      <p:sp>
        <p:nvSpPr>
          <p:cNvPr id="3" name="Θέση περιεχομένου 2">
            <a:extLst>
              <a:ext uri="{FF2B5EF4-FFF2-40B4-BE49-F238E27FC236}">
                <a16:creationId xmlns:a16="http://schemas.microsoft.com/office/drawing/2014/main" id="{47CDBE9D-504B-4385-967F-36C7A92773E0}"/>
              </a:ext>
            </a:extLst>
          </p:cNvPr>
          <p:cNvSpPr>
            <a:spLocks noGrp="1"/>
          </p:cNvSpPr>
          <p:nvPr>
            <p:ph idx="1"/>
          </p:nvPr>
        </p:nvSpPr>
        <p:spPr/>
        <p:txBody>
          <a:bodyPr>
            <a:normAutofit fontScale="85000" lnSpcReduction="20000"/>
          </a:bodyPr>
          <a:lstStyle/>
          <a:p>
            <a:r>
              <a:rPr lang="el-GR" dirty="0"/>
              <a:t>Οι Πνευματικές ανάγκες από την άλλη πλευρά δεν περιορίζονται στη θρησκεία, συνεπάγονται την εύρεση σκοπού και νοήματος στις υπόλοιπες ημέρες που απέμειναν στον ασθενή, τη συγχώρεση των άλλων και τη λήψη συγχώρεσης καθώς και την αποδοχή αυτών που το άτομο έχει επιτύχει κατά τη διάρκεια της ζωής του.  </a:t>
            </a:r>
          </a:p>
          <a:p>
            <a:r>
              <a:rPr lang="el-GR" dirty="0"/>
              <a:t>Αν και δεν ακολουθούν όλοι οι ασθενείς συγκεκριμένες πνευματικές ή θρησκευτικές πεποιθήσεις, οι περισσότεροι χρειάζονται κάποια μορφή πνευματικής φροντίδας. Οι περισσότεροι έχουν την ανάγκη να νιώσουν ότι οι ζωές τους έχουν νόημα ενώ πολλοί αισθάνονται την ανάγκη για ελπίδα μπροστά στο θάνατο. Ο νοσηλευτής δεν πρέπει να επιβάλλει τις πεποιθήσεις του στον ασθενή αλλά να τον ενημερώνει ότι οι πεποιθήσεις του είναι σημαντικές.</a:t>
            </a:r>
          </a:p>
          <a:p>
            <a:r>
              <a:rPr lang="el-GR" dirty="0"/>
              <a:t>H πνευματική φροντίδα παρέχεται με σεβασμό της προσωπικότητας του ατόμου. Οι θετικές σχέσεις υποστηρίζουν τους ασθενείς, δίνοντάς τους τη δυνατότητα να ανταποκριθούν στις πνευματικές ανάγκες τους. Στα εμπόδια για την παροχή πνευματικής φροντίδας περιλαμβάνονται η έλλειψη χρόνου, προσωπικοί, πολιτισμικοί ή θεσμικοί παράγοντες, καθώς και οι επαγγελματικές εκπαιδευτικές ανάγκες. Η αντιμετώπιση των παραπάνω, μπορεί να συμβάλλει σημαντικά στη βελτίωση της φροντίδας του ασθενούς προς το τέλος της ζωής.</a:t>
            </a:r>
          </a:p>
          <a:p>
            <a:endParaRPr lang="el-GR" dirty="0"/>
          </a:p>
        </p:txBody>
      </p:sp>
    </p:spTree>
    <p:extLst>
      <p:ext uri="{BB962C8B-B14F-4D97-AF65-F5344CB8AC3E}">
        <p14:creationId xmlns:p14="http://schemas.microsoft.com/office/powerpoint/2010/main" val="193851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862A08-6C48-4F7E-8743-6762DABE0470}"/>
              </a:ext>
            </a:extLst>
          </p:cNvPr>
          <p:cNvSpPr>
            <a:spLocks noGrp="1"/>
          </p:cNvSpPr>
          <p:nvPr>
            <p:ph type="title"/>
          </p:nvPr>
        </p:nvSpPr>
        <p:spPr/>
        <p:txBody>
          <a:bodyPr/>
          <a:lstStyle/>
          <a:p>
            <a:r>
              <a:rPr lang="el-GR" dirty="0"/>
              <a:t>Απώλεια</a:t>
            </a:r>
          </a:p>
        </p:txBody>
      </p:sp>
      <p:sp>
        <p:nvSpPr>
          <p:cNvPr id="3" name="Θέση περιεχομένου 2">
            <a:extLst>
              <a:ext uri="{FF2B5EF4-FFF2-40B4-BE49-F238E27FC236}">
                <a16:creationId xmlns:a16="http://schemas.microsoft.com/office/drawing/2014/main" id="{66D0A39D-F83B-4D2A-A929-C7F91F89566D}"/>
              </a:ext>
            </a:extLst>
          </p:cNvPr>
          <p:cNvSpPr>
            <a:spLocks noGrp="1"/>
          </p:cNvSpPr>
          <p:nvPr>
            <p:ph idx="1"/>
          </p:nvPr>
        </p:nvSpPr>
        <p:spPr/>
        <p:txBody>
          <a:bodyPr>
            <a:normAutofit lnSpcReduction="10000"/>
          </a:bodyPr>
          <a:lstStyle/>
          <a:p>
            <a:r>
              <a:rPr lang="el-GR" dirty="0"/>
              <a:t>Η απώλεια συμβαίνει όταν ένα αγαπημένο πρόσωπο, αντικείμενο ή κατάσταση αλλάζει, έτσι ώστε η αξία του να μειώνεται ή να αφαιρείται. Υπάρχουν αρκετοί τύποι απώλειας, ορισμένους από τους οποίους θα τους βιώσουμε όλοι κάποτε στη ζωή μας. </a:t>
            </a:r>
          </a:p>
          <a:p>
            <a:r>
              <a:rPr lang="el-GR" dirty="0"/>
              <a:t> Η</a:t>
            </a:r>
            <a:r>
              <a:rPr lang="el-GR" b="1" dirty="0"/>
              <a:t> πραγματική απώλεια</a:t>
            </a:r>
            <a:r>
              <a:rPr lang="el-GR" dirty="0"/>
              <a:t> μπορεί να αναγνωριστεί από τους άλλους καθώς και από το άτομο που τη βιώνει – η απώλεια ενός μέλους του σώματος, του συντρόφου, ενός πολύτιμου αντικειμένου, όπως είναι τα χρήματα ή η εργασία είναι όλα παραδείγματα πραγματικής απώλειας.</a:t>
            </a:r>
          </a:p>
          <a:p>
            <a:r>
              <a:rPr lang="el-GR" dirty="0"/>
              <a:t> Η </a:t>
            </a:r>
            <a:r>
              <a:rPr lang="el-GR" b="1" dirty="0"/>
              <a:t>αντιλαμβανόμενη απώλεια</a:t>
            </a:r>
            <a:r>
              <a:rPr lang="el-GR" dirty="0"/>
              <a:t> βιώνεται από το ίδιο το άτομο αλλά όχι και από τους άλλους. Για παράδειγμα, η απώλεια της νεότητας, της οικονομικής ανεξαρτησίας κ.α. </a:t>
            </a:r>
          </a:p>
          <a:p>
            <a:r>
              <a:rPr lang="el-GR" dirty="0"/>
              <a:t>Άμεσα σχετιζόμενες με την αληθινή και την αντιλαμβανόμενη απώλεια είναι η </a:t>
            </a:r>
            <a:r>
              <a:rPr lang="el-GR" b="1" dirty="0"/>
              <a:t>φυσική </a:t>
            </a:r>
            <a:r>
              <a:rPr lang="el-GR" dirty="0"/>
              <a:t>και η </a:t>
            </a:r>
            <a:r>
              <a:rPr lang="el-GR" b="1" dirty="0"/>
              <a:t>ψυχολογική</a:t>
            </a:r>
            <a:r>
              <a:rPr lang="el-GR" dirty="0"/>
              <a:t> </a:t>
            </a:r>
            <a:r>
              <a:rPr lang="el-GR" b="1" dirty="0"/>
              <a:t>απώλεια</a:t>
            </a:r>
            <a:r>
              <a:rPr lang="el-GR" dirty="0"/>
              <a:t>.</a:t>
            </a:r>
          </a:p>
        </p:txBody>
      </p:sp>
    </p:spTree>
    <p:extLst>
      <p:ext uri="{BB962C8B-B14F-4D97-AF65-F5344CB8AC3E}">
        <p14:creationId xmlns:p14="http://schemas.microsoft.com/office/powerpoint/2010/main" val="3864129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4CDE75-DB15-4CE3-9831-D0A6E9260558}"/>
              </a:ext>
            </a:extLst>
          </p:cNvPr>
          <p:cNvSpPr>
            <a:spLocks noGrp="1"/>
          </p:cNvSpPr>
          <p:nvPr>
            <p:ph type="title"/>
          </p:nvPr>
        </p:nvSpPr>
        <p:spPr/>
        <p:txBody>
          <a:bodyPr/>
          <a:lstStyle/>
          <a:p>
            <a:r>
              <a:rPr lang="el-GR" dirty="0"/>
              <a:t>Απώλεια</a:t>
            </a:r>
          </a:p>
        </p:txBody>
      </p:sp>
      <p:sp>
        <p:nvSpPr>
          <p:cNvPr id="3" name="Θέση περιεχομένου 2">
            <a:extLst>
              <a:ext uri="{FF2B5EF4-FFF2-40B4-BE49-F238E27FC236}">
                <a16:creationId xmlns:a16="http://schemas.microsoft.com/office/drawing/2014/main" id="{7F055CC1-CD70-4EC0-8793-E11BD58A0325}"/>
              </a:ext>
            </a:extLst>
          </p:cNvPr>
          <p:cNvSpPr>
            <a:spLocks noGrp="1"/>
          </p:cNvSpPr>
          <p:nvPr>
            <p:ph idx="1"/>
          </p:nvPr>
        </p:nvSpPr>
        <p:spPr/>
        <p:txBody>
          <a:bodyPr/>
          <a:lstStyle/>
          <a:p>
            <a:r>
              <a:rPr lang="el-GR" dirty="0"/>
              <a:t>Το άτομο που χάνει το χέρι του σε αυτοκινητιστικό ατύχημα υποφέρει τόσο από σωματική απώλεια του άκρου όσο και από την ψυχολογική απώλεια που μπορεί να είναι αποτέλεσμα της διαταραχής της </a:t>
            </a:r>
            <a:r>
              <a:rPr lang="el-GR" dirty="0" err="1"/>
              <a:t>αυτοεικόνας</a:t>
            </a:r>
            <a:r>
              <a:rPr lang="el-GR" dirty="0"/>
              <a:t> και της ανικανότητας επιστροφής στο επάγγελμά του. </a:t>
            </a:r>
          </a:p>
          <a:p>
            <a:r>
              <a:rPr lang="el-GR" dirty="0"/>
              <a:t>Οι απώλειες αυτές είναι αληθινές και ταυτόχρονα σωματικές και ψυχολογικές. Το άτομο που έχει ουλές αλλά δεν χάνει κάποιο άκρο πιθανόν να υποφέρει την ψυχολογική απώλεια της </a:t>
            </a:r>
            <a:r>
              <a:rPr lang="el-GR" dirty="0" err="1"/>
              <a:t>αυτοεικόνας</a:t>
            </a:r>
            <a:r>
              <a:rPr lang="el-GR" dirty="0"/>
              <a:t> του, όπως αυτό την αντιλαμβάνεται. </a:t>
            </a:r>
          </a:p>
          <a:p>
            <a:endParaRPr lang="el-GR" dirty="0"/>
          </a:p>
        </p:txBody>
      </p:sp>
    </p:spTree>
    <p:extLst>
      <p:ext uri="{BB962C8B-B14F-4D97-AF65-F5344CB8AC3E}">
        <p14:creationId xmlns:p14="http://schemas.microsoft.com/office/powerpoint/2010/main" val="4187715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1BFC66-1F12-48F8-99FB-9A187849B4BC}"/>
              </a:ext>
            </a:extLst>
          </p:cNvPr>
          <p:cNvSpPr>
            <a:spLocks noGrp="1"/>
          </p:cNvSpPr>
          <p:nvPr>
            <p:ph type="title"/>
          </p:nvPr>
        </p:nvSpPr>
        <p:spPr/>
        <p:txBody>
          <a:bodyPr/>
          <a:lstStyle/>
          <a:p>
            <a:r>
              <a:rPr lang="el-GR" dirty="0"/>
              <a:t>Απώλεια</a:t>
            </a:r>
          </a:p>
        </p:txBody>
      </p:sp>
      <p:sp>
        <p:nvSpPr>
          <p:cNvPr id="3" name="Θέση περιεχομένου 2">
            <a:extLst>
              <a:ext uri="{FF2B5EF4-FFF2-40B4-BE49-F238E27FC236}">
                <a16:creationId xmlns:a16="http://schemas.microsoft.com/office/drawing/2014/main" id="{41A19D0C-08F8-4359-9FF3-8761D2ACECC9}"/>
              </a:ext>
            </a:extLst>
          </p:cNvPr>
          <p:cNvSpPr>
            <a:spLocks noGrp="1"/>
          </p:cNvSpPr>
          <p:nvPr>
            <p:ph idx="1"/>
          </p:nvPr>
        </p:nvSpPr>
        <p:spPr/>
        <p:txBody>
          <a:bodyPr/>
          <a:lstStyle/>
          <a:p>
            <a:r>
              <a:rPr lang="el-GR" dirty="0"/>
              <a:t>Ένας άλλος τύπος απώλειας είναι η </a:t>
            </a:r>
            <a:r>
              <a:rPr lang="el-GR" b="1" dirty="0"/>
              <a:t>αναμενόμενη απώλεια,</a:t>
            </a:r>
            <a:r>
              <a:rPr lang="el-GR" dirty="0"/>
              <a:t> στην οποία το άτομο εμφανίζει αντιδράσεις θρήνου σε μια απώλεια πριν καν αυτή συμβεί. Η αναμενόμενη απώλεια εμφανίζεται συνήθως σε οικογένειες ασθενών που βρίσκονται στο τελικό στάδιο της νόσου και βοηθά στην προσαρμογή στην επικείμενη απώλεια. </a:t>
            </a:r>
          </a:p>
          <a:p>
            <a:r>
              <a:rPr lang="el-GR" dirty="0"/>
              <a:t>   Η απώλεια  μπορεί να έχει μεγάλη επίδραση στην  ανάπτυξη του ατόμου. Αντίστροφα,  η ηλικία επηρεάζει την αντίδραση του ατόμου στην απώλεια. Αν και οι περισσότεροι ενήλικες μπορούν να αποδεχθούν το θάνατο σε γνωστικό επίπεδο, πιθανόν να έχουν δυσκολία να τον αντιμετωπίσουν σε συναισθηματικό επίπεδο. </a:t>
            </a:r>
          </a:p>
          <a:p>
            <a:endParaRPr lang="el-GR" dirty="0"/>
          </a:p>
        </p:txBody>
      </p:sp>
    </p:spTree>
    <p:extLst>
      <p:ext uri="{BB962C8B-B14F-4D97-AF65-F5344CB8AC3E}">
        <p14:creationId xmlns:p14="http://schemas.microsoft.com/office/powerpoint/2010/main" val="3359315861"/>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TotalTime>
  <Words>4139</Words>
  <Application>Microsoft Office PowerPoint</Application>
  <PresentationFormat>Ευρεία οθόνη</PresentationFormat>
  <Paragraphs>103</Paragraphs>
  <Slides>30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30</vt:i4>
      </vt:variant>
    </vt:vector>
  </HeadingPairs>
  <TitlesOfParts>
    <vt:vector size="34" baseType="lpstr">
      <vt:lpstr>Arial</vt:lpstr>
      <vt:lpstr>Century Gothic</vt:lpstr>
      <vt:lpstr>Wingdings 3</vt:lpstr>
      <vt:lpstr>Θρόισμα</vt:lpstr>
      <vt:lpstr>Πνευματικότητα, απώλεια, θρήνος, θάνατος</vt:lpstr>
      <vt:lpstr>Πνευματικότητα</vt:lpstr>
      <vt:lpstr>Μελέτη SUPPORT</vt:lpstr>
      <vt:lpstr>Πνευματικότητα</vt:lpstr>
      <vt:lpstr>Πνευματικότητα</vt:lpstr>
      <vt:lpstr>Πνευματικότητα</vt:lpstr>
      <vt:lpstr>Απώλεια</vt:lpstr>
      <vt:lpstr>Απώλεια</vt:lpstr>
      <vt:lpstr>Απώλεια</vt:lpstr>
      <vt:lpstr>Θρήνος</vt:lpstr>
      <vt:lpstr>Πένθος</vt:lpstr>
      <vt:lpstr>Ο Engel (1964) ήταν μεταξύ των πρώτων που σταδιοποίησαν τις αντιδράσεις του θρήνου  </vt:lpstr>
      <vt:lpstr>Kubler-Ross</vt:lpstr>
      <vt:lpstr>Kubler-Ross</vt:lpstr>
      <vt:lpstr>Kubler-Ross</vt:lpstr>
      <vt:lpstr>Παράγοντες  που επηρεάζουν το θρήνο και το θάνατο </vt:lpstr>
      <vt:lpstr>Παράγοντες  που επηρεάζουν το θρήνο και το θάνατο</vt:lpstr>
      <vt:lpstr>Παράγοντες  που επηρεάζουν το θρήνο και το θάνατο</vt:lpstr>
      <vt:lpstr>Παράγοντες  που επηρεάζουν το θρήνο και το θάνατο</vt:lpstr>
      <vt:lpstr>Παράγοντες  που επηρεάζουν το θρήνο και το θάνατο</vt:lpstr>
      <vt:lpstr>Παράγοντες  που επηρεάζουν το θρήνο και το θάνατο</vt:lpstr>
      <vt:lpstr>Ο νοσηλευτής ως πρότυπο ρόλου </vt:lpstr>
      <vt:lpstr>Ο νοσηλευτής ως πρότυπο ρόλου </vt:lpstr>
      <vt:lpstr>Στρατηγικές παρέμβασης</vt:lpstr>
      <vt:lpstr>Παροχή εξηγήσεων για την κατάσταση και τη θεραπεία του ασθενούς </vt:lpstr>
      <vt:lpstr>Διδασκαλία αυτοφροντίδας και προαγωγή της αυτοπεποίθησης </vt:lpstr>
      <vt:lpstr>Διδασκαλία των μελών της οικογένειας για συμμετοχή στη φροντίδα </vt:lpstr>
      <vt:lpstr>Ικανοποίηση των αναγκών των ασθενών που πεθαίνουν </vt:lpstr>
      <vt:lpstr>Ικανοποίηση των αναγκών των ασθενών που πεθαίνουν</vt:lpstr>
      <vt:lpstr>Ικανοποίηση των αναγκών των ασθενών που πεθαίνουν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Φροντίδα ασθενή και οικογένειας με καρκίνο σε προχωρημένο και τελικό στάδιο της νόσου.  Πνευματικότητα, απώλεια, θρήνος, θάνατος</dc:title>
  <dc:creator>Sofia</dc:creator>
  <cp:lastModifiedBy>Sofia</cp:lastModifiedBy>
  <cp:revision>6</cp:revision>
  <dcterms:created xsi:type="dcterms:W3CDTF">2023-04-21T10:33:03Z</dcterms:created>
  <dcterms:modified xsi:type="dcterms:W3CDTF">2023-04-21T11:08:24Z</dcterms:modified>
</cp:coreProperties>
</file>