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71" r:id="rId2"/>
    <p:sldId id="263" r:id="rId3"/>
    <p:sldId id="264" r:id="rId4"/>
    <p:sldId id="256" r:id="rId5"/>
    <p:sldId id="265" r:id="rId6"/>
    <p:sldId id="257" r:id="rId7"/>
    <p:sldId id="258" r:id="rId8"/>
    <p:sldId id="259" r:id="rId9"/>
    <p:sldId id="260" r:id="rId10"/>
    <p:sldId id="261" r:id="rId11"/>
    <p:sldId id="266" r:id="rId12"/>
    <p:sldId id="262"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0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6" d="100"/>
          <a:sy n="76" d="100"/>
        </p:scale>
        <p:origin x="-480" y="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4BB01F8F-081E-4222-80C2-8E184E0781CE}"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F0DD5-B042-46AF-872A-CD070633364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5508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BB01F8F-081E-4222-80C2-8E184E0781CE}"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F0DD5-B042-46AF-872A-CD070633364B}" type="slidenum">
              <a:rPr lang="en-US" smtClean="0"/>
              <a:t>‹#›</a:t>
            </a:fld>
            <a:endParaRPr lang="en-US"/>
          </a:p>
        </p:txBody>
      </p:sp>
    </p:spTree>
    <p:extLst>
      <p:ext uri="{BB962C8B-B14F-4D97-AF65-F5344CB8AC3E}">
        <p14:creationId xmlns:p14="http://schemas.microsoft.com/office/powerpoint/2010/main" val="1315909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BB01F8F-081E-4222-80C2-8E184E0781CE}"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F0DD5-B042-46AF-872A-CD070633364B}" type="slidenum">
              <a:rPr lang="en-US" smtClean="0"/>
              <a:t>‹#›</a:t>
            </a:fld>
            <a:endParaRPr lang="en-US"/>
          </a:p>
        </p:txBody>
      </p:sp>
    </p:spTree>
    <p:extLst>
      <p:ext uri="{BB962C8B-B14F-4D97-AF65-F5344CB8AC3E}">
        <p14:creationId xmlns:p14="http://schemas.microsoft.com/office/powerpoint/2010/main" val="421204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BB01F8F-081E-4222-80C2-8E184E0781CE}"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F0DD5-B042-46AF-872A-CD070633364B}" type="slidenum">
              <a:rPr lang="en-US" smtClean="0"/>
              <a:t>‹#›</a:t>
            </a:fld>
            <a:endParaRPr lang="en-US"/>
          </a:p>
        </p:txBody>
      </p:sp>
    </p:spTree>
    <p:extLst>
      <p:ext uri="{BB962C8B-B14F-4D97-AF65-F5344CB8AC3E}">
        <p14:creationId xmlns:p14="http://schemas.microsoft.com/office/powerpoint/2010/main" val="4022679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BB01F8F-081E-4222-80C2-8E184E0781CE}"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F0DD5-B042-46AF-872A-CD070633364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5262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BB01F8F-081E-4222-80C2-8E184E0781CE}" type="datetimeFigureOut">
              <a:rPr lang="en-US" smtClean="0"/>
              <a:t>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F0DD5-B042-46AF-872A-CD070633364B}" type="slidenum">
              <a:rPr lang="en-US" smtClean="0"/>
              <a:t>‹#›</a:t>
            </a:fld>
            <a:endParaRPr lang="en-US"/>
          </a:p>
        </p:txBody>
      </p:sp>
    </p:spTree>
    <p:extLst>
      <p:ext uri="{BB962C8B-B14F-4D97-AF65-F5344CB8AC3E}">
        <p14:creationId xmlns:p14="http://schemas.microsoft.com/office/powerpoint/2010/main" val="119972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9728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1792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BB01F8F-081E-4222-80C2-8E184E0781CE}" type="datetimeFigureOut">
              <a:rPr lang="en-US" smtClean="0"/>
              <a:t>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F0DD5-B042-46AF-872A-CD070633364B}" type="slidenum">
              <a:rPr lang="en-US" smtClean="0"/>
              <a:t>‹#›</a:t>
            </a:fld>
            <a:endParaRPr lang="en-US"/>
          </a:p>
        </p:txBody>
      </p:sp>
    </p:spTree>
    <p:extLst>
      <p:ext uri="{BB962C8B-B14F-4D97-AF65-F5344CB8AC3E}">
        <p14:creationId xmlns:p14="http://schemas.microsoft.com/office/powerpoint/2010/main" val="2588402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BB01F8F-081E-4222-80C2-8E184E0781CE}" type="datetimeFigureOut">
              <a:rPr lang="en-US" smtClean="0"/>
              <a:t>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FF0DD5-B042-46AF-872A-CD070633364B}" type="slidenum">
              <a:rPr lang="en-US" smtClean="0"/>
              <a:t>‹#›</a:t>
            </a:fld>
            <a:endParaRPr lang="en-US"/>
          </a:p>
        </p:txBody>
      </p:sp>
    </p:spTree>
    <p:extLst>
      <p:ext uri="{BB962C8B-B14F-4D97-AF65-F5344CB8AC3E}">
        <p14:creationId xmlns:p14="http://schemas.microsoft.com/office/powerpoint/2010/main" val="104824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BB01F8F-081E-4222-80C2-8E184E0781CE}" type="datetimeFigureOut">
              <a:rPr lang="en-US" smtClean="0"/>
              <a:t>2/6/2021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E5FF0DD5-B042-46AF-872A-CD070633364B}" type="slidenum">
              <a:rPr lang="en-US" smtClean="0"/>
              <a:t>‹#›</a:t>
            </a:fld>
            <a:endParaRPr lang="en-US"/>
          </a:p>
        </p:txBody>
      </p:sp>
    </p:spTree>
    <p:extLst>
      <p:ext uri="{BB962C8B-B14F-4D97-AF65-F5344CB8AC3E}">
        <p14:creationId xmlns:p14="http://schemas.microsoft.com/office/powerpoint/2010/main" val="2432772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BB01F8F-081E-4222-80C2-8E184E0781CE}" type="datetimeFigureOut">
              <a:rPr lang="en-US" smtClean="0"/>
              <a:t>2/6/2021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5FF0DD5-B042-46AF-872A-CD070633364B}" type="slidenum">
              <a:rPr lang="en-US" smtClean="0"/>
              <a:t>‹#›</a:t>
            </a:fld>
            <a:endParaRPr lang="en-US"/>
          </a:p>
        </p:txBody>
      </p:sp>
    </p:spTree>
    <p:extLst>
      <p:ext uri="{BB962C8B-B14F-4D97-AF65-F5344CB8AC3E}">
        <p14:creationId xmlns:p14="http://schemas.microsoft.com/office/powerpoint/2010/main" val="3004236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BB01F8F-081E-4222-80C2-8E184E0781CE}" type="datetimeFigureOut">
              <a:rPr lang="en-US" smtClean="0"/>
              <a:t>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F0DD5-B042-46AF-872A-CD070633364B}" type="slidenum">
              <a:rPr lang="en-US" smtClean="0"/>
              <a:t>‹#›</a:t>
            </a:fld>
            <a:endParaRPr lang="en-US"/>
          </a:p>
        </p:txBody>
      </p:sp>
    </p:spTree>
    <p:extLst>
      <p:ext uri="{BB962C8B-B14F-4D97-AF65-F5344CB8AC3E}">
        <p14:creationId xmlns:p14="http://schemas.microsoft.com/office/powerpoint/2010/main" val="4005641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BB01F8F-081E-4222-80C2-8E184E0781CE}" type="datetimeFigureOut">
              <a:rPr lang="en-US" smtClean="0"/>
              <a:t>2/6/2021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5FF0DD5-B042-46AF-872A-CD070633364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701956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athensvoice.gr/politics/132196_tis-ptaiei" TargetMode="External"/><Relationship Id="rId2" Type="http://schemas.openxmlformats.org/officeDocument/2006/relationships/hyperlink" Target="https://www.greek-language.gr/dig" TargetMode="External"/><Relationship Id="rId1" Type="http://schemas.openxmlformats.org/officeDocument/2006/relationships/slideLayout" Target="../slideLayouts/slideLayout2.xml"/><Relationship Id="rId5" Type="http://schemas.openxmlformats.org/officeDocument/2006/relationships/hyperlink" Target="https://www.mixanitouxronou.gr/i-archi-tis-dedilomenis-gennithike-meta-tin-katangelia-tou-ch-trikoupi-oti-o-vasilias-diorize-aftarchika-ipourgous-apo-tin-miopsifia-apo-tote-i-kivernisis-prepi-na-echoun-dedilomeni-tin-apoli/" TargetMode="External"/><Relationship Id="rId4" Type="http://schemas.openxmlformats.org/officeDocument/2006/relationships/hyperlink" Target="http://www.greeklaws.com/pubs/uploads/1052.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6D51F64-3CD1-4C31-AFA3-2BF316D2B6D8}"/>
              </a:ext>
            </a:extLst>
          </p:cNvPr>
          <p:cNvSpPr>
            <a:spLocks noGrp="1"/>
          </p:cNvSpPr>
          <p:nvPr>
            <p:ph type="title"/>
          </p:nvPr>
        </p:nvSpPr>
        <p:spPr>
          <a:xfrm>
            <a:off x="0" y="0"/>
            <a:ext cx="11155680" cy="1448789"/>
          </a:xfrm>
        </p:spPr>
        <p:txBody>
          <a:bodyPr>
            <a:normAutofit/>
          </a:bodyPr>
          <a:lstStyle/>
          <a:p>
            <a:pPr>
              <a:lnSpc>
                <a:spcPct val="100000"/>
              </a:lnSpc>
            </a:pPr>
            <a:r>
              <a:rPr lang="el-GR" sz="2000" b="1" dirty="0">
                <a:effectLst/>
                <a:latin typeface="Calibri" panose="020F0502020204030204" pitchFamily="34" charset="0"/>
                <a:ea typeface="Calibri" panose="020F0502020204030204" pitchFamily="34" charset="0"/>
                <a:cs typeface="Times New Roman" panose="02020603050405020304" pitchFamily="18" charset="0"/>
              </a:rPr>
              <a:t>ΠΑΝΕΠΙΣΤΗΜΙΟ ΠΕΛΟΠΟΝΝΗΣΟΥ</a:t>
            </a:r>
            <a:r>
              <a:rPr lang="en-US" sz="2000" b="1" dirty="0">
                <a:effectLst/>
                <a:latin typeface="Calibri" panose="020F0502020204030204" pitchFamily="34" charset="0"/>
                <a:ea typeface="Calibri" panose="020F0502020204030204" pitchFamily="34" charset="0"/>
                <a:cs typeface="Times New Roman" panose="02020603050405020304" pitchFamily="18" charset="0"/>
              </a:rPr>
              <a:t/>
            </a:r>
            <a:br>
              <a:rPr lang="en-US" sz="2000" b="1" dirty="0">
                <a:effectLst/>
                <a:latin typeface="Calibri" panose="020F0502020204030204" pitchFamily="34" charset="0"/>
                <a:ea typeface="Calibri" panose="020F0502020204030204" pitchFamily="34" charset="0"/>
                <a:cs typeface="Times New Roman" panose="02020603050405020304" pitchFamily="18" charset="0"/>
              </a:rPr>
            </a:br>
            <a:r>
              <a:rPr lang="el-GR" sz="2000" b="1" dirty="0">
                <a:effectLst/>
                <a:latin typeface="Calibri" panose="020F0502020204030204" pitchFamily="34" charset="0"/>
                <a:ea typeface="Calibri" panose="020F0502020204030204" pitchFamily="34" charset="0"/>
                <a:cs typeface="Times New Roman" panose="02020603050405020304" pitchFamily="18" charset="0"/>
              </a:rPr>
              <a:t>ΣΧΟΛΗ ΚΑΛΩΝ ΤΕΧΝΩΝ</a:t>
            </a:r>
            <a:r>
              <a:rPr lang="en-US" sz="2000" b="1" dirty="0">
                <a:effectLst/>
                <a:latin typeface="Calibri" panose="020F0502020204030204" pitchFamily="34" charset="0"/>
                <a:ea typeface="Calibri" panose="020F0502020204030204" pitchFamily="34" charset="0"/>
                <a:cs typeface="Times New Roman" panose="02020603050405020304" pitchFamily="18" charset="0"/>
              </a:rPr>
              <a:t/>
            </a:r>
            <a:br>
              <a:rPr lang="en-US" sz="2000" b="1" dirty="0">
                <a:effectLst/>
                <a:latin typeface="Calibri" panose="020F0502020204030204" pitchFamily="34" charset="0"/>
                <a:ea typeface="Calibri" panose="020F0502020204030204" pitchFamily="34" charset="0"/>
                <a:cs typeface="Times New Roman" panose="02020603050405020304" pitchFamily="18" charset="0"/>
              </a:rPr>
            </a:br>
            <a:r>
              <a:rPr lang="el-GR" sz="2000" b="1" dirty="0">
                <a:effectLst/>
                <a:latin typeface="Calibri" panose="020F0502020204030204" pitchFamily="34" charset="0"/>
                <a:ea typeface="Calibri" panose="020F0502020204030204" pitchFamily="34" charset="0"/>
                <a:cs typeface="Times New Roman" panose="02020603050405020304" pitchFamily="18" charset="0"/>
              </a:rPr>
              <a:t>ΤΜΗΜΑ ΘΕΑΤΡΙΚΩΝ ΣΠΟΥΔΩΝ</a:t>
            </a:r>
            <a:r>
              <a:rPr lang="en-US" sz="2000" b="1" dirty="0">
                <a:effectLst/>
                <a:latin typeface="Calibri" panose="020F0502020204030204" pitchFamily="34" charset="0"/>
                <a:ea typeface="Calibri" panose="020F0502020204030204" pitchFamily="34" charset="0"/>
                <a:cs typeface="Times New Roman" panose="02020603050405020304" pitchFamily="18" charset="0"/>
              </a:rPr>
              <a:t/>
            </a:r>
            <a:br>
              <a:rPr lang="en-US" sz="2000" b="1" dirty="0">
                <a:effectLst/>
                <a:latin typeface="Calibri" panose="020F0502020204030204" pitchFamily="34" charset="0"/>
                <a:ea typeface="Calibri" panose="020F0502020204030204" pitchFamily="34" charset="0"/>
                <a:cs typeface="Times New Roman" panose="02020603050405020304" pitchFamily="18" charset="0"/>
              </a:rPr>
            </a:br>
            <a:endParaRPr lang="en-US" sz="2000" b="1" dirty="0"/>
          </a:p>
        </p:txBody>
      </p:sp>
      <p:sp>
        <p:nvSpPr>
          <p:cNvPr id="3" name="Θέση περιεχομένου 2">
            <a:extLst>
              <a:ext uri="{FF2B5EF4-FFF2-40B4-BE49-F238E27FC236}">
                <a16:creationId xmlns:a16="http://schemas.microsoft.com/office/drawing/2014/main" xmlns="" id="{E0E00C1F-1ED5-4A52-B15C-85FA4B5542FE}"/>
              </a:ext>
            </a:extLst>
          </p:cNvPr>
          <p:cNvSpPr>
            <a:spLocks noGrp="1"/>
          </p:cNvSpPr>
          <p:nvPr>
            <p:ph idx="1"/>
          </p:nvPr>
        </p:nvSpPr>
        <p:spPr>
          <a:xfrm>
            <a:off x="154379" y="1845733"/>
            <a:ext cx="11815947" cy="4353185"/>
          </a:xfrm>
        </p:spPr>
        <p:txBody>
          <a:bodyPr>
            <a:noAutofit/>
          </a:bodyPr>
          <a:lstStyle/>
          <a:p>
            <a:pPr marL="0" indent="0" algn="just">
              <a:lnSpc>
                <a:spcPct val="107000"/>
              </a:lnSpc>
              <a:spcAft>
                <a:spcPts val="800"/>
              </a:spcAft>
              <a:buNone/>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ΜΑΘΗΜΑ: ΝΕΟΕΛΛΗΝΙΚΗ ΙΣΤΟΡΙΑ ΚΑΙ ΘΕΑΤΡΟ</a:t>
            </a:r>
            <a:endParaRPr lang="en-US"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ΔΙΔΑΣΚΩΝ: </a:t>
            </a:r>
            <a:r>
              <a:rPr lang="el-GR" sz="1600"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ΧΡ. ΚΑΡΔΑΡΑΣ</a:t>
            </a:r>
          </a:p>
          <a:p>
            <a:pPr marL="0" indent="0" algn="just">
              <a:lnSpc>
                <a:spcPct val="107000"/>
              </a:lnSpc>
              <a:spcAft>
                <a:spcPts val="800"/>
              </a:spcAft>
              <a:buNone/>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Α</a:t>
            </a:r>
            <a:r>
              <a:rPr lang="el-GR" sz="1600"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 Εξάμηνο</a:t>
            </a:r>
          </a:p>
          <a:p>
            <a:pPr marL="0" indent="0" algn="just">
              <a:lnSpc>
                <a:spcPct val="107000"/>
              </a:lnSpc>
              <a:spcAft>
                <a:spcPts val="800"/>
              </a:spcAft>
              <a:buNone/>
            </a:pPr>
            <a:r>
              <a:rPr lang="el-GR" sz="1600"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Εργασία:</a:t>
            </a:r>
          </a:p>
          <a:p>
            <a:pPr marL="0" indent="0" algn="ctr">
              <a:lnSpc>
                <a:spcPct val="107000"/>
              </a:lnSpc>
              <a:spcAft>
                <a:spcPts val="800"/>
              </a:spcAft>
              <a:buNone/>
            </a:pPr>
            <a:r>
              <a:rPr lang="el-GR" sz="2000" b="1" dirty="0">
                <a:latin typeface="+mn-lt"/>
              </a:rPr>
              <a:t>Χαρίλαου Τρικούπη, </a:t>
            </a:r>
            <a:r>
              <a:rPr lang="el-GR" sz="2000" b="1" i="1" dirty="0">
                <a:latin typeface="+mn-lt"/>
              </a:rPr>
              <a:t>Τις </a:t>
            </a:r>
            <a:r>
              <a:rPr lang="el-GR" sz="2000" b="1" i="1" dirty="0" err="1">
                <a:latin typeface="+mn-lt"/>
              </a:rPr>
              <a:t>πταίει</a:t>
            </a:r>
            <a:r>
              <a:rPr lang="el-GR" sz="2000" b="1" i="1" dirty="0">
                <a:latin typeface="+mn-lt"/>
              </a:rPr>
              <a:t>;</a:t>
            </a:r>
            <a:br>
              <a:rPr lang="el-GR" sz="2000" b="1" i="1" dirty="0">
                <a:latin typeface="+mn-lt"/>
              </a:rPr>
            </a:b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18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ΔΕΣΠΟΙΝΑ ΠΑΠΑΧΡΙΣΤΟΠΟΥΛΟΥ</a:t>
            </a:r>
          </a:p>
          <a:p>
            <a:pPr marL="0" indent="0" algn="just">
              <a:lnSpc>
                <a:spcPct val="107000"/>
              </a:lnSpc>
              <a:spcAft>
                <a:spcPts val="80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1305231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43185FC-C455-42DA-8CAE-37A8D548DAED}"/>
              </a:ext>
            </a:extLst>
          </p:cNvPr>
          <p:cNvSpPr>
            <a:spLocks noGrp="1"/>
          </p:cNvSpPr>
          <p:nvPr>
            <p:ph type="title"/>
          </p:nvPr>
        </p:nvSpPr>
        <p:spPr>
          <a:xfrm>
            <a:off x="201881" y="274727"/>
            <a:ext cx="10953799" cy="1090935"/>
          </a:xfrm>
        </p:spPr>
        <p:txBody>
          <a:bodyPr>
            <a:normAutofit/>
          </a:bodyPr>
          <a:lstStyle/>
          <a:p>
            <a:r>
              <a:rPr lang="el-GR" sz="2000" b="1" dirty="0">
                <a:latin typeface="+mn-lt"/>
              </a:rPr>
              <a:t>Χαρίλαου Τρικούπη, </a:t>
            </a:r>
            <a:r>
              <a:rPr lang="el-GR" sz="2000" b="1" i="1" dirty="0">
                <a:latin typeface="+mn-lt"/>
              </a:rPr>
              <a:t>Τις </a:t>
            </a:r>
            <a:r>
              <a:rPr lang="el-GR" sz="2000" b="1" i="1" dirty="0" err="1">
                <a:latin typeface="+mn-lt"/>
              </a:rPr>
              <a:t>πταίει</a:t>
            </a:r>
            <a:r>
              <a:rPr lang="el-GR" sz="2000" b="1" i="1" dirty="0">
                <a:latin typeface="+mn-lt"/>
              </a:rPr>
              <a:t>;</a:t>
            </a:r>
            <a:br>
              <a:rPr lang="el-GR" sz="2000" b="1" i="1" dirty="0">
                <a:latin typeface="+mn-lt"/>
              </a:rPr>
            </a:br>
            <a:r>
              <a:rPr lang="el-GR" sz="2000" b="1" dirty="0">
                <a:latin typeface="+mn-lt"/>
              </a:rPr>
              <a:t/>
            </a:r>
            <a:br>
              <a:rPr lang="el-GR" sz="2000" b="1" dirty="0">
                <a:latin typeface="+mn-lt"/>
              </a:rPr>
            </a:br>
            <a:r>
              <a:rPr lang="el-GR" sz="2000" b="1" dirty="0">
                <a:latin typeface="+mn-lt"/>
              </a:rPr>
              <a:t>Η Αρχή της Δεδηλωμένης</a:t>
            </a:r>
            <a:endParaRPr lang="en-US" sz="2000" dirty="0"/>
          </a:p>
        </p:txBody>
      </p:sp>
      <p:sp>
        <p:nvSpPr>
          <p:cNvPr id="3" name="Θέση περιεχομένου 2">
            <a:extLst>
              <a:ext uri="{FF2B5EF4-FFF2-40B4-BE49-F238E27FC236}">
                <a16:creationId xmlns:a16="http://schemas.microsoft.com/office/drawing/2014/main" xmlns="" id="{63565DF0-D54C-49B7-A359-522B1CEEE1CB}"/>
              </a:ext>
            </a:extLst>
          </p:cNvPr>
          <p:cNvSpPr>
            <a:spLocks noGrp="1"/>
          </p:cNvSpPr>
          <p:nvPr>
            <p:ph idx="1"/>
          </p:nvPr>
        </p:nvSpPr>
        <p:spPr>
          <a:xfrm>
            <a:off x="201881" y="1845734"/>
            <a:ext cx="10953799" cy="4023360"/>
          </a:xfrm>
        </p:spPr>
        <p:txBody>
          <a:bodyPr>
            <a:normAutofit/>
          </a:bodyPr>
          <a:lstStyle/>
          <a:p>
            <a:pPr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Με το άρθρο αυτό ο Τρικούπης ταρακούνησε την πολιτική ζωή της χώρας</a:t>
            </a:r>
            <a:endParaRPr lang="en-US"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Συγχρόνως όμως έθεσε και τη βάση για την Αρχή της Δεδηλωμένης. </a:t>
            </a:r>
            <a:endParaRPr lang="en-US"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Η πολιτική κρίση στη χώρα συνεχίστηκε για κάποιους μήνες ακόμα.</a:t>
            </a:r>
            <a:endParaRPr lang="en-US"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Τον Απρίλιο του 1875, ο βασιλιάς πρότεινε στον Πρεσβευτή της Ελλάδας στη Γαλλία, Ανδρέα  Κουντουριώτη, να αναλάβει την πρωθυπουργία.</a:t>
            </a:r>
            <a:endParaRPr lang="en-US"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Ο Κουντουριώτης αντιλαμβανόμενος ότι δεν μπορούσε να σχηματίσει κυβέρνηση πρότεινε στον βασιλιά να αναθέσει την πρωθυπουργία στον Τρικούπη.</a:t>
            </a:r>
            <a:endParaRPr lang="en-US"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Ο Τρικούπης δέχτηκε την πρόταση – παρόλο που ήταν αντίθετη με τις απόψεις του – με σκοπό να οδηγήσει τη χώρα σε εκλογές αδιάβλητες και να κερδίσει την εμπιστοσύνη του λαού.</a:t>
            </a:r>
            <a:endParaRPr lang="en-US"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30416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576B267-BC3A-4208-A94A-5D3090BF4708}"/>
              </a:ext>
            </a:extLst>
          </p:cNvPr>
          <p:cNvSpPr>
            <a:spLocks noGrp="1"/>
          </p:cNvSpPr>
          <p:nvPr>
            <p:ph type="title"/>
          </p:nvPr>
        </p:nvSpPr>
        <p:spPr>
          <a:xfrm>
            <a:off x="391886" y="286603"/>
            <a:ext cx="10763794" cy="984057"/>
          </a:xfrm>
        </p:spPr>
        <p:txBody>
          <a:bodyPr>
            <a:normAutofit/>
          </a:bodyPr>
          <a:lstStyle/>
          <a:p>
            <a:r>
              <a:rPr lang="el-GR" sz="2000" b="1" dirty="0">
                <a:latin typeface="+mn-lt"/>
              </a:rPr>
              <a:t>Χαρίλαου Τρικούπη, </a:t>
            </a:r>
            <a:r>
              <a:rPr lang="el-GR" sz="2000" b="1" i="1" dirty="0">
                <a:latin typeface="+mn-lt"/>
              </a:rPr>
              <a:t>Τις </a:t>
            </a:r>
            <a:r>
              <a:rPr lang="el-GR" sz="2000" b="1" i="1" dirty="0" err="1">
                <a:latin typeface="+mn-lt"/>
              </a:rPr>
              <a:t>πταίει</a:t>
            </a:r>
            <a:r>
              <a:rPr lang="el-GR" sz="2000" b="1" i="1" dirty="0">
                <a:latin typeface="+mn-lt"/>
              </a:rPr>
              <a:t>;</a:t>
            </a:r>
            <a:br>
              <a:rPr lang="el-GR" sz="2000" b="1" i="1" dirty="0">
                <a:latin typeface="+mn-lt"/>
              </a:rPr>
            </a:br>
            <a:r>
              <a:rPr lang="el-GR" sz="2000" b="1" dirty="0">
                <a:latin typeface="+mn-lt"/>
              </a:rPr>
              <a:t/>
            </a:r>
            <a:br>
              <a:rPr lang="el-GR" sz="2000" b="1" dirty="0">
                <a:latin typeface="+mn-lt"/>
              </a:rPr>
            </a:br>
            <a:r>
              <a:rPr lang="el-GR" sz="2000" b="1" dirty="0">
                <a:latin typeface="+mn-lt"/>
              </a:rPr>
              <a:t>Η Αρχή της Δεδηλωμένης</a:t>
            </a:r>
            <a:endParaRPr lang="en-US" sz="2000" dirty="0">
              <a:latin typeface="+mn-lt"/>
            </a:endParaRPr>
          </a:p>
        </p:txBody>
      </p:sp>
      <p:sp>
        <p:nvSpPr>
          <p:cNvPr id="4" name="Θέση περιεχομένου 3">
            <a:extLst>
              <a:ext uri="{FF2B5EF4-FFF2-40B4-BE49-F238E27FC236}">
                <a16:creationId xmlns:a16="http://schemas.microsoft.com/office/drawing/2014/main" xmlns="" id="{8DBF3448-880C-4D8C-AD4E-845369BBB26B}"/>
              </a:ext>
            </a:extLst>
          </p:cNvPr>
          <p:cNvSpPr>
            <a:spLocks noGrp="1"/>
          </p:cNvSpPr>
          <p:nvPr>
            <p:ph sz="half" idx="2"/>
          </p:nvPr>
        </p:nvSpPr>
        <p:spPr/>
        <p:txBody>
          <a:bodyPr/>
          <a:lstStyle/>
          <a:p>
            <a:endParaRPr lang="el-GR" dirty="0"/>
          </a:p>
          <a:p>
            <a:endParaRPr lang="el-GR" dirty="0"/>
          </a:p>
          <a:p>
            <a:endParaRPr lang="el-GR" dirty="0"/>
          </a:p>
          <a:p>
            <a:endParaRPr lang="el-GR" dirty="0"/>
          </a:p>
          <a:p>
            <a:pPr marL="0" indent="0">
              <a:buNone/>
            </a:pPr>
            <a:r>
              <a:rPr lang="el-GR" sz="1600" dirty="0">
                <a:solidFill>
                  <a:schemeClr val="tx1">
                    <a:lumMod val="95000"/>
                    <a:lumOff val="5000"/>
                  </a:schemeClr>
                </a:solidFill>
              </a:rPr>
              <a:t>Ο βασιλιάς Γεώργιος Α’ </a:t>
            </a:r>
            <a:endParaRPr lang="en-US" sz="1600" dirty="0">
              <a:solidFill>
                <a:schemeClr val="tx1">
                  <a:lumMod val="95000"/>
                  <a:lumOff val="5000"/>
                </a:schemeClr>
              </a:solidFill>
            </a:endParaRPr>
          </a:p>
        </p:txBody>
      </p:sp>
      <p:pic>
        <p:nvPicPr>
          <p:cNvPr id="9" name="Θέση περιεχομένου 5">
            <a:extLst>
              <a:ext uri="{FF2B5EF4-FFF2-40B4-BE49-F238E27FC236}">
                <a16:creationId xmlns:a16="http://schemas.microsoft.com/office/drawing/2014/main" xmlns="" id="{218A11EB-F2D4-4DC9-9C06-C6618EC55148}"/>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914400" y="2160945"/>
            <a:ext cx="5059681" cy="3515460"/>
          </a:xfrm>
        </p:spPr>
      </p:pic>
    </p:spTree>
    <p:extLst>
      <p:ext uri="{BB962C8B-B14F-4D97-AF65-F5344CB8AC3E}">
        <p14:creationId xmlns:p14="http://schemas.microsoft.com/office/powerpoint/2010/main" val="1746704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5A55AB9-DC86-4F3A-8FC0-D89C00B451F3}"/>
              </a:ext>
            </a:extLst>
          </p:cNvPr>
          <p:cNvSpPr>
            <a:spLocks noGrp="1"/>
          </p:cNvSpPr>
          <p:nvPr>
            <p:ph type="title"/>
          </p:nvPr>
        </p:nvSpPr>
        <p:spPr>
          <a:xfrm>
            <a:off x="190005" y="286604"/>
            <a:ext cx="10965675" cy="960305"/>
          </a:xfrm>
        </p:spPr>
        <p:txBody>
          <a:bodyPr>
            <a:normAutofit/>
          </a:bodyPr>
          <a:lstStyle/>
          <a:p>
            <a:r>
              <a:rPr lang="el-GR" sz="2000" b="1" dirty="0">
                <a:latin typeface="+mn-lt"/>
              </a:rPr>
              <a:t>Χαρίλαου Τρικούπη, </a:t>
            </a:r>
            <a:r>
              <a:rPr lang="el-GR" sz="2000" b="1" i="1" dirty="0">
                <a:latin typeface="+mn-lt"/>
              </a:rPr>
              <a:t>Τις </a:t>
            </a:r>
            <a:r>
              <a:rPr lang="el-GR" sz="2000" b="1" i="1" dirty="0" err="1">
                <a:latin typeface="+mn-lt"/>
              </a:rPr>
              <a:t>πταίει</a:t>
            </a:r>
            <a:r>
              <a:rPr lang="el-GR" sz="2000" b="1" i="1" dirty="0">
                <a:latin typeface="+mn-lt"/>
              </a:rPr>
              <a:t>;</a:t>
            </a:r>
            <a:br>
              <a:rPr lang="el-GR" sz="2000" b="1" i="1" dirty="0">
                <a:latin typeface="+mn-lt"/>
              </a:rPr>
            </a:br>
            <a:r>
              <a:rPr lang="el-GR" sz="2000" b="1" dirty="0">
                <a:latin typeface="+mn-lt"/>
              </a:rPr>
              <a:t/>
            </a:r>
            <a:br>
              <a:rPr lang="el-GR" sz="2000" b="1" dirty="0">
                <a:latin typeface="+mn-lt"/>
              </a:rPr>
            </a:br>
            <a:r>
              <a:rPr lang="el-GR" sz="2000" b="1" dirty="0">
                <a:latin typeface="+mn-lt"/>
              </a:rPr>
              <a:t>Η Αρχή της Δεδηλωμένης</a:t>
            </a:r>
            <a:endParaRPr lang="en-US" sz="2000" dirty="0"/>
          </a:p>
        </p:txBody>
      </p:sp>
      <p:sp>
        <p:nvSpPr>
          <p:cNvPr id="3" name="Θέση περιεχομένου 2">
            <a:extLst>
              <a:ext uri="{FF2B5EF4-FFF2-40B4-BE49-F238E27FC236}">
                <a16:creationId xmlns:a16="http://schemas.microsoft.com/office/drawing/2014/main" xmlns="" id="{280C4681-B6F3-4817-8C09-116755881D01}"/>
              </a:ext>
            </a:extLst>
          </p:cNvPr>
          <p:cNvSpPr>
            <a:spLocks noGrp="1"/>
          </p:cNvSpPr>
          <p:nvPr>
            <p:ph idx="1"/>
          </p:nvPr>
        </p:nvSpPr>
        <p:spPr>
          <a:xfrm>
            <a:off x="190005" y="1845734"/>
            <a:ext cx="10965675" cy="4023360"/>
          </a:xfrm>
        </p:spPr>
        <p:txBody>
          <a:bodyPr>
            <a:noAutofit/>
          </a:bodyPr>
          <a:lstStyle/>
          <a:p>
            <a:pPr lvl="1"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Πραγματικά οι εκλογές πραγματοποιήθηκαν τον Ιούλιο του 1875.</a:t>
            </a:r>
            <a:endParaRPr lang="en-US"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Η νέα Βουλή συνεδρίασε στις 11 Αυγούστου του 1875.</a:t>
            </a:r>
            <a:endParaRPr lang="en-US"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Στη συνεδρίαση αυτή, ο βασιλιάς εκφώνησε τον λόγο του, τον οποίο είχε γράψει ο Τρικούπης.</a:t>
            </a:r>
            <a:endParaRPr lang="en-US"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Ο λόγος έχει χαρακτηριστεί «ιστορικός» δεδομένου ότι  διατυπώθηκε η αρχή της Δεδηλωμένης και αποτέλεσε τη βάση της κοινοβουλευτικής δημοκρατίας, περιορίζοντας τις ενέργειες του βασιλιά ως προς τον διορισμό ή την παύση κυβερνήσεων.</a:t>
            </a:r>
            <a:endParaRPr lang="en-US"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Η Αρχή της Δεδηλωμένης είναι όρος του Συνταγματικού Δικαίου.</a:t>
            </a:r>
            <a:endParaRPr lang="en-US"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Ορίζει σαφώς ότι για να αναδειχθεί μια κυβέρνηση και να αναλάβει την εξουσία θα πρέπει να έχει συγκεντρώσει απαραίτητα την εμπιστοσύνη της πλειοψηφίας των βουλευτών και απαγορεύει τον σχηματισμό κυβέρνησης μειοψηφίας. </a:t>
            </a:r>
            <a:endParaRPr lang="en-US"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Με τον τρόπο αυτό η κυβέρνηση που σχηματίζεται νομιμοποιείται μέσα από δημοκρατική διαδικασία.</a:t>
            </a:r>
            <a:endParaRPr lang="en-US"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Αν και ρητή διάταξη για την Αρχή της Δεδηλωμένης υπήρξε το 1927, ωστόσο οι ενέργειες του Τρικούπη το 1875 είχαν θέσει τις βάσεις για ένα εξελιγμένο κοινοβουλευτικό σύστημα.</a:t>
            </a:r>
            <a:endParaRPr lang="en-US"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600" dirty="0"/>
          </a:p>
        </p:txBody>
      </p:sp>
    </p:spTree>
    <p:extLst>
      <p:ext uri="{BB962C8B-B14F-4D97-AF65-F5344CB8AC3E}">
        <p14:creationId xmlns:p14="http://schemas.microsoft.com/office/powerpoint/2010/main" val="3005197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BD2547D-2618-448D-9169-94CF79B98792}"/>
              </a:ext>
            </a:extLst>
          </p:cNvPr>
          <p:cNvSpPr>
            <a:spLocks noGrp="1"/>
          </p:cNvSpPr>
          <p:nvPr>
            <p:ph type="title"/>
          </p:nvPr>
        </p:nvSpPr>
        <p:spPr>
          <a:xfrm>
            <a:off x="237506" y="286603"/>
            <a:ext cx="10918174" cy="900929"/>
          </a:xfrm>
        </p:spPr>
        <p:txBody>
          <a:bodyPr>
            <a:normAutofit/>
          </a:bodyPr>
          <a:lstStyle/>
          <a:p>
            <a:r>
              <a:rPr lang="el-GR" sz="2000" b="1" dirty="0">
                <a:latin typeface="+mn-lt"/>
              </a:rPr>
              <a:t>ΒΙΒΛΙΟΓΡΑΦΙΑ</a:t>
            </a:r>
            <a:br>
              <a:rPr lang="el-GR" sz="2000" b="1" dirty="0">
                <a:latin typeface="+mn-lt"/>
              </a:rPr>
            </a:br>
            <a:r>
              <a:rPr lang="el-GR" sz="2000" b="1" dirty="0">
                <a:latin typeface="+mn-lt"/>
              </a:rPr>
              <a:t>ΠΗΓΕΣ</a:t>
            </a:r>
            <a:endParaRPr lang="en-US" sz="2000" b="1" dirty="0">
              <a:latin typeface="+mn-lt"/>
            </a:endParaRPr>
          </a:p>
        </p:txBody>
      </p:sp>
      <p:sp>
        <p:nvSpPr>
          <p:cNvPr id="3" name="Θέση περιεχομένου 2">
            <a:extLst>
              <a:ext uri="{FF2B5EF4-FFF2-40B4-BE49-F238E27FC236}">
                <a16:creationId xmlns:a16="http://schemas.microsoft.com/office/drawing/2014/main" xmlns="" id="{2CBF9561-9C61-44C8-9086-55CC2AA5C985}"/>
              </a:ext>
            </a:extLst>
          </p:cNvPr>
          <p:cNvSpPr>
            <a:spLocks noGrp="1"/>
          </p:cNvSpPr>
          <p:nvPr>
            <p:ph idx="1"/>
          </p:nvPr>
        </p:nvSpPr>
        <p:spPr>
          <a:xfrm>
            <a:off x="237506" y="1845734"/>
            <a:ext cx="10918174" cy="4023360"/>
          </a:xfrm>
        </p:spPr>
        <p:txBody>
          <a:bodyPr>
            <a:normAutofit/>
          </a:bodyPr>
          <a:lstStyle/>
          <a:p>
            <a:r>
              <a:rPr lang="el-GR" sz="1600" i="1" dirty="0">
                <a:solidFill>
                  <a:schemeClr val="tx1">
                    <a:lumMod val="95000"/>
                    <a:lumOff val="5000"/>
                  </a:schemeClr>
                </a:solidFill>
              </a:rPr>
              <a:t>Τις </a:t>
            </a:r>
            <a:r>
              <a:rPr lang="el-GR" sz="1600" i="1" dirty="0" err="1">
                <a:solidFill>
                  <a:schemeClr val="tx1">
                    <a:lumMod val="95000"/>
                    <a:lumOff val="5000"/>
                  </a:schemeClr>
                </a:solidFill>
              </a:rPr>
              <a:t>πταίει</a:t>
            </a:r>
            <a:r>
              <a:rPr lang="el-GR" sz="1600" i="1" dirty="0">
                <a:solidFill>
                  <a:schemeClr val="tx1">
                    <a:lumMod val="95000"/>
                    <a:lumOff val="5000"/>
                  </a:schemeClr>
                </a:solidFill>
              </a:rPr>
              <a:t>; </a:t>
            </a:r>
            <a:r>
              <a:rPr lang="el-GR" sz="1600" dirty="0">
                <a:solidFill>
                  <a:schemeClr val="tx1">
                    <a:lumMod val="95000"/>
                    <a:lumOff val="5000"/>
                  </a:schemeClr>
                </a:solidFill>
              </a:rPr>
              <a:t>, </a:t>
            </a:r>
            <a:r>
              <a:rPr lang="en-US" sz="1600" dirty="0">
                <a:solidFill>
                  <a:srgbClr val="00B050"/>
                </a:solidFill>
                <a:hlinkClick r:id="rId2">
                  <a:extLst>
                    <a:ext uri="{A12FA001-AC4F-418D-AE19-62706E023703}">
                      <ahyp:hlinkClr xmlns:ahyp="http://schemas.microsoft.com/office/drawing/2018/hyperlinkcolor" xmlns="" val="tx"/>
                    </a:ext>
                  </a:extLst>
                </a:hlinkClick>
              </a:rPr>
              <a:t>https://www.greek-language.gr/dig</a:t>
            </a:r>
            <a:r>
              <a:rPr lang="el-GR" sz="1600" dirty="0">
                <a:solidFill>
                  <a:schemeClr val="tx1">
                    <a:lumMod val="95000"/>
                    <a:lumOff val="5000"/>
                  </a:schemeClr>
                </a:solidFill>
              </a:rPr>
              <a:t>, </a:t>
            </a:r>
            <a:r>
              <a:rPr lang="el-GR" sz="1600" dirty="0" err="1">
                <a:solidFill>
                  <a:schemeClr val="tx1">
                    <a:lumMod val="95000"/>
                    <a:lumOff val="5000"/>
                  </a:schemeClr>
                </a:solidFill>
              </a:rPr>
              <a:t>επίσκ</a:t>
            </a:r>
            <a:r>
              <a:rPr lang="el-GR" sz="1600" dirty="0">
                <a:solidFill>
                  <a:schemeClr val="tx1">
                    <a:lumMod val="95000"/>
                    <a:lumOff val="5000"/>
                  </a:schemeClr>
                </a:solidFill>
              </a:rPr>
              <a:t>. </a:t>
            </a:r>
            <a:r>
              <a:rPr lang="el-GR" sz="1600" dirty="0" err="1">
                <a:solidFill>
                  <a:schemeClr val="tx1">
                    <a:lumMod val="95000"/>
                    <a:lumOff val="5000"/>
                  </a:schemeClr>
                </a:solidFill>
              </a:rPr>
              <a:t>ιστοτόπου</a:t>
            </a:r>
            <a:r>
              <a:rPr lang="el-GR" sz="1600" dirty="0">
                <a:solidFill>
                  <a:schemeClr val="tx1">
                    <a:lumMod val="95000"/>
                    <a:lumOff val="5000"/>
                  </a:schemeClr>
                </a:solidFill>
              </a:rPr>
              <a:t> 9/1/2021</a:t>
            </a:r>
          </a:p>
          <a:p>
            <a:r>
              <a:rPr lang="el-GR" sz="1600" dirty="0" err="1">
                <a:solidFill>
                  <a:schemeClr val="tx1">
                    <a:lumMod val="95000"/>
                    <a:lumOff val="5000"/>
                  </a:schemeClr>
                </a:solidFill>
              </a:rPr>
              <a:t>Βακαλόπουλος</a:t>
            </a:r>
            <a:r>
              <a:rPr lang="el-GR" sz="1600" dirty="0">
                <a:solidFill>
                  <a:schemeClr val="tx1">
                    <a:lumMod val="95000"/>
                    <a:lumOff val="5000"/>
                  </a:schemeClr>
                </a:solidFill>
              </a:rPr>
              <a:t> Απόστολος, </a:t>
            </a:r>
            <a:r>
              <a:rPr lang="el-GR" sz="1600" i="1" dirty="0">
                <a:solidFill>
                  <a:schemeClr val="tx1">
                    <a:lumMod val="95000"/>
                    <a:lumOff val="5000"/>
                  </a:schemeClr>
                </a:solidFill>
              </a:rPr>
              <a:t>Νέα ελληνική ιστορία 1204-1985</a:t>
            </a:r>
            <a:r>
              <a:rPr lang="el-GR" sz="1600" dirty="0">
                <a:solidFill>
                  <a:schemeClr val="tx1">
                    <a:lumMod val="95000"/>
                    <a:lumOff val="5000"/>
                  </a:schemeClr>
                </a:solidFill>
              </a:rPr>
              <a:t>, θ’ έκδοση, </a:t>
            </a:r>
            <a:r>
              <a:rPr lang="el-GR" sz="1600" dirty="0" err="1">
                <a:solidFill>
                  <a:schemeClr val="tx1">
                    <a:lumMod val="95000"/>
                    <a:lumOff val="5000"/>
                  </a:schemeClr>
                </a:solidFill>
              </a:rPr>
              <a:t>εκδ</a:t>
            </a:r>
            <a:r>
              <a:rPr lang="el-GR" sz="1600" dirty="0">
                <a:solidFill>
                  <a:schemeClr val="tx1">
                    <a:lumMod val="95000"/>
                    <a:lumOff val="5000"/>
                  </a:schemeClr>
                </a:solidFill>
              </a:rPr>
              <a:t>. </a:t>
            </a:r>
            <a:r>
              <a:rPr lang="el-GR" sz="1600" dirty="0" err="1">
                <a:solidFill>
                  <a:schemeClr val="tx1">
                    <a:lumMod val="95000"/>
                    <a:lumOff val="5000"/>
                  </a:schemeClr>
                </a:solidFill>
              </a:rPr>
              <a:t>Βάνιας</a:t>
            </a:r>
            <a:r>
              <a:rPr lang="el-GR" sz="1600" dirty="0">
                <a:solidFill>
                  <a:schemeClr val="tx1">
                    <a:lumMod val="95000"/>
                    <a:lumOff val="5000"/>
                  </a:schemeClr>
                </a:solidFill>
              </a:rPr>
              <a:t>, Θεσσαλονίκη 1994</a:t>
            </a:r>
          </a:p>
          <a:p>
            <a:r>
              <a:rPr lang="el-GR" sz="1600" dirty="0">
                <a:solidFill>
                  <a:schemeClr val="tx1">
                    <a:lumMod val="95000"/>
                    <a:lumOff val="5000"/>
                  </a:schemeClr>
                </a:solidFill>
              </a:rPr>
              <a:t>Δάνδολος Στέφανος, </a:t>
            </a:r>
            <a:r>
              <a:rPr lang="el-GR" sz="1600" i="1" dirty="0">
                <a:solidFill>
                  <a:schemeClr val="tx1">
                    <a:lumMod val="95000"/>
                    <a:lumOff val="5000"/>
                  </a:schemeClr>
                </a:solidFill>
              </a:rPr>
              <a:t>Τις </a:t>
            </a:r>
            <a:r>
              <a:rPr lang="el-GR" sz="1600" i="1" dirty="0" err="1">
                <a:solidFill>
                  <a:schemeClr val="tx1">
                    <a:lumMod val="95000"/>
                    <a:lumOff val="5000"/>
                  </a:schemeClr>
                </a:solidFill>
              </a:rPr>
              <a:t>πταίει</a:t>
            </a:r>
            <a:r>
              <a:rPr lang="el-GR" sz="1600" dirty="0">
                <a:solidFill>
                  <a:schemeClr val="tx1">
                    <a:lumMod val="95000"/>
                    <a:lumOff val="5000"/>
                  </a:schemeClr>
                </a:solidFill>
              </a:rPr>
              <a:t>;, </a:t>
            </a:r>
            <a:r>
              <a:rPr lang="en-US" sz="1600" dirty="0">
                <a:solidFill>
                  <a:srgbClr val="00B050"/>
                </a:solidFill>
                <a:hlinkClick r:id="rId3">
                  <a:extLst>
                    <a:ext uri="{A12FA001-AC4F-418D-AE19-62706E023703}">
                      <ahyp:hlinkClr xmlns:ahyp="http://schemas.microsoft.com/office/drawing/2018/hyperlinkcolor" xmlns="" val="tx"/>
                    </a:ext>
                  </a:extLst>
                </a:hlinkClick>
              </a:rPr>
              <a:t>https://www.athensvoice.gr/politics/132196_tis-ptaiei</a:t>
            </a:r>
            <a:r>
              <a:rPr lang="el-GR" sz="1600" dirty="0">
                <a:solidFill>
                  <a:schemeClr val="tx1">
                    <a:lumMod val="95000"/>
                    <a:lumOff val="5000"/>
                  </a:schemeClr>
                </a:solidFill>
              </a:rPr>
              <a:t> , </a:t>
            </a:r>
            <a:r>
              <a:rPr lang="el-GR" sz="1600" dirty="0" err="1">
                <a:solidFill>
                  <a:schemeClr val="tx1">
                    <a:lumMod val="95000"/>
                    <a:lumOff val="5000"/>
                  </a:schemeClr>
                </a:solidFill>
              </a:rPr>
              <a:t>επίσκ</a:t>
            </a:r>
            <a:r>
              <a:rPr lang="el-GR" sz="1600" dirty="0">
                <a:solidFill>
                  <a:schemeClr val="tx1">
                    <a:lumMod val="95000"/>
                    <a:lumOff val="5000"/>
                  </a:schemeClr>
                </a:solidFill>
              </a:rPr>
              <a:t>. </a:t>
            </a:r>
            <a:r>
              <a:rPr lang="el-GR" sz="1600" dirty="0" err="1">
                <a:solidFill>
                  <a:schemeClr val="tx1">
                    <a:lumMod val="95000"/>
                    <a:lumOff val="5000"/>
                  </a:schemeClr>
                </a:solidFill>
              </a:rPr>
              <a:t>ιστοτόπου</a:t>
            </a:r>
            <a:r>
              <a:rPr lang="el-GR" sz="1600" dirty="0">
                <a:solidFill>
                  <a:schemeClr val="tx1">
                    <a:lumMod val="95000"/>
                    <a:lumOff val="5000"/>
                  </a:schemeClr>
                </a:solidFill>
              </a:rPr>
              <a:t> 9/1/2021</a:t>
            </a:r>
          </a:p>
          <a:p>
            <a:r>
              <a:rPr lang="el-GR" sz="1600" dirty="0" err="1">
                <a:solidFill>
                  <a:schemeClr val="tx1">
                    <a:lumMod val="95000"/>
                    <a:lumOff val="5000"/>
                  </a:schemeClr>
                </a:solidFill>
              </a:rPr>
              <a:t>Πιτσαρή</a:t>
            </a:r>
            <a:r>
              <a:rPr lang="el-GR" sz="1600" dirty="0">
                <a:solidFill>
                  <a:schemeClr val="tx1">
                    <a:lumMod val="95000"/>
                    <a:lumOff val="5000"/>
                  </a:schemeClr>
                </a:solidFill>
              </a:rPr>
              <a:t> Ασπασία, </a:t>
            </a:r>
            <a:r>
              <a:rPr lang="el-GR" sz="1600" i="1" dirty="0">
                <a:solidFill>
                  <a:schemeClr val="tx1">
                    <a:lumMod val="95000"/>
                    <a:lumOff val="5000"/>
                  </a:schemeClr>
                </a:solidFill>
              </a:rPr>
              <a:t>Η αρχή της Δεδηλωμένης</a:t>
            </a:r>
            <a:r>
              <a:rPr lang="el-GR" sz="1600" dirty="0">
                <a:solidFill>
                  <a:schemeClr val="tx1">
                    <a:lumMod val="95000"/>
                    <a:lumOff val="5000"/>
                  </a:schemeClr>
                </a:solidFill>
              </a:rPr>
              <a:t>, </a:t>
            </a:r>
            <a:r>
              <a:rPr lang="en-US" sz="1600" dirty="0">
                <a:solidFill>
                  <a:srgbClr val="00B050"/>
                </a:solidFill>
                <a:hlinkClick r:id="rId4">
                  <a:extLst>
                    <a:ext uri="{A12FA001-AC4F-418D-AE19-62706E023703}">
                      <ahyp:hlinkClr xmlns:ahyp="http://schemas.microsoft.com/office/drawing/2018/hyperlinkcolor" xmlns="" val="tx"/>
                    </a:ext>
                  </a:extLst>
                </a:hlinkClick>
              </a:rPr>
              <a:t>http://www.greeklaws.com/pubs/uploads/1052.pdf</a:t>
            </a:r>
            <a:r>
              <a:rPr lang="el-GR" sz="1600" dirty="0">
                <a:solidFill>
                  <a:schemeClr val="tx1">
                    <a:lumMod val="95000"/>
                    <a:lumOff val="5000"/>
                  </a:schemeClr>
                </a:solidFill>
              </a:rPr>
              <a:t>, </a:t>
            </a:r>
            <a:r>
              <a:rPr lang="el-GR" sz="1600" dirty="0" err="1">
                <a:solidFill>
                  <a:schemeClr val="tx1">
                    <a:lumMod val="95000"/>
                    <a:lumOff val="5000"/>
                  </a:schemeClr>
                </a:solidFill>
              </a:rPr>
              <a:t>επίσκ</a:t>
            </a:r>
            <a:r>
              <a:rPr lang="el-GR" sz="1600" dirty="0">
                <a:solidFill>
                  <a:schemeClr val="tx1">
                    <a:lumMod val="95000"/>
                    <a:lumOff val="5000"/>
                  </a:schemeClr>
                </a:solidFill>
              </a:rPr>
              <a:t>. </a:t>
            </a:r>
            <a:r>
              <a:rPr lang="el-GR" sz="1600" dirty="0" err="1">
                <a:solidFill>
                  <a:schemeClr val="tx1">
                    <a:lumMod val="95000"/>
                    <a:lumOff val="5000"/>
                  </a:schemeClr>
                </a:solidFill>
              </a:rPr>
              <a:t>ιστοτόπου</a:t>
            </a:r>
            <a:r>
              <a:rPr lang="el-GR" sz="1600" dirty="0">
                <a:solidFill>
                  <a:schemeClr val="tx1">
                    <a:lumMod val="95000"/>
                    <a:lumOff val="5000"/>
                  </a:schemeClr>
                </a:solidFill>
              </a:rPr>
              <a:t> 9/1/2021</a:t>
            </a:r>
          </a:p>
          <a:p>
            <a:r>
              <a:rPr lang="el-GR" sz="1600" i="1" dirty="0">
                <a:solidFill>
                  <a:schemeClr val="tx1">
                    <a:lumMod val="95000"/>
                    <a:lumOff val="5000"/>
                  </a:schemeClr>
                </a:solidFill>
              </a:rPr>
              <a:t>Η αρχή της Δεδηλωμένης, το περίφημο Τις </a:t>
            </a:r>
            <a:r>
              <a:rPr lang="el-GR" sz="1600" i="1" dirty="0" err="1">
                <a:solidFill>
                  <a:schemeClr val="tx1">
                    <a:lumMod val="95000"/>
                    <a:lumOff val="5000"/>
                  </a:schemeClr>
                </a:solidFill>
              </a:rPr>
              <a:t>πταίει</a:t>
            </a:r>
            <a:r>
              <a:rPr lang="el-GR" sz="1600" dirty="0">
                <a:solidFill>
                  <a:schemeClr val="tx1">
                    <a:lumMod val="95000"/>
                    <a:lumOff val="5000"/>
                  </a:schemeClr>
                </a:solidFill>
              </a:rPr>
              <a:t>, </a:t>
            </a:r>
            <a:r>
              <a:rPr lang="en-US" sz="1600" dirty="0">
                <a:solidFill>
                  <a:srgbClr val="00B050"/>
                </a:solidFill>
                <a:hlinkClick r:id="rId5">
                  <a:extLst>
                    <a:ext uri="{A12FA001-AC4F-418D-AE19-62706E023703}">
                      <ahyp:hlinkClr xmlns:ahyp="http://schemas.microsoft.com/office/drawing/2018/hyperlinkcolor" xmlns="" val="tx"/>
                    </a:ext>
                  </a:extLst>
                </a:hlinkClick>
              </a:rPr>
              <a:t>https://www.mixanitouxronou.gr/i-archi-tis-dedilomenis-gennithike-meta-tin-katangelia-tou-ch-trikoupi-oti-o-vasilias-diorize-aftarchika-ipourgous-apo-tin-miopsifia-apo-tote-i-kivernisis-prepi-na-echoun-dedilomeni-tin-apoli</a:t>
            </a:r>
            <a:r>
              <a:rPr lang="en-US" sz="1600" dirty="0">
                <a:solidFill>
                  <a:schemeClr val="tx1">
                    <a:lumMod val="95000"/>
                    <a:lumOff val="5000"/>
                  </a:schemeClr>
                </a:solidFill>
                <a:hlinkClick r:id="rId5">
                  <a:extLst>
                    <a:ext uri="{A12FA001-AC4F-418D-AE19-62706E023703}">
                      <ahyp:hlinkClr xmlns:ahyp="http://schemas.microsoft.com/office/drawing/2018/hyperlinkcolor" xmlns="" val="tx"/>
                    </a:ext>
                  </a:extLst>
                </a:hlinkClick>
              </a:rPr>
              <a:t>/</a:t>
            </a:r>
            <a:r>
              <a:rPr lang="el-GR" sz="1600" dirty="0">
                <a:solidFill>
                  <a:schemeClr val="tx1">
                    <a:lumMod val="95000"/>
                    <a:lumOff val="5000"/>
                  </a:schemeClr>
                </a:solidFill>
              </a:rPr>
              <a:t>, </a:t>
            </a:r>
            <a:r>
              <a:rPr lang="el-GR" sz="1600" dirty="0" err="1">
                <a:solidFill>
                  <a:schemeClr val="tx1">
                    <a:lumMod val="95000"/>
                    <a:lumOff val="5000"/>
                  </a:schemeClr>
                </a:solidFill>
              </a:rPr>
              <a:t>επίσκ</a:t>
            </a:r>
            <a:r>
              <a:rPr lang="el-GR" sz="1600" dirty="0">
                <a:solidFill>
                  <a:schemeClr val="tx1">
                    <a:lumMod val="95000"/>
                    <a:lumOff val="5000"/>
                  </a:schemeClr>
                </a:solidFill>
              </a:rPr>
              <a:t>. </a:t>
            </a:r>
            <a:r>
              <a:rPr lang="el-GR" sz="1600" dirty="0" err="1">
                <a:solidFill>
                  <a:schemeClr val="tx1">
                    <a:lumMod val="95000"/>
                    <a:lumOff val="5000"/>
                  </a:schemeClr>
                </a:solidFill>
              </a:rPr>
              <a:t>ιστοτόπου</a:t>
            </a:r>
            <a:r>
              <a:rPr lang="el-GR" sz="1600" dirty="0">
                <a:solidFill>
                  <a:schemeClr val="tx1">
                    <a:lumMod val="95000"/>
                    <a:lumOff val="5000"/>
                  </a:schemeClr>
                </a:solidFill>
              </a:rPr>
              <a:t> 9/1/2021</a:t>
            </a:r>
          </a:p>
          <a:p>
            <a:endParaRPr lang="en-US" sz="1600" dirty="0">
              <a:solidFill>
                <a:schemeClr val="tx1">
                  <a:lumMod val="95000"/>
                  <a:lumOff val="5000"/>
                </a:schemeClr>
              </a:solidFill>
            </a:endParaRPr>
          </a:p>
        </p:txBody>
      </p:sp>
    </p:spTree>
    <p:extLst>
      <p:ext uri="{BB962C8B-B14F-4D97-AF65-F5344CB8AC3E}">
        <p14:creationId xmlns:p14="http://schemas.microsoft.com/office/powerpoint/2010/main" val="259786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B65FE6A-1986-420F-B543-095FA06F1981}"/>
              </a:ext>
            </a:extLst>
          </p:cNvPr>
          <p:cNvSpPr>
            <a:spLocks noGrp="1"/>
          </p:cNvSpPr>
          <p:nvPr>
            <p:ph type="title"/>
          </p:nvPr>
        </p:nvSpPr>
        <p:spPr>
          <a:xfrm>
            <a:off x="95003" y="286603"/>
            <a:ext cx="11060677" cy="1090935"/>
          </a:xfrm>
        </p:spPr>
        <p:txBody>
          <a:bodyPr>
            <a:normAutofit/>
          </a:bodyPr>
          <a:lstStyle/>
          <a:p>
            <a:r>
              <a:rPr lang="el-GR" sz="2000" b="1" dirty="0">
                <a:latin typeface="+mn-lt"/>
              </a:rPr>
              <a:t>Χαρίλαου Τρικούπη, </a:t>
            </a:r>
            <a:r>
              <a:rPr lang="el-GR" sz="2000" b="1" i="1" dirty="0">
                <a:latin typeface="+mn-lt"/>
              </a:rPr>
              <a:t>Τις </a:t>
            </a:r>
            <a:r>
              <a:rPr lang="el-GR" sz="2000" b="1" i="1" dirty="0" err="1">
                <a:latin typeface="+mn-lt"/>
              </a:rPr>
              <a:t>πταίει</a:t>
            </a:r>
            <a:r>
              <a:rPr lang="el-GR" sz="2000" b="1" i="1" dirty="0">
                <a:latin typeface="+mn-lt"/>
              </a:rPr>
              <a:t>;</a:t>
            </a:r>
            <a:br>
              <a:rPr lang="el-GR" sz="2000" b="1" i="1" dirty="0">
                <a:latin typeface="+mn-lt"/>
              </a:rPr>
            </a:br>
            <a:r>
              <a:rPr lang="el-GR" sz="2000" b="1" i="1" dirty="0">
                <a:latin typeface="+mn-lt"/>
              </a:rPr>
              <a:t/>
            </a:r>
            <a:br>
              <a:rPr lang="el-GR" sz="2000" b="1" i="1" dirty="0">
                <a:latin typeface="+mn-lt"/>
              </a:rPr>
            </a:br>
            <a:r>
              <a:rPr lang="el-GR" sz="2000" b="1" dirty="0">
                <a:latin typeface="+mn-lt"/>
              </a:rPr>
              <a:t>Η εποχή</a:t>
            </a:r>
            <a:endParaRPr lang="en-US" sz="2000" b="1" dirty="0">
              <a:latin typeface="+mn-lt"/>
            </a:endParaRPr>
          </a:p>
        </p:txBody>
      </p:sp>
      <p:sp>
        <p:nvSpPr>
          <p:cNvPr id="3" name="Θέση περιεχομένου 2">
            <a:extLst>
              <a:ext uri="{FF2B5EF4-FFF2-40B4-BE49-F238E27FC236}">
                <a16:creationId xmlns:a16="http://schemas.microsoft.com/office/drawing/2014/main" xmlns="" id="{AD1AEB8E-4E23-47BD-9D80-ACC30257C90D}"/>
              </a:ext>
            </a:extLst>
          </p:cNvPr>
          <p:cNvSpPr>
            <a:spLocks noGrp="1"/>
          </p:cNvSpPr>
          <p:nvPr>
            <p:ph idx="1"/>
          </p:nvPr>
        </p:nvSpPr>
        <p:spPr>
          <a:xfrm>
            <a:off x="95003" y="1845734"/>
            <a:ext cx="11060677" cy="4023360"/>
          </a:xfrm>
        </p:spPr>
        <p:txBody>
          <a:bodyPr>
            <a:noAutofit/>
          </a:bodyPr>
          <a:lstStyle/>
          <a:p>
            <a:pPr lvl="1"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ea typeface="Times New Roman" panose="02020603050405020304" pitchFamily="18" charset="0"/>
                <a:cs typeface="Times New Roman" panose="02020603050405020304" pitchFamily="18" charset="0"/>
              </a:rPr>
              <a:t>Κατά την πρώτη δεκαετία της βασιλείας του Γεωργίου Α’ (1863-1873) η πολιτική και κοινωνική ζωή του τόπου παρουσίαζε αστάθεια.</a:t>
            </a:r>
            <a:endParaRPr lang="en-US" sz="1600" dirty="0">
              <a:solidFill>
                <a:schemeClr val="tx1">
                  <a:lumMod val="95000"/>
                  <a:lumOff val="5000"/>
                </a:schemeClr>
              </a:solidFill>
              <a:effectLst/>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ea typeface="Times New Roman" panose="02020603050405020304" pitchFamily="18" charset="0"/>
                <a:cs typeface="Times New Roman" panose="02020603050405020304" pitchFamily="18" charset="0"/>
              </a:rPr>
              <a:t>Στην πολιτική σκηνή τα πολιτικά πρόσωπα που επικρατούν είναι οι Επαμεινώνδας </a:t>
            </a:r>
            <a:r>
              <a:rPr lang="el-GR" sz="1600" dirty="0" err="1">
                <a:solidFill>
                  <a:schemeClr val="tx1">
                    <a:lumMod val="95000"/>
                    <a:lumOff val="5000"/>
                  </a:schemeClr>
                </a:solidFill>
                <a:effectLst/>
                <a:ea typeface="Times New Roman" panose="02020603050405020304" pitchFamily="18" charset="0"/>
                <a:cs typeface="Times New Roman" panose="02020603050405020304" pitchFamily="18" charset="0"/>
              </a:rPr>
              <a:t>Δεληγιώργης</a:t>
            </a:r>
            <a:r>
              <a:rPr lang="el-GR" sz="1600" dirty="0">
                <a:solidFill>
                  <a:schemeClr val="tx1">
                    <a:lumMod val="95000"/>
                    <a:lumOff val="5000"/>
                  </a:schemeClr>
                </a:solidFill>
                <a:effectLst/>
                <a:ea typeface="Times New Roman" panose="02020603050405020304" pitchFamily="18" charset="0"/>
                <a:cs typeface="Times New Roman" panose="02020603050405020304" pitchFamily="18" charset="0"/>
              </a:rPr>
              <a:t>, Δημήτριος Βούλγαρης, Αλέξανδρος Κουμουνδούρος, Θρασύβουλος Ζαΐμης και λίγο πιο μετά ο Χαρίλαος Τρικούπης. Υπήρχε πλήρης εξάρτηση των κομματικών σχηματισμών από τους ηγέτες τους καθώς και από τις πελατειακές σχέσεις που τους συντηρούσαν.</a:t>
            </a:r>
            <a:endParaRPr lang="en-US" sz="1600" dirty="0">
              <a:solidFill>
                <a:schemeClr val="tx1">
                  <a:lumMod val="95000"/>
                  <a:lumOff val="5000"/>
                </a:schemeClr>
              </a:solidFill>
              <a:effectLst/>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ea typeface="Times New Roman" panose="02020603050405020304" pitchFamily="18" charset="0"/>
                <a:cs typeface="Times New Roman" panose="02020603050405020304" pitchFamily="18" charset="0"/>
              </a:rPr>
              <a:t>Το παλάτι, έπαιζε σημαντικό ρόλο στην πολιτική ζωή αφού, όταν έδινε εντολή σχηματισμού κυβέρνησης έδινε ταυτόχρονα και το δικαίωμα στον εντολοδόχο να διεξάγει εκλογές. </a:t>
            </a:r>
            <a:endParaRPr lang="en-US" sz="1600" dirty="0">
              <a:solidFill>
                <a:schemeClr val="tx1">
                  <a:lumMod val="95000"/>
                  <a:lumOff val="5000"/>
                </a:schemeClr>
              </a:solidFill>
              <a:effectLst/>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ea typeface="Times New Roman" panose="02020603050405020304" pitchFamily="18" charset="0"/>
                <a:cs typeface="Times New Roman" panose="02020603050405020304" pitchFamily="18" charset="0"/>
              </a:rPr>
              <a:t>Το γεγονός αυτό το εκμεταλλεύονταν όλοι οι πολιτικοί και οι κυβερνήσεις ώστε να εξασφαλίσουν την διατήρησή τους στην εξουσία.</a:t>
            </a:r>
            <a:endParaRPr lang="en-US" sz="1600" dirty="0">
              <a:solidFill>
                <a:schemeClr val="tx1">
                  <a:lumMod val="95000"/>
                  <a:lumOff val="5000"/>
                </a:schemeClr>
              </a:solidFill>
              <a:effectLst/>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ea typeface="Times New Roman" panose="02020603050405020304" pitchFamily="18" charset="0"/>
                <a:cs typeface="Times New Roman" panose="02020603050405020304" pitchFamily="18" charset="0"/>
              </a:rPr>
              <a:t>Το 1874, με την επανεκλογή του Βούλγαρη η πολιτική αυθαιρεσία και παρανομία κορυφώνεται καταρρακώνοντας τους συνταγματικούς θεσμούς.</a:t>
            </a:r>
            <a:endParaRPr lang="en-US" sz="1600" dirty="0">
              <a:solidFill>
                <a:schemeClr val="tx1">
                  <a:lumMod val="95000"/>
                  <a:lumOff val="5000"/>
                </a:schemeClr>
              </a:solidFill>
              <a:effectLst/>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ea typeface="Times New Roman" panose="02020603050405020304" pitchFamily="18" charset="0"/>
                <a:cs typeface="Times New Roman" panose="02020603050405020304" pitchFamily="18" charset="0"/>
              </a:rPr>
              <a:t>Μέσα σ΄ αυτό το κλίμα ο Χαρίλαος Τρικούπης δημοσιεύει το άρθρο τις </a:t>
            </a:r>
            <a:r>
              <a:rPr lang="el-GR" sz="1600" dirty="0" err="1">
                <a:solidFill>
                  <a:schemeClr val="tx1">
                    <a:lumMod val="95000"/>
                    <a:lumOff val="5000"/>
                  </a:schemeClr>
                </a:solidFill>
                <a:effectLst/>
                <a:ea typeface="Times New Roman" panose="02020603050405020304" pitchFamily="18" charset="0"/>
                <a:cs typeface="Times New Roman" panose="02020603050405020304" pitchFamily="18" charset="0"/>
              </a:rPr>
              <a:t>πταίει</a:t>
            </a:r>
            <a:r>
              <a:rPr lang="el-GR" sz="1600" dirty="0">
                <a:solidFill>
                  <a:schemeClr val="tx1">
                    <a:lumMod val="95000"/>
                    <a:lumOff val="5000"/>
                  </a:schemeClr>
                </a:solidFill>
                <a:effectLst/>
                <a:ea typeface="Times New Roman" panose="02020603050405020304" pitchFamily="18" charset="0"/>
                <a:cs typeface="Times New Roman" panose="02020603050405020304" pitchFamily="18" charset="0"/>
              </a:rPr>
              <a:t>;</a:t>
            </a:r>
            <a:endParaRPr lang="en-US" sz="1600" dirty="0">
              <a:solidFill>
                <a:schemeClr val="tx1">
                  <a:lumMod val="95000"/>
                  <a:lumOff val="5000"/>
                </a:schemeClr>
              </a:solidFill>
              <a:effectLst/>
              <a:ea typeface="Calibri" panose="020F0502020204030204" pitchFamily="34" charset="0"/>
              <a:cs typeface="Times New Roman" panose="02020603050405020304" pitchFamily="18" charset="0"/>
            </a:endParaRPr>
          </a:p>
          <a:p>
            <a:pPr algn="just"/>
            <a:endParaRPr lang="en-US" sz="1600" dirty="0">
              <a:solidFill>
                <a:schemeClr val="tx1">
                  <a:lumMod val="95000"/>
                  <a:lumOff val="5000"/>
                </a:schemeClr>
              </a:solidFill>
            </a:endParaRPr>
          </a:p>
        </p:txBody>
      </p:sp>
    </p:spTree>
    <p:extLst>
      <p:ext uri="{BB962C8B-B14F-4D97-AF65-F5344CB8AC3E}">
        <p14:creationId xmlns:p14="http://schemas.microsoft.com/office/powerpoint/2010/main" val="345594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7596640-5DC4-47A9-88B6-7BF5418795C8}"/>
              </a:ext>
            </a:extLst>
          </p:cNvPr>
          <p:cNvSpPr>
            <a:spLocks noGrp="1"/>
          </p:cNvSpPr>
          <p:nvPr>
            <p:ph type="title"/>
          </p:nvPr>
        </p:nvSpPr>
        <p:spPr>
          <a:xfrm>
            <a:off x="368135" y="286603"/>
            <a:ext cx="10787545" cy="900929"/>
          </a:xfrm>
        </p:spPr>
        <p:txBody>
          <a:bodyPr>
            <a:normAutofit/>
          </a:bodyPr>
          <a:lstStyle/>
          <a:p>
            <a:r>
              <a:rPr lang="el-GR" sz="2000" b="1" dirty="0">
                <a:latin typeface="+mn-lt"/>
              </a:rPr>
              <a:t>Χαρίλαου Τρικούπη, </a:t>
            </a:r>
            <a:r>
              <a:rPr lang="el-GR" sz="2000" b="1" i="1" dirty="0">
                <a:latin typeface="+mn-lt"/>
              </a:rPr>
              <a:t>Τις </a:t>
            </a:r>
            <a:r>
              <a:rPr lang="el-GR" sz="2000" b="1" i="1" dirty="0" err="1">
                <a:latin typeface="+mn-lt"/>
              </a:rPr>
              <a:t>πταίει</a:t>
            </a:r>
            <a:r>
              <a:rPr lang="el-GR" sz="2000" b="1" i="1" dirty="0">
                <a:latin typeface="+mn-lt"/>
              </a:rPr>
              <a:t>;</a:t>
            </a:r>
            <a:br>
              <a:rPr lang="el-GR" sz="2000" b="1" i="1" dirty="0">
                <a:latin typeface="+mn-lt"/>
              </a:rPr>
            </a:br>
            <a:endParaRPr lang="en-US" sz="2000" dirty="0">
              <a:latin typeface="+mn-lt"/>
            </a:endParaRPr>
          </a:p>
        </p:txBody>
      </p:sp>
      <p:sp>
        <p:nvSpPr>
          <p:cNvPr id="8" name="Θέση περιεχομένου 7">
            <a:extLst>
              <a:ext uri="{FF2B5EF4-FFF2-40B4-BE49-F238E27FC236}">
                <a16:creationId xmlns:a16="http://schemas.microsoft.com/office/drawing/2014/main" xmlns="" id="{58C3430E-44E9-4ACD-8B21-8FC587D3398B}"/>
              </a:ext>
            </a:extLst>
          </p:cNvPr>
          <p:cNvSpPr>
            <a:spLocks noGrp="1"/>
          </p:cNvSpPr>
          <p:nvPr>
            <p:ph sz="half" idx="2"/>
          </p:nvPr>
        </p:nvSpPr>
        <p:spPr>
          <a:xfrm>
            <a:off x="7469579" y="1845735"/>
            <a:ext cx="2481943" cy="4023360"/>
          </a:xfrm>
        </p:spPr>
        <p:txBody>
          <a:bodyPr/>
          <a:lstStyle/>
          <a:p>
            <a:endParaRPr lang="el-GR" dirty="0"/>
          </a:p>
          <a:p>
            <a:endParaRPr lang="el-GR" b="1" dirty="0"/>
          </a:p>
          <a:p>
            <a:endParaRPr lang="el-GR" b="1" dirty="0"/>
          </a:p>
          <a:p>
            <a:r>
              <a:rPr lang="el-GR" b="1" dirty="0"/>
              <a:t>Χαρίλαος Τρικούπης</a:t>
            </a:r>
            <a:r>
              <a:rPr lang="el-GR" dirty="0"/>
              <a:t/>
            </a:r>
            <a:br>
              <a:rPr lang="el-GR" dirty="0"/>
            </a:br>
            <a:r>
              <a:rPr lang="el-GR" sz="1400" dirty="0"/>
              <a:t>γιος του </a:t>
            </a:r>
            <a:r>
              <a:rPr lang="el-GR" sz="1400" dirty="0" err="1"/>
              <a:t>Σπ</a:t>
            </a:r>
            <a:r>
              <a:rPr lang="el-GR" sz="1400" dirty="0"/>
              <a:t>. Τρικούπη (ηγέτη της επανάστασης), διακεκριμένος διπλωμάτης και πρώην υπουργός Εξωτερικών της κυβέρνησης Κουμουνδούρου.</a:t>
            </a:r>
            <a:r>
              <a:rPr lang="en-US" sz="1400" dirty="0"/>
              <a:t/>
            </a:r>
            <a:br>
              <a:rPr lang="en-US" sz="1400" dirty="0"/>
            </a:br>
            <a:endParaRPr lang="en-US" sz="1400" dirty="0"/>
          </a:p>
        </p:txBody>
      </p:sp>
      <p:pic>
        <p:nvPicPr>
          <p:cNvPr id="9" name="Θέση περιεχομένου 5">
            <a:extLst>
              <a:ext uri="{FF2B5EF4-FFF2-40B4-BE49-F238E27FC236}">
                <a16:creationId xmlns:a16="http://schemas.microsoft.com/office/drawing/2014/main" xmlns="" id="{A3AFB52D-AECE-480A-B394-C09C4FDD9FB8}"/>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60863" y="1845735"/>
            <a:ext cx="5810992" cy="4263242"/>
          </a:xfrm>
        </p:spPr>
      </p:pic>
    </p:spTree>
    <p:extLst>
      <p:ext uri="{BB962C8B-B14F-4D97-AF65-F5344CB8AC3E}">
        <p14:creationId xmlns:p14="http://schemas.microsoft.com/office/powerpoint/2010/main" val="2080592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5B4E8D1-E6B0-4B37-8977-2BC0BA25D4F1}"/>
              </a:ext>
            </a:extLst>
          </p:cNvPr>
          <p:cNvSpPr>
            <a:spLocks noGrp="1"/>
          </p:cNvSpPr>
          <p:nvPr>
            <p:ph type="title"/>
          </p:nvPr>
        </p:nvSpPr>
        <p:spPr>
          <a:xfrm>
            <a:off x="213755" y="286604"/>
            <a:ext cx="10941925" cy="995932"/>
          </a:xfrm>
        </p:spPr>
        <p:txBody>
          <a:bodyPr>
            <a:normAutofit/>
          </a:bodyPr>
          <a:lstStyle/>
          <a:p>
            <a:r>
              <a:rPr lang="el-GR" sz="2000" b="1" dirty="0">
                <a:latin typeface="+mn-lt"/>
              </a:rPr>
              <a:t>Χαρίλαου Τρικούπη, </a:t>
            </a:r>
            <a:r>
              <a:rPr lang="el-GR" sz="2000" b="1" i="1" dirty="0">
                <a:latin typeface="+mn-lt"/>
              </a:rPr>
              <a:t>Τις </a:t>
            </a:r>
            <a:r>
              <a:rPr lang="el-GR" sz="2000" b="1" i="1" dirty="0" err="1">
                <a:latin typeface="+mn-lt"/>
              </a:rPr>
              <a:t>πταίει</a:t>
            </a:r>
            <a:r>
              <a:rPr lang="el-GR" sz="2000" b="1" i="1" dirty="0">
                <a:latin typeface="+mn-lt"/>
              </a:rPr>
              <a:t>;</a:t>
            </a:r>
            <a:br>
              <a:rPr lang="el-GR" sz="2000" b="1" i="1" dirty="0">
                <a:latin typeface="+mn-lt"/>
              </a:rPr>
            </a:br>
            <a:r>
              <a:rPr lang="el-GR" sz="2000" b="1" dirty="0">
                <a:latin typeface="+mn-lt"/>
              </a:rPr>
              <a:t/>
            </a:r>
            <a:br>
              <a:rPr lang="el-GR" sz="2000" b="1" dirty="0">
                <a:latin typeface="+mn-lt"/>
              </a:rPr>
            </a:br>
            <a:r>
              <a:rPr lang="el-GR" sz="2000" b="1" dirty="0">
                <a:latin typeface="+mn-lt"/>
              </a:rPr>
              <a:t>Το άρθρο</a:t>
            </a:r>
            <a:endParaRPr lang="en-US" sz="2000" dirty="0">
              <a:latin typeface="+mn-lt"/>
            </a:endParaRPr>
          </a:p>
        </p:txBody>
      </p:sp>
      <p:sp>
        <p:nvSpPr>
          <p:cNvPr id="3" name="Θέση περιεχομένου 2">
            <a:extLst>
              <a:ext uri="{FF2B5EF4-FFF2-40B4-BE49-F238E27FC236}">
                <a16:creationId xmlns:a16="http://schemas.microsoft.com/office/drawing/2014/main" xmlns="" id="{0220948B-474A-46A2-8EA5-4512145C7EF0}"/>
              </a:ext>
            </a:extLst>
          </p:cNvPr>
          <p:cNvSpPr>
            <a:spLocks noGrp="1"/>
          </p:cNvSpPr>
          <p:nvPr>
            <p:ph idx="1"/>
          </p:nvPr>
        </p:nvSpPr>
        <p:spPr>
          <a:xfrm>
            <a:off x="213755" y="1845734"/>
            <a:ext cx="11625943" cy="4023360"/>
          </a:xfrm>
        </p:spPr>
        <p:txBody>
          <a:bodyPr>
            <a:normAutofit fontScale="92500"/>
          </a:bodyPr>
          <a:lstStyle/>
          <a:p>
            <a:pPr algn="just">
              <a:lnSpc>
                <a:spcPct val="107000"/>
              </a:lnSpc>
              <a:spcAft>
                <a:spcPts val="800"/>
              </a:spcAft>
              <a:buFont typeface="Wingdings" panose="05000000000000000000" pitchFamily="2" charset="2"/>
              <a:buChar char="§"/>
            </a:pPr>
            <a:r>
              <a:rPr lang="el-GR" sz="18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Στις 29 Ιουνίου του 1874 η εφημερίδα «Καιροί» δημοσιεύει στην πρώτη σελίδα της ένα τρίστηλο άρθρο με τον τίτλο «Τις </a:t>
            </a:r>
            <a:r>
              <a:rPr lang="el-GR" sz="1800" dirty="0" err="1">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Πταίει</a:t>
            </a:r>
            <a:r>
              <a:rPr lang="el-GR" sz="18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
            </a:pPr>
            <a:r>
              <a:rPr lang="el-GR" sz="18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Το άρθρο καταδεικνύει ως υπεύθυνο για την πολιτική κρίση της Ελλάδας τον βασιλιά Γεώργιο Α’ και είναι ανυπόγραφο.</a:t>
            </a:r>
            <a:endParaRPr lang="en-US" sz="18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
            </a:pPr>
            <a:r>
              <a:rPr lang="el-GR" sz="18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Για τον λόγο αυτό, συλλαμβάνεται και φυλακίζεται αμέσως ο συντάκτης της Εφημερίδας Πέτρος </a:t>
            </a:r>
            <a:r>
              <a:rPr lang="el-GR" sz="1800" dirty="0" err="1">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Κανελλίδης</a:t>
            </a:r>
            <a:r>
              <a:rPr lang="el-GR" sz="18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
            </a:pPr>
            <a:r>
              <a:rPr lang="el-GR" sz="18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Μόλις η σύλληψη του εκδότη γίνεται γνωστή, ο Χαρίλαος Τρικούπης με επιστολή του προς τον εισαγγελέα ομολογεί ότι εκείνος έγραψε το άρθρο.</a:t>
            </a:r>
            <a:endParaRPr lang="en-US" sz="18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
            </a:pPr>
            <a:r>
              <a:rPr lang="el-GR" sz="18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Στη συνέχεια συλλαμβάνεται και φυλακίζεται, ενώ ο εκδότης της εφημερίδας αφήνεται ελεύθερος. </a:t>
            </a:r>
            <a:endParaRPr lang="en-US" sz="18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
            </a:pPr>
            <a:r>
              <a:rPr lang="el-GR" sz="18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Ο εισαγγελέας θέλησε να παραπέμψει τον Τρικούπη στο κακουργιοδικείο. Οι κατηγορίες που του απέδιδε ήταν ότι με το άρθρο του επιθυμούσε να βλάψει τον βασιλιά και να υποκινήσει τον λαό σε εξέγερση με σκοπό την ανατροπή του πολιτεύματος. Τελικά, ο Τρικούπης απαλλάχθηκε από τις κατηγορίες με σχετικό βούλευμα των Πλημμελειοδικών. </a:t>
            </a:r>
            <a:endParaRPr lang="en-US" sz="18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4013841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CF67E37-C2E9-4E46-9763-350F719D25E3}"/>
              </a:ext>
            </a:extLst>
          </p:cNvPr>
          <p:cNvSpPr>
            <a:spLocks noGrp="1"/>
          </p:cNvSpPr>
          <p:nvPr>
            <p:ph type="title"/>
          </p:nvPr>
        </p:nvSpPr>
        <p:spPr>
          <a:xfrm>
            <a:off x="332509" y="286603"/>
            <a:ext cx="10823171" cy="936555"/>
          </a:xfrm>
        </p:spPr>
        <p:txBody>
          <a:bodyPr>
            <a:normAutofit/>
          </a:bodyPr>
          <a:lstStyle/>
          <a:p>
            <a:r>
              <a:rPr lang="el-GR" sz="2000" b="1" dirty="0">
                <a:latin typeface="+mn-lt"/>
              </a:rPr>
              <a:t>Χαρίλαου Τρικούπη, </a:t>
            </a:r>
            <a:r>
              <a:rPr lang="el-GR" sz="2000" b="1" i="1" dirty="0">
                <a:latin typeface="+mn-lt"/>
              </a:rPr>
              <a:t>Τις </a:t>
            </a:r>
            <a:r>
              <a:rPr lang="el-GR" sz="2000" b="1" i="1" dirty="0" err="1">
                <a:latin typeface="+mn-lt"/>
              </a:rPr>
              <a:t>πταίει</a:t>
            </a:r>
            <a:r>
              <a:rPr lang="el-GR" sz="2000" b="1" i="1" dirty="0">
                <a:latin typeface="+mn-lt"/>
              </a:rPr>
              <a:t>;</a:t>
            </a:r>
            <a:br>
              <a:rPr lang="el-GR" sz="2000" b="1" i="1" dirty="0">
                <a:latin typeface="+mn-lt"/>
              </a:rPr>
            </a:br>
            <a:r>
              <a:rPr lang="el-GR" sz="2000" b="1" dirty="0">
                <a:latin typeface="+mn-lt"/>
              </a:rPr>
              <a:t/>
            </a:r>
            <a:br>
              <a:rPr lang="el-GR" sz="2000" b="1" dirty="0">
                <a:latin typeface="+mn-lt"/>
              </a:rPr>
            </a:br>
            <a:r>
              <a:rPr lang="el-GR" sz="2000" b="1" dirty="0">
                <a:latin typeface="+mn-lt"/>
              </a:rPr>
              <a:t>Το άρθρο</a:t>
            </a:r>
            <a:endParaRPr lang="en-US" sz="2000" dirty="0">
              <a:latin typeface="+mn-lt"/>
            </a:endParaRPr>
          </a:p>
        </p:txBody>
      </p:sp>
      <p:pic>
        <p:nvPicPr>
          <p:cNvPr id="5" name="Θέση περιεχομένου 4">
            <a:extLst>
              <a:ext uri="{FF2B5EF4-FFF2-40B4-BE49-F238E27FC236}">
                <a16:creationId xmlns:a16="http://schemas.microsoft.com/office/drawing/2014/main" xmlns="" id="{694CCC57-0466-45E6-B1F5-6732CF89842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09948" y="1579418"/>
            <a:ext cx="6068291" cy="4572000"/>
          </a:xfrm>
        </p:spPr>
      </p:pic>
    </p:spTree>
    <p:extLst>
      <p:ext uri="{BB962C8B-B14F-4D97-AF65-F5344CB8AC3E}">
        <p14:creationId xmlns:p14="http://schemas.microsoft.com/office/powerpoint/2010/main" val="1016223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65FCA72-5BC4-4525-BDBD-5E6C911DC332}"/>
              </a:ext>
            </a:extLst>
          </p:cNvPr>
          <p:cNvSpPr>
            <a:spLocks noGrp="1"/>
          </p:cNvSpPr>
          <p:nvPr>
            <p:ph type="title"/>
          </p:nvPr>
        </p:nvSpPr>
        <p:spPr>
          <a:xfrm>
            <a:off x="237506" y="286603"/>
            <a:ext cx="10918174" cy="1043433"/>
          </a:xfrm>
        </p:spPr>
        <p:txBody>
          <a:bodyPr>
            <a:normAutofit/>
          </a:bodyPr>
          <a:lstStyle/>
          <a:p>
            <a:r>
              <a:rPr lang="el-GR" sz="2000" b="1" dirty="0">
                <a:latin typeface="+mn-lt"/>
              </a:rPr>
              <a:t>Χαρίλαου Τρικούπη, </a:t>
            </a:r>
            <a:r>
              <a:rPr lang="el-GR" sz="2000" b="1" i="1" dirty="0">
                <a:latin typeface="+mn-lt"/>
              </a:rPr>
              <a:t>Τις </a:t>
            </a:r>
            <a:r>
              <a:rPr lang="el-GR" sz="2000" b="1" i="1" dirty="0" err="1">
                <a:latin typeface="+mn-lt"/>
              </a:rPr>
              <a:t>πταίει</a:t>
            </a:r>
            <a:r>
              <a:rPr lang="el-GR" sz="2000" b="1" i="1" dirty="0">
                <a:latin typeface="+mn-lt"/>
              </a:rPr>
              <a:t>;</a:t>
            </a:r>
            <a:br>
              <a:rPr lang="el-GR" sz="2000" b="1" i="1" dirty="0">
                <a:latin typeface="+mn-lt"/>
              </a:rPr>
            </a:br>
            <a:r>
              <a:rPr lang="el-GR" sz="2000" b="1" dirty="0">
                <a:latin typeface="+mn-lt"/>
              </a:rPr>
              <a:t/>
            </a:r>
            <a:br>
              <a:rPr lang="el-GR" sz="2000" b="1" dirty="0">
                <a:latin typeface="+mn-lt"/>
              </a:rPr>
            </a:br>
            <a:r>
              <a:rPr lang="el-GR" sz="2000" b="1" dirty="0">
                <a:latin typeface="+mn-lt"/>
              </a:rPr>
              <a:t>Το άρθρο</a:t>
            </a:r>
            <a:endParaRPr lang="en-US" sz="2000" dirty="0">
              <a:latin typeface="+mn-lt"/>
            </a:endParaRPr>
          </a:p>
        </p:txBody>
      </p:sp>
      <p:sp>
        <p:nvSpPr>
          <p:cNvPr id="3" name="Θέση περιεχομένου 2">
            <a:extLst>
              <a:ext uri="{FF2B5EF4-FFF2-40B4-BE49-F238E27FC236}">
                <a16:creationId xmlns:a16="http://schemas.microsoft.com/office/drawing/2014/main" xmlns="" id="{687BCEAB-6479-4DCD-980A-367F715597F0}"/>
              </a:ext>
            </a:extLst>
          </p:cNvPr>
          <p:cNvSpPr>
            <a:spLocks noGrp="1"/>
          </p:cNvSpPr>
          <p:nvPr>
            <p:ph idx="1"/>
          </p:nvPr>
        </p:nvSpPr>
        <p:spPr>
          <a:xfrm>
            <a:off x="237506" y="1845734"/>
            <a:ext cx="10918174" cy="4023360"/>
          </a:xfrm>
        </p:spPr>
        <p:txBody>
          <a:bodyPr>
            <a:normAutofit lnSpcReduction="10000"/>
          </a:bodyPr>
          <a:lstStyle/>
          <a:p>
            <a:pPr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Ο Τρικούπης από τα πρώτα του πολιτικά βήματα αισθανόταν ότι ο τρόπος διακυβέρνησης της χώρας δεν οδηγούσε στην πρόοδό της.</a:t>
            </a:r>
            <a:endParaRPr lang="en-US"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Με το συγκεκριμένο άρθρο του καυτηρίαζε την επικρατούσα πολιτική κατάσταση. </a:t>
            </a:r>
            <a:endParaRPr lang="en-US"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Θεωρούσε ότι η χώρα βρισκόταν σε πολιτική φαυλότητα, αποτυπώνοντας έτσι την διάχυτη δυσφορία για το πολιτικό ‘γίγνεσθαι’.</a:t>
            </a:r>
            <a:endParaRPr lang="en-US"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Στο άρθρο αναρωτιέται συγκεκριμένα:</a:t>
            </a:r>
          </a:p>
          <a:p>
            <a:pPr marL="0" indent="0" algn="just">
              <a:lnSpc>
                <a:spcPct val="107000"/>
              </a:lnSpc>
              <a:spcAft>
                <a:spcPts val="800"/>
              </a:spcAft>
              <a:buNone/>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αηδιάζοντες</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και </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αγανακτούντες</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επί τω </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θεάματι</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του οποίου παριστάμεθα </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θεαταί</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και βλέποντες την </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γενικήν</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κατάπτωσιν</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του φρονήματος των </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πολιτευομένων</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διστάζομεν</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επί στιγμήν και </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ερωτώμεν</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ημάς αυτούς, μη τυχόν αληθώς 	</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πταίει</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το Έθνος; </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Θαρρούντες</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όμως </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απαντώμεν</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το Έθνος δεν </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πταίει</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Το κείμενο έθετε δημόσια τα ζητήματα λειτουργίας του πολιτεύματος και ήταν το πολιτικό ‘κατηγορώ’ του Τρικούπη στην πολιτική κατάσταση.</a:t>
            </a:r>
            <a:endParaRPr lang="en-US"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600" dirty="0">
              <a:solidFill>
                <a:schemeClr val="tx1">
                  <a:lumMod val="95000"/>
                  <a:lumOff val="5000"/>
                </a:schemeClr>
              </a:solidFill>
            </a:endParaRPr>
          </a:p>
        </p:txBody>
      </p:sp>
    </p:spTree>
    <p:extLst>
      <p:ext uri="{BB962C8B-B14F-4D97-AF65-F5344CB8AC3E}">
        <p14:creationId xmlns:p14="http://schemas.microsoft.com/office/powerpoint/2010/main" val="2016248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9E95F26-B42A-4A70-B76D-71F27AEC2300}"/>
              </a:ext>
            </a:extLst>
          </p:cNvPr>
          <p:cNvSpPr>
            <a:spLocks noGrp="1"/>
          </p:cNvSpPr>
          <p:nvPr>
            <p:ph type="title"/>
          </p:nvPr>
        </p:nvSpPr>
        <p:spPr>
          <a:xfrm>
            <a:off x="380010" y="286604"/>
            <a:ext cx="10775670" cy="995932"/>
          </a:xfrm>
        </p:spPr>
        <p:txBody>
          <a:bodyPr>
            <a:normAutofit/>
          </a:bodyPr>
          <a:lstStyle/>
          <a:p>
            <a:r>
              <a:rPr lang="el-GR" sz="2000" b="1" dirty="0">
                <a:latin typeface="+mn-lt"/>
              </a:rPr>
              <a:t>Χαρίλαου Τρικούπη, </a:t>
            </a:r>
            <a:r>
              <a:rPr lang="el-GR" sz="2000" b="1" i="1" dirty="0">
                <a:latin typeface="+mn-lt"/>
              </a:rPr>
              <a:t>Τις </a:t>
            </a:r>
            <a:r>
              <a:rPr lang="el-GR" sz="2000" b="1" i="1" dirty="0" err="1">
                <a:latin typeface="+mn-lt"/>
              </a:rPr>
              <a:t>πταίει</a:t>
            </a:r>
            <a:r>
              <a:rPr lang="el-GR" sz="2000" b="1" i="1" dirty="0">
                <a:latin typeface="+mn-lt"/>
              </a:rPr>
              <a:t>;</a:t>
            </a:r>
            <a:br>
              <a:rPr lang="el-GR" sz="2000" b="1" i="1" dirty="0">
                <a:latin typeface="+mn-lt"/>
              </a:rPr>
            </a:br>
            <a:r>
              <a:rPr lang="el-GR" sz="2000" b="1" dirty="0">
                <a:latin typeface="+mn-lt"/>
              </a:rPr>
              <a:t/>
            </a:r>
            <a:br>
              <a:rPr lang="el-GR" sz="2000" b="1" dirty="0">
                <a:latin typeface="+mn-lt"/>
              </a:rPr>
            </a:br>
            <a:r>
              <a:rPr lang="el-GR" sz="2000" b="1" dirty="0">
                <a:latin typeface="+mn-lt"/>
              </a:rPr>
              <a:t>Το άρθρο</a:t>
            </a:r>
            <a:endParaRPr lang="en-US" sz="2000" dirty="0"/>
          </a:p>
        </p:txBody>
      </p:sp>
      <p:sp>
        <p:nvSpPr>
          <p:cNvPr id="3" name="Θέση περιεχομένου 2">
            <a:extLst>
              <a:ext uri="{FF2B5EF4-FFF2-40B4-BE49-F238E27FC236}">
                <a16:creationId xmlns:a16="http://schemas.microsoft.com/office/drawing/2014/main" xmlns="" id="{C9FE927E-38F0-4F24-87E1-E13EA5DB8C80}"/>
              </a:ext>
            </a:extLst>
          </p:cNvPr>
          <p:cNvSpPr>
            <a:spLocks noGrp="1"/>
          </p:cNvSpPr>
          <p:nvPr>
            <p:ph idx="1"/>
          </p:nvPr>
        </p:nvSpPr>
        <p:spPr>
          <a:xfrm>
            <a:off x="95003" y="1845734"/>
            <a:ext cx="11060677" cy="4023360"/>
          </a:xfrm>
        </p:spPr>
        <p:txBody>
          <a:bodyPr>
            <a:normAutofit/>
          </a:bodyPr>
          <a:lstStyle/>
          <a:p>
            <a:pPr lvl="1"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Καυτηρίαζε την τακτική του βασιλιά να διορίζει και να παύει τις κυβερνήσεις με βάση τα συμφέροντα του παλατιού, ενάντια σε κάθε λαϊκή εντολή που δινόταν μέσω των εκλογών και ενάντια στη θέληση της πλειοψηφίας: </a:t>
            </a:r>
          </a:p>
          <a:p>
            <a:pPr marL="201168" lvl="1" indent="0" algn="just">
              <a:lnSpc>
                <a:spcPct val="107000"/>
              </a:lnSpc>
              <a:spcAft>
                <a:spcPts val="800"/>
              </a:spcAft>
              <a:buNone/>
            </a:pPr>
            <a:r>
              <a:rPr lang="el-GR" sz="1600"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	</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«Ενόσω η βασιλεία προσφέρει την </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εξουσίαν</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την </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διάλυσιν</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και τας επεμβάσεις ως </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βραβείον</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εις τας εν τη Βουλή 	μειονοψηφίας, θα </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πολλαπλασιάζωνται</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επ’ άπειρον οι μνηστήρες της αρχής.</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Κάνει λόγο για νοθεία των εκλογών.</a:t>
            </a:r>
            <a:endParaRPr lang="en-US"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Θεωρεί ότι ο λαός, όταν βρίσκεται μπροστά σε όλα αυτά, το μόνο που μπορεί να κάνει είναι να επαναστατήσει:</a:t>
            </a:r>
            <a:endParaRPr lang="en-US"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201168" lvl="1" indent="0" algn="just">
              <a:lnSpc>
                <a:spcPct val="107000"/>
              </a:lnSpc>
              <a:spcAft>
                <a:spcPts val="800"/>
              </a:spcAft>
              <a:buNone/>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«καλούνται εις την </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εξουσίαν</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κυβερνήσεις </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αποκρουόμεναι</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παρά της πλειοψηφίας του Έθνους, χορηγείται εις αυτάς η 	</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διάλυσις</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της Βουλής και συνάμα παν μέσον επηρεασμού των συνειδήσεων του λαού και νοθεύσεως των εκλογών, και 	</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λέγομεν</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ύστερον ότι </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πταίει</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ο λαός διά </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τοιάυτην</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κατάστασιν</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Τι δύναται ο λαός </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κατ</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αυτής;  Ουδέν άλλο ή να 	</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επαναστατήση</a:t>
            </a:r>
            <a:r>
              <a:rPr lang="el-GR" sz="1600" dirty="0">
                <a:solidFill>
                  <a:srgbClr val="002060"/>
                </a:solidFill>
                <a:latin typeface="Calibri" panose="020F0502020204030204" pitchFamily="34" charset="0"/>
                <a:ea typeface="Calibri" panose="020F0502020204030204" pitchFamily="34" charset="0"/>
                <a:cs typeface="Times New Roman" panose="02020603050405020304" pitchFamily="18" charset="0"/>
              </a:rPr>
              <a:t>».</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600" dirty="0"/>
          </a:p>
        </p:txBody>
      </p:sp>
    </p:spTree>
    <p:extLst>
      <p:ext uri="{BB962C8B-B14F-4D97-AF65-F5344CB8AC3E}">
        <p14:creationId xmlns:p14="http://schemas.microsoft.com/office/powerpoint/2010/main" val="1685669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C923B28-AFC4-4479-8844-B25C726068DA}"/>
              </a:ext>
            </a:extLst>
          </p:cNvPr>
          <p:cNvSpPr>
            <a:spLocks noGrp="1"/>
          </p:cNvSpPr>
          <p:nvPr>
            <p:ph type="title"/>
          </p:nvPr>
        </p:nvSpPr>
        <p:spPr>
          <a:xfrm>
            <a:off x="201881" y="286604"/>
            <a:ext cx="10953799" cy="960306"/>
          </a:xfrm>
        </p:spPr>
        <p:txBody>
          <a:bodyPr>
            <a:normAutofit/>
          </a:bodyPr>
          <a:lstStyle/>
          <a:p>
            <a:r>
              <a:rPr lang="el-GR" sz="2000" b="1" dirty="0">
                <a:latin typeface="+mn-lt"/>
              </a:rPr>
              <a:t>Χαρίλαου Τρικούπη, </a:t>
            </a:r>
            <a:r>
              <a:rPr lang="el-GR" sz="2000" b="1" i="1" dirty="0">
                <a:latin typeface="+mn-lt"/>
              </a:rPr>
              <a:t>Τις </a:t>
            </a:r>
            <a:r>
              <a:rPr lang="el-GR" sz="2000" b="1" i="1" dirty="0" err="1">
                <a:latin typeface="+mn-lt"/>
              </a:rPr>
              <a:t>πταίει</a:t>
            </a:r>
            <a:r>
              <a:rPr lang="el-GR" sz="2000" b="1" i="1" dirty="0">
                <a:latin typeface="+mn-lt"/>
              </a:rPr>
              <a:t>;</a:t>
            </a:r>
            <a:br>
              <a:rPr lang="el-GR" sz="2000" b="1" i="1" dirty="0">
                <a:latin typeface="+mn-lt"/>
              </a:rPr>
            </a:br>
            <a:r>
              <a:rPr lang="el-GR" sz="2000" b="1" dirty="0">
                <a:latin typeface="+mn-lt"/>
              </a:rPr>
              <a:t/>
            </a:r>
            <a:br>
              <a:rPr lang="el-GR" sz="2000" b="1" dirty="0">
                <a:latin typeface="+mn-lt"/>
              </a:rPr>
            </a:br>
            <a:r>
              <a:rPr lang="el-GR" sz="2000" b="1" dirty="0">
                <a:latin typeface="+mn-lt"/>
              </a:rPr>
              <a:t>Το άρθρο</a:t>
            </a:r>
            <a:endParaRPr lang="en-US" sz="2000" dirty="0">
              <a:latin typeface="+mn-lt"/>
            </a:endParaRPr>
          </a:p>
        </p:txBody>
      </p:sp>
      <p:sp>
        <p:nvSpPr>
          <p:cNvPr id="3" name="Θέση περιεχομένου 2">
            <a:extLst>
              <a:ext uri="{FF2B5EF4-FFF2-40B4-BE49-F238E27FC236}">
                <a16:creationId xmlns:a16="http://schemas.microsoft.com/office/drawing/2014/main" xmlns="" id="{7C0FEB3D-B1F6-48F1-8FB6-3AD92EE3F2DC}"/>
              </a:ext>
            </a:extLst>
          </p:cNvPr>
          <p:cNvSpPr>
            <a:spLocks noGrp="1"/>
          </p:cNvSpPr>
          <p:nvPr>
            <p:ph idx="1"/>
          </p:nvPr>
        </p:nvSpPr>
        <p:spPr>
          <a:xfrm>
            <a:off x="118753" y="1845734"/>
            <a:ext cx="11036927" cy="4023360"/>
          </a:xfrm>
        </p:spPr>
        <p:txBody>
          <a:bodyPr>
            <a:normAutofit/>
          </a:bodyPr>
          <a:lstStyle/>
          <a:p>
            <a:pPr lvl="1"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Στο άρθρο κατακρίνονται όλες οι κυβερνήσεις μειοψηφίας από το 1868 και μετά, οι οποίες δεν συγκέντρωναν την εκλογική αποδοχή του λαού, αλλά μονάχα την βασιλική εύνοια:</a:t>
            </a:r>
          </a:p>
          <a:p>
            <a:pPr marL="201168" lvl="1" indent="0" algn="just">
              <a:lnSpc>
                <a:spcPct val="107000"/>
              </a:lnSpc>
              <a:spcAft>
                <a:spcPts val="800"/>
              </a:spcAft>
              <a:buNone/>
            </a:pPr>
            <a:r>
              <a:rPr lang="el-GR" sz="1600"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	</a:t>
            </a: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διατελούμεν</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ήδη </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θεαταί</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του ελεεινού εκλογικού δράματος, </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όπερ</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κατά το 1868 παρίσταται περιοδικώς από της σκηνής 	του ημετέρου κράτους».</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Ωστόσο, πέρα από τις ευθύνες του βασιλιά για τον διορισμό των κυβερνήσεων μειοψηφίας, ο Τρικούπης κατηγορεί και τα ίδια τα πολιτικά πρόσωπα, τα οποία μέσω νοθείας των εκλογών, μέσω εκφοβισμού των συνειδήσεων των ψηφοφόρων και άλλων μη έντιμων πολιτικών ενεργειών, προσπαθούσαν να ανέλθουν στην εξουσία και να ικανοποιήσουν ίδιες ανάγκες. </a:t>
            </a:r>
            <a:endParaRPr lang="en-US"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Το άρθρο γράφτηκε τρεις μήνες μετά από τις εκλογές του 1874, όπου κανένα κόμμα δεν μπόρεσε να εξασφαλίσει πλειοψηφία.</a:t>
            </a:r>
            <a:endParaRPr lang="en-US"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Επίσης, άλλο χαρακτηριστικό της εποχής ήταν ότι μέσα σε τρεισήμισι περίπου χρόνια, μεταξύ των ετών 1872 – 1875, πραγματοποιήθηκαν εκλογές τέσσερις φορές.</a:t>
            </a:r>
            <a:endParaRPr lang="en-US"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Επομένως, γίνεται άμεσα αντιληπτό, γιατί ο Τρικούπης συνέγραψε και δημοσιοποίησε αυτό το κείμενο.</a:t>
            </a:r>
            <a:endParaRPr lang="en-US"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17250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335B55C-5FED-4890-87E3-C4E2F313874D}"/>
              </a:ext>
            </a:extLst>
          </p:cNvPr>
          <p:cNvSpPr>
            <a:spLocks noGrp="1"/>
          </p:cNvSpPr>
          <p:nvPr>
            <p:ph type="title"/>
          </p:nvPr>
        </p:nvSpPr>
        <p:spPr>
          <a:xfrm>
            <a:off x="225631" y="286603"/>
            <a:ext cx="10930049" cy="1055309"/>
          </a:xfrm>
        </p:spPr>
        <p:txBody>
          <a:bodyPr>
            <a:normAutofit/>
          </a:bodyPr>
          <a:lstStyle/>
          <a:p>
            <a:r>
              <a:rPr lang="el-GR" sz="2000" b="1" dirty="0">
                <a:latin typeface="+mn-lt"/>
              </a:rPr>
              <a:t>Χαρίλαου Τρικούπη, </a:t>
            </a:r>
            <a:r>
              <a:rPr lang="el-GR" sz="2000" b="1" i="1" dirty="0">
                <a:latin typeface="+mn-lt"/>
              </a:rPr>
              <a:t>Τις </a:t>
            </a:r>
            <a:r>
              <a:rPr lang="el-GR" sz="2000" b="1" i="1" dirty="0" err="1">
                <a:latin typeface="+mn-lt"/>
              </a:rPr>
              <a:t>πταίει</a:t>
            </a:r>
            <a:r>
              <a:rPr lang="el-GR" sz="2000" b="1" i="1" dirty="0">
                <a:latin typeface="+mn-lt"/>
              </a:rPr>
              <a:t>;</a:t>
            </a:r>
            <a:br>
              <a:rPr lang="el-GR" sz="2000" b="1" i="1" dirty="0">
                <a:latin typeface="+mn-lt"/>
              </a:rPr>
            </a:br>
            <a:r>
              <a:rPr lang="el-GR" sz="2000" b="1" dirty="0">
                <a:latin typeface="+mn-lt"/>
              </a:rPr>
              <a:t/>
            </a:r>
            <a:br>
              <a:rPr lang="el-GR" sz="2000" b="1" dirty="0">
                <a:latin typeface="+mn-lt"/>
              </a:rPr>
            </a:br>
            <a:r>
              <a:rPr lang="el-GR" sz="2000" b="1" dirty="0">
                <a:latin typeface="+mn-lt"/>
              </a:rPr>
              <a:t>Το άρθρο</a:t>
            </a:r>
            <a:endParaRPr lang="en-US" sz="2000" dirty="0">
              <a:latin typeface="+mn-lt"/>
            </a:endParaRPr>
          </a:p>
        </p:txBody>
      </p:sp>
      <p:sp>
        <p:nvSpPr>
          <p:cNvPr id="3" name="Θέση περιεχομένου 2">
            <a:extLst>
              <a:ext uri="{FF2B5EF4-FFF2-40B4-BE49-F238E27FC236}">
                <a16:creationId xmlns:a16="http://schemas.microsoft.com/office/drawing/2014/main" xmlns="" id="{4D6F0990-591A-437D-B48C-1393A58C5758}"/>
              </a:ext>
            </a:extLst>
          </p:cNvPr>
          <p:cNvSpPr>
            <a:spLocks noGrp="1"/>
          </p:cNvSpPr>
          <p:nvPr>
            <p:ph idx="1"/>
          </p:nvPr>
        </p:nvSpPr>
        <p:spPr>
          <a:xfrm>
            <a:off x="225631" y="1845734"/>
            <a:ext cx="10930049" cy="4023360"/>
          </a:xfrm>
        </p:spPr>
        <p:txBody>
          <a:bodyPr>
            <a:normAutofit lnSpcReduction="10000"/>
          </a:bodyPr>
          <a:lstStyle/>
          <a:p>
            <a:pPr lvl="1"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Με</a:t>
            </a: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το άρθρο αυτό, δεν κατέκρινε μόνο την επικρατούσα πολιτική κατάσταση.</a:t>
            </a:r>
            <a:endParaRPr lang="en-US"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Ταυτόχρονα πρότεινε και την λύση, «την θεραπεία» όπως χαρακτηριστικά λέει: </a:t>
            </a:r>
          </a:p>
          <a:p>
            <a:pPr marL="201168" lvl="1" indent="0" algn="just">
              <a:lnSpc>
                <a:spcPct val="107000"/>
              </a:lnSpc>
              <a:spcAft>
                <a:spcPts val="800"/>
              </a:spcAft>
              <a:buNone/>
            </a:pPr>
            <a:r>
              <a:rPr lang="el-GR" sz="1600"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	</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«ίνα επέλθει θεραπεία, πρέπει να γίνει ειλικρινώς αποδεκτή η θεμελιώδης αρχή της κοινοβουλευτικής κυβερνήσεως, ότι 	τα υπουργεία λαμβάνονται εκ της πλειονοψηφίας της Βουλής».</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Με λίγα λόγια οι κυβερνήσεις θα έπρεπε να είναι αποτέλεσμα </a:t>
            </a:r>
            <a:r>
              <a:rPr lang="el-GR" sz="1600"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των</a:t>
            </a: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πλειοψηφικών αποφάσεων της Βουλής.</a:t>
            </a:r>
            <a:endParaRPr lang="en-US"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Στο τέλος του άρθρου του καταδεικνύει για άλλη μια φορά την ευθύνη του βασιλιά: </a:t>
            </a:r>
          </a:p>
          <a:p>
            <a:pPr marL="201168" lvl="1" indent="0" algn="just">
              <a:lnSpc>
                <a:spcPct val="107000"/>
              </a:lnSpc>
              <a:spcAft>
                <a:spcPts val="800"/>
              </a:spcAft>
              <a:buNone/>
            </a:pPr>
            <a:r>
              <a:rPr lang="el-GR" sz="1600"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	</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«η ευθύνη άρα πάσης της καταστάσεως ταύτης ανήκει εις τους παραβιάζοντας την </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κοινοβουλευτικήν</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αρχήν του 	σχηματισμού των κυβερνήσεων εκ της πλειονοψηφίας της Βουλής»</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Και καταλήγει στην μόνη του σιγουριά, όπως την αναπτύσσει σε ολόκληρο το κείμενό του, ότι για όλα αυτά σίγουρα δεν φταίει το ‘</a:t>
            </a:r>
            <a:r>
              <a:rPr lang="el-GR" sz="1600" dirty="0" err="1">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Εθνος</a:t>
            </a: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 </a:t>
            </a:r>
          </a:p>
          <a:p>
            <a:pPr marL="201168" lvl="1" indent="0" algn="just">
              <a:lnSpc>
                <a:spcPct val="107000"/>
              </a:lnSpc>
              <a:spcAft>
                <a:spcPts val="800"/>
              </a:spcAft>
              <a:buNone/>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«αλλ’ η ειλικρινής μελέτη του θέματος μάς </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ήγαγεν</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εις το </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αλάνθαστον</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συμπέρασμα ότι δεν </a:t>
            </a:r>
            <a:r>
              <a:rPr lang="el-GR" sz="16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πταίει</a:t>
            </a:r>
            <a:r>
              <a:rPr lang="el-G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το Έθνος. Αλλού 	έγκειται το κακόν και εκεί πρέπει να ζητηθεί η θεραπεία».   </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48382957"/>
      </p:ext>
    </p:extLst>
  </p:cSld>
  <p:clrMapOvr>
    <a:masterClrMapping/>
  </p:clrMapOvr>
</p:sld>
</file>

<file path=ppt/theme/theme1.xml><?xml version="1.0" encoding="utf-8"?>
<a:theme xmlns:a="http://schemas.openxmlformats.org/drawingml/2006/main" name="Ανασκόπηση">
  <a:themeElements>
    <a:clrScheme name="Βιολετί">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BAB94BD4-5D6D-4148-AB57-A4CCF1FD4E0C}"/>
    </a:ext>
  </a:extLst>
</a:theme>
</file>

<file path=docProps/app.xml><?xml version="1.0" encoding="utf-8"?>
<Properties xmlns="http://schemas.openxmlformats.org/officeDocument/2006/extended-properties" xmlns:vt="http://schemas.openxmlformats.org/officeDocument/2006/docPropsVTypes">
  <Template>Retrospect</Template>
  <TotalTime>108</TotalTime>
  <Words>916</Words>
  <Application>Microsoft Office PowerPoint</Application>
  <PresentationFormat>Προσαρμογή</PresentationFormat>
  <Paragraphs>85</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Ανασκόπηση</vt:lpstr>
      <vt:lpstr>ΠΑΝΕΠΙΣΤΗΜΙΟ ΠΕΛΟΠΟΝΝΗΣΟΥ ΣΧΟΛΗ ΚΑΛΩΝ ΤΕΧΝΩΝ ΤΜΗΜΑ ΘΕΑΤΡΙΚΩΝ ΣΠΟΥΔΩΝ </vt:lpstr>
      <vt:lpstr>Χαρίλαου Τρικούπη, Τις πταίει;  Η εποχή</vt:lpstr>
      <vt:lpstr>Χαρίλαου Τρικούπη, Τις πταίει; </vt:lpstr>
      <vt:lpstr>Χαρίλαου Τρικούπη, Τις πταίει;  Το άρθρο</vt:lpstr>
      <vt:lpstr>Χαρίλαου Τρικούπη, Τις πταίει;  Το άρθρο</vt:lpstr>
      <vt:lpstr>Χαρίλαου Τρικούπη, Τις πταίει;  Το άρθρο</vt:lpstr>
      <vt:lpstr>Χαρίλαου Τρικούπη, Τις πταίει;  Το άρθρο</vt:lpstr>
      <vt:lpstr>Χαρίλαου Τρικούπη, Τις πταίει;  Το άρθρο</vt:lpstr>
      <vt:lpstr>Χαρίλαου Τρικούπη, Τις πταίει;  Το άρθρο</vt:lpstr>
      <vt:lpstr>Χαρίλαου Τρικούπη, Τις πταίει;  Η Αρχή της Δεδηλωμένης</vt:lpstr>
      <vt:lpstr>Χαρίλαου Τρικούπη, Τις πταίει;  Η Αρχή της Δεδηλωμένης</vt:lpstr>
      <vt:lpstr>Χαρίλαου Τρικούπη, Τις πταίει;  Η Αρχή της Δεδηλωμένης</vt:lpstr>
      <vt:lpstr>ΒΙΒΛΙΟΓΡΑΦΙΑ ΠΗΓΕΣ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Mov</dc:creator>
  <cp:lastModifiedBy>support</cp:lastModifiedBy>
  <cp:revision>18</cp:revision>
  <dcterms:created xsi:type="dcterms:W3CDTF">2021-01-28T18:34:05Z</dcterms:created>
  <dcterms:modified xsi:type="dcterms:W3CDTF">2021-02-05T22:31:24Z</dcterms:modified>
</cp:coreProperties>
</file>