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Lst>
  <p:sldIdLst>
    <p:sldId id="271" r:id="rId2"/>
    <p:sldId id="256" r:id="rId3"/>
    <p:sldId id="257" r:id="rId4"/>
    <p:sldId id="268" r:id="rId5"/>
    <p:sldId id="258" r:id="rId6"/>
    <p:sldId id="259" r:id="rId7"/>
    <p:sldId id="269" r:id="rId8"/>
    <p:sldId id="260" r:id="rId9"/>
    <p:sldId id="261" r:id="rId10"/>
    <p:sldId id="262" r:id="rId11"/>
    <p:sldId id="263" r:id="rId12"/>
    <p:sldId id="264" r:id="rId13"/>
    <p:sldId id="266" r:id="rId14"/>
    <p:sldId id="26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6" d="100"/>
          <a:sy n="76" d="100"/>
        </p:scale>
        <p:origin x="-480"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9A4379B3-D882-4174-B8FB-EDE563765563}" type="datetimeFigureOut">
              <a:rPr lang="en-US" smtClean="0"/>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8B301-5E4F-4063-9126-DB4A1BDBF9A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4510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A4379B3-D882-4174-B8FB-EDE563765563}" type="datetimeFigureOut">
              <a:rPr lang="en-US" smtClean="0"/>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8B301-5E4F-4063-9126-DB4A1BDBF9A8}" type="slidenum">
              <a:rPr lang="en-US" smtClean="0"/>
              <a:t>‹#›</a:t>
            </a:fld>
            <a:endParaRPr lang="en-US"/>
          </a:p>
        </p:txBody>
      </p:sp>
    </p:spTree>
    <p:extLst>
      <p:ext uri="{BB962C8B-B14F-4D97-AF65-F5344CB8AC3E}">
        <p14:creationId xmlns:p14="http://schemas.microsoft.com/office/powerpoint/2010/main" val="1617593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A4379B3-D882-4174-B8FB-EDE563765563}" type="datetimeFigureOut">
              <a:rPr lang="en-US" smtClean="0"/>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8B301-5E4F-4063-9126-DB4A1BDBF9A8}" type="slidenum">
              <a:rPr lang="en-US" smtClean="0"/>
              <a:t>‹#›</a:t>
            </a:fld>
            <a:endParaRPr lang="en-US"/>
          </a:p>
        </p:txBody>
      </p:sp>
    </p:spTree>
    <p:extLst>
      <p:ext uri="{BB962C8B-B14F-4D97-AF65-F5344CB8AC3E}">
        <p14:creationId xmlns:p14="http://schemas.microsoft.com/office/powerpoint/2010/main" val="3948423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9A4379B3-D882-4174-B8FB-EDE563765563}" type="datetimeFigureOut">
              <a:rPr lang="en-US" smtClean="0"/>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8B301-5E4F-4063-9126-DB4A1BDBF9A8}" type="slidenum">
              <a:rPr lang="en-US" smtClean="0"/>
              <a:t>‹#›</a:t>
            </a:fld>
            <a:endParaRPr lang="en-US"/>
          </a:p>
        </p:txBody>
      </p:sp>
    </p:spTree>
    <p:extLst>
      <p:ext uri="{BB962C8B-B14F-4D97-AF65-F5344CB8AC3E}">
        <p14:creationId xmlns:p14="http://schemas.microsoft.com/office/powerpoint/2010/main" val="4178230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9A4379B3-D882-4174-B8FB-EDE563765563}" type="datetimeFigureOut">
              <a:rPr lang="en-US" smtClean="0"/>
              <a:t>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E8B301-5E4F-4063-9126-DB4A1BDBF9A8}"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5622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9A4379B3-D882-4174-B8FB-EDE563765563}" type="datetimeFigureOut">
              <a:rPr lang="en-US" smtClean="0"/>
              <a:t>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E8B301-5E4F-4063-9126-DB4A1BDBF9A8}" type="slidenum">
              <a:rPr lang="en-US" smtClean="0"/>
              <a:t>‹#›</a:t>
            </a:fld>
            <a:endParaRPr lang="en-US"/>
          </a:p>
        </p:txBody>
      </p:sp>
    </p:spTree>
    <p:extLst>
      <p:ext uri="{BB962C8B-B14F-4D97-AF65-F5344CB8AC3E}">
        <p14:creationId xmlns:p14="http://schemas.microsoft.com/office/powerpoint/2010/main" val="3857113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097280" y="2582334"/>
            <a:ext cx="493776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217920" y="2582334"/>
            <a:ext cx="493776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9A4379B3-D882-4174-B8FB-EDE563765563}" type="datetimeFigureOut">
              <a:rPr lang="en-US" smtClean="0"/>
              <a:t>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E8B301-5E4F-4063-9126-DB4A1BDBF9A8}" type="slidenum">
              <a:rPr lang="en-US" smtClean="0"/>
              <a:t>‹#›</a:t>
            </a:fld>
            <a:endParaRPr lang="en-US"/>
          </a:p>
        </p:txBody>
      </p:sp>
    </p:spTree>
    <p:extLst>
      <p:ext uri="{BB962C8B-B14F-4D97-AF65-F5344CB8AC3E}">
        <p14:creationId xmlns:p14="http://schemas.microsoft.com/office/powerpoint/2010/main" val="1587835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9A4379B3-D882-4174-B8FB-EDE563765563}" type="datetimeFigureOut">
              <a:rPr lang="en-US" smtClean="0"/>
              <a:t>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E8B301-5E4F-4063-9126-DB4A1BDBF9A8}" type="slidenum">
              <a:rPr lang="en-US" smtClean="0"/>
              <a:t>‹#›</a:t>
            </a:fld>
            <a:endParaRPr lang="en-US"/>
          </a:p>
        </p:txBody>
      </p:sp>
    </p:spTree>
    <p:extLst>
      <p:ext uri="{BB962C8B-B14F-4D97-AF65-F5344CB8AC3E}">
        <p14:creationId xmlns:p14="http://schemas.microsoft.com/office/powerpoint/2010/main" val="1098809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A4379B3-D882-4174-B8FB-EDE563765563}" type="datetimeFigureOut">
              <a:rPr lang="en-US" smtClean="0"/>
              <a:t>2/6/2021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16E8B301-5E4F-4063-9126-DB4A1BDBF9A8}" type="slidenum">
              <a:rPr lang="en-US" smtClean="0"/>
              <a:t>‹#›</a:t>
            </a:fld>
            <a:endParaRPr lang="en-US"/>
          </a:p>
        </p:txBody>
      </p:sp>
    </p:spTree>
    <p:extLst>
      <p:ext uri="{BB962C8B-B14F-4D97-AF65-F5344CB8AC3E}">
        <p14:creationId xmlns:p14="http://schemas.microsoft.com/office/powerpoint/2010/main" val="682212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A4379B3-D882-4174-B8FB-EDE563765563}" type="datetimeFigureOut">
              <a:rPr lang="en-US" smtClean="0"/>
              <a:t>2/6/2021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6E8B301-5E4F-4063-9126-DB4A1BDBF9A8}" type="slidenum">
              <a:rPr lang="en-US" smtClean="0"/>
              <a:t>‹#›</a:t>
            </a:fld>
            <a:endParaRPr lang="en-US"/>
          </a:p>
        </p:txBody>
      </p:sp>
    </p:spTree>
    <p:extLst>
      <p:ext uri="{BB962C8B-B14F-4D97-AF65-F5344CB8AC3E}">
        <p14:creationId xmlns:p14="http://schemas.microsoft.com/office/powerpoint/2010/main" val="3275060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9A4379B3-D882-4174-B8FB-EDE563765563}" type="datetimeFigureOut">
              <a:rPr lang="en-US" smtClean="0"/>
              <a:t>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E8B301-5E4F-4063-9126-DB4A1BDBF9A8}" type="slidenum">
              <a:rPr lang="en-US" smtClean="0"/>
              <a:t>‹#›</a:t>
            </a:fld>
            <a:endParaRPr lang="en-US"/>
          </a:p>
        </p:txBody>
      </p:sp>
    </p:spTree>
    <p:extLst>
      <p:ext uri="{BB962C8B-B14F-4D97-AF65-F5344CB8AC3E}">
        <p14:creationId xmlns:p14="http://schemas.microsoft.com/office/powerpoint/2010/main" val="845813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A4379B3-D882-4174-B8FB-EDE563765563}" type="datetimeFigureOut">
              <a:rPr lang="en-US" smtClean="0"/>
              <a:t>2/6/2021</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6E8B301-5E4F-4063-9126-DB4A1BDBF9A8}"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5934791"/>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sansimera.gr/articles/94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6D51F64-3CD1-4C31-AFA3-2BF316D2B6D8}"/>
              </a:ext>
            </a:extLst>
          </p:cNvPr>
          <p:cNvSpPr>
            <a:spLocks noGrp="1"/>
          </p:cNvSpPr>
          <p:nvPr>
            <p:ph type="title"/>
          </p:nvPr>
        </p:nvSpPr>
        <p:spPr>
          <a:xfrm>
            <a:off x="0" y="0"/>
            <a:ext cx="11155680" cy="1448789"/>
          </a:xfrm>
        </p:spPr>
        <p:txBody>
          <a:bodyPr>
            <a:normAutofit/>
          </a:bodyPr>
          <a:lstStyle/>
          <a:p>
            <a:pPr>
              <a:lnSpc>
                <a:spcPct val="100000"/>
              </a:lnSpc>
            </a:pPr>
            <a:r>
              <a:rPr lang="el-GR" sz="2000" b="1" dirty="0">
                <a:effectLst/>
                <a:latin typeface="Calibri" panose="020F0502020204030204" pitchFamily="34" charset="0"/>
                <a:ea typeface="Calibri" panose="020F0502020204030204" pitchFamily="34" charset="0"/>
                <a:cs typeface="Times New Roman" panose="02020603050405020304" pitchFamily="18" charset="0"/>
              </a:rPr>
              <a:t>ΠΑΝΕΠΙΣΤΗΜΙΟ ΠΕΛΟΠΟΝΝΗΣΟΥ</a:t>
            </a:r>
            <a:r>
              <a:rPr lang="en-US" sz="2000" b="1" dirty="0">
                <a:effectLst/>
                <a:latin typeface="Calibri" panose="020F0502020204030204" pitchFamily="34" charset="0"/>
                <a:ea typeface="Calibri" panose="020F0502020204030204" pitchFamily="34" charset="0"/>
                <a:cs typeface="Times New Roman" panose="02020603050405020304" pitchFamily="18" charset="0"/>
              </a:rPr>
              <a:t/>
            </a:r>
            <a:br>
              <a:rPr lang="en-US" sz="2000" b="1" dirty="0">
                <a:effectLst/>
                <a:latin typeface="Calibri" panose="020F0502020204030204" pitchFamily="34" charset="0"/>
                <a:ea typeface="Calibri" panose="020F0502020204030204" pitchFamily="34" charset="0"/>
                <a:cs typeface="Times New Roman" panose="02020603050405020304" pitchFamily="18" charset="0"/>
              </a:rPr>
            </a:br>
            <a:r>
              <a:rPr lang="el-GR" sz="2000" b="1" dirty="0">
                <a:effectLst/>
                <a:latin typeface="Calibri" panose="020F0502020204030204" pitchFamily="34" charset="0"/>
                <a:ea typeface="Calibri" panose="020F0502020204030204" pitchFamily="34" charset="0"/>
                <a:cs typeface="Times New Roman" panose="02020603050405020304" pitchFamily="18" charset="0"/>
              </a:rPr>
              <a:t>ΣΧΟΛΗ ΚΑΛΩΝ ΤΕΧΝΩΝ</a:t>
            </a:r>
            <a:r>
              <a:rPr lang="en-US" sz="2000" b="1" dirty="0">
                <a:effectLst/>
                <a:latin typeface="Calibri" panose="020F0502020204030204" pitchFamily="34" charset="0"/>
                <a:ea typeface="Calibri" panose="020F0502020204030204" pitchFamily="34" charset="0"/>
                <a:cs typeface="Times New Roman" panose="02020603050405020304" pitchFamily="18" charset="0"/>
              </a:rPr>
              <a:t/>
            </a:r>
            <a:br>
              <a:rPr lang="en-US" sz="2000" b="1" dirty="0">
                <a:effectLst/>
                <a:latin typeface="Calibri" panose="020F0502020204030204" pitchFamily="34" charset="0"/>
                <a:ea typeface="Calibri" panose="020F0502020204030204" pitchFamily="34" charset="0"/>
                <a:cs typeface="Times New Roman" panose="02020603050405020304" pitchFamily="18" charset="0"/>
              </a:rPr>
            </a:br>
            <a:r>
              <a:rPr lang="el-GR" sz="2000" b="1" dirty="0">
                <a:effectLst/>
                <a:latin typeface="Calibri" panose="020F0502020204030204" pitchFamily="34" charset="0"/>
                <a:ea typeface="Calibri" panose="020F0502020204030204" pitchFamily="34" charset="0"/>
                <a:cs typeface="Times New Roman" panose="02020603050405020304" pitchFamily="18" charset="0"/>
              </a:rPr>
              <a:t>ΤΜΗΜΑ ΘΕΑΤΡΙΚΩΝ ΣΠΟΥΔΩΝ</a:t>
            </a:r>
            <a:r>
              <a:rPr lang="en-US" sz="2000" b="1" dirty="0">
                <a:effectLst/>
                <a:latin typeface="Calibri" panose="020F0502020204030204" pitchFamily="34" charset="0"/>
                <a:ea typeface="Calibri" panose="020F0502020204030204" pitchFamily="34" charset="0"/>
                <a:cs typeface="Times New Roman" panose="02020603050405020304" pitchFamily="18" charset="0"/>
              </a:rPr>
              <a:t/>
            </a:r>
            <a:br>
              <a:rPr lang="en-US" sz="2000" b="1" dirty="0">
                <a:effectLst/>
                <a:latin typeface="Calibri" panose="020F0502020204030204" pitchFamily="34" charset="0"/>
                <a:ea typeface="Calibri" panose="020F0502020204030204" pitchFamily="34" charset="0"/>
                <a:cs typeface="Times New Roman" panose="02020603050405020304" pitchFamily="18" charset="0"/>
              </a:rPr>
            </a:br>
            <a:endParaRPr lang="en-US" sz="2000" b="1" dirty="0"/>
          </a:p>
        </p:txBody>
      </p:sp>
      <p:sp>
        <p:nvSpPr>
          <p:cNvPr id="3" name="Θέση περιεχομένου 2">
            <a:extLst>
              <a:ext uri="{FF2B5EF4-FFF2-40B4-BE49-F238E27FC236}">
                <a16:creationId xmlns:a16="http://schemas.microsoft.com/office/drawing/2014/main" xmlns="" id="{E0E00C1F-1ED5-4A52-B15C-85FA4B5542FE}"/>
              </a:ext>
            </a:extLst>
          </p:cNvPr>
          <p:cNvSpPr>
            <a:spLocks noGrp="1"/>
          </p:cNvSpPr>
          <p:nvPr>
            <p:ph idx="1"/>
          </p:nvPr>
        </p:nvSpPr>
        <p:spPr>
          <a:xfrm>
            <a:off x="154379" y="1845733"/>
            <a:ext cx="11815947" cy="4353185"/>
          </a:xfrm>
        </p:spPr>
        <p:txBody>
          <a:bodyPr>
            <a:noAutofit/>
          </a:bodyPr>
          <a:lstStyle/>
          <a:p>
            <a:pPr marL="0" indent="0" algn="just">
              <a:lnSpc>
                <a:spcPct val="107000"/>
              </a:lnSpc>
              <a:spcAft>
                <a:spcPts val="800"/>
              </a:spcAft>
              <a:buNone/>
            </a:pP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ΜΑΘΗΜΑ: ΝΕΟΕΛΛΗΝΙΚΗ ΙΣΤΟΡΙΑ ΚΑΙ ΘΕΑΤΡΟ</a:t>
            </a:r>
            <a:endParaRPr lang="en-US"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ΔΙΔΑΣΚΩΝ: </a:t>
            </a:r>
            <a:r>
              <a:rPr lang="el-GR" sz="1600" dirty="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t>ΧΡ. ΚΑΡΔΑΡΑΣ</a:t>
            </a:r>
          </a:p>
          <a:p>
            <a:pPr marL="0" indent="0" algn="just">
              <a:lnSpc>
                <a:spcPct val="107000"/>
              </a:lnSpc>
              <a:spcAft>
                <a:spcPts val="800"/>
              </a:spcAft>
              <a:buNone/>
            </a:pP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Α</a:t>
            </a:r>
            <a:r>
              <a:rPr lang="el-GR" sz="1600" dirty="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t>’ Εξάμηνο</a:t>
            </a:r>
          </a:p>
          <a:p>
            <a:pPr marL="0" indent="0" algn="just">
              <a:lnSpc>
                <a:spcPct val="107000"/>
              </a:lnSpc>
              <a:spcAft>
                <a:spcPts val="800"/>
              </a:spcAft>
              <a:buNone/>
            </a:pPr>
            <a:r>
              <a:rPr lang="el-GR" sz="1600" dirty="0">
                <a:solidFill>
                  <a:schemeClr val="tx1">
                    <a:lumMod val="95000"/>
                    <a:lumOff val="5000"/>
                  </a:schemeClr>
                </a:solidFill>
                <a:latin typeface="Calibri" panose="020F0502020204030204" pitchFamily="34" charset="0"/>
                <a:ea typeface="Calibri" panose="020F0502020204030204" pitchFamily="34" charset="0"/>
                <a:cs typeface="Times New Roman" panose="02020603050405020304" pitchFamily="18" charset="0"/>
              </a:rPr>
              <a:t>Εργασία:</a:t>
            </a:r>
          </a:p>
          <a:p>
            <a:pPr marL="0" indent="0" algn="ctr">
              <a:lnSpc>
                <a:spcPct val="107000"/>
              </a:lnSpc>
              <a:spcAft>
                <a:spcPts val="800"/>
              </a:spcAft>
              <a:buNone/>
            </a:pPr>
            <a:r>
              <a:rPr lang="el-GR" b="1" dirty="0">
                <a:latin typeface="Calibri" panose="020F0502020204030204" pitchFamily="34" charset="0"/>
                <a:ea typeface="Calibri" panose="020F0502020204030204" pitchFamily="34" charset="0"/>
                <a:cs typeface="Times New Roman" panose="02020603050405020304" pitchFamily="18" charset="0"/>
              </a:rPr>
              <a:t>Ιάκωβου </a:t>
            </a:r>
            <a:r>
              <a:rPr lang="el-GR" b="1" dirty="0" err="1">
                <a:latin typeface="Calibri" panose="020F0502020204030204" pitchFamily="34" charset="0"/>
                <a:ea typeface="Calibri" panose="020F0502020204030204" pitchFamily="34" charset="0"/>
                <a:cs typeface="Times New Roman" panose="02020603050405020304" pitchFamily="18" charset="0"/>
              </a:rPr>
              <a:t>Καμπανέλλη</a:t>
            </a:r>
            <a:r>
              <a:rPr lang="el-GR" b="1" dirty="0">
                <a:latin typeface="Calibri" panose="020F0502020204030204" pitchFamily="34" charset="0"/>
                <a:ea typeface="Calibri" panose="020F0502020204030204" pitchFamily="34" charset="0"/>
                <a:cs typeface="Times New Roman" panose="02020603050405020304" pitchFamily="18" charset="0"/>
              </a:rPr>
              <a:t>, </a:t>
            </a:r>
            <a:r>
              <a:rPr lang="el-GR" b="1" i="1" dirty="0">
                <a:latin typeface="Calibri" panose="020F0502020204030204" pitchFamily="34" charset="0"/>
                <a:ea typeface="Calibri" panose="020F0502020204030204" pitchFamily="34" charset="0"/>
                <a:cs typeface="Times New Roman" panose="02020603050405020304" pitchFamily="18" charset="0"/>
              </a:rPr>
              <a:t>Το Μεγάλο μας Τσίρκο.</a:t>
            </a:r>
          </a:p>
          <a:p>
            <a:pPr marL="0" indent="0" algn="ctr">
              <a:lnSpc>
                <a:spcPct val="107000"/>
              </a:lnSpc>
              <a:spcAft>
                <a:spcPts val="800"/>
              </a:spcAft>
              <a:buNone/>
            </a:pPr>
            <a:r>
              <a:rPr lang="el-GR" b="1" i="1" dirty="0">
                <a:effectLst/>
                <a:latin typeface="Calibri" panose="020F0502020204030204" pitchFamily="34" charset="0"/>
                <a:ea typeface="Calibri" panose="020F0502020204030204" pitchFamily="34" charset="0"/>
                <a:cs typeface="Times New Roman" panose="02020603050405020304" pitchFamily="18" charset="0"/>
              </a:rPr>
              <a:t>«Περί Γκιλοτίνας»</a:t>
            </a:r>
            <a:endParaRPr lang="el-GR"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ΔΕΣΠΟΙΝΑ ΠΑΠΑΧΡΙΣΤΟΠΟΥΛΟΥ</a:t>
            </a:r>
          </a:p>
          <a:p>
            <a:pPr marL="0" indent="0" algn="just">
              <a:lnSpc>
                <a:spcPct val="107000"/>
              </a:lnSpc>
              <a:spcAft>
                <a:spcPts val="800"/>
              </a:spcAft>
              <a:buNone/>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endParaRPr lang="en-US" dirty="0"/>
          </a:p>
        </p:txBody>
      </p:sp>
    </p:spTree>
    <p:extLst>
      <p:ext uri="{BB962C8B-B14F-4D97-AF65-F5344CB8AC3E}">
        <p14:creationId xmlns:p14="http://schemas.microsoft.com/office/powerpoint/2010/main" val="1305231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642D186-5992-4953-BC43-4419497DD5FF}"/>
              </a:ext>
            </a:extLst>
          </p:cNvPr>
          <p:cNvSpPr>
            <a:spLocks noGrp="1"/>
          </p:cNvSpPr>
          <p:nvPr>
            <p:ph type="title"/>
          </p:nvPr>
        </p:nvSpPr>
        <p:spPr>
          <a:xfrm>
            <a:off x="0" y="1"/>
            <a:ext cx="11155680" cy="988906"/>
          </a:xfrm>
        </p:spPr>
        <p:txBody>
          <a:bodyPr>
            <a:normAutofit/>
          </a:bodyPr>
          <a:lstStyle/>
          <a:p>
            <a:r>
              <a:rPr lang="el-GR" sz="2000" b="1" dirty="0">
                <a:latin typeface="+mn-lt"/>
              </a:rPr>
              <a:t>Ιάκωβου </a:t>
            </a:r>
            <a:r>
              <a:rPr lang="el-GR" sz="2000" b="1" dirty="0" err="1">
                <a:latin typeface="+mn-lt"/>
              </a:rPr>
              <a:t>Καμπανέλλη</a:t>
            </a:r>
            <a:r>
              <a:rPr lang="el-GR" sz="2000" b="1" dirty="0">
                <a:latin typeface="+mn-lt"/>
              </a:rPr>
              <a:t>, </a:t>
            </a:r>
            <a:r>
              <a:rPr lang="el-GR" sz="2000" b="1" i="1" dirty="0">
                <a:latin typeface="+mn-lt"/>
              </a:rPr>
              <a:t>Το Μεγάλο μας Τσίρκο</a:t>
            </a:r>
            <a:r>
              <a:rPr lang="el-GR" sz="2000" b="1" dirty="0">
                <a:latin typeface="+mn-lt"/>
              </a:rPr>
              <a:t/>
            </a:r>
            <a:br>
              <a:rPr lang="el-GR" sz="2000" b="1" dirty="0">
                <a:latin typeface="+mn-lt"/>
              </a:rPr>
            </a:br>
            <a:r>
              <a:rPr lang="el-GR" sz="2000" b="1" dirty="0">
                <a:latin typeface="+mn-lt"/>
              </a:rPr>
              <a:t/>
            </a:r>
            <a:br>
              <a:rPr lang="el-GR" sz="2000" b="1" dirty="0">
                <a:latin typeface="+mn-lt"/>
              </a:rPr>
            </a:br>
            <a:r>
              <a:rPr lang="el-GR" sz="2000" b="1" dirty="0">
                <a:latin typeface="+mn-lt"/>
              </a:rPr>
              <a:t>«Περί Γκιλοτίνας»</a:t>
            </a:r>
            <a:endParaRPr lang="en-US" sz="2000" b="1" dirty="0">
              <a:latin typeface="+mn-lt"/>
            </a:endParaRPr>
          </a:p>
        </p:txBody>
      </p:sp>
      <p:sp>
        <p:nvSpPr>
          <p:cNvPr id="3" name="Θέση περιεχομένου 2">
            <a:extLst>
              <a:ext uri="{FF2B5EF4-FFF2-40B4-BE49-F238E27FC236}">
                <a16:creationId xmlns:a16="http://schemas.microsoft.com/office/drawing/2014/main" xmlns="" id="{D208E2F2-CDD9-4199-BCF5-EC9C60F93299}"/>
              </a:ext>
            </a:extLst>
          </p:cNvPr>
          <p:cNvSpPr>
            <a:spLocks noGrp="1"/>
          </p:cNvSpPr>
          <p:nvPr>
            <p:ph idx="1"/>
          </p:nvPr>
        </p:nvSpPr>
        <p:spPr>
          <a:xfrm>
            <a:off x="0" y="1805049"/>
            <a:ext cx="11495314" cy="4453247"/>
          </a:xfrm>
        </p:spPr>
        <p:txBody>
          <a:bodyPr>
            <a:normAutofit/>
          </a:bodyPr>
          <a:lstStyle/>
          <a:p>
            <a:pPr algn="just">
              <a:lnSpc>
                <a:spcPct val="107000"/>
              </a:lnSpc>
              <a:spcAft>
                <a:spcPts val="800"/>
              </a:spcAft>
            </a:pPr>
            <a:r>
              <a:rPr lang="el-GR"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«Διότι συγχωριανοί, είμαστε βέβαια Έλληνες, ……….. αλλά είμαστε και Χριστιανοί»</a:t>
            </a:r>
            <a:endParaRPr lang="en-US"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Η εκκλησιαστική πολιτική της Βαυαροκρατίας υπήρξε σοβαρός λόγος για βίαιες, σε ορισμένες περιπτώσεις, αντιδράσεις. Μετά από εισήγηση του Θεόκλητου Φαρμακίδη, εκδόθηκε σχετικό διάταγμα όπου ανακήρυττε την Εκκλησία της Ελλάδας ως αυτοκέφαλη και υπαγόμενη στην κρατική εξουσία. Με άλλα διατάγματα που ακολούθησαν, διαλύθηκαν τα μοναστήρια που είχαν λιγότερους από έξι μοναχούς, καθώς και όλα οι γυναικείες μονές. Επιπλέον, απαγορεύτηκαν οι δωρεές προς την Εκκλησία, εκποιήθηκαν ιερά σκεύη, κρατικοποιήθηκε μεγάλο μέρος της εκκλησιαστικής περιούσιας . </a:t>
            </a:r>
          </a:p>
          <a:p>
            <a:pPr lvl="1" algn="just">
              <a:lnSpc>
                <a:spcPct val="107000"/>
              </a:lnSpc>
              <a:spcAft>
                <a:spcPts val="800"/>
              </a:spcAft>
              <a:buFont typeface="Wingdings" panose="05000000000000000000" pitchFamily="2" charset="2"/>
              <a:buChar char="§"/>
            </a:pPr>
            <a:r>
              <a:rPr lang="el-GR"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Οι ενέργειες αυτές σε συνδυασμό με το ότι ορίστηκε ένας καθολικός στο δόγμα βασιλιάς ως αρχηγός στης ορθόδοξης ελληνικής εκκλησίας, προκάλεσαν πολλαπλές αντιδράσεις και κράτησαν σε αναβρασμό την ελληνική κοινωνία για πολλά χρόνια.</a:t>
            </a:r>
          </a:p>
          <a:p>
            <a:pPr lvl="1" algn="just">
              <a:lnSpc>
                <a:spcPct val="107000"/>
              </a:lnSpc>
              <a:spcAft>
                <a:spcPts val="800"/>
              </a:spcAft>
              <a:buFont typeface="Wingdings" panose="05000000000000000000" pitchFamily="2" charset="2"/>
              <a:buChar char="§"/>
            </a:pPr>
            <a:endParaRPr lang="en-US" sz="160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p>
        </p:txBody>
      </p:sp>
    </p:spTree>
    <p:extLst>
      <p:ext uri="{BB962C8B-B14F-4D97-AF65-F5344CB8AC3E}">
        <p14:creationId xmlns:p14="http://schemas.microsoft.com/office/powerpoint/2010/main" val="2209456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642D186-5992-4953-BC43-4419497DD5FF}"/>
              </a:ext>
            </a:extLst>
          </p:cNvPr>
          <p:cNvSpPr>
            <a:spLocks noGrp="1"/>
          </p:cNvSpPr>
          <p:nvPr>
            <p:ph type="title"/>
          </p:nvPr>
        </p:nvSpPr>
        <p:spPr>
          <a:xfrm>
            <a:off x="0" y="1"/>
            <a:ext cx="11155680" cy="988906"/>
          </a:xfrm>
        </p:spPr>
        <p:txBody>
          <a:bodyPr>
            <a:normAutofit/>
          </a:bodyPr>
          <a:lstStyle/>
          <a:p>
            <a:r>
              <a:rPr lang="el-GR" sz="2000" b="1" dirty="0">
                <a:latin typeface="+mn-lt"/>
              </a:rPr>
              <a:t>Ιάκωβου </a:t>
            </a:r>
            <a:r>
              <a:rPr lang="el-GR" sz="2000" b="1" dirty="0" err="1">
                <a:latin typeface="+mn-lt"/>
              </a:rPr>
              <a:t>Καμπανέλλη</a:t>
            </a:r>
            <a:r>
              <a:rPr lang="el-GR" sz="2000" b="1" dirty="0">
                <a:latin typeface="+mn-lt"/>
              </a:rPr>
              <a:t>, </a:t>
            </a:r>
            <a:r>
              <a:rPr lang="el-GR" sz="2000" b="1" i="1" dirty="0">
                <a:latin typeface="+mn-lt"/>
              </a:rPr>
              <a:t>Το Μεγάλο μας Τσίρκο</a:t>
            </a:r>
            <a:r>
              <a:rPr lang="el-GR" sz="2000" b="1" dirty="0">
                <a:latin typeface="+mn-lt"/>
              </a:rPr>
              <a:t/>
            </a:r>
            <a:br>
              <a:rPr lang="el-GR" sz="2000" b="1" dirty="0">
                <a:latin typeface="+mn-lt"/>
              </a:rPr>
            </a:br>
            <a:r>
              <a:rPr lang="el-GR" sz="2000" b="1" dirty="0">
                <a:latin typeface="+mn-lt"/>
              </a:rPr>
              <a:t/>
            </a:r>
            <a:br>
              <a:rPr lang="el-GR" sz="2000" b="1" dirty="0">
                <a:latin typeface="+mn-lt"/>
              </a:rPr>
            </a:br>
            <a:r>
              <a:rPr lang="el-GR" sz="2000" b="1" dirty="0">
                <a:latin typeface="+mn-lt"/>
              </a:rPr>
              <a:t>«Περί Γκιλοτίνας»</a:t>
            </a:r>
            <a:endParaRPr lang="en-US" sz="2000" b="1" dirty="0">
              <a:latin typeface="+mn-lt"/>
            </a:endParaRPr>
          </a:p>
        </p:txBody>
      </p:sp>
      <p:sp>
        <p:nvSpPr>
          <p:cNvPr id="3" name="Θέση περιεχομένου 2">
            <a:extLst>
              <a:ext uri="{FF2B5EF4-FFF2-40B4-BE49-F238E27FC236}">
                <a16:creationId xmlns:a16="http://schemas.microsoft.com/office/drawing/2014/main" xmlns="" id="{D208E2F2-CDD9-4199-BCF5-EC9C60F93299}"/>
              </a:ext>
            </a:extLst>
          </p:cNvPr>
          <p:cNvSpPr>
            <a:spLocks noGrp="1"/>
          </p:cNvSpPr>
          <p:nvPr>
            <p:ph idx="1"/>
          </p:nvPr>
        </p:nvSpPr>
        <p:spPr>
          <a:xfrm>
            <a:off x="0" y="1805049"/>
            <a:ext cx="11495314" cy="4453247"/>
          </a:xfrm>
        </p:spPr>
        <p:txBody>
          <a:bodyPr>
            <a:normAutofit/>
          </a:bodyPr>
          <a:lstStyle/>
          <a:p>
            <a:pPr algn="just">
              <a:lnSpc>
                <a:spcPct val="107000"/>
              </a:lnSpc>
              <a:spcAft>
                <a:spcPts val="800"/>
              </a:spcAft>
            </a:pPr>
            <a:r>
              <a:rPr lang="el-GR"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«οι δυσαρεστημένοι παλαιοί πολεμιστές» </a:t>
            </a:r>
          </a:p>
          <a:p>
            <a:pPr lvl="1" algn="just">
              <a:lnSpc>
                <a:spcPct val="107000"/>
              </a:lnSpc>
              <a:spcAft>
                <a:spcPts val="800"/>
              </a:spcAft>
              <a:buFont typeface="Wingdings" panose="05000000000000000000" pitchFamily="2" charset="2"/>
              <a:buChar char="§"/>
            </a:pPr>
            <a:r>
              <a:rPr lang="el-G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Εδώ η αναφορά του συγγραφέα για τον παραγκωνισμό των αγωνιστών του 1821 είναι σαφής: </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Οι Βαυαροί κράτησαν μια υπεροπτική στάση απέναντι στους Έλληνες γενικά αλλά και ειδικότερα απέναντι σε πολιτικούς και στρατιωτικούς αρχηγούς της Επανάστασης. Οι ίδιοι οι αγωνιστές παραγκωνίστηκαν. Τυχόν παρουσία τους σε θέσεις ή αξιώματα υπήρξε μηδαμινή. </a:t>
            </a:r>
          </a:p>
          <a:p>
            <a:pPr lvl="1" algn="just">
              <a:lnSpc>
                <a:spcPct val="107000"/>
              </a:lnSpc>
              <a:spcAft>
                <a:spcPts val="800"/>
              </a:spcAft>
              <a:buFont typeface="Wingdings" panose="05000000000000000000" pitchFamily="2" charset="2"/>
              <a:buChar char="§"/>
            </a:pPr>
            <a:endParaRPr lang="el-GR"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«Και ξεχνούνε πως εκείνοι που ‘</a:t>
            </a:r>
            <a:r>
              <a:rPr lang="el-GR" sz="1800" b="1"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ρθαν</a:t>
            </a:r>
            <a:r>
              <a:rPr lang="el-GR"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από τη Φραγκιά που ‘</a:t>
            </a:r>
            <a:r>
              <a:rPr lang="el-GR" sz="1800" b="1"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ρθαν</a:t>
            </a:r>
            <a:r>
              <a:rPr lang="el-GR"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από το Φανάρι κι από τη </a:t>
            </a:r>
            <a:r>
              <a:rPr lang="el-GR" sz="1800" b="1"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Μολδοβλαχιά</a:t>
            </a:r>
            <a:r>
              <a:rPr lang="el-GR"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και φοράνε </a:t>
            </a:r>
            <a:r>
              <a:rPr lang="el-GR" sz="1800" b="1"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ρεντικότες</a:t>
            </a:r>
            <a:r>
              <a:rPr lang="el-GR"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τρώνε πετεινούς και κότες» </a:t>
            </a:r>
            <a:endParaRPr lang="en-US"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Οι ίδιοι οι αγωνιστές έβλεπαν με μεγάλη δυσφορία όσους αρχηγούς έλαβαν σπίτια και αγροτεμάχια, όσους ήρθαν από το εξωτερικό και κατέλαβαν κρατικές θέσεις έναντι υψηλών αμοιβών, όσους ετερόχθονες ή πλούσιους αστούς αγόραζαν με ελάχιστα χρήματα κομμάτια γης από τους Τούρκους που βιάζονταν να φύγουν μετά τον καθορισμό των νέων συνόρων. </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p>
        </p:txBody>
      </p:sp>
    </p:spTree>
    <p:extLst>
      <p:ext uri="{BB962C8B-B14F-4D97-AF65-F5344CB8AC3E}">
        <p14:creationId xmlns:p14="http://schemas.microsoft.com/office/powerpoint/2010/main" val="1603710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642D186-5992-4953-BC43-4419497DD5FF}"/>
              </a:ext>
            </a:extLst>
          </p:cNvPr>
          <p:cNvSpPr>
            <a:spLocks noGrp="1"/>
          </p:cNvSpPr>
          <p:nvPr>
            <p:ph type="title"/>
          </p:nvPr>
        </p:nvSpPr>
        <p:spPr>
          <a:xfrm>
            <a:off x="0" y="1"/>
            <a:ext cx="11155680" cy="988906"/>
          </a:xfrm>
        </p:spPr>
        <p:txBody>
          <a:bodyPr>
            <a:normAutofit/>
          </a:bodyPr>
          <a:lstStyle/>
          <a:p>
            <a:r>
              <a:rPr lang="el-GR" sz="2000" b="1" dirty="0">
                <a:latin typeface="+mn-lt"/>
              </a:rPr>
              <a:t>Ιάκωβου </a:t>
            </a:r>
            <a:r>
              <a:rPr lang="el-GR" sz="2000" b="1" dirty="0" err="1">
                <a:latin typeface="+mn-lt"/>
              </a:rPr>
              <a:t>Καμπανέλλη</a:t>
            </a:r>
            <a:r>
              <a:rPr lang="el-GR" sz="2000" b="1" dirty="0">
                <a:latin typeface="+mn-lt"/>
              </a:rPr>
              <a:t>, </a:t>
            </a:r>
            <a:r>
              <a:rPr lang="el-GR" sz="2000" b="1" i="1" dirty="0">
                <a:latin typeface="+mn-lt"/>
              </a:rPr>
              <a:t>Το Μεγάλο μας Τσίρκο</a:t>
            </a:r>
            <a:r>
              <a:rPr lang="el-GR" sz="2000" b="1" dirty="0">
                <a:latin typeface="+mn-lt"/>
              </a:rPr>
              <a:t/>
            </a:r>
            <a:br>
              <a:rPr lang="el-GR" sz="2000" b="1" dirty="0">
                <a:latin typeface="+mn-lt"/>
              </a:rPr>
            </a:br>
            <a:r>
              <a:rPr lang="el-GR" sz="2000" b="1" dirty="0">
                <a:latin typeface="+mn-lt"/>
              </a:rPr>
              <a:t/>
            </a:r>
            <a:br>
              <a:rPr lang="el-GR" sz="2000" b="1" dirty="0">
                <a:latin typeface="+mn-lt"/>
              </a:rPr>
            </a:br>
            <a:r>
              <a:rPr lang="el-GR" sz="2000" b="1" dirty="0">
                <a:latin typeface="+mn-lt"/>
              </a:rPr>
              <a:t>«Περί Γκιλοτίνας»</a:t>
            </a:r>
            <a:endParaRPr lang="en-US" sz="2000" b="1" dirty="0">
              <a:latin typeface="+mn-lt"/>
            </a:endParaRPr>
          </a:p>
        </p:txBody>
      </p:sp>
      <p:sp>
        <p:nvSpPr>
          <p:cNvPr id="3" name="Θέση περιεχομένου 2">
            <a:extLst>
              <a:ext uri="{FF2B5EF4-FFF2-40B4-BE49-F238E27FC236}">
                <a16:creationId xmlns:a16="http://schemas.microsoft.com/office/drawing/2014/main" xmlns="" id="{D208E2F2-CDD9-4199-BCF5-EC9C60F93299}"/>
              </a:ext>
            </a:extLst>
          </p:cNvPr>
          <p:cNvSpPr>
            <a:spLocks noGrp="1"/>
          </p:cNvSpPr>
          <p:nvPr>
            <p:ph idx="1"/>
          </p:nvPr>
        </p:nvSpPr>
        <p:spPr>
          <a:xfrm>
            <a:off x="0" y="1805049"/>
            <a:ext cx="11495314" cy="4453247"/>
          </a:xfrm>
        </p:spPr>
        <p:txBody>
          <a:bodyPr>
            <a:normAutofit/>
          </a:bodyPr>
          <a:lstStyle/>
          <a:p>
            <a:pPr algn="just">
              <a:lnSpc>
                <a:spcPct val="107000"/>
              </a:lnSpc>
              <a:spcAft>
                <a:spcPts val="800"/>
              </a:spcAft>
            </a:pPr>
            <a:r>
              <a:rPr lang="el-GR"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η γκιλοτίνα έμεινε, τελειοποιήθηκε τεχνικώς και εξακολουθεί να εξυπηρετεί την ανθρωπότητα. Παραδείγματος χάριν όταν επί </a:t>
            </a:r>
            <a:r>
              <a:rPr lang="el-GR" sz="1800" b="1"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Όθωνος</a:t>
            </a:r>
            <a:r>
              <a:rPr lang="el-GR"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οι δυσαρεστημένοι παλαιοί πολεμιστές ξεσηκώθηκαν στη Μάνη, στη Μεσσηνία, στη Στερεά, μας </a:t>
            </a:r>
            <a:r>
              <a:rPr lang="el-GR" sz="1800" b="1"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επρόσφερε</a:t>
            </a:r>
            <a:r>
              <a:rPr lang="el-GR"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b="1" dirty="0" err="1">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προθύμως</a:t>
            </a:r>
            <a:r>
              <a:rPr lang="el-GR"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 τις υπηρεσίες της.».</a:t>
            </a:r>
            <a:endParaRPr lang="en-US"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Σαφής είναι και η αναφορά στις ταραχές που ξέσπασαν σε διάφορες περιοχές του κράτους. Συγκεκριμένα, στη Μάνη, μετά από απόφαση της Αντιβασιλείας να αφοπλίσει τους πύργους και </a:t>
            </a:r>
            <a:r>
              <a:rPr lang="el-GR" sz="16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νατους</a:t>
            </a:r>
            <a:r>
              <a:rPr lang="el-G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αχρηστέψει, οι Μανιάτες αποφάσισαν να αντισταθούν ένοπλα, Στρατιωτική δύναμη που στάλθηκε για να καταπνίξει την επανάσταση των Μανιατών, ηττήθηκε και ένα τάγμα της αιχμαλωτίστηκε. Η κρίση εκτονώθηκε όταν η Αντιβασιλεία υποσχέθηκε ότι θα σεβαστεί το ιδιαίτερο τοπικό καθεστώς και δεν θα εφάρμοζε στη Μάνη κάποιες από τις αποφάσεις της δίνοντας </a:t>
            </a:r>
            <a:r>
              <a:rPr lang="el-GR" sz="16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αμνηστίαστους</a:t>
            </a:r>
            <a:r>
              <a:rPr lang="el-G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Μανιάτες επαναστάτες. </a:t>
            </a:r>
          </a:p>
          <a:p>
            <a:pPr lvl="1" algn="just">
              <a:lnSpc>
                <a:spcPct val="107000"/>
              </a:lnSpc>
              <a:spcAft>
                <a:spcPts val="800"/>
              </a:spcAft>
              <a:buFont typeface="Wingdings" panose="05000000000000000000" pitchFamily="2" charset="2"/>
              <a:buChar char="§"/>
            </a:pPr>
            <a:r>
              <a:rPr lang="el-G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Στη Μεσσηνία όμως, τόσο η δυσαρέσκεια για τα αντιεκκλησιαστικά μέτρα όσο και η πολιτική περιθωριοποίηση του </a:t>
            </a:r>
            <a:r>
              <a:rPr lang="el-GR" sz="16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φιλορωσσικού</a:t>
            </a:r>
            <a:r>
              <a:rPr lang="el-G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600" dirty="0">
                <a:solidFill>
                  <a:schemeClr val="tx1"/>
                </a:solidFill>
                <a:latin typeface="Calibri" panose="020F0502020204030204" pitchFamily="34" charset="0"/>
                <a:ea typeface="Calibri" panose="020F0502020204030204" pitchFamily="34" charset="0"/>
                <a:cs typeface="Times New Roman" panose="02020603050405020304" pitchFamily="18" charset="0"/>
              </a:rPr>
              <a:t>κ</a:t>
            </a:r>
            <a:r>
              <a:rPr lang="el-G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όμματος, οδήγησαν τους </a:t>
            </a:r>
            <a:r>
              <a:rPr lang="el-GR" sz="16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Ναππαίους</a:t>
            </a:r>
            <a:r>
              <a:rPr lang="el-G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σε εξέγερση τον Αύγουστο του 1834. Η εξέγερση αυτή καταπνίγηκε και δύο από τους επικεφαλής της εκτελέστηκαν, ενώ πλήθος </a:t>
            </a:r>
            <a:r>
              <a:rPr lang="el-GR" sz="16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Ναππαίων</a:t>
            </a:r>
            <a:r>
              <a:rPr lang="el-G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φυλακίστηκαν.</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p>
        </p:txBody>
      </p:sp>
    </p:spTree>
    <p:extLst>
      <p:ext uri="{BB962C8B-B14F-4D97-AF65-F5344CB8AC3E}">
        <p14:creationId xmlns:p14="http://schemas.microsoft.com/office/powerpoint/2010/main" val="2654492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642D186-5992-4953-BC43-4419497DD5FF}"/>
              </a:ext>
            </a:extLst>
          </p:cNvPr>
          <p:cNvSpPr>
            <a:spLocks noGrp="1"/>
          </p:cNvSpPr>
          <p:nvPr>
            <p:ph type="title"/>
          </p:nvPr>
        </p:nvSpPr>
        <p:spPr>
          <a:xfrm>
            <a:off x="0" y="1"/>
            <a:ext cx="11155680" cy="988906"/>
          </a:xfrm>
        </p:spPr>
        <p:txBody>
          <a:bodyPr>
            <a:normAutofit/>
          </a:bodyPr>
          <a:lstStyle/>
          <a:p>
            <a:r>
              <a:rPr lang="el-GR" sz="2000" b="1" dirty="0">
                <a:latin typeface="+mn-lt"/>
              </a:rPr>
              <a:t>Ιάκωβου </a:t>
            </a:r>
            <a:r>
              <a:rPr lang="el-GR" sz="2000" b="1" dirty="0" err="1">
                <a:latin typeface="+mn-lt"/>
              </a:rPr>
              <a:t>Καμπανέλλη</a:t>
            </a:r>
            <a:r>
              <a:rPr lang="el-GR" sz="2000" b="1" dirty="0">
                <a:latin typeface="+mn-lt"/>
              </a:rPr>
              <a:t>, </a:t>
            </a:r>
            <a:r>
              <a:rPr lang="el-GR" sz="2000" b="1" i="1" dirty="0">
                <a:latin typeface="+mn-lt"/>
              </a:rPr>
              <a:t>Το Μεγάλο μας Τσίρκο</a:t>
            </a:r>
            <a:r>
              <a:rPr lang="el-GR" sz="2000" b="1" dirty="0">
                <a:latin typeface="+mn-lt"/>
              </a:rPr>
              <a:t/>
            </a:r>
            <a:br>
              <a:rPr lang="el-GR" sz="2000" b="1" dirty="0">
                <a:latin typeface="+mn-lt"/>
              </a:rPr>
            </a:br>
            <a:r>
              <a:rPr lang="el-GR" sz="2000" b="1" dirty="0">
                <a:latin typeface="+mn-lt"/>
              </a:rPr>
              <a:t/>
            </a:r>
            <a:br>
              <a:rPr lang="el-GR" sz="2000" b="1" dirty="0">
                <a:latin typeface="+mn-lt"/>
              </a:rPr>
            </a:br>
            <a:r>
              <a:rPr lang="el-GR" sz="2000" b="1" dirty="0">
                <a:latin typeface="+mn-lt"/>
              </a:rPr>
              <a:t>«Περί Γκιλοτίνας»</a:t>
            </a:r>
            <a:endParaRPr lang="en-US" sz="2000" b="1" dirty="0">
              <a:latin typeface="+mn-lt"/>
            </a:endParaRPr>
          </a:p>
        </p:txBody>
      </p:sp>
      <p:sp>
        <p:nvSpPr>
          <p:cNvPr id="3" name="Θέση περιεχομένου 2">
            <a:extLst>
              <a:ext uri="{FF2B5EF4-FFF2-40B4-BE49-F238E27FC236}">
                <a16:creationId xmlns:a16="http://schemas.microsoft.com/office/drawing/2014/main" xmlns="" id="{D208E2F2-CDD9-4199-BCF5-EC9C60F93299}"/>
              </a:ext>
            </a:extLst>
          </p:cNvPr>
          <p:cNvSpPr>
            <a:spLocks noGrp="1"/>
          </p:cNvSpPr>
          <p:nvPr>
            <p:ph idx="1"/>
          </p:nvPr>
        </p:nvSpPr>
        <p:spPr>
          <a:xfrm>
            <a:off x="0" y="1805049"/>
            <a:ext cx="11495314" cy="4453247"/>
          </a:xfrm>
        </p:spPr>
        <p:txBody>
          <a:bodyPr>
            <a:normAutofit lnSpcReduction="10000"/>
          </a:bodyPr>
          <a:lstStyle/>
          <a:p>
            <a:pPr algn="just">
              <a:lnSpc>
                <a:spcPct val="107000"/>
              </a:lnSpc>
              <a:spcAft>
                <a:spcPts val="800"/>
              </a:spcAft>
            </a:pPr>
            <a:r>
              <a:rPr lang="el-GR"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«Μας την στείλανε οι ξένοι φίλοι που μας αγαπούν και δεν παύουνε με κάθε τρόπο να μας βοηθούν μηχανές και εφευρέσεις για συλλήψεις κι εκτελέσεις.» </a:t>
            </a:r>
            <a:endParaRPr lang="en-US"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Τέλος, από το επεισόδιο δεν θα μπορούσε να λείπουν οι αντιθέσεις μεταξύ των τριών «ξενικών κομμάτων» και των οπαδών τους στην Ελλάδα, που είχαν σχηματιστεί κατά τη διάρκεια του αγώνα , του αγγλικού, του ρωσικού και του γαλλικού. </a:t>
            </a:r>
            <a:endParaRPr lang="el-GR" sz="16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Οι Βαυαροί Αντιβασιλείς αντί να εκτονώσουν την κρίση που υπήρχε, επέδειξαν σκληρή </a:t>
            </a:r>
            <a:r>
              <a:rPr lang="el-GR" sz="16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πολτική</a:t>
            </a:r>
            <a:r>
              <a:rPr lang="el-G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στάση, με αποτέλεσμα η ένταση να οξυνθεί και να κορυφωθεί με την σύλληψη, την δίκη και την καταδίκη του Θεόδωρου Κολοκοτρώνη και του Δημητρίου </a:t>
            </a:r>
            <a:r>
              <a:rPr lang="el-GR" sz="16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Πλαπούτα</a:t>
            </a:r>
            <a:r>
              <a:rPr lang="el-G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p>
          <a:p>
            <a:pPr lvl="1" algn="just">
              <a:lnSpc>
                <a:spcPct val="107000"/>
              </a:lnSpc>
              <a:spcAft>
                <a:spcPts val="800"/>
              </a:spcAft>
              <a:buFont typeface="Wingdings" panose="05000000000000000000" pitchFamily="2" charset="2"/>
              <a:buChar char="§"/>
            </a:pPr>
            <a:endParaRPr lang="el-GR" sz="1600" dirty="0">
              <a:solidFill>
                <a:schemeClr val="tx1"/>
              </a:solidFill>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sz="16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Στ</a:t>
            </a:r>
            <a:r>
              <a:rPr lang="el-GR" sz="1600" b="1"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rPr>
              <a:t>ο επεισόδιο ΠΕΡΙ ΓΚΙΛΟΤΙΝΑΣ, α</a:t>
            </a:r>
            <a:r>
              <a:rPr lang="el-GR" sz="16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πό όλα τα παραπάνω, γίνεται αντιληπτός ο τρόπος με τον οποίο ο Ιάκωβος </a:t>
            </a:r>
            <a:r>
              <a:rPr lang="el-GR" sz="1600" b="1" dirty="0" err="1">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Καμπανέλλης</a:t>
            </a:r>
            <a:r>
              <a:rPr lang="el-GR" sz="16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μέσα από την σάτιρά του, διακωμωδώντας πραγματικά ιστορικά γεγονότα που έλαβαν χώρα στον ελλαδικό χώρο, μπόρεσε να αναδείξει πλευρές της ιστορικής πραγματικότητας που έχουν να κάνουν με την διαχείριση </a:t>
            </a:r>
            <a:r>
              <a:rPr lang="el-GR" sz="1600" b="1"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rPr>
              <a:t>από τις Μεγάλες Δυνάμεις </a:t>
            </a:r>
            <a:r>
              <a:rPr lang="el-GR" sz="1600" b="1" dirty="0">
                <a:solidFill>
                  <a:schemeClr val="accent5">
                    <a:lumMod val="50000"/>
                  </a:schemeClr>
                </a:solidFill>
                <a:effectLst/>
                <a:latin typeface="Calibri" panose="020F0502020204030204" pitchFamily="34" charset="0"/>
                <a:ea typeface="Calibri" panose="020F0502020204030204" pitchFamily="34" charset="0"/>
                <a:cs typeface="Times New Roman" panose="02020603050405020304" pitchFamily="18" charset="0"/>
              </a:rPr>
              <a:t>της ελευθερίας του ελληνικού έθνους, αμέσως μετά από την επανάσταση του 1821, θέτοντας ξεκάθαρα τον προβληματισμό</a:t>
            </a:r>
            <a:r>
              <a:rPr lang="el-GR" sz="1600" b="1"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rPr>
              <a:t> για το πραγματικό ζητούμενο της ελευθερίας.</a:t>
            </a:r>
            <a:endParaRPr lang="en-US" sz="1600" b="1" dirty="0">
              <a:solidFill>
                <a:schemeClr val="accent5">
                  <a:lumMod val="50000"/>
                </a:schemeClr>
              </a:solidFill>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sz="1600" b="1" dirty="0">
                <a:solidFill>
                  <a:schemeClr val="accent5">
                    <a:lumMod val="50000"/>
                  </a:schemeClr>
                </a:solidFill>
                <a:latin typeface="Calibri" panose="020F0502020204030204" pitchFamily="34" charset="0"/>
                <a:cs typeface="Times New Roman" panose="02020603050405020304" pitchFamily="18" charset="0"/>
              </a:rPr>
              <a:t>Γενικότερα, ο </a:t>
            </a:r>
            <a:r>
              <a:rPr lang="el-GR" sz="1600" b="1" dirty="0" err="1">
                <a:solidFill>
                  <a:schemeClr val="accent5">
                    <a:lumMod val="50000"/>
                  </a:schemeClr>
                </a:solidFill>
                <a:latin typeface="Calibri" panose="020F0502020204030204" pitchFamily="34" charset="0"/>
                <a:cs typeface="Times New Roman" panose="02020603050405020304" pitchFamily="18" charset="0"/>
              </a:rPr>
              <a:t>Καμπανέλλης</a:t>
            </a:r>
            <a:r>
              <a:rPr lang="el-GR" sz="1600" b="1" dirty="0">
                <a:solidFill>
                  <a:schemeClr val="accent5">
                    <a:lumMod val="50000"/>
                  </a:schemeClr>
                </a:solidFill>
                <a:latin typeface="Calibri" panose="020F0502020204030204" pitchFamily="34" charset="0"/>
                <a:cs typeface="Times New Roman" panose="02020603050405020304" pitchFamily="18" charset="0"/>
              </a:rPr>
              <a:t> με Το Μεγάλο μας Τσίρκο, απομυθοποίησε την ιστορία φέρνοντάς της από την ηρωική εκδοχή της στην εκδοχή του πολίτη της σύγχρονης εποχή του και έκανε το έργο του ένα πραγματικά πολιτικό εργαλείο αφύπνισης του κόσμου εναντίον της χούντας των Συνταγματαρχών.</a:t>
            </a:r>
            <a:endParaRPr lang="en-US" sz="1800" dirty="0">
              <a:solidFill>
                <a:schemeClr val="accent5">
                  <a:lumMod val="50000"/>
                </a:schemeClr>
              </a:solidFill>
            </a:endParaRPr>
          </a:p>
        </p:txBody>
      </p:sp>
    </p:spTree>
    <p:extLst>
      <p:ext uri="{BB962C8B-B14F-4D97-AF65-F5344CB8AC3E}">
        <p14:creationId xmlns:p14="http://schemas.microsoft.com/office/powerpoint/2010/main" val="877536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642D186-5992-4953-BC43-4419497DD5FF}"/>
              </a:ext>
            </a:extLst>
          </p:cNvPr>
          <p:cNvSpPr>
            <a:spLocks noGrp="1"/>
          </p:cNvSpPr>
          <p:nvPr>
            <p:ph type="title"/>
          </p:nvPr>
        </p:nvSpPr>
        <p:spPr>
          <a:xfrm>
            <a:off x="0" y="1"/>
            <a:ext cx="11155680" cy="988906"/>
          </a:xfrm>
        </p:spPr>
        <p:txBody>
          <a:bodyPr>
            <a:normAutofit/>
          </a:bodyPr>
          <a:lstStyle/>
          <a:p>
            <a:r>
              <a:rPr lang="el-GR" sz="2000" b="1" dirty="0">
                <a:latin typeface="+mn-lt"/>
              </a:rPr>
              <a:t>ΒΙΒΛΙΟΓΡΑΦΙΑ</a:t>
            </a:r>
            <a:endParaRPr lang="en-US" sz="2000" b="1" dirty="0">
              <a:latin typeface="+mn-lt"/>
            </a:endParaRPr>
          </a:p>
        </p:txBody>
      </p:sp>
      <p:sp>
        <p:nvSpPr>
          <p:cNvPr id="3" name="Θέση περιεχομένου 2">
            <a:extLst>
              <a:ext uri="{FF2B5EF4-FFF2-40B4-BE49-F238E27FC236}">
                <a16:creationId xmlns:a16="http://schemas.microsoft.com/office/drawing/2014/main" xmlns="" id="{D208E2F2-CDD9-4199-BCF5-EC9C60F93299}"/>
              </a:ext>
            </a:extLst>
          </p:cNvPr>
          <p:cNvSpPr>
            <a:spLocks noGrp="1"/>
          </p:cNvSpPr>
          <p:nvPr>
            <p:ph idx="1"/>
          </p:nvPr>
        </p:nvSpPr>
        <p:spPr>
          <a:xfrm>
            <a:off x="-11876" y="1805049"/>
            <a:ext cx="11495314" cy="4453247"/>
          </a:xfrm>
        </p:spPr>
        <p:txBody>
          <a:bodyPr>
            <a:normAutofit/>
          </a:bodyPr>
          <a:lstStyle/>
          <a:p>
            <a:pPr lvl="2" algn="just">
              <a:lnSpc>
                <a:spcPct val="107000"/>
              </a:lnSpc>
              <a:spcAft>
                <a:spcPts val="800"/>
              </a:spcAft>
              <a:buFont typeface="Wingdings" panose="05000000000000000000" pitchFamily="2" charset="2"/>
              <a:buChar char="§"/>
            </a:pPr>
            <a:r>
              <a:rPr lang="el-GR" sz="16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Βακαλόπουλος</a:t>
            </a:r>
            <a:r>
              <a:rPr lang="el-GR" sz="1600" dirty="0">
                <a:solidFill>
                  <a:schemeClr val="tx1"/>
                </a:solidFill>
                <a:latin typeface="Calibri" panose="020F0502020204030204" pitchFamily="34" charset="0"/>
                <a:ea typeface="Calibri" panose="020F0502020204030204" pitchFamily="34" charset="0"/>
                <a:cs typeface="Times New Roman" panose="02020603050405020304" pitchFamily="18" charset="0"/>
              </a:rPr>
              <a:t> Απόστολος, </a:t>
            </a:r>
            <a:r>
              <a:rPr lang="el-GR" sz="1600" i="1" dirty="0">
                <a:solidFill>
                  <a:schemeClr val="tx1"/>
                </a:solidFill>
                <a:latin typeface="Calibri" panose="020F0502020204030204" pitchFamily="34" charset="0"/>
                <a:ea typeface="Calibri" panose="020F0502020204030204" pitchFamily="34" charset="0"/>
                <a:cs typeface="Times New Roman" panose="02020603050405020304" pitchFamily="18" charset="0"/>
              </a:rPr>
              <a:t>Νέα ελληνική ιστορία 1204 – 1985</a:t>
            </a:r>
            <a:r>
              <a:rPr lang="el-GR" sz="1600" dirty="0">
                <a:solidFill>
                  <a:schemeClr val="tx1"/>
                </a:solidFill>
                <a:latin typeface="Calibri" panose="020F0502020204030204" pitchFamily="34" charset="0"/>
                <a:ea typeface="Calibri" panose="020F0502020204030204" pitchFamily="34" charset="0"/>
                <a:cs typeface="Times New Roman" panose="02020603050405020304" pitchFamily="18" charset="0"/>
              </a:rPr>
              <a:t>, θ’ έκδοση, </a:t>
            </a:r>
            <a:r>
              <a:rPr lang="el-GR" sz="16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εκδ</a:t>
            </a:r>
            <a:r>
              <a:rPr lang="el-GR" sz="16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el-GR" sz="16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Βάνιας</a:t>
            </a:r>
            <a:r>
              <a:rPr lang="el-GR" sz="1600" dirty="0">
                <a:solidFill>
                  <a:schemeClr val="tx1"/>
                </a:solidFill>
                <a:latin typeface="Calibri" panose="020F0502020204030204" pitchFamily="34" charset="0"/>
                <a:ea typeface="Calibri" panose="020F0502020204030204" pitchFamily="34" charset="0"/>
                <a:cs typeface="Times New Roman" panose="02020603050405020304" pitchFamily="18" charset="0"/>
              </a:rPr>
              <a:t>, Θεσσαλονίκη 1994</a:t>
            </a:r>
          </a:p>
          <a:p>
            <a:pPr lvl="2" algn="just">
              <a:lnSpc>
                <a:spcPct val="107000"/>
              </a:lnSpc>
              <a:spcAft>
                <a:spcPts val="800"/>
              </a:spcAft>
              <a:buFont typeface="Wingdings" panose="05000000000000000000" pitchFamily="2" charset="2"/>
              <a:buChar char="§"/>
            </a:pPr>
            <a:r>
              <a:rPr lang="el-GR" sz="16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Σβορώνος</a:t>
            </a:r>
            <a:r>
              <a:rPr lang="el-GR" sz="1600" dirty="0">
                <a:solidFill>
                  <a:schemeClr val="tx1"/>
                </a:solidFill>
                <a:latin typeface="Calibri" panose="020F0502020204030204" pitchFamily="34" charset="0"/>
                <a:ea typeface="Calibri" panose="020F0502020204030204" pitchFamily="34" charset="0"/>
                <a:cs typeface="Times New Roman" panose="02020603050405020304" pitchFamily="18" charset="0"/>
              </a:rPr>
              <a:t> Νίκος, </a:t>
            </a:r>
            <a:r>
              <a:rPr lang="el-GR" sz="1600" i="1" dirty="0">
                <a:solidFill>
                  <a:schemeClr val="tx1"/>
                </a:solidFill>
                <a:latin typeface="Calibri" panose="020F0502020204030204" pitchFamily="34" charset="0"/>
                <a:ea typeface="Calibri" panose="020F0502020204030204" pitchFamily="34" charset="0"/>
                <a:cs typeface="Times New Roman" panose="02020603050405020304" pitchFamily="18" charset="0"/>
              </a:rPr>
              <a:t>Επισκόπηση της νεοελληνικής ιστορίας</a:t>
            </a:r>
            <a:r>
              <a:rPr lang="el-GR" sz="16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el-GR" sz="16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μτφρ</a:t>
            </a:r>
            <a:r>
              <a:rPr lang="el-GR" sz="16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el-GR" sz="16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Αικ</a:t>
            </a:r>
            <a:r>
              <a:rPr lang="el-GR" sz="16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el-GR" sz="16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Ασδραχά</a:t>
            </a:r>
            <a:r>
              <a:rPr lang="el-GR" sz="16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el-GR" sz="16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ιγ</a:t>
            </a:r>
            <a:r>
              <a:rPr lang="el-GR" sz="1600" dirty="0">
                <a:solidFill>
                  <a:schemeClr val="tx1"/>
                </a:solidFill>
                <a:latin typeface="Calibri" panose="020F0502020204030204" pitchFamily="34" charset="0"/>
                <a:ea typeface="Calibri" panose="020F0502020204030204" pitchFamily="34" charset="0"/>
                <a:cs typeface="Times New Roman" panose="02020603050405020304" pitchFamily="18" charset="0"/>
              </a:rPr>
              <a:t>΄ έκδοση, </a:t>
            </a:r>
            <a:r>
              <a:rPr lang="el-GR" sz="16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εκδ</a:t>
            </a:r>
            <a:r>
              <a:rPr lang="el-GR" sz="1600" dirty="0">
                <a:solidFill>
                  <a:schemeClr val="tx1"/>
                </a:solidFill>
                <a:latin typeface="Calibri" panose="020F0502020204030204" pitchFamily="34" charset="0"/>
                <a:ea typeface="Calibri" panose="020F0502020204030204" pitchFamily="34" charset="0"/>
                <a:cs typeface="Times New Roman" panose="02020603050405020304" pitchFamily="18" charset="0"/>
              </a:rPr>
              <a:t>. Θεμέλιο, Αθήνα 2007</a:t>
            </a:r>
          </a:p>
          <a:p>
            <a:pPr lvl="2" algn="just">
              <a:lnSpc>
                <a:spcPct val="107000"/>
              </a:lnSpc>
              <a:spcAft>
                <a:spcPts val="800"/>
              </a:spcAft>
              <a:buFont typeface="Wingdings" panose="05000000000000000000" pitchFamily="2" charset="2"/>
              <a:buChar char="§"/>
            </a:pPr>
            <a:r>
              <a:rPr lang="el-GR" sz="1600" dirty="0">
                <a:solidFill>
                  <a:schemeClr val="tx1"/>
                </a:solidFill>
                <a:latin typeface="Calibri" panose="020F0502020204030204" pitchFamily="34" charset="0"/>
                <a:ea typeface="Calibri" panose="020F0502020204030204" pitchFamily="34" charset="0"/>
                <a:cs typeface="Times New Roman" panose="02020603050405020304" pitchFamily="18" charset="0"/>
              </a:rPr>
              <a:t>Συλλογικό, </a:t>
            </a:r>
            <a:r>
              <a:rPr lang="el-GR" sz="1600" i="1" dirty="0">
                <a:solidFill>
                  <a:schemeClr val="tx1"/>
                </a:solidFill>
                <a:latin typeface="Calibri" panose="020F0502020204030204" pitchFamily="34" charset="0"/>
                <a:ea typeface="Calibri" panose="020F0502020204030204" pitchFamily="34" charset="0"/>
                <a:cs typeface="Times New Roman" panose="02020603050405020304" pitchFamily="18" charset="0"/>
              </a:rPr>
              <a:t>Ελληνική Ιστορία</a:t>
            </a:r>
            <a:r>
              <a:rPr lang="el-GR" sz="1600" dirty="0">
                <a:solidFill>
                  <a:schemeClr val="tx1"/>
                </a:solidFill>
                <a:latin typeface="Calibri" panose="020F0502020204030204" pitchFamily="34" charset="0"/>
                <a:ea typeface="Calibri" panose="020F0502020204030204" pitchFamily="34" charset="0"/>
                <a:cs typeface="Times New Roman" panose="02020603050405020304" pitchFamily="18" charset="0"/>
              </a:rPr>
              <a:t>. Από τον </a:t>
            </a:r>
            <a:r>
              <a:rPr lang="el-GR" sz="16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Όθωνα</a:t>
            </a:r>
            <a:r>
              <a:rPr lang="el-GR" sz="1600" dirty="0">
                <a:solidFill>
                  <a:schemeClr val="tx1"/>
                </a:solidFill>
                <a:latin typeface="Calibri" panose="020F0502020204030204" pitchFamily="34" charset="0"/>
                <a:ea typeface="Calibri" panose="020F0502020204030204" pitchFamily="34" charset="0"/>
                <a:cs typeface="Times New Roman" panose="02020603050405020304" pitchFamily="18" charset="0"/>
              </a:rPr>
              <a:t> ως το Α΄ Παγκόσμιο Πόλεμο, </a:t>
            </a:r>
            <a:r>
              <a:rPr lang="el-GR" sz="16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εκδ</a:t>
            </a:r>
            <a:r>
              <a:rPr lang="el-GR" sz="1600" dirty="0">
                <a:solidFill>
                  <a:schemeClr val="tx1"/>
                </a:solidFill>
                <a:latin typeface="Calibri" panose="020F0502020204030204" pitchFamily="34" charset="0"/>
                <a:ea typeface="Calibri" panose="020F0502020204030204" pitchFamily="34" charset="0"/>
                <a:cs typeface="Times New Roman" panose="02020603050405020304" pitchFamily="18" charset="0"/>
              </a:rPr>
              <a:t>. Εκδοτική Αθηνών και Η Καθημερινή,  2010</a:t>
            </a:r>
          </a:p>
          <a:p>
            <a:pPr lvl="2" algn="just">
              <a:lnSpc>
                <a:spcPct val="107000"/>
              </a:lnSpc>
              <a:spcAft>
                <a:spcPts val="800"/>
              </a:spcAft>
              <a:buFont typeface="Wingdings" panose="05000000000000000000" pitchFamily="2" charset="2"/>
              <a:buChar char="§"/>
            </a:pPr>
            <a:r>
              <a:rPr lang="el-G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Χατζηαντωνίου Κώστας, </a:t>
            </a:r>
            <a:r>
              <a:rPr lang="el-GR" sz="16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Ιστορία της νεότερης Ελλάδας 1821 -1941</a:t>
            </a:r>
            <a:r>
              <a:rPr lang="el-G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β΄</a:t>
            </a:r>
            <a:r>
              <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έκδοση, </a:t>
            </a:r>
            <a:r>
              <a:rPr lang="el-GR" sz="16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εκδ</a:t>
            </a:r>
            <a:r>
              <a:rPr lang="el-G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6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Ιωλκός</a:t>
            </a:r>
            <a:r>
              <a:rPr lang="el-G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2012</a:t>
            </a:r>
          </a:p>
          <a:p>
            <a:pPr lvl="2" algn="just">
              <a:lnSpc>
                <a:spcPct val="107000"/>
              </a:lnSpc>
              <a:spcAft>
                <a:spcPts val="800"/>
              </a:spcAft>
              <a:buFont typeface="Wingdings" panose="05000000000000000000" pitchFamily="2" charset="2"/>
              <a:buChar char="§"/>
            </a:pPr>
            <a:r>
              <a:rPr lang="el-GR" sz="1600" i="1" dirty="0">
                <a:solidFill>
                  <a:schemeClr val="tx1"/>
                </a:solidFill>
                <a:latin typeface="Calibri" panose="020F0502020204030204" pitchFamily="34" charset="0"/>
                <a:ea typeface="Calibri" panose="020F0502020204030204" pitchFamily="34" charset="0"/>
                <a:cs typeface="Times New Roman" panose="02020603050405020304" pitchFamily="18" charset="0"/>
              </a:rPr>
              <a:t>Το Μεγάλο μας Τσίρκο</a:t>
            </a:r>
            <a:r>
              <a:rPr lang="el-GR" sz="16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en-US" sz="1600" dirty="0">
                <a:solidFill>
                  <a:srgbClr val="0070C0"/>
                </a:solidFill>
                <a:latin typeface="Calibri" panose="020F050202020403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xmlns="" val="tx"/>
                    </a:ext>
                  </a:extLst>
                </a:hlinkClick>
              </a:rPr>
              <a:t>https://www.sansimera.gr/articles/943</a:t>
            </a:r>
            <a:r>
              <a:rPr lang="el-GR" sz="16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el-GR" sz="16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επίσκ</a:t>
            </a:r>
            <a:r>
              <a:rPr lang="el-GR" sz="1600" dirty="0">
                <a:solidFill>
                  <a:schemeClr val="tx1"/>
                </a:solidFill>
                <a:latin typeface="Calibri" panose="020F0502020204030204" pitchFamily="34" charset="0"/>
                <a:ea typeface="Calibri" panose="020F0502020204030204" pitchFamily="34" charset="0"/>
                <a:cs typeface="Times New Roman" panose="02020603050405020304" pitchFamily="18" charset="0"/>
              </a:rPr>
              <a:t>. </a:t>
            </a:r>
            <a:r>
              <a:rPr lang="el-GR" sz="1600" dirty="0" err="1">
                <a:solidFill>
                  <a:schemeClr val="tx1"/>
                </a:solidFill>
                <a:latin typeface="Calibri" panose="020F0502020204030204" pitchFamily="34" charset="0"/>
                <a:ea typeface="Calibri" panose="020F0502020204030204" pitchFamily="34" charset="0"/>
                <a:cs typeface="Times New Roman" panose="02020603050405020304" pitchFamily="18" charset="0"/>
              </a:rPr>
              <a:t>ιστοτόπου</a:t>
            </a:r>
            <a:r>
              <a:rPr lang="el-GR" sz="1600">
                <a:solidFill>
                  <a:schemeClr val="tx1"/>
                </a:solidFill>
                <a:latin typeface="Calibri" panose="020F0502020204030204" pitchFamily="34" charset="0"/>
                <a:ea typeface="Calibri" panose="020F0502020204030204" pitchFamily="34" charset="0"/>
                <a:cs typeface="Times New Roman" panose="02020603050405020304" pitchFamily="18" charset="0"/>
              </a:rPr>
              <a:t> 20/11/2020</a:t>
            </a:r>
            <a:endParaRPr lang="el-G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lvl="2" algn="just">
              <a:lnSpc>
                <a:spcPct val="107000"/>
              </a:lnSpc>
              <a:spcAft>
                <a:spcPts val="800"/>
              </a:spcAft>
              <a:buFont typeface="Wingdings" panose="05000000000000000000" pitchFamily="2" charset="2"/>
              <a:buChar char="§"/>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p>
        </p:txBody>
      </p:sp>
    </p:spTree>
    <p:extLst>
      <p:ext uri="{BB962C8B-B14F-4D97-AF65-F5344CB8AC3E}">
        <p14:creationId xmlns:p14="http://schemas.microsoft.com/office/powerpoint/2010/main" val="1521131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642D186-5992-4953-BC43-4419497DD5FF}"/>
              </a:ext>
            </a:extLst>
          </p:cNvPr>
          <p:cNvSpPr>
            <a:spLocks noGrp="1"/>
          </p:cNvSpPr>
          <p:nvPr>
            <p:ph type="title"/>
          </p:nvPr>
        </p:nvSpPr>
        <p:spPr>
          <a:xfrm>
            <a:off x="0" y="1"/>
            <a:ext cx="11155680" cy="988906"/>
          </a:xfrm>
        </p:spPr>
        <p:txBody>
          <a:bodyPr>
            <a:normAutofit/>
          </a:bodyPr>
          <a:lstStyle/>
          <a:p>
            <a:r>
              <a:rPr lang="el-GR" sz="2000" b="1" dirty="0">
                <a:latin typeface="+mn-lt"/>
              </a:rPr>
              <a:t>Ιάκωβου </a:t>
            </a:r>
            <a:r>
              <a:rPr lang="el-GR" sz="2000" b="1" dirty="0" err="1">
                <a:latin typeface="+mn-lt"/>
              </a:rPr>
              <a:t>Καμπανέλλη</a:t>
            </a:r>
            <a:r>
              <a:rPr lang="el-GR" sz="2000" b="1" dirty="0">
                <a:latin typeface="+mn-lt"/>
              </a:rPr>
              <a:t>, </a:t>
            </a:r>
            <a:r>
              <a:rPr lang="el-GR" sz="2000" b="1" i="1" dirty="0">
                <a:latin typeface="+mn-lt"/>
              </a:rPr>
              <a:t>Το Μεγάλο μας Τσίρκο</a:t>
            </a:r>
            <a:r>
              <a:rPr lang="el-GR" sz="2000" b="1" dirty="0">
                <a:latin typeface="+mn-lt"/>
              </a:rPr>
              <a:t/>
            </a:r>
            <a:br>
              <a:rPr lang="el-GR" sz="2000" b="1" dirty="0">
                <a:latin typeface="+mn-lt"/>
              </a:rPr>
            </a:br>
            <a:r>
              <a:rPr lang="el-GR" sz="2000" b="1" dirty="0">
                <a:latin typeface="+mn-lt"/>
              </a:rPr>
              <a:t/>
            </a:r>
            <a:br>
              <a:rPr lang="el-GR" sz="2000" b="1" dirty="0">
                <a:latin typeface="+mn-lt"/>
              </a:rPr>
            </a:br>
            <a:r>
              <a:rPr lang="el-GR" sz="2000" b="1" dirty="0">
                <a:latin typeface="+mn-lt"/>
              </a:rPr>
              <a:t>«Περί Γκιλοτίνας»</a:t>
            </a:r>
            <a:endParaRPr lang="en-US" sz="2000" b="1" dirty="0">
              <a:latin typeface="+mn-lt"/>
            </a:endParaRPr>
          </a:p>
        </p:txBody>
      </p:sp>
      <p:sp>
        <p:nvSpPr>
          <p:cNvPr id="3" name="Θέση περιεχομένου 2">
            <a:extLst>
              <a:ext uri="{FF2B5EF4-FFF2-40B4-BE49-F238E27FC236}">
                <a16:creationId xmlns:a16="http://schemas.microsoft.com/office/drawing/2014/main" xmlns="" id="{D208E2F2-CDD9-4199-BCF5-EC9C60F93299}"/>
              </a:ext>
            </a:extLst>
          </p:cNvPr>
          <p:cNvSpPr>
            <a:spLocks noGrp="1"/>
          </p:cNvSpPr>
          <p:nvPr>
            <p:ph idx="1"/>
          </p:nvPr>
        </p:nvSpPr>
        <p:spPr>
          <a:xfrm>
            <a:off x="0" y="1805049"/>
            <a:ext cx="11155680" cy="4524499"/>
          </a:xfrm>
        </p:spPr>
        <p:txBody>
          <a:bodyPr/>
          <a:lstStyle/>
          <a:p>
            <a:pPr>
              <a:lnSpc>
                <a:spcPct val="107000"/>
              </a:lnSpc>
              <a:spcAft>
                <a:spcPts val="800"/>
              </a:spcAft>
              <a:buFont typeface="Wingdings" panose="05000000000000000000" pitchFamily="2" charset="2"/>
              <a:buChar char="§"/>
            </a:pPr>
            <a:r>
              <a:rPr lang="el-G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Το θεατρικό έργο του Ιάκωβου </a:t>
            </a:r>
            <a:r>
              <a:rPr lang="el-GR" sz="18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Καμπανέλλη</a:t>
            </a:r>
            <a:r>
              <a:rPr lang="el-G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l-GR" sz="18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Το Μεγάλο μας Τσίρκο</a:t>
            </a:r>
            <a:r>
              <a:rPr lang="el-G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ανέβηκε στη σκηνή το 1973 · έκανε πρεμιέρα στις 22 </a:t>
            </a:r>
            <a:r>
              <a:rPr lang="el-GR"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Ιουνίου. </a:t>
            </a:r>
          </a:p>
          <a:p>
            <a:pPr>
              <a:lnSpc>
                <a:spcPct val="107000"/>
              </a:lnSpc>
              <a:spcAft>
                <a:spcPts val="800"/>
              </a:spcAft>
              <a:buFont typeface="Wingdings" panose="05000000000000000000" pitchFamily="2" charset="2"/>
              <a:buChar char="§"/>
            </a:pPr>
            <a:r>
              <a:rPr lang="el-GR" sz="1800" dirty="0">
                <a:solidFill>
                  <a:schemeClr val="tx1"/>
                </a:solidFill>
                <a:latin typeface="Calibri" panose="020F0502020204030204" pitchFamily="34" charset="0"/>
                <a:ea typeface="Calibri" panose="020F0502020204030204" pitchFamily="34" charset="0"/>
                <a:cs typeface="Times New Roman" panose="02020603050405020304" pitchFamily="18" charset="0"/>
              </a:rPr>
              <a:t> Πρόκειται για ένα έργο που παρουσιάζει πλευρές της νεοελληνικής ιστορίας τόσο με σατυρική όσο και δραματική ματιά, περνώντας ισχυρότατα μηνύματα για το πολυπόθητο αγαθό της ελευθερίας, δεδομένου ότι χρονικά η Ελλάδα βρίσκεται κατά την διάρκεια των χρόνων της χούντας των Συνταγματαρχών (1967-1974).</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
            </a:pPr>
            <a:r>
              <a:rPr lang="el-G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Ο τρόπος που αντιμετώπιζε την ελληνική ιστορία το κείμενο, σύμφωνα με τα λόγια του ίδιου του συγγραφέα, έγινε η αιτία ώστε οι παραστάσεις «να συγκαταλέγονται ανάμεσα στις λίγες και πρώτες δημόσιες συγκεντρώσεις που έγιναν στη διάρκεια της εφταετίας». </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solidFill>
                <a:schemeClr val="tx1"/>
              </a:solidFill>
            </a:endParaRPr>
          </a:p>
        </p:txBody>
      </p:sp>
    </p:spTree>
    <p:extLst>
      <p:ext uri="{BB962C8B-B14F-4D97-AF65-F5344CB8AC3E}">
        <p14:creationId xmlns:p14="http://schemas.microsoft.com/office/powerpoint/2010/main" val="969615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642D186-5992-4953-BC43-4419497DD5FF}"/>
              </a:ext>
            </a:extLst>
          </p:cNvPr>
          <p:cNvSpPr>
            <a:spLocks noGrp="1"/>
          </p:cNvSpPr>
          <p:nvPr>
            <p:ph type="title"/>
          </p:nvPr>
        </p:nvSpPr>
        <p:spPr>
          <a:xfrm>
            <a:off x="0" y="1"/>
            <a:ext cx="11155680" cy="988906"/>
          </a:xfrm>
        </p:spPr>
        <p:txBody>
          <a:bodyPr>
            <a:normAutofit/>
          </a:bodyPr>
          <a:lstStyle/>
          <a:p>
            <a:r>
              <a:rPr lang="el-GR" sz="2000" b="1" dirty="0">
                <a:latin typeface="+mn-lt"/>
              </a:rPr>
              <a:t>Ιάκωβου </a:t>
            </a:r>
            <a:r>
              <a:rPr lang="el-GR" sz="2000" b="1" dirty="0" err="1">
                <a:latin typeface="+mn-lt"/>
              </a:rPr>
              <a:t>Καμπανέλλη</a:t>
            </a:r>
            <a:r>
              <a:rPr lang="el-GR" sz="2000" b="1" dirty="0">
                <a:latin typeface="+mn-lt"/>
              </a:rPr>
              <a:t>, </a:t>
            </a:r>
            <a:r>
              <a:rPr lang="el-GR" sz="2000" b="1" i="1" dirty="0">
                <a:latin typeface="+mn-lt"/>
              </a:rPr>
              <a:t>Το Μεγάλο μας Τσίρκο</a:t>
            </a:r>
            <a:r>
              <a:rPr lang="el-GR" sz="2000" b="1" dirty="0">
                <a:latin typeface="+mn-lt"/>
              </a:rPr>
              <a:t/>
            </a:r>
            <a:br>
              <a:rPr lang="el-GR" sz="2000" b="1" dirty="0">
                <a:latin typeface="+mn-lt"/>
              </a:rPr>
            </a:br>
            <a:r>
              <a:rPr lang="el-GR" sz="2000" b="1" dirty="0">
                <a:latin typeface="+mn-lt"/>
              </a:rPr>
              <a:t/>
            </a:r>
            <a:br>
              <a:rPr lang="el-GR" sz="2000" b="1" dirty="0">
                <a:latin typeface="+mn-lt"/>
              </a:rPr>
            </a:br>
            <a:r>
              <a:rPr lang="el-GR" sz="2000" b="1" dirty="0">
                <a:latin typeface="+mn-lt"/>
              </a:rPr>
              <a:t>«Περί Γκιλοτίνας»</a:t>
            </a:r>
            <a:endParaRPr lang="en-US" sz="2000" b="1" dirty="0">
              <a:latin typeface="+mn-lt"/>
            </a:endParaRPr>
          </a:p>
        </p:txBody>
      </p:sp>
      <p:sp>
        <p:nvSpPr>
          <p:cNvPr id="3" name="Θέση περιεχομένου 2">
            <a:extLst>
              <a:ext uri="{FF2B5EF4-FFF2-40B4-BE49-F238E27FC236}">
                <a16:creationId xmlns:a16="http://schemas.microsoft.com/office/drawing/2014/main" xmlns="" id="{D208E2F2-CDD9-4199-BCF5-EC9C60F93299}"/>
              </a:ext>
            </a:extLst>
          </p:cNvPr>
          <p:cNvSpPr>
            <a:spLocks noGrp="1"/>
          </p:cNvSpPr>
          <p:nvPr>
            <p:ph idx="1"/>
          </p:nvPr>
        </p:nvSpPr>
        <p:spPr>
          <a:xfrm>
            <a:off x="0" y="1805049"/>
            <a:ext cx="11958452" cy="4714504"/>
          </a:xfrm>
        </p:spPr>
        <p:txBody>
          <a:bodyPr>
            <a:normAutofit/>
          </a:bodyPr>
          <a:lstStyle/>
          <a:p>
            <a:pPr lvl="1">
              <a:lnSpc>
                <a:spcPct val="107000"/>
              </a:lnSpc>
              <a:spcAft>
                <a:spcPts val="800"/>
              </a:spcAft>
              <a:buFont typeface="Wingdings" panose="05000000000000000000" pitchFamily="2" charset="2"/>
              <a:buChar char="§"/>
            </a:pPr>
            <a:r>
              <a:rPr lang="el-GR"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Τους βασικούς ρόλους του έργου ερμήνευσαν οι: Τζένη Καρέζη, Κώστας </a:t>
            </a:r>
            <a:r>
              <a:rPr lang="el-GR" dirty="0" err="1">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Καζάκος</a:t>
            </a:r>
            <a:r>
              <a:rPr lang="el-GR"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 Διονύσης Παπαγιαννόπουλος, Νίκος Κούρος, Τίμος </a:t>
            </a:r>
            <a:r>
              <a:rPr lang="el-GR" dirty="0" err="1">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Περλέγκας</a:t>
            </a:r>
            <a:r>
              <a:rPr lang="el-GR"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 και Χρήστος </a:t>
            </a:r>
            <a:r>
              <a:rPr lang="el-GR" dirty="0" err="1">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Καλαβρούζος</a:t>
            </a:r>
            <a:r>
              <a:rPr lang="el-GR"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US"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buFont typeface="Wingdings" panose="05000000000000000000" pitchFamily="2" charset="2"/>
              <a:buChar char="§"/>
            </a:pPr>
            <a:r>
              <a:rPr lang="el-GR"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Η σκηνοθεσία ήταν του Κώστα </a:t>
            </a:r>
            <a:r>
              <a:rPr lang="el-GR" dirty="0" err="1">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Καζακου</a:t>
            </a:r>
            <a:r>
              <a:rPr lang="el-GR"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 με βοηθό τον Άρη </a:t>
            </a:r>
            <a:r>
              <a:rPr lang="el-GR" dirty="0" err="1">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Δαβαράκη</a:t>
            </a:r>
            <a:r>
              <a:rPr lang="el-GR"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US"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buFont typeface="Wingdings" panose="05000000000000000000" pitchFamily="2" charset="2"/>
              <a:buChar char="§"/>
            </a:pPr>
            <a:r>
              <a:rPr lang="el-GR"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Μουσική έγραψε ο Σταύρος Ξαρχάκος και ερμήνευσε επί σκηνής ο Νίκος </a:t>
            </a:r>
            <a:r>
              <a:rPr lang="el-GR" dirty="0" err="1">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Ξυλούρης</a:t>
            </a:r>
            <a:r>
              <a:rPr lang="el-GR"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US"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buFont typeface="Wingdings" panose="05000000000000000000" pitchFamily="2" charset="2"/>
              <a:buChar char="§"/>
            </a:pPr>
            <a:r>
              <a:rPr lang="el-GR"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Η θεατρική απόδοση της σκηνής του καραγκιόζη και η κίνηση έγινε από τον Ευγένιο </a:t>
            </a:r>
            <a:r>
              <a:rPr lang="el-GR" dirty="0" err="1">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Σπαθάρη</a:t>
            </a:r>
            <a:r>
              <a:rPr lang="el-GR"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US"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buFont typeface="Wingdings" panose="05000000000000000000" pitchFamily="2" charset="2"/>
              <a:buChar char="§"/>
            </a:pPr>
            <a:r>
              <a:rPr lang="el-GR"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Σκηνικά και κοστούμια έκανε ο Φαίδων </a:t>
            </a:r>
            <a:r>
              <a:rPr lang="el-GR" dirty="0" err="1">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Πατρικαλάκης</a:t>
            </a:r>
            <a:r>
              <a:rPr lang="el-GR"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a:t>
            </a:r>
            <a:endParaRPr lang="en-US"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buFont typeface="Wingdings" panose="05000000000000000000" pitchFamily="2" charset="2"/>
              <a:buChar char="§"/>
            </a:pPr>
            <a:r>
              <a:rPr lang="el-GR"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Οι παραστάσεις διακόπηκαν βίαια από την χούντα, οι πρωταγωνιστές (Καρέζη και </a:t>
            </a:r>
            <a:r>
              <a:rPr lang="el-GR" dirty="0" err="1">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Καζάκος</a:t>
            </a:r>
            <a:r>
              <a:rPr lang="el-GR"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 συνελήφθησαν και κρατήθηκαν στα ΕΑΤ-ΕΣΑ.</a:t>
            </a:r>
            <a:endParaRPr lang="en-US"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buFont typeface="Wingdings" panose="05000000000000000000" pitchFamily="2" charset="2"/>
              <a:buChar char="§"/>
            </a:pPr>
            <a:r>
              <a:rPr lang="el-GR"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Στη συνέχεια φυλακίστηκαν εκ νέου κατά την εξέγερση του Πολυτεχνείου. Μετά την αποφυλάκισή τους, οι παραστάσεις συνεχίστηκαν.</a:t>
            </a:r>
            <a:endParaRPr lang="en-US"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buFont typeface="Wingdings" panose="05000000000000000000" pitchFamily="2" charset="2"/>
              <a:buChar char="§"/>
            </a:pPr>
            <a:r>
              <a:rPr lang="el-GR"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Το έργο ανέβηκε ξανά, αμέσως μετά την Μεταπολίτευση, έχοντας ενσωματώσει τις σκηνές που είχαν </a:t>
            </a:r>
            <a:r>
              <a:rPr lang="el-GR" dirty="0" err="1">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κοποεί</a:t>
            </a:r>
            <a:r>
              <a:rPr lang="el-GR"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rPr>
              <a:t> από την λογοκρισία, καθώς και με την ενσωμάτωση ενός τραγουδιού για τους νεκρούς του Πολυτεχνείου.</a:t>
            </a:r>
            <a:endParaRPr lang="en-US"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solidFill>
                <a:schemeClr val="tx1">
                  <a:lumMod val="95000"/>
                  <a:lumOff val="5000"/>
                </a:schemeClr>
              </a:solidFill>
            </a:endParaRPr>
          </a:p>
        </p:txBody>
      </p:sp>
    </p:spTree>
    <p:extLst>
      <p:ext uri="{BB962C8B-B14F-4D97-AF65-F5344CB8AC3E}">
        <p14:creationId xmlns:p14="http://schemas.microsoft.com/office/powerpoint/2010/main" val="2463501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70F875E-AC93-46DC-A58C-79084FD4F753}"/>
              </a:ext>
            </a:extLst>
          </p:cNvPr>
          <p:cNvSpPr>
            <a:spLocks noGrp="1"/>
          </p:cNvSpPr>
          <p:nvPr>
            <p:ph type="title"/>
          </p:nvPr>
        </p:nvSpPr>
        <p:spPr>
          <a:xfrm>
            <a:off x="0" y="166255"/>
            <a:ext cx="11155680" cy="1140031"/>
          </a:xfrm>
        </p:spPr>
        <p:txBody>
          <a:bodyPr>
            <a:normAutofit/>
          </a:bodyPr>
          <a:lstStyle/>
          <a:p>
            <a:r>
              <a:rPr lang="el-GR" sz="2000" b="1" dirty="0">
                <a:latin typeface="+mn-lt"/>
              </a:rPr>
              <a:t>Ιάκωβου </a:t>
            </a:r>
            <a:r>
              <a:rPr lang="el-GR" sz="2000" b="1" dirty="0" err="1">
                <a:latin typeface="+mn-lt"/>
              </a:rPr>
              <a:t>Καμπανέλλη</a:t>
            </a:r>
            <a:r>
              <a:rPr lang="el-GR" sz="2000" b="1" dirty="0">
                <a:latin typeface="+mn-lt"/>
              </a:rPr>
              <a:t>, </a:t>
            </a:r>
            <a:r>
              <a:rPr lang="el-GR" sz="2000" b="1" i="1" dirty="0">
                <a:latin typeface="+mn-lt"/>
              </a:rPr>
              <a:t>Το Μεγάλο μας Τσίρκο</a:t>
            </a:r>
            <a:r>
              <a:rPr lang="el-GR" sz="2000" b="1" dirty="0">
                <a:latin typeface="+mn-lt"/>
              </a:rPr>
              <a:t/>
            </a:r>
            <a:br>
              <a:rPr lang="el-GR" sz="2000" b="1" dirty="0">
                <a:latin typeface="+mn-lt"/>
              </a:rPr>
            </a:br>
            <a:r>
              <a:rPr lang="el-GR" sz="2000" b="1" dirty="0">
                <a:latin typeface="+mn-lt"/>
              </a:rPr>
              <a:t/>
            </a:r>
            <a:br>
              <a:rPr lang="el-GR" sz="2000" b="1" dirty="0">
                <a:latin typeface="+mn-lt"/>
              </a:rPr>
            </a:br>
            <a:r>
              <a:rPr lang="el-GR" sz="2000" b="1" dirty="0">
                <a:latin typeface="+mn-lt"/>
              </a:rPr>
              <a:t>«Περί Γκιλοτίνας»</a:t>
            </a:r>
            <a:endParaRPr lang="en-US" sz="2000" dirty="0"/>
          </a:p>
        </p:txBody>
      </p:sp>
      <p:pic>
        <p:nvPicPr>
          <p:cNvPr id="5" name="Θέση περιεχομένου 4">
            <a:extLst>
              <a:ext uri="{FF2B5EF4-FFF2-40B4-BE49-F238E27FC236}">
                <a16:creationId xmlns:a16="http://schemas.microsoft.com/office/drawing/2014/main" xmlns="" id="{75F5A942-52D1-415E-8C48-3F8E373BF69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38795" y="1846263"/>
            <a:ext cx="7992093" cy="4447659"/>
          </a:xfrm>
        </p:spPr>
      </p:pic>
    </p:spTree>
    <p:extLst>
      <p:ext uri="{BB962C8B-B14F-4D97-AF65-F5344CB8AC3E}">
        <p14:creationId xmlns:p14="http://schemas.microsoft.com/office/powerpoint/2010/main" val="3728469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642D186-5992-4953-BC43-4419497DD5FF}"/>
              </a:ext>
            </a:extLst>
          </p:cNvPr>
          <p:cNvSpPr>
            <a:spLocks noGrp="1"/>
          </p:cNvSpPr>
          <p:nvPr>
            <p:ph type="title"/>
          </p:nvPr>
        </p:nvSpPr>
        <p:spPr>
          <a:xfrm>
            <a:off x="0" y="1"/>
            <a:ext cx="11155680" cy="1045028"/>
          </a:xfrm>
        </p:spPr>
        <p:txBody>
          <a:bodyPr>
            <a:normAutofit/>
          </a:bodyPr>
          <a:lstStyle/>
          <a:p>
            <a:r>
              <a:rPr lang="el-GR" sz="2000" b="1" dirty="0">
                <a:latin typeface="+mn-lt"/>
              </a:rPr>
              <a:t>Ιάκωβου </a:t>
            </a:r>
            <a:r>
              <a:rPr lang="el-GR" sz="2000" b="1" dirty="0" err="1">
                <a:latin typeface="+mn-lt"/>
              </a:rPr>
              <a:t>Καμπανέλλη</a:t>
            </a:r>
            <a:r>
              <a:rPr lang="el-GR" sz="2000" b="1" dirty="0">
                <a:latin typeface="+mn-lt"/>
              </a:rPr>
              <a:t>, </a:t>
            </a:r>
            <a:r>
              <a:rPr lang="el-GR" sz="2000" b="1" i="1" dirty="0">
                <a:latin typeface="+mn-lt"/>
              </a:rPr>
              <a:t>Το Μεγάλο μας Τσίρκο</a:t>
            </a:r>
            <a:r>
              <a:rPr lang="el-GR" sz="2000" b="1" dirty="0">
                <a:latin typeface="+mn-lt"/>
              </a:rPr>
              <a:t/>
            </a:r>
            <a:br>
              <a:rPr lang="el-GR" sz="2000" b="1" dirty="0">
                <a:latin typeface="+mn-lt"/>
              </a:rPr>
            </a:br>
            <a:r>
              <a:rPr lang="el-GR" sz="2000" b="1" dirty="0">
                <a:latin typeface="+mn-lt"/>
              </a:rPr>
              <a:t/>
            </a:r>
            <a:br>
              <a:rPr lang="el-GR" sz="2000" b="1" dirty="0">
                <a:latin typeface="+mn-lt"/>
              </a:rPr>
            </a:br>
            <a:r>
              <a:rPr lang="el-GR" sz="2000" b="1" dirty="0">
                <a:latin typeface="+mn-lt"/>
              </a:rPr>
              <a:t>«Περί Γκιλοτίνας»</a:t>
            </a:r>
            <a:endParaRPr lang="en-US" sz="2000" b="1" dirty="0">
              <a:latin typeface="+mn-lt"/>
            </a:endParaRPr>
          </a:p>
        </p:txBody>
      </p:sp>
      <p:sp>
        <p:nvSpPr>
          <p:cNvPr id="3" name="Θέση περιεχομένου 2">
            <a:extLst>
              <a:ext uri="{FF2B5EF4-FFF2-40B4-BE49-F238E27FC236}">
                <a16:creationId xmlns:a16="http://schemas.microsoft.com/office/drawing/2014/main" xmlns="" id="{D208E2F2-CDD9-4199-BCF5-EC9C60F93299}"/>
              </a:ext>
            </a:extLst>
          </p:cNvPr>
          <p:cNvSpPr>
            <a:spLocks noGrp="1"/>
          </p:cNvSpPr>
          <p:nvPr>
            <p:ph idx="1"/>
          </p:nvPr>
        </p:nvSpPr>
        <p:spPr>
          <a:xfrm>
            <a:off x="0" y="1745673"/>
            <a:ext cx="11732821" cy="4678878"/>
          </a:xfrm>
        </p:spPr>
        <p:txBody>
          <a:bodyPr>
            <a:normAutofit/>
          </a:bodyPr>
          <a:lstStyle/>
          <a:p>
            <a:pPr>
              <a:lnSpc>
                <a:spcPct val="150000"/>
              </a:lnSpc>
            </a:pPr>
            <a:r>
              <a:rPr lang="el-G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Στη σκήνη του έργου που τιτλοφορείται </a:t>
            </a:r>
            <a:r>
              <a:rPr lang="el-GR" sz="1800" i="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ΠΕΡΙ ΓΚΙΛΟΤΙΝΑΣ</a:t>
            </a:r>
            <a:r>
              <a:rPr lang="el-GR"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ο πρωταγωνιστής του έργου, ο Ρωμιός, απευθύνεται στους θεατές και τους πληροφορεί για την λαιμητόμο ή αλλιώς γκιλοτίνα. Λέει ότι η γκιλοτίνα κατασκευάστηκε στη Γαλλία κατά την γαλλική επανάσταση, την χρησιμοποίησαν ως όργανό τους οι επαναστάτες, αλλά στη συνέχεια χρησιμοποιήθηκε – προφανώς από διαφορετική εξουσία – για  τον θάνατο των ίδιων των επαναστατών. Ακολουθεί κάποια σκηνή όπου οι ντόπιοι με επικεφαλής τον πρόεδρο, τον παπά και τον νωματάρχη, υποδέχονται τους τρεις «απεσταλμένους εξ Αθηνών» Βαυαρούς στρατιωτικούς και Έλληνες υπαλλήλους. Μαζί τους φέρνουν την γκιλοτίνα και ο πρόεδρος του χωριού τους υποδέχεται και τους καλωσορίζει εκφωνώντας τον απαραίτητο λόγο. Στον λόγο του εκφράζει τις ευχαριστίες του που οι απεσταλμένοι θα αφήσουν την γκιλοτίνα στο χωριό· συγχρόνως, πληροφορεί τους συγχωριανούς του ότι «η  γκιλοτίνα είναι αγαθό της ελευθερίας», «γκιλοτίνες έχουν όλα τα πολιτισμένα βασίλεια» και φυσικά με την «γκιλοτίνα θα έχουν από δω και μπρος γλυκύτερο θάνατο». Στη συνέχεια οι απεσταλμένοι, εκθειάζουν τα «καλά» της γκιλοτίνας με ένα τραγούδι, όπου τον κάθε τελευταίο στίχο επαναλαμβάνουν και οι ντόπιοι. </a:t>
            </a: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solidFill>
                <a:schemeClr val="tx1"/>
              </a:solidFill>
            </a:endParaRPr>
          </a:p>
        </p:txBody>
      </p:sp>
    </p:spTree>
    <p:extLst>
      <p:ext uri="{BB962C8B-B14F-4D97-AF65-F5344CB8AC3E}">
        <p14:creationId xmlns:p14="http://schemas.microsoft.com/office/powerpoint/2010/main" val="3558646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642D186-5992-4953-BC43-4419497DD5FF}"/>
              </a:ext>
            </a:extLst>
          </p:cNvPr>
          <p:cNvSpPr>
            <a:spLocks noGrp="1"/>
          </p:cNvSpPr>
          <p:nvPr>
            <p:ph type="title"/>
          </p:nvPr>
        </p:nvSpPr>
        <p:spPr>
          <a:xfrm>
            <a:off x="0" y="1"/>
            <a:ext cx="11155680" cy="988906"/>
          </a:xfrm>
        </p:spPr>
        <p:txBody>
          <a:bodyPr>
            <a:normAutofit/>
          </a:bodyPr>
          <a:lstStyle/>
          <a:p>
            <a:r>
              <a:rPr lang="el-GR" sz="2000" b="1" dirty="0">
                <a:latin typeface="+mn-lt"/>
              </a:rPr>
              <a:t>Ιάκωβου </a:t>
            </a:r>
            <a:r>
              <a:rPr lang="el-GR" sz="2000" b="1" dirty="0" err="1">
                <a:latin typeface="+mn-lt"/>
              </a:rPr>
              <a:t>Καμπανέλλη</a:t>
            </a:r>
            <a:r>
              <a:rPr lang="el-GR" sz="2000" b="1" dirty="0">
                <a:latin typeface="+mn-lt"/>
              </a:rPr>
              <a:t>, </a:t>
            </a:r>
            <a:r>
              <a:rPr lang="el-GR" sz="2000" b="1" i="1" dirty="0">
                <a:latin typeface="+mn-lt"/>
              </a:rPr>
              <a:t>Το Μεγάλο μας Τσίρκο</a:t>
            </a:r>
            <a:r>
              <a:rPr lang="el-GR" sz="2000" b="1" dirty="0">
                <a:latin typeface="+mn-lt"/>
              </a:rPr>
              <a:t/>
            </a:r>
            <a:br>
              <a:rPr lang="el-GR" sz="2000" b="1" dirty="0">
                <a:latin typeface="+mn-lt"/>
              </a:rPr>
            </a:br>
            <a:r>
              <a:rPr lang="el-GR" sz="2000" b="1" dirty="0">
                <a:latin typeface="+mn-lt"/>
              </a:rPr>
              <a:t/>
            </a:r>
            <a:br>
              <a:rPr lang="el-GR" sz="2000" b="1" dirty="0">
                <a:latin typeface="+mn-lt"/>
              </a:rPr>
            </a:br>
            <a:r>
              <a:rPr lang="el-GR" sz="2000" b="1" dirty="0">
                <a:latin typeface="+mn-lt"/>
              </a:rPr>
              <a:t>«Περί Γκιλοτίνας»</a:t>
            </a:r>
            <a:endParaRPr lang="en-US" sz="2000" b="1" dirty="0">
              <a:latin typeface="+mn-lt"/>
            </a:endParaRPr>
          </a:p>
        </p:txBody>
      </p:sp>
      <p:sp>
        <p:nvSpPr>
          <p:cNvPr id="3" name="Θέση περιεχομένου 2">
            <a:extLst>
              <a:ext uri="{FF2B5EF4-FFF2-40B4-BE49-F238E27FC236}">
                <a16:creationId xmlns:a16="http://schemas.microsoft.com/office/drawing/2014/main" xmlns="" id="{D208E2F2-CDD9-4199-BCF5-EC9C60F93299}"/>
              </a:ext>
            </a:extLst>
          </p:cNvPr>
          <p:cNvSpPr>
            <a:spLocks noGrp="1"/>
          </p:cNvSpPr>
          <p:nvPr>
            <p:ph idx="1"/>
          </p:nvPr>
        </p:nvSpPr>
        <p:spPr>
          <a:xfrm>
            <a:off x="0" y="1721922"/>
            <a:ext cx="11958452" cy="4797631"/>
          </a:xfrm>
        </p:spPr>
        <p:txBody>
          <a:bodyPr>
            <a:normAutofit/>
          </a:bodyPr>
          <a:lstStyle/>
          <a:p>
            <a:pPr lvl="1" algn="just">
              <a:lnSpc>
                <a:spcPct val="107000"/>
              </a:lnSpc>
              <a:spcAft>
                <a:spcPts val="800"/>
              </a:spcAft>
              <a:buFont typeface="Wingdings" panose="05000000000000000000" pitchFamily="2" charset="2"/>
              <a:buChar char="§"/>
            </a:pPr>
            <a:r>
              <a:rPr lang="el-GR" sz="17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Σ’ αυτό το επεισόδιο του έργου, εύκολα διακρίνουμε την αναφορά του </a:t>
            </a:r>
            <a:r>
              <a:rPr lang="el-GR" sz="17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Καμπανέλλη</a:t>
            </a:r>
            <a:r>
              <a:rPr lang="el-GR" sz="17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στα πρώτα χρόνια της έλευσης του βασιλιά </a:t>
            </a:r>
            <a:r>
              <a:rPr lang="el-GR" sz="17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Όθωνα</a:t>
            </a:r>
            <a:r>
              <a:rPr lang="el-GR" sz="17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στην Ελλάδα καθώς και στην Αντιβασιλεία. </a:t>
            </a:r>
          </a:p>
          <a:p>
            <a:pPr lvl="1" algn="just">
              <a:lnSpc>
                <a:spcPct val="107000"/>
              </a:lnSpc>
              <a:spcAft>
                <a:spcPts val="800"/>
              </a:spcAft>
              <a:buFont typeface="Wingdings" panose="05000000000000000000" pitchFamily="2" charset="2"/>
              <a:buChar char="§"/>
            </a:pPr>
            <a:r>
              <a:rPr lang="el-GR" sz="17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Μέσα από τις παρακ</a:t>
            </a:r>
            <a:r>
              <a:rPr lang="el-GR" sz="1700" dirty="0">
                <a:solidFill>
                  <a:schemeClr val="tx1"/>
                </a:solidFill>
                <a:latin typeface="Calibri" panose="020F0502020204030204" pitchFamily="34" charset="0"/>
                <a:ea typeface="Calibri" panose="020F0502020204030204" pitchFamily="34" charset="0"/>
                <a:cs typeface="Times New Roman" panose="02020603050405020304" pitchFamily="18" charset="0"/>
              </a:rPr>
              <a:t>ά</a:t>
            </a:r>
            <a:r>
              <a:rPr lang="el-GR" sz="17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τω αναφορές στο έργο, θα επιχειρήσω την σύνδεση με ιστορικά γεγονότα που έλαβαν χώρα στο νεοσύστατο ελληνικό κράτος στα πρώτα χρόνια της βασιλείας του </a:t>
            </a:r>
            <a:r>
              <a:rPr lang="el-GR" sz="17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Όθωνα</a:t>
            </a:r>
            <a:r>
              <a:rPr lang="el-GR" sz="17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και της Αντιβασιλείας. Πιο συγκεκριμένα:</a:t>
            </a:r>
            <a:endParaRPr lang="en-US" sz="17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l-GR"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Στο χωριό φτάνουν τρεις απεσταλμένοι που τους υποδέχονται με πανηγυρισμούς:</a:t>
            </a:r>
            <a:endParaRPr lang="en-US"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Το 1832 σύμφωνα με τη συνθήκη του Λονδίνου, επισφραγίστηκε η αναγνώριση ανεξάρτητου ελληνικού κράτους με βασιλιά τον </a:t>
            </a:r>
            <a:r>
              <a:rPr lang="el-GR" sz="16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Όθωνα</a:t>
            </a:r>
            <a:r>
              <a:rPr lang="el-G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γιο του φιλέλληνα Βαυαρού Βασιλιά Λουδοβίκου Α’. </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Όταν ο </a:t>
            </a:r>
            <a:r>
              <a:rPr lang="el-GR" sz="16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Όθωνας</a:t>
            </a:r>
            <a:r>
              <a:rPr lang="el-G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αποβιβάστηκε στο Ναύπλιο το 1833 (Φεβρουάριος) συνοδευόταν από τριμελή Αντιβασιλεία, που θα ασκούσε την εξουσία ως την ενηλικίωση του νεαρού βασιλιά, τον Μάιο του 1835.</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Την Αντιβασιλεία αποτελούσαν τρία πρόσωπα: ο κόμης Ιωσήφ Λουδοβίκος </a:t>
            </a:r>
            <a:r>
              <a:rPr lang="el-GR" sz="16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Άρμανσπεργκ</a:t>
            </a:r>
            <a:r>
              <a:rPr lang="el-G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ο καθηγητής του Πανεπιστημίου Μονάχου Λουδοβίκος </a:t>
            </a:r>
            <a:r>
              <a:rPr lang="el-GR" sz="16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Μάουερ</a:t>
            </a:r>
            <a:r>
              <a:rPr lang="el-G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και ο υποστράτηγος Κάρολος </a:t>
            </a:r>
            <a:r>
              <a:rPr lang="el-GR" sz="16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Χάυντεκ</a:t>
            </a:r>
            <a:r>
              <a:rPr lang="el-G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Δύο ακόμη Βαυαροί, ο Κάρολος </a:t>
            </a:r>
            <a:r>
              <a:rPr lang="el-GR" sz="16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Άμπελ</a:t>
            </a:r>
            <a:r>
              <a:rPr lang="el-G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και ο Κάρολος </a:t>
            </a:r>
            <a:r>
              <a:rPr lang="el-GR" sz="16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Γκραίνερ</a:t>
            </a:r>
            <a:r>
              <a:rPr lang="el-G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τοποθετήθηκαν  ως </a:t>
            </a:r>
            <a:r>
              <a:rPr lang="el-GR" sz="16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πάρεδρα</a:t>
            </a:r>
            <a:r>
              <a:rPr lang="el-G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μέλη της Αντιβασιλείας.</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lvl="1">
              <a:buFont typeface="Wingdings" panose="05000000000000000000" pitchFamily="2" charset="2"/>
              <a:buChar char="§"/>
            </a:pPr>
            <a:r>
              <a:rPr lang="el-G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Ο βασιλιάς και η Αντιβασιλεία έγιναν δεκτοί με πανηγυρισμούς. Η άφιξή τους, αμέσως μετά από τον </a:t>
            </a:r>
            <a:r>
              <a:rPr lang="el-GR" sz="16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μετακαποδιστριακό</a:t>
            </a:r>
            <a:r>
              <a:rPr lang="el-G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εμφύλιο, θεωρήθηκε αφετηρία πολιτικής ομαλότητας. </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p>
        </p:txBody>
      </p:sp>
    </p:spTree>
    <p:extLst>
      <p:ext uri="{BB962C8B-B14F-4D97-AF65-F5344CB8AC3E}">
        <p14:creationId xmlns:p14="http://schemas.microsoft.com/office/powerpoint/2010/main" val="311793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0FF2AEB-1F3A-4888-A297-8995ACD6A629}"/>
              </a:ext>
            </a:extLst>
          </p:cNvPr>
          <p:cNvSpPr>
            <a:spLocks noGrp="1"/>
          </p:cNvSpPr>
          <p:nvPr>
            <p:ph type="title"/>
          </p:nvPr>
        </p:nvSpPr>
        <p:spPr>
          <a:xfrm>
            <a:off x="130629" y="166256"/>
            <a:ext cx="11025051" cy="1448788"/>
          </a:xfrm>
        </p:spPr>
        <p:txBody>
          <a:bodyPr>
            <a:normAutofit/>
          </a:bodyPr>
          <a:lstStyle/>
          <a:p>
            <a:r>
              <a:rPr lang="el-GR" sz="2000" b="1" dirty="0">
                <a:latin typeface="+mn-lt"/>
              </a:rPr>
              <a:t>Ιάκωβου </a:t>
            </a:r>
            <a:r>
              <a:rPr lang="el-GR" sz="2000" b="1" dirty="0" err="1">
                <a:latin typeface="+mn-lt"/>
              </a:rPr>
              <a:t>Καμπανέλλη</a:t>
            </a:r>
            <a:r>
              <a:rPr lang="el-GR" sz="2000" b="1" dirty="0">
                <a:latin typeface="+mn-lt"/>
              </a:rPr>
              <a:t>, </a:t>
            </a:r>
            <a:r>
              <a:rPr lang="el-GR" sz="2000" b="1" i="1" dirty="0">
                <a:latin typeface="+mn-lt"/>
              </a:rPr>
              <a:t>Το Μεγάλο μας Τσίρκο</a:t>
            </a:r>
            <a:r>
              <a:rPr lang="el-GR" sz="2000" b="1" dirty="0">
                <a:latin typeface="+mn-lt"/>
              </a:rPr>
              <a:t/>
            </a:r>
            <a:br>
              <a:rPr lang="el-GR" sz="2000" b="1" dirty="0">
                <a:latin typeface="+mn-lt"/>
              </a:rPr>
            </a:br>
            <a:r>
              <a:rPr lang="el-GR" sz="2000" b="1" dirty="0">
                <a:latin typeface="+mn-lt"/>
              </a:rPr>
              <a:t/>
            </a:r>
            <a:br>
              <a:rPr lang="el-GR" sz="2000" b="1" dirty="0">
                <a:latin typeface="+mn-lt"/>
              </a:rPr>
            </a:br>
            <a:r>
              <a:rPr lang="el-GR" sz="2000" b="1" dirty="0">
                <a:latin typeface="+mn-lt"/>
              </a:rPr>
              <a:t>«Περί Γκιλοτίνας»</a:t>
            </a:r>
            <a:br>
              <a:rPr lang="el-GR" sz="2000" b="1" dirty="0">
                <a:latin typeface="+mn-lt"/>
              </a:rPr>
            </a:br>
            <a:r>
              <a:rPr lang="el-GR" sz="2000" b="1" dirty="0">
                <a:latin typeface="+mn-lt"/>
              </a:rPr>
              <a:t/>
            </a:r>
            <a:br>
              <a:rPr lang="el-GR" sz="2000" b="1" dirty="0">
                <a:latin typeface="+mn-lt"/>
              </a:rPr>
            </a:br>
            <a:r>
              <a:rPr lang="el-GR" sz="2000" b="1" dirty="0">
                <a:latin typeface="+mn-lt"/>
              </a:rPr>
              <a:t>                               </a:t>
            </a:r>
            <a:r>
              <a:rPr lang="el-GR" sz="1400" dirty="0">
                <a:latin typeface="+mn-lt"/>
              </a:rPr>
              <a:t>ο βασιλιάς </a:t>
            </a:r>
            <a:r>
              <a:rPr lang="el-GR" sz="1400" dirty="0" err="1">
                <a:latin typeface="+mn-lt"/>
              </a:rPr>
              <a:t>Όθων</a:t>
            </a:r>
            <a:r>
              <a:rPr lang="el-GR" sz="1400" dirty="0">
                <a:latin typeface="+mn-lt"/>
              </a:rPr>
              <a:t>                                                                                                                                             Η Αντιβασιλεία</a:t>
            </a:r>
            <a:endParaRPr lang="en-US" sz="2000" dirty="0"/>
          </a:p>
        </p:txBody>
      </p:sp>
      <p:pic>
        <p:nvPicPr>
          <p:cNvPr id="8" name="Θέση περιεχομένου 7">
            <a:extLst>
              <a:ext uri="{FF2B5EF4-FFF2-40B4-BE49-F238E27FC236}">
                <a16:creationId xmlns:a16="http://schemas.microsoft.com/office/drawing/2014/main" xmlns="" id="{B288AA15-FC18-4552-B599-EF6796351F6C}"/>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36636" y="2306576"/>
            <a:ext cx="3182587" cy="3149600"/>
          </a:xfrm>
        </p:spPr>
      </p:pic>
      <p:pic>
        <p:nvPicPr>
          <p:cNvPr id="6" name="Θέση περιεχομένου 5">
            <a:extLst>
              <a:ext uri="{FF2B5EF4-FFF2-40B4-BE49-F238E27FC236}">
                <a16:creationId xmlns:a16="http://schemas.microsoft.com/office/drawing/2014/main" xmlns="" id="{DE89ECBD-1332-44D8-B769-3A991EB5FD4C}"/>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391398" y="1988127"/>
            <a:ext cx="5763966" cy="4044537"/>
          </a:xfrm>
        </p:spPr>
      </p:pic>
    </p:spTree>
    <p:extLst>
      <p:ext uri="{BB962C8B-B14F-4D97-AF65-F5344CB8AC3E}">
        <p14:creationId xmlns:p14="http://schemas.microsoft.com/office/powerpoint/2010/main" val="714419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642D186-5992-4953-BC43-4419497DD5FF}"/>
              </a:ext>
            </a:extLst>
          </p:cNvPr>
          <p:cNvSpPr>
            <a:spLocks noGrp="1"/>
          </p:cNvSpPr>
          <p:nvPr>
            <p:ph type="title"/>
          </p:nvPr>
        </p:nvSpPr>
        <p:spPr>
          <a:xfrm>
            <a:off x="0" y="1"/>
            <a:ext cx="11155680" cy="988906"/>
          </a:xfrm>
        </p:spPr>
        <p:txBody>
          <a:bodyPr>
            <a:normAutofit/>
          </a:bodyPr>
          <a:lstStyle/>
          <a:p>
            <a:r>
              <a:rPr lang="el-GR" sz="2000" b="1" dirty="0">
                <a:latin typeface="+mn-lt"/>
              </a:rPr>
              <a:t>Ιάκωβου </a:t>
            </a:r>
            <a:r>
              <a:rPr lang="el-GR" sz="2000" b="1" dirty="0" err="1">
                <a:latin typeface="+mn-lt"/>
              </a:rPr>
              <a:t>Καμπανέλλη</a:t>
            </a:r>
            <a:r>
              <a:rPr lang="el-GR" sz="2000" b="1" dirty="0">
                <a:latin typeface="+mn-lt"/>
              </a:rPr>
              <a:t>, </a:t>
            </a:r>
            <a:r>
              <a:rPr lang="el-GR" sz="2000" b="1" i="1" dirty="0">
                <a:latin typeface="+mn-lt"/>
              </a:rPr>
              <a:t>Το Μεγάλο μας Τσίρκο</a:t>
            </a:r>
            <a:r>
              <a:rPr lang="el-GR" sz="2000" b="1" dirty="0">
                <a:latin typeface="+mn-lt"/>
              </a:rPr>
              <a:t/>
            </a:r>
            <a:br>
              <a:rPr lang="el-GR" sz="2000" b="1" dirty="0">
                <a:latin typeface="+mn-lt"/>
              </a:rPr>
            </a:br>
            <a:r>
              <a:rPr lang="el-GR" sz="2000" b="1" dirty="0">
                <a:latin typeface="+mn-lt"/>
              </a:rPr>
              <a:t/>
            </a:r>
            <a:br>
              <a:rPr lang="el-GR" sz="2000" b="1" dirty="0">
                <a:latin typeface="+mn-lt"/>
              </a:rPr>
            </a:br>
            <a:r>
              <a:rPr lang="el-GR" sz="2000" b="1" dirty="0">
                <a:latin typeface="+mn-lt"/>
              </a:rPr>
              <a:t>«Περί Γκιλοτίνας»</a:t>
            </a:r>
            <a:endParaRPr lang="en-US" sz="2000" b="1" dirty="0">
              <a:latin typeface="+mn-lt"/>
            </a:endParaRPr>
          </a:p>
        </p:txBody>
      </p:sp>
      <p:sp>
        <p:nvSpPr>
          <p:cNvPr id="3" name="Θέση περιεχομένου 2">
            <a:extLst>
              <a:ext uri="{FF2B5EF4-FFF2-40B4-BE49-F238E27FC236}">
                <a16:creationId xmlns:a16="http://schemas.microsoft.com/office/drawing/2014/main" xmlns="" id="{D208E2F2-CDD9-4199-BCF5-EC9C60F93299}"/>
              </a:ext>
            </a:extLst>
          </p:cNvPr>
          <p:cNvSpPr>
            <a:spLocks noGrp="1"/>
          </p:cNvSpPr>
          <p:nvPr>
            <p:ph idx="1"/>
          </p:nvPr>
        </p:nvSpPr>
        <p:spPr>
          <a:xfrm>
            <a:off x="0" y="1805049"/>
            <a:ext cx="11958452" cy="4714504"/>
          </a:xfrm>
        </p:spPr>
        <p:txBody>
          <a:bodyPr>
            <a:normAutofit/>
          </a:bodyPr>
          <a:lstStyle/>
          <a:p>
            <a:pPr algn="just">
              <a:lnSpc>
                <a:spcPct val="107000"/>
              </a:lnSpc>
              <a:spcAft>
                <a:spcPts val="800"/>
              </a:spcAft>
            </a:pPr>
            <a:r>
              <a:rPr lang="el-GR"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«Οι αποσταλμένοι εξηγούν τραγουδιστά τα καλά της γκιλοτίνας και πώς δουλεύει».</a:t>
            </a:r>
            <a:endParaRPr lang="en-US"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Η Αντιβασιλεία σε διάγγελμα που απηύθυνε στους Έλληνες εξ΄ ονόματος του βασιλιά, υπογράμμιζε ότι θα προσπαθήσει «διά την διατήρηση της κοινής ησυχίας, και ευταξίας, ότι θα λησμονηθούν οι πολιτικές παραφορές του παρελθόντος, θα αναγνωριστούν οι εκδουλεύσεις των αγωνιστών κατά την Επανάσταση και θα κατοχυρωθούν οι ελευθερίες και τα δικαιώματα των Ελλήνων».</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Ωστόσο παρά τις υποσχέσεις, η άφιξη του </a:t>
            </a:r>
            <a:r>
              <a:rPr lang="el-GR" sz="16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Όθωνα</a:t>
            </a:r>
            <a:r>
              <a:rPr lang="el-G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επί της ουσίας είναι η γέννηση της ξενοκρατίας και της γενικότερης υποτέλειας του νεοσύστατου ελληνικού κράτους στις ξένες Δυνάμεις. Άλλωστε με τη συνθήκη του 1832 δινόταν το δικαίωμα διαρκούς επέμβασης των Δυνάμεων, αφού το νέο κράτος </a:t>
            </a:r>
            <a:r>
              <a:rPr lang="el-GR" sz="16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ετίθετο</a:t>
            </a:r>
            <a:r>
              <a:rPr lang="el-G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υπό την εγγύησή τους.  </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Η Αντιβασιλεία αγνόησε σχεδόν τελείως κάποια από τα βασικά αιτήματα των Ελλήνων και γενικά κυβέρνησε με απολυταρχικό χαρακτήρα, με αυστηρά συγκεντρωτικό σύστημα , απομακρύνοντας τους Έλληνες από την εξουσία.</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Ατράνταχτη απόδειξη γι’ αυτό ήταν το γεγονός ότι η ανάδειξη Συνέλευσης και  η κατάρτιση Συντάγματος,  επιφυλασσόταν στο βασιλιά μετά την ενηλικίωσή του και αφού θα αποκαθίστατο η δημόσια τάξη και ο ομαλός πολιτικός βίος.</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p>
        </p:txBody>
      </p:sp>
    </p:spTree>
    <p:extLst>
      <p:ext uri="{BB962C8B-B14F-4D97-AF65-F5344CB8AC3E}">
        <p14:creationId xmlns:p14="http://schemas.microsoft.com/office/powerpoint/2010/main" val="3391447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642D186-5992-4953-BC43-4419497DD5FF}"/>
              </a:ext>
            </a:extLst>
          </p:cNvPr>
          <p:cNvSpPr>
            <a:spLocks noGrp="1"/>
          </p:cNvSpPr>
          <p:nvPr>
            <p:ph type="title"/>
          </p:nvPr>
        </p:nvSpPr>
        <p:spPr>
          <a:xfrm>
            <a:off x="0" y="1"/>
            <a:ext cx="11155680" cy="988906"/>
          </a:xfrm>
        </p:spPr>
        <p:txBody>
          <a:bodyPr>
            <a:normAutofit/>
          </a:bodyPr>
          <a:lstStyle/>
          <a:p>
            <a:r>
              <a:rPr lang="el-GR" sz="2000" b="1" dirty="0">
                <a:latin typeface="+mn-lt"/>
              </a:rPr>
              <a:t>Ιάκωβου </a:t>
            </a:r>
            <a:r>
              <a:rPr lang="el-GR" sz="2000" b="1" dirty="0" err="1">
                <a:latin typeface="+mn-lt"/>
              </a:rPr>
              <a:t>Καμπανέλλη</a:t>
            </a:r>
            <a:r>
              <a:rPr lang="el-GR" sz="2000" b="1" dirty="0">
                <a:latin typeface="+mn-lt"/>
              </a:rPr>
              <a:t>, </a:t>
            </a:r>
            <a:r>
              <a:rPr lang="el-GR" sz="2000" b="1" i="1" dirty="0">
                <a:latin typeface="+mn-lt"/>
              </a:rPr>
              <a:t>Το Μεγάλο μας Τσίρκο</a:t>
            </a:r>
            <a:r>
              <a:rPr lang="el-GR" sz="2000" b="1" dirty="0">
                <a:latin typeface="+mn-lt"/>
              </a:rPr>
              <a:t/>
            </a:r>
            <a:br>
              <a:rPr lang="el-GR" sz="2000" b="1" dirty="0">
                <a:latin typeface="+mn-lt"/>
              </a:rPr>
            </a:br>
            <a:r>
              <a:rPr lang="el-GR" sz="2000" b="1" dirty="0">
                <a:latin typeface="+mn-lt"/>
              </a:rPr>
              <a:t/>
            </a:r>
            <a:br>
              <a:rPr lang="el-GR" sz="2000" b="1" dirty="0">
                <a:latin typeface="+mn-lt"/>
              </a:rPr>
            </a:br>
            <a:r>
              <a:rPr lang="el-GR" sz="2000" b="1" dirty="0">
                <a:latin typeface="+mn-lt"/>
              </a:rPr>
              <a:t>«Περί Γκιλοτίνας»</a:t>
            </a:r>
            <a:endParaRPr lang="en-US" sz="2000" b="1" dirty="0">
              <a:latin typeface="+mn-lt"/>
            </a:endParaRPr>
          </a:p>
        </p:txBody>
      </p:sp>
      <p:sp>
        <p:nvSpPr>
          <p:cNvPr id="3" name="Θέση περιεχομένου 2">
            <a:extLst>
              <a:ext uri="{FF2B5EF4-FFF2-40B4-BE49-F238E27FC236}">
                <a16:creationId xmlns:a16="http://schemas.microsoft.com/office/drawing/2014/main" xmlns="" id="{D208E2F2-CDD9-4199-BCF5-EC9C60F93299}"/>
              </a:ext>
            </a:extLst>
          </p:cNvPr>
          <p:cNvSpPr>
            <a:spLocks noGrp="1"/>
          </p:cNvSpPr>
          <p:nvPr>
            <p:ph idx="1"/>
          </p:nvPr>
        </p:nvSpPr>
        <p:spPr>
          <a:xfrm>
            <a:off x="0" y="1805049"/>
            <a:ext cx="11958452" cy="4714504"/>
          </a:xfrm>
        </p:spPr>
        <p:txBody>
          <a:bodyPr>
            <a:normAutofit/>
          </a:bodyPr>
          <a:lstStyle/>
          <a:p>
            <a:pPr algn="just">
              <a:lnSpc>
                <a:spcPct val="107000"/>
              </a:lnSpc>
              <a:spcAft>
                <a:spcPts val="800"/>
              </a:spcAft>
            </a:pPr>
            <a:r>
              <a:rPr lang="el-GR"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Το χωριό βρίσκεται μακριά αλλά μαζί με τους απεσταλμένους, έρχονται και Έλληνες υπάλληλοι, ένδειξη ότι </a:t>
            </a:r>
          </a:p>
          <a:p>
            <a:pPr algn="just">
              <a:lnSpc>
                <a:spcPct val="107000"/>
              </a:lnSpc>
              <a:spcAft>
                <a:spcPts val="800"/>
              </a:spcAft>
            </a:pPr>
            <a:r>
              <a:rPr lang="el-GR"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rPr>
              <a:t>«η πατρίς…ούτε έξοδα σκέφτεται ούτε κόπο εάν πρόκειται όλοι να απολαύσουν τα καλά της ελευθερίας».</a:t>
            </a:r>
            <a:endParaRPr lang="en-US" sz="1800" b="1" dirty="0">
              <a:solidFill>
                <a:srgbClr val="002060"/>
              </a:solidFill>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7000"/>
              </a:lnSpc>
              <a:spcAft>
                <a:spcPts val="800"/>
              </a:spcAft>
              <a:buFont typeface="Wingdings" panose="05000000000000000000" pitchFamily="2" charset="2"/>
              <a:buChar char="§"/>
            </a:pPr>
            <a:r>
              <a:rPr lang="el-G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Σε ένα από τα πρώτα διατάγματα του 1833 «Περί διαιρέσεως του Βασιλείου και της Διοικήσεώς του», το κράτος διαιρέθηκε σε δέκα νομούς. Οι νομοί διαιρέθηκαν σε 47 νομαρχίες που σε καθεμιά ιδρύθηκαν δήμοι. Οι δήμοι διοικούνταν από διορισμένους υπαλλήλους του βασιλιά, καταργώντας και τις πιο στοιχειώδεις </a:t>
            </a:r>
            <a:r>
              <a:rPr lang="el-GR" sz="1600" dirty="0" err="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προϋπάρχουσες</a:t>
            </a:r>
            <a:r>
              <a:rPr lang="el-G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τοπικές ελευθερίες. </a:t>
            </a:r>
          </a:p>
          <a:p>
            <a:pPr lvl="1" algn="just">
              <a:lnSpc>
                <a:spcPct val="107000"/>
              </a:lnSpc>
              <a:spcAft>
                <a:spcPts val="800"/>
              </a:spcAft>
              <a:buFont typeface="Wingdings" panose="05000000000000000000" pitchFamily="2" charset="2"/>
              <a:buChar char="§"/>
            </a:pPr>
            <a:r>
              <a:rPr lang="el-GR"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Ο αυστηρός ιεραρχικός έλεγχος έδινε κάθε εξουσία στην Αντιβασιλεία και οποιαδήποτε μορφή προεπαναστατικού συστήματος τοπικής αυτοδιοίκησης αποδυναμώθηκε.</a:t>
            </a:r>
            <a:endParaRPr lang="en-US" sz="1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p>
        </p:txBody>
      </p:sp>
    </p:spTree>
    <p:extLst>
      <p:ext uri="{BB962C8B-B14F-4D97-AF65-F5344CB8AC3E}">
        <p14:creationId xmlns:p14="http://schemas.microsoft.com/office/powerpoint/2010/main" val="1452624392"/>
      </p:ext>
    </p:extLst>
  </p:cSld>
  <p:clrMapOvr>
    <a:masterClrMapping/>
  </p:clrMapOvr>
</p:sld>
</file>

<file path=ppt/theme/theme1.xml><?xml version="1.0" encoding="utf-8"?>
<a:theme xmlns:a="http://schemas.openxmlformats.org/drawingml/2006/main" name="Ανασκόπηση">
  <a:themeElements>
    <a:clrScheme name="Βιολετί">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Ανασκόπηση">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νασκόπηση">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243AF7DC-D15B-41C0-AE81-23980D1B9FC4}"/>
    </a:ext>
  </a:extLst>
</a:theme>
</file>

<file path=docProps/app.xml><?xml version="1.0" encoding="utf-8"?>
<Properties xmlns="http://schemas.openxmlformats.org/officeDocument/2006/extended-properties" xmlns:vt="http://schemas.openxmlformats.org/officeDocument/2006/docPropsVTypes">
  <Template>Retrospect</Template>
  <TotalTime>125</TotalTime>
  <Words>1876</Words>
  <Application>Microsoft Office PowerPoint</Application>
  <PresentationFormat>Προσαρμογή</PresentationFormat>
  <Paragraphs>74</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Ανασκόπηση</vt:lpstr>
      <vt:lpstr>ΠΑΝΕΠΙΣΤΗΜΙΟ ΠΕΛΟΠΟΝΝΗΣΟΥ ΣΧΟΛΗ ΚΑΛΩΝ ΤΕΧΝΩΝ ΤΜΗΜΑ ΘΕΑΤΡΙΚΩΝ ΣΠΟΥΔΩΝ </vt:lpstr>
      <vt:lpstr>Ιάκωβου Καμπανέλλη, Το Μεγάλο μας Τσίρκο  «Περί Γκιλοτίνας»</vt:lpstr>
      <vt:lpstr>Ιάκωβου Καμπανέλλη, Το Μεγάλο μας Τσίρκο  «Περί Γκιλοτίνας»</vt:lpstr>
      <vt:lpstr>Ιάκωβου Καμπανέλλη, Το Μεγάλο μας Τσίρκο  «Περί Γκιλοτίνας»</vt:lpstr>
      <vt:lpstr>Ιάκωβου Καμπανέλλη, Το Μεγάλο μας Τσίρκο  «Περί Γκιλοτίνας»</vt:lpstr>
      <vt:lpstr>Ιάκωβου Καμπανέλλη, Το Μεγάλο μας Τσίρκο  «Περί Γκιλοτίνας»</vt:lpstr>
      <vt:lpstr>Ιάκωβου Καμπανέλλη, Το Μεγάλο μας Τσίρκο  «Περί Γκιλοτίνας»                                 ο βασιλιάς Όθων                                                                                                                                             Η Αντιβασιλεία</vt:lpstr>
      <vt:lpstr>Ιάκωβου Καμπανέλλη, Το Μεγάλο μας Τσίρκο  «Περί Γκιλοτίνας»</vt:lpstr>
      <vt:lpstr>Ιάκωβου Καμπανέλλη, Το Μεγάλο μας Τσίρκο  «Περί Γκιλοτίνας»</vt:lpstr>
      <vt:lpstr>Ιάκωβου Καμπανέλλη, Το Μεγάλο μας Τσίρκο  «Περί Γκιλοτίνας»</vt:lpstr>
      <vt:lpstr>Ιάκωβου Καμπανέλλη, Το Μεγάλο μας Τσίρκο  «Περί Γκιλοτίνας»</vt:lpstr>
      <vt:lpstr>Ιάκωβου Καμπανέλλη, Το Μεγάλο μας Τσίρκο  «Περί Γκιλοτίνας»</vt:lpstr>
      <vt:lpstr>Ιάκωβου Καμπανέλλη, Το Μεγάλο μας Τσίρκο  «Περί Γκιλοτίνας»</vt:lpstr>
      <vt:lpstr>ΒΙΒΛΙΟΓΡΑΦΙΑ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Ιάκωβου Καμπανέλλη, Το Μεγάλο μας Τσίρκο  «Περί Γκιλοτίνας»</dc:title>
  <dc:creator>Mov</dc:creator>
  <cp:lastModifiedBy>support</cp:lastModifiedBy>
  <cp:revision>26</cp:revision>
  <dcterms:created xsi:type="dcterms:W3CDTF">2021-01-27T20:42:18Z</dcterms:created>
  <dcterms:modified xsi:type="dcterms:W3CDTF">2021-02-05T22:45:21Z</dcterms:modified>
</cp:coreProperties>
</file>