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3" r:id="rId12"/>
    <p:sldId id="271" r:id="rId13"/>
    <p:sldId id="272" r:id="rId14"/>
    <p:sldId id="269" r:id="rId15"/>
    <p:sldId id="27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9"/>
    <p:restoredTop sz="94599"/>
  </p:normalViewPr>
  <p:slideViewPr>
    <p:cSldViewPr snapToGrid="0" snapToObjects="1">
      <p:cViewPr>
        <p:scale>
          <a:sx n="81" d="100"/>
          <a:sy n="81" d="100"/>
        </p:scale>
        <p:origin x="-36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09065-FC26-5544-9D94-4B3E2B578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2820E7D-B1DE-4741-82E6-6DD5D1912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41F73B1-9F06-CA4A-B768-2DF7FA49F07A}"/>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E5176667-A311-CE4C-BB12-FF20B6B66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10F81D-53E7-7449-A0D3-BFD5E78238AC}"/>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36858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943CA-6181-0047-A3A0-E685F9D69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775FD5-453E-B349-B323-8077BBFF7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EF52FE-6E80-1249-B97D-21B9301E13DB}"/>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CB7BDB07-9E38-1845-90DF-59CFC7F3C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CB30F6-865C-BB49-A89C-DD9ECD013AEC}"/>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364919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0830B3-03A5-7B49-B9BF-979D3543C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66BC4FF-BD47-8D44-8367-1AF7C27429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7E21B9-C1DD-FE44-95BC-64025664D2B5}"/>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50201E1E-F612-2D48-A493-83DAD1388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414F3C-98AD-CF4A-B2D1-FCEC9DC027CB}"/>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96248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7BE53-89AE-2844-8406-718972A8A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7F9332-E19C-0147-A254-05A2FF03EC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65DF97-BA98-3541-AEEE-B2FF779EA5ED}"/>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416D7C4F-7953-7E43-B519-7A010C539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3F01CC-6C2C-4942-83EB-BA9C231EE48F}"/>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08623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604D-9531-D643-B7D7-87F9B782CA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4C7689-B5C9-D343-97BD-B6849D39B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B230CE0-ED2A-CE44-97EE-009B4113618F}"/>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62C8C1D7-06E7-0242-A328-D82C9581A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89247D-1A23-8F41-AA30-3ED005E0E179}"/>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74840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CE207-4718-AA45-8083-4740CDDA7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4F9EE7-0FBA-2A4E-9A58-50DB503F02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3E5EA0-575C-4747-B34B-6F4E8FA297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B48E95-C865-3E4A-83C2-5BEB801BB5D4}"/>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6" name="Footer Placeholder 5">
            <a:extLst>
              <a:ext uri="{FF2B5EF4-FFF2-40B4-BE49-F238E27FC236}">
                <a16:creationId xmlns:a16="http://schemas.microsoft.com/office/drawing/2014/main" xmlns="" id="{E4C8109D-513A-1843-AE4A-331811BB1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68E88C-19A8-8D43-A358-D073D78D4482}"/>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51818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BCCC-0859-8A4F-B623-9F818FC756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4AF83A-C659-EE46-A691-42BB9E15A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09CBA93-A8FA-F24C-B57C-050FA8B6F3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51F189C-985E-AD40-8F10-E645769D9A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9177851-91D2-E446-B889-43A5EADC8B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A4DB1E0-2A29-6D41-8901-ACE657408B23}"/>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8" name="Footer Placeholder 7">
            <a:extLst>
              <a:ext uri="{FF2B5EF4-FFF2-40B4-BE49-F238E27FC236}">
                <a16:creationId xmlns:a16="http://schemas.microsoft.com/office/drawing/2014/main" xmlns="" id="{B45A37E8-EF3F-874D-87C3-349FF15ED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8A11812-B0D5-F843-9FE0-0AE50B2B169D}"/>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2436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04FF2-D987-8B4C-9C2D-3CB1E43F7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3A4AFA1-2D91-8B47-B7B4-C9BD1BAC80CD}"/>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4" name="Footer Placeholder 3">
            <a:extLst>
              <a:ext uri="{FF2B5EF4-FFF2-40B4-BE49-F238E27FC236}">
                <a16:creationId xmlns:a16="http://schemas.microsoft.com/office/drawing/2014/main" xmlns="" id="{D0114023-AED1-CE4D-848B-0B314F3223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150AA7A-ECCB-2549-A9D0-1E3E34020529}"/>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333227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9E217C-9AE7-F54D-9BD4-F2D0C15FEAC6}"/>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3" name="Footer Placeholder 2">
            <a:extLst>
              <a:ext uri="{FF2B5EF4-FFF2-40B4-BE49-F238E27FC236}">
                <a16:creationId xmlns:a16="http://schemas.microsoft.com/office/drawing/2014/main" xmlns="" id="{9F69852F-1DF0-5946-84B2-7E68CAFF4D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F16167-CC61-4C4E-ACBF-454123CE18E9}"/>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84735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25C02-F5A6-5349-8673-99C7CB2C3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CB701B4-D9F2-5246-BFB2-800547EBA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A6E20D0-FF55-3044-AE7E-DC6D3097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D35DB33-FFD8-AE44-99CB-7B366C1CEB7D}"/>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6" name="Footer Placeholder 5">
            <a:extLst>
              <a:ext uri="{FF2B5EF4-FFF2-40B4-BE49-F238E27FC236}">
                <a16:creationId xmlns:a16="http://schemas.microsoft.com/office/drawing/2014/main" xmlns="" id="{8EFE86E0-1B0D-4549-9164-0581975FC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07C6C68-6C1A-E64B-A46A-BAE107D99DF4}"/>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418021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C4C40-35AC-CC40-8C4E-E90CF63DE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84A1C8-0591-1A49-8573-A0C2883C5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51EB136-CEB5-D04C-8E15-13BDF1700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71C44D9-9205-F242-B57B-9A0CCC520CFA}"/>
              </a:ext>
            </a:extLst>
          </p:cNvPr>
          <p:cNvSpPr>
            <a:spLocks noGrp="1"/>
          </p:cNvSpPr>
          <p:nvPr>
            <p:ph type="dt" sz="half" idx="10"/>
          </p:nvPr>
        </p:nvSpPr>
        <p:spPr/>
        <p:txBody>
          <a:bodyPr/>
          <a:lstStyle/>
          <a:p>
            <a:fld id="{B254AC57-E734-3F4C-81AD-6CF84042FE8C}" type="datetimeFigureOut">
              <a:rPr lang="en-US" smtClean="0"/>
              <a:t>12/30/2020</a:t>
            </a:fld>
            <a:endParaRPr lang="en-US"/>
          </a:p>
        </p:txBody>
      </p:sp>
      <p:sp>
        <p:nvSpPr>
          <p:cNvPr id="6" name="Footer Placeholder 5">
            <a:extLst>
              <a:ext uri="{FF2B5EF4-FFF2-40B4-BE49-F238E27FC236}">
                <a16:creationId xmlns:a16="http://schemas.microsoft.com/office/drawing/2014/main" xmlns="" id="{CDDF2124-AD0D-2342-A208-05BFFA7B1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F5F6F9-02B5-954F-AD67-AEF47326FDA6}"/>
              </a:ext>
            </a:extLst>
          </p:cNvPr>
          <p:cNvSpPr>
            <a:spLocks noGrp="1"/>
          </p:cNvSpPr>
          <p:nvPr>
            <p:ph type="sldNum" sz="quarter" idx="12"/>
          </p:nvPr>
        </p:nvSpPr>
        <p:spPr/>
        <p:txBody>
          <a:bodyPr/>
          <a:lstStyle/>
          <a:p>
            <a:fld id="{8E561637-9C68-BA4E-8A3F-5B89794C1546}" type="slidenum">
              <a:rPr lang="en-US" smtClean="0"/>
              <a:t>‹#›</a:t>
            </a:fld>
            <a:endParaRPr lang="en-US"/>
          </a:p>
        </p:txBody>
      </p:sp>
    </p:spTree>
    <p:extLst>
      <p:ext uri="{BB962C8B-B14F-4D97-AF65-F5344CB8AC3E}">
        <p14:creationId xmlns:p14="http://schemas.microsoft.com/office/powerpoint/2010/main" val="233881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5ED085-08C2-D149-B3DD-7BC7B81F8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E2D1F1-7143-E949-B05B-C65D7559A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B65120-71EC-C147-A754-449E86807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4AC57-E734-3F4C-81AD-6CF84042FE8C}" type="datetimeFigureOut">
              <a:rPr lang="en-US" smtClean="0"/>
              <a:t>12/30/2020</a:t>
            </a:fld>
            <a:endParaRPr lang="en-US"/>
          </a:p>
        </p:txBody>
      </p:sp>
      <p:sp>
        <p:nvSpPr>
          <p:cNvPr id="5" name="Footer Placeholder 4">
            <a:extLst>
              <a:ext uri="{FF2B5EF4-FFF2-40B4-BE49-F238E27FC236}">
                <a16:creationId xmlns:a16="http://schemas.microsoft.com/office/drawing/2014/main" xmlns="" id="{1E816E48-F79F-3D43-B3E0-732DC8100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787B34E-2719-B54E-848E-3238CEB51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61637-9C68-BA4E-8A3F-5B89794C1546}" type="slidenum">
              <a:rPr lang="en-US" smtClean="0"/>
              <a:t>‹#›</a:t>
            </a:fld>
            <a:endParaRPr lang="en-US"/>
          </a:p>
        </p:txBody>
      </p:sp>
    </p:spTree>
    <p:extLst>
      <p:ext uri="{BB962C8B-B14F-4D97-AF65-F5344CB8AC3E}">
        <p14:creationId xmlns:p14="http://schemas.microsoft.com/office/powerpoint/2010/main" val="54772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kathimerini.gr/investigations/815952/o-atychis-polemos-toy-1897/" TargetMode="External"/><Relationship Id="rId2" Type="http://schemas.openxmlformats.org/officeDocument/2006/relationships/hyperlink" Target="http://edu-gate.minedu.gov.gr/index.php?option=com_sppagebuilder&amp;view=page&amp;id=242&amp;Itemid=137" TargetMode="External"/><Relationship Id="rId1" Type="http://schemas.openxmlformats.org/officeDocument/2006/relationships/slideLayout" Target="../slideLayouts/slideLayout7.xml"/><Relationship Id="rId5" Type="http://schemas.openxmlformats.org/officeDocument/2006/relationships/hyperlink" Target="https://www.greek-language.gr/digitalResources/literature/education/greek_history/index.html?subpoint=87#prettyPhoto[mixed]/10/" TargetMode="External"/><Relationship Id="rId4" Type="http://schemas.openxmlformats.org/officeDocument/2006/relationships/hyperlink" Target="http://efimeris.nlg.gr/ns/mai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8BF36-5FA1-B240-91C2-453A2EF48229}"/>
              </a:ext>
            </a:extLst>
          </p:cNvPr>
          <p:cNvSpPr>
            <a:spLocks noGrp="1"/>
          </p:cNvSpPr>
          <p:nvPr>
            <p:ph type="ctrTitle"/>
          </p:nvPr>
        </p:nvSpPr>
        <p:spPr>
          <a:xfrm>
            <a:off x="1524000" y="1122362"/>
            <a:ext cx="9144000" cy="2844519"/>
          </a:xfrm>
          <a:solidFill>
            <a:schemeClr val="bg2"/>
          </a:solidFill>
        </p:spPr>
        <p:txBody>
          <a:bodyPr>
            <a:normAutofit/>
          </a:bodyPr>
          <a:lstStyle/>
          <a:p>
            <a:r>
              <a:rPr lang="el-GR" sz="3600" dirty="0"/>
              <a:t>Οι </a:t>
            </a:r>
            <a:r>
              <a:rPr lang="el-GR" sz="3600" dirty="0" err="1"/>
              <a:t>Ψευτοϊππότες</a:t>
            </a:r>
            <a:r>
              <a:rPr lang="el-GR" sz="3600" dirty="0"/>
              <a:t> από το Μεγάλο μας Τσίρκο και ο ατυχής πόλεμος του 1897</a:t>
            </a:r>
            <a:endParaRPr lang="en-US" sz="3600" dirty="0"/>
          </a:p>
        </p:txBody>
      </p:sp>
      <p:sp>
        <p:nvSpPr>
          <p:cNvPr id="3" name="Subtitle 2">
            <a:extLst>
              <a:ext uri="{FF2B5EF4-FFF2-40B4-BE49-F238E27FC236}">
                <a16:creationId xmlns:a16="http://schemas.microsoft.com/office/drawing/2014/main" xmlns="" id="{8538BC3F-F6A9-4E46-B36A-6C52628C5602}"/>
              </a:ext>
            </a:extLst>
          </p:cNvPr>
          <p:cNvSpPr>
            <a:spLocks noGrp="1"/>
          </p:cNvSpPr>
          <p:nvPr>
            <p:ph type="subTitle" idx="1"/>
          </p:nvPr>
        </p:nvSpPr>
        <p:spPr>
          <a:xfrm>
            <a:off x="1524000" y="4099579"/>
            <a:ext cx="9144000" cy="1655762"/>
          </a:xfrm>
          <a:solidFill>
            <a:schemeClr val="bg2"/>
          </a:solidFill>
        </p:spPr>
        <p:txBody>
          <a:bodyPr/>
          <a:lstStyle/>
          <a:p>
            <a:endParaRPr lang="el-GR" dirty="0"/>
          </a:p>
          <a:p>
            <a:r>
              <a:rPr lang="el-GR" dirty="0"/>
              <a:t>Αλεξάνδρα Μήνου</a:t>
            </a:r>
          </a:p>
          <a:p>
            <a:r>
              <a:rPr lang="el-GR" dirty="0"/>
              <a:t>Για το μάθημα: Νεοελληνική Ιστορία και Θέατρο – </a:t>
            </a:r>
            <a:r>
              <a:rPr lang="el-GR" dirty="0" err="1"/>
              <a:t>Α΄εξάμηνο</a:t>
            </a:r>
            <a:endParaRPr lang="en-US" dirty="0"/>
          </a:p>
        </p:txBody>
      </p:sp>
      <p:pic>
        <p:nvPicPr>
          <p:cNvPr id="5" name="Picture 4">
            <a:extLst>
              <a:ext uri="{FF2B5EF4-FFF2-40B4-BE49-F238E27FC236}">
                <a16:creationId xmlns:a16="http://schemas.microsoft.com/office/drawing/2014/main" xmlns="" id="{0B352D4C-0B95-FC47-8DC0-DD671C55D5CD}"/>
              </a:ext>
            </a:extLst>
          </p:cNvPr>
          <p:cNvPicPr>
            <a:picLocks noChangeAspect="1"/>
          </p:cNvPicPr>
          <p:nvPr/>
        </p:nvPicPr>
        <p:blipFill>
          <a:blip r:embed="rId2"/>
          <a:stretch>
            <a:fillRect/>
          </a:stretch>
        </p:blipFill>
        <p:spPr>
          <a:xfrm>
            <a:off x="4992861" y="901701"/>
            <a:ext cx="2209772" cy="2198686"/>
          </a:xfrm>
          <a:prstGeom prst="rect">
            <a:avLst/>
          </a:prstGeom>
        </p:spPr>
      </p:pic>
      <p:sp>
        <p:nvSpPr>
          <p:cNvPr id="4" name="TextBox 3">
            <a:extLst>
              <a:ext uri="{FF2B5EF4-FFF2-40B4-BE49-F238E27FC236}">
                <a16:creationId xmlns:a16="http://schemas.microsoft.com/office/drawing/2014/main" xmlns="" id="{6D78F546-8001-6D4D-92DC-84E04802E21C}"/>
              </a:ext>
            </a:extLst>
          </p:cNvPr>
          <p:cNvSpPr txBox="1"/>
          <p:nvPr/>
        </p:nvSpPr>
        <p:spPr>
          <a:xfrm>
            <a:off x="9296400" y="6131859"/>
            <a:ext cx="1818032" cy="307777"/>
          </a:xfrm>
          <a:prstGeom prst="rect">
            <a:avLst/>
          </a:prstGeom>
          <a:noFill/>
        </p:spPr>
        <p:txBody>
          <a:bodyPr wrap="square" rtlCol="0">
            <a:spAutoFit/>
          </a:bodyPr>
          <a:lstStyle/>
          <a:p>
            <a:r>
              <a:rPr lang="el-GR" sz="1400" dirty="0"/>
              <a:t>Δεκέμβριος 2020</a:t>
            </a:r>
            <a:endParaRPr lang="en-US" sz="1400" dirty="0"/>
          </a:p>
        </p:txBody>
      </p:sp>
    </p:spTree>
    <p:extLst>
      <p:ext uri="{BB962C8B-B14F-4D97-AF65-F5344CB8AC3E}">
        <p14:creationId xmlns:p14="http://schemas.microsoft.com/office/powerpoint/2010/main" val="379517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04502" y="1509727"/>
            <a:ext cx="12302535" cy="512294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l-GR" sz="2000" b="1" dirty="0"/>
              <a:t>Το απόσπασμα παρουσιάζει τη λαχτάρα των Ελλήνων για πολυτέλειες και την επιθυμία τους να υιοθετήσουν </a:t>
            </a:r>
          </a:p>
          <a:p>
            <a:pPr>
              <a:lnSpc>
                <a:spcPct val="150000"/>
              </a:lnSpc>
            </a:pPr>
            <a:r>
              <a:rPr lang="el-GR" sz="2000" b="1" dirty="0"/>
              <a:t>κάθε μόδα της Δυτικής Ευρώπης. </a:t>
            </a:r>
          </a:p>
          <a:p>
            <a:pPr>
              <a:lnSpc>
                <a:spcPct val="150000"/>
              </a:lnSpc>
            </a:pPr>
            <a:r>
              <a:rPr lang="el-GR" sz="2000" i="1" dirty="0"/>
              <a:t>ΑΣΗΜΑΚΗΣ: Έλα μπράβο, έλα μπράβο, το στένεψες λιγάκι στην μέση;</a:t>
            </a:r>
          </a:p>
          <a:p>
            <a:pPr>
              <a:lnSpc>
                <a:spcPct val="150000"/>
              </a:lnSpc>
            </a:pPr>
            <a:r>
              <a:rPr lang="el-GR" sz="2000" i="1" dirty="0"/>
              <a:t>ΡΑΦΤΗΣ: Βέβαια…</a:t>
            </a:r>
          </a:p>
          <a:p>
            <a:pPr>
              <a:lnSpc>
                <a:spcPct val="150000"/>
              </a:lnSpc>
            </a:pPr>
            <a:r>
              <a:rPr lang="el-GR" sz="2000" i="1" dirty="0"/>
              <a:t>ΑΣΗΜ.: Άντε να το τελειώσουμε γιατί θέλω να σου παραγγείλω άλλα δύο…</a:t>
            </a:r>
          </a:p>
          <a:p>
            <a:pPr>
              <a:lnSpc>
                <a:spcPct val="150000"/>
              </a:lnSpc>
            </a:pPr>
            <a:r>
              <a:rPr lang="el-GR" sz="2000" i="1" dirty="0"/>
              <a:t>.</a:t>
            </a:r>
          </a:p>
          <a:p>
            <a:pPr>
              <a:lnSpc>
                <a:spcPct val="150000"/>
              </a:lnSpc>
            </a:pPr>
            <a:r>
              <a:rPr lang="el-GR" sz="2000" i="1" dirty="0"/>
              <a:t>.</a:t>
            </a:r>
          </a:p>
          <a:p>
            <a:pPr>
              <a:lnSpc>
                <a:spcPct val="150000"/>
              </a:lnSpc>
            </a:pPr>
            <a:r>
              <a:rPr lang="el-GR" sz="2000" i="1" dirty="0"/>
              <a:t>ΦΡΟΣΩ: (Στον ΑΣΗΜΑΚΗ) Σου πάει τρέλα, Ασημάκη μου! Εξάλλου κι εγώ έρχομαι από τη μοδίστρα μου! </a:t>
            </a:r>
          </a:p>
          <a:p>
            <a:pPr>
              <a:lnSpc>
                <a:spcPct val="150000"/>
              </a:lnSpc>
            </a:pPr>
            <a:r>
              <a:rPr lang="el-GR" sz="2000" i="1" dirty="0"/>
              <a:t>Ράβω κάτι πολύ κομψό για τον αποχαιρετισμό μας!..... Μα πως σου πάει αυτή η στολή, ούτε Γάλλος να ήσουνα.</a:t>
            </a:r>
          </a:p>
          <a:p>
            <a:pPr>
              <a:lnSpc>
                <a:spcPct val="150000"/>
              </a:lnSpc>
            </a:pPr>
            <a:r>
              <a:rPr lang="el-GR" sz="2000" i="1" dirty="0"/>
              <a:t>.</a:t>
            </a:r>
          </a:p>
          <a:p>
            <a:pPr>
              <a:lnSpc>
                <a:spcPct val="150000"/>
              </a:lnSpc>
            </a:pPr>
            <a:r>
              <a:rPr lang="el-GR" sz="2000" i="1" dirty="0"/>
              <a:t>.</a:t>
            </a:r>
          </a:p>
        </p:txBody>
      </p:sp>
    </p:spTree>
    <p:extLst>
      <p:ext uri="{BB962C8B-B14F-4D97-AF65-F5344CB8AC3E}">
        <p14:creationId xmlns:p14="http://schemas.microsoft.com/office/powerpoint/2010/main" val="222933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04502" y="1509727"/>
            <a:ext cx="12216934" cy="5584606"/>
          </a:xfrm>
          <a:prstGeom prst="rect">
            <a:avLst/>
          </a:prstGeom>
          <a:noFill/>
        </p:spPr>
        <p:txBody>
          <a:bodyPr wrap="none" rtlCol="0">
            <a:spAutoFit/>
          </a:bodyPr>
          <a:lstStyle/>
          <a:p>
            <a:pPr>
              <a:lnSpc>
                <a:spcPct val="150000"/>
              </a:lnSpc>
            </a:pPr>
            <a:r>
              <a:rPr lang="el-GR" sz="2000" i="1" dirty="0"/>
              <a:t>ΠΛΑΝΟΔΙΟΣ: … Μόνον με 20 λεπτά αποκτάτε τα δόντια των Γάλλων, των Άγγλων, των Ιταλών, των Γερμανών, των</a:t>
            </a:r>
          </a:p>
          <a:p>
            <a:pPr>
              <a:lnSpc>
                <a:spcPct val="150000"/>
              </a:lnSpc>
            </a:pPr>
            <a:r>
              <a:rPr lang="el-GR" sz="2000" i="1" dirty="0"/>
              <a:t>Ρώσων… Περάστε….</a:t>
            </a:r>
          </a:p>
          <a:p>
            <a:pPr>
              <a:lnSpc>
                <a:spcPct val="150000"/>
              </a:lnSpc>
            </a:pPr>
            <a:endParaRPr lang="el-GR" sz="2000" i="1" dirty="0"/>
          </a:p>
          <a:p>
            <a:pPr marL="342900" indent="-342900">
              <a:lnSpc>
                <a:spcPct val="150000"/>
              </a:lnSpc>
              <a:buFont typeface="Arial" panose="020B0604020202020204" pitchFamily="34" charset="0"/>
              <a:buChar char="•"/>
            </a:pPr>
            <a:r>
              <a:rPr lang="el-GR" sz="2000" b="1" dirty="0"/>
              <a:t>Ο πόλεμος του 1897 φάνταζε για κάποιους ευκαιρία κοινωνικής και πολιτικής ανέλιξης και εμπλέκονται σε </a:t>
            </a:r>
          </a:p>
          <a:p>
            <a:pPr>
              <a:lnSpc>
                <a:spcPct val="150000"/>
              </a:lnSpc>
            </a:pPr>
            <a:r>
              <a:rPr lang="el-GR" sz="2000" b="1" dirty="0"/>
              <a:t>αυτόν σαν να πρόκειται να ξεκινήσουν μια εκδρομή, ωστόσο ο πόλεμος κατέστρεψε τις χαμηλότερες τάξεις των </a:t>
            </a:r>
          </a:p>
          <a:p>
            <a:pPr>
              <a:lnSpc>
                <a:spcPct val="150000"/>
              </a:lnSpc>
            </a:pPr>
            <a:r>
              <a:rPr lang="el-GR" sz="2000" b="1" dirty="0"/>
              <a:t>Ελλήνων, αλλά και τη χώρα οικονομικά.</a:t>
            </a:r>
          </a:p>
          <a:p>
            <a:pPr>
              <a:lnSpc>
                <a:spcPct val="150000"/>
              </a:lnSpc>
            </a:pPr>
            <a:r>
              <a:rPr lang="el-GR" sz="2000" i="1" dirty="0"/>
              <a:t>ΡΑΦΤΗΣ: Θα γίνει πράγματι πόλεμος;</a:t>
            </a:r>
          </a:p>
          <a:p>
            <a:pPr>
              <a:lnSpc>
                <a:spcPct val="150000"/>
              </a:lnSpc>
            </a:pPr>
            <a:r>
              <a:rPr lang="el-GR" sz="2000" i="1" dirty="0"/>
              <a:t>ΑΣΗΜ.: Τζάμπα ραβόμαστε; Άκαπνοι θα ‘</a:t>
            </a:r>
            <a:r>
              <a:rPr lang="el-GR" sz="2000" i="1" dirty="0" err="1"/>
              <a:t>μαστε</a:t>
            </a:r>
            <a:r>
              <a:rPr lang="el-GR" sz="2000" i="1" dirty="0"/>
              <a:t>; Άσε που η Ελλάδα πρέπει να μεγαλώσει, δε χωράμε! Δηλαδή όσοι</a:t>
            </a:r>
          </a:p>
          <a:p>
            <a:pPr>
              <a:lnSpc>
                <a:spcPct val="150000"/>
              </a:lnSpc>
            </a:pPr>
            <a:r>
              <a:rPr lang="el-GR" sz="2000" i="1" dirty="0"/>
              <a:t>αξίζουμε δεν μπορούμε να προκόψουμε! Ασφυκτιούμε!</a:t>
            </a:r>
          </a:p>
          <a:p>
            <a:pPr>
              <a:lnSpc>
                <a:spcPct val="150000"/>
              </a:lnSpc>
            </a:pPr>
            <a:r>
              <a:rPr lang="el-GR" sz="2000" i="1" dirty="0"/>
              <a:t>.</a:t>
            </a:r>
          </a:p>
          <a:p>
            <a:pPr>
              <a:lnSpc>
                <a:spcPct val="150000"/>
              </a:lnSpc>
            </a:pPr>
            <a:r>
              <a:rPr lang="el-GR" sz="2000" i="1" dirty="0"/>
              <a:t>.</a:t>
            </a:r>
          </a:p>
          <a:p>
            <a:pPr>
              <a:lnSpc>
                <a:spcPct val="150000"/>
              </a:lnSpc>
            </a:pPr>
            <a:endParaRPr lang="el-GR" sz="2000" i="1" dirty="0"/>
          </a:p>
        </p:txBody>
      </p:sp>
    </p:spTree>
    <p:extLst>
      <p:ext uri="{BB962C8B-B14F-4D97-AF65-F5344CB8AC3E}">
        <p14:creationId xmlns:p14="http://schemas.microsoft.com/office/powerpoint/2010/main" val="242006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04502" y="1509727"/>
            <a:ext cx="11391452" cy="6969600"/>
          </a:xfrm>
          <a:prstGeom prst="rect">
            <a:avLst/>
          </a:prstGeom>
          <a:noFill/>
        </p:spPr>
        <p:txBody>
          <a:bodyPr wrap="none" rtlCol="0">
            <a:spAutoFit/>
          </a:bodyPr>
          <a:lstStyle/>
          <a:p>
            <a:pPr>
              <a:lnSpc>
                <a:spcPct val="150000"/>
              </a:lnSpc>
            </a:pPr>
            <a:r>
              <a:rPr lang="el-GR" sz="2000" i="1" dirty="0"/>
              <a:t>.</a:t>
            </a:r>
          </a:p>
          <a:p>
            <a:pPr>
              <a:lnSpc>
                <a:spcPct val="150000"/>
              </a:lnSpc>
            </a:pPr>
            <a:r>
              <a:rPr lang="el-GR" sz="2000" i="1" dirty="0"/>
              <a:t>.</a:t>
            </a:r>
          </a:p>
          <a:p>
            <a:pPr>
              <a:lnSpc>
                <a:spcPct val="150000"/>
              </a:lnSpc>
            </a:pPr>
            <a:r>
              <a:rPr lang="el-GR" sz="2000" i="1" dirty="0"/>
              <a:t>ΦΡΟΣΩ: Πού είναι τα γαλόνια, θέλω να σου τα διαλέξω εγώ!</a:t>
            </a:r>
          </a:p>
          <a:p>
            <a:pPr>
              <a:lnSpc>
                <a:spcPct val="150000"/>
              </a:lnSpc>
            </a:pPr>
            <a:r>
              <a:rPr lang="el-GR" sz="2000" i="1" dirty="0"/>
              <a:t>ΡΑΦΤΗΣ: Θα ‘ρθει η ώρα και γι’ αυτά!...</a:t>
            </a:r>
          </a:p>
          <a:p>
            <a:pPr>
              <a:lnSpc>
                <a:spcPct val="150000"/>
              </a:lnSpc>
            </a:pPr>
            <a:r>
              <a:rPr lang="el-GR" sz="2000" i="1" dirty="0"/>
              <a:t>ΦΡΟΣΩ: Να του βάλετε πολλά και όλα χρυσά, να μη σκεφθείτε καθόλου τα έξοδα!</a:t>
            </a:r>
          </a:p>
          <a:p>
            <a:pPr>
              <a:lnSpc>
                <a:spcPct val="150000"/>
              </a:lnSpc>
            </a:pPr>
            <a:r>
              <a:rPr lang="el-GR" sz="2000" i="1" dirty="0"/>
              <a:t>ΑΣΗΜ.: Πρέπει να ρωτήσω πρώτα τη στρατολογία</a:t>
            </a:r>
            <a:r>
              <a:rPr lang="el-GR" sz="2000" dirty="0"/>
              <a:t>.</a:t>
            </a:r>
          </a:p>
          <a:p>
            <a:pPr>
              <a:lnSpc>
                <a:spcPct val="150000"/>
              </a:lnSpc>
            </a:pPr>
            <a:r>
              <a:rPr lang="el-GR" sz="2000" i="1" dirty="0"/>
              <a:t>ΦΡΟΣΩ: </a:t>
            </a:r>
            <a:r>
              <a:rPr lang="el-GR" sz="2000" i="1" dirty="0" err="1"/>
              <a:t>Περιττόν</a:t>
            </a:r>
            <a:r>
              <a:rPr lang="el-GR" sz="2000" i="1" dirty="0"/>
              <a:t>! Ο θείος Στέλιος ξέρει και τον Δεληγιάννη και τον </a:t>
            </a:r>
            <a:r>
              <a:rPr lang="el-GR" sz="2000" i="1" dirty="0" err="1"/>
              <a:t>Σμολένσκυ</a:t>
            </a:r>
            <a:r>
              <a:rPr lang="el-GR" sz="2000" i="1" dirty="0"/>
              <a:t> και θα το πει </a:t>
            </a:r>
            <a:r>
              <a:rPr lang="el-GR" sz="2000" i="1" dirty="0" err="1"/>
              <a:t>κατυεθείαν</a:t>
            </a:r>
            <a:r>
              <a:rPr lang="el-GR" sz="2000" i="1" dirty="0"/>
              <a:t> σε </a:t>
            </a:r>
          </a:p>
          <a:p>
            <a:pPr>
              <a:lnSpc>
                <a:spcPct val="150000"/>
              </a:lnSpc>
            </a:pPr>
            <a:r>
              <a:rPr lang="el-GR" sz="2000" i="1" dirty="0"/>
              <a:t>εκείνους!</a:t>
            </a:r>
          </a:p>
          <a:p>
            <a:pPr>
              <a:lnSpc>
                <a:spcPct val="150000"/>
              </a:lnSpc>
            </a:pPr>
            <a:r>
              <a:rPr lang="el-GR" sz="2000" i="1" dirty="0"/>
              <a:t>ΑΣΗΜ.: Άσε, ξέρω ‘</a:t>
            </a:r>
            <a:r>
              <a:rPr lang="el-GR" sz="2000" i="1" dirty="0" err="1"/>
              <a:t>γω</a:t>
            </a:r>
            <a:r>
              <a:rPr lang="el-GR" sz="2000" i="1" dirty="0"/>
              <a:t>…</a:t>
            </a:r>
          </a:p>
          <a:p>
            <a:pPr>
              <a:lnSpc>
                <a:spcPct val="150000"/>
              </a:lnSpc>
            </a:pPr>
            <a:r>
              <a:rPr lang="el-GR" sz="2000" i="1" dirty="0"/>
              <a:t>ΦΡΟΣΩ: Να τους πεις ότι σου πάει πολύ </a:t>
            </a:r>
            <a:r>
              <a:rPr lang="el-GR" sz="2000" i="1" dirty="0" err="1"/>
              <a:t>λιονενάν</a:t>
            </a:r>
            <a:r>
              <a:rPr lang="el-GR" sz="2000" i="1" dirty="0"/>
              <a:t>!</a:t>
            </a:r>
          </a:p>
          <a:p>
            <a:pPr>
              <a:lnSpc>
                <a:spcPct val="150000"/>
              </a:lnSpc>
            </a:pPr>
            <a:r>
              <a:rPr lang="el-GR" sz="2000" i="1" dirty="0"/>
              <a:t>ΑΣΗΜ.: Τι είναι αυτό;</a:t>
            </a:r>
          </a:p>
          <a:p>
            <a:pPr>
              <a:lnSpc>
                <a:spcPct val="150000"/>
              </a:lnSpc>
            </a:pPr>
            <a:endParaRPr lang="el-GR" sz="2000" dirty="0"/>
          </a:p>
          <a:p>
            <a:pPr>
              <a:lnSpc>
                <a:spcPct val="150000"/>
              </a:lnSpc>
            </a:pPr>
            <a:endParaRPr lang="el-GR" sz="2000" dirty="0"/>
          </a:p>
          <a:p>
            <a:pPr>
              <a:lnSpc>
                <a:spcPct val="150000"/>
              </a:lnSpc>
            </a:pPr>
            <a:endParaRPr lang="en-US" sz="2000" dirty="0"/>
          </a:p>
          <a:p>
            <a:pPr marL="342900" indent="-342900">
              <a:lnSpc>
                <a:spcPct val="150000"/>
              </a:lnSpc>
              <a:buFont typeface="Arial" panose="020B0604020202020204" pitchFamily="34" charset="0"/>
              <a:buChar char="•"/>
            </a:pPr>
            <a:endParaRPr lang="el-GR" sz="2000" i="1" dirty="0"/>
          </a:p>
        </p:txBody>
      </p:sp>
    </p:spTree>
    <p:extLst>
      <p:ext uri="{BB962C8B-B14F-4D97-AF65-F5344CB8AC3E}">
        <p14:creationId xmlns:p14="http://schemas.microsoft.com/office/powerpoint/2010/main" val="171054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04502" y="1509727"/>
            <a:ext cx="11711219" cy="6046271"/>
          </a:xfrm>
          <a:prstGeom prst="rect">
            <a:avLst/>
          </a:prstGeom>
          <a:noFill/>
        </p:spPr>
        <p:txBody>
          <a:bodyPr wrap="none" rtlCol="0">
            <a:spAutoFit/>
          </a:bodyPr>
          <a:lstStyle/>
          <a:p>
            <a:pPr>
              <a:lnSpc>
                <a:spcPct val="150000"/>
              </a:lnSpc>
            </a:pPr>
            <a:r>
              <a:rPr lang="el-GR" sz="2000" i="1" dirty="0"/>
              <a:t>ΦΡΟΣΩ: Λοχαγός, Ασημάκη μου! Εξάλλου εάν σε κάνουνε κατώτερο από </a:t>
            </a:r>
            <a:r>
              <a:rPr lang="el-GR" sz="2000" i="1" dirty="0" err="1"/>
              <a:t>λιοτενάν</a:t>
            </a:r>
            <a:r>
              <a:rPr lang="el-GR" sz="2000" i="1" dirty="0"/>
              <a:t> να πεις δεν πάω πουθενά!</a:t>
            </a:r>
          </a:p>
          <a:p>
            <a:pPr>
              <a:lnSpc>
                <a:spcPct val="150000"/>
              </a:lnSpc>
            </a:pPr>
            <a:r>
              <a:rPr lang="el-GR" sz="2000" i="1" dirty="0"/>
              <a:t>.</a:t>
            </a:r>
          </a:p>
          <a:p>
            <a:pPr>
              <a:lnSpc>
                <a:spcPct val="150000"/>
              </a:lnSpc>
            </a:pPr>
            <a:r>
              <a:rPr lang="el-GR" sz="2000" i="1" dirty="0"/>
              <a:t>.</a:t>
            </a:r>
          </a:p>
          <a:p>
            <a:pPr>
              <a:lnSpc>
                <a:spcPct val="150000"/>
              </a:lnSpc>
            </a:pPr>
            <a:r>
              <a:rPr lang="el-GR" sz="2000" i="1" dirty="0"/>
              <a:t>ΦΡΟΣΩ: Πρέπει να σε προσέξει ο Διάδοχος Κωνσταντίνος! Δίνει πολλή σημασία στο ντύσιμο!</a:t>
            </a:r>
          </a:p>
          <a:p>
            <a:pPr>
              <a:lnSpc>
                <a:spcPct val="150000"/>
              </a:lnSpc>
            </a:pPr>
            <a:endParaRPr lang="el-GR" sz="2000" dirty="0"/>
          </a:p>
          <a:p>
            <a:pPr marL="342900" indent="-342900">
              <a:lnSpc>
                <a:spcPct val="150000"/>
              </a:lnSpc>
              <a:buFont typeface="Arial" panose="020B0604020202020204" pitchFamily="34" charset="0"/>
              <a:buChar char="•"/>
            </a:pPr>
            <a:r>
              <a:rPr lang="el-GR" sz="2000" b="1" dirty="0"/>
              <a:t>Στο τραγούδι έναρξης και λήξης αυτής της σκηνής, ο πόλεμος παρουσιάζεται ως αριστοκρατικό άθλημα.</a:t>
            </a:r>
          </a:p>
          <a:p>
            <a:pPr>
              <a:lnSpc>
                <a:spcPct val="150000"/>
              </a:lnSpc>
            </a:pPr>
            <a:r>
              <a:rPr lang="el-GR" sz="2000" b="1" dirty="0"/>
              <a:t>Η αριστοκρατική καταγωγή υπήρξε ζητούμενο. Η Φρόσω προσπαθεί, ματαίως, να συνδέσει την καταγωγή</a:t>
            </a:r>
          </a:p>
          <a:p>
            <a:pPr>
              <a:lnSpc>
                <a:spcPct val="150000"/>
              </a:lnSpc>
            </a:pPr>
            <a:r>
              <a:rPr lang="el-GR" sz="2000" b="1" dirty="0"/>
              <a:t>του Ασημάκη με αριστοκρατικές ρίζες.</a:t>
            </a:r>
          </a:p>
          <a:p>
            <a:pPr>
              <a:lnSpc>
                <a:spcPct val="150000"/>
              </a:lnSpc>
            </a:pPr>
            <a:r>
              <a:rPr lang="el-GR" sz="2000" dirty="0"/>
              <a:t>Τραγούδι έναρξης της σκηνής:</a:t>
            </a:r>
          </a:p>
          <a:p>
            <a:pPr>
              <a:lnSpc>
                <a:spcPct val="150000"/>
              </a:lnSpc>
            </a:pPr>
            <a:r>
              <a:rPr lang="en-US" sz="2000" dirty="0"/>
              <a:t>https://</a:t>
            </a:r>
            <a:r>
              <a:rPr lang="en-US" sz="2000" dirty="0" err="1"/>
              <a:t>www.youtube.com</a:t>
            </a:r>
            <a:r>
              <a:rPr lang="en-US" sz="2000" dirty="0"/>
              <a:t>/</a:t>
            </a:r>
            <a:r>
              <a:rPr lang="en-US" sz="2000" dirty="0" err="1"/>
              <a:t>watch?v</a:t>
            </a:r>
            <a:r>
              <a:rPr lang="en-US" sz="2000" dirty="0"/>
              <a:t>=xLR4yqy5W60&amp;list=PL0FCDF9B17E32B08C&amp;index=13</a:t>
            </a:r>
          </a:p>
          <a:p>
            <a:pPr>
              <a:lnSpc>
                <a:spcPct val="150000"/>
              </a:lnSpc>
            </a:pPr>
            <a:endParaRPr lang="el-GR" sz="2000" b="1" dirty="0"/>
          </a:p>
          <a:p>
            <a:pPr>
              <a:lnSpc>
                <a:spcPct val="150000"/>
              </a:lnSpc>
            </a:pPr>
            <a:endParaRPr lang="el-GR" sz="2000" b="1" dirty="0"/>
          </a:p>
          <a:p>
            <a:pPr>
              <a:lnSpc>
                <a:spcPct val="150000"/>
              </a:lnSpc>
            </a:pPr>
            <a:endParaRPr lang="en-US" sz="2000" dirty="0"/>
          </a:p>
        </p:txBody>
      </p:sp>
    </p:spTree>
    <p:extLst>
      <p:ext uri="{BB962C8B-B14F-4D97-AF65-F5344CB8AC3E}">
        <p14:creationId xmlns:p14="http://schemas.microsoft.com/office/powerpoint/2010/main" val="197656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67564" y="1273394"/>
            <a:ext cx="10958897" cy="5584606"/>
          </a:xfrm>
          <a:prstGeom prst="rect">
            <a:avLst/>
          </a:prstGeom>
          <a:noFill/>
        </p:spPr>
        <p:txBody>
          <a:bodyPr wrap="none" rtlCol="0">
            <a:spAutoFit/>
          </a:bodyPr>
          <a:lstStyle/>
          <a:p>
            <a:pPr>
              <a:lnSpc>
                <a:spcPct val="150000"/>
              </a:lnSpc>
            </a:pPr>
            <a:r>
              <a:rPr lang="el-GR" sz="2000" i="1" dirty="0"/>
              <a:t>ΦΡΟΣΩ: Οικογενειακά κειμήλια είχατε;</a:t>
            </a:r>
          </a:p>
          <a:p>
            <a:pPr>
              <a:lnSpc>
                <a:spcPct val="150000"/>
              </a:lnSpc>
            </a:pPr>
            <a:r>
              <a:rPr lang="el-GR" sz="2000" i="1" dirty="0"/>
              <a:t>ΑΣΗΜ.: Δεν είχαμε, ρε Φρόσω, αλλά τέτοια πουλάνε.</a:t>
            </a:r>
          </a:p>
          <a:p>
            <a:pPr>
              <a:lnSpc>
                <a:spcPct val="150000"/>
              </a:lnSpc>
            </a:pPr>
            <a:r>
              <a:rPr lang="el-GR" sz="2000" i="1" dirty="0"/>
              <a:t>ΦΡΟΣΩ: Ο προπάππους σου τι δουλειά έκανε;</a:t>
            </a:r>
          </a:p>
          <a:p>
            <a:pPr>
              <a:lnSpc>
                <a:spcPct val="150000"/>
              </a:lnSpc>
            </a:pPr>
            <a:r>
              <a:rPr lang="el-GR" sz="2000" i="1" dirty="0"/>
              <a:t>Α: Βαρκάρης…</a:t>
            </a:r>
          </a:p>
          <a:p>
            <a:pPr>
              <a:lnSpc>
                <a:spcPct val="150000"/>
              </a:lnSpc>
            </a:pPr>
            <a:r>
              <a:rPr lang="el-GR" sz="2000" i="1" dirty="0"/>
              <a:t>Φ: Καΐκι είχε;</a:t>
            </a:r>
          </a:p>
          <a:p>
            <a:pPr>
              <a:lnSpc>
                <a:spcPct val="150000"/>
              </a:lnSpc>
            </a:pPr>
            <a:r>
              <a:rPr lang="el-GR" sz="2000" i="1" dirty="0"/>
              <a:t>Α: Βάρκα.</a:t>
            </a:r>
          </a:p>
          <a:p>
            <a:pPr>
              <a:lnSpc>
                <a:spcPct val="150000"/>
              </a:lnSpc>
            </a:pPr>
            <a:r>
              <a:rPr lang="el-GR" sz="2000" i="1" dirty="0"/>
              <a:t>Φ: Αν ε</a:t>
            </a:r>
            <a:r>
              <a:rPr lang="en-US" sz="2000" i="1" dirty="0" err="1"/>
              <a:t>ί</a:t>
            </a:r>
            <a:r>
              <a:rPr lang="el-GR" sz="2000" i="1" dirty="0" err="1"/>
              <a:t>χε</a:t>
            </a:r>
            <a:r>
              <a:rPr lang="el-GR" sz="2000" i="1" dirty="0"/>
              <a:t> πανί, ήταν καΐκι όχι βάρκα!</a:t>
            </a:r>
          </a:p>
          <a:p>
            <a:pPr>
              <a:lnSpc>
                <a:spcPct val="150000"/>
              </a:lnSpc>
            </a:pPr>
            <a:r>
              <a:rPr lang="el-GR" sz="2000" i="1" dirty="0"/>
              <a:t>Α: Μπορεί να ’</a:t>
            </a:r>
            <a:r>
              <a:rPr lang="el-GR" sz="2000" i="1" dirty="0" err="1"/>
              <a:t>χε</a:t>
            </a:r>
            <a:r>
              <a:rPr lang="el-GR" sz="2000" i="1" dirty="0"/>
              <a:t> και πανί.</a:t>
            </a:r>
          </a:p>
          <a:p>
            <a:pPr>
              <a:lnSpc>
                <a:spcPct val="150000"/>
              </a:lnSpc>
            </a:pPr>
            <a:r>
              <a:rPr lang="el-GR" sz="2000" i="1" dirty="0"/>
              <a:t>Φ: Άρα ο προπάππους είχε ένα «πλοίο»!...</a:t>
            </a:r>
          </a:p>
          <a:p>
            <a:pPr>
              <a:lnSpc>
                <a:spcPct val="150000"/>
              </a:lnSpc>
            </a:pPr>
            <a:r>
              <a:rPr lang="el-GR" sz="2000" i="1" dirty="0"/>
              <a:t>.</a:t>
            </a:r>
          </a:p>
          <a:p>
            <a:pPr>
              <a:lnSpc>
                <a:spcPct val="150000"/>
              </a:lnSpc>
            </a:pPr>
            <a:r>
              <a:rPr lang="el-GR" sz="2000" i="1" dirty="0"/>
              <a:t>.</a:t>
            </a:r>
          </a:p>
          <a:p>
            <a:pPr>
              <a:lnSpc>
                <a:spcPct val="150000"/>
              </a:lnSpc>
            </a:pPr>
            <a:r>
              <a:rPr lang="el-GR" sz="2000" i="1" dirty="0"/>
              <a:t>… Δηλαδή ο προπάππους σου είχε τρία </a:t>
            </a:r>
            <a:r>
              <a:rPr lang="el-GR" sz="2000" i="1" dirty="0" err="1"/>
              <a:t>πλοί</a:t>
            </a:r>
            <a:r>
              <a:rPr lang="el-GR" sz="2000" i="1" dirty="0"/>
              <a:t>! </a:t>
            </a:r>
            <a:r>
              <a:rPr lang="el-GR" sz="2000" i="1" dirty="0" err="1"/>
              <a:t>Πα</a:t>
            </a:r>
            <a:r>
              <a:rPr lang="el-GR" sz="2000" i="1" dirty="0"/>
              <a:t> ‘να πει ήταν καραβοκύρης όχι </a:t>
            </a:r>
            <a:r>
              <a:rPr lang="el-GR" sz="2000" i="1" dirty="0" err="1"/>
              <a:t>καΐκατζής</a:t>
            </a:r>
            <a:r>
              <a:rPr lang="el-GR" sz="2000" i="1" dirty="0"/>
              <a:t>. Πλοιοκτήτης!</a:t>
            </a:r>
          </a:p>
        </p:txBody>
      </p:sp>
    </p:spTree>
    <p:extLst>
      <p:ext uri="{BB962C8B-B14F-4D97-AF65-F5344CB8AC3E}">
        <p14:creationId xmlns:p14="http://schemas.microsoft.com/office/powerpoint/2010/main" val="17764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0489B4-38A0-8B4A-9B3B-AFD08B620196}"/>
              </a:ext>
            </a:extLst>
          </p:cNvPr>
          <p:cNvSpPr txBox="1"/>
          <p:nvPr/>
        </p:nvSpPr>
        <p:spPr>
          <a:xfrm>
            <a:off x="4885509" y="313508"/>
            <a:ext cx="3087127" cy="1143070"/>
          </a:xfrm>
          <a:prstGeom prst="rect">
            <a:avLst/>
          </a:prstGeom>
          <a:noFill/>
        </p:spPr>
        <p:txBody>
          <a:bodyPr wrap="none" rtlCol="0">
            <a:spAutoFit/>
          </a:bodyPr>
          <a:lstStyle/>
          <a:p>
            <a:pPr algn="ctr">
              <a:lnSpc>
                <a:spcPct val="150000"/>
              </a:lnSpc>
            </a:pPr>
            <a:r>
              <a:rPr lang="el-GR" sz="2400" b="1" dirty="0"/>
              <a:t>Οι </a:t>
            </a:r>
            <a:r>
              <a:rPr lang="el-GR" sz="2400" b="1" dirty="0" err="1"/>
              <a:t>Ψευτοϊππότες</a:t>
            </a:r>
            <a:endParaRPr lang="el-GR" sz="2400" b="1" dirty="0"/>
          </a:p>
          <a:p>
            <a:pPr algn="ctr">
              <a:lnSpc>
                <a:spcPct val="150000"/>
              </a:lnSpc>
            </a:pPr>
            <a:r>
              <a:rPr lang="el-GR" sz="2400" b="1" dirty="0"/>
              <a:t>Το Μεγάλο μας Τσίρκο</a:t>
            </a:r>
            <a:endParaRPr lang="en-US" sz="2400" b="1" dirty="0"/>
          </a:p>
        </p:txBody>
      </p:sp>
      <p:sp>
        <p:nvSpPr>
          <p:cNvPr id="3" name="TextBox 2">
            <a:extLst>
              <a:ext uri="{FF2B5EF4-FFF2-40B4-BE49-F238E27FC236}">
                <a16:creationId xmlns:a16="http://schemas.microsoft.com/office/drawing/2014/main" xmlns="" id="{ED3A8686-B37C-9D45-B244-A251004721AE}"/>
              </a:ext>
            </a:extLst>
          </p:cNvPr>
          <p:cNvSpPr txBox="1"/>
          <p:nvPr/>
        </p:nvSpPr>
        <p:spPr>
          <a:xfrm>
            <a:off x="104502" y="1509727"/>
            <a:ext cx="11986358" cy="235295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l-GR" sz="2000" b="1" dirty="0"/>
              <a:t>Οι πρώτες νίκες έδωσαν ελπίδες που γρήγορα διαψεύστηκαν.</a:t>
            </a:r>
          </a:p>
          <a:p>
            <a:pPr>
              <a:lnSpc>
                <a:spcPct val="150000"/>
              </a:lnSpc>
            </a:pPr>
            <a:r>
              <a:rPr lang="el-GR" sz="2000" i="1" dirty="0"/>
              <a:t>Πλανόδιος: Ζήτω η Ελλάς, κυρίες και κύριοι, ζήτω η Ελλάς. </a:t>
            </a:r>
            <a:r>
              <a:rPr lang="el-GR" sz="2000" i="1" dirty="0" err="1"/>
              <a:t>Όλαι</a:t>
            </a:r>
            <a:r>
              <a:rPr lang="el-GR" sz="2000" i="1" dirty="0"/>
              <a:t> αι αντεπιθέσεις του εχθρού </a:t>
            </a:r>
            <a:r>
              <a:rPr lang="el-GR" sz="2000" i="1" dirty="0" err="1"/>
              <a:t>απεκρούσθησαν</a:t>
            </a:r>
            <a:r>
              <a:rPr lang="el-GR" sz="2000" i="1" dirty="0"/>
              <a:t>. Το </a:t>
            </a:r>
          </a:p>
          <a:p>
            <a:pPr>
              <a:lnSpc>
                <a:spcPct val="150000"/>
              </a:lnSpc>
            </a:pPr>
            <a:r>
              <a:rPr lang="el-GR" sz="2000" i="1" dirty="0" err="1"/>
              <a:t>Βερβένι</a:t>
            </a:r>
            <a:r>
              <a:rPr lang="el-GR" sz="2000" i="1" dirty="0"/>
              <a:t> και ο Μενεξές παραμένουν ελληνικά. Ο αρχιστράτηγος Διάδοχος είναι όσον ποτέ άλλοτε αισιόδοξος!</a:t>
            </a:r>
          </a:p>
          <a:p>
            <a:pPr>
              <a:lnSpc>
                <a:spcPct val="150000"/>
              </a:lnSpc>
            </a:pPr>
            <a:r>
              <a:rPr lang="el-GR" sz="2000" i="1" dirty="0"/>
              <a:t>Δι’ αυτό, κυρίες και κύριοι, </a:t>
            </a:r>
            <a:r>
              <a:rPr lang="el-GR" sz="2000" i="1" dirty="0" err="1"/>
              <a:t>μπουρμπουλίστε</a:t>
            </a:r>
            <a:r>
              <a:rPr lang="el-GR" sz="2000" i="1" dirty="0"/>
              <a:t> πρωί, μεσημέρι, βράδυ τα δόντια σας με την </a:t>
            </a:r>
            <a:r>
              <a:rPr lang="el-GR" sz="2000" i="1" dirty="0" err="1"/>
              <a:t>οδοντόσκονην</a:t>
            </a:r>
            <a:r>
              <a:rPr lang="el-GR" sz="2000" i="1" dirty="0"/>
              <a:t> </a:t>
            </a:r>
          </a:p>
          <a:p>
            <a:pPr>
              <a:lnSpc>
                <a:spcPct val="150000"/>
              </a:lnSpc>
            </a:pPr>
            <a:r>
              <a:rPr lang="el-GR" sz="2000" i="1" dirty="0" err="1"/>
              <a:t>Μοντεφιόρι</a:t>
            </a:r>
            <a:r>
              <a:rPr lang="el-GR" sz="2000" i="1" dirty="0"/>
              <a:t>! Δεν είναι απάτη, δεν είναι μύθος, δεν είναι ψεύδος!</a:t>
            </a:r>
            <a:endParaRPr lang="en-US" sz="2000" i="1" dirty="0"/>
          </a:p>
        </p:txBody>
      </p:sp>
    </p:spTree>
    <p:extLst>
      <p:ext uri="{BB962C8B-B14F-4D97-AF65-F5344CB8AC3E}">
        <p14:creationId xmlns:p14="http://schemas.microsoft.com/office/powerpoint/2010/main" val="315569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20D5C6-5D0D-144C-B7A6-B69521AD52F3}"/>
              </a:ext>
            </a:extLst>
          </p:cNvPr>
          <p:cNvSpPr txBox="1"/>
          <p:nvPr/>
        </p:nvSpPr>
        <p:spPr>
          <a:xfrm>
            <a:off x="5669280" y="378823"/>
            <a:ext cx="950004" cy="461665"/>
          </a:xfrm>
          <a:prstGeom prst="rect">
            <a:avLst/>
          </a:prstGeom>
          <a:noFill/>
        </p:spPr>
        <p:txBody>
          <a:bodyPr wrap="none" rtlCol="0">
            <a:spAutoFit/>
          </a:bodyPr>
          <a:lstStyle/>
          <a:p>
            <a:r>
              <a:rPr lang="el-GR" sz="2400" b="1" dirty="0"/>
              <a:t>Πηγές</a:t>
            </a:r>
            <a:endParaRPr lang="en-US" sz="2400" b="1" dirty="0"/>
          </a:p>
        </p:txBody>
      </p:sp>
      <p:sp>
        <p:nvSpPr>
          <p:cNvPr id="3" name="TextBox 2">
            <a:extLst>
              <a:ext uri="{FF2B5EF4-FFF2-40B4-BE49-F238E27FC236}">
                <a16:creationId xmlns:a16="http://schemas.microsoft.com/office/drawing/2014/main" xmlns="" id="{64180D51-78C9-8142-AA85-76140D5FF54C}"/>
              </a:ext>
            </a:extLst>
          </p:cNvPr>
          <p:cNvSpPr txBox="1"/>
          <p:nvPr/>
        </p:nvSpPr>
        <p:spPr>
          <a:xfrm>
            <a:off x="203168" y="1084218"/>
            <a:ext cx="12084655" cy="5570756"/>
          </a:xfrm>
          <a:prstGeom prst="rect">
            <a:avLst/>
          </a:prstGeom>
          <a:noFill/>
        </p:spPr>
        <p:txBody>
          <a:bodyPr wrap="none" rtlCol="0">
            <a:spAutoFit/>
          </a:bodyPr>
          <a:lstStyle/>
          <a:p>
            <a:endParaRPr lang="el-GR" dirty="0"/>
          </a:p>
          <a:p>
            <a:r>
              <a:rPr lang="el-GR" dirty="0"/>
              <a:t>Ο Ελληνοτουρκικός Πόλεμος, όπως ανακτήθηκε στις 9 Δεκεμβρίου 2020 από:</a:t>
            </a:r>
          </a:p>
          <a:p>
            <a:r>
              <a:rPr lang="en-US" dirty="0">
                <a:hlinkClick r:id="rId2"/>
              </a:rPr>
              <a:t>http://edu-gate.minedu.gov.gr/index.php?option=com_sppagebuilder&amp;view=page&amp;id=242&amp;Itemid=137</a:t>
            </a:r>
            <a:endParaRPr lang="el-GR" dirty="0"/>
          </a:p>
          <a:p>
            <a:endParaRPr lang="el-GR" dirty="0"/>
          </a:p>
          <a:p>
            <a:r>
              <a:rPr lang="el-GR" dirty="0"/>
              <a:t>Μιχαηλίδης, Ι., 2015. </a:t>
            </a:r>
            <a:r>
              <a:rPr lang="el-GR" i="1" dirty="0"/>
              <a:t>Ο «ατυχής» πόλεμος του 1897.</a:t>
            </a:r>
            <a:r>
              <a:rPr lang="el-GR" dirty="0"/>
              <a:t> Εφημερίδα Καθημερινή, 25.05.2015. Όπως ανακτήθηκε στις </a:t>
            </a:r>
          </a:p>
          <a:p>
            <a:r>
              <a:rPr lang="el-GR" dirty="0"/>
              <a:t>9 Δεκεμβρίου 2020 από:</a:t>
            </a:r>
          </a:p>
          <a:p>
            <a:r>
              <a:rPr lang="en-US" dirty="0">
                <a:hlinkClick r:id="rId3"/>
              </a:rPr>
              <a:t>https://www.kathimerini.gr/investigations/815952/o-atychis-polemos-toy-1897/</a:t>
            </a:r>
            <a:endParaRPr lang="el-GR" dirty="0"/>
          </a:p>
          <a:p>
            <a:endParaRPr lang="el-GR" dirty="0"/>
          </a:p>
          <a:p>
            <a:r>
              <a:rPr lang="el-GR" dirty="0"/>
              <a:t>Ψηφιακή Βιβλιοθήκη Εφημερίδων και Περιοδικού Τύπου, Εθνική Βιβλιοθήκη της Ελλάδος. </a:t>
            </a:r>
            <a:r>
              <a:rPr lang="en-US" dirty="0">
                <a:hlinkClick r:id="rId4"/>
              </a:rPr>
              <a:t>http://efimeris.nlg.gr/ns/main.html</a:t>
            </a:r>
            <a:endParaRPr lang="el-GR" dirty="0"/>
          </a:p>
          <a:p>
            <a:endParaRPr lang="el-GR" dirty="0"/>
          </a:p>
          <a:p>
            <a:r>
              <a:rPr lang="en-US" dirty="0"/>
              <a:t>Furtado de </a:t>
            </a:r>
            <a:r>
              <a:rPr lang="en-US" dirty="0" err="1"/>
              <a:t>Mendoça</a:t>
            </a:r>
            <a:r>
              <a:rPr lang="en-US" dirty="0"/>
              <a:t>, </a:t>
            </a:r>
            <a:r>
              <a:rPr lang="el-GR" dirty="0"/>
              <a:t>Στην Ελλάδα. </a:t>
            </a:r>
            <a:r>
              <a:rPr lang="el-GR" i="1" dirty="0"/>
              <a:t>Οι σημειώσεις ενός φοιτητή, εθελοντή στον ελληνοτουρκικό πόλεμο. </a:t>
            </a:r>
            <a:r>
              <a:rPr lang="el-GR" dirty="0" err="1"/>
              <a:t>Μτφρ</a:t>
            </a:r>
            <a:r>
              <a:rPr lang="el-GR" dirty="0"/>
              <a:t>. Γ. </a:t>
            </a:r>
            <a:r>
              <a:rPr lang="el-GR" dirty="0" err="1"/>
              <a:t>Φρέρης</a:t>
            </a:r>
            <a:r>
              <a:rPr lang="el-GR" dirty="0"/>
              <a:t>, </a:t>
            </a:r>
          </a:p>
          <a:p>
            <a:r>
              <a:rPr lang="el-GR" dirty="0"/>
              <a:t>Παρατηρητής, Θεσσαλονίκη 2001, σ.30. Όπως ανακτήθηκε στις 9 Δεκεμβρίου 2020 από: </a:t>
            </a:r>
          </a:p>
          <a:p>
            <a:r>
              <a:rPr lang="en-US" dirty="0">
                <a:hlinkClick r:id="rId5"/>
              </a:rPr>
              <a:t>https://www.greek-language.gr/digitalResources/literature/education/greek_history/index.html?subpoint=87#prettyPhoto</a:t>
            </a:r>
            <a:endParaRPr lang="el-GR" dirty="0">
              <a:hlinkClick r:id="rId5"/>
            </a:endParaRPr>
          </a:p>
          <a:p>
            <a:r>
              <a:rPr lang="en-US" dirty="0">
                <a:hlinkClick r:id="rId5"/>
              </a:rPr>
              <a:t>[mixed]/10/</a:t>
            </a:r>
            <a:endParaRPr lang="el-GR" dirty="0"/>
          </a:p>
          <a:p>
            <a:endParaRPr lang="el-GR" dirty="0"/>
          </a:p>
          <a:p>
            <a:endParaRPr lang="el-GR" dirty="0"/>
          </a:p>
          <a:p>
            <a:r>
              <a:rPr lang="en-US" dirty="0"/>
              <a:t>Van-Steen,-G.A.H.-(2007).-Joining-Our-Grand-Circus.-</a:t>
            </a:r>
            <a:r>
              <a:rPr lang="en-US" i="1" dirty="0"/>
              <a:t>Journal(of(Modern(Greek(Studies 25</a:t>
            </a:r>
            <a:r>
              <a:rPr lang="en-US" dirty="0"/>
              <a:t>(2),-301&gt;332.</a:t>
            </a:r>
            <a:endParaRPr lang="el-GR" dirty="0"/>
          </a:p>
          <a:p>
            <a:r>
              <a:rPr lang="en-US" dirty="0"/>
              <a:t>doi:10.1353/mgs.2008.0008. </a:t>
            </a:r>
            <a:endParaRPr lang="en-US" dirty="0">
              <a:effectLst/>
            </a:endParaRPr>
          </a:p>
          <a:p>
            <a:endParaRPr lang="el-GR" sz="1600" dirty="0"/>
          </a:p>
          <a:p>
            <a:endParaRPr lang="en-US" sz="1600" dirty="0"/>
          </a:p>
        </p:txBody>
      </p:sp>
    </p:spTree>
    <p:extLst>
      <p:ext uri="{BB962C8B-B14F-4D97-AF65-F5344CB8AC3E}">
        <p14:creationId xmlns:p14="http://schemas.microsoft.com/office/powerpoint/2010/main" val="423576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39F9A2-C312-7B4B-8FE4-56BB6BE72812}"/>
              </a:ext>
            </a:extLst>
          </p:cNvPr>
          <p:cNvSpPr txBox="1"/>
          <p:nvPr/>
        </p:nvSpPr>
        <p:spPr>
          <a:xfrm>
            <a:off x="4948518" y="632012"/>
            <a:ext cx="2573397" cy="461665"/>
          </a:xfrm>
          <a:prstGeom prst="rect">
            <a:avLst/>
          </a:prstGeom>
          <a:noFill/>
        </p:spPr>
        <p:txBody>
          <a:bodyPr wrap="none" rtlCol="0">
            <a:spAutoFit/>
          </a:bodyPr>
          <a:lstStyle/>
          <a:p>
            <a:r>
              <a:rPr lang="el-GR" sz="2400" b="1" dirty="0"/>
              <a:t>Το Κρητικό Ζήτημα</a:t>
            </a:r>
          </a:p>
        </p:txBody>
      </p:sp>
      <p:sp>
        <p:nvSpPr>
          <p:cNvPr id="3" name="TextBox 2">
            <a:extLst>
              <a:ext uri="{FF2B5EF4-FFF2-40B4-BE49-F238E27FC236}">
                <a16:creationId xmlns:a16="http://schemas.microsoft.com/office/drawing/2014/main" xmlns="" id="{A4E84410-488A-4948-B640-F0C41A4A2D55}"/>
              </a:ext>
            </a:extLst>
          </p:cNvPr>
          <p:cNvSpPr txBox="1"/>
          <p:nvPr/>
        </p:nvSpPr>
        <p:spPr>
          <a:xfrm>
            <a:off x="125306" y="1268489"/>
            <a:ext cx="12219820" cy="5447645"/>
          </a:xfrm>
          <a:prstGeom prst="rect">
            <a:avLst/>
          </a:prstGeom>
          <a:noFill/>
        </p:spPr>
        <p:txBody>
          <a:bodyPr wrap="square" rtlCol="0">
            <a:spAutoFit/>
          </a:bodyPr>
          <a:lstStyle/>
          <a:p>
            <a:pPr>
              <a:lnSpc>
                <a:spcPct val="150000"/>
              </a:lnSpc>
            </a:pPr>
            <a:r>
              <a:rPr lang="el-GR" sz="2000" dirty="0"/>
              <a:t>Κατά την περίοδο 1889-1894 το κλίμα φόβου που επικρατούσε στην Κρήτη, οι καταπιέσεις από τις Οθωμανικές</a:t>
            </a:r>
          </a:p>
          <a:p>
            <a:pPr>
              <a:lnSpc>
                <a:spcPct val="150000"/>
              </a:lnSpc>
            </a:pPr>
            <a:r>
              <a:rPr lang="el-GR" sz="2000" dirty="0"/>
              <a:t>Αρχές στο νησί, οι σφαγές του χριστιανικού πληθυσμούς και οι καταστροφές οδήγησαν τους </a:t>
            </a:r>
            <a:r>
              <a:rPr lang="el-GR" sz="2000" dirty="0" err="1"/>
              <a:t>Κρήτες</a:t>
            </a:r>
            <a:r>
              <a:rPr lang="el-GR" sz="2000" dirty="0"/>
              <a:t> σε επανάσταση. Αρχικά, πιστεύοντας πως η ένωση με την Ελλάδα δε θα μπορούσε να συμβεί, ζητούσαν αυτόνομη ή ημιαυτόνομη πολιτεία υπό το σουλτάνο και τις Μεγάλες Δυνάμεις. </a:t>
            </a:r>
          </a:p>
          <a:p>
            <a:pPr>
              <a:lnSpc>
                <a:spcPct val="150000"/>
              </a:lnSpc>
            </a:pPr>
            <a:r>
              <a:rPr lang="el-GR" sz="2000" dirty="0"/>
              <a:t>Στις 25 Ιανουαρίου 1897 υπέγραψαν Ψήφισμα, με το οποίο κήρυτταν την κατάλυση της οθωμανικής κατοχής στην </a:t>
            </a:r>
          </a:p>
          <a:p>
            <a:pPr>
              <a:lnSpc>
                <a:spcPct val="150000"/>
              </a:lnSpc>
            </a:pPr>
            <a:r>
              <a:rPr lang="el-GR" sz="2000" dirty="0"/>
              <a:t>Κρήτη και την ένωση με την Ελλάδα, ενώ ζητούσαν από το βασιλιά Γεώργιο Α να καταλάβει το νησί. </a:t>
            </a:r>
          </a:p>
          <a:p>
            <a:pPr>
              <a:lnSpc>
                <a:spcPct val="150000"/>
              </a:lnSpc>
            </a:pPr>
            <a:r>
              <a:rPr lang="el-GR" sz="2000" dirty="0"/>
              <a:t>Η ανάμειξη της Ελλάδας στην κρητική επανάσταση αποτέλεσε την αφορμή του ελληνοτουρκικού πολέμου το</a:t>
            </a:r>
          </a:p>
          <a:p>
            <a:pPr>
              <a:lnSpc>
                <a:spcPct val="150000"/>
              </a:lnSpc>
            </a:pPr>
            <a:r>
              <a:rPr lang="el-GR" sz="2000" dirty="0"/>
              <a:t>1897.</a:t>
            </a:r>
          </a:p>
          <a:p>
            <a:pPr>
              <a:lnSpc>
                <a:spcPct val="150000"/>
              </a:lnSpc>
            </a:pPr>
            <a:r>
              <a:rPr lang="el-GR" sz="2000" i="1" dirty="0"/>
              <a:t>(</a:t>
            </a:r>
            <a:r>
              <a:rPr lang="el-GR" sz="2000" i="1" dirty="0" err="1"/>
              <a:t>Δετοράκης</a:t>
            </a:r>
            <a:r>
              <a:rPr lang="el-GR" sz="2000" i="1" dirty="0"/>
              <a:t>, Θ., σχολικό εγχειρίδιο Υπουργείου Παιδείας και Θρησκευμάτων, Θέματα Νεοελληνικής Ιστορίας </a:t>
            </a:r>
          </a:p>
          <a:p>
            <a:pPr>
              <a:lnSpc>
                <a:spcPct val="150000"/>
              </a:lnSpc>
            </a:pPr>
            <a:r>
              <a:rPr lang="el-GR" sz="2000" i="1" dirty="0" err="1"/>
              <a:t>Γ΄Λυκείου</a:t>
            </a:r>
            <a:r>
              <a:rPr lang="el-GR" sz="2000" i="1" dirty="0"/>
              <a:t>, σ. 197-203 - </a:t>
            </a:r>
          </a:p>
          <a:p>
            <a:pPr>
              <a:lnSpc>
                <a:spcPct val="150000"/>
              </a:lnSpc>
            </a:pPr>
            <a:r>
              <a:rPr lang="el-GR" sz="2000" i="1" dirty="0"/>
              <a:t>Μιχαηλίδης, Ι., 2015. Ο «ατυχής» πόλεμος του 1897. Εφημερίδα Καθημερινή, 25.05.2015).</a:t>
            </a:r>
          </a:p>
          <a:p>
            <a:endParaRPr lang="en-US" dirty="0"/>
          </a:p>
        </p:txBody>
      </p:sp>
    </p:spTree>
    <p:extLst>
      <p:ext uri="{BB962C8B-B14F-4D97-AF65-F5344CB8AC3E}">
        <p14:creationId xmlns:p14="http://schemas.microsoft.com/office/powerpoint/2010/main" val="304258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9C2280-FA61-F84C-B75A-CF4940FE11A2}"/>
              </a:ext>
            </a:extLst>
          </p:cNvPr>
          <p:cNvSpPr txBox="1"/>
          <p:nvPr/>
        </p:nvSpPr>
        <p:spPr>
          <a:xfrm>
            <a:off x="773399" y="287767"/>
            <a:ext cx="10831940" cy="461665"/>
          </a:xfrm>
          <a:prstGeom prst="rect">
            <a:avLst/>
          </a:prstGeom>
          <a:noFill/>
        </p:spPr>
        <p:txBody>
          <a:bodyPr wrap="none" rtlCol="0">
            <a:spAutoFit/>
          </a:bodyPr>
          <a:lstStyle/>
          <a:p>
            <a:r>
              <a:rPr lang="el-GR" sz="2400" b="1" dirty="0"/>
              <a:t>Το αίτημα του ελληνικού λαού για άμεση κήρυξη του πολέμου με τους Οθωμανούς</a:t>
            </a:r>
            <a:endParaRPr lang="en-US" sz="2400" b="1" dirty="0"/>
          </a:p>
        </p:txBody>
      </p:sp>
      <p:sp>
        <p:nvSpPr>
          <p:cNvPr id="6" name="TextBox 5">
            <a:extLst>
              <a:ext uri="{FF2B5EF4-FFF2-40B4-BE49-F238E27FC236}">
                <a16:creationId xmlns:a16="http://schemas.microsoft.com/office/drawing/2014/main" xmlns="" id="{D9E60620-F5FB-4E42-87C4-61ECDF3DD46D}"/>
              </a:ext>
            </a:extLst>
          </p:cNvPr>
          <p:cNvSpPr txBox="1"/>
          <p:nvPr/>
        </p:nvSpPr>
        <p:spPr>
          <a:xfrm>
            <a:off x="4021837" y="6321148"/>
            <a:ext cx="6229334" cy="276999"/>
          </a:xfrm>
          <a:prstGeom prst="rect">
            <a:avLst/>
          </a:prstGeom>
          <a:noFill/>
        </p:spPr>
        <p:txBody>
          <a:bodyPr wrap="none" rtlCol="0">
            <a:spAutoFit/>
          </a:bodyPr>
          <a:lstStyle/>
          <a:p>
            <a:r>
              <a:rPr lang="el-GR" sz="1200" dirty="0"/>
              <a:t>Πηγή: Ψηφιακή Βιβλιοθήκη Εφημερίδων και Περιοδικού Τύπου, Εθνική Βιβλιοθήκη της Ελλάδος</a:t>
            </a:r>
            <a:endParaRPr lang="en-US" sz="1200" dirty="0"/>
          </a:p>
        </p:txBody>
      </p:sp>
      <p:pic>
        <p:nvPicPr>
          <p:cNvPr id="8" name="Picture 7">
            <a:extLst>
              <a:ext uri="{FF2B5EF4-FFF2-40B4-BE49-F238E27FC236}">
                <a16:creationId xmlns:a16="http://schemas.microsoft.com/office/drawing/2014/main" xmlns="" id="{E6EBA272-A760-7549-A445-C8F89957428B}"/>
              </a:ext>
            </a:extLst>
          </p:cNvPr>
          <p:cNvPicPr>
            <a:picLocks noChangeAspect="1"/>
          </p:cNvPicPr>
          <p:nvPr/>
        </p:nvPicPr>
        <p:blipFill>
          <a:blip r:embed="rId2"/>
          <a:stretch>
            <a:fillRect/>
          </a:stretch>
        </p:blipFill>
        <p:spPr>
          <a:xfrm>
            <a:off x="1008530" y="932312"/>
            <a:ext cx="10762119" cy="5388836"/>
          </a:xfrm>
          <a:prstGeom prst="rect">
            <a:avLst/>
          </a:prstGeom>
        </p:spPr>
      </p:pic>
    </p:spTree>
    <p:extLst>
      <p:ext uri="{BB962C8B-B14F-4D97-AF65-F5344CB8AC3E}">
        <p14:creationId xmlns:p14="http://schemas.microsoft.com/office/powerpoint/2010/main" val="292998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455DE3-2A33-E74C-9F0B-D7D40D5887E0}"/>
              </a:ext>
            </a:extLst>
          </p:cNvPr>
          <p:cNvSpPr txBox="1"/>
          <p:nvPr/>
        </p:nvSpPr>
        <p:spPr>
          <a:xfrm>
            <a:off x="822961" y="274320"/>
            <a:ext cx="10783657" cy="1143070"/>
          </a:xfrm>
          <a:prstGeom prst="rect">
            <a:avLst/>
          </a:prstGeom>
          <a:noFill/>
        </p:spPr>
        <p:txBody>
          <a:bodyPr wrap="none" rtlCol="0">
            <a:spAutoFit/>
          </a:bodyPr>
          <a:lstStyle/>
          <a:p>
            <a:pPr algn="ctr">
              <a:lnSpc>
                <a:spcPct val="150000"/>
              </a:lnSpc>
            </a:pPr>
            <a:r>
              <a:rPr lang="el-GR" sz="2400" b="1" dirty="0"/>
              <a:t>Η έναρξη του πολέμου τον Απρίλιο του 1897 και οι ενθουσιώδεις αντιδράσεις των </a:t>
            </a:r>
          </a:p>
          <a:p>
            <a:pPr algn="ctr">
              <a:lnSpc>
                <a:spcPct val="150000"/>
              </a:lnSpc>
            </a:pPr>
            <a:r>
              <a:rPr lang="el-GR" sz="2400" b="1" dirty="0"/>
              <a:t>Ελλήνων εθελοντών</a:t>
            </a:r>
            <a:endParaRPr lang="en-US" sz="2400" b="1" dirty="0"/>
          </a:p>
        </p:txBody>
      </p:sp>
      <p:sp>
        <p:nvSpPr>
          <p:cNvPr id="3" name="TextBox 2">
            <a:extLst>
              <a:ext uri="{FF2B5EF4-FFF2-40B4-BE49-F238E27FC236}">
                <a16:creationId xmlns:a16="http://schemas.microsoft.com/office/drawing/2014/main" xmlns="" id="{EC76426F-C70D-904E-B127-E75B87F34AF3}"/>
              </a:ext>
            </a:extLst>
          </p:cNvPr>
          <p:cNvSpPr txBox="1"/>
          <p:nvPr/>
        </p:nvSpPr>
        <p:spPr>
          <a:xfrm>
            <a:off x="104503" y="1541416"/>
            <a:ext cx="12757306" cy="4199611"/>
          </a:xfrm>
          <a:prstGeom prst="rect">
            <a:avLst/>
          </a:prstGeom>
          <a:noFill/>
        </p:spPr>
        <p:txBody>
          <a:bodyPr wrap="square" rtlCol="0">
            <a:spAutoFit/>
          </a:bodyPr>
          <a:lstStyle/>
          <a:p>
            <a:pPr>
              <a:lnSpc>
                <a:spcPct val="150000"/>
              </a:lnSpc>
            </a:pPr>
            <a:r>
              <a:rPr lang="el-GR" sz="2000" dirty="0"/>
              <a:t>«Έρχονται από την Αλεξάνδρεια, τη Σμύρνη, τη Θεσσαλονίκη, τη Φιλιππούπολη, τον Πύργο, τη Βάρνα. Κι έτσι στους </a:t>
            </a:r>
          </a:p>
          <a:p>
            <a:pPr>
              <a:lnSpc>
                <a:spcPct val="150000"/>
              </a:lnSpc>
            </a:pPr>
            <a:r>
              <a:rPr lang="el-GR" sz="2000" dirty="0"/>
              <a:t>δρόμους της Αθήνας διασταυρώνονται οι πιο ποικίλες ενδυμασίες, δημιουργώντας μια πολύ γραφική εντύπωση. </a:t>
            </a:r>
          </a:p>
          <a:p>
            <a:pPr>
              <a:lnSpc>
                <a:spcPct val="150000"/>
              </a:lnSpc>
            </a:pPr>
            <a:r>
              <a:rPr lang="el-GR" sz="2000" dirty="0"/>
              <a:t>'</a:t>
            </a:r>
            <a:r>
              <a:rPr lang="el-GR" sz="2000" dirty="0" err="1"/>
              <a:t>Ολος</a:t>
            </a:r>
            <a:r>
              <a:rPr lang="el-GR" sz="2000" dirty="0"/>
              <a:t> αυτός ο κόσμος παρελαύνει με σημαίες και μουσικές στην κεφαλή κάθε πομπής, ακολουθούμενος από </a:t>
            </a:r>
          </a:p>
          <a:p>
            <a:pPr>
              <a:lnSpc>
                <a:spcPct val="150000"/>
              </a:lnSpc>
            </a:pPr>
            <a:r>
              <a:rPr lang="el-GR" sz="2000" dirty="0"/>
              <a:t>διαδηλωτές που παραληρούν από πατριωτισμό. Το πιο μεγαλειώδες συλλαλητήριο γίνεται το βράδυ, που </a:t>
            </a:r>
          </a:p>
          <a:p>
            <a:pPr>
              <a:lnSpc>
                <a:spcPct val="150000"/>
              </a:lnSpc>
            </a:pPr>
            <a:r>
              <a:rPr lang="el-GR" sz="2000" dirty="0"/>
              <a:t>αναχωρεί για το μέτωπο το πρώτο Σύνταγμα με διοικητή του το διάδοχο του θρόνου. Σ' όλο το μήκος της </a:t>
            </a:r>
          </a:p>
          <a:p>
            <a:pPr>
              <a:lnSpc>
                <a:spcPct val="150000"/>
              </a:lnSpc>
            </a:pPr>
            <a:r>
              <a:rPr lang="el-GR" sz="2000" dirty="0"/>
              <a:t>λεωφόρου </a:t>
            </a:r>
            <a:r>
              <a:rPr lang="el-GR" sz="2000" dirty="0" err="1"/>
              <a:t>Κηφισίας</a:t>
            </a:r>
            <a:r>
              <a:rPr lang="el-GR" sz="2000" dirty="0"/>
              <a:t>, ένα πυκνό πλήθος επευφημεί με φρενίτιδα τους στρατιώτες που παρελαύνουν μέσα στις εκτυφλωτικές λάμψεις των βεγγαλικών. Στα παράθυρα και στα μπαλκόνια, άντρες και γυναίκες κουνούν σημαίες, ψάλλοντας με ουρλιαχτά πατριωτικά τραγούδια. Και οι στρατιώτες απαντούν με "ζήτω" και πυροβολισμούς στον </a:t>
            </a:r>
          </a:p>
          <a:p>
            <a:pPr>
              <a:lnSpc>
                <a:spcPct val="150000"/>
              </a:lnSpc>
            </a:pPr>
            <a:r>
              <a:rPr lang="el-GR" sz="2000" dirty="0"/>
              <a:t>αέρα».</a:t>
            </a:r>
            <a:endParaRPr lang="en-US" sz="2000" dirty="0"/>
          </a:p>
        </p:txBody>
      </p:sp>
      <p:sp>
        <p:nvSpPr>
          <p:cNvPr id="4" name="TextBox 3">
            <a:extLst>
              <a:ext uri="{FF2B5EF4-FFF2-40B4-BE49-F238E27FC236}">
                <a16:creationId xmlns:a16="http://schemas.microsoft.com/office/drawing/2014/main" xmlns="" id="{35782B04-8875-2848-BE27-990EB7FBEC17}"/>
              </a:ext>
            </a:extLst>
          </p:cNvPr>
          <p:cNvSpPr txBox="1"/>
          <p:nvPr/>
        </p:nvSpPr>
        <p:spPr>
          <a:xfrm>
            <a:off x="822961" y="5761627"/>
            <a:ext cx="10972800" cy="830997"/>
          </a:xfrm>
          <a:prstGeom prst="rect">
            <a:avLst/>
          </a:prstGeom>
          <a:noFill/>
        </p:spPr>
        <p:txBody>
          <a:bodyPr wrap="square" rtlCol="0">
            <a:spAutoFit/>
          </a:bodyPr>
          <a:lstStyle/>
          <a:p>
            <a:r>
              <a:rPr lang="el-GR" sz="1600" i="1" dirty="0"/>
              <a:t>Απόσπασμα από το βιβλίο του Γ</a:t>
            </a:r>
            <a:r>
              <a:rPr lang="en-US" sz="1600" i="1" dirty="0" err="1"/>
              <a:t>ά</a:t>
            </a:r>
            <a:r>
              <a:rPr lang="el-GR" sz="1600" i="1" dirty="0" err="1"/>
              <a:t>λλου</a:t>
            </a:r>
            <a:r>
              <a:rPr lang="el-GR" sz="1600" i="1" dirty="0"/>
              <a:t> δημοσιογράφου, που υπήρξε αυτόπτης μάρτυρας των γεγονότων, </a:t>
            </a:r>
            <a:r>
              <a:rPr lang="en-US" sz="1600" i="1" dirty="0"/>
              <a:t>Henri </a:t>
            </a:r>
            <a:r>
              <a:rPr lang="en-US" sz="1600" i="1" dirty="0" err="1"/>
              <a:t>Turot</a:t>
            </a:r>
            <a:r>
              <a:rPr lang="en-US" sz="1600" i="1" dirty="0"/>
              <a:t>, </a:t>
            </a:r>
            <a:endParaRPr lang="el-GR" sz="1600" i="1" dirty="0"/>
          </a:p>
          <a:p>
            <a:r>
              <a:rPr lang="en-US" sz="1600" i="1" dirty="0"/>
              <a:t>H K</a:t>
            </a:r>
            <a:r>
              <a:rPr lang="el-GR" sz="1600" i="1" dirty="0" err="1"/>
              <a:t>ρητική</a:t>
            </a:r>
            <a:r>
              <a:rPr lang="el-GR" sz="1600" i="1" dirty="0"/>
              <a:t> επανάσταση και ο Ελληνοτουρκικός πόλεμος του 1897, Ειρμός 1991, σ. 121 – 122. </a:t>
            </a:r>
          </a:p>
          <a:p>
            <a:r>
              <a:rPr lang="el-GR" sz="1600" i="1" dirty="0"/>
              <a:t>Πηγή: </a:t>
            </a:r>
            <a:r>
              <a:rPr lang="en-US" sz="1600" i="1" dirty="0"/>
              <a:t>http://</a:t>
            </a:r>
            <a:r>
              <a:rPr lang="en-US" sz="1600" i="1" dirty="0" err="1"/>
              <a:t>edu-gate.minedu.gov.gr</a:t>
            </a:r>
            <a:r>
              <a:rPr lang="en-US" sz="1600" i="1" dirty="0"/>
              <a:t>/</a:t>
            </a:r>
            <a:r>
              <a:rPr lang="en-US" sz="1600" i="1" dirty="0" err="1"/>
              <a:t>index.php?option</a:t>
            </a:r>
            <a:r>
              <a:rPr lang="en-US" sz="1600" i="1" dirty="0"/>
              <a:t>=</a:t>
            </a:r>
            <a:r>
              <a:rPr lang="en-US" sz="1600" i="1" dirty="0" err="1"/>
              <a:t>com_sppagebuilder&amp;view</a:t>
            </a:r>
            <a:r>
              <a:rPr lang="en-US" sz="1600" i="1" dirty="0"/>
              <a:t>=</a:t>
            </a:r>
            <a:r>
              <a:rPr lang="en-US" sz="1600" i="1" dirty="0" err="1"/>
              <a:t>page&amp;id</a:t>
            </a:r>
            <a:r>
              <a:rPr lang="en-US" sz="1600" i="1" dirty="0"/>
              <a:t>=242&amp;Itemid=137</a:t>
            </a:r>
          </a:p>
        </p:txBody>
      </p:sp>
    </p:spTree>
    <p:extLst>
      <p:ext uri="{BB962C8B-B14F-4D97-AF65-F5344CB8AC3E}">
        <p14:creationId xmlns:p14="http://schemas.microsoft.com/office/powerpoint/2010/main" val="288209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E1AD01-6AE1-EA42-9842-5D85F77BA148}"/>
              </a:ext>
            </a:extLst>
          </p:cNvPr>
          <p:cNvSpPr txBox="1"/>
          <p:nvPr/>
        </p:nvSpPr>
        <p:spPr>
          <a:xfrm>
            <a:off x="4872446" y="313508"/>
            <a:ext cx="2210157" cy="461665"/>
          </a:xfrm>
          <a:prstGeom prst="rect">
            <a:avLst/>
          </a:prstGeom>
          <a:noFill/>
        </p:spPr>
        <p:txBody>
          <a:bodyPr wrap="none" rtlCol="0">
            <a:spAutoFit/>
          </a:bodyPr>
          <a:lstStyle/>
          <a:p>
            <a:r>
              <a:rPr lang="el-GR" sz="2400" b="1" dirty="0"/>
              <a:t>Οι πρώτες νίκες</a:t>
            </a:r>
            <a:endParaRPr lang="en-US" sz="2400" b="1" dirty="0"/>
          </a:p>
        </p:txBody>
      </p:sp>
      <p:sp>
        <p:nvSpPr>
          <p:cNvPr id="3" name="TextBox 2">
            <a:extLst>
              <a:ext uri="{FF2B5EF4-FFF2-40B4-BE49-F238E27FC236}">
                <a16:creationId xmlns:a16="http://schemas.microsoft.com/office/drawing/2014/main" xmlns="" id="{18F3FAD3-485B-5843-B6C0-4CE64BD78C68}"/>
              </a:ext>
            </a:extLst>
          </p:cNvPr>
          <p:cNvSpPr txBox="1"/>
          <p:nvPr/>
        </p:nvSpPr>
        <p:spPr>
          <a:xfrm>
            <a:off x="117566" y="948690"/>
            <a:ext cx="12185900" cy="5584606"/>
          </a:xfrm>
          <a:prstGeom prst="rect">
            <a:avLst/>
          </a:prstGeom>
          <a:noFill/>
        </p:spPr>
        <p:txBody>
          <a:bodyPr wrap="none" rtlCol="0">
            <a:spAutoFit/>
          </a:bodyPr>
          <a:lstStyle/>
          <a:p>
            <a:pPr>
              <a:lnSpc>
                <a:spcPct val="150000"/>
              </a:lnSpc>
            </a:pPr>
            <a:r>
              <a:rPr lang="el-GR" sz="2000" i="1" dirty="0"/>
              <a:t>Το παρακάτω απόσπασμα είναι από το βιβλίο του </a:t>
            </a:r>
            <a:r>
              <a:rPr lang="en-US" sz="2000" i="1" dirty="0"/>
              <a:t>Furtado de </a:t>
            </a:r>
            <a:r>
              <a:rPr lang="en-US" sz="2000" i="1" dirty="0" err="1"/>
              <a:t>Mendoça</a:t>
            </a:r>
            <a:r>
              <a:rPr lang="en-US" sz="2000" i="1" dirty="0"/>
              <a:t>, </a:t>
            </a:r>
            <a:r>
              <a:rPr lang="el-GR" sz="2000" i="1" dirty="0"/>
              <a:t>Στην Ελλάδα. Οι σημειώσεις ενός φοιτητή, </a:t>
            </a:r>
          </a:p>
          <a:p>
            <a:pPr>
              <a:lnSpc>
                <a:spcPct val="150000"/>
              </a:lnSpc>
            </a:pPr>
            <a:r>
              <a:rPr lang="el-GR" sz="2000" i="1" dirty="0"/>
              <a:t>εθελοντή στον ελληνοτουρκικό πόλεμο. Ο </a:t>
            </a:r>
            <a:r>
              <a:rPr lang="en-US" sz="2000" i="1" dirty="0" err="1"/>
              <a:t>Mendoça</a:t>
            </a:r>
            <a:r>
              <a:rPr lang="en-US" sz="2000" i="1" dirty="0"/>
              <a:t> </a:t>
            </a:r>
            <a:r>
              <a:rPr lang="el-GR" sz="2000" i="1" dirty="0"/>
              <a:t>υπήρξε σύντροφος του στρατηγού </a:t>
            </a:r>
            <a:r>
              <a:rPr lang="en-US" sz="2000" i="1" dirty="0"/>
              <a:t>Garibaldi </a:t>
            </a:r>
            <a:r>
              <a:rPr lang="el-GR" sz="2000" i="1" dirty="0"/>
              <a:t>και τον </a:t>
            </a:r>
          </a:p>
          <a:p>
            <a:pPr>
              <a:lnSpc>
                <a:spcPct val="150000"/>
              </a:lnSpc>
            </a:pPr>
            <a:r>
              <a:rPr lang="el-GR" sz="2000" i="1" dirty="0"/>
              <a:t>ακολούθησε στον πόλεμο του 1897.</a:t>
            </a:r>
          </a:p>
          <a:p>
            <a:pPr>
              <a:lnSpc>
                <a:spcPct val="150000"/>
              </a:lnSpc>
            </a:pPr>
            <a:endParaRPr lang="el-GR" sz="2000" dirty="0"/>
          </a:p>
          <a:p>
            <a:pPr>
              <a:lnSpc>
                <a:spcPct val="150000"/>
              </a:lnSpc>
            </a:pPr>
            <a:r>
              <a:rPr lang="el-GR" sz="2000" dirty="0"/>
              <a:t>«Μετά από ένα ταξίδι δώδεκα ωρών, να ‘</a:t>
            </a:r>
            <a:r>
              <a:rPr lang="el-GR" sz="2000" dirty="0" err="1"/>
              <a:t>μαστε</a:t>
            </a:r>
            <a:r>
              <a:rPr lang="el-GR" sz="2000" dirty="0"/>
              <a:t> επιτέλους στην Αθήνα. Εδώ μάθαμε για τις νίκες των Ελλήνων στα </a:t>
            </a:r>
          </a:p>
          <a:p>
            <a:pPr>
              <a:lnSpc>
                <a:spcPct val="150000"/>
              </a:lnSpc>
            </a:pPr>
            <a:r>
              <a:rPr lang="el-GR" sz="2000" dirty="0"/>
              <a:t>Φάρσαλα και το Βελεστίνο που, παρόλο που κόστισαν ακριβά στους Έλληνες, ήταν ακόμη πιο φοβερές για τους </a:t>
            </a:r>
          </a:p>
          <a:p>
            <a:pPr>
              <a:lnSpc>
                <a:spcPct val="150000"/>
              </a:lnSpc>
            </a:pPr>
            <a:r>
              <a:rPr lang="el-GR" sz="2000" dirty="0"/>
              <a:t>Τούρκους, που είχαν πάνω από πέντε χιλιάδες απώλειες.</a:t>
            </a:r>
          </a:p>
          <a:p>
            <a:pPr>
              <a:lnSpc>
                <a:spcPct val="150000"/>
              </a:lnSpc>
            </a:pPr>
            <a:r>
              <a:rPr lang="el-GR" sz="2000" dirty="0"/>
              <a:t>Ζήτω η Ελλάδα!</a:t>
            </a:r>
          </a:p>
          <a:p>
            <a:pPr>
              <a:lnSpc>
                <a:spcPct val="150000"/>
              </a:lnSpc>
            </a:pPr>
            <a:r>
              <a:rPr lang="el-GR" sz="2000" dirty="0"/>
              <a:t>Στο ξενοδοχείο μου βρίσκεται ο </a:t>
            </a:r>
            <a:r>
              <a:rPr lang="en-US" sz="2000" dirty="0"/>
              <a:t>Garibaldi, </a:t>
            </a:r>
            <a:r>
              <a:rPr lang="el-GR" sz="2000" dirty="0"/>
              <a:t>διοικητής δύο χιλιάδων και κάτι εθελοντών. Ίσως πάω μαζί του.</a:t>
            </a:r>
          </a:p>
          <a:p>
            <a:pPr>
              <a:lnSpc>
                <a:spcPct val="150000"/>
              </a:lnSpc>
            </a:pPr>
            <a:r>
              <a:rPr lang="el-GR" sz="2000" dirty="0"/>
              <a:t>Τι απογοήτευση και η δική μου! Εγώ που φανταζόμουν ότι θα συναντούσα τους πάντες με φουστανέλα και </a:t>
            </a:r>
          </a:p>
          <a:p>
            <a:pPr>
              <a:lnSpc>
                <a:spcPct val="150000"/>
              </a:lnSpc>
            </a:pPr>
            <a:r>
              <a:rPr lang="el-GR" sz="2000" dirty="0"/>
              <a:t>τσαρούχια, έρχομαι και βρίσκω αυτούς εδώ τους Έλληνες ντυμένους σαν οποιονδήποτε κάτοικο της Λισαβόνας ή </a:t>
            </a:r>
          </a:p>
          <a:p>
            <a:pPr>
              <a:lnSpc>
                <a:spcPct val="150000"/>
              </a:lnSpc>
            </a:pPr>
            <a:r>
              <a:rPr lang="el-GR" sz="2000" dirty="0"/>
              <a:t>του Παρισιού! </a:t>
            </a:r>
            <a:endParaRPr lang="en-US" dirty="0"/>
          </a:p>
        </p:txBody>
      </p:sp>
    </p:spTree>
    <p:extLst>
      <p:ext uri="{BB962C8B-B14F-4D97-AF65-F5344CB8AC3E}">
        <p14:creationId xmlns:p14="http://schemas.microsoft.com/office/powerpoint/2010/main" val="52771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77AC71-9BCC-0E45-A120-F69A5097CDBB}"/>
              </a:ext>
            </a:extLst>
          </p:cNvPr>
          <p:cNvSpPr txBox="1"/>
          <p:nvPr/>
        </p:nvSpPr>
        <p:spPr>
          <a:xfrm>
            <a:off x="365757" y="1438325"/>
            <a:ext cx="11959043" cy="3139321"/>
          </a:xfrm>
          <a:prstGeom prst="rect">
            <a:avLst/>
          </a:prstGeom>
          <a:noFill/>
        </p:spPr>
        <p:txBody>
          <a:bodyPr wrap="none" rtlCol="0">
            <a:spAutoFit/>
          </a:bodyPr>
          <a:lstStyle/>
          <a:p>
            <a:pPr>
              <a:lnSpc>
                <a:spcPct val="150000"/>
              </a:lnSpc>
            </a:pPr>
            <a:r>
              <a:rPr lang="el-GR" sz="2000" dirty="0"/>
              <a:t>Εγώ, που δεν είχα θελήσει να πάρω πληροφορίες για την Αθήνα, που δεν είχα διαβάσει έστω και </a:t>
            </a:r>
          </a:p>
          <a:p>
            <a:pPr>
              <a:lnSpc>
                <a:spcPct val="150000"/>
              </a:lnSpc>
            </a:pPr>
            <a:r>
              <a:rPr lang="el-GR" sz="2000" dirty="0"/>
              <a:t>μια σελίδα οποιουδήποτε περιηγητή γι' αυτήν, μόνο και μόνο για να έχω εξολοκλήρου τη δικιά μου εντύπωση </a:t>
            </a:r>
          </a:p>
          <a:p>
            <a:pPr>
              <a:lnSpc>
                <a:spcPct val="150000"/>
              </a:lnSpc>
            </a:pPr>
            <a:r>
              <a:rPr lang="el-GR" sz="2000" dirty="0"/>
              <a:t>από την κλασική της όψη, γεμάτη από νέες εικόνες και θέλγητρα, νιώθω έτσι μια μεγάλη απογοήτευση! </a:t>
            </a:r>
          </a:p>
          <a:p>
            <a:pPr>
              <a:lnSpc>
                <a:spcPct val="150000"/>
              </a:lnSpc>
            </a:pPr>
            <a:r>
              <a:rPr lang="el-GR" sz="2000" dirty="0"/>
              <a:t>Τα πάντα είναι γαλλικά: η πόλη, οι συνήθειες, η γλώσσα, η ενδυμασία- τη στιγμή που περίμενα ένα πέρασμα </a:t>
            </a:r>
          </a:p>
          <a:p>
            <a:pPr>
              <a:lnSpc>
                <a:spcPct val="150000"/>
              </a:lnSpc>
            </a:pPr>
            <a:r>
              <a:rPr lang="el-GR" sz="2000" dirty="0"/>
              <a:t>στην Ασία, αλλά με τον δικό του ιδιαίτερο ευρωπαϊκό χαρακτήρα. Το απαίσιο φράκο στη θέση της καλλιτεχνικής </a:t>
            </a:r>
          </a:p>
          <a:p>
            <a:pPr>
              <a:lnSpc>
                <a:spcPct val="150000"/>
              </a:lnSpc>
            </a:pPr>
            <a:r>
              <a:rPr lang="el-GR" sz="2000" dirty="0"/>
              <a:t>φουστανέλας-ιδού η σύνθεση της απογοήτευσής μου.»</a:t>
            </a:r>
          </a:p>
          <a:p>
            <a:endParaRPr lang="en-US" dirty="0"/>
          </a:p>
        </p:txBody>
      </p:sp>
      <p:sp>
        <p:nvSpPr>
          <p:cNvPr id="3" name="TextBox 2">
            <a:extLst>
              <a:ext uri="{FF2B5EF4-FFF2-40B4-BE49-F238E27FC236}">
                <a16:creationId xmlns:a16="http://schemas.microsoft.com/office/drawing/2014/main" xmlns="" id="{E127F856-405C-8645-9707-D6EBC99DFDC1}"/>
              </a:ext>
            </a:extLst>
          </p:cNvPr>
          <p:cNvSpPr txBox="1"/>
          <p:nvPr/>
        </p:nvSpPr>
        <p:spPr>
          <a:xfrm>
            <a:off x="5240201" y="391885"/>
            <a:ext cx="2210157" cy="1046440"/>
          </a:xfrm>
          <a:prstGeom prst="rect">
            <a:avLst/>
          </a:prstGeom>
          <a:noFill/>
        </p:spPr>
        <p:txBody>
          <a:bodyPr wrap="none" rtlCol="0">
            <a:spAutoFit/>
          </a:bodyPr>
          <a:lstStyle/>
          <a:p>
            <a:r>
              <a:rPr lang="el-GR" sz="2400" b="1" dirty="0"/>
              <a:t>Οι πρώτες νίκες</a:t>
            </a:r>
          </a:p>
          <a:p>
            <a:pPr algn="ctr"/>
            <a:r>
              <a:rPr lang="el-GR" sz="2000" dirty="0"/>
              <a:t>(συνέχεια)</a:t>
            </a:r>
            <a:endParaRPr lang="en-US" sz="2000" dirty="0"/>
          </a:p>
          <a:p>
            <a:endParaRPr lang="en-US" dirty="0"/>
          </a:p>
        </p:txBody>
      </p:sp>
      <p:sp>
        <p:nvSpPr>
          <p:cNvPr id="4" name="TextBox 3">
            <a:extLst>
              <a:ext uri="{FF2B5EF4-FFF2-40B4-BE49-F238E27FC236}">
                <a16:creationId xmlns:a16="http://schemas.microsoft.com/office/drawing/2014/main" xmlns="" id="{B19F54DA-F2AA-DF40-8226-BBAC0738CE13}"/>
              </a:ext>
            </a:extLst>
          </p:cNvPr>
          <p:cNvSpPr txBox="1"/>
          <p:nvPr/>
        </p:nvSpPr>
        <p:spPr>
          <a:xfrm>
            <a:off x="249179" y="5943601"/>
            <a:ext cx="11942821" cy="338554"/>
          </a:xfrm>
          <a:prstGeom prst="rect">
            <a:avLst/>
          </a:prstGeom>
          <a:noFill/>
        </p:spPr>
        <p:txBody>
          <a:bodyPr wrap="none" rtlCol="0">
            <a:spAutoFit/>
          </a:bodyPr>
          <a:lstStyle/>
          <a:p>
            <a:r>
              <a:rPr lang="el-GR" sz="1600" dirty="0"/>
              <a:t>Πηγή: </a:t>
            </a:r>
            <a:r>
              <a:rPr lang="en-US" sz="1600" dirty="0"/>
              <a:t>https://</a:t>
            </a:r>
            <a:r>
              <a:rPr lang="en-US" sz="1600" dirty="0" err="1"/>
              <a:t>www.greek-language.gr</a:t>
            </a:r>
            <a:r>
              <a:rPr lang="en-US" sz="1600" dirty="0"/>
              <a:t>/</a:t>
            </a:r>
            <a:r>
              <a:rPr lang="en-US" sz="1600" dirty="0" err="1"/>
              <a:t>digitalResources</a:t>
            </a:r>
            <a:r>
              <a:rPr lang="en-US" sz="1600" dirty="0"/>
              <a:t>/literature/education/</a:t>
            </a:r>
            <a:r>
              <a:rPr lang="en-US" sz="1600" dirty="0" err="1"/>
              <a:t>greek_history</a:t>
            </a:r>
            <a:r>
              <a:rPr lang="en-US" sz="1600" dirty="0"/>
              <a:t>/</a:t>
            </a:r>
            <a:r>
              <a:rPr lang="en-US" sz="1600" dirty="0" err="1"/>
              <a:t>index.html?subpoint</a:t>
            </a:r>
            <a:r>
              <a:rPr lang="en-US" sz="1600" dirty="0"/>
              <a:t>=87#prettyPhoto[mixed]/10/</a:t>
            </a:r>
          </a:p>
        </p:txBody>
      </p:sp>
    </p:spTree>
    <p:extLst>
      <p:ext uri="{BB962C8B-B14F-4D97-AF65-F5344CB8AC3E}">
        <p14:creationId xmlns:p14="http://schemas.microsoft.com/office/powerpoint/2010/main" val="176636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5D6062-A8D5-CA49-9ABD-8C0368E2CD06}"/>
              </a:ext>
            </a:extLst>
          </p:cNvPr>
          <p:cNvSpPr txBox="1"/>
          <p:nvPr/>
        </p:nvSpPr>
        <p:spPr>
          <a:xfrm>
            <a:off x="3835300" y="235131"/>
            <a:ext cx="4842351" cy="461665"/>
          </a:xfrm>
          <a:prstGeom prst="rect">
            <a:avLst/>
          </a:prstGeom>
          <a:noFill/>
        </p:spPr>
        <p:txBody>
          <a:bodyPr wrap="none" rtlCol="0">
            <a:spAutoFit/>
          </a:bodyPr>
          <a:lstStyle/>
          <a:p>
            <a:r>
              <a:rPr lang="el-GR" sz="2400" b="1" dirty="0"/>
              <a:t>Η συνθηκολόγηση και η ταπείνωση  </a:t>
            </a:r>
            <a:endParaRPr lang="en-US" sz="2400" b="1" dirty="0"/>
          </a:p>
        </p:txBody>
      </p:sp>
      <p:pic>
        <p:nvPicPr>
          <p:cNvPr id="4" name="Picture 3">
            <a:extLst>
              <a:ext uri="{FF2B5EF4-FFF2-40B4-BE49-F238E27FC236}">
                <a16:creationId xmlns:a16="http://schemas.microsoft.com/office/drawing/2014/main" xmlns="" id="{E789938D-C934-124C-AC9F-759D8E433169}"/>
              </a:ext>
            </a:extLst>
          </p:cNvPr>
          <p:cNvPicPr>
            <a:picLocks noChangeAspect="1"/>
          </p:cNvPicPr>
          <p:nvPr/>
        </p:nvPicPr>
        <p:blipFill>
          <a:blip r:embed="rId2"/>
          <a:stretch>
            <a:fillRect/>
          </a:stretch>
        </p:blipFill>
        <p:spPr>
          <a:xfrm>
            <a:off x="2663558" y="788236"/>
            <a:ext cx="7185836" cy="6024313"/>
          </a:xfrm>
          <a:prstGeom prst="rect">
            <a:avLst/>
          </a:prstGeom>
        </p:spPr>
      </p:pic>
    </p:spTree>
    <p:extLst>
      <p:ext uri="{BB962C8B-B14F-4D97-AF65-F5344CB8AC3E}">
        <p14:creationId xmlns:p14="http://schemas.microsoft.com/office/powerpoint/2010/main" val="44653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AA2F9E-67F4-E840-90E5-D27D0AA53191}"/>
              </a:ext>
            </a:extLst>
          </p:cNvPr>
          <p:cNvPicPr>
            <a:picLocks noChangeAspect="1"/>
          </p:cNvPicPr>
          <p:nvPr/>
        </p:nvPicPr>
        <p:blipFill>
          <a:blip r:embed="rId2"/>
          <a:stretch>
            <a:fillRect/>
          </a:stretch>
        </p:blipFill>
        <p:spPr>
          <a:xfrm>
            <a:off x="1134509" y="391885"/>
            <a:ext cx="9966034" cy="5708468"/>
          </a:xfrm>
          <a:prstGeom prst="rect">
            <a:avLst/>
          </a:prstGeom>
        </p:spPr>
      </p:pic>
      <p:sp>
        <p:nvSpPr>
          <p:cNvPr id="5" name="TextBox 4">
            <a:extLst>
              <a:ext uri="{FF2B5EF4-FFF2-40B4-BE49-F238E27FC236}">
                <a16:creationId xmlns:a16="http://schemas.microsoft.com/office/drawing/2014/main" xmlns="" id="{90FA835F-2C16-004F-BF17-537869FFC80E}"/>
              </a:ext>
            </a:extLst>
          </p:cNvPr>
          <p:cNvSpPr txBox="1"/>
          <p:nvPr/>
        </p:nvSpPr>
        <p:spPr>
          <a:xfrm>
            <a:off x="2795452" y="6309359"/>
            <a:ext cx="7538987" cy="738664"/>
          </a:xfrm>
          <a:prstGeom prst="rect">
            <a:avLst/>
          </a:prstGeom>
          <a:noFill/>
        </p:spPr>
        <p:txBody>
          <a:bodyPr wrap="none" rtlCol="0">
            <a:spAutoFit/>
          </a:bodyPr>
          <a:lstStyle/>
          <a:p>
            <a:r>
              <a:rPr lang="el-GR" sz="1200" dirty="0"/>
              <a:t>Εφημερίδα Εμπρός, Σάββατο 20 Σεπτεμβρίου 1897. Πηγή: Ψηφιακή Βιβλιοθήκη Εφημερίδων και Περιοδικού Τύπου, </a:t>
            </a:r>
          </a:p>
          <a:p>
            <a:r>
              <a:rPr lang="el-GR" sz="1200" dirty="0"/>
              <a:t>Εθνική Βιβλιοθήκη της Ελλάδος.</a:t>
            </a:r>
            <a:endParaRPr lang="en-US" sz="1200" dirty="0"/>
          </a:p>
          <a:p>
            <a:endParaRPr lang="en-US" dirty="0"/>
          </a:p>
        </p:txBody>
      </p:sp>
    </p:spTree>
    <p:extLst>
      <p:ext uri="{BB962C8B-B14F-4D97-AF65-F5344CB8AC3E}">
        <p14:creationId xmlns:p14="http://schemas.microsoft.com/office/powerpoint/2010/main" val="318520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137AA48-C356-7943-80D1-6F47F4A3D3AA}"/>
              </a:ext>
            </a:extLst>
          </p:cNvPr>
          <p:cNvSpPr txBox="1"/>
          <p:nvPr/>
        </p:nvSpPr>
        <p:spPr>
          <a:xfrm>
            <a:off x="2683025" y="6100355"/>
            <a:ext cx="6956713" cy="461665"/>
          </a:xfrm>
          <a:prstGeom prst="rect">
            <a:avLst/>
          </a:prstGeom>
          <a:noFill/>
        </p:spPr>
        <p:txBody>
          <a:bodyPr wrap="none" rtlCol="0">
            <a:spAutoFit/>
          </a:bodyPr>
          <a:lstStyle/>
          <a:p>
            <a:r>
              <a:rPr lang="el-GR" sz="1200" dirty="0"/>
              <a:t>Εφημερίδα Εμπρός, 21 Σεπτεμβρίου 1897. Πηγή: Ψηφιακή Βιβλιοθήκη Εφημερίδων και Περιοδικού Τύπου, </a:t>
            </a:r>
          </a:p>
          <a:p>
            <a:r>
              <a:rPr lang="el-GR" sz="1200" dirty="0"/>
              <a:t>Εθνική Βιβλιοθήκη της Ελλάδος.</a:t>
            </a:r>
            <a:endParaRPr lang="en-US" sz="1200" dirty="0"/>
          </a:p>
        </p:txBody>
      </p:sp>
      <p:pic>
        <p:nvPicPr>
          <p:cNvPr id="4" name="Picture 3">
            <a:extLst>
              <a:ext uri="{FF2B5EF4-FFF2-40B4-BE49-F238E27FC236}">
                <a16:creationId xmlns:a16="http://schemas.microsoft.com/office/drawing/2014/main" xmlns="" id="{BD9CF21A-D02F-7241-B4C3-09194C91B61A}"/>
              </a:ext>
            </a:extLst>
          </p:cNvPr>
          <p:cNvPicPr>
            <a:picLocks noChangeAspect="1"/>
          </p:cNvPicPr>
          <p:nvPr/>
        </p:nvPicPr>
        <p:blipFill>
          <a:blip r:embed="rId2"/>
          <a:stretch>
            <a:fillRect/>
          </a:stretch>
        </p:blipFill>
        <p:spPr>
          <a:xfrm>
            <a:off x="1885540" y="509451"/>
            <a:ext cx="8551684" cy="5353431"/>
          </a:xfrm>
          <a:prstGeom prst="rect">
            <a:avLst/>
          </a:prstGeom>
        </p:spPr>
      </p:pic>
    </p:spTree>
    <p:extLst>
      <p:ext uri="{BB962C8B-B14F-4D97-AF65-F5344CB8AC3E}">
        <p14:creationId xmlns:p14="http://schemas.microsoft.com/office/powerpoint/2010/main" val="3720936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1466</Words>
  <Application>Microsoft Office PowerPoint</Application>
  <PresentationFormat>Προσαρμογή</PresentationFormat>
  <Paragraphs>150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Office Theme</vt:lpstr>
      <vt:lpstr>Οι Ψευτοϊππότες από το Μεγάλο μας Τσίρκο και ο ατυχής πόλεμος του 1897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Ψευτοιππότες από το Μεγάλο μας Τσίρκο και ο ατυχής πόλεμος του 1897</dc:title>
  <dc:creator>Alexandra Minou</dc:creator>
  <cp:lastModifiedBy>support</cp:lastModifiedBy>
  <cp:revision>18</cp:revision>
  <dcterms:created xsi:type="dcterms:W3CDTF">2020-12-10T07:35:48Z</dcterms:created>
  <dcterms:modified xsi:type="dcterms:W3CDTF">2020-12-30T08:30:01Z</dcterms:modified>
</cp:coreProperties>
</file>