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72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0" r:id="rId1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99" autoAdjust="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F8BC7-E8CE-4197-A7E3-9AC587A8808A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F9066E-111F-4296-95EF-B2A03D4CAEC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6068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9066E-111F-4296-95EF-B2A03D4CAECE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24592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680CB4-8104-49A1-A6C8-911597FEE202}" type="datetimeFigureOut">
              <a:rPr lang="el-GR" smtClean="0"/>
              <a:pPr/>
              <a:t>11/11/2020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4A410B-8C45-4C7B-BB13-43FECA849021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6400800" cy="2016224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srgbClr val="333333"/>
                </a:solidFill>
                <a:latin typeface="Ubuntu Condensed"/>
              </a:rPr>
              <a:t> </a:t>
            </a:r>
            <a:endParaRPr lang="el-GR" b="0" i="0" dirty="0">
              <a:solidFill>
                <a:srgbClr val="333333"/>
              </a:solidFill>
              <a:effectLst/>
              <a:latin typeface="Ubuntu Condensed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475656" y="1412776"/>
            <a:ext cx="6184776" cy="1584176"/>
          </a:xfrm>
        </p:spPr>
        <p:txBody>
          <a:bodyPr>
            <a:noAutofit/>
          </a:bodyPr>
          <a:lstStyle/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ΑΝΤΙΦΩΝ ΡΗΤΩΡ</a:t>
            </a:r>
          </a:p>
          <a:p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Φαρμακείας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κατὰ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τῆς</a:t>
            </a:r>
            <a:r>
              <a:rPr lang="el-GR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μητρυιᾶς</a:t>
            </a:r>
            <a:r>
              <a:rPr lang="el-GR" sz="3200" i="0" dirty="0"/>
              <a:t> </a:t>
            </a:r>
          </a:p>
          <a:p>
            <a:r>
              <a:rPr lang="el-GR" sz="3200" dirty="0"/>
              <a:t>Επιμέλεια </a:t>
            </a:r>
            <a:r>
              <a:rPr lang="en-US" sz="3200" dirty="0"/>
              <a:t>Power Point</a:t>
            </a:r>
            <a:r>
              <a:rPr lang="el-GR" sz="3200" dirty="0"/>
              <a:t>: </a:t>
            </a:r>
            <a:endParaRPr lang="el-GR" sz="3200" dirty="0" smtClean="0"/>
          </a:p>
          <a:p>
            <a:r>
              <a:rPr lang="el-GR" sz="3200" dirty="0" smtClean="0"/>
              <a:t>Πανούση </a:t>
            </a:r>
            <a:r>
              <a:rPr lang="el-GR" sz="3200" dirty="0"/>
              <a:t>Δέσποινα</a:t>
            </a:r>
          </a:p>
          <a:p>
            <a:r>
              <a:rPr lang="el-GR" sz="3200" dirty="0" err="1"/>
              <a:t>Ζ΄Εξάμηνο</a:t>
            </a:r>
            <a:endParaRPr lang="en-US" sz="3200" dirty="0"/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271346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Δομη</a:t>
            </a:r>
            <a:r>
              <a:rPr lang="el-G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λογου</a:t>
            </a:r>
            <a:endParaRPr lang="el-G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100" i="1" dirty="0" smtClean="0"/>
              <a:t>§§ </a:t>
            </a:r>
            <a:r>
              <a:rPr lang="el-GR" sz="2100" i="1" dirty="0"/>
              <a:t>1-4  </a:t>
            </a:r>
            <a:r>
              <a:rPr lang="el-GR" sz="2100" i="1" dirty="0" err="1"/>
              <a:t>Προοίμιον</a:t>
            </a:r>
            <a:endParaRPr lang="el-GR" sz="2100" dirty="0"/>
          </a:p>
          <a:p>
            <a:r>
              <a:rPr lang="el-GR" sz="2100" dirty="0"/>
              <a:t>§§ 5-13 </a:t>
            </a:r>
            <a:r>
              <a:rPr lang="el-GR" sz="2100" i="1" dirty="0"/>
              <a:t>Πίστεις</a:t>
            </a:r>
            <a:r>
              <a:rPr lang="el-GR" sz="2100" dirty="0"/>
              <a:t>: </a:t>
            </a:r>
            <a:r>
              <a:rPr lang="el-GR" sz="2100" i="1" dirty="0"/>
              <a:t>Προκατασκευή</a:t>
            </a:r>
            <a:r>
              <a:rPr lang="el-GR" sz="2100" dirty="0"/>
              <a:t>. Αρχίζει την αποδεικτική διαδικασία πριν από το διήγηση.</a:t>
            </a:r>
          </a:p>
          <a:p>
            <a:r>
              <a:rPr lang="el-GR" sz="2100" i="1" dirty="0"/>
              <a:t>§§ 14-20 </a:t>
            </a:r>
            <a:r>
              <a:rPr lang="el-GR" sz="2100" i="1" dirty="0" err="1"/>
              <a:t>Διήγησις</a:t>
            </a:r>
            <a:r>
              <a:rPr lang="el-GR" sz="2100" i="1" dirty="0"/>
              <a:t> </a:t>
            </a:r>
            <a:endParaRPr lang="el-GR" sz="2100" dirty="0"/>
          </a:p>
          <a:p>
            <a:r>
              <a:rPr lang="el-GR" sz="2100" dirty="0"/>
              <a:t>§§ 21-30 </a:t>
            </a:r>
            <a:r>
              <a:rPr lang="el-GR" sz="2100" i="1" dirty="0"/>
              <a:t>Πίστεις</a:t>
            </a:r>
            <a:r>
              <a:rPr lang="el-GR" sz="2100" dirty="0"/>
              <a:t>: </a:t>
            </a:r>
            <a:r>
              <a:rPr lang="el-GR" sz="2100" i="1" dirty="0" err="1"/>
              <a:t>Ἀντιπαραβολή</a:t>
            </a:r>
            <a:r>
              <a:rPr lang="el-GR" sz="2100" dirty="0"/>
              <a:t> ( σύγκριση των δύο πλευρών). </a:t>
            </a:r>
          </a:p>
          <a:p>
            <a:r>
              <a:rPr lang="el-GR" sz="2100" i="1" dirty="0"/>
              <a:t>§31 </a:t>
            </a:r>
            <a:r>
              <a:rPr lang="el-GR" sz="2100" i="1" dirty="0" err="1"/>
              <a:t>Ἐπίλογος</a:t>
            </a:r>
            <a:r>
              <a:rPr lang="el-GR" sz="2100" i="1" dirty="0"/>
              <a:t> </a:t>
            </a:r>
            <a:endParaRPr lang="el-GR" sz="2100" dirty="0"/>
          </a:p>
          <a:p>
            <a:r>
              <a:rPr lang="el-GR" sz="2100" dirty="0"/>
              <a:t> </a:t>
            </a:r>
          </a:p>
          <a:p>
            <a:r>
              <a:rPr lang="el-GR" dirty="0"/>
              <a:t> 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436834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Κεφ.3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1988840"/>
            <a:ext cx="6584776" cy="3960440"/>
          </a:xfrm>
        </p:spPr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l-GR" dirty="0" smtClean="0"/>
              <a:t>3. Επικαλείται </a:t>
            </a:r>
            <a:r>
              <a:rPr lang="el-GR" dirty="0"/>
              <a:t>τη συμπαράσταση των </a:t>
            </a:r>
            <a:r>
              <a:rPr lang="el-GR" dirty="0" smtClean="0"/>
              <a:t>δικαστών</a:t>
            </a:r>
          </a:p>
          <a:p>
            <a:pPr indent="0">
              <a:buNone/>
            </a:pPr>
            <a:r>
              <a:rPr lang="el-GR" dirty="0"/>
              <a:t>4. </a:t>
            </a:r>
            <a:r>
              <a:rPr lang="el-GR" dirty="0" smtClean="0"/>
              <a:t>Ο </a:t>
            </a:r>
            <a:r>
              <a:rPr lang="el-GR" dirty="0"/>
              <a:t>ομιλητής αντιμετωπίζει την μητριά ως δολοφόνο του πατέρα και όχι ως ηθικό </a:t>
            </a:r>
            <a:r>
              <a:rPr lang="el-GR" dirty="0" smtClean="0"/>
              <a:t>αυτουργό. Το παραπάνω δηλώνεται και με </a:t>
            </a:r>
            <a:r>
              <a:rPr lang="el-GR" dirty="0"/>
              <a:t>τον </a:t>
            </a:r>
            <a:r>
              <a:rPr lang="el-GR" dirty="0" smtClean="0"/>
              <a:t>χαρακτηρισμό </a:t>
            </a:r>
            <a:r>
              <a:rPr lang="el-GR" dirty="0"/>
              <a:t>της ως </a:t>
            </a:r>
            <a:r>
              <a:rPr lang="el-GR" dirty="0" err="1" smtClean="0"/>
              <a:t>φονέα</a:t>
            </a:r>
            <a:endParaRPr lang="el-GR" dirty="0" smtClean="0"/>
          </a:p>
          <a:p>
            <a:pPr indent="0">
              <a:buNone/>
            </a:pPr>
            <a:r>
              <a:rPr lang="el-GR" dirty="0"/>
              <a:t>5. </a:t>
            </a:r>
            <a:r>
              <a:rPr lang="el-GR" dirty="0" smtClean="0"/>
              <a:t>&lt;&lt;Όχι </a:t>
            </a:r>
            <a:r>
              <a:rPr lang="el-GR" dirty="0"/>
              <a:t>μόνο μια φορά αλλά πολλές συνελήφθη </a:t>
            </a:r>
            <a:r>
              <a:rPr lang="el-GR" dirty="0" err="1"/>
              <a:t>επ΄αυτοφώρω</a:t>
            </a:r>
            <a:r>
              <a:rPr lang="el-GR" dirty="0"/>
              <a:t> να μηχανεύεται το θάνατο του πατέρα </a:t>
            </a:r>
            <a:r>
              <a:rPr lang="el-GR" dirty="0" smtClean="0"/>
              <a:t>μου  </a:t>
            </a:r>
            <a:r>
              <a:rPr lang="el-GR" dirty="0"/>
              <a:t>η μητρυιά </a:t>
            </a:r>
            <a:r>
              <a:rPr lang="el-GR" dirty="0" smtClean="0"/>
              <a:t>μου&gt;&gt; </a:t>
            </a:r>
            <a:r>
              <a:rPr lang="el-GR" b="1" dirty="0" smtClean="0"/>
              <a:t>Επιχειρεί </a:t>
            </a:r>
            <a:r>
              <a:rPr lang="el-GR" b="1" dirty="0"/>
              <a:t>να το χρησιμοποιήσει ως τεκμήριο </a:t>
            </a:r>
            <a:r>
              <a:rPr lang="el-GR" b="1" dirty="0" smtClean="0"/>
              <a:t> ενοχής </a:t>
            </a:r>
            <a:r>
              <a:rPr lang="el-GR" b="1" dirty="0"/>
              <a:t>της και για τη συγκεκριμένη </a:t>
            </a:r>
            <a:r>
              <a:rPr lang="el-GR" b="1" dirty="0" smtClean="0"/>
              <a:t>περίπτωση</a:t>
            </a:r>
          </a:p>
          <a:p>
            <a:pPr indent="0">
              <a:buNone/>
            </a:pPr>
            <a:r>
              <a:rPr lang="el-GR" dirty="0" smtClean="0"/>
              <a:t>6. Τέλος ζητά από τους δικαστές να πάρουν εκδίκηση , γιατί αυτός είναι μόνος και ορφανός- </a:t>
            </a:r>
            <a:r>
              <a:rPr lang="el-GR" b="1" dirty="0" smtClean="0"/>
              <a:t>κάνει επίκληση </a:t>
            </a:r>
            <a:r>
              <a:rPr lang="el-GR" dirty="0" smtClean="0"/>
              <a:t>στο συναίσθημα των δικαστών</a:t>
            </a:r>
          </a:p>
          <a:p>
            <a:pPr indent="0">
              <a:buNone/>
            </a:pP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2331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Κεφ.5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87624" y="2060848"/>
            <a:ext cx="6400800" cy="3048001"/>
          </a:xfrm>
        </p:spPr>
        <p:txBody>
          <a:bodyPr>
            <a:noAutofit/>
          </a:bodyPr>
          <a:lstStyle/>
          <a:p>
            <a:r>
              <a:rPr lang="el-GR" sz="1400" dirty="0" smtClean="0"/>
              <a:t>Το ΚΕΦ.5 ανήκει στην προκατασκευή</a:t>
            </a:r>
          </a:p>
          <a:p>
            <a:r>
              <a:rPr lang="el-GR" sz="1400" dirty="0" smtClean="0"/>
              <a:t>Ο </a:t>
            </a:r>
            <a:r>
              <a:rPr lang="el-GR" sz="1400" dirty="0"/>
              <a:t>ομιλητής εστιάζει στην άρνηση του ετεροθαλούς αδελφού του, ο οποίος έχει αναλάβει την </a:t>
            </a:r>
            <a:r>
              <a:rPr lang="el-GR" sz="1400" dirty="0" smtClean="0"/>
              <a:t>υπεράσπιση </a:t>
            </a:r>
            <a:r>
              <a:rPr lang="el-GR" sz="1400" dirty="0"/>
              <a:t>της </a:t>
            </a:r>
            <a:r>
              <a:rPr lang="el-GR" sz="1400" dirty="0" smtClean="0"/>
              <a:t>μητριάς.</a:t>
            </a:r>
          </a:p>
          <a:p>
            <a:r>
              <a:rPr lang="el-GR" sz="1400" b="1" dirty="0" smtClean="0">
                <a:solidFill>
                  <a:srgbClr val="FF0000"/>
                </a:solidFill>
              </a:rPr>
              <a:t>Παρέκκλιση </a:t>
            </a:r>
            <a:r>
              <a:rPr lang="el-GR" sz="1400" b="1" dirty="0">
                <a:solidFill>
                  <a:srgbClr val="FF0000"/>
                </a:solidFill>
              </a:rPr>
              <a:t>από την τυπική δομή </a:t>
            </a:r>
            <a:r>
              <a:rPr lang="el-GR" sz="1400" dirty="0"/>
              <a:t>ενός ρητορικού δικανικού λόγου, καθώς σε αυτό το σημείο θα αναμενόταν η </a:t>
            </a:r>
            <a:r>
              <a:rPr lang="el-GR" sz="1400" b="1" dirty="0">
                <a:solidFill>
                  <a:srgbClr val="FF0000"/>
                </a:solidFill>
              </a:rPr>
              <a:t>Διήγηση των πραγματικών </a:t>
            </a:r>
            <a:r>
              <a:rPr lang="el-GR" sz="1400" b="1" dirty="0" smtClean="0">
                <a:solidFill>
                  <a:srgbClr val="FF0000"/>
                </a:solidFill>
              </a:rPr>
              <a:t>γεγονότων</a:t>
            </a:r>
          </a:p>
          <a:p>
            <a:r>
              <a:rPr lang="el-GR" sz="1400" dirty="0" smtClean="0"/>
              <a:t>Ως </a:t>
            </a:r>
            <a:r>
              <a:rPr lang="el-GR" sz="1400" dirty="0"/>
              <a:t>ανοσιότερη πράξη την εγκατάλειψη του νεκρού, ο οποίος πέθανε χωρίς τη θέλησή του εξαιτίας της δικής της προσχεδιασμένης 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απόφασης(ἐκ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προβουλῆς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ἀκουσίως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...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ἑκουσίως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ἐκ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προνοίας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l-GR" sz="1400" dirty="0" smtClean="0"/>
              <a:t>Μητρικό δίκαιο:  </a:t>
            </a:r>
            <a:r>
              <a:rPr lang="el-GR" sz="1400" dirty="0"/>
              <a:t>απασχόλησε την τραγωδία και ιδιαίτερα την </a:t>
            </a:r>
            <a:r>
              <a:rPr lang="el-GR" sz="1400" dirty="0" err="1"/>
              <a:t>Ορέστεια</a:t>
            </a:r>
            <a:r>
              <a:rPr lang="el-GR" sz="1400" dirty="0"/>
              <a:t>· το παιδί πρέπει να εκδικηθεί το </a:t>
            </a:r>
            <a:r>
              <a:rPr lang="el-GR" sz="1400" dirty="0" err="1"/>
              <a:t>θάνατο(δίκη</a:t>
            </a:r>
            <a:r>
              <a:rPr lang="el-GR" sz="1400" dirty="0"/>
              <a:t> του Ορέστη στις Ευμενίδες του </a:t>
            </a:r>
            <a:r>
              <a:rPr lang="el-GR" sz="1400" dirty="0" smtClean="0"/>
              <a:t>Αισχύλου)</a:t>
            </a:r>
            <a:endParaRPr lang="el-G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067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ΚΕΦ.9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Το </a:t>
            </a:r>
            <a:r>
              <a:rPr lang="el-GR" dirty="0" smtClean="0"/>
              <a:t>ΚΕΦ.9 </a:t>
            </a:r>
            <a:r>
              <a:rPr lang="el-GR" dirty="0"/>
              <a:t>ανήκει </a:t>
            </a:r>
            <a:r>
              <a:rPr lang="el-GR" dirty="0" smtClean="0"/>
              <a:t> και αυτό στην προκατασκευή</a:t>
            </a:r>
          </a:p>
          <a:p>
            <a:r>
              <a:rPr lang="el-GR" dirty="0" smtClean="0"/>
              <a:t>Ο κατήγορος </a:t>
            </a:r>
            <a:r>
              <a:rPr lang="el-GR" dirty="0"/>
              <a:t>επικεντρώνεται στην άρνηση του ετεροθαλούς αδελφού </a:t>
            </a:r>
            <a:r>
              <a:rPr lang="el-GR" dirty="0" smtClean="0"/>
              <a:t>του          αποδεχτεί  </a:t>
            </a:r>
            <a:r>
              <a:rPr lang="el-GR" dirty="0"/>
              <a:t>την πρότασή του να ανακριθούν οι δούλοι κατόπιν </a:t>
            </a:r>
            <a:r>
              <a:rPr lang="el-GR" dirty="0" smtClean="0"/>
              <a:t>βασανισμού (όπως </a:t>
            </a:r>
            <a:r>
              <a:rPr lang="el-GR" dirty="0"/>
              <a:t>προβλεπόταν από το νόμο να καταθέτουν αυτοί που δεν ήταν ελεύθεροι αθηναίοι </a:t>
            </a:r>
            <a:r>
              <a:rPr lang="el-GR" dirty="0" smtClean="0"/>
              <a:t>πολίτες)</a:t>
            </a:r>
          </a:p>
          <a:p>
            <a:r>
              <a:rPr lang="el-GR" dirty="0"/>
              <a:t>Επαναλαμβάνει </a:t>
            </a:r>
            <a:r>
              <a:rPr lang="el-GR" dirty="0" smtClean="0"/>
              <a:t>την </a:t>
            </a:r>
            <a:r>
              <a:rPr lang="el-GR" dirty="0"/>
              <a:t>άσχετη με την υπόθεση κατηγορία ότι η μητρυιά του είχε επιχειρήσει και άλλες φορές το θάνατο του πατέρα του</a:t>
            </a:r>
          </a:p>
          <a:p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627784" y="3429000"/>
            <a:ext cx="43204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232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Κεφ.17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Το ΚΕΦ.17 ανήκει στη Διήγηση         γεγονότων </a:t>
            </a:r>
            <a:r>
              <a:rPr lang="el-GR" dirty="0"/>
              <a:t>που προηγήθηκαν και οδήγησαν στο θάνατο του </a:t>
            </a:r>
            <a:r>
              <a:rPr lang="el-GR" dirty="0" smtClean="0"/>
              <a:t>πατέρα.</a:t>
            </a:r>
          </a:p>
          <a:p>
            <a:r>
              <a:rPr lang="el-GR" dirty="0" smtClean="0"/>
              <a:t>Αναφορά </a:t>
            </a:r>
            <a:r>
              <a:rPr lang="el-GR" dirty="0"/>
              <a:t>του ονόματος της Κλυταιμνήστρας            ως το όνομα της μητριάς του ομιλητή. Την ονομάζει Κλυταιμνήστρα για να την παρομοιάσει με την </a:t>
            </a:r>
            <a:r>
              <a:rPr lang="el-GR" dirty="0" err="1"/>
              <a:t>συζυγοκτόνο</a:t>
            </a:r>
            <a:r>
              <a:rPr lang="el-GR" dirty="0"/>
              <a:t> του </a:t>
            </a:r>
            <a:r>
              <a:rPr lang="el-GR" dirty="0" smtClean="0"/>
              <a:t>δράματος.</a:t>
            </a:r>
          </a:p>
          <a:p>
            <a:r>
              <a:rPr lang="el-GR" dirty="0" smtClean="0"/>
              <a:t>Στη </a:t>
            </a:r>
            <a:r>
              <a:rPr lang="el-GR" dirty="0"/>
              <a:t>συνείδηση του ομιλητή η μητριά είναι </a:t>
            </a:r>
            <a:r>
              <a:rPr lang="el-GR" dirty="0" err="1"/>
              <a:t>συζυγοκτόνος</a:t>
            </a:r>
            <a:r>
              <a:rPr lang="el-GR" dirty="0"/>
              <a:t>, ανεξάρτητα από το γεγονός ότι η παλλακίδα εκτέλεσε τους </a:t>
            </a:r>
            <a:r>
              <a:rPr lang="el-GR" dirty="0" smtClean="0"/>
              <a:t>φόνους.</a:t>
            </a: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4719440" y="2755792"/>
            <a:ext cx="2880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Ευθύγραμμο βέλος σύνδεσης 7"/>
          <p:cNvCxnSpPr/>
          <p:nvPr/>
        </p:nvCxnSpPr>
        <p:spPr>
          <a:xfrm>
            <a:off x="5868144" y="3573016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22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Κεφ.26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ΚΕΦ.26 ανήκει στην </a:t>
            </a:r>
            <a:r>
              <a:rPr lang="el-GR" dirty="0" err="1" smtClean="0"/>
              <a:t>Επιχειρηματολογία(</a:t>
            </a:r>
            <a:r>
              <a:rPr lang="el-GR" dirty="0" err="1"/>
              <a:t>Αντιπαραβολή</a:t>
            </a:r>
            <a:r>
              <a:rPr lang="el-GR" dirty="0"/>
              <a:t> - σύγκριση των επιχειρημάτων των δύο </a:t>
            </a:r>
            <a:r>
              <a:rPr lang="el-GR" dirty="0" smtClean="0"/>
              <a:t>πλευρών)</a:t>
            </a:r>
          </a:p>
          <a:p>
            <a:r>
              <a:rPr lang="el-GR" dirty="0" smtClean="0"/>
              <a:t>Επιζητά </a:t>
            </a:r>
            <a:r>
              <a:rPr lang="el-GR" dirty="0"/>
              <a:t>να εκδικηθεί για τον θάνατο του πατέρα του προκειμένου να τον δικαιώσει              </a:t>
            </a:r>
            <a:r>
              <a:rPr lang="el-GR" dirty="0" smtClean="0"/>
              <a:t>Ο αδελφός </a:t>
            </a:r>
            <a:r>
              <a:rPr lang="el-GR" dirty="0"/>
              <a:t>του δεν δείχνει κανένα ενδιαφέρον για τον νεκρό τους πατέρα, αντίθετα, το μόνο που επιθυμεί είναι να υπερασπιστεί την μητέρα του που διέπραξε το </a:t>
            </a:r>
            <a:r>
              <a:rPr lang="el-GR" dirty="0" smtClean="0"/>
              <a:t>έγκλημα.</a:t>
            </a:r>
          </a:p>
          <a:p>
            <a:r>
              <a:rPr lang="el-GR" dirty="0" smtClean="0"/>
              <a:t>Ο κατήγορος </a:t>
            </a:r>
            <a:r>
              <a:rPr lang="el-GR" dirty="0"/>
              <a:t>λέει </a:t>
            </a:r>
            <a:r>
              <a:rPr lang="el-GR" dirty="0" smtClean="0"/>
              <a:t>ότι ο </a:t>
            </a:r>
            <a:r>
              <a:rPr lang="el-GR" dirty="0"/>
              <a:t>πατέρας βρήκε ακούσιο και βίαιο θάνατο </a:t>
            </a:r>
            <a:r>
              <a:rPr lang="el-GR" dirty="0" smtClean="0"/>
              <a:t>, ενώ </a:t>
            </a:r>
            <a:r>
              <a:rPr lang="el-GR" dirty="0"/>
              <a:t>ο κατηγορούμενος ότι  </a:t>
            </a:r>
            <a:r>
              <a:rPr lang="el-GR" dirty="0" smtClean="0"/>
              <a:t>η </a:t>
            </a:r>
            <a:r>
              <a:rPr lang="el-GR" dirty="0"/>
              <a:t>μητρυιά σκότωσε εκούσια και </a:t>
            </a:r>
            <a:r>
              <a:rPr lang="el-GR" dirty="0" smtClean="0"/>
              <a:t>προσχεδιασμένα.</a:t>
            </a:r>
          </a:p>
          <a:p>
            <a:r>
              <a:rPr lang="el-GR" dirty="0" smtClean="0"/>
              <a:t>Έχουμε </a:t>
            </a:r>
            <a:r>
              <a:rPr lang="el-GR" dirty="0"/>
              <a:t>ρητορικές ερωτήσεις </a:t>
            </a:r>
            <a:r>
              <a:rPr lang="el-GR" dirty="0" smtClean="0"/>
              <a:t>(</a:t>
            </a:r>
            <a:r>
              <a:rPr lang="el-GR" dirty="0" err="1"/>
              <a:t>πῶς</a:t>
            </a:r>
            <a:r>
              <a:rPr lang="el-GR" dirty="0"/>
              <a:t> </a:t>
            </a:r>
            <a:r>
              <a:rPr lang="el-GR" dirty="0" err="1"/>
              <a:t>γὰρ</a:t>
            </a:r>
            <a:r>
              <a:rPr lang="el-GR" dirty="0"/>
              <a:t> </a:t>
            </a:r>
            <a:r>
              <a:rPr lang="el-GR" dirty="0" err="1"/>
              <a:t>οὐ</a:t>
            </a:r>
            <a:r>
              <a:rPr lang="el-GR" dirty="0"/>
              <a:t> βιαίως </a:t>
            </a:r>
            <a:r>
              <a:rPr lang="el-GR" dirty="0" err="1" smtClean="0"/>
              <a:t>ἀπέθανεν</a:t>
            </a:r>
            <a:r>
              <a:rPr lang="el-GR" dirty="0" smtClean="0"/>
              <a:t>;)</a:t>
            </a:r>
            <a:endParaRPr lang="el-GR" dirty="0"/>
          </a:p>
        </p:txBody>
      </p:sp>
      <p:sp>
        <p:nvSpPr>
          <p:cNvPr id="4" name="Απαγορευτικό σήμα 3"/>
          <p:cNvSpPr/>
          <p:nvPr/>
        </p:nvSpPr>
        <p:spPr>
          <a:xfrm>
            <a:off x="2411760" y="3456432"/>
            <a:ext cx="360040" cy="288032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86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Κεφ28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Το ΚΕΦ28 ανήκει στην </a:t>
            </a:r>
            <a:r>
              <a:rPr lang="el-GR" dirty="0" err="1" smtClean="0"/>
              <a:t>επιχειρηματολογία(</a:t>
            </a:r>
            <a:r>
              <a:rPr lang="el-GR" dirty="0" err="1"/>
              <a:t>Αντιπαραβολή</a:t>
            </a:r>
            <a:r>
              <a:rPr lang="el-GR" dirty="0"/>
              <a:t> - σύγκριση των επιχειρημάτων των δύο </a:t>
            </a:r>
            <a:r>
              <a:rPr lang="el-GR" dirty="0" smtClean="0"/>
              <a:t>πλευρών)</a:t>
            </a:r>
          </a:p>
          <a:p>
            <a:r>
              <a:rPr lang="el-GR" dirty="0" smtClean="0"/>
              <a:t>Ο Αντιφώντας </a:t>
            </a:r>
            <a:r>
              <a:rPr lang="el-GR" dirty="0"/>
              <a:t>επαναλαμβάνει την ρητορική ερώτηση, πώς είναι δυνατόν η υπεράσπιση να έχει σίγουρη γνώση για το τι ακριβώς έγινε για την ημέρα του </a:t>
            </a:r>
            <a:r>
              <a:rPr lang="el-GR" dirty="0" err="1" smtClean="0"/>
              <a:t>φόνου(</a:t>
            </a:r>
            <a:r>
              <a:rPr lang="el-GR" dirty="0" err="1"/>
              <a:t>ῶς</a:t>
            </a:r>
            <a:r>
              <a:rPr lang="el-GR" dirty="0"/>
              <a:t> </a:t>
            </a:r>
            <a:r>
              <a:rPr lang="el-GR" dirty="0" err="1"/>
              <a:t>γὰρ</a:t>
            </a:r>
            <a:r>
              <a:rPr lang="el-GR" dirty="0"/>
              <a:t> </a:t>
            </a:r>
            <a:r>
              <a:rPr lang="el-GR" dirty="0" err="1"/>
              <a:t>ἄν</a:t>
            </a:r>
            <a:r>
              <a:rPr lang="el-GR" dirty="0"/>
              <a:t> τις </a:t>
            </a:r>
            <a:r>
              <a:rPr lang="el-GR" dirty="0" err="1"/>
              <a:t>εὖ</a:t>
            </a:r>
            <a:r>
              <a:rPr lang="el-GR" dirty="0"/>
              <a:t> </a:t>
            </a:r>
            <a:r>
              <a:rPr lang="el-GR" dirty="0" err="1"/>
              <a:t>εἰδείη</a:t>
            </a:r>
            <a:r>
              <a:rPr lang="el-GR" dirty="0"/>
              <a:t> </a:t>
            </a:r>
            <a:r>
              <a:rPr lang="el-GR" dirty="0" err="1"/>
              <a:t>οἷς</a:t>
            </a:r>
            <a:r>
              <a:rPr lang="el-GR" dirty="0"/>
              <a:t> </a:t>
            </a:r>
            <a:r>
              <a:rPr lang="el-GR" dirty="0" err="1"/>
              <a:t>μὴ</a:t>
            </a:r>
            <a:r>
              <a:rPr lang="el-GR" dirty="0"/>
              <a:t> </a:t>
            </a:r>
            <a:r>
              <a:rPr lang="el-GR" dirty="0" err="1"/>
              <a:t>παρεγένετο</a:t>
            </a:r>
            <a:r>
              <a:rPr lang="el-GR" dirty="0"/>
              <a:t> </a:t>
            </a:r>
            <a:r>
              <a:rPr lang="el-GR" dirty="0" err="1"/>
              <a:t>αὐτός</a:t>
            </a:r>
            <a:r>
              <a:rPr lang="el-GR" dirty="0"/>
              <a:t>; </a:t>
            </a:r>
            <a:r>
              <a:rPr lang="el-GR" dirty="0" smtClean="0"/>
              <a:t>)</a:t>
            </a:r>
          </a:p>
          <a:p>
            <a:r>
              <a:rPr lang="el-GR" dirty="0"/>
              <a:t>Ε</a:t>
            </a:r>
            <a:r>
              <a:rPr lang="el-GR" dirty="0" smtClean="0"/>
              <a:t>κφράζει </a:t>
            </a:r>
            <a:r>
              <a:rPr lang="el-GR" dirty="0"/>
              <a:t>γενικούς </a:t>
            </a:r>
            <a:r>
              <a:rPr lang="el-GR" dirty="0" smtClean="0"/>
              <a:t>συλλογισμούς (</a:t>
            </a:r>
            <a:r>
              <a:rPr lang="el-GR" dirty="0"/>
              <a:t>Γιατί, αυτοί που σχεδιάζουν το φόνο των γειτόνων τους, δεν κάνουν σχέδια ούτε προετοιμάζονται μπροστά σε </a:t>
            </a:r>
            <a:r>
              <a:rPr lang="el-GR" dirty="0" smtClean="0"/>
              <a:t>μάρτυρες)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38361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ΖΗΤΗΜΑΤΑ ΡΗΤΟΡΙΚΗΣ ΤΕΧΝΙΚΗΣ ΚΑΙ ΥΦΟΥΣ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l-GR" dirty="0" smtClean="0"/>
              <a:t>Βραχυλογία εκφράσεων</a:t>
            </a:r>
            <a:r>
              <a:rPr lang="el-GR" dirty="0"/>
              <a:t>, </a:t>
            </a:r>
            <a:r>
              <a:rPr lang="el-GR" dirty="0" smtClean="0"/>
              <a:t> </a:t>
            </a:r>
            <a:r>
              <a:rPr lang="el-GR" dirty="0"/>
              <a:t>περιεκτικότητα </a:t>
            </a:r>
            <a:r>
              <a:rPr lang="el-GR" dirty="0" smtClean="0"/>
              <a:t> εννοιών</a:t>
            </a:r>
          </a:p>
          <a:p>
            <a:r>
              <a:rPr lang="el-GR" dirty="0" smtClean="0"/>
              <a:t>Μεταφορική </a:t>
            </a:r>
            <a:r>
              <a:rPr lang="el-GR" dirty="0"/>
              <a:t>σημασία λέξης </a:t>
            </a:r>
            <a:r>
              <a:rPr lang="el-GR" dirty="0" smtClean="0"/>
              <a:t>Κλυταιμνήστρα</a:t>
            </a:r>
          </a:p>
          <a:p>
            <a:r>
              <a:rPr lang="el-GR" dirty="0" smtClean="0"/>
              <a:t>Χρήση </a:t>
            </a:r>
            <a:r>
              <a:rPr lang="el-GR" dirty="0"/>
              <a:t>ρητορικών ερωτημάτων </a:t>
            </a:r>
            <a:r>
              <a:rPr lang="el-GR" dirty="0" smtClean="0"/>
              <a:t>(</a:t>
            </a:r>
            <a:r>
              <a:rPr lang="el-GR" dirty="0" err="1" smtClean="0"/>
              <a:t>π.χ</a:t>
            </a:r>
            <a:r>
              <a:rPr lang="el-GR" dirty="0" smtClean="0"/>
              <a:t> ΚΕΦ26)</a:t>
            </a:r>
          </a:p>
          <a:p>
            <a:r>
              <a:rPr lang="el-GR" dirty="0"/>
              <a:t>Π</a:t>
            </a:r>
            <a:r>
              <a:rPr lang="el-GR" dirty="0" smtClean="0"/>
              <a:t>αρατακτική σύνταξη</a:t>
            </a:r>
          </a:p>
          <a:p>
            <a:r>
              <a:rPr lang="el-GR" dirty="0"/>
              <a:t>Συνδέει τις προτάσεις του </a:t>
            </a:r>
            <a:r>
              <a:rPr lang="el-GR" dirty="0" smtClean="0"/>
              <a:t>αντιθετικά </a:t>
            </a:r>
          </a:p>
          <a:p>
            <a:r>
              <a:rPr lang="el-GR" dirty="0" smtClean="0"/>
              <a:t>Γλώσσα </a:t>
            </a:r>
            <a:r>
              <a:rPr lang="el-GR" dirty="0"/>
              <a:t>είναι κατά βάση </a:t>
            </a:r>
            <a:r>
              <a:rPr lang="el-GR" dirty="0" smtClean="0"/>
              <a:t>αττική, αλλά βλέπουμε και ιωνικά στοιχεία (</a:t>
            </a:r>
            <a:r>
              <a:rPr lang="el-GR" dirty="0" err="1" smtClean="0"/>
              <a:t>π.χ</a:t>
            </a:r>
            <a:r>
              <a:rPr lang="el-GR" dirty="0" smtClean="0"/>
              <a:t> –</a:t>
            </a:r>
            <a:r>
              <a:rPr lang="el-GR" dirty="0" err="1" smtClean="0"/>
              <a:t>σσ</a:t>
            </a:r>
            <a:r>
              <a:rPr lang="el-GR" dirty="0" smtClean="0"/>
              <a:t> αντί –</a:t>
            </a:r>
            <a:r>
              <a:rPr lang="el-GR" dirty="0" err="1" smtClean="0"/>
              <a:t>ττ</a:t>
            </a:r>
            <a:r>
              <a:rPr lang="el-GR" dirty="0" smtClean="0"/>
              <a:t>)</a:t>
            </a:r>
          </a:p>
          <a:p>
            <a:r>
              <a:rPr lang="el-GR" dirty="0"/>
              <a:t>Επιχειρήματα που δηλώνουν </a:t>
            </a:r>
            <a:r>
              <a:rPr lang="el-GR" dirty="0" smtClean="0"/>
              <a:t>πιθανολογία</a:t>
            </a:r>
          </a:p>
          <a:p>
            <a:r>
              <a:rPr lang="el-GR" dirty="0" smtClean="0"/>
              <a:t>Επίδραση από  τραγωδία( επικαλείται την Κλυταιμνήστρα, καθώς και ομοιάζει η δίκη με αυτήν στην </a:t>
            </a:r>
            <a:r>
              <a:rPr lang="el-GR" dirty="0" err="1" smtClean="0"/>
              <a:t>Ορέστεια</a:t>
            </a:r>
            <a:r>
              <a:rPr lang="el-GR" dirty="0" smtClean="0"/>
              <a:t> του Αισχύλου)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xmlns="" val="216398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Συμπερασματα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259632" y="2204864"/>
            <a:ext cx="7200800" cy="5184576"/>
          </a:xfrm>
        </p:spPr>
        <p:txBody>
          <a:bodyPr>
            <a:noAutofit/>
          </a:bodyPr>
          <a:lstStyle/>
          <a:p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λόγος  δεν προσφέρει πειστικές αποδείξεις για την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υπόθεση, καθώς 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 ομιλητής προσπαθεί να αποδείξει την πιθανότητα της ενοχής του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κατηγορουμένου :  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συντομία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μικρή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και ασθενής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επιχειρηματολογία</a:t>
            </a:r>
          </a:p>
          <a:p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Διήγηση υποδεικνύει ότι η μητριά ήξερε ότι η ουσία ήταν δηλητηριώδης και ξεγέλασε την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παλλακίδα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ήταν ένα 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φίλτρο</a:t>
            </a:r>
          </a:p>
          <a:p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Δεν γνωρίζουμε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την υπερασπιστική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γραμμή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συνηγόρου της μητριάς, καθώς δεν διασώθηκε ο αντίστοιχος λόγος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Επίσης, 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σημαντικό  γεγονός είναι </a:t>
            </a:r>
            <a:r>
              <a:rPr lang="el-GR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ότι όταν 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πέθανε ο </a:t>
            </a:r>
            <a:r>
              <a:rPr lang="el-GR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Φιλόνεως</a:t>
            </a:r>
            <a:r>
              <a:rPr lang="el-G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τιμωρήθηκε μόνο η παλλακίδα , που χορήγησε το δηλητήριο. Οι άμεσοι συγγενείς του δεν στράφηκαν εναντίον της μητριάς, ίσως διότι δεν υπήρχαν επαρκή στοιχεία</a:t>
            </a:r>
          </a:p>
        </p:txBody>
      </p:sp>
    </p:spTree>
    <p:extLst>
      <p:ext uri="{BB962C8B-B14F-4D97-AF65-F5344CB8AC3E}">
        <p14:creationId xmlns:p14="http://schemas.microsoft.com/office/powerpoint/2010/main" xmlns="" val="11338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 </a:t>
            </a:r>
            <a:r>
              <a:rPr lang="el-GR" sz="3100" b="1" dirty="0"/>
              <a:t>ΣΥΝΤΟΜΟ ΒΙΟΓΡΑΦΙΚΟ ΣΗΜΕΙΩΜΑ ΑΝΤΙΦΩΝΤΑ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Η</a:t>
            </a:r>
            <a:r>
              <a:rPr lang="el-GR" dirty="0" smtClean="0"/>
              <a:t> </a:t>
            </a:r>
            <a:r>
              <a:rPr lang="el-GR" dirty="0"/>
              <a:t>γέννησή </a:t>
            </a:r>
            <a:r>
              <a:rPr lang="el-GR" dirty="0" smtClean="0"/>
              <a:t>του τοποθετείται </a:t>
            </a:r>
            <a:r>
              <a:rPr lang="el-GR" dirty="0"/>
              <a:t>στα χρόνια των Περσικών </a:t>
            </a:r>
            <a:r>
              <a:rPr lang="el-GR" dirty="0" smtClean="0"/>
              <a:t>πολέμων ( περίπου το 480π.Χ)</a:t>
            </a:r>
          </a:p>
          <a:p>
            <a:r>
              <a:rPr lang="el-GR" dirty="0"/>
              <a:t>Πατέρας του ο </a:t>
            </a:r>
            <a:r>
              <a:rPr lang="el-GR" dirty="0" err="1"/>
              <a:t>Σο(ω)φίλος</a:t>
            </a:r>
            <a:r>
              <a:rPr lang="el-GR" dirty="0"/>
              <a:t> από το δήμο </a:t>
            </a:r>
            <a:r>
              <a:rPr lang="el-GR" dirty="0" err="1"/>
              <a:t>Ραμνούντα</a:t>
            </a:r>
            <a:r>
              <a:rPr lang="el-GR" dirty="0"/>
              <a:t> της </a:t>
            </a:r>
            <a:r>
              <a:rPr lang="el-GR" dirty="0" smtClean="0"/>
              <a:t>Αττικής</a:t>
            </a:r>
          </a:p>
          <a:p>
            <a:r>
              <a:rPr lang="el-GR" dirty="0" smtClean="0"/>
              <a:t> Κατάγεται από παλαιά </a:t>
            </a:r>
            <a:r>
              <a:rPr lang="el-GR" dirty="0"/>
              <a:t>αριστοκρατική </a:t>
            </a:r>
            <a:r>
              <a:rPr lang="el-GR" dirty="0" smtClean="0"/>
              <a:t>οικογένεια</a:t>
            </a:r>
          </a:p>
          <a:p>
            <a:r>
              <a:rPr lang="el-GR" dirty="0"/>
              <a:t>Ασχολήθηκε με τη ρητορική, υπήρξε λογογράφος και </a:t>
            </a:r>
            <a:r>
              <a:rPr lang="el-GR" dirty="0" err="1" smtClean="0"/>
              <a:t>ρητοροδιδάσκαλος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81152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Σωζομενοι</a:t>
            </a:r>
            <a:r>
              <a:rPr lang="el-GR" dirty="0" smtClean="0"/>
              <a:t> </a:t>
            </a:r>
            <a:r>
              <a:rPr lang="el-GR" dirty="0" err="1" smtClean="0"/>
              <a:t>λογοι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b="1" dirty="0"/>
              <a:t>Λόγος 1ος </a:t>
            </a:r>
            <a:r>
              <a:rPr lang="el-GR" dirty="0"/>
              <a:t>: Κατηγορία φαρμακείας κατά της μητριάς (ανάμεσα 420 και 411π.Χ.) </a:t>
            </a:r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 </a:t>
            </a:r>
            <a:r>
              <a:rPr lang="el-GR" b="1" dirty="0"/>
              <a:t>Λόγος 2ος -4 </a:t>
            </a:r>
            <a:r>
              <a:rPr lang="el-GR" b="1" dirty="0" err="1"/>
              <a:t>ος</a:t>
            </a:r>
            <a:r>
              <a:rPr lang="el-GR" b="1" dirty="0"/>
              <a:t> </a:t>
            </a:r>
            <a:r>
              <a:rPr lang="el-GR" dirty="0"/>
              <a:t>: </a:t>
            </a:r>
            <a:r>
              <a:rPr lang="el-GR" b="1" dirty="0" err="1"/>
              <a:t>Τετραλογίαι</a:t>
            </a:r>
            <a:r>
              <a:rPr lang="el-GR" b="1" dirty="0"/>
              <a:t> </a:t>
            </a:r>
            <a:r>
              <a:rPr lang="el-GR" dirty="0"/>
              <a:t>: (σχολικά γυμνάσματα) (~ 430π.Χ.) </a:t>
            </a:r>
            <a:r>
              <a:rPr lang="el-GR" dirty="0" smtClean="0"/>
              <a:t>:  </a:t>
            </a:r>
            <a:r>
              <a:rPr lang="el-GR" b="1" dirty="0"/>
              <a:t>Τετραλογία Α΄</a:t>
            </a:r>
            <a:r>
              <a:rPr lang="el-GR" dirty="0"/>
              <a:t>: «φόνος εκούσιος». </a:t>
            </a:r>
            <a:r>
              <a:rPr lang="el-GR" dirty="0" smtClean="0"/>
              <a:t> </a:t>
            </a:r>
            <a:r>
              <a:rPr lang="el-GR" b="1" dirty="0"/>
              <a:t>Τετραλογία Β΄: </a:t>
            </a:r>
            <a:r>
              <a:rPr lang="el-GR" dirty="0"/>
              <a:t>«κατηγορία φόνου ακουσίου». </a:t>
            </a:r>
            <a:r>
              <a:rPr lang="el-GR" dirty="0" smtClean="0"/>
              <a:t> </a:t>
            </a:r>
            <a:r>
              <a:rPr lang="el-GR" b="1" dirty="0"/>
              <a:t>Τετραλογία Γ΄</a:t>
            </a:r>
            <a:r>
              <a:rPr lang="el-GR" dirty="0"/>
              <a:t>: «φόνος δίκαιος ή νόμιμος». </a:t>
            </a:r>
            <a:endParaRPr lang="el-GR" dirty="0" smtClean="0"/>
          </a:p>
          <a:p>
            <a:endParaRPr lang="el-GR" dirty="0" smtClean="0"/>
          </a:p>
          <a:p>
            <a:r>
              <a:rPr lang="el-GR" b="1" dirty="0" smtClean="0"/>
              <a:t>Λόγος </a:t>
            </a:r>
            <a:r>
              <a:rPr lang="el-GR" b="1" dirty="0"/>
              <a:t>5ος </a:t>
            </a:r>
            <a:r>
              <a:rPr lang="el-GR" dirty="0"/>
              <a:t>: «Περί του </a:t>
            </a:r>
            <a:r>
              <a:rPr lang="el-GR" dirty="0" err="1"/>
              <a:t>Ηρώδου</a:t>
            </a:r>
            <a:r>
              <a:rPr lang="el-GR" dirty="0"/>
              <a:t> Φόνου» (~ ανάμεσα 417και 414 </a:t>
            </a:r>
            <a:r>
              <a:rPr lang="el-GR" dirty="0" err="1"/>
              <a:t>π.Χ.</a:t>
            </a:r>
            <a:r>
              <a:rPr lang="el-GR" dirty="0"/>
              <a:t>). </a:t>
            </a:r>
            <a:endParaRPr lang="el-GR" dirty="0" smtClean="0"/>
          </a:p>
          <a:p>
            <a:r>
              <a:rPr lang="el-GR" b="1" dirty="0" smtClean="0"/>
              <a:t>Λόγος </a:t>
            </a:r>
            <a:r>
              <a:rPr lang="el-GR" b="1" dirty="0"/>
              <a:t>6ος </a:t>
            </a:r>
            <a:r>
              <a:rPr lang="el-GR" dirty="0"/>
              <a:t>: «Περί του </a:t>
            </a:r>
            <a:r>
              <a:rPr lang="el-GR" dirty="0" err="1"/>
              <a:t>Χορευτοῡ</a:t>
            </a:r>
            <a:r>
              <a:rPr lang="el-GR" dirty="0"/>
              <a:t>» (~ 412π.Χ.). </a:t>
            </a:r>
          </a:p>
        </p:txBody>
      </p:sp>
    </p:spTree>
    <p:extLst>
      <p:ext uri="{BB962C8B-B14F-4D97-AF65-F5344CB8AC3E}">
        <p14:creationId xmlns:p14="http://schemas.microsoft.com/office/powerpoint/2010/main" xmlns="" val="366079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9632" y="1196752"/>
            <a:ext cx="6512768" cy="1288504"/>
          </a:xfrm>
        </p:spPr>
        <p:txBody>
          <a:bodyPr>
            <a:noAutofit/>
          </a:bodyPr>
          <a:lstStyle/>
          <a:p>
            <a:pPr lvl="0" indent="-274320">
              <a:lnSpc>
                <a:spcPct val="150000"/>
              </a:lnSpc>
              <a:spcBef>
                <a:spcPct val="20000"/>
              </a:spcBef>
            </a:pPr>
            <a:r>
              <a:rPr lang="el-GR" sz="2000" b="1" cap="none" spc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Κατηγορία φαρμακείας κατά της μητριάς (ανάμεσα 420 και 411π.Χ.) </a:t>
            </a:r>
            <a:br>
              <a:rPr lang="el-GR" sz="2000" b="1" cap="none" spc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</a:br>
            <a:endParaRPr lang="el-G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l-GR" b="1" dirty="0"/>
              <a:t>ΝΟΜΙΚΗ ΔΙΑΔΙΚΑΣΙΑ ΠΟΙΝΙΚΟΥ ΔΙΚΑΙΟΥ </a:t>
            </a:r>
            <a:r>
              <a:rPr lang="el-GR" b="1" dirty="0" smtClean="0"/>
              <a:t>ΑΝΘΡΩΠΟΚΤΟΝΙΑΣ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dirty="0" smtClean="0"/>
              <a:t>Βασική </a:t>
            </a:r>
            <a:r>
              <a:rPr lang="el-GR" dirty="0"/>
              <a:t>νομική διαδικασία</a:t>
            </a:r>
            <a:r>
              <a:rPr lang="el-GR" b="1" dirty="0" smtClean="0"/>
              <a:t> : </a:t>
            </a:r>
            <a:r>
              <a:rPr lang="el-GR" b="1" dirty="0"/>
              <a:t>Δίκη Φόνου             </a:t>
            </a:r>
            <a:r>
              <a:rPr lang="el-GR" b="1" dirty="0" smtClean="0"/>
              <a:t>Ιδιωτικής Φύσης                  </a:t>
            </a:r>
            <a:r>
              <a:rPr lang="el-GR" dirty="0" smtClean="0"/>
              <a:t>Άμεσου </a:t>
            </a:r>
            <a:r>
              <a:rPr lang="el-GR" dirty="0"/>
              <a:t>οικογενειακού </a:t>
            </a:r>
            <a:r>
              <a:rPr lang="el-GR" dirty="0" smtClean="0"/>
              <a:t>περιβάλλοντος</a:t>
            </a:r>
          </a:p>
          <a:p>
            <a:pPr marL="285750" indent="-285750" algn="ctr"/>
            <a:r>
              <a:rPr lang="el-GR" b="1" dirty="0"/>
              <a:t>  ΒΗΜΑΤΑ ΔΙΑΔΙΚΑΣΙΑΣ ΔΙΚΗΣ </a:t>
            </a:r>
            <a:r>
              <a:rPr lang="el-GR" b="1" dirty="0" smtClean="0"/>
              <a:t>ΦΟΝΟΥ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l-GR" dirty="0"/>
              <a:t>Κατά την εκφορά και ταφή του νεκρού             </a:t>
            </a:r>
            <a:r>
              <a:rPr lang="el-GR" dirty="0" err="1"/>
              <a:t>κατωνόμαζαν</a:t>
            </a:r>
            <a:r>
              <a:rPr lang="el-GR" dirty="0"/>
              <a:t> το </a:t>
            </a:r>
            <a:r>
              <a:rPr lang="el-GR" dirty="0" err="1" smtClean="0"/>
              <a:t>φονέα(προαγόρευσης</a:t>
            </a:r>
            <a:r>
              <a:rPr lang="el-GR" dirty="0" smtClean="0"/>
              <a:t>: ο </a:t>
            </a:r>
            <a:r>
              <a:rPr lang="el-GR" dirty="0" err="1"/>
              <a:t>φονέας</a:t>
            </a:r>
            <a:r>
              <a:rPr lang="el-GR" dirty="0"/>
              <a:t> δεν είχε πλέον τα δικαιώματα που του παραχωρούσε ο νόμος και άρχιζε η δίωξή </a:t>
            </a:r>
            <a:r>
              <a:rPr lang="el-GR" dirty="0" smtClean="0"/>
              <a:t>του)</a:t>
            </a:r>
            <a:endParaRPr lang="el-GR" dirty="0"/>
          </a:p>
          <a:p>
            <a:pPr indent="0" algn="ctr">
              <a:buNone/>
            </a:pP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5832140" y="3356992"/>
            <a:ext cx="50405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Ευθύγραμμο βέλος σύνδεσης 6"/>
          <p:cNvCxnSpPr/>
          <p:nvPr/>
        </p:nvCxnSpPr>
        <p:spPr>
          <a:xfrm>
            <a:off x="2987824" y="3789040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Ευθύγραμμο βέλος σύνδεσης 8"/>
          <p:cNvCxnSpPr/>
          <p:nvPr/>
        </p:nvCxnSpPr>
        <p:spPr>
          <a:xfrm>
            <a:off x="5508104" y="4509120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0957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Συνεχεια</a:t>
            </a:r>
            <a:r>
              <a:rPr lang="el-GR" sz="2000" dirty="0" smtClean="0"/>
              <a:t>:</a:t>
            </a:r>
            <a:r>
              <a:rPr lang="el-GR" sz="2000" b="1" cap="none" spc="0" dirty="0">
                <a:solidFill>
                  <a:prstClr val="black"/>
                </a:solidFill>
                <a:ea typeface="+mn-ea"/>
                <a:cs typeface="+mn-cs"/>
              </a:rPr>
              <a:t> ΒΗΜΑΤΑ ΔΙΑΔΙΚΑΣΙΑΣ ΔΙΚΗΣ ΦΟΝΟΥ</a:t>
            </a:r>
            <a:endParaRPr lang="el-GR" sz="20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dirty="0" smtClean="0"/>
              <a:t>Ο Κατήγορος </a:t>
            </a:r>
            <a:r>
              <a:rPr lang="el-GR" dirty="0"/>
              <a:t>επίσημα έκανε έγγραφη </a:t>
            </a:r>
            <a:r>
              <a:rPr lang="el-GR" dirty="0" smtClean="0"/>
              <a:t>δίωξ</a:t>
            </a:r>
            <a:r>
              <a:rPr lang="el-GR" dirty="0"/>
              <a:t>η</a:t>
            </a:r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άρχων-βασιλεύς ξεκινούσε την τρίμηνη προδικασία (εξεταστική και κατηγορητική) </a:t>
            </a:r>
            <a:r>
              <a:rPr lang="el-GR" dirty="0" smtClean="0"/>
              <a:t>                ανάκριση </a:t>
            </a:r>
            <a:r>
              <a:rPr lang="el-GR" dirty="0"/>
              <a:t>με δημόσια </a:t>
            </a:r>
            <a:r>
              <a:rPr lang="el-GR" dirty="0" smtClean="0"/>
              <a:t>ανακοίνωση</a:t>
            </a:r>
          </a:p>
          <a:p>
            <a:r>
              <a:rPr lang="el-GR" b="1" dirty="0"/>
              <a:t>Την πρώτη μέρα </a:t>
            </a:r>
            <a:r>
              <a:rPr lang="el-GR" dirty="0"/>
              <a:t>απαγγέλλονταν η κατηγορία, μιλούσε ο κατήγορος και απολογούνταν ο κατηγορούμενος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Τη </a:t>
            </a:r>
            <a:r>
              <a:rPr lang="el-GR" b="1" dirty="0"/>
              <a:t>δεύτερη μέρα </a:t>
            </a:r>
            <a:r>
              <a:rPr lang="el-GR" dirty="0"/>
              <a:t>δευτερολογούσαν οι αντίδικοι</a:t>
            </a:r>
            <a:r>
              <a:rPr lang="el-GR" dirty="0" smtClean="0"/>
              <a:t>,</a:t>
            </a:r>
          </a:p>
          <a:p>
            <a:r>
              <a:rPr lang="el-GR" b="1" dirty="0"/>
              <a:t> Η δίκη συνεχίζονταν </a:t>
            </a:r>
            <a:r>
              <a:rPr lang="el-GR" dirty="0"/>
              <a:t>μέχρι να εκδοθεί η απόφαση (θάνατος ,</a:t>
            </a:r>
          </a:p>
          <a:p>
            <a:r>
              <a:rPr lang="el-GR" dirty="0"/>
              <a:t>εξορία, αθώωση)</a:t>
            </a:r>
            <a:endParaRPr lang="el-GR" dirty="0" smtClean="0"/>
          </a:p>
          <a:p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2699792" y="335699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82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Αφορά </a:t>
            </a:r>
            <a:r>
              <a:rPr lang="el-GR" dirty="0"/>
              <a:t>στην κατηγορία Φαρμακείας με εκδίκαση πιθανότερα στον Άρειο </a:t>
            </a:r>
            <a:r>
              <a:rPr lang="el-GR" dirty="0" smtClean="0"/>
              <a:t>Πάγο. </a:t>
            </a:r>
            <a:r>
              <a:rPr lang="el-GR" b="1" dirty="0" smtClean="0">
                <a:solidFill>
                  <a:srgbClr val="C00000"/>
                </a:solidFill>
              </a:rPr>
              <a:t>(</a:t>
            </a:r>
            <a:r>
              <a:rPr lang="el-GR" b="1" dirty="0">
                <a:solidFill>
                  <a:srgbClr val="C00000"/>
                </a:solidFill>
              </a:rPr>
              <a:t>Συνήθως η αποστροφή προς τους δικαστές του Αρείου Πάγου είναι «ὦ βουλή</a:t>
            </a:r>
            <a:r>
              <a:rPr lang="el-GR" b="1" dirty="0" smtClean="0">
                <a:solidFill>
                  <a:srgbClr val="C00000"/>
                </a:solidFill>
              </a:rPr>
              <a:t>»)</a:t>
            </a:r>
          </a:p>
          <a:p>
            <a:pPr indent="0">
              <a:buNone/>
            </a:pPr>
            <a:r>
              <a:rPr lang="el-GR" dirty="0" smtClean="0"/>
              <a:t>&lt;&lt;</a:t>
            </a:r>
            <a:r>
              <a:rPr lang="el-GR" dirty="0" err="1" smtClean="0"/>
              <a:t>ὑμεῖς</a:t>
            </a:r>
            <a:r>
              <a:rPr lang="el-GR" dirty="0" smtClean="0"/>
              <a:t> </a:t>
            </a:r>
            <a:r>
              <a:rPr lang="el-GR" dirty="0" err="1"/>
              <a:t>δ᾽</a:t>
            </a:r>
            <a:r>
              <a:rPr lang="el-GR" dirty="0"/>
              <a:t> </a:t>
            </a:r>
            <a:r>
              <a:rPr lang="el-GR" dirty="0" err="1"/>
              <a:t>οὐ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ἀποκτεινάντων</a:t>
            </a:r>
            <a:r>
              <a:rPr lang="el-GR" dirty="0"/>
              <a:t> </a:t>
            </a:r>
            <a:r>
              <a:rPr lang="el-GR" dirty="0" err="1"/>
              <a:t>ἐστὲ</a:t>
            </a:r>
            <a:r>
              <a:rPr lang="el-GR" dirty="0"/>
              <a:t> </a:t>
            </a:r>
            <a:r>
              <a:rPr lang="el-GR" dirty="0" smtClean="0"/>
              <a:t>βοηθοί&gt;&gt; Ωστόσο το καταλαβαίνουμε από αυτήν την φράση ότι η δίκη γίνεται στον Άρειο Πάγο</a:t>
            </a:r>
          </a:p>
          <a:p>
            <a:pPr indent="0">
              <a:buNone/>
            </a:pPr>
            <a:r>
              <a:rPr lang="el-GR" b="1" dirty="0" smtClean="0"/>
              <a:t>Ακόμα και στην παράγραφο 3 φαίνεται το </a:t>
            </a:r>
            <a:r>
              <a:rPr lang="el-GR" b="1" dirty="0" err="1" smtClean="0"/>
              <a:t>παραπάμω:</a:t>
            </a:r>
            <a:r>
              <a:rPr lang="el-GR" dirty="0" err="1"/>
              <a:t>«ἐξ</a:t>
            </a:r>
            <a:r>
              <a:rPr lang="el-GR" dirty="0"/>
              <a:t> </a:t>
            </a:r>
            <a:r>
              <a:rPr lang="el-GR" dirty="0" err="1"/>
              <a:t>ἐπιβουλῆς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προβουλῆς</a:t>
            </a:r>
            <a:r>
              <a:rPr lang="el-GR" dirty="0"/>
              <a:t>», «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νόμοις</a:t>
            </a:r>
            <a:r>
              <a:rPr lang="el-GR" dirty="0"/>
              <a:t> </a:t>
            </a:r>
            <a:r>
              <a:rPr lang="el-GR" dirty="0" err="1"/>
              <a:t>τοῖς</a:t>
            </a:r>
            <a:r>
              <a:rPr lang="el-GR" dirty="0"/>
              <a:t> </a:t>
            </a:r>
            <a:r>
              <a:rPr lang="el-GR" dirty="0" err="1"/>
              <a:t>ὑμετέροις</a:t>
            </a:r>
            <a:r>
              <a:rPr lang="el-GR" dirty="0"/>
              <a:t>, </a:t>
            </a:r>
            <a:r>
              <a:rPr lang="el-GR" dirty="0" err="1"/>
              <a:t>οὓς</a:t>
            </a:r>
            <a:r>
              <a:rPr lang="el-GR" dirty="0"/>
              <a:t> </a:t>
            </a:r>
            <a:r>
              <a:rPr lang="el-GR" dirty="0" err="1"/>
              <a:t>παρὰ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</a:t>
            </a:r>
            <a:r>
              <a:rPr lang="el-GR" dirty="0" err="1"/>
              <a:t>θεῶν</a:t>
            </a:r>
            <a:r>
              <a:rPr lang="el-GR" dirty="0"/>
              <a:t> </a:t>
            </a:r>
            <a:r>
              <a:rPr lang="el-GR" dirty="0" err="1"/>
              <a:t>καὶ</a:t>
            </a:r>
            <a:r>
              <a:rPr lang="el-GR" dirty="0"/>
              <a:t> </a:t>
            </a:r>
            <a:r>
              <a:rPr lang="el-GR" dirty="0" err="1"/>
              <a:t>τῶν</a:t>
            </a:r>
            <a:r>
              <a:rPr lang="el-GR" dirty="0"/>
              <a:t> προγόνων </a:t>
            </a:r>
            <a:r>
              <a:rPr lang="el-GR" dirty="0" err="1"/>
              <a:t>διαδεξάμενοι</a:t>
            </a:r>
            <a:r>
              <a:rPr lang="el-GR" dirty="0"/>
              <a:t> </a:t>
            </a:r>
            <a:r>
              <a:rPr lang="el-GR" dirty="0" err="1"/>
              <a:t>κατὰ</a:t>
            </a:r>
            <a:r>
              <a:rPr lang="el-GR" dirty="0"/>
              <a:t> </a:t>
            </a:r>
            <a:r>
              <a:rPr lang="el-GR" dirty="0" err="1"/>
              <a:t>τὸ</a:t>
            </a:r>
            <a:r>
              <a:rPr lang="el-GR" dirty="0"/>
              <a:t> </a:t>
            </a:r>
            <a:r>
              <a:rPr lang="el-GR" dirty="0" err="1"/>
              <a:t>αὐτὸ</a:t>
            </a:r>
            <a:r>
              <a:rPr lang="el-GR" dirty="0"/>
              <a:t> </a:t>
            </a:r>
            <a:r>
              <a:rPr lang="el-GR" dirty="0" err="1"/>
              <a:t>ἐκείνοις</a:t>
            </a:r>
            <a:r>
              <a:rPr lang="el-GR" dirty="0"/>
              <a:t> </a:t>
            </a:r>
            <a:r>
              <a:rPr lang="el-GR" dirty="0" err="1"/>
              <a:t>περὶ</a:t>
            </a:r>
            <a:r>
              <a:rPr lang="el-GR" dirty="0"/>
              <a:t> </a:t>
            </a:r>
            <a:r>
              <a:rPr lang="el-GR" dirty="0" err="1"/>
              <a:t>τῆς</a:t>
            </a:r>
            <a:r>
              <a:rPr lang="el-GR" dirty="0"/>
              <a:t> καταψηφίσεως δικάζετε», χαρακτηρισμός που ταιριάζει στο αρχαιότερο </a:t>
            </a:r>
            <a:r>
              <a:rPr lang="el-GR" dirty="0" smtClean="0"/>
              <a:t>δικαστήριο</a:t>
            </a:r>
            <a:endParaRPr lang="el-GR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696671" cy="158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536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Υποθεση</a:t>
            </a:r>
            <a:r>
              <a:rPr lang="el-GR" dirty="0" smtClean="0"/>
              <a:t> </a:t>
            </a:r>
            <a:r>
              <a:rPr lang="el-GR" dirty="0" err="1" smtClean="0"/>
              <a:t>λογου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371600" y="2438400"/>
            <a:ext cx="6440760" cy="3222848"/>
          </a:xfrm>
        </p:spPr>
        <p:txBody>
          <a:bodyPr>
            <a:noAutofit/>
          </a:bodyPr>
          <a:lstStyle/>
          <a:p>
            <a:r>
              <a:rPr lang="el-GR" sz="1400" b="1" dirty="0" smtClean="0"/>
              <a:t>Κάποιος </a:t>
            </a:r>
            <a:r>
              <a:rPr lang="el-GR" sz="1400" b="1" dirty="0"/>
              <a:t>ονόματι </a:t>
            </a:r>
            <a:r>
              <a:rPr lang="el-GR" sz="1400" b="1" dirty="0" err="1"/>
              <a:t>Φιλόνεως</a:t>
            </a:r>
            <a:r>
              <a:rPr lang="el-GR" sz="1400" b="1" dirty="0"/>
              <a:t> είχε κατέβει στον Πειραιά για μια οικογενειακή γιορτή προς τιμή του </a:t>
            </a:r>
            <a:r>
              <a:rPr lang="el-GR" sz="1400" b="1" u="sng" dirty="0" err="1"/>
              <a:t>Κτησίου</a:t>
            </a:r>
            <a:r>
              <a:rPr lang="el-GR" sz="1400" b="1" u="sng" dirty="0"/>
              <a:t> Διός</a:t>
            </a:r>
            <a:r>
              <a:rPr lang="el-GR" sz="1400" b="1" dirty="0"/>
              <a:t>, τούς υπηρέτησε η παλλακίδα του </a:t>
            </a:r>
            <a:r>
              <a:rPr lang="el-GR" sz="1400" b="1" dirty="0" err="1"/>
              <a:t>Φιλόνεω</a:t>
            </a:r>
            <a:r>
              <a:rPr lang="el-GR" sz="1400" b="1" dirty="0"/>
              <a:t>, την </a:t>
            </a:r>
            <a:r>
              <a:rPr lang="el-GR" sz="1400" b="1" dirty="0" smtClean="0"/>
              <a:t>οποία   είχε </a:t>
            </a:r>
            <a:r>
              <a:rPr lang="el-GR" sz="1400" b="1" dirty="0"/>
              <a:t>απειλήσει ότι θα την έκλεινε σε πορνείο για την κακή διαγωγή της. Εκείνη έριξε  δηλητήριο στο κρασί και  αρρώστησε και </a:t>
            </a:r>
            <a:r>
              <a:rPr lang="el-GR" sz="1400" b="1" dirty="0" smtClean="0"/>
              <a:t>πέθανε   είκοσι </a:t>
            </a:r>
            <a:r>
              <a:rPr lang="el-GR" sz="1400" b="1" dirty="0"/>
              <a:t>μέρες </a:t>
            </a:r>
            <a:r>
              <a:rPr lang="el-GR" sz="1400" b="1" dirty="0" smtClean="0"/>
              <a:t>αργότερα.</a:t>
            </a:r>
          </a:p>
          <a:p>
            <a:r>
              <a:rPr lang="el-GR" sz="1400" dirty="0" smtClean="0"/>
              <a:t>(</a:t>
            </a:r>
            <a:r>
              <a:rPr lang="el-GR" sz="1400" b="1" u="sng" dirty="0" err="1" smtClean="0"/>
              <a:t>κτήσιος</a:t>
            </a:r>
            <a:r>
              <a:rPr lang="el-GR" sz="1400" b="1" u="sng" dirty="0" smtClean="0"/>
              <a:t> </a:t>
            </a:r>
            <a:r>
              <a:rPr lang="el-GR" sz="1400" dirty="0" smtClean="0"/>
              <a:t>— </a:t>
            </a:r>
            <a:r>
              <a:rPr lang="el-GR" sz="1400" dirty="0"/>
              <a:t>Προσωνυμία του Δία ως προστάτη της ατομικής περιουσίας. Ο </a:t>
            </a:r>
            <a:r>
              <a:rPr lang="el-GR" sz="1400" dirty="0" smtClean="0"/>
              <a:t> Δίας </a:t>
            </a:r>
            <a:r>
              <a:rPr lang="el-GR" sz="1400" dirty="0"/>
              <a:t>λατρευόταν σε αρκετές περιοχές του ελλαδικού χώρου. Στην Αττική υπήρχε βωμός στον δήμο </a:t>
            </a:r>
            <a:r>
              <a:rPr lang="el-GR" sz="1400" dirty="0" err="1"/>
              <a:t>Φλύας</a:t>
            </a:r>
            <a:r>
              <a:rPr lang="el-GR" sz="1400" dirty="0"/>
              <a:t> και ένα λατρευτικό κέντρο στον Πειραιά. </a:t>
            </a:r>
            <a:r>
              <a:rPr lang="el-GR" sz="1400" dirty="0" smtClean="0"/>
              <a:t>)</a:t>
            </a:r>
            <a:r>
              <a:rPr lang="el-GR" sz="1400" dirty="0"/>
              <a:t/>
            </a:r>
            <a:br>
              <a:rPr lang="el-GR" sz="1400" dirty="0"/>
            </a:b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xmlns="" val="3444350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ΣΥΝΕΧΕΙΑ ΥΠΟΘΕΣΗΣ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Ο γιος του φίλου του </a:t>
            </a:r>
            <a:r>
              <a:rPr lang="el-GR" dirty="0" err="1"/>
              <a:t>Φιλόνεω</a:t>
            </a:r>
            <a:r>
              <a:rPr lang="el-GR" dirty="0"/>
              <a:t>, καταγγέλλει ως ηθικό αυτουργό της δηλητηριάσεως τη μητριά του, στηριζόμενος στα τελευταία λόγια του πατέρα του σύμφωνα με τα οποία η μητριά του είχε έρθει σε επαφή με την παλλακίδα του </a:t>
            </a:r>
            <a:r>
              <a:rPr lang="el-GR" dirty="0" err="1"/>
              <a:t>Φιλόνεω</a:t>
            </a:r>
            <a:r>
              <a:rPr lang="el-GR" dirty="0"/>
              <a:t> .(</a:t>
            </a:r>
            <a:r>
              <a:rPr lang="el-GR" b="1" u="sng" dirty="0"/>
              <a:t>» </a:t>
            </a:r>
            <a:r>
              <a:rPr lang="el-GR" dirty="0"/>
              <a:t>Επομένως η κατηγορία είναι φαρμακείας μέσω τρίτου προσώπου.)</a:t>
            </a:r>
          </a:p>
          <a:p>
            <a:r>
              <a:rPr lang="el-GR" dirty="0"/>
              <a:t>Η μητρυιά κατηγορείται ως «</a:t>
            </a:r>
            <a:r>
              <a:rPr lang="el-GR" dirty="0" err="1"/>
              <a:t>βουλεύσασα</a:t>
            </a:r>
            <a:r>
              <a:rPr lang="el-GR" dirty="0"/>
              <a:t> </a:t>
            </a:r>
            <a:r>
              <a:rPr lang="el-GR" dirty="0" err="1"/>
              <a:t>τόν</a:t>
            </a:r>
            <a:r>
              <a:rPr lang="el-GR" dirty="0"/>
              <a:t> θάνατον</a:t>
            </a:r>
            <a:r>
              <a:rPr lang="el-GR" b="1" u="sng" dirty="0"/>
              <a:t>»                          εννοεί την «</a:t>
            </a:r>
            <a:r>
              <a:rPr lang="el-GR" b="1" u="sng" dirty="0" err="1"/>
              <a:t>προμελετήσασα</a:t>
            </a:r>
            <a:r>
              <a:rPr lang="el-GR" b="1" u="sng" dirty="0"/>
              <a:t> το φόνο</a:t>
            </a:r>
            <a:r>
              <a:rPr lang="el-GR" dirty="0"/>
              <a:t> Η μητρυιά κατηγορείται ως ηθική αυτουργός </a:t>
            </a:r>
            <a:r>
              <a:rPr lang="el-GR" b="1" u="sng" dirty="0"/>
              <a:t>   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574289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i="1" cap="none" spc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Φαρμακείας </a:t>
            </a:r>
            <a:r>
              <a:rPr lang="el-GR" sz="3200" b="1" i="1" cap="none" spc="0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κατὰ</a:t>
            </a:r>
            <a:r>
              <a:rPr lang="el-GR" sz="3200" b="1" i="1" cap="none" spc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l-GR" sz="3200" b="1" i="1" cap="none" spc="0" dirty="0" err="1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τῆς</a:t>
            </a:r>
            <a:r>
              <a:rPr lang="el-GR" sz="3200" b="1" i="1" cap="none" spc="0" dirty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l-GR" sz="3200" b="1" i="1" cap="none" spc="0" dirty="0" err="1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μητρυιᾶς</a:t>
            </a:r>
            <a:r>
              <a:rPr lang="en-US" sz="3200" b="1" i="1" cap="none" spc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 </a:t>
            </a:r>
            <a:r>
              <a:rPr lang="el-GR" sz="3200" b="1" i="1" cap="none" spc="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n-ea"/>
                <a:cs typeface="+mn-cs"/>
              </a:rPr>
              <a:t>Κεφ.3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 </a:t>
            </a:r>
            <a:r>
              <a:rPr lang="el-GR" dirty="0" smtClean="0"/>
              <a:t>Η </a:t>
            </a:r>
            <a:r>
              <a:rPr lang="el-GR" dirty="0" err="1" smtClean="0"/>
              <a:t>παράγαφος</a:t>
            </a:r>
            <a:r>
              <a:rPr lang="el-GR" dirty="0" smtClean="0"/>
              <a:t> </a:t>
            </a:r>
            <a:r>
              <a:rPr lang="el-GR" dirty="0"/>
              <a:t>3 ανήκει </a:t>
            </a:r>
            <a:r>
              <a:rPr lang="el-GR" dirty="0" smtClean="0"/>
              <a:t> στη  </a:t>
            </a:r>
            <a:r>
              <a:rPr lang="el-GR" b="1" dirty="0" err="1"/>
              <a:t>Πρότασις</a:t>
            </a:r>
            <a:r>
              <a:rPr lang="el-GR" b="1" dirty="0"/>
              <a:t> (§3-4</a:t>
            </a:r>
            <a:r>
              <a:rPr lang="el-GR" b="1" dirty="0" smtClean="0"/>
              <a:t>) ( Το οποίο ανήκει στο </a:t>
            </a:r>
            <a:r>
              <a:rPr lang="el-GR" b="1" dirty="0" err="1" smtClean="0"/>
              <a:t>Προίμιο</a:t>
            </a:r>
            <a:r>
              <a:rPr lang="el-GR" b="1" dirty="0" smtClean="0"/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 </a:t>
            </a:r>
            <a:r>
              <a:rPr lang="el-GR" dirty="0"/>
              <a:t>ομιλητής προσπαθεί να προκαλέσει την εύνοια των </a:t>
            </a:r>
            <a:r>
              <a:rPr lang="el-GR" dirty="0" smtClean="0"/>
              <a:t>ακροατών.</a:t>
            </a:r>
          </a:p>
          <a:p>
            <a:pPr marL="342900" indent="-342900">
              <a:buFont typeface="+mj-lt"/>
              <a:buAutoNum type="arabicPeriod"/>
            </a:pPr>
            <a:r>
              <a:rPr lang="el-GR" dirty="0" smtClean="0"/>
              <a:t>Ο  κατήγορος αναφερόμενος με </a:t>
            </a:r>
            <a:r>
              <a:rPr lang="el-GR" dirty="0"/>
              <a:t>την προσφώνηση ὦ </a:t>
            </a:r>
            <a:r>
              <a:rPr lang="el-GR" dirty="0" err="1" smtClean="0"/>
              <a:t>ἄνδρες</a:t>
            </a:r>
            <a:endParaRPr lang="el-GR" b="1" dirty="0" smtClean="0"/>
          </a:p>
          <a:p>
            <a:pPr indent="0">
              <a:buNone/>
            </a:pPr>
            <a:r>
              <a:rPr lang="el-GR" b="1" dirty="0"/>
              <a:t>                </a:t>
            </a:r>
            <a:r>
              <a:rPr lang="el-GR" b="1" dirty="0" smtClean="0"/>
              <a:t>      </a:t>
            </a:r>
            <a:r>
              <a:rPr lang="el-GR" dirty="0" smtClean="0"/>
              <a:t>επιχειρεί </a:t>
            </a:r>
            <a:r>
              <a:rPr lang="el-GR" dirty="0"/>
              <a:t>να τους </a:t>
            </a:r>
            <a:r>
              <a:rPr lang="el-GR" dirty="0" smtClean="0"/>
              <a:t>δεσμεύσει  να </a:t>
            </a:r>
            <a:r>
              <a:rPr lang="el-GR" dirty="0"/>
              <a:t>εφαρμόσουν τους ισχύοντες </a:t>
            </a:r>
            <a:r>
              <a:rPr lang="el-GR" dirty="0" smtClean="0"/>
              <a:t>νόμους</a:t>
            </a:r>
            <a:endParaRPr lang="el-GR" dirty="0"/>
          </a:p>
          <a:p>
            <a:pPr indent="0">
              <a:buNone/>
            </a:pPr>
            <a:endParaRPr lang="el-GR" dirty="0" smtClean="0"/>
          </a:p>
          <a:p>
            <a:pPr indent="0">
              <a:buNone/>
            </a:pPr>
            <a:endParaRPr lang="el-GR" dirty="0"/>
          </a:p>
        </p:txBody>
      </p:sp>
      <p:cxnSp>
        <p:nvCxnSpPr>
          <p:cNvPr id="5" name="Ευθύγραμμο βέλος σύνδεσης 4"/>
          <p:cNvCxnSpPr/>
          <p:nvPr/>
        </p:nvCxnSpPr>
        <p:spPr>
          <a:xfrm>
            <a:off x="1475656" y="4797152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4598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Υψηλή ραπτική">
  <a:themeElements>
    <a:clrScheme name="Υψηλή ραπτική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Επίσημο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Υψηλή ραπτική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316</TotalTime>
  <Words>1245</Words>
  <Application>Microsoft Office PowerPoint</Application>
  <PresentationFormat>Προβολή στην οθόνη (4:3)</PresentationFormat>
  <Paragraphs>95</Paragraphs>
  <Slides>18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18</vt:i4>
      </vt:variant>
    </vt:vector>
  </HeadingPairs>
  <TitlesOfParts>
    <vt:vector size="19" baseType="lpstr">
      <vt:lpstr>Υψηλή ραπτική</vt:lpstr>
      <vt:lpstr> </vt:lpstr>
      <vt:lpstr> ΣΥΝΤΟΜΟ ΒΙΟΓΡΑΦΙΚΟ ΣΗΜΕΙΩΜΑ ΑΝΤΙΦΩΝΤΑ</vt:lpstr>
      <vt:lpstr>Σωζομενοι λογοι</vt:lpstr>
      <vt:lpstr>Κατηγορία φαρμακείας κατά της μητριάς (ανάμεσα 420 και 411π.Χ.)  </vt:lpstr>
      <vt:lpstr>Συνεχεια: ΒΗΜΑΤΑ ΔΙΑΔΙΚΑΣΙΑΣ ΔΙΚΗΣ ΦΟΝΟΥ</vt:lpstr>
      <vt:lpstr>Διαφάνεια 6</vt:lpstr>
      <vt:lpstr>Υποθεση λογου</vt:lpstr>
      <vt:lpstr>ΣΥΝΕΧΕΙΑ ΥΠΟΘΕΣΗΣ</vt:lpstr>
      <vt:lpstr>Φαρμακείας κατὰ τῆς μητρυιᾶς Κεφ.3</vt:lpstr>
      <vt:lpstr>Δομη λογου</vt:lpstr>
      <vt:lpstr>Κεφ.3</vt:lpstr>
      <vt:lpstr>Κεφ.5</vt:lpstr>
      <vt:lpstr>ΚΕΦ.9</vt:lpstr>
      <vt:lpstr>Κεφ.17</vt:lpstr>
      <vt:lpstr>Κεφ.26</vt:lpstr>
      <vt:lpstr>Κεφ28 </vt:lpstr>
      <vt:lpstr>ΖΗΤΗΜΑΤΑ ΡΗΤΟΡΙΚΗΣ ΤΕΧΝΙΚΗΣ ΚΑΙ ΥΦΟΥΣ </vt:lpstr>
      <vt:lpstr>Συμπερασματα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</dc:title>
  <dc:creator>Δεσποινα</dc:creator>
  <cp:lastModifiedBy>eleni</cp:lastModifiedBy>
  <cp:revision>25</cp:revision>
  <dcterms:created xsi:type="dcterms:W3CDTF">2020-10-19T08:37:22Z</dcterms:created>
  <dcterms:modified xsi:type="dcterms:W3CDTF">2020-11-11T16:27:17Z</dcterms:modified>
</cp:coreProperties>
</file>