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1"/>
      </p:bgRef>
    </p:bg>
    <p:spTree>
      <p:nvGrpSpPr>
        <p:cNvPr id="1" name=""/>
        <p:cNvGrpSpPr/>
        <p:nvPr/>
      </p:nvGrpSpPr>
      <p:grpSpPr>
        <a:xfrm>
          <a:off x="0" y="0"/>
          <a:ext cx="0" cy="0"/>
          <a:chOff x="0" y="0"/>
          <a:chExt cx="0" cy="0"/>
        </a:xfrm>
      </p:grpSpPr>
      <p:sp>
        <p:nvSpPr>
          <p:cNvPr id="8" name="7 - Τίτλος"/>
          <p:cNvSpPr>
            <a:spLocks noGrp="1"/>
          </p:cNvSpPr>
          <p:nvPr>
            <p:ph type="ctrTitle"/>
          </p:nvPr>
        </p:nvSpPr>
        <p:spPr>
          <a:xfrm>
            <a:off x="2286000" y="3124200"/>
            <a:ext cx="6172200" cy="1894362"/>
          </a:xfrm>
        </p:spPr>
        <p:txBody>
          <a:bodyPr/>
          <a:lstStyle>
            <a:lvl1pPr>
              <a:defRPr b="1"/>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bwMode="auto">
          <a:xfrm rot="5400000">
            <a:off x="7764621" y="1174097"/>
            <a:ext cx="2286000" cy="381000"/>
          </a:xfrm>
        </p:spPr>
        <p:txBody>
          <a:bodyPr/>
          <a:lstStyle/>
          <a:p>
            <a:fld id="{43842670-BF13-46FE-B234-FD4AC83F844F}" type="datetimeFigureOut">
              <a:rPr lang="en-US" smtClean="0"/>
              <a:t>11/24/2020</a:t>
            </a:fld>
            <a:endParaRPr lang="en-GB"/>
          </a:p>
        </p:txBody>
      </p:sp>
      <p:sp>
        <p:nvSpPr>
          <p:cNvPr id="17" name="16 - Θέση υποσέλιδου"/>
          <p:cNvSpPr>
            <a:spLocks noGrp="1"/>
          </p:cNvSpPr>
          <p:nvPr>
            <p:ph type="ftr" sz="quarter" idx="11"/>
          </p:nvPr>
        </p:nvSpPr>
        <p:spPr bwMode="auto">
          <a:xfrm rot="5400000">
            <a:off x="7077269" y="4181669"/>
            <a:ext cx="3657600" cy="384048"/>
          </a:xfrm>
        </p:spPr>
        <p:txBody>
          <a:bodyPr/>
          <a:lstStyle/>
          <a:p>
            <a:endParaRPr lang="en-GB"/>
          </a:p>
        </p:txBody>
      </p:sp>
      <p:sp>
        <p:nvSpPr>
          <p:cNvPr id="10" name="9 - Ορθογώνιο"/>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Ορθογώνιο"/>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 Ορθογώνιο"/>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 Ορθογώνιο"/>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Ευθεία γραμμή σύνδεσης"/>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 Ευθεία γραμμή σύνδεσης"/>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 Ευθεία γραμμή σύνδεσης"/>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 Ευθεία γραμμή σύνδεσης"/>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 Ευθεία γραμμή σύνδεσης"/>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 Ευθεία γραμμή σύνδεσης"/>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 Ορθογώνιο"/>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 Έλλειψη"/>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Έλλειψη"/>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 Έλλειψη"/>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 Έλλειψη"/>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 Έλλειψη"/>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 Θέση αριθμού διαφάνειας"/>
          <p:cNvSpPr>
            <a:spLocks noGrp="1"/>
          </p:cNvSpPr>
          <p:nvPr>
            <p:ph type="sldNum" sz="quarter" idx="12"/>
          </p:nvPr>
        </p:nvSpPr>
        <p:spPr bwMode="auto">
          <a:xfrm>
            <a:off x="1325544" y="4928702"/>
            <a:ext cx="609600" cy="517524"/>
          </a:xfrm>
        </p:spPr>
        <p:txBody>
          <a:bodyPr/>
          <a:lstStyle/>
          <a:p>
            <a:fld id="{2FC32157-C774-4948-B43D-7FAFB4D7964B}"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43842670-BF13-46FE-B234-FD4AC83F844F}" type="datetimeFigureOut">
              <a:rPr lang="en-US" smtClean="0"/>
              <a:t>11/24/2020</a:t>
            </a:fld>
            <a:endParaRPr lang="en-GB"/>
          </a:p>
        </p:txBody>
      </p:sp>
      <p:sp>
        <p:nvSpPr>
          <p:cNvPr id="5" name="4 - Θέση υποσέλιδου"/>
          <p:cNvSpPr>
            <a:spLocks noGrp="1"/>
          </p:cNvSpPr>
          <p:nvPr>
            <p:ph type="ftr" sz="quarter" idx="11"/>
          </p:nvPr>
        </p:nvSpPr>
        <p:spPr/>
        <p:txBody>
          <a:bodyPr/>
          <a:lstStyle/>
          <a:p>
            <a:endParaRPr lang="en-GB"/>
          </a:p>
        </p:txBody>
      </p:sp>
      <p:sp>
        <p:nvSpPr>
          <p:cNvPr id="6" name="5 - Θέση αριθμού διαφάνειας"/>
          <p:cNvSpPr>
            <a:spLocks noGrp="1"/>
          </p:cNvSpPr>
          <p:nvPr>
            <p:ph type="sldNum" sz="quarter" idx="12"/>
          </p:nvPr>
        </p:nvSpPr>
        <p:spPr/>
        <p:txBody>
          <a:bodyPr/>
          <a:lstStyle/>
          <a:p>
            <a:fld id="{2FC32157-C774-4948-B43D-7FAFB4D7964B}"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9"/>
            <a:ext cx="1676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43842670-BF13-46FE-B234-FD4AC83F844F}" type="datetimeFigureOut">
              <a:rPr lang="en-US" smtClean="0"/>
              <a:t>11/24/2020</a:t>
            </a:fld>
            <a:endParaRPr lang="en-GB"/>
          </a:p>
        </p:txBody>
      </p:sp>
      <p:sp>
        <p:nvSpPr>
          <p:cNvPr id="5" name="4 - Θέση υποσέλιδου"/>
          <p:cNvSpPr>
            <a:spLocks noGrp="1"/>
          </p:cNvSpPr>
          <p:nvPr>
            <p:ph type="ftr" sz="quarter" idx="11"/>
          </p:nvPr>
        </p:nvSpPr>
        <p:spPr/>
        <p:txBody>
          <a:bodyPr/>
          <a:lstStyle/>
          <a:p>
            <a:endParaRPr lang="en-GB"/>
          </a:p>
        </p:txBody>
      </p:sp>
      <p:sp>
        <p:nvSpPr>
          <p:cNvPr id="6" name="5 - Θέση αριθμού διαφάνειας"/>
          <p:cNvSpPr>
            <a:spLocks noGrp="1"/>
          </p:cNvSpPr>
          <p:nvPr>
            <p:ph type="sldNum" sz="quarter" idx="12"/>
          </p:nvPr>
        </p:nvSpPr>
        <p:spPr/>
        <p:txBody>
          <a:bodyPr/>
          <a:lstStyle/>
          <a:p>
            <a:fld id="{2FC32157-C774-4948-B43D-7FAFB4D7964B}"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8" name="7 - Θέση περιεχομένου"/>
          <p:cNvSpPr>
            <a:spLocks noGrp="1"/>
          </p:cNvSpPr>
          <p:nvPr>
            <p:ph sz="quarter" idx="1"/>
          </p:nvPr>
        </p:nvSpPr>
        <p:spPr>
          <a:xfrm>
            <a:off x="457200" y="1600200"/>
            <a:ext cx="7467600" cy="4873752"/>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4"/>
          </p:nvPr>
        </p:nvSpPr>
        <p:spPr/>
        <p:txBody>
          <a:bodyPr rtlCol="0"/>
          <a:lstStyle/>
          <a:p>
            <a:fld id="{43842670-BF13-46FE-B234-FD4AC83F844F}" type="datetimeFigureOut">
              <a:rPr lang="en-US" smtClean="0"/>
              <a:t>11/24/2020</a:t>
            </a:fld>
            <a:endParaRPr lang="en-GB"/>
          </a:p>
        </p:txBody>
      </p:sp>
      <p:sp>
        <p:nvSpPr>
          <p:cNvPr id="9" name="8 - Θέση αριθμού διαφάνειας"/>
          <p:cNvSpPr>
            <a:spLocks noGrp="1"/>
          </p:cNvSpPr>
          <p:nvPr>
            <p:ph type="sldNum" sz="quarter" idx="15"/>
          </p:nvPr>
        </p:nvSpPr>
        <p:spPr/>
        <p:txBody>
          <a:bodyPr rtlCol="0"/>
          <a:lstStyle/>
          <a:p>
            <a:fld id="{2FC32157-C774-4948-B43D-7FAFB4D7964B}" type="slidenum">
              <a:rPr lang="en-GB" smtClean="0"/>
              <a:t>‹#›</a:t>
            </a:fld>
            <a:endParaRPr lang="en-GB"/>
          </a:p>
        </p:txBody>
      </p:sp>
      <p:sp>
        <p:nvSpPr>
          <p:cNvPr id="10" name="9 - Θέση υποσέλιδου"/>
          <p:cNvSpPr>
            <a:spLocks noGrp="1"/>
          </p:cNvSpPr>
          <p:nvPr>
            <p:ph type="ftr" sz="quarter" idx="16"/>
          </p:nvPr>
        </p:nvSpPr>
        <p:spPr/>
        <p:txBody>
          <a:bodyPr rtlCol="0"/>
          <a:lstStyle/>
          <a:p>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286000" y="2895600"/>
            <a:ext cx="6172200" cy="2053590"/>
          </a:xfrm>
        </p:spPr>
        <p:txBody>
          <a:bodyPr/>
          <a:lstStyle>
            <a:lvl1pPr algn="l">
              <a:buNone/>
              <a:defRPr sz="3000" b="1" cap="small"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bwMode="auto">
          <a:xfrm rot="5400000">
            <a:off x="7763256" y="1170432"/>
            <a:ext cx="2286000" cy="381000"/>
          </a:xfrm>
        </p:spPr>
        <p:txBody>
          <a:bodyPr/>
          <a:lstStyle/>
          <a:p>
            <a:fld id="{43842670-BF13-46FE-B234-FD4AC83F844F}" type="datetimeFigureOut">
              <a:rPr lang="en-US" smtClean="0"/>
              <a:t>11/24/2020</a:t>
            </a:fld>
            <a:endParaRPr lang="en-GB"/>
          </a:p>
        </p:txBody>
      </p:sp>
      <p:sp>
        <p:nvSpPr>
          <p:cNvPr id="5" name="4 - Θέση υποσέλιδου"/>
          <p:cNvSpPr>
            <a:spLocks noGrp="1"/>
          </p:cNvSpPr>
          <p:nvPr>
            <p:ph type="ftr" sz="quarter" idx="11"/>
          </p:nvPr>
        </p:nvSpPr>
        <p:spPr bwMode="auto">
          <a:xfrm rot="5400000">
            <a:off x="7077456" y="4178808"/>
            <a:ext cx="3657600" cy="384048"/>
          </a:xfrm>
        </p:spPr>
        <p:txBody>
          <a:bodyPr/>
          <a:lstStyle/>
          <a:p>
            <a:endParaRPr lang="en-GB"/>
          </a:p>
        </p:txBody>
      </p:sp>
      <p:sp>
        <p:nvSpPr>
          <p:cNvPr id="9" name="8 - Ορθογώνιο"/>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Ορθογώνιο"/>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Ευθεία γραμμή σύνδεσης"/>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 Ευθεία γραμμή σύνδεσης"/>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 Ευθεία γραμμή σύνδεσης"/>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 Ευθεία γραμμή σύνδεσης"/>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 Ευθεία γραμμή σύνδεσης"/>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 Ορθογώνιο"/>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 Έλλειψη"/>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 Έλλειψη"/>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 Έλλειψη"/>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 Έλλειψη"/>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Έλλειψη"/>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 Ευθεία γραμμή σύνδεσης"/>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 Θέση αριθμού διαφάνειας"/>
          <p:cNvSpPr>
            <a:spLocks noGrp="1"/>
          </p:cNvSpPr>
          <p:nvPr>
            <p:ph type="sldNum" sz="quarter" idx="12"/>
          </p:nvPr>
        </p:nvSpPr>
        <p:spPr bwMode="auto">
          <a:xfrm>
            <a:off x="1340616" y="4928702"/>
            <a:ext cx="609600" cy="517524"/>
          </a:xfrm>
        </p:spPr>
        <p:txBody>
          <a:bodyPr/>
          <a:lstStyle/>
          <a:p>
            <a:fld id="{2FC32157-C774-4948-B43D-7FAFB4D7964B}"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p>
            <a:fld id="{43842670-BF13-46FE-B234-FD4AC83F844F}" type="datetimeFigureOut">
              <a:rPr lang="en-US" smtClean="0"/>
              <a:t>11/24/2020</a:t>
            </a:fld>
            <a:endParaRPr lang="en-GB"/>
          </a:p>
        </p:txBody>
      </p:sp>
      <p:sp>
        <p:nvSpPr>
          <p:cNvPr id="6" name="5 - Θέση υποσέλιδου"/>
          <p:cNvSpPr>
            <a:spLocks noGrp="1"/>
          </p:cNvSpPr>
          <p:nvPr>
            <p:ph type="ftr" sz="quarter" idx="11"/>
          </p:nvPr>
        </p:nvSpPr>
        <p:spPr/>
        <p:txBody>
          <a:bodyPr/>
          <a:lstStyle/>
          <a:p>
            <a:endParaRPr lang="en-GB"/>
          </a:p>
        </p:txBody>
      </p:sp>
      <p:sp>
        <p:nvSpPr>
          <p:cNvPr id="7" name="6 - Θέση αριθμού διαφάνειας"/>
          <p:cNvSpPr>
            <a:spLocks noGrp="1"/>
          </p:cNvSpPr>
          <p:nvPr>
            <p:ph type="sldNum" sz="quarter" idx="12"/>
          </p:nvPr>
        </p:nvSpPr>
        <p:spPr/>
        <p:txBody>
          <a:bodyPr/>
          <a:lstStyle/>
          <a:p>
            <a:fld id="{2FC32157-C774-4948-B43D-7FAFB4D7964B}" type="slidenum">
              <a:rPr lang="en-GB" smtClean="0"/>
              <a:t>‹#›</a:t>
            </a:fld>
            <a:endParaRPr lang="en-GB"/>
          </a:p>
        </p:txBody>
      </p:sp>
      <p:sp>
        <p:nvSpPr>
          <p:cNvPr id="9" name="8 - Θέση περιεχομένου"/>
          <p:cNvSpPr>
            <a:spLocks noGrp="1"/>
          </p:cNvSpPr>
          <p:nvPr>
            <p:ph sz="quarter" idx="1"/>
          </p:nvPr>
        </p:nvSpPr>
        <p:spPr>
          <a:xfrm>
            <a:off x="457200" y="1600200"/>
            <a:ext cx="3657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10 - Θέση περιεχομένου"/>
          <p:cNvSpPr>
            <a:spLocks noGrp="1"/>
          </p:cNvSpPr>
          <p:nvPr>
            <p:ph sz="quarter" idx="2"/>
          </p:nvPr>
        </p:nvSpPr>
        <p:spPr>
          <a:xfrm>
            <a:off x="4270248" y="1600200"/>
            <a:ext cx="3657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7543800" cy="1143000"/>
          </a:xfrm>
        </p:spPr>
        <p:txBody>
          <a:bodyPr anchor="b"/>
          <a:lstStyle>
            <a:lvl1pPr>
              <a:defRPr/>
            </a:lvl1pPr>
          </a:lstStyle>
          <a:p>
            <a:r>
              <a:rPr kumimoji="0" lang="el-GR" smtClean="0"/>
              <a:t>Kλικ για επεξεργασία του τίτλου</a:t>
            </a:r>
            <a:endParaRPr kumimoji="0" lang="en-US"/>
          </a:p>
        </p:txBody>
      </p:sp>
      <p:sp>
        <p:nvSpPr>
          <p:cNvPr id="7" name="6 - Θέση ημερομηνίας"/>
          <p:cNvSpPr>
            <a:spLocks noGrp="1"/>
          </p:cNvSpPr>
          <p:nvPr>
            <p:ph type="dt" sz="half" idx="10"/>
          </p:nvPr>
        </p:nvSpPr>
        <p:spPr/>
        <p:txBody>
          <a:bodyPr/>
          <a:lstStyle/>
          <a:p>
            <a:fld id="{43842670-BF13-46FE-B234-FD4AC83F844F}" type="datetimeFigureOut">
              <a:rPr lang="en-US" smtClean="0"/>
              <a:t>11/24/2020</a:t>
            </a:fld>
            <a:endParaRPr lang="en-GB"/>
          </a:p>
        </p:txBody>
      </p:sp>
      <p:sp>
        <p:nvSpPr>
          <p:cNvPr id="8" name="7 - Θέση υποσέλιδου"/>
          <p:cNvSpPr>
            <a:spLocks noGrp="1"/>
          </p:cNvSpPr>
          <p:nvPr>
            <p:ph type="ftr" sz="quarter" idx="11"/>
          </p:nvPr>
        </p:nvSpPr>
        <p:spPr/>
        <p:txBody>
          <a:bodyPr/>
          <a:lstStyle/>
          <a:p>
            <a:endParaRPr lang="en-GB"/>
          </a:p>
        </p:txBody>
      </p:sp>
      <p:sp>
        <p:nvSpPr>
          <p:cNvPr id="9" name="8 - Θέση αριθμού διαφάνειας"/>
          <p:cNvSpPr>
            <a:spLocks noGrp="1"/>
          </p:cNvSpPr>
          <p:nvPr>
            <p:ph type="sldNum" sz="quarter" idx="12"/>
          </p:nvPr>
        </p:nvSpPr>
        <p:spPr/>
        <p:txBody>
          <a:bodyPr/>
          <a:lstStyle/>
          <a:p>
            <a:fld id="{2FC32157-C774-4948-B43D-7FAFB4D7964B}" type="slidenum">
              <a:rPr lang="en-GB" smtClean="0"/>
              <a:t>‹#›</a:t>
            </a:fld>
            <a:endParaRPr lang="en-GB"/>
          </a:p>
        </p:txBody>
      </p:sp>
      <p:sp>
        <p:nvSpPr>
          <p:cNvPr id="11" name="10 - Θέση περιεχομένου"/>
          <p:cNvSpPr>
            <a:spLocks noGrp="1"/>
          </p:cNvSpPr>
          <p:nvPr>
            <p:ph sz="quarter" idx="2"/>
          </p:nvPr>
        </p:nvSpPr>
        <p:spPr>
          <a:xfrm>
            <a:off x="457200" y="2362200"/>
            <a:ext cx="3657600" cy="38862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quarter" idx="4"/>
          </p:nvPr>
        </p:nvSpPr>
        <p:spPr>
          <a:xfrm>
            <a:off x="4371975" y="2362200"/>
            <a:ext cx="3657600" cy="38862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2" name="11 - Θέση κειμένου"/>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l-GR" smtClean="0"/>
              <a:t>Kλικ για επεξεργασία των στυλ του υποδείγματος</a:t>
            </a:r>
          </a:p>
        </p:txBody>
      </p:sp>
      <p:sp>
        <p:nvSpPr>
          <p:cNvPr id="14" name="13 - Θέση κειμένου"/>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l-GR" smtClean="0"/>
              <a:t>Kλικ για επεξεργασία των στυλ του υποδείγματος</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6" name="5 - Θέση ημερομηνίας"/>
          <p:cNvSpPr>
            <a:spLocks noGrp="1"/>
          </p:cNvSpPr>
          <p:nvPr>
            <p:ph type="dt" sz="half" idx="10"/>
          </p:nvPr>
        </p:nvSpPr>
        <p:spPr/>
        <p:txBody>
          <a:bodyPr rtlCol="0"/>
          <a:lstStyle/>
          <a:p>
            <a:fld id="{43842670-BF13-46FE-B234-FD4AC83F844F}" type="datetimeFigureOut">
              <a:rPr lang="en-US" smtClean="0"/>
              <a:t>11/24/2020</a:t>
            </a:fld>
            <a:endParaRPr lang="en-GB"/>
          </a:p>
        </p:txBody>
      </p:sp>
      <p:sp>
        <p:nvSpPr>
          <p:cNvPr id="7" name="6 - Θέση αριθμού διαφάνειας"/>
          <p:cNvSpPr>
            <a:spLocks noGrp="1"/>
          </p:cNvSpPr>
          <p:nvPr>
            <p:ph type="sldNum" sz="quarter" idx="11"/>
          </p:nvPr>
        </p:nvSpPr>
        <p:spPr/>
        <p:txBody>
          <a:bodyPr rtlCol="0"/>
          <a:lstStyle/>
          <a:p>
            <a:fld id="{2FC32157-C774-4948-B43D-7FAFB4D7964B}" type="slidenum">
              <a:rPr lang="en-GB" smtClean="0"/>
              <a:t>‹#›</a:t>
            </a:fld>
            <a:endParaRPr lang="en-GB"/>
          </a:p>
        </p:txBody>
      </p:sp>
      <p:sp>
        <p:nvSpPr>
          <p:cNvPr id="8" name="7 - Θέση υποσέλιδου"/>
          <p:cNvSpPr>
            <a:spLocks noGrp="1"/>
          </p:cNvSpPr>
          <p:nvPr>
            <p:ph type="ftr" sz="quarter" idx="12"/>
          </p:nvPr>
        </p:nvSpPr>
        <p:spPr/>
        <p:txBody>
          <a:bodyPr rtlCol="0"/>
          <a:lstStyle/>
          <a:p>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43842670-BF13-46FE-B234-FD4AC83F844F}" type="datetimeFigureOut">
              <a:rPr lang="en-US" smtClean="0"/>
              <a:t>11/24/2020</a:t>
            </a:fld>
            <a:endParaRPr lang="en-GB"/>
          </a:p>
        </p:txBody>
      </p:sp>
      <p:sp>
        <p:nvSpPr>
          <p:cNvPr id="3" name="2 - Θέση υποσέλιδου"/>
          <p:cNvSpPr>
            <a:spLocks noGrp="1"/>
          </p:cNvSpPr>
          <p:nvPr>
            <p:ph type="ftr" sz="quarter" idx="11"/>
          </p:nvPr>
        </p:nvSpPr>
        <p:spPr/>
        <p:txBody>
          <a:bodyPr/>
          <a:lstStyle/>
          <a:p>
            <a:endParaRPr lang="en-GB"/>
          </a:p>
        </p:txBody>
      </p:sp>
      <p:sp>
        <p:nvSpPr>
          <p:cNvPr id="4" name="3 - Θέση αριθμού διαφάνειας"/>
          <p:cNvSpPr>
            <a:spLocks noGrp="1"/>
          </p:cNvSpPr>
          <p:nvPr>
            <p:ph type="sldNum" sz="quarter" idx="12"/>
          </p:nvPr>
        </p:nvSpPr>
        <p:spPr/>
        <p:txBody>
          <a:bodyPr/>
          <a:lstStyle/>
          <a:p>
            <a:fld id="{2FC32157-C774-4948-B43D-7FAFB4D7964B}"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1">
        <a:schemeClr val="bg1"/>
      </p:bgRef>
    </p:bg>
    <p:spTree>
      <p:nvGrpSpPr>
        <p:cNvPr id="1" name=""/>
        <p:cNvGrpSpPr/>
        <p:nvPr/>
      </p:nvGrpSpPr>
      <p:grpSpPr>
        <a:xfrm>
          <a:off x="0" y="0"/>
          <a:ext cx="0" cy="0"/>
          <a:chOff x="0" y="0"/>
          <a:chExt cx="0" cy="0"/>
        </a:xfrm>
      </p:grpSpPr>
      <p:sp>
        <p:nvSpPr>
          <p:cNvPr id="10" name="9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 Τίτλος"/>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8" name="7 - Ευθεία γραμμή σύνδεσης"/>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 Ευθεία γραμμή σύνδεσης"/>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 Ευθεία γραμμή σύνδεσης"/>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Ορθογώνιο"/>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 Έλλειψη"/>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 Θέση περιεχομένου"/>
          <p:cNvSpPr>
            <a:spLocks noGrp="1"/>
          </p:cNvSpPr>
          <p:nvPr>
            <p:ph sz="quarter" idx="1"/>
          </p:nvPr>
        </p:nvSpPr>
        <p:spPr>
          <a:xfrm>
            <a:off x="304800" y="274320"/>
            <a:ext cx="5638800" cy="6327648"/>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1" name="20 - Θέση ημερομηνίας"/>
          <p:cNvSpPr>
            <a:spLocks noGrp="1"/>
          </p:cNvSpPr>
          <p:nvPr>
            <p:ph type="dt" sz="half" idx="14"/>
          </p:nvPr>
        </p:nvSpPr>
        <p:spPr/>
        <p:txBody>
          <a:bodyPr rtlCol="0"/>
          <a:lstStyle/>
          <a:p>
            <a:fld id="{43842670-BF13-46FE-B234-FD4AC83F844F}" type="datetimeFigureOut">
              <a:rPr lang="en-US" smtClean="0"/>
              <a:t>11/24/2020</a:t>
            </a:fld>
            <a:endParaRPr lang="en-GB"/>
          </a:p>
        </p:txBody>
      </p:sp>
      <p:sp>
        <p:nvSpPr>
          <p:cNvPr id="22" name="21 - Θέση αριθμού διαφάνειας"/>
          <p:cNvSpPr>
            <a:spLocks noGrp="1"/>
          </p:cNvSpPr>
          <p:nvPr>
            <p:ph type="sldNum" sz="quarter" idx="15"/>
          </p:nvPr>
        </p:nvSpPr>
        <p:spPr/>
        <p:txBody>
          <a:bodyPr rtlCol="0"/>
          <a:lstStyle/>
          <a:p>
            <a:fld id="{2FC32157-C774-4948-B43D-7FAFB4D7964B}" type="slidenum">
              <a:rPr lang="en-GB" smtClean="0"/>
              <a:t>‹#›</a:t>
            </a:fld>
            <a:endParaRPr lang="en-GB"/>
          </a:p>
        </p:txBody>
      </p:sp>
      <p:sp>
        <p:nvSpPr>
          <p:cNvPr id="23" name="22 - Θέση υποσέλιδου"/>
          <p:cNvSpPr>
            <a:spLocks noGrp="1"/>
          </p:cNvSpPr>
          <p:nvPr>
            <p:ph type="ftr" sz="quarter" idx="16"/>
          </p:nvPr>
        </p:nvSpPr>
        <p:spPr/>
        <p:txBody>
          <a:bodyPr rtlCol="0"/>
          <a:lstStyle/>
          <a:p>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Έλλειψη"/>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 Τίτλος"/>
          <p:cNvSpPr>
            <a:spLocks noGrp="1"/>
          </p:cNvSpPr>
          <p:nvPr>
            <p:ph type="title"/>
          </p:nvPr>
        </p:nvSpPr>
        <p:spPr>
          <a:xfrm rot="5400000">
            <a:off x="3350133" y="3200400"/>
            <a:ext cx="6309360" cy="457200"/>
          </a:xfrm>
        </p:spPr>
        <p:txBody>
          <a:bodyPr anchor="b"/>
          <a:lstStyle>
            <a:lvl1pPr algn="l">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10" name="9 - Ευθεία γραμμή σύνδεσης"/>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 Ορθογώνιο"/>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 Ευθεία γραμμή σύνδεσης"/>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 Ευθεία γραμμή σύνδεσης"/>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 Θέση ημερομηνίας"/>
          <p:cNvSpPr>
            <a:spLocks noGrp="1"/>
          </p:cNvSpPr>
          <p:nvPr>
            <p:ph type="dt" sz="half" idx="10"/>
          </p:nvPr>
        </p:nvSpPr>
        <p:spPr/>
        <p:txBody>
          <a:bodyPr rtlCol="0"/>
          <a:lstStyle/>
          <a:p>
            <a:fld id="{43842670-BF13-46FE-B234-FD4AC83F844F}" type="datetimeFigureOut">
              <a:rPr lang="en-US" smtClean="0"/>
              <a:t>11/24/2020</a:t>
            </a:fld>
            <a:endParaRPr lang="en-GB"/>
          </a:p>
        </p:txBody>
      </p:sp>
      <p:sp>
        <p:nvSpPr>
          <p:cNvPr id="18" name="17 - Θέση αριθμού διαφάνειας"/>
          <p:cNvSpPr>
            <a:spLocks noGrp="1"/>
          </p:cNvSpPr>
          <p:nvPr>
            <p:ph type="sldNum" sz="quarter" idx="11"/>
          </p:nvPr>
        </p:nvSpPr>
        <p:spPr/>
        <p:txBody>
          <a:bodyPr rtlCol="0"/>
          <a:lstStyle/>
          <a:p>
            <a:fld id="{2FC32157-C774-4948-B43D-7FAFB4D7964B}" type="slidenum">
              <a:rPr lang="en-GB" smtClean="0"/>
              <a:t>‹#›</a:t>
            </a:fld>
            <a:endParaRPr lang="en-GB"/>
          </a:p>
        </p:txBody>
      </p:sp>
      <p:sp>
        <p:nvSpPr>
          <p:cNvPr id="21" name="20 - Θέση υποσέλιδου"/>
          <p:cNvSpPr>
            <a:spLocks noGrp="1"/>
          </p:cNvSpPr>
          <p:nvPr>
            <p:ph type="ftr" sz="quarter" idx="12"/>
          </p:nvPr>
        </p:nvSpPr>
        <p:spPr/>
        <p:txBody>
          <a:bodyPr rtlCol="0"/>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 Θέση τίτλου"/>
          <p:cNvSpPr>
            <a:spLocks noGrp="1"/>
          </p:cNvSpPr>
          <p:nvPr>
            <p:ph type="title"/>
          </p:nvPr>
        </p:nvSpPr>
        <p:spPr>
          <a:xfrm>
            <a:off x="457200" y="274638"/>
            <a:ext cx="7467600" cy="1143000"/>
          </a:xfrm>
          <a:prstGeom prst="rect">
            <a:avLst/>
          </a:prstGeom>
        </p:spPr>
        <p:txBody>
          <a:bodyPr vert="horz" anchor="b">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43842670-BF13-46FE-B234-FD4AC83F844F}" type="datetimeFigureOut">
              <a:rPr lang="en-US" smtClean="0"/>
              <a:t>11/24/2020</a:t>
            </a:fld>
            <a:endParaRPr lang="en-GB"/>
          </a:p>
        </p:txBody>
      </p:sp>
      <p:sp>
        <p:nvSpPr>
          <p:cNvPr id="3" name="2 - Θέση υποσέλιδου"/>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GB"/>
          </a:p>
        </p:txBody>
      </p:sp>
      <p:sp>
        <p:nvSpPr>
          <p:cNvPr id="7" name="6 - Ευθεία γραμμή σύνδεσης"/>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 Ευθεία γραμμή σύνδεσης"/>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 Ορθογώνιο"/>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Έλλειψη"/>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Θέση αριθμού διαφάνειας"/>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2FC32157-C774-4948-B43D-7FAFB4D7964B}"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500034" y="142853"/>
            <a:ext cx="8072494" cy="2071701"/>
          </a:xfrm>
        </p:spPr>
        <p:txBody>
          <a:bodyPr>
            <a:noAutofit/>
          </a:bodyPr>
          <a:lstStyle/>
          <a:p>
            <a:r>
              <a:rPr lang="el-GR" sz="3200" b="1" dirty="0" smtClean="0">
                <a:solidFill>
                  <a:schemeClr val="tx1"/>
                </a:solidFill>
                <a:latin typeface="Times New Roman" pitchFamily="18" charset="0"/>
                <a:cs typeface="Times New Roman" pitchFamily="18" charset="0"/>
              </a:rPr>
              <a:t>ΜΙΑ ΑΘΗΝΑΪΚΗ ΔΙΚΗ</a:t>
            </a:r>
            <a:br>
              <a:rPr lang="el-GR" sz="3200" b="1" dirty="0" smtClean="0">
                <a:solidFill>
                  <a:schemeClr val="tx1"/>
                </a:solidFill>
                <a:latin typeface="Times New Roman" pitchFamily="18" charset="0"/>
                <a:cs typeface="Times New Roman" pitchFamily="18" charset="0"/>
              </a:rPr>
            </a:br>
            <a:r>
              <a:rPr lang="el-GR" sz="3200" b="1" dirty="0" smtClean="0">
                <a:solidFill>
                  <a:schemeClr val="tx1"/>
                </a:solidFill>
                <a:latin typeface="Times New Roman" pitchFamily="18" charset="0"/>
                <a:cs typeface="Times New Roman" pitchFamily="18" charset="0"/>
              </a:rPr>
              <a:t>ΣΤΗΝ ΚΛΑΣΙΚΗ ΑΘΗΝΑ</a:t>
            </a:r>
            <a:endParaRPr lang="en-GB" sz="3200" b="1" dirty="0">
              <a:solidFill>
                <a:schemeClr val="tx1"/>
              </a:solidFill>
              <a:latin typeface="Times New Roman" pitchFamily="18" charset="0"/>
              <a:cs typeface="Times New Roman" pitchFamily="18" charset="0"/>
            </a:endParaRPr>
          </a:p>
        </p:txBody>
      </p:sp>
      <p:sp>
        <p:nvSpPr>
          <p:cNvPr id="3" name="2 - Υπότιτλος"/>
          <p:cNvSpPr>
            <a:spLocks noGrp="1"/>
          </p:cNvSpPr>
          <p:nvPr>
            <p:ph type="subTitle" idx="1"/>
          </p:nvPr>
        </p:nvSpPr>
        <p:spPr>
          <a:xfrm>
            <a:off x="928662" y="2428868"/>
            <a:ext cx="7286676" cy="4067188"/>
          </a:xfrm>
          <a:blipFill>
            <a:blip r:embed="rId2"/>
            <a:tile tx="0" ty="0" sx="100000" sy="100000" flip="none" algn="tl"/>
          </a:blipFill>
        </p:spPr>
        <p:txBody>
          <a:bodyPr/>
          <a:lstStyle/>
          <a:p>
            <a:endParaRPr lang="el-GR" dirty="0" smtClean="0"/>
          </a:p>
          <a:p>
            <a:r>
              <a:rPr lang="el-GR" sz="5400" b="1" dirty="0" smtClean="0">
                <a:solidFill>
                  <a:srgbClr val="C00000"/>
                </a:solidFill>
              </a:rPr>
              <a:t>ΔΙΑΙΤΗΣΙΑ</a:t>
            </a:r>
          </a:p>
          <a:p>
            <a:endParaRPr lang="el-GR" b="1" dirty="0">
              <a:solidFill>
                <a:schemeClr val="tx1"/>
              </a:solidFill>
            </a:endParaRPr>
          </a:p>
          <a:p>
            <a:endParaRPr lang="en-GB" b="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274638"/>
            <a:ext cx="7496204" cy="582594"/>
          </a:xfrm>
        </p:spPr>
        <p:txBody>
          <a:bodyPr/>
          <a:lstStyle/>
          <a:p>
            <a:pPr algn="ctr"/>
            <a:r>
              <a:rPr lang="el-GR" b="1" dirty="0" smtClean="0">
                <a:solidFill>
                  <a:schemeClr val="tx1"/>
                </a:solidFill>
                <a:latin typeface="Calibri" pitchFamily="34" charset="0"/>
                <a:cs typeface="Calibri" pitchFamily="34" charset="0"/>
              </a:rPr>
              <a:t>ΔΗΜΟΣΙΑ ΔΙΑΙΤΗΣΙΑ</a:t>
            </a:r>
            <a:endParaRPr lang="en-GB" dirty="0"/>
          </a:p>
        </p:txBody>
      </p:sp>
      <p:sp>
        <p:nvSpPr>
          <p:cNvPr id="3" name="2 - Θέση περιεχομένου"/>
          <p:cNvSpPr>
            <a:spLocks noGrp="1"/>
          </p:cNvSpPr>
          <p:nvPr>
            <p:ph sz="quarter" idx="1"/>
          </p:nvPr>
        </p:nvSpPr>
        <p:spPr>
          <a:xfrm>
            <a:off x="428596" y="1142984"/>
            <a:ext cx="7496204" cy="5330968"/>
          </a:xfrm>
        </p:spPr>
        <p:txBody>
          <a:bodyPr>
            <a:normAutofit fontScale="92500"/>
          </a:bodyPr>
          <a:lstStyle/>
          <a:p>
            <a:r>
              <a:rPr lang="el-GR" dirty="0" smtClean="0">
                <a:latin typeface="Calibri" pitchFamily="34" charset="0"/>
                <a:cs typeface="Calibri" pitchFamily="34" charset="0"/>
              </a:rPr>
              <a:t>Η σοβαρότητα της δημόσιας διαιτησίας αποσκοπούσε στη μείωση του αριθμού των δικών, παρ’ όλο που η δυνατότητα της έφεσης ίσως να παρακινούσε τους αντιδίκους να μην παρουσιάσουν πλήρως τις υποθέσεις τους (επιχειρήματα).</a:t>
            </a:r>
          </a:p>
          <a:p>
            <a:r>
              <a:rPr lang="el-GR" dirty="0" smtClean="0">
                <a:latin typeface="Calibri" pitchFamily="34" charset="0"/>
                <a:cs typeface="Calibri" pitchFamily="34" charset="0"/>
              </a:rPr>
              <a:t>Εκτός από τη δυνατότητα της έφεσης η απόφαση της δημόσιας διαιτησίας μπορούσε να ακυρωθεί με δύο ακόμα τρόπους:</a:t>
            </a:r>
          </a:p>
          <a:p>
            <a:r>
              <a:rPr lang="el-GR" dirty="0" smtClean="0">
                <a:latin typeface="Calibri" pitchFamily="34" charset="0"/>
                <a:cs typeface="Calibri" pitchFamily="34" charset="0"/>
              </a:rPr>
              <a:t>Σε περίπτωση που ένας αντίδικος είχε κάνει αίτηση αναβολής της ανακοίνωσης απόφασης λόγω απουσίας του και ο διαιτητής έβγαζε την απόφαση, τότε μέσα σε 10 ημέρες μπορούσε να κάνει αίτηση στους τέσσερις </a:t>
            </a:r>
            <a:r>
              <a:rPr lang="el-GR" dirty="0" err="1" smtClean="0">
                <a:latin typeface="Calibri" pitchFamily="34" charset="0"/>
                <a:cs typeface="Calibri" pitchFamily="34" charset="0"/>
              </a:rPr>
              <a:t>φυλοδικαστές</a:t>
            </a:r>
            <a:r>
              <a:rPr lang="el-GR" dirty="0" smtClean="0">
                <a:latin typeface="Calibri" pitchFamily="34" charset="0"/>
                <a:cs typeface="Calibri" pitchFamily="34" charset="0"/>
              </a:rPr>
              <a:t> ενισχυμένη με έναν άλλο όρκο, ότι είχε εμποδιστεί η παρουσία του. Αν αυτή η αίτηση γινόταν αποδεκτή, τότε η υπόθεση θεωρούνταν ανύπαρκτη και ξεκινούσε εκ νέου δημόσια διαιτησία.</a:t>
            </a:r>
          </a:p>
          <a:p>
            <a:endParaRPr lang="en-GB" dirty="0">
              <a:latin typeface="Calibri" pitchFamily="34" charset="0"/>
              <a:cs typeface="Calibri"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274638"/>
            <a:ext cx="7496204" cy="582594"/>
          </a:xfrm>
        </p:spPr>
        <p:txBody>
          <a:bodyPr/>
          <a:lstStyle/>
          <a:p>
            <a:pPr algn="ctr"/>
            <a:r>
              <a:rPr lang="el-GR" b="1" dirty="0" smtClean="0">
                <a:solidFill>
                  <a:schemeClr val="tx1"/>
                </a:solidFill>
                <a:latin typeface="Calibri" pitchFamily="34" charset="0"/>
                <a:cs typeface="Calibri" pitchFamily="34" charset="0"/>
              </a:rPr>
              <a:t>ΔΗΜΟΣΙΑ ΔΙΑΙΤΗΣΙΑ</a:t>
            </a:r>
            <a:endParaRPr lang="en-GB" dirty="0"/>
          </a:p>
        </p:txBody>
      </p:sp>
      <p:sp>
        <p:nvSpPr>
          <p:cNvPr id="3" name="2 - Θέση περιεχομένου"/>
          <p:cNvSpPr>
            <a:spLocks noGrp="1"/>
          </p:cNvSpPr>
          <p:nvPr>
            <p:ph sz="quarter" idx="1"/>
          </p:nvPr>
        </p:nvSpPr>
        <p:spPr>
          <a:xfrm>
            <a:off x="428596" y="1142984"/>
            <a:ext cx="7496204" cy="5330968"/>
          </a:xfrm>
        </p:spPr>
        <p:txBody>
          <a:bodyPr>
            <a:normAutofit lnSpcReduction="10000"/>
          </a:bodyPr>
          <a:lstStyle/>
          <a:p>
            <a:r>
              <a:rPr lang="el-GR" dirty="0" smtClean="0">
                <a:latin typeface="Calibri" pitchFamily="34" charset="0"/>
                <a:cs typeface="Calibri" pitchFamily="34" charset="0"/>
              </a:rPr>
              <a:t>Ο δεύτερος τρόπος ακύρωσης της απόφασης του διαιτητή ήταν να κινήσει κατηγορία (εισαγγελία) αυτός εναντίον του οποίου είχε βγει η απόφαση ισχυριζόμενος ότι ο διαιτητής είχε διεξαγάγει τη διαιτησία με ανάρμοστο τρόπο.</a:t>
            </a:r>
          </a:p>
          <a:p>
            <a:r>
              <a:rPr lang="el-GR" dirty="0" smtClean="0">
                <a:latin typeface="Calibri" pitchFamily="34" charset="0"/>
                <a:cs typeface="Calibri" pitchFamily="34" charset="0"/>
              </a:rPr>
              <a:t>Ο διαιτητής περνούσε από ακρόαση ενώπιον όλων των δημόσιων διαιτητών εκείνου του έτους. Αν κρινόταν ένοχος, τότε ο διαιτητής μπορούσε να κάνει έφεση σε δικαστήριο. Η ποινή σε περίπτωση καταδίκης του δημόσιου διαιτητή ήταν ατιμία (αφαίρεση των πολιτικών δικαιωμάτων). </a:t>
            </a:r>
            <a:endParaRPr lang="el-GR" dirty="0" smtClean="0">
              <a:latin typeface="Calibri" pitchFamily="34" charset="0"/>
              <a:cs typeface="Calibri" pitchFamily="34" charset="0"/>
            </a:endParaRPr>
          </a:p>
          <a:p>
            <a:r>
              <a:rPr lang="el-GR" dirty="0" smtClean="0">
                <a:latin typeface="Calibri" pitchFamily="34" charset="0"/>
                <a:cs typeface="Calibri" pitchFamily="34" charset="0"/>
              </a:rPr>
              <a:t>Σε τέτοια περίπτωση η αρχική απόφαση του διαιτητή ακυρωνόταν και τότε θα έπρεπε να γίνει νέα δημόσια διαιτησία.</a:t>
            </a:r>
            <a:endParaRPr lang="en-GB" dirty="0">
              <a:latin typeface="Calibri" pitchFamily="34" charset="0"/>
              <a:cs typeface="Calibri"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274638"/>
            <a:ext cx="7496204" cy="511156"/>
          </a:xfrm>
        </p:spPr>
        <p:txBody>
          <a:bodyPr>
            <a:normAutofit fontScale="90000"/>
          </a:bodyPr>
          <a:lstStyle/>
          <a:p>
            <a:pPr algn="ctr"/>
            <a:r>
              <a:rPr lang="el-GR" b="1" dirty="0" err="1" smtClean="0">
                <a:solidFill>
                  <a:schemeClr val="tx1"/>
                </a:solidFill>
                <a:latin typeface="Calibri" pitchFamily="34" charset="0"/>
                <a:cs typeface="Calibri" pitchFamily="34" charset="0"/>
              </a:rPr>
              <a:t>Αρχων</a:t>
            </a:r>
            <a:r>
              <a:rPr lang="el-GR" b="1" dirty="0" smtClean="0">
                <a:solidFill>
                  <a:schemeClr val="tx1"/>
                </a:solidFill>
                <a:latin typeface="Calibri" pitchFamily="34" charset="0"/>
                <a:cs typeface="Calibri" pitchFamily="34" charset="0"/>
              </a:rPr>
              <a:t> και ΔΙΚΑΙΟΣΥΝΗ</a:t>
            </a:r>
            <a:endParaRPr lang="en-GB" b="1" dirty="0">
              <a:solidFill>
                <a:schemeClr val="tx1"/>
              </a:solidFill>
              <a:latin typeface="Calibri" pitchFamily="34" charset="0"/>
              <a:cs typeface="Calibri" pitchFamily="34" charset="0"/>
            </a:endParaRPr>
          </a:p>
        </p:txBody>
      </p:sp>
      <p:sp>
        <p:nvSpPr>
          <p:cNvPr id="3" name="2 - Θέση περιεχομένου"/>
          <p:cNvSpPr>
            <a:spLocks noGrp="1"/>
          </p:cNvSpPr>
          <p:nvPr>
            <p:ph sz="quarter" idx="1"/>
          </p:nvPr>
        </p:nvSpPr>
        <p:spPr>
          <a:xfrm>
            <a:off x="357158" y="928670"/>
            <a:ext cx="7567642" cy="5545282"/>
          </a:xfrm>
        </p:spPr>
        <p:txBody>
          <a:bodyPr/>
          <a:lstStyle/>
          <a:p>
            <a:r>
              <a:rPr lang="el-GR" dirty="0" smtClean="0">
                <a:latin typeface="Calibri" pitchFamily="34" charset="0"/>
                <a:cs typeface="Calibri" pitchFamily="34" charset="0"/>
              </a:rPr>
              <a:t>Οι άρχοντες μπορούσαν να επιβάλουν πρόστιμο για διάφορα αδικήματα δευτερεύουσας σημασίας, όπως π.χ. στη γιορτή των Διονυσίων μπορούσαν να επιβάλουν πρόστιμα σε πολίτες που συμπεριφέρονταν με ανάρμοστο και θορυβώδη τρόπο.</a:t>
            </a:r>
          </a:p>
          <a:p>
            <a:r>
              <a:rPr lang="el-GR" dirty="0" smtClean="0">
                <a:latin typeface="Calibri" pitchFamily="34" charset="0"/>
                <a:cs typeface="Calibri" pitchFamily="34" charset="0"/>
              </a:rPr>
              <a:t>Υπήρχε νόμος που επέτρεπε στους προέδρους των συνελεύσεων της Βουλής ή της Εκκλησίας να επιβάλουν πρόστιμο στους ομιλητές που μιλούσαν άσχετα προς το θέμα ή με υβριστικό τρόπο (μέχρι 50 δραχμές).</a:t>
            </a:r>
          </a:p>
          <a:p>
            <a:r>
              <a:rPr lang="el-GR" dirty="0" smtClean="0">
                <a:latin typeface="Calibri" pitchFamily="34" charset="0"/>
                <a:cs typeface="Calibri" pitchFamily="34" charset="0"/>
              </a:rPr>
              <a:t>Ο Αθηναίος πολίτης που διοριζόταν σε κάποιο αξίωμα (αρχή) μπορούσε να τιμωρεί με πρόστιμο όποιον εμπόδιζε την εκτέλεση των καθηκόντων του.</a:t>
            </a:r>
            <a:endParaRPr lang="en-GB" dirty="0">
              <a:latin typeface="Calibri" pitchFamily="34" charset="0"/>
              <a:cs typeface="Calibri"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274638"/>
            <a:ext cx="7496204" cy="582594"/>
          </a:xfrm>
        </p:spPr>
        <p:txBody>
          <a:bodyPr/>
          <a:lstStyle/>
          <a:p>
            <a:pPr algn="ctr"/>
            <a:r>
              <a:rPr lang="el-GR" b="1" dirty="0" err="1" smtClean="0">
                <a:solidFill>
                  <a:schemeClr val="tx1"/>
                </a:solidFill>
                <a:latin typeface="Calibri" pitchFamily="34" charset="0"/>
                <a:cs typeface="Calibri" pitchFamily="34" charset="0"/>
              </a:rPr>
              <a:t>Αρχων</a:t>
            </a:r>
            <a:r>
              <a:rPr lang="el-GR" b="1" dirty="0" smtClean="0">
                <a:solidFill>
                  <a:schemeClr val="tx1"/>
                </a:solidFill>
                <a:latin typeface="Calibri" pitchFamily="34" charset="0"/>
                <a:cs typeface="Calibri" pitchFamily="34" charset="0"/>
              </a:rPr>
              <a:t> και ΔΙΚΑΙΟΣΥΝΗ</a:t>
            </a:r>
            <a:endParaRPr lang="en-GB" dirty="0"/>
          </a:p>
        </p:txBody>
      </p:sp>
      <p:sp>
        <p:nvSpPr>
          <p:cNvPr id="3" name="2 - Θέση περιεχομένου"/>
          <p:cNvSpPr>
            <a:spLocks noGrp="1"/>
          </p:cNvSpPr>
          <p:nvPr>
            <p:ph sz="quarter" idx="1"/>
          </p:nvPr>
        </p:nvSpPr>
        <p:spPr>
          <a:xfrm>
            <a:off x="428596" y="928670"/>
            <a:ext cx="7496204" cy="5545282"/>
          </a:xfrm>
        </p:spPr>
        <p:txBody>
          <a:bodyPr/>
          <a:lstStyle/>
          <a:p>
            <a:r>
              <a:rPr lang="el-GR" dirty="0" smtClean="0">
                <a:latin typeface="Calibri" pitchFamily="34" charset="0"/>
                <a:cs typeface="Calibri" pitchFamily="34" charset="0"/>
              </a:rPr>
              <a:t>Εκτός από πρόστιμο, κάποιοι αξιωματούχοι μπορούσαν να επιβάλουν και άλλα είδη ποινών, π.χ. οι στρατηγοί στο πεδίο της μάχης:</a:t>
            </a:r>
          </a:p>
          <a:p>
            <a:r>
              <a:rPr lang="el-GR" i="1" dirty="0" smtClean="0">
                <a:latin typeface="Calibri" pitchFamily="34" charset="0"/>
                <a:cs typeface="Calibri" pitchFamily="34" charset="0"/>
              </a:rPr>
              <a:t>Αθηναίων Πολιτεία </a:t>
            </a:r>
            <a:r>
              <a:rPr lang="el-GR" dirty="0" smtClean="0">
                <a:latin typeface="Calibri" pitchFamily="34" charset="0"/>
                <a:cs typeface="Calibri" pitchFamily="34" charset="0"/>
              </a:rPr>
              <a:t>61.2: «Όταν διοικούν (οι στρατηγοί), έχουν εξουσία να </a:t>
            </a:r>
            <a:r>
              <a:rPr lang="el-GR" b="1" dirty="0" smtClean="0">
                <a:latin typeface="Calibri" pitchFamily="34" charset="0"/>
                <a:cs typeface="Calibri" pitchFamily="34" charset="0"/>
              </a:rPr>
              <a:t>φυλακίζουν</a:t>
            </a:r>
            <a:r>
              <a:rPr lang="el-GR" dirty="0" smtClean="0">
                <a:latin typeface="Calibri" pitchFamily="34" charset="0"/>
                <a:cs typeface="Calibri" pitchFamily="34" charset="0"/>
              </a:rPr>
              <a:t> όποιον απειθαρχεί, να τον </a:t>
            </a:r>
            <a:r>
              <a:rPr lang="el-GR" b="1" dirty="0" smtClean="0">
                <a:latin typeface="Calibri" pitchFamily="34" charset="0"/>
                <a:cs typeface="Calibri" pitchFamily="34" charset="0"/>
              </a:rPr>
              <a:t>εξορίσουν</a:t>
            </a:r>
            <a:r>
              <a:rPr lang="el-GR" dirty="0" smtClean="0">
                <a:latin typeface="Calibri" pitchFamily="34" charset="0"/>
                <a:cs typeface="Calibri" pitchFamily="34" charset="0"/>
              </a:rPr>
              <a:t> ή να του επιβάλουν πρόστιμο. Πρόστιμο όμως δεν επιβάλλουν συχνά».</a:t>
            </a:r>
          </a:p>
          <a:p>
            <a:r>
              <a:rPr lang="el-GR" dirty="0" smtClean="0">
                <a:latin typeface="Calibri" pitchFamily="34" charset="0"/>
                <a:cs typeface="Calibri" pitchFamily="34" charset="0"/>
              </a:rPr>
              <a:t>Είναι φανερό ότι η επιβολή προστίμου δεν ήταν κατάλληλη ή προτιμότερη όταν  βρίσκονταν ενώπιον της απειλής του εχθρού.</a:t>
            </a:r>
          </a:p>
          <a:p>
            <a:r>
              <a:rPr lang="el-GR" dirty="0" smtClean="0">
                <a:latin typeface="Calibri" pitchFamily="34" charset="0"/>
                <a:cs typeface="Calibri" pitchFamily="34" charset="0"/>
              </a:rPr>
              <a:t>Το </a:t>
            </a:r>
            <a:r>
              <a:rPr lang="el-GR" b="1" dirty="0" smtClean="0">
                <a:latin typeface="Calibri" pitchFamily="34" charset="0"/>
                <a:cs typeface="Calibri" pitchFamily="34" charset="0"/>
              </a:rPr>
              <a:t>πρόστιμο</a:t>
            </a:r>
            <a:r>
              <a:rPr lang="el-GR" dirty="0" smtClean="0">
                <a:latin typeface="Calibri" pitchFamily="34" charset="0"/>
                <a:cs typeface="Calibri" pitchFamily="34" charset="0"/>
              </a:rPr>
              <a:t> ήταν η ποινή που μπορούσε να επιβάλει συνήθως ένας πολιτικός αξιωματούχος, και το πρόστιμο των 50 δραχμών ήταν πολύ υψηλό, σίγουρα υψηλότερο των σημερινών προστίμων.</a:t>
            </a:r>
            <a:endParaRPr lang="en-GB" dirty="0">
              <a:latin typeface="Calibri" pitchFamily="34" charset="0"/>
              <a:cs typeface="Calibri"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274638"/>
            <a:ext cx="7424766" cy="582594"/>
          </a:xfrm>
        </p:spPr>
        <p:txBody>
          <a:bodyPr/>
          <a:lstStyle/>
          <a:p>
            <a:pPr algn="ctr"/>
            <a:r>
              <a:rPr lang="el-GR" b="1" dirty="0" err="1" smtClean="0">
                <a:solidFill>
                  <a:schemeClr val="tx1"/>
                </a:solidFill>
                <a:latin typeface="Calibri" pitchFamily="34" charset="0"/>
                <a:cs typeface="Calibri" pitchFamily="34" charset="0"/>
              </a:rPr>
              <a:t>Αρχων</a:t>
            </a:r>
            <a:r>
              <a:rPr lang="el-GR" b="1" dirty="0" smtClean="0">
                <a:solidFill>
                  <a:schemeClr val="tx1"/>
                </a:solidFill>
                <a:latin typeface="Calibri" pitchFamily="34" charset="0"/>
                <a:cs typeface="Calibri" pitchFamily="34" charset="0"/>
              </a:rPr>
              <a:t> και ΔΙΚΑΙΟΣΥΝΗ</a:t>
            </a:r>
            <a:endParaRPr lang="en-GB" dirty="0"/>
          </a:p>
        </p:txBody>
      </p:sp>
      <p:sp>
        <p:nvSpPr>
          <p:cNvPr id="3" name="2 - Θέση περιεχομένου"/>
          <p:cNvSpPr>
            <a:spLocks noGrp="1"/>
          </p:cNvSpPr>
          <p:nvPr>
            <p:ph sz="quarter" idx="1"/>
          </p:nvPr>
        </p:nvSpPr>
        <p:spPr>
          <a:xfrm>
            <a:off x="428596" y="1071546"/>
            <a:ext cx="7496204" cy="5402406"/>
          </a:xfrm>
        </p:spPr>
        <p:txBody>
          <a:bodyPr/>
          <a:lstStyle/>
          <a:p>
            <a:r>
              <a:rPr lang="el-GR" dirty="0" smtClean="0">
                <a:latin typeface="Calibri" pitchFamily="34" charset="0"/>
                <a:cs typeface="Calibri" pitchFamily="34" charset="0"/>
              </a:rPr>
              <a:t>Σε περίπτωση που το πρόστιμο θα έπρεπε να είναι μεγαλύτερο των 50 δραχμών, τότε ο άρχων έπρεπε να παραπέμψει την υπόθεση στο δικαστήριο.</a:t>
            </a:r>
          </a:p>
          <a:p>
            <a:r>
              <a:rPr lang="el-GR" dirty="0" smtClean="0">
                <a:latin typeface="Calibri" pitchFamily="34" charset="0"/>
                <a:cs typeface="Calibri" pitchFamily="34" charset="0"/>
              </a:rPr>
              <a:t>Οι άρχοντες μπορούσαν είτε να προεδρεύουν είτε να έχουν τον ρόλο του κατηγόρου στο δικαστήριο ή να έχουν και τις δύο αρμοδιότητες.</a:t>
            </a:r>
          </a:p>
          <a:p>
            <a:r>
              <a:rPr lang="el-GR" dirty="0" smtClean="0">
                <a:latin typeface="Calibri" pitchFamily="34" charset="0"/>
                <a:cs typeface="Calibri" pitchFamily="34" charset="0"/>
              </a:rPr>
              <a:t>Σε περίπτωση π.χ. που ένας στρατηγός προήδρευε τότε ένας άλλος στρατηγός είχε τον ρόλο του κατηγόρου ή μπορούσε και να έχει και υπερασπιστικό ρόλο.</a:t>
            </a:r>
          </a:p>
          <a:p>
            <a:r>
              <a:rPr lang="el-GR" dirty="0" smtClean="0">
                <a:latin typeface="Calibri" pitchFamily="34" charset="0"/>
                <a:cs typeface="Calibri" pitchFamily="34" charset="0"/>
              </a:rPr>
              <a:t>Π.χ. στον Λυσία </a:t>
            </a:r>
            <a:r>
              <a:rPr lang="el-GR" i="1" dirty="0" smtClean="0">
                <a:latin typeface="Calibri" pitchFamily="34" charset="0"/>
                <a:cs typeface="Calibri" pitchFamily="34" charset="0"/>
              </a:rPr>
              <a:t>Κατά </a:t>
            </a:r>
            <a:r>
              <a:rPr lang="el-GR" i="1" dirty="0" err="1" smtClean="0">
                <a:latin typeface="Calibri" pitchFamily="34" charset="0"/>
                <a:cs typeface="Calibri" pitchFamily="34" charset="0"/>
              </a:rPr>
              <a:t>Αλκιβιάδου</a:t>
            </a:r>
            <a:r>
              <a:rPr lang="el-GR" i="1" dirty="0" smtClean="0">
                <a:latin typeface="Calibri" pitchFamily="34" charset="0"/>
                <a:cs typeface="Calibri" pitchFamily="34" charset="0"/>
              </a:rPr>
              <a:t> </a:t>
            </a:r>
            <a:r>
              <a:rPr lang="el-GR" dirty="0" smtClean="0">
                <a:latin typeface="Calibri" pitchFamily="34" charset="0"/>
                <a:cs typeface="Calibri" pitchFamily="34" charset="0"/>
              </a:rPr>
              <a:t>(14.21), ο ομιλητής υπαινίσσεται ότι οι στρατηγοί, οι οποίοι προήδρευαν σε δικές λιποταξίας, ήταν ελεύθεροι να μιλήσουν είτε υπέρ είτε κατά του κατηγορουμένου.</a:t>
            </a:r>
            <a:endParaRPr lang="en-GB" dirty="0">
              <a:latin typeface="Calibri" pitchFamily="34" charset="0"/>
              <a:cs typeface="Calibri"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274638"/>
            <a:ext cx="7424766" cy="511156"/>
          </a:xfrm>
        </p:spPr>
        <p:txBody>
          <a:bodyPr>
            <a:noAutofit/>
          </a:bodyPr>
          <a:lstStyle/>
          <a:p>
            <a:pPr algn="ctr"/>
            <a:r>
              <a:rPr lang="el-GR" sz="3200" b="1" dirty="0" smtClean="0"/>
              <a:t>ΙΔΙΩΤΙΚΗ ΔΙΑΙΤΗΣΙΑ</a:t>
            </a:r>
            <a:endParaRPr lang="en-GB" sz="3200" b="1" dirty="0"/>
          </a:p>
        </p:txBody>
      </p:sp>
      <p:sp>
        <p:nvSpPr>
          <p:cNvPr id="3" name="2 - Θέση περιεχομένου"/>
          <p:cNvSpPr>
            <a:spLocks noGrp="1"/>
          </p:cNvSpPr>
          <p:nvPr>
            <p:ph sz="quarter" idx="1"/>
          </p:nvPr>
        </p:nvSpPr>
        <p:spPr>
          <a:xfrm>
            <a:off x="500034" y="857232"/>
            <a:ext cx="7643866" cy="5616720"/>
          </a:xfrm>
        </p:spPr>
        <p:txBody>
          <a:bodyPr>
            <a:normAutofit fontScale="92500"/>
          </a:bodyPr>
          <a:lstStyle/>
          <a:p>
            <a:r>
              <a:rPr lang="el-GR" dirty="0" smtClean="0">
                <a:latin typeface="Calibri" pitchFamily="34" charset="0"/>
                <a:cs typeface="Calibri" pitchFamily="34" charset="0"/>
              </a:rPr>
              <a:t>Οι απλές υποθέσεις μπορούν να διευθετηθούν με μία ιδιωτική διαιτησία.</a:t>
            </a:r>
          </a:p>
          <a:p>
            <a:r>
              <a:rPr lang="el-GR" dirty="0" smtClean="0">
                <a:latin typeface="Calibri" pitchFamily="34" charset="0"/>
                <a:cs typeface="Calibri" pitchFamily="34" charset="0"/>
              </a:rPr>
              <a:t>Δύο πολίτες παραπέμπουν τη διαφορά τους σε κάποιον τρίτο, τον διαιτητή, για τον οποίο συμφωνούσαν εκ των προτέρων και οι δύο ότι θα ήταν αντικειμενικός και του οποίου την απόφαση είχαν και οι δύο την πρόθεση να αποδεχτούν.</a:t>
            </a:r>
          </a:p>
          <a:p>
            <a:r>
              <a:rPr lang="el-GR" dirty="0" smtClean="0">
                <a:latin typeface="Calibri" pitchFamily="34" charset="0"/>
                <a:cs typeface="Calibri" pitchFamily="34" charset="0"/>
              </a:rPr>
              <a:t>Για να αποφεύγεται η πιθανότητα να μην εφαρμόζεται η απόφαση του διαιτητή, θεσπίστηκε νόμος, ο οποίος καθόριζε τους όρους που καθιστούσαν δεσμευτική την κρίση του διαιτητή.</a:t>
            </a:r>
          </a:p>
          <a:p>
            <a:r>
              <a:rPr lang="el-GR" dirty="0" smtClean="0">
                <a:latin typeface="Calibri" pitchFamily="34" charset="0"/>
                <a:cs typeface="Calibri" pitchFamily="34" charset="0"/>
              </a:rPr>
              <a:t>Πριν αρχίσει μια διαιτησία έπρεπε να καταρτιστεί μια συμφωνία, ίσως γραπτή αλλά όχι αναγκαστικά, η οποία ανέφερε το ζήτημα προς διαιτησία και το όνομα του διαιτητή.</a:t>
            </a:r>
          </a:p>
          <a:p>
            <a:r>
              <a:rPr lang="el-GR" dirty="0" smtClean="0">
                <a:latin typeface="Calibri" pitchFamily="34" charset="0"/>
                <a:cs typeface="Calibri" pitchFamily="34" charset="0"/>
              </a:rPr>
              <a:t>Ο διαιτητής έδινε όρκο πριν πάρει την τελική του απόφαση.</a:t>
            </a:r>
            <a:endParaRPr lang="en-GB" dirty="0">
              <a:latin typeface="Calibri" pitchFamily="34" charset="0"/>
              <a:cs typeface="Calibri"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274638"/>
            <a:ext cx="7496204" cy="439718"/>
          </a:xfrm>
        </p:spPr>
        <p:txBody>
          <a:bodyPr>
            <a:normAutofit fontScale="90000"/>
          </a:bodyPr>
          <a:lstStyle/>
          <a:p>
            <a:pPr algn="ctr"/>
            <a:r>
              <a:rPr lang="el-GR" sz="2800" b="1" dirty="0" smtClean="0"/>
              <a:t>ΙΔΙΩΤΙΚΗ ΔΙΑΙΤΗΣΙΑ</a:t>
            </a:r>
            <a:endParaRPr lang="en-GB" dirty="0"/>
          </a:p>
        </p:txBody>
      </p:sp>
      <p:sp>
        <p:nvSpPr>
          <p:cNvPr id="3" name="2 - Θέση περιεχομένου"/>
          <p:cNvSpPr>
            <a:spLocks noGrp="1"/>
          </p:cNvSpPr>
          <p:nvPr>
            <p:ph sz="quarter" idx="1"/>
          </p:nvPr>
        </p:nvSpPr>
        <p:spPr>
          <a:xfrm>
            <a:off x="500034" y="714356"/>
            <a:ext cx="7572428" cy="5857916"/>
          </a:xfrm>
        </p:spPr>
        <p:txBody>
          <a:bodyPr>
            <a:normAutofit/>
          </a:bodyPr>
          <a:lstStyle/>
          <a:p>
            <a:r>
              <a:rPr lang="el-GR" dirty="0" smtClean="0">
                <a:latin typeface="Calibri" pitchFamily="34" charset="0"/>
                <a:cs typeface="Calibri" pitchFamily="34" charset="0"/>
              </a:rPr>
              <a:t>Μια γραπτή συμφωνία δεν αποτελούσε πάντοτε εγγύηση για την αποτελεσματικότητα μιας διαιτησίας.</a:t>
            </a:r>
          </a:p>
          <a:p>
            <a:r>
              <a:rPr lang="el-GR" dirty="0" smtClean="0">
                <a:latin typeface="Calibri" pitchFamily="34" charset="0"/>
                <a:cs typeface="Calibri" pitchFamily="34" charset="0"/>
              </a:rPr>
              <a:t>Σε περίπτωση που κάποιος έκανε δίωξη ενώ είχε ήδη γίνει μια συμφωνία διαιτησίας, τότε μπορούσε να αναφέρει τη συμφωνία ο άλλος διάδικος στον άρχοντα και να σταματήσει επί τόπου η δίωξη.</a:t>
            </a:r>
          </a:p>
          <a:p>
            <a:r>
              <a:rPr lang="el-GR" dirty="0" smtClean="0">
                <a:latin typeface="Calibri" pitchFamily="34" charset="0"/>
                <a:cs typeface="Calibri" pitchFamily="34" charset="0"/>
              </a:rPr>
              <a:t>Στην πράξη η ιδιωτική διαιτησία δεν ήταν αποτελεσματική και το κύριο πρόβλημα πάντοτε σχετιζόταν με την εκλογή του διαιτητή.</a:t>
            </a:r>
          </a:p>
          <a:p>
            <a:r>
              <a:rPr lang="el-GR" dirty="0" smtClean="0">
                <a:latin typeface="Calibri" pitchFamily="34" charset="0"/>
                <a:cs typeface="Calibri" pitchFamily="34" charset="0"/>
              </a:rPr>
              <a:t>Συνήθως οι διαιτητές επιλέγονταν ανάμεσα σε συγγενείς και φίλους.</a:t>
            </a:r>
          </a:p>
          <a:p>
            <a:r>
              <a:rPr lang="el-GR" dirty="0" smtClean="0">
                <a:latin typeface="Calibri" pitchFamily="34" charset="0"/>
                <a:cs typeface="Calibri" pitchFamily="34" charset="0"/>
              </a:rPr>
              <a:t>Παρ’ όλα αυτά, μπορούσε κάποιος να έφερνε συνεχώς αντιρρήσεις για την επιλογή ενός συγκεκριμένου διαιτητή και τότε η υπόθεση δεν οδηγούσε πουθενά.</a:t>
            </a:r>
            <a:endParaRPr lang="en-GB" dirty="0">
              <a:latin typeface="Calibri" pitchFamily="34" charset="0"/>
              <a:cs typeface="Calibri"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274638"/>
            <a:ext cx="7496204" cy="582594"/>
          </a:xfrm>
        </p:spPr>
        <p:txBody>
          <a:bodyPr/>
          <a:lstStyle/>
          <a:p>
            <a:r>
              <a:rPr lang="el-GR" b="1" dirty="0" err="1" smtClean="0">
                <a:solidFill>
                  <a:schemeClr val="tx1"/>
                </a:solidFill>
                <a:latin typeface="Calibri" pitchFamily="34" charset="0"/>
                <a:cs typeface="Calibri" pitchFamily="34" charset="0"/>
              </a:rPr>
              <a:t>Δικαστεσ</a:t>
            </a:r>
            <a:r>
              <a:rPr lang="el-GR" b="1" dirty="0" smtClean="0">
                <a:solidFill>
                  <a:schemeClr val="tx1"/>
                </a:solidFill>
                <a:latin typeface="Calibri" pitchFamily="34" charset="0"/>
                <a:cs typeface="Calibri" pitchFamily="34" charset="0"/>
              </a:rPr>
              <a:t> και </a:t>
            </a:r>
            <a:r>
              <a:rPr lang="el-GR" b="1" dirty="0" err="1" smtClean="0">
                <a:solidFill>
                  <a:schemeClr val="tx1"/>
                </a:solidFill>
                <a:latin typeface="Calibri" pitchFamily="34" charset="0"/>
                <a:cs typeface="Calibri" pitchFamily="34" charset="0"/>
              </a:rPr>
              <a:t>δημοσια</a:t>
            </a:r>
            <a:r>
              <a:rPr lang="el-GR" b="1" dirty="0" smtClean="0">
                <a:solidFill>
                  <a:schemeClr val="tx1"/>
                </a:solidFill>
                <a:latin typeface="Calibri" pitchFamily="34" charset="0"/>
                <a:cs typeface="Calibri" pitchFamily="34" charset="0"/>
              </a:rPr>
              <a:t> </a:t>
            </a:r>
            <a:r>
              <a:rPr lang="el-GR" b="1" dirty="0" err="1" smtClean="0">
                <a:solidFill>
                  <a:schemeClr val="tx1"/>
                </a:solidFill>
                <a:latin typeface="Calibri" pitchFamily="34" charset="0"/>
                <a:cs typeface="Calibri" pitchFamily="34" charset="0"/>
              </a:rPr>
              <a:t>διαιτησια</a:t>
            </a:r>
            <a:endParaRPr lang="en-GB" b="1" dirty="0">
              <a:solidFill>
                <a:schemeClr val="tx1"/>
              </a:solidFill>
              <a:latin typeface="Calibri" pitchFamily="34" charset="0"/>
              <a:cs typeface="Calibri" pitchFamily="34" charset="0"/>
            </a:endParaRPr>
          </a:p>
        </p:txBody>
      </p:sp>
      <p:sp>
        <p:nvSpPr>
          <p:cNvPr id="3" name="2 - Θέση περιεχομένου"/>
          <p:cNvSpPr>
            <a:spLocks noGrp="1"/>
          </p:cNvSpPr>
          <p:nvPr>
            <p:ph sz="quarter" idx="1"/>
          </p:nvPr>
        </p:nvSpPr>
        <p:spPr>
          <a:xfrm>
            <a:off x="428596" y="857232"/>
            <a:ext cx="7496204" cy="5616720"/>
          </a:xfrm>
        </p:spPr>
        <p:txBody>
          <a:bodyPr>
            <a:normAutofit fontScale="85000" lnSpcReduction="20000"/>
          </a:bodyPr>
          <a:lstStyle/>
          <a:p>
            <a:r>
              <a:rPr lang="el-GR" dirty="0" smtClean="0"/>
              <a:t>«δικασταί κατά δήμους» = επί Πεισιστράτου, μέσα του 6</a:t>
            </a:r>
            <a:r>
              <a:rPr lang="el-GR" baseline="30000" dirty="0" smtClean="0"/>
              <a:t>ου</a:t>
            </a:r>
            <a:r>
              <a:rPr lang="el-GR" dirty="0" smtClean="0"/>
              <a:t> </a:t>
            </a:r>
            <a:r>
              <a:rPr lang="el-GR" dirty="0" err="1" smtClean="0"/>
              <a:t>π.Χ.</a:t>
            </a:r>
            <a:r>
              <a:rPr lang="el-GR" dirty="0" smtClean="0"/>
              <a:t> αι., δικαστές δήμων που εκδίκαζαν τις διαφορές των αγροτών στην περιφέρεια για να εξοικονομήσουν χρόνο και να μην υποχρεώνονται να ταξιδεύουν.</a:t>
            </a:r>
          </a:p>
          <a:p>
            <a:r>
              <a:rPr lang="el-GR" dirty="0" smtClean="0"/>
              <a:t>453/2: διορίζονται εκ νέου δικαστές δήμων.</a:t>
            </a:r>
          </a:p>
          <a:p>
            <a:r>
              <a:rPr lang="el-GR" dirty="0" smtClean="0"/>
              <a:t>403/2: οι δικαστές των δήμων αυξήθηκε από τριάντα σε σαράντα, που εκλέγονταν με κλήρο ανά τέσσερις από κάθε μία από τις δέκα φυλές και ονομάζονταν «Τεσσαράκοντα».</a:t>
            </a:r>
          </a:p>
          <a:p>
            <a:r>
              <a:rPr lang="el-GR" dirty="0" smtClean="0"/>
              <a:t>Κάθε τετραμελής ομάδα έπαιρνε το όνομά της από τη φυλή της, π.χ. δικαστές της </a:t>
            </a:r>
            <a:r>
              <a:rPr lang="el-GR" dirty="0" err="1" smtClean="0"/>
              <a:t>Ιπποθωντίδος</a:t>
            </a:r>
            <a:r>
              <a:rPr lang="el-GR" dirty="0" smtClean="0"/>
              <a:t>.</a:t>
            </a:r>
          </a:p>
          <a:p>
            <a:r>
              <a:rPr lang="el-GR" dirty="0" smtClean="0"/>
              <a:t>Κατά τον 4</a:t>
            </a:r>
            <a:r>
              <a:rPr lang="el-GR" baseline="30000" dirty="0" smtClean="0"/>
              <a:t>ο</a:t>
            </a:r>
            <a:r>
              <a:rPr lang="el-GR" dirty="0" smtClean="0"/>
              <a:t> </a:t>
            </a:r>
            <a:r>
              <a:rPr lang="el-GR" dirty="0" err="1" smtClean="0"/>
              <a:t>π.Χ.</a:t>
            </a:r>
            <a:r>
              <a:rPr lang="el-GR" dirty="0" smtClean="0"/>
              <a:t> αι. οι αρμόδιοι για τις περισσότερες ιδιωτικές υποθέσεις («</a:t>
            </a:r>
            <a:r>
              <a:rPr lang="el-GR" dirty="0" err="1" smtClean="0"/>
              <a:t>δίκαι</a:t>
            </a:r>
            <a:r>
              <a:rPr lang="el-GR" dirty="0" smtClean="0"/>
              <a:t>») ήταν οι </a:t>
            </a:r>
            <a:r>
              <a:rPr lang="el-GR" dirty="0" err="1" smtClean="0"/>
              <a:t>φυλοδικαστές</a:t>
            </a:r>
            <a:r>
              <a:rPr lang="el-GR" dirty="0" smtClean="0"/>
              <a:t> </a:t>
            </a:r>
            <a:r>
              <a:rPr lang="el-GR" dirty="0" smtClean="0"/>
              <a:t>(με εξαίρεση τις κληρονομικές υποθέσεις που ανήκαν στον «άρχοντα» και τις εμπορικές στους θεσμοθέτες</a:t>
            </a:r>
            <a:r>
              <a:rPr lang="en-GB" dirty="0" smtClean="0"/>
              <a:t>)</a:t>
            </a:r>
            <a:r>
              <a:rPr lang="el-GR" dirty="0" smtClean="0"/>
              <a:t>.</a:t>
            </a:r>
          </a:p>
          <a:p>
            <a:r>
              <a:rPr lang="el-GR" dirty="0" smtClean="0"/>
              <a:t>Ο διώκων έπρεπε να κάνει αίτηση στους τέσσερις </a:t>
            </a:r>
            <a:r>
              <a:rPr lang="el-GR" dirty="0" err="1" smtClean="0"/>
              <a:t>φυλοδικαστές</a:t>
            </a:r>
            <a:r>
              <a:rPr lang="el-GR" dirty="0" smtClean="0"/>
              <a:t> της φυλής στην οποία ανήκε ο κατηγορούμενος.</a:t>
            </a:r>
          </a:p>
          <a:p>
            <a:r>
              <a:rPr lang="el-GR" dirty="0" smtClean="0"/>
              <a:t>Οι </a:t>
            </a:r>
            <a:r>
              <a:rPr lang="el-GR" dirty="0" err="1" smtClean="0"/>
              <a:t>φυλοδικαστές</a:t>
            </a:r>
            <a:r>
              <a:rPr lang="el-GR" dirty="0" smtClean="0"/>
              <a:t> είχαν δικαίωμα να επιβάλουν πρόστιμο έως 10 δραχμών, αλλιώς παρέπεμπαν την υπόθεση στον διαιτητή αυτόματα.</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274638"/>
            <a:ext cx="7496204" cy="582594"/>
          </a:xfrm>
        </p:spPr>
        <p:txBody>
          <a:bodyPr/>
          <a:lstStyle/>
          <a:p>
            <a:pPr algn="ctr"/>
            <a:r>
              <a:rPr lang="el-GR" b="1" dirty="0" smtClean="0">
                <a:solidFill>
                  <a:schemeClr val="tx1"/>
                </a:solidFill>
                <a:latin typeface="Calibri" pitchFamily="34" charset="0"/>
                <a:cs typeface="Calibri" pitchFamily="34" charset="0"/>
              </a:rPr>
              <a:t>ΔΗΜΟΣΙΑ ΔΙΑΙΤΗΣΙΑ</a:t>
            </a:r>
            <a:endParaRPr lang="en-GB" b="1" dirty="0">
              <a:solidFill>
                <a:schemeClr val="tx1"/>
              </a:solidFill>
              <a:latin typeface="Calibri" pitchFamily="34" charset="0"/>
              <a:cs typeface="Calibri" pitchFamily="34" charset="0"/>
            </a:endParaRPr>
          </a:p>
        </p:txBody>
      </p:sp>
      <p:sp>
        <p:nvSpPr>
          <p:cNvPr id="3" name="2 - Θέση περιεχομένου"/>
          <p:cNvSpPr>
            <a:spLocks noGrp="1"/>
          </p:cNvSpPr>
          <p:nvPr>
            <p:ph sz="quarter" idx="1"/>
          </p:nvPr>
        </p:nvSpPr>
        <p:spPr>
          <a:xfrm>
            <a:off x="428596" y="1071546"/>
            <a:ext cx="7496204" cy="5402406"/>
          </a:xfrm>
        </p:spPr>
        <p:txBody>
          <a:bodyPr>
            <a:normAutofit fontScale="92500" lnSpcReduction="10000"/>
          </a:bodyPr>
          <a:lstStyle/>
          <a:p>
            <a:r>
              <a:rPr lang="el-GR" dirty="0" smtClean="0">
                <a:latin typeface="Calibri" pitchFamily="34" charset="0"/>
                <a:cs typeface="Calibri" pitchFamily="34" charset="0"/>
              </a:rPr>
              <a:t>Ο θεσμός εισήχθη το 399 </a:t>
            </a:r>
            <a:r>
              <a:rPr lang="el-GR" dirty="0" err="1" smtClean="0">
                <a:latin typeface="Calibri" pitchFamily="34" charset="0"/>
                <a:cs typeface="Calibri" pitchFamily="34" charset="0"/>
              </a:rPr>
              <a:t>π.Χ.</a:t>
            </a:r>
            <a:r>
              <a:rPr lang="el-GR" dirty="0" smtClean="0">
                <a:latin typeface="Calibri" pitchFamily="34" charset="0"/>
                <a:cs typeface="Calibri" pitchFamily="34" charset="0"/>
              </a:rPr>
              <a:t> και λειτουργούσε μόνο σε συνάρτηση με τους </a:t>
            </a:r>
            <a:r>
              <a:rPr lang="el-GR" dirty="0" err="1" smtClean="0">
                <a:latin typeface="Calibri" pitchFamily="34" charset="0"/>
                <a:cs typeface="Calibri" pitchFamily="34" charset="0"/>
              </a:rPr>
              <a:t>φυλοδικαστές</a:t>
            </a:r>
            <a:r>
              <a:rPr lang="el-GR" dirty="0" smtClean="0">
                <a:latin typeface="Calibri" pitchFamily="34" charset="0"/>
                <a:cs typeface="Calibri" pitchFamily="34" charset="0"/>
              </a:rPr>
              <a:t>.</a:t>
            </a:r>
          </a:p>
          <a:p>
            <a:r>
              <a:rPr lang="el-GR" dirty="0" smtClean="0">
                <a:latin typeface="Calibri" pitchFamily="34" charset="0"/>
                <a:cs typeface="Calibri" pitchFamily="34" charset="0"/>
              </a:rPr>
              <a:t>Οι δημόσιοι διαιτητές αναλάμβαναν αποκλειστικά και μόνο τις υποθέσεις για τις οποίες ήταν υπεύθυνοι οι </a:t>
            </a:r>
            <a:r>
              <a:rPr lang="el-GR" dirty="0" err="1" smtClean="0">
                <a:latin typeface="Calibri" pitchFamily="34" charset="0"/>
                <a:cs typeface="Calibri" pitchFamily="34" charset="0"/>
              </a:rPr>
              <a:t>φυλοδικαστές</a:t>
            </a:r>
            <a:r>
              <a:rPr lang="el-GR" dirty="0" smtClean="0">
                <a:latin typeface="Calibri" pitchFamily="34" charset="0"/>
                <a:cs typeface="Calibri" pitchFamily="34" charset="0"/>
              </a:rPr>
              <a:t>.</a:t>
            </a:r>
          </a:p>
          <a:p>
            <a:r>
              <a:rPr lang="el-GR" dirty="0" smtClean="0">
                <a:latin typeface="Calibri" pitchFamily="34" charset="0"/>
                <a:cs typeface="Calibri" pitchFamily="34" charset="0"/>
              </a:rPr>
              <a:t>Δημόσιοι διαιτητές ήταν όλοι οι Αθηναίοι πολίτες στο εξηκοστό έτος της ηλικίας τους, το οποίο σήμαινε το τέλος των στρατιωτικών τους υποχρεώσεων.</a:t>
            </a:r>
          </a:p>
          <a:p>
            <a:r>
              <a:rPr lang="el-GR" dirty="0" smtClean="0">
                <a:latin typeface="Calibri" pitchFamily="34" charset="0"/>
                <a:cs typeface="Calibri" pitchFamily="34" charset="0"/>
              </a:rPr>
              <a:t>Εξαίρεση αποτελούσαν όσοι κατείχαν ένα δημόσιο αξίωμα εκείνο το έτος ή βρίσκονταν εκτός της πόλεως.</a:t>
            </a:r>
            <a:endParaRPr lang="en-GB" dirty="0" smtClean="0">
              <a:latin typeface="Calibri" pitchFamily="34" charset="0"/>
              <a:cs typeface="Calibri" pitchFamily="34" charset="0"/>
            </a:endParaRPr>
          </a:p>
          <a:p>
            <a:r>
              <a:rPr lang="el-GR" dirty="0" smtClean="0">
                <a:latin typeface="Calibri" pitchFamily="34" charset="0"/>
                <a:cs typeface="Calibri" pitchFamily="34" charset="0"/>
              </a:rPr>
              <a:t>Σύμφωνα με μια επιγραφή που μας σώζεται με τον κατάλογο των ονομάτων των διαιτητών του έτος 325/4 που είναι 103, σχετικά μικρός αριθμός για όλους τους </a:t>
            </a:r>
            <a:r>
              <a:rPr lang="el-GR" dirty="0" err="1" smtClean="0">
                <a:latin typeface="Calibri" pitchFamily="34" charset="0"/>
                <a:cs typeface="Calibri" pitchFamily="34" charset="0"/>
              </a:rPr>
              <a:t>εξηντάχρονους</a:t>
            </a:r>
            <a:r>
              <a:rPr lang="el-GR" dirty="0" smtClean="0">
                <a:latin typeface="Calibri" pitchFamily="34" charset="0"/>
                <a:cs typeface="Calibri" pitchFamily="34" charset="0"/>
              </a:rPr>
              <a:t> πολίτες, θα μπορούσαμε να υποθέσουμε ότι οι πολίτες των κατώτερων περιουσιακών τάξεων αποκλείονταν από την υπηρεσία των διαιτητών.</a:t>
            </a:r>
            <a:endParaRPr lang="en-GB" dirty="0">
              <a:latin typeface="Calibri" pitchFamily="34" charset="0"/>
              <a:cs typeface="Calibri"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274638"/>
            <a:ext cx="7496204" cy="582594"/>
          </a:xfrm>
        </p:spPr>
        <p:txBody>
          <a:bodyPr/>
          <a:lstStyle/>
          <a:p>
            <a:pPr algn="ctr"/>
            <a:r>
              <a:rPr lang="el-GR" b="1" dirty="0" smtClean="0">
                <a:solidFill>
                  <a:schemeClr val="tx1"/>
                </a:solidFill>
                <a:latin typeface="Calibri" pitchFamily="34" charset="0"/>
                <a:cs typeface="Calibri" pitchFamily="34" charset="0"/>
              </a:rPr>
              <a:t>ΔΗΜΟΣΙΑ ΔΙΑΙΤΗΣΙΑ</a:t>
            </a:r>
            <a:endParaRPr lang="en-GB" dirty="0"/>
          </a:p>
        </p:txBody>
      </p:sp>
      <p:sp>
        <p:nvSpPr>
          <p:cNvPr id="3" name="2 - Θέση περιεχομένου"/>
          <p:cNvSpPr>
            <a:spLocks noGrp="1"/>
          </p:cNvSpPr>
          <p:nvPr>
            <p:ph sz="quarter" idx="1"/>
          </p:nvPr>
        </p:nvSpPr>
        <p:spPr>
          <a:xfrm>
            <a:off x="500034" y="857232"/>
            <a:ext cx="7424766" cy="5616720"/>
          </a:xfrm>
        </p:spPr>
        <p:txBody>
          <a:bodyPr/>
          <a:lstStyle/>
          <a:p>
            <a:r>
              <a:rPr lang="el-GR" dirty="0" smtClean="0">
                <a:latin typeface="Calibri" pitchFamily="34" charset="0"/>
                <a:cs typeface="Calibri" pitchFamily="34" charset="0"/>
              </a:rPr>
              <a:t>οι δημόσιοι διαιτητές ήταν απλοί Αθηναίοι πολίτες χωρίς κάποια ιδιαίτερη ικανότητα πέρα από την εμπειρία τους λόγω της ηλικίας τους (60 ετών).</a:t>
            </a:r>
          </a:p>
          <a:p>
            <a:r>
              <a:rPr lang="el-GR" dirty="0" smtClean="0">
                <a:latin typeface="Calibri" pitchFamily="34" charset="0"/>
                <a:cs typeface="Calibri" pitchFamily="34" charset="0"/>
              </a:rPr>
              <a:t>Κάθε διαιτησία ελάμβανε χώρα σε δημόσιο τόπο, όπου μπορούσε οποιοσδήποτε να παρακολουθήσει και να ακούσει τη διαδικασία.</a:t>
            </a:r>
          </a:p>
          <a:p>
            <a:r>
              <a:rPr lang="el-GR" dirty="0" smtClean="0">
                <a:latin typeface="Calibri" pitchFamily="34" charset="0"/>
                <a:cs typeface="Calibri" pitchFamily="34" charset="0"/>
              </a:rPr>
              <a:t>Ο διαιτητής άκουγε τα επιχειρήματα κι από τις δύο πλευρές και προσπαθούσε να βρει έναν συμβιβασμό. Αυτό πιθανόν να μην ολοκληρωνόταν σε μία μέρα και να γίνονταν αρκετές συνεδρίες σε διαφορετικές ημέρες.</a:t>
            </a:r>
          </a:p>
          <a:p>
            <a:r>
              <a:rPr lang="el-GR" dirty="0" smtClean="0">
                <a:latin typeface="Calibri" pitchFamily="34" charset="0"/>
                <a:cs typeface="Calibri" pitchFamily="34" charset="0"/>
              </a:rPr>
              <a:t>Αν δεν κατάφερνε να πετύχει ένα συμβιβασμό, τότε καθόριζε εκ των προτέρων μία ημέρα όπου θα ανακοίνωνε την απόφασή του.</a:t>
            </a:r>
          </a:p>
          <a:p>
            <a:pPr>
              <a:buNone/>
            </a:pPr>
            <a:endParaRPr lang="en-GB" dirty="0">
              <a:latin typeface="Calibri" pitchFamily="34" charset="0"/>
              <a:cs typeface="Calibri"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274638"/>
            <a:ext cx="7424766" cy="511156"/>
          </a:xfrm>
        </p:spPr>
        <p:txBody>
          <a:bodyPr>
            <a:normAutofit fontScale="90000"/>
          </a:bodyPr>
          <a:lstStyle/>
          <a:p>
            <a:pPr algn="ctr"/>
            <a:r>
              <a:rPr lang="el-GR" b="1" dirty="0" smtClean="0">
                <a:solidFill>
                  <a:schemeClr val="tx1"/>
                </a:solidFill>
                <a:latin typeface="Calibri" pitchFamily="34" charset="0"/>
                <a:cs typeface="Calibri" pitchFamily="34" charset="0"/>
              </a:rPr>
              <a:t>ΔΗΜΟΣΙΑ ΔΙΑΙΤΗΣΙΑ</a:t>
            </a:r>
            <a:endParaRPr lang="en-GB" dirty="0"/>
          </a:p>
        </p:txBody>
      </p:sp>
      <p:sp>
        <p:nvSpPr>
          <p:cNvPr id="3" name="2 - Θέση περιεχομένου"/>
          <p:cNvSpPr>
            <a:spLocks noGrp="1"/>
          </p:cNvSpPr>
          <p:nvPr>
            <p:ph sz="quarter" idx="1"/>
          </p:nvPr>
        </p:nvSpPr>
        <p:spPr>
          <a:xfrm>
            <a:off x="357158" y="857232"/>
            <a:ext cx="7567642" cy="5616720"/>
          </a:xfrm>
        </p:spPr>
        <p:txBody>
          <a:bodyPr/>
          <a:lstStyle/>
          <a:p>
            <a:r>
              <a:rPr lang="el-GR" dirty="0" smtClean="0">
                <a:latin typeface="Calibri" pitchFamily="34" charset="0"/>
                <a:cs typeface="Calibri" pitchFamily="34" charset="0"/>
              </a:rPr>
              <a:t>Αν ένας από τους αντιδίκους επιθυμούσε την αναβολή της ημερομηνίας που θα έβγαζε την απόφαση ο διαιτητής, τότε μπορούσε να υποβάλει γραπτή ένσταση, που ονομαζόταν παραγραφή και έπρεπε να δώσει όρκο ότι δεν μπορούσε να παρουσιαστεί (</a:t>
            </a:r>
            <a:r>
              <a:rPr lang="el-GR" dirty="0" err="1" smtClean="0">
                <a:latin typeface="Calibri" pitchFamily="34" charset="0"/>
                <a:cs typeface="Calibri" pitchFamily="34" charset="0"/>
              </a:rPr>
              <a:t>υπωμοσία</a:t>
            </a:r>
            <a:r>
              <a:rPr lang="el-GR" dirty="0" smtClean="0">
                <a:latin typeface="Calibri" pitchFamily="34" charset="0"/>
                <a:cs typeface="Calibri" pitchFamily="34" charset="0"/>
              </a:rPr>
              <a:t>) λόγω ασθένειας ή απουσίας του από την πόλη.</a:t>
            </a:r>
          </a:p>
          <a:p>
            <a:r>
              <a:rPr lang="el-GR" dirty="0" smtClean="0">
                <a:latin typeface="Calibri" pitchFamily="34" charset="0"/>
                <a:cs typeface="Calibri" pitchFamily="34" charset="0"/>
              </a:rPr>
              <a:t>Ο διαιτητής έκρινε αν μπορούσε η αίτηση αναβολής να γίνει δεκτή ή όχι. Αν δεν την αποδεχόταν, τότε ανακοίνωνε την απόφασή του την ημέρα που είχε αρχικά ορίσει.</a:t>
            </a:r>
          </a:p>
          <a:p>
            <a:r>
              <a:rPr lang="el-GR" dirty="0" smtClean="0">
                <a:latin typeface="Calibri" pitchFamily="34" charset="0"/>
                <a:cs typeface="Calibri" pitchFamily="34" charset="0"/>
              </a:rPr>
              <a:t>Στη συνέχεια ο διαιτητής εξέδιδε την απόφασή του και τη γνωστοποιούσε αμέσως στους τέσσερις </a:t>
            </a:r>
            <a:r>
              <a:rPr lang="el-GR" dirty="0" err="1" smtClean="0">
                <a:latin typeface="Calibri" pitchFamily="34" charset="0"/>
                <a:cs typeface="Calibri" pitchFamily="34" charset="0"/>
              </a:rPr>
              <a:t>φυλοδικαστές</a:t>
            </a:r>
            <a:r>
              <a:rPr lang="el-GR" dirty="0" smtClean="0">
                <a:latin typeface="Calibri" pitchFamily="34" charset="0"/>
                <a:cs typeface="Calibri" pitchFamily="34" charset="0"/>
              </a:rPr>
              <a:t>, από τους οποίους είχε οριστεί στην υπόθεση.</a:t>
            </a:r>
          </a:p>
          <a:p>
            <a:endParaRPr lang="en-GB" dirty="0">
              <a:latin typeface="Calibri" pitchFamily="34" charset="0"/>
              <a:cs typeface="Calibri"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274638"/>
            <a:ext cx="7496204" cy="511156"/>
          </a:xfrm>
        </p:spPr>
        <p:txBody>
          <a:bodyPr>
            <a:normAutofit fontScale="90000"/>
          </a:bodyPr>
          <a:lstStyle/>
          <a:p>
            <a:pPr algn="ctr"/>
            <a:r>
              <a:rPr lang="el-GR" b="1" dirty="0" smtClean="0">
                <a:solidFill>
                  <a:schemeClr val="tx1"/>
                </a:solidFill>
                <a:latin typeface="Calibri" pitchFamily="34" charset="0"/>
                <a:cs typeface="Calibri" pitchFamily="34" charset="0"/>
              </a:rPr>
              <a:t>ΔΗΜΟΣΙΑ ΔΙΑΙΤΗΣΙΑ</a:t>
            </a:r>
            <a:endParaRPr lang="en-GB" dirty="0"/>
          </a:p>
        </p:txBody>
      </p:sp>
      <p:sp>
        <p:nvSpPr>
          <p:cNvPr id="3" name="2 - Θέση περιεχομένου"/>
          <p:cNvSpPr>
            <a:spLocks noGrp="1"/>
          </p:cNvSpPr>
          <p:nvPr>
            <p:ph sz="quarter" idx="1"/>
          </p:nvPr>
        </p:nvSpPr>
        <p:spPr>
          <a:xfrm>
            <a:off x="428596" y="928670"/>
            <a:ext cx="7496204" cy="5545282"/>
          </a:xfrm>
        </p:spPr>
        <p:txBody>
          <a:bodyPr>
            <a:normAutofit fontScale="92500" lnSpcReduction="10000"/>
          </a:bodyPr>
          <a:lstStyle/>
          <a:p>
            <a:r>
              <a:rPr lang="el-GR" dirty="0" smtClean="0">
                <a:latin typeface="Calibri" pitchFamily="34" charset="0"/>
                <a:cs typeface="Calibri" pitchFamily="34" charset="0"/>
              </a:rPr>
              <a:t>Ο διαιτητής έπαιρνε αμοιβή μιας δραχμής από τον ενάγοντα που ονομαζόταν «</a:t>
            </a:r>
            <a:r>
              <a:rPr lang="el-GR" dirty="0" err="1" smtClean="0">
                <a:latin typeface="Calibri" pitchFamily="34" charset="0"/>
                <a:cs typeface="Calibri" pitchFamily="34" charset="0"/>
              </a:rPr>
              <a:t>παράστασις</a:t>
            </a:r>
            <a:r>
              <a:rPr lang="el-GR" dirty="0" smtClean="0">
                <a:latin typeface="Calibri" pitchFamily="34" charset="0"/>
                <a:cs typeface="Calibri" pitchFamily="34" charset="0"/>
              </a:rPr>
              <a:t>». Ο αντίδικος που ζητούσε αναβολή, έπρεπε να πληρώσει επίσης μια δραχμή στον διαιτητή.</a:t>
            </a:r>
          </a:p>
          <a:p>
            <a:r>
              <a:rPr lang="el-GR" dirty="0" smtClean="0">
                <a:latin typeface="Calibri" pitchFamily="34" charset="0"/>
                <a:cs typeface="Calibri" pitchFamily="34" charset="0"/>
              </a:rPr>
              <a:t>Το θέμα έκλεινε σε περίπτωση που και οι δύο αντίδικοι αποδέχονταν την απόφαση του διαιτητή.</a:t>
            </a:r>
          </a:p>
          <a:p>
            <a:r>
              <a:rPr lang="el-GR" dirty="0" smtClean="0">
                <a:latin typeface="Calibri" pitchFamily="34" charset="0"/>
                <a:cs typeface="Calibri" pitchFamily="34" charset="0"/>
              </a:rPr>
              <a:t>Μπορούσε όμως ένας εκ των αντιδίκων να κάνει έφεση κι αυτή είναι η μεγάλη διαφορά ανάμεσα στην ιδιωτική και δημόσια διαιτησία. Στην ιδιωτική διαιτησία οι αντίδικοι υποχρεώνονταν από τον νόμο να αποδεχθούν ως τελεσίδικη την απόφαση του διαιτητή. </a:t>
            </a:r>
          </a:p>
          <a:p>
            <a:r>
              <a:rPr lang="el-GR" dirty="0" smtClean="0">
                <a:latin typeface="Calibri" pitchFamily="34" charset="0"/>
                <a:cs typeface="Calibri" pitchFamily="34" charset="0"/>
              </a:rPr>
              <a:t>Στη δημόσια διαιτησία δεν ήταν δική τους η επιλογή να υποβάλουν την υπόθεσή τους σε διαιτητή αλλά υποχρεώνονταν από το κράτος, ο οποίος δεν ήταν της δικής τους επιλογής κι έτσι μπορούσαν να ζητήσουν δίκη μετά τη διαιτησία, εάν ήθελαν.</a:t>
            </a:r>
            <a:endParaRPr lang="en-GB" dirty="0">
              <a:latin typeface="Calibri" pitchFamily="34" charset="0"/>
              <a:cs typeface="Calibri"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274638"/>
            <a:ext cx="7496204" cy="582594"/>
          </a:xfrm>
        </p:spPr>
        <p:txBody>
          <a:bodyPr/>
          <a:lstStyle/>
          <a:p>
            <a:pPr algn="ctr"/>
            <a:r>
              <a:rPr lang="el-GR" b="1" dirty="0" smtClean="0">
                <a:solidFill>
                  <a:schemeClr val="tx1"/>
                </a:solidFill>
                <a:latin typeface="Calibri" pitchFamily="34" charset="0"/>
                <a:cs typeface="Calibri" pitchFamily="34" charset="0"/>
              </a:rPr>
              <a:t>ΔΗΜΟΣΙΑ ΔΙΑΙΤΗΣΙΑ</a:t>
            </a:r>
            <a:endParaRPr lang="en-GB" dirty="0"/>
          </a:p>
        </p:txBody>
      </p:sp>
      <p:sp>
        <p:nvSpPr>
          <p:cNvPr id="3" name="2 - Θέση περιεχομένου"/>
          <p:cNvSpPr>
            <a:spLocks noGrp="1"/>
          </p:cNvSpPr>
          <p:nvPr>
            <p:ph sz="quarter" idx="1"/>
          </p:nvPr>
        </p:nvSpPr>
        <p:spPr>
          <a:xfrm>
            <a:off x="428596" y="928670"/>
            <a:ext cx="7496204" cy="5545282"/>
          </a:xfrm>
        </p:spPr>
        <p:txBody>
          <a:bodyPr/>
          <a:lstStyle/>
          <a:p>
            <a:r>
              <a:rPr lang="el-GR" dirty="0" smtClean="0">
                <a:latin typeface="Calibri" pitchFamily="34" charset="0"/>
                <a:cs typeface="Calibri" pitchFamily="34" charset="0"/>
              </a:rPr>
              <a:t>Όποιος κι αν έκανε έφεση μετά από δημόσια διαιτησία, οι τέσσερις </a:t>
            </a:r>
            <a:r>
              <a:rPr lang="el-GR" dirty="0" err="1" smtClean="0">
                <a:latin typeface="Calibri" pitchFamily="34" charset="0"/>
                <a:cs typeface="Calibri" pitchFamily="34" charset="0"/>
              </a:rPr>
              <a:t>φυλοδικαστές</a:t>
            </a:r>
            <a:r>
              <a:rPr lang="el-GR" dirty="0" smtClean="0">
                <a:latin typeface="Calibri" pitchFamily="34" charset="0"/>
                <a:cs typeface="Calibri" pitchFamily="34" charset="0"/>
              </a:rPr>
              <a:t> έπρεπε να εισαγάγουν την υπόθεση στο δικαστήριο.</a:t>
            </a:r>
          </a:p>
          <a:p>
            <a:r>
              <a:rPr lang="el-GR" dirty="0" smtClean="0">
                <a:latin typeface="Calibri" pitchFamily="34" charset="0"/>
                <a:cs typeface="Calibri" pitchFamily="34" charset="0"/>
              </a:rPr>
              <a:t>Οι καταθέσεις των μαρτύρων και όλα τα στοιχεία που είχαν παρουσιαστεί στη διαιτησία έμπαιναν σε λαγήνια, έναν για τον κατήγορο κι έναν για τον κατηγορούμενο, και σφραγίζονταν μέχρι την ημέρα της δίκης. Στη δίκη δεν μπορούσε να προσκομιστεί κανένα στοιχείο που δεν είχε προσκομιστεί στη διαιτησία.</a:t>
            </a:r>
          </a:p>
          <a:p>
            <a:r>
              <a:rPr lang="el-GR" dirty="0" smtClean="0">
                <a:latin typeface="Calibri" pitchFamily="34" charset="0"/>
                <a:cs typeface="Calibri" pitchFamily="34" charset="0"/>
              </a:rPr>
              <a:t>Η δέσμευση αυτή της χρήσης μόνο των στοιχείων που είχαν παρουσιαστεί στη διαιτησία ίσως να δείχνει ότι το κράτος επιθυμούσε η δημόσια διαιτησία να αποτελέσει μια σοβαρή διαδικασία για τους αντιδίκους.</a:t>
            </a:r>
            <a:endParaRPr lang="en-GB" dirty="0">
              <a:latin typeface="Calibri" pitchFamily="34" charset="0"/>
              <a:cs typeface="Calibri"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Προεξοχή">
  <a:themeElements>
    <a:clrScheme name="Προεξοχή">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Προεξοχή">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Προεξοχή">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923</TotalTime>
  <Words>1503</Words>
  <Application>Microsoft Office PowerPoint</Application>
  <PresentationFormat>Προβολή στην οθόνη (4:3)</PresentationFormat>
  <Paragraphs>69</Paragraphs>
  <Slides>14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14</vt:i4>
      </vt:variant>
    </vt:vector>
  </HeadingPairs>
  <TitlesOfParts>
    <vt:vector size="15" baseType="lpstr">
      <vt:lpstr>Προεξοχή</vt:lpstr>
      <vt:lpstr>ΜΙΑ ΑΘΗΝΑΪΚΗ ΔΙΚΗ ΣΤΗΝ ΚΛΑΣΙΚΗ ΑΘΗΝΑ</vt:lpstr>
      <vt:lpstr>ΙΔΙΩΤΙΚΗ ΔΙΑΙΤΗΣΙΑ</vt:lpstr>
      <vt:lpstr>ΙΔΙΩΤΙΚΗ ΔΙΑΙΤΗΣΙΑ</vt:lpstr>
      <vt:lpstr>Δικαστεσ και δημοσια διαιτησια</vt:lpstr>
      <vt:lpstr>ΔΗΜΟΣΙΑ ΔΙΑΙΤΗΣΙΑ</vt:lpstr>
      <vt:lpstr>ΔΗΜΟΣΙΑ ΔΙΑΙΤΗΣΙΑ</vt:lpstr>
      <vt:lpstr>ΔΗΜΟΣΙΑ ΔΙΑΙΤΗΣΙΑ</vt:lpstr>
      <vt:lpstr>ΔΗΜΟΣΙΑ ΔΙΑΙΤΗΣΙΑ</vt:lpstr>
      <vt:lpstr>ΔΗΜΟΣΙΑ ΔΙΑΙΤΗΣΙΑ</vt:lpstr>
      <vt:lpstr>ΔΗΜΟΣΙΑ ΔΙΑΙΤΗΣΙΑ</vt:lpstr>
      <vt:lpstr>ΔΗΜΟΣΙΑ ΔΙΑΙΤΗΣΙΑ</vt:lpstr>
      <vt:lpstr>Αρχων και ΔΙΚΑΙΟΣΥΝΗ</vt:lpstr>
      <vt:lpstr>Αρχων και ΔΙΚΑΙΟΣΥΝΗ</vt:lpstr>
      <vt:lpstr>Αρχων και ΔΙΚΑΙΟΣΥΝΗ</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eleni</dc:creator>
  <cp:lastModifiedBy>eleni</cp:lastModifiedBy>
  <cp:revision>34</cp:revision>
  <dcterms:created xsi:type="dcterms:W3CDTF">2020-11-24T17:52:02Z</dcterms:created>
  <dcterms:modified xsi:type="dcterms:W3CDTF">2020-11-25T09:15:17Z</dcterms:modified>
</cp:coreProperties>
</file>