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69" r:id="rId6"/>
    <p:sldId id="257" r:id="rId7"/>
    <p:sldId id="270" r:id="rId8"/>
    <p:sldId id="271" r:id="rId9"/>
    <p:sldId id="272" r:id="rId10"/>
    <p:sldId id="258" r:id="rId11"/>
    <p:sldId id="259" r:id="rId12"/>
    <p:sldId id="273" r:id="rId13"/>
    <p:sldId id="274" r:id="rId14"/>
    <p:sldId id="260" r:id="rId15"/>
    <p:sldId id="261" r:id="rId16"/>
    <p:sldId id="275" r:id="rId17"/>
    <p:sldId id="262" r:id="rId18"/>
    <p:sldId id="276" r:id="rId19"/>
    <p:sldId id="263" r:id="rId20"/>
    <p:sldId id="277" r:id="rId21"/>
    <p:sldId id="264" r:id="rId22"/>
    <p:sldId id="278" r:id="rId23"/>
    <p:sldId id="26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2118" y="-96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AD3C9C-9B62-4CA6-A6A9-73F5E05425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130CE481-BDF9-4C26-B175-500D4D3296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D8BBB669-A8D1-4CC6-876F-A14366343E19}"/>
              </a:ext>
            </a:extLst>
          </p:cNvPr>
          <p:cNvSpPr>
            <a:spLocks noGrp="1"/>
          </p:cNvSpPr>
          <p:nvPr>
            <p:ph type="dt" sz="half" idx="10"/>
          </p:nvPr>
        </p:nvSpPr>
        <p:spPr/>
        <p:txBody>
          <a:bodyPr/>
          <a:lstStyle/>
          <a:p>
            <a:fld id="{4DD37377-9004-4800-8850-370932F8C8CD}" type="datetimeFigureOut">
              <a:rPr lang="en-GB" smtClean="0"/>
              <a:pPr/>
              <a:t>15/12/2020</a:t>
            </a:fld>
            <a:endParaRPr lang="en-GB"/>
          </a:p>
        </p:txBody>
      </p:sp>
      <p:sp>
        <p:nvSpPr>
          <p:cNvPr id="5" name="Footer Placeholder 4">
            <a:extLst>
              <a:ext uri="{FF2B5EF4-FFF2-40B4-BE49-F238E27FC236}">
                <a16:creationId xmlns:a16="http://schemas.microsoft.com/office/drawing/2014/main" xmlns="" id="{7C75A1F7-229B-42C2-95F4-A57F4B269A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34B8D68-94A7-4727-B239-4297FA1F7C91}"/>
              </a:ext>
            </a:extLst>
          </p:cNvPr>
          <p:cNvSpPr>
            <a:spLocks noGrp="1"/>
          </p:cNvSpPr>
          <p:nvPr>
            <p:ph type="sldNum" sz="quarter" idx="12"/>
          </p:nvPr>
        </p:nvSpPr>
        <p:spPr/>
        <p:txBody>
          <a:bodyPr/>
          <a:lstStyle/>
          <a:p>
            <a:fld id="{72B5BB03-5762-4506-BF58-47F92C46030F}" type="slidenum">
              <a:rPr lang="en-GB" smtClean="0"/>
              <a:pPr/>
              <a:t>‹#›</a:t>
            </a:fld>
            <a:endParaRPr lang="en-GB"/>
          </a:p>
        </p:txBody>
      </p:sp>
    </p:spTree>
    <p:extLst>
      <p:ext uri="{BB962C8B-B14F-4D97-AF65-F5344CB8AC3E}">
        <p14:creationId xmlns:p14="http://schemas.microsoft.com/office/powerpoint/2010/main" xmlns="" val="1289700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47BCFE-0328-4D1A-B9FC-48FF87A8AA7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53ACDC24-1F47-413D-9FFE-A75C42722EC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09F7016C-34DF-4CDB-B007-6195FA9FBD9D}"/>
              </a:ext>
            </a:extLst>
          </p:cNvPr>
          <p:cNvSpPr>
            <a:spLocks noGrp="1"/>
          </p:cNvSpPr>
          <p:nvPr>
            <p:ph type="dt" sz="half" idx="10"/>
          </p:nvPr>
        </p:nvSpPr>
        <p:spPr/>
        <p:txBody>
          <a:bodyPr/>
          <a:lstStyle/>
          <a:p>
            <a:fld id="{4DD37377-9004-4800-8850-370932F8C8CD}" type="datetimeFigureOut">
              <a:rPr lang="en-GB" smtClean="0"/>
              <a:pPr/>
              <a:t>15/12/2020</a:t>
            </a:fld>
            <a:endParaRPr lang="en-GB"/>
          </a:p>
        </p:txBody>
      </p:sp>
      <p:sp>
        <p:nvSpPr>
          <p:cNvPr id="5" name="Footer Placeholder 4">
            <a:extLst>
              <a:ext uri="{FF2B5EF4-FFF2-40B4-BE49-F238E27FC236}">
                <a16:creationId xmlns:a16="http://schemas.microsoft.com/office/drawing/2014/main" xmlns="" id="{00541B6C-1046-4A60-BCDD-686B8B9B7A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1447C19-D6C9-498D-A675-78EDB57E7492}"/>
              </a:ext>
            </a:extLst>
          </p:cNvPr>
          <p:cNvSpPr>
            <a:spLocks noGrp="1"/>
          </p:cNvSpPr>
          <p:nvPr>
            <p:ph type="sldNum" sz="quarter" idx="12"/>
          </p:nvPr>
        </p:nvSpPr>
        <p:spPr/>
        <p:txBody>
          <a:bodyPr/>
          <a:lstStyle/>
          <a:p>
            <a:fld id="{72B5BB03-5762-4506-BF58-47F92C46030F}" type="slidenum">
              <a:rPr lang="en-GB" smtClean="0"/>
              <a:pPr/>
              <a:t>‹#›</a:t>
            </a:fld>
            <a:endParaRPr lang="en-GB"/>
          </a:p>
        </p:txBody>
      </p:sp>
    </p:spTree>
    <p:extLst>
      <p:ext uri="{BB962C8B-B14F-4D97-AF65-F5344CB8AC3E}">
        <p14:creationId xmlns:p14="http://schemas.microsoft.com/office/powerpoint/2010/main" xmlns="" val="2757088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8F0826D-2B70-45A2-9D64-601A026EC32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FE575FDD-1015-495E-8957-CAE820CCA9D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B44A7AD6-E044-4DCC-92FA-25DAD0A11F24}"/>
              </a:ext>
            </a:extLst>
          </p:cNvPr>
          <p:cNvSpPr>
            <a:spLocks noGrp="1"/>
          </p:cNvSpPr>
          <p:nvPr>
            <p:ph type="dt" sz="half" idx="10"/>
          </p:nvPr>
        </p:nvSpPr>
        <p:spPr/>
        <p:txBody>
          <a:bodyPr/>
          <a:lstStyle/>
          <a:p>
            <a:fld id="{4DD37377-9004-4800-8850-370932F8C8CD}" type="datetimeFigureOut">
              <a:rPr lang="en-GB" smtClean="0"/>
              <a:pPr/>
              <a:t>15/12/2020</a:t>
            </a:fld>
            <a:endParaRPr lang="en-GB"/>
          </a:p>
        </p:txBody>
      </p:sp>
      <p:sp>
        <p:nvSpPr>
          <p:cNvPr id="5" name="Footer Placeholder 4">
            <a:extLst>
              <a:ext uri="{FF2B5EF4-FFF2-40B4-BE49-F238E27FC236}">
                <a16:creationId xmlns:a16="http://schemas.microsoft.com/office/drawing/2014/main" xmlns="" id="{A2E0A123-3E12-47BF-9795-DF14D7E6B5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2482AFD-0F97-4523-8477-812D72CC5683}"/>
              </a:ext>
            </a:extLst>
          </p:cNvPr>
          <p:cNvSpPr>
            <a:spLocks noGrp="1"/>
          </p:cNvSpPr>
          <p:nvPr>
            <p:ph type="sldNum" sz="quarter" idx="12"/>
          </p:nvPr>
        </p:nvSpPr>
        <p:spPr/>
        <p:txBody>
          <a:bodyPr/>
          <a:lstStyle/>
          <a:p>
            <a:fld id="{72B5BB03-5762-4506-BF58-47F92C46030F}" type="slidenum">
              <a:rPr lang="en-GB" smtClean="0"/>
              <a:pPr/>
              <a:t>‹#›</a:t>
            </a:fld>
            <a:endParaRPr lang="en-GB"/>
          </a:p>
        </p:txBody>
      </p:sp>
    </p:spTree>
    <p:extLst>
      <p:ext uri="{BB962C8B-B14F-4D97-AF65-F5344CB8AC3E}">
        <p14:creationId xmlns:p14="http://schemas.microsoft.com/office/powerpoint/2010/main" xmlns="" val="37788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4B0395-4D21-4644-ACD0-CE0C2DA4DE3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AA319BD2-4687-47B9-8E01-B70D31BBE29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95601E5-8B0F-4560-919F-CF0C7664EAA7}"/>
              </a:ext>
            </a:extLst>
          </p:cNvPr>
          <p:cNvSpPr>
            <a:spLocks noGrp="1"/>
          </p:cNvSpPr>
          <p:nvPr>
            <p:ph type="dt" sz="half" idx="10"/>
          </p:nvPr>
        </p:nvSpPr>
        <p:spPr/>
        <p:txBody>
          <a:bodyPr/>
          <a:lstStyle/>
          <a:p>
            <a:fld id="{4DD37377-9004-4800-8850-370932F8C8CD}" type="datetimeFigureOut">
              <a:rPr lang="en-GB" smtClean="0"/>
              <a:pPr/>
              <a:t>15/12/2020</a:t>
            </a:fld>
            <a:endParaRPr lang="en-GB"/>
          </a:p>
        </p:txBody>
      </p:sp>
      <p:sp>
        <p:nvSpPr>
          <p:cNvPr id="5" name="Footer Placeholder 4">
            <a:extLst>
              <a:ext uri="{FF2B5EF4-FFF2-40B4-BE49-F238E27FC236}">
                <a16:creationId xmlns:a16="http://schemas.microsoft.com/office/drawing/2014/main" xmlns="" id="{8C7E46BE-6560-4E28-87C9-49FA6746C7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AC2C029-5C50-42D5-9B52-E3EE4C1753FC}"/>
              </a:ext>
            </a:extLst>
          </p:cNvPr>
          <p:cNvSpPr>
            <a:spLocks noGrp="1"/>
          </p:cNvSpPr>
          <p:nvPr>
            <p:ph type="sldNum" sz="quarter" idx="12"/>
          </p:nvPr>
        </p:nvSpPr>
        <p:spPr/>
        <p:txBody>
          <a:bodyPr/>
          <a:lstStyle/>
          <a:p>
            <a:fld id="{72B5BB03-5762-4506-BF58-47F92C46030F}" type="slidenum">
              <a:rPr lang="en-GB" smtClean="0"/>
              <a:pPr/>
              <a:t>‹#›</a:t>
            </a:fld>
            <a:endParaRPr lang="en-GB"/>
          </a:p>
        </p:txBody>
      </p:sp>
    </p:spTree>
    <p:extLst>
      <p:ext uri="{BB962C8B-B14F-4D97-AF65-F5344CB8AC3E}">
        <p14:creationId xmlns:p14="http://schemas.microsoft.com/office/powerpoint/2010/main" xmlns="" val="2800058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29C261-5351-4F10-89C4-96FDC76AFE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A7183E9-3BE7-4D45-AE3C-C7C05FBAE1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65812637-4C55-4DDC-8EA7-A6C9420AF134}"/>
              </a:ext>
            </a:extLst>
          </p:cNvPr>
          <p:cNvSpPr>
            <a:spLocks noGrp="1"/>
          </p:cNvSpPr>
          <p:nvPr>
            <p:ph type="dt" sz="half" idx="10"/>
          </p:nvPr>
        </p:nvSpPr>
        <p:spPr/>
        <p:txBody>
          <a:bodyPr/>
          <a:lstStyle/>
          <a:p>
            <a:fld id="{4DD37377-9004-4800-8850-370932F8C8CD}" type="datetimeFigureOut">
              <a:rPr lang="en-GB" smtClean="0"/>
              <a:pPr/>
              <a:t>15/12/2020</a:t>
            </a:fld>
            <a:endParaRPr lang="en-GB"/>
          </a:p>
        </p:txBody>
      </p:sp>
      <p:sp>
        <p:nvSpPr>
          <p:cNvPr id="5" name="Footer Placeholder 4">
            <a:extLst>
              <a:ext uri="{FF2B5EF4-FFF2-40B4-BE49-F238E27FC236}">
                <a16:creationId xmlns:a16="http://schemas.microsoft.com/office/drawing/2014/main" xmlns="" id="{A7C0CC81-351F-4B9C-B463-CE9C417017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61D1B08A-8387-4F9A-AC39-40CF5CA098A8}"/>
              </a:ext>
            </a:extLst>
          </p:cNvPr>
          <p:cNvSpPr>
            <a:spLocks noGrp="1"/>
          </p:cNvSpPr>
          <p:nvPr>
            <p:ph type="sldNum" sz="quarter" idx="12"/>
          </p:nvPr>
        </p:nvSpPr>
        <p:spPr/>
        <p:txBody>
          <a:bodyPr/>
          <a:lstStyle/>
          <a:p>
            <a:fld id="{72B5BB03-5762-4506-BF58-47F92C46030F}" type="slidenum">
              <a:rPr lang="en-GB" smtClean="0"/>
              <a:pPr/>
              <a:t>‹#›</a:t>
            </a:fld>
            <a:endParaRPr lang="en-GB"/>
          </a:p>
        </p:txBody>
      </p:sp>
    </p:spTree>
    <p:extLst>
      <p:ext uri="{BB962C8B-B14F-4D97-AF65-F5344CB8AC3E}">
        <p14:creationId xmlns:p14="http://schemas.microsoft.com/office/powerpoint/2010/main" xmlns="" val="948004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0BFF45-6DB2-4A9F-AEA3-9025341DDC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3289B473-9D87-47AB-8BC7-A8B6D1A12EA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936C64A9-AFD0-4D74-BD34-308D1CFF7E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339F73DA-B8CF-4CB6-9B62-624D1F8B7836}"/>
              </a:ext>
            </a:extLst>
          </p:cNvPr>
          <p:cNvSpPr>
            <a:spLocks noGrp="1"/>
          </p:cNvSpPr>
          <p:nvPr>
            <p:ph type="dt" sz="half" idx="10"/>
          </p:nvPr>
        </p:nvSpPr>
        <p:spPr/>
        <p:txBody>
          <a:bodyPr/>
          <a:lstStyle/>
          <a:p>
            <a:fld id="{4DD37377-9004-4800-8850-370932F8C8CD}" type="datetimeFigureOut">
              <a:rPr lang="en-GB" smtClean="0"/>
              <a:pPr/>
              <a:t>15/12/2020</a:t>
            </a:fld>
            <a:endParaRPr lang="en-GB"/>
          </a:p>
        </p:txBody>
      </p:sp>
      <p:sp>
        <p:nvSpPr>
          <p:cNvPr id="6" name="Footer Placeholder 5">
            <a:extLst>
              <a:ext uri="{FF2B5EF4-FFF2-40B4-BE49-F238E27FC236}">
                <a16:creationId xmlns:a16="http://schemas.microsoft.com/office/drawing/2014/main" xmlns="" id="{D85ACB37-9019-4731-ADE2-4A0B1CB454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E432E509-2BBC-4245-BE5B-178167D71828}"/>
              </a:ext>
            </a:extLst>
          </p:cNvPr>
          <p:cNvSpPr>
            <a:spLocks noGrp="1"/>
          </p:cNvSpPr>
          <p:nvPr>
            <p:ph type="sldNum" sz="quarter" idx="12"/>
          </p:nvPr>
        </p:nvSpPr>
        <p:spPr/>
        <p:txBody>
          <a:bodyPr/>
          <a:lstStyle/>
          <a:p>
            <a:fld id="{72B5BB03-5762-4506-BF58-47F92C46030F}" type="slidenum">
              <a:rPr lang="en-GB" smtClean="0"/>
              <a:pPr/>
              <a:t>‹#›</a:t>
            </a:fld>
            <a:endParaRPr lang="en-GB"/>
          </a:p>
        </p:txBody>
      </p:sp>
    </p:spTree>
    <p:extLst>
      <p:ext uri="{BB962C8B-B14F-4D97-AF65-F5344CB8AC3E}">
        <p14:creationId xmlns:p14="http://schemas.microsoft.com/office/powerpoint/2010/main" xmlns="" val="4162886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B8FC3C-224D-410E-A4C1-6E5D16D024F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29AF245F-39EC-42B1-BA18-25D70C8D20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4F168FD4-58E2-43E4-B1C3-E1ED277EE4E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64A0B268-626A-4380-BFB4-22608441F8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B2450B0B-C14C-4A2B-9A92-11B68BBE84C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D1D9C08F-9075-4F67-B1C5-540CB1A8B159}"/>
              </a:ext>
            </a:extLst>
          </p:cNvPr>
          <p:cNvSpPr>
            <a:spLocks noGrp="1"/>
          </p:cNvSpPr>
          <p:nvPr>
            <p:ph type="dt" sz="half" idx="10"/>
          </p:nvPr>
        </p:nvSpPr>
        <p:spPr/>
        <p:txBody>
          <a:bodyPr/>
          <a:lstStyle/>
          <a:p>
            <a:fld id="{4DD37377-9004-4800-8850-370932F8C8CD}" type="datetimeFigureOut">
              <a:rPr lang="en-GB" smtClean="0"/>
              <a:pPr/>
              <a:t>15/12/2020</a:t>
            </a:fld>
            <a:endParaRPr lang="en-GB"/>
          </a:p>
        </p:txBody>
      </p:sp>
      <p:sp>
        <p:nvSpPr>
          <p:cNvPr id="8" name="Footer Placeholder 7">
            <a:extLst>
              <a:ext uri="{FF2B5EF4-FFF2-40B4-BE49-F238E27FC236}">
                <a16:creationId xmlns:a16="http://schemas.microsoft.com/office/drawing/2014/main" xmlns="" id="{333B8966-6EDC-4422-BF31-9A86191A24F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5140A3B6-1E0C-4DED-B327-E094EF7200F2}"/>
              </a:ext>
            </a:extLst>
          </p:cNvPr>
          <p:cNvSpPr>
            <a:spLocks noGrp="1"/>
          </p:cNvSpPr>
          <p:nvPr>
            <p:ph type="sldNum" sz="quarter" idx="12"/>
          </p:nvPr>
        </p:nvSpPr>
        <p:spPr/>
        <p:txBody>
          <a:bodyPr/>
          <a:lstStyle/>
          <a:p>
            <a:fld id="{72B5BB03-5762-4506-BF58-47F92C46030F}" type="slidenum">
              <a:rPr lang="en-GB" smtClean="0"/>
              <a:pPr/>
              <a:t>‹#›</a:t>
            </a:fld>
            <a:endParaRPr lang="en-GB"/>
          </a:p>
        </p:txBody>
      </p:sp>
    </p:spTree>
    <p:extLst>
      <p:ext uri="{BB962C8B-B14F-4D97-AF65-F5344CB8AC3E}">
        <p14:creationId xmlns:p14="http://schemas.microsoft.com/office/powerpoint/2010/main" xmlns="" val="470595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B83C41-A24F-4559-B8F5-5C0F7732583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29E3E35D-702D-4E5A-BA8A-124A74AFBE66}"/>
              </a:ext>
            </a:extLst>
          </p:cNvPr>
          <p:cNvSpPr>
            <a:spLocks noGrp="1"/>
          </p:cNvSpPr>
          <p:nvPr>
            <p:ph type="dt" sz="half" idx="10"/>
          </p:nvPr>
        </p:nvSpPr>
        <p:spPr/>
        <p:txBody>
          <a:bodyPr/>
          <a:lstStyle/>
          <a:p>
            <a:fld id="{4DD37377-9004-4800-8850-370932F8C8CD}" type="datetimeFigureOut">
              <a:rPr lang="en-GB" smtClean="0"/>
              <a:pPr/>
              <a:t>15/12/2020</a:t>
            </a:fld>
            <a:endParaRPr lang="en-GB"/>
          </a:p>
        </p:txBody>
      </p:sp>
      <p:sp>
        <p:nvSpPr>
          <p:cNvPr id="4" name="Footer Placeholder 3">
            <a:extLst>
              <a:ext uri="{FF2B5EF4-FFF2-40B4-BE49-F238E27FC236}">
                <a16:creationId xmlns:a16="http://schemas.microsoft.com/office/drawing/2014/main" xmlns="" id="{2EDF44BD-3CCE-46C8-8984-0782A097685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083C2C20-25DA-4725-8063-29C24AE560BF}"/>
              </a:ext>
            </a:extLst>
          </p:cNvPr>
          <p:cNvSpPr>
            <a:spLocks noGrp="1"/>
          </p:cNvSpPr>
          <p:nvPr>
            <p:ph type="sldNum" sz="quarter" idx="12"/>
          </p:nvPr>
        </p:nvSpPr>
        <p:spPr/>
        <p:txBody>
          <a:bodyPr/>
          <a:lstStyle/>
          <a:p>
            <a:fld id="{72B5BB03-5762-4506-BF58-47F92C46030F}" type="slidenum">
              <a:rPr lang="en-GB" smtClean="0"/>
              <a:pPr/>
              <a:t>‹#›</a:t>
            </a:fld>
            <a:endParaRPr lang="en-GB"/>
          </a:p>
        </p:txBody>
      </p:sp>
    </p:spTree>
    <p:extLst>
      <p:ext uri="{BB962C8B-B14F-4D97-AF65-F5344CB8AC3E}">
        <p14:creationId xmlns:p14="http://schemas.microsoft.com/office/powerpoint/2010/main" xmlns="" val="4189367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92502BF-02B9-4160-9B06-2E2207907EF6}"/>
              </a:ext>
            </a:extLst>
          </p:cNvPr>
          <p:cNvSpPr>
            <a:spLocks noGrp="1"/>
          </p:cNvSpPr>
          <p:nvPr>
            <p:ph type="dt" sz="half" idx="10"/>
          </p:nvPr>
        </p:nvSpPr>
        <p:spPr/>
        <p:txBody>
          <a:bodyPr/>
          <a:lstStyle/>
          <a:p>
            <a:fld id="{4DD37377-9004-4800-8850-370932F8C8CD}" type="datetimeFigureOut">
              <a:rPr lang="en-GB" smtClean="0"/>
              <a:pPr/>
              <a:t>15/12/2020</a:t>
            </a:fld>
            <a:endParaRPr lang="en-GB"/>
          </a:p>
        </p:txBody>
      </p:sp>
      <p:sp>
        <p:nvSpPr>
          <p:cNvPr id="3" name="Footer Placeholder 2">
            <a:extLst>
              <a:ext uri="{FF2B5EF4-FFF2-40B4-BE49-F238E27FC236}">
                <a16:creationId xmlns:a16="http://schemas.microsoft.com/office/drawing/2014/main" xmlns="" id="{EDB15E74-1153-47F3-B562-2468F8CBC46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99CB397B-D3EB-4461-B563-28902FE4724A}"/>
              </a:ext>
            </a:extLst>
          </p:cNvPr>
          <p:cNvSpPr>
            <a:spLocks noGrp="1"/>
          </p:cNvSpPr>
          <p:nvPr>
            <p:ph type="sldNum" sz="quarter" idx="12"/>
          </p:nvPr>
        </p:nvSpPr>
        <p:spPr/>
        <p:txBody>
          <a:bodyPr/>
          <a:lstStyle/>
          <a:p>
            <a:fld id="{72B5BB03-5762-4506-BF58-47F92C46030F}" type="slidenum">
              <a:rPr lang="en-GB" smtClean="0"/>
              <a:pPr/>
              <a:t>‹#›</a:t>
            </a:fld>
            <a:endParaRPr lang="en-GB"/>
          </a:p>
        </p:txBody>
      </p:sp>
    </p:spTree>
    <p:extLst>
      <p:ext uri="{BB962C8B-B14F-4D97-AF65-F5344CB8AC3E}">
        <p14:creationId xmlns:p14="http://schemas.microsoft.com/office/powerpoint/2010/main" xmlns="" val="3779357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CCDF6D-B4CA-4CEE-BD61-F4DA438FA4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433281D4-6C89-439E-AF5B-88C8D56AE6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C089D181-56E5-49FC-B1B2-C52D471B36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6A26C00-1C37-4818-9E69-68418FD5789F}"/>
              </a:ext>
            </a:extLst>
          </p:cNvPr>
          <p:cNvSpPr>
            <a:spLocks noGrp="1"/>
          </p:cNvSpPr>
          <p:nvPr>
            <p:ph type="dt" sz="half" idx="10"/>
          </p:nvPr>
        </p:nvSpPr>
        <p:spPr/>
        <p:txBody>
          <a:bodyPr/>
          <a:lstStyle/>
          <a:p>
            <a:fld id="{4DD37377-9004-4800-8850-370932F8C8CD}" type="datetimeFigureOut">
              <a:rPr lang="en-GB" smtClean="0"/>
              <a:pPr/>
              <a:t>15/12/2020</a:t>
            </a:fld>
            <a:endParaRPr lang="en-GB"/>
          </a:p>
        </p:txBody>
      </p:sp>
      <p:sp>
        <p:nvSpPr>
          <p:cNvPr id="6" name="Footer Placeholder 5">
            <a:extLst>
              <a:ext uri="{FF2B5EF4-FFF2-40B4-BE49-F238E27FC236}">
                <a16:creationId xmlns:a16="http://schemas.microsoft.com/office/drawing/2014/main" xmlns="" id="{E8CFF23B-73B6-46B9-AA98-3183592B2B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10D4199-2CC2-4B7B-830D-4465965BBD1C}"/>
              </a:ext>
            </a:extLst>
          </p:cNvPr>
          <p:cNvSpPr>
            <a:spLocks noGrp="1"/>
          </p:cNvSpPr>
          <p:nvPr>
            <p:ph type="sldNum" sz="quarter" idx="12"/>
          </p:nvPr>
        </p:nvSpPr>
        <p:spPr/>
        <p:txBody>
          <a:bodyPr/>
          <a:lstStyle/>
          <a:p>
            <a:fld id="{72B5BB03-5762-4506-BF58-47F92C46030F}" type="slidenum">
              <a:rPr lang="en-GB" smtClean="0"/>
              <a:pPr/>
              <a:t>‹#›</a:t>
            </a:fld>
            <a:endParaRPr lang="en-GB"/>
          </a:p>
        </p:txBody>
      </p:sp>
    </p:spTree>
    <p:extLst>
      <p:ext uri="{BB962C8B-B14F-4D97-AF65-F5344CB8AC3E}">
        <p14:creationId xmlns:p14="http://schemas.microsoft.com/office/powerpoint/2010/main" xmlns="" val="185105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FFB58E-5660-4E59-BE7E-88EE2970F9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A34C1A0C-0DD1-4996-8AEC-17686F8504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BAD5B6CB-B53E-4DF4-8489-33C574EA6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90594A9-AB75-4B79-B65B-53BC9BF461CD}"/>
              </a:ext>
            </a:extLst>
          </p:cNvPr>
          <p:cNvSpPr>
            <a:spLocks noGrp="1"/>
          </p:cNvSpPr>
          <p:nvPr>
            <p:ph type="dt" sz="half" idx="10"/>
          </p:nvPr>
        </p:nvSpPr>
        <p:spPr/>
        <p:txBody>
          <a:bodyPr/>
          <a:lstStyle/>
          <a:p>
            <a:fld id="{4DD37377-9004-4800-8850-370932F8C8CD}" type="datetimeFigureOut">
              <a:rPr lang="en-GB" smtClean="0"/>
              <a:pPr/>
              <a:t>15/12/2020</a:t>
            </a:fld>
            <a:endParaRPr lang="en-GB"/>
          </a:p>
        </p:txBody>
      </p:sp>
      <p:sp>
        <p:nvSpPr>
          <p:cNvPr id="6" name="Footer Placeholder 5">
            <a:extLst>
              <a:ext uri="{FF2B5EF4-FFF2-40B4-BE49-F238E27FC236}">
                <a16:creationId xmlns:a16="http://schemas.microsoft.com/office/drawing/2014/main" xmlns="" id="{8BD0DCA5-4E79-44B9-8216-0D91A53533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13A11D0E-C4D8-4974-A3B9-6AA22BAA6EA4}"/>
              </a:ext>
            </a:extLst>
          </p:cNvPr>
          <p:cNvSpPr>
            <a:spLocks noGrp="1"/>
          </p:cNvSpPr>
          <p:nvPr>
            <p:ph type="sldNum" sz="quarter" idx="12"/>
          </p:nvPr>
        </p:nvSpPr>
        <p:spPr/>
        <p:txBody>
          <a:bodyPr/>
          <a:lstStyle/>
          <a:p>
            <a:fld id="{72B5BB03-5762-4506-BF58-47F92C46030F}" type="slidenum">
              <a:rPr lang="en-GB" smtClean="0"/>
              <a:pPr/>
              <a:t>‹#›</a:t>
            </a:fld>
            <a:endParaRPr lang="en-GB"/>
          </a:p>
        </p:txBody>
      </p:sp>
    </p:spTree>
    <p:extLst>
      <p:ext uri="{BB962C8B-B14F-4D97-AF65-F5344CB8AC3E}">
        <p14:creationId xmlns:p14="http://schemas.microsoft.com/office/powerpoint/2010/main" xmlns="" val="1392876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29B013C-4E88-4C92-B710-D2AB20BA48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AFCF7217-0711-4E32-9FB2-677B93B84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399CB6F8-98E4-4085-98BE-DFF98E4C37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D37377-9004-4800-8850-370932F8C8CD}" type="datetimeFigureOut">
              <a:rPr lang="en-GB" smtClean="0"/>
              <a:pPr/>
              <a:t>15/12/2020</a:t>
            </a:fld>
            <a:endParaRPr lang="en-GB"/>
          </a:p>
        </p:txBody>
      </p:sp>
      <p:sp>
        <p:nvSpPr>
          <p:cNvPr id="5" name="Footer Placeholder 4">
            <a:extLst>
              <a:ext uri="{FF2B5EF4-FFF2-40B4-BE49-F238E27FC236}">
                <a16:creationId xmlns:a16="http://schemas.microsoft.com/office/drawing/2014/main" xmlns="" id="{3102D836-F137-45EC-8F61-E37388466A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F840744D-A369-433F-90CA-1C0BE11180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B5BB03-5762-4506-BF58-47F92C46030F}" type="slidenum">
              <a:rPr lang="en-GB" smtClean="0"/>
              <a:pPr/>
              <a:t>‹#›</a:t>
            </a:fld>
            <a:endParaRPr lang="en-GB"/>
          </a:p>
        </p:txBody>
      </p:sp>
    </p:spTree>
    <p:extLst>
      <p:ext uri="{BB962C8B-B14F-4D97-AF65-F5344CB8AC3E}">
        <p14:creationId xmlns:p14="http://schemas.microsoft.com/office/powerpoint/2010/main" xmlns="" val="4290846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F1D0CF-2C64-43E2-B421-D48015830C95}"/>
              </a:ext>
            </a:extLst>
          </p:cNvPr>
          <p:cNvSpPr>
            <a:spLocks noGrp="1"/>
          </p:cNvSpPr>
          <p:nvPr>
            <p:ph type="ctrTitle"/>
          </p:nvPr>
        </p:nvSpPr>
        <p:spPr>
          <a:xfrm>
            <a:off x="1341120" y="91440"/>
            <a:ext cx="9326880" cy="3418523"/>
          </a:xfrm>
        </p:spPr>
        <p:txBody>
          <a:bodyPr>
            <a:normAutofit/>
          </a:bodyPr>
          <a:lstStyle/>
          <a:p>
            <a:r>
              <a:rPr lang="el-GR" sz="4000" b="1" dirty="0"/>
              <a:t/>
            </a:r>
            <a:br>
              <a:rPr lang="el-GR" sz="4000" b="1" dirty="0"/>
            </a:br>
            <a:r>
              <a:rPr lang="el-GR" sz="4000" b="1" dirty="0"/>
              <a:t/>
            </a:r>
            <a:br>
              <a:rPr lang="el-GR" sz="4000" b="1" dirty="0"/>
            </a:br>
            <a:r>
              <a:rPr lang="el-GR" sz="3600" b="1" i="1" dirty="0">
                <a:latin typeface="+mn-lt"/>
              </a:rPr>
              <a:t>ΕΛΕΓΧΟΣ ΤΩΝ ΠΟΛΙΤΙΚΩΝ ΚΑΙ ΔΙΑΦΘΟΡΑ ΣΤΗΝ ΑΡΧΑΙΑ ΕΛΛΑΔΑ ΚΑΙ ΣΗΜΕΡΑ</a:t>
            </a:r>
            <a:br>
              <a:rPr lang="el-GR" sz="3600" b="1" i="1" dirty="0">
                <a:latin typeface="+mn-lt"/>
              </a:rPr>
            </a:br>
            <a:endParaRPr lang="en-GB" sz="4000" b="1" i="1" dirty="0">
              <a:latin typeface="+mn-lt"/>
            </a:endParaRPr>
          </a:p>
        </p:txBody>
      </p:sp>
      <p:sp>
        <p:nvSpPr>
          <p:cNvPr id="3" name="Subtitle 2">
            <a:extLst>
              <a:ext uri="{FF2B5EF4-FFF2-40B4-BE49-F238E27FC236}">
                <a16:creationId xmlns:a16="http://schemas.microsoft.com/office/drawing/2014/main" xmlns="" id="{64231D08-90E3-4578-867F-8C49F849AC1F}"/>
              </a:ext>
            </a:extLst>
          </p:cNvPr>
          <p:cNvSpPr>
            <a:spLocks noGrp="1"/>
          </p:cNvSpPr>
          <p:nvPr>
            <p:ph type="subTitle" idx="1"/>
          </p:nvPr>
        </p:nvSpPr>
        <p:spPr>
          <a:xfrm>
            <a:off x="1524000" y="3602038"/>
            <a:ext cx="9326880" cy="2433002"/>
          </a:xfrm>
        </p:spPr>
        <p:txBody>
          <a:bodyPr>
            <a:normAutofit lnSpcReduction="10000"/>
          </a:bodyPr>
          <a:lstStyle/>
          <a:p>
            <a:endParaRPr lang="el-GR" dirty="0"/>
          </a:p>
          <a:p>
            <a:r>
              <a:rPr lang="el-GR" sz="4800" b="1" dirty="0"/>
              <a:t>ΑΔΙΚΗΜΑΤΑ </a:t>
            </a:r>
            <a:r>
              <a:rPr lang="el-GR" sz="4800" b="1"/>
              <a:t>ΠΡΟΔΟΣΙΑΣ</a:t>
            </a:r>
            <a:r>
              <a:rPr lang="el-GR" sz="4800" b="1" smtClean="0"/>
              <a:t>:</a:t>
            </a:r>
          </a:p>
          <a:p>
            <a:r>
              <a:rPr lang="el-GR" sz="4800" b="1" smtClean="0"/>
              <a:t>ΕΙΣΑΓΓΕΛΙΑ </a:t>
            </a:r>
            <a:r>
              <a:rPr lang="el-GR" sz="4800" b="1" dirty="0"/>
              <a:t>ΤΟΝ 4</a:t>
            </a:r>
            <a:r>
              <a:rPr lang="el-GR" sz="4800" b="1" baseline="30000" dirty="0"/>
              <a:t>ο</a:t>
            </a:r>
            <a:r>
              <a:rPr lang="el-GR" sz="4800" b="1" dirty="0"/>
              <a:t> π.Χ. αι.</a:t>
            </a:r>
          </a:p>
          <a:p>
            <a:r>
              <a:rPr lang="el-GR" sz="3200" b="1" dirty="0"/>
              <a:t>ΕΛΕΝΗ </a:t>
            </a:r>
            <a:r>
              <a:rPr lang="el-GR" sz="3200" b="1" dirty="0" smtClean="0"/>
              <a:t>ΒΟΛΟΝΑΚΗ</a:t>
            </a:r>
            <a:endParaRPr lang="el-GR" sz="3200" b="1" dirty="0"/>
          </a:p>
        </p:txBody>
      </p:sp>
    </p:spTree>
    <p:extLst>
      <p:ext uri="{BB962C8B-B14F-4D97-AF65-F5344CB8AC3E}">
        <p14:creationId xmlns:p14="http://schemas.microsoft.com/office/powerpoint/2010/main" xmlns="" val="162196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F36465-748A-4CA8-99DA-C467CF4433AC}"/>
              </a:ext>
            </a:extLst>
          </p:cNvPr>
          <p:cNvSpPr>
            <a:spLocks noGrp="1"/>
          </p:cNvSpPr>
          <p:nvPr>
            <p:ph type="title"/>
          </p:nvPr>
        </p:nvSpPr>
        <p:spPr>
          <a:xfrm>
            <a:off x="119336" y="1"/>
            <a:ext cx="11234464" cy="764703"/>
          </a:xfrm>
        </p:spPr>
        <p:txBody>
          <a:bodyPr>
            <a:normAutofit fontScale="90000"/>
          </a:bodyPr>
          <a:lstStyle/>
          <a:p>
            <a:r>
              <a:rPr lang="el-GR" sz="3600" b="1" dirty="0"/>
              <a:t/>
            </a:r>
            <a:br>
              <a:rPr lang="el-GR" sz="3600" b="1" dirty="0"/>
            </a:br>
            <a:r>
              <a:rPr lang="el-GR" sz="3600" b="1" dirty="0"/>
              <a:t>2. </a:t>
            </a:r>
            <a:r>
              <a:rPr lang="el-GR" sz="3600" b="1" dirty="0">
                <a:latin typeface="+mn-lt"/>
              </a:rPr>
              <a:t>Υπερείδου, </a:t>
            </a:r>
            <a:r>
              <a:rPr lang="el-GR" sz="3600" b="1" i="1" dirty="0">
                <a:latin typeface="+mn-lt"/>
              </a:rPr>
              <a:t>Προς Λυκόφρονα</a:t>
            </a:r>
            <a:r>
              <a:rPr lang="el-GR" sz="3600" b="1" dirty="0">
                <a:latin typeface="+mn-lt"/>
              </a:rPr>
              <a:t> 1.7</a:t>
            </a:r>
            <a:r>
              <a:rPr lang="en-GB" b="1" dirty="0">
                <a:latin typeface="+mn-lt"/>
              </a:rPr>
              <a:t/>
            </a:r>
            <a:br>
              <a:rPr lang="en-GB" b="1" dirty="0">
                <a:latin typeface="+mn-lt"/>
              </a:rPr>
            </a:br>
            <a:endParaRPr lang="en-GB" b="1" dirty="0">
              <a:latin typeface="+mn-lt"/>
            </a:endParaRPr>
          </a:p>
        </p:txBody>
      </p:sp>
      <p:sp>
        <p:nvSpPr>
          <p:cNvPr id="3" name="Content Placeholder 2">
            <a:extLst>
              <a:ext uri="{FF2B5EF4-FFF2-40B4-BE49-F238E27FC236}">
                <a16:creationId xmlns:a16="http://schemas.microsoft.com/office/drawing/2014/main" xmlns="" id="{8CFFB696-9E72-4CE3-A433-84C540EAF2A2}"/>
              </a:ext>
            </a:extLst>
          </p:cNvPr>
          <p:cNvSpPr>
            <a:spLocks noGrp="1"/>
          </p:cNvSpPr>
          <p:nvPr>
            <p:ph idx="1"/>
          </p:nvPr>
        </p:nvSpPr>
        <p:spPr>
          <a:xfrm>
            <a:off x="119336" y="548680"/>
            <a:ext cx="11234464" cy="6120680"/>
          </a:xfrm>
        </p:spPr>
        <p:txBody>
          <a:bodyPr/>
          <a:lstStyle/>
          <a:p>
            <a:pPr marL="0" indent="0">
              <a:buNone/>
            </a:pPr>
            <a:r>
              <a:rPr lang="el-GR" dirty="0"/>
              <a:t>[</a:t>
            </a:r>
            <a:r>
              <a:rPr lang="el-GR" sz="3600" dirty="0"/>
              <a:t>7] τὸ δὲ κεφάλαιον ἁπάντων, ὡς καὶ μικρῷ πρότερον εἶπον, εἰς τοῦτο ἀναισθησίας ὁ Χάριππος, ὡς ἔοικεν, ἦλθεν, ὥστε πρότερον μέν, ὥς φασιν, τῆς γυναικὸς προλεγούσης ὅτι συνομωμοκυῖα εἴη πρὸς ἐμέ, πάλιν δὲ ἀκούων ἐμοῦ παρακελευμένου αὐτῇ ὅπως ἐμμείνειεν τοῖς ὅρκοις οἷς ὤμοσεν, ἐλάμβανε τὴν γυναῖκα; [7] Και για να ανακεφαλαιώσω, όπως ανέφερα σύντομα πριν, ο Χάριππος έφτασε σε τέτοιο βαθμό αναισθησίας, όπως φαίνετα, ώστε πιο πριν, όπως λένε, η γυναίκα είχε δώσει όρκο πίστης σε μένα και μετά πάλι εγώ την παρακαλούσαν να μείνει πιστή στους όρκους της, και παρ’ όλα αυτά εκείνος την παντρεύτηκε; </a:t>
            </a:r>
            <a:endParaRPr lang="en-GB" sz="3600" dirty="0"/>
          </a:p>
          <a:p>
            <a:endParaRPr lang="en-GB" dirty="0"/>
          </a:p>
        </p:txBody>
      </p:sp>
    </p:spTree>
    <p:extLst>
      <p:ext uri="{BB962C8B-B14F-4D97-AF65-F5344CB8AC3E}">
        <p14:creationId xmlns:p14="http://schemas.microsoft.com/office/powerpoint/2010/main" xmlns="" val="3816831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DBC66C-53D8-4AA2-97A1-A95C2DEF6487}"/>
              </a:ext>
            </a:extLst>
          </p:cNvPr>
          <p:cNvSpPr>
            <a:spLocks noGrp="1"/>
          </p:cNvSpPr>
          <p:nvPr>
            <p:ph type="title"/>
          </p:nvPr>
        </p:nvSpPr>
        <p:spPr>
          <a:xfrm>
            <a:off x="407368" y="116633"/>
            <a:ext cx="10946432" cy="432047"/>
          </a:xfrm>
        </p:spPr>
        <p:txBody>
          <a:bodyPr>
            <a:normAutofit fontScale="90000"/>
          </a:bodyPr>
          <a:lstStyle/>
          <a:p>
            <a:r>
              <a:rPr lang="el-GR" sz="3600" b="1" dirty="0"/>
              <a:t/>
            </a:r>
            <a:br>
              <a:rPr lang="el-GR" sz="3600" b="1" dirty="0"/>
            </a:br>
            <a:r>
              <a:rPr lang="el-GR" sz="3600" b="1" dirty="0"/>
              <a:t>3. </a:t>
            </a:r>
            <a:r>
              <a:rPr lang="el-GR" sz="3600" b="1" dirty="0">
                <a:latin typeface="+mn-lt"/>
              </a:rPr>
              <a:t>Υπερείδου, </a:t>
            </a:r>
            <a:r>
              <a:rPr lang="el-GR" sz="3600" b="1" i="1" dirty="0">
                <a:latin typeface="+mn-lt"/>
              </a:rPr>
              <a:t>Προς Λυκόφρονα</a:t>
            </a:r>
            <a:r>
              <a:rPr lang="el-GR" sz="3600" b="1" dirty="0">
                <a:latin typeface="+mn-lt"/>
              </a:rPr>
              <a:t> 1.15</a:t>
            </a:r>
            <a:r>
              <a:rPr lang="en-GB" dirty="0">
                <a:latin typeface="+mn-lt"/>
              </a:rPr>
              <a:t/>
            </a:r>
            <a:br>
              <a:rPr lang="en-GB" dirty="0">
                <a:latin typeface="+mn-lt"/>
              </a:rPr>
            </a:br>
            <a:endParaRPr lang="en-GB" dirty="0">
              <a:latin typeface="+mn-lt"/>
            </a:endParaRPr>
          </a:p>
        </p:txBody>
      </p:sp>
      <p:sp>
        <p:nvSpPr>
          <p:cNvPr id="3" name="Content Placeholder 2">
            <a:extLst>
              <a:ext uri="{FF2B5EF4-FFF2-40B4-BE49-F238E27FC236}">
                <a16:creationId xmlns:a16="http://schemas.microsoft.com/office/drawing/2014/main" xmlns="" id="{769FC8A0-AD1E-4EF3-9844-9C4344558EDE}"/>
              </a:ext>
            </a:extLst>
          </p:cNvPr>
          <p:cNvSpPr>
            <a:spLocks noGrp="1"/>
          </p:cNvSpPr>
          <p:nvPr>
            <p:ph idx="1"/>
          </p:nvPr>
        </p:nvSpPr>
        <p:spPr>
          <a:xfrm>
            <a:off x="119336" y="548680"/>
            <a:ext cx="11234464" cy="6192687"/>
          </a:xfrm>
        </p:spPr>
        <p:txBody>
          <a:bodyPr>
            <a:normAutofit fontScale="92500"/>
          </a:bodyPr>
          <a:lstStyle/>
          <a:p>
            <a:pPr marL="0" indent="0">
              <a:buNone/>
            </a:pPr>
            <a:r>
              <a:rPr lang="el-GR" sz="3600" dirty="0"/>
              <a:t>[15] ὅσα μὲν γὰρ τῶν ἀδικημάτων ἐν ἁπάσῃ τῇ ἡλικίᾳ τῇ τοῦ ἀνθρώπου ἐνδέχεται ἀδικῆσαι, ταῦτα μὲν δεῖ σκοπεῖν ἀπ᾽ αὐτοῦ τοῦ ἐγκλήματος οὗ ἂν ἔχῃ τις: μοιχεύειν δ᾽ οὐκ ἐνδέχεται ἀπὸ πεντήκοντα ἐτῶν ἄνθρωπον ἀλλ᾽ ἢ πάλαι τοιοῦτός ἐστιν, ὃ δειξάτωσαν οὗτοι, ἢ ψευδῆ τὴν αἰτίαν εἰκὸς εἶναι.</a:t>
            </a:r>
            <a:endParaRPr lang="en-GB" sz="3600" dirty="0"/>
          </a:p>
          <a:p>
            <a:pPr marL="0" indent="0">
              <a:buNone/>
            </a:pPr>
            <a:r>
              <a:rPr lang="el-GR" sz="3600" dirty="0"/>
              <a:t>[15] Όταν το αδίκημα διαπράττεται οποιαδήποτε στιγμή κατά τη διάρκεια της ζωής ενός άνδρα όττε θα πρέπει να εξετασθεί υπό το φως της συγκεκριμένης κατηγορίας. Αλλά η μοιχεία είναι μία συνήθεια που κανένας άνδρας δεν μπορεί να αποκτήσει μετά τα πενήντα. Είτε έχει ζήσει μια χαλαρή ζωή για μεγάλο διάστημα και μπορούν αυτοί να βεβαιώσουν ότι κάτι τέτοιο ισχύει για μένα ή αλλιώς η κατηγορία μπορεί να θεωρηθεί ψευδής. </a:t>
            </a:r>
            <a:endParaRPr lang="en-GB" sz="3600" dirty="0"/>
          </a:p>
          <a:p>
            <a:endParaRPr lang="en-GB" dirty="0"/>
          </a:p>
        </p:txBody>
      </p:sp>
    </p:spTree>
    <p:extLst>
      <p:ext uri="{BB962C8B-B14F-4D97-AF65-F5344CB8AC3E}">
        <p14:creationId xmlns:p14="http://schemas.microsoft.com/office/powerpoint/2010/main" xmlns="" val="89881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66712" y="365125"/>
            <a:ext cx="10687088" cy="277793"/>
          </a:xfrm>
        </p:spPr>
        <p:txBody>
          <a:bodyPr>
            <a:normAutofit fontScale="90000"/>
          </a:bodyPr>
          <a:lstStyle/>
          <a:p>
            <a:pPr algn="ctr"/>
            <a:r>
              <a:rPr lang="el-GR" b="1" i="1" dirty="0" smtClean="0">
                <a:latin typeface="+mn-lt"/>
              </a:rPr>
              <a:t>ΠΡΟΣ ΛΥΚΟΦΡΟΝΑ</a:t>
            </a:r>
            <a:endParaRPr lang="en-GB" b="1" i="1" dirty="0">
              <a:latin typeface="+mn-lt"/>
            </a:endParaRPr>
          </a:p>
        </p:txBody>
      </p:sp>
      <p:sp>
        <p:nvSpPr>
          <p:cNvPr id="3" name="2 - Θέση περιεχομένου"/>
          <p:cNvSpPr>
            <a:spLocks noGrp="1"/>
          </p:cNvSpPr>
          <p:nvPr>
            <p:ph idx="1"/>
          </p:nvPr>
        </p:nvSpPr>
        <p:spPr>
          <a:xfrm>
            <a:off x="595274" y="928670"/>
            <a:ext cx="10758526" cy="5643602"/>
          </a:xfrm>
        </p:spPr>
        <p:txBody>
          <a:bodyPr>
            <a:noAutofit/>
          </a:bodyPr>
          <a:lstStyle/>
          <a:p>
            <a:r>
              <a:rPr lang="el-GR" sz="2400" dirty="0" smtClean="0"/>
              <a:t>Παρ’ ότι θα μπορούσε κάποιος να ισχυριστεί ότι η μοιχεία αποτελούσε απειλή εναντίον του Αθηναίου πολίτη και του οίκου, άρα και κατ’ επέκταση της ίδιας της πόλης, η ουσία είναι ότι η συγκεκριμένη κατηγορία με μεγάλη δυσκολία μπορεί να θεωρηθεί προδοσία σύμφωνα με το </a:t>
            </a:r>
            <a:r>
              <a:rPr lang="el-GR" sz="2400" dirty="0" err="1" smtClean="0"/>
              <a:t>περιεχόεμενο</a:t>
            </a:r>
            <a:r>
              <a:rPr lang="el-GR" sz="2400" dirty="0" smtClean="0"/>
              <a:t> του </a:t>
            </a:r>
            <a:r>
              <a:rPr lang="el-GR" sz="2400" dirty="0" err="1" smtClean="0"/>
              <a:t>εισαγγελτικού</a:t>
            </a:r>
            <a:r>
              <a:rPr lang="el-GR" sz="2400" dirty="0" smtClean="0"/>
              <a:t> νόμου. Για να γελοιοποιήσει περισσότερο τέτοιου είδους ψευδείς κατηγορίες, ο Λυκόφρων ισχυρίζεται ότι είναι αθώος επειδή η μοιχεία αποτελεί μία πρακτική που κανένας άνδρας δεν μπορεί να ξεκινήσει μετά τα πενήντα</a:t>
            </a:r>
            <a:r>
              <a:rPr lang="el-GR" sz="2400" dirty="0" smtClean="0"/>
              <a:t>.</a:t>
            </a:r>
          </a:p>
          <a:p>
            <a:r>
              <a:rPr lang="el-GR" sz="2400" dirty="0" smtClean="0"/>
              <a:t>Ο Λυκόφρων διαμαρτύρεται ότι δεν θα έπρεπε να δικάζεται με εισαγγελία. Ισχυρίζεται ότι οι κατηγορίες εναντίον του είναι κατηγορίες που αφορούν ζητήματα για τα οποία οι νόμοι ορίζουν άλλες δημόσιες διαδικασίες ενώπιον των θεσμοθετών (</a:t>
            </a:r>
            <a:r>
              <a:rPr lang="en-GB" sz="2400" dirty="0" err="1" smtClean="0"/>
              <a:t>Hyp</a:t>
            </a:r>
            <a:r>
              <a:rPr lang="el-GR" sz="2400" dirty="0" smtClean="0"/>
              <a:t>. 1.12). Μια προφανής εναλλακτική διαδικασία θα ήταν η γραφή μοιχείας. Το δεύτερο επιχείρημα της υπεράσπισης είναι ότι ο Λυκόφρων είναι ένας απλός πολίτης, ένας ιδιώτης, και όχι ένα δημόσιο πρόσωπο, εναντίον του οποίου θα μπορούσε κάποιος να κινήσει εισαγγελία.	</a:t>
            </a:r>
            <a:endParaRPr lang="en-GB" sz="2400" dirty="0" smtClean="0"/>
          </a:p>
          <a:p>
            <a:r>
              <a:rPr lang="el-GR" sz="2400" dirty="0" smtClean="0"/>
              <a:t> </a:t>
            </a:r>
            <a:endParaRPr lang="en-GB" sz="2400" dirty="0" smtClean="0"/>
          </a:p>
          <a:p>
            <a:endParaRPr lang="en-GB"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i="1" dirty="0" smtClean="0">
                <a:latin typeface="+mn-lt"/>
              </a:rPr>
              <a:t>ΚΑΤΑ ΛΕΩΚΡΑΤΟΥΣ</a:t>
            </a:r>
            <a:endParaRPr lang="en-GB" b="1" i="1" dirty="0">
              <a:latin typeface="+mn-lt"/>
            </a:endParaRPr>
          </a:p>
        </p:txBody>
      </p:sp>
      <p:sp>
        <p:nvSpPr>
          <p:cNvPr id="3" name="2 - Θέση περιεχομένου"/>
          <p:cNvSpPr>
            <a:spLocks noGrp="1"/>
          </p:cNvSpPr>
          <p:nvPr>
            <p:ph idx="1"/>
          </p:nvPr>
        </p:nvSpPr>
        <p:spPr/>
        <p:txBody>
          <a:bodyPr>
            <a:normAutofit fontScale="85000" lnSpcReduction="10000"/>
          </a:bodyPr>
          <a:lstStyle/>
          <a:p>
            <a:r>
              <a:rPr lang="el-GR" sz="4000" dirty="0" smtClean="0"/>
              <a:t>Το 330 </a:t>
            </a:r>
            <a:r>
              <a:rPr lang="el-GR" sz="4000" dirty="0" err="1" smtClean="0"/>
              <a:t>π.Χ.</a:t>
            </a:r>
            <a:r>
              <a:rPr lang="el-GR" sz="4000" dirty="0" smtClean="0"/>
              <a:t>, οκτώ χρόνια μετά τη μάχη της Χαιρώνειας, ο Λυκούργος κατήγγειλε με εισαγγελία τον Λεωκράτη για προδοσία και ορίζει ως προδοσία την εγκατάλειψη της πόλης και των ιερών, καθώς επίσης και την κατάργηση των πατροπαράδοτων </a:t>
            </a:r>
            <a:r>
              <a:rPr lang="el-GR" sz="4000" dirty="0" smtClean="0"/>
              <a:t>παραδόσεων.</a:t>
            </a:r>
          </a:p>
          <a:p>
            <a:r>
              <a:rPr lang="el-GR" sz="4000" dirty="0" smtClean="0"/>
              <a:t>Η υποτιθέμενη προδοσία του Λεωκράτη, συνίσταται, σύμφωνα με τον Λυκούργο, στην παραβίαση του ψηφίσματος των Αθηναίων, το οποίο βγήκε μετά από τη μάχη της Χαιρώνειας ως μέτρο προστασίας της πόλης.</a:t>
            </a:r>
            <a:endParaRPr lang="en-GB" sz="4000" dirty="0" smtClean="0"/>
          </a:p>
          <a:p>
            <a:endParaRPr lang="en-GB" sz="4000" dirty="0" smtClean="0"/>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D9F018-8E43-4169-B420-A63AC29C2DF1}"/>
              </a:ext>
            </a:extLst>
          </p:cNvPr>
          <p:cNvSpPr>
            <a:spLocks noGrp="1"/>
          </p:cNvSpPr>
          <p:nvPr>
            <p:ph type="title"/>
          </p:nvPr>
        </p:nvSpPr>
        <p:spPr>
          <a:xfrm>
            <a:off x="191344" y="116633"/>
            <a:ext cx="11162456" cy="792088"/>
          </a:xfrm>
        </p:spPr>
        <p:txBody>
          <a:bodyPr>
            <a:normAutofit fontScale="90000"/>
          </a:bodyPr>
          <a:lstStyle/>
          <a:p>
            <a:r>
              <a:rPr lang="el-GR" sz="3600" b="1" dirty="0"/>
              <a:t/>
            </a:r>
            <a:br>
              <a:rPr lang="el-GR" sz="3600" b="1" dirty="0"/>
            </a:br>
            <a:r>
              <a:rPr lang="el-GR" sz="3600" b="1" dirty="0"/>
              <a:t>4. </a:t>
            </a:r>
            <a:r>
              <a:rPr lang="el-GR" sz="3600" b="1" dirty="0">
                <a:latin typeface="+mn-lt"/>
              </a:rPr>
              <a:t>Λυκούργου </a:t>
            </a:r>
            <a:r>
              <a:rPr lang="el-GR" sz="3600" b="1" i="1" dirty="0">
                <a:latin typeface="+mn-lt"/>
              </a:rPr>
              <a:t>Κατά Λεωκράτους</a:t>
            </a:r>
            <a:r>
              <a:rPr lang="el-GR" sz="3600" b="1" dirty="0">
                <a:latin typeface="+mn-lt"/>
              </a:rPr>
              <a:t> 1.1</a:t>
            </a:r>
            <a:r>
              <a:rPr lang="en-GB" b="1" dirty="0">
                <a:latin typeface="+mn-lt"/>
              </a:rPr>
              <a:t/>
            </a:r>
            <a:br>
              <a:rPr lang="en-GB" b="1" dirty="0">
                <a:latin typeface="+mn-lt"/>
              </a:rPr>
            </a:br>
            <a:endParaRPr lang="en-GB" b="1" dirty="0">
              <a:latin typeface="+mn-lt"/>
            </a:endParaRPr>
          </a:p>
        </p:txBody>
      </p:sp>
      <p:sp>
        <p:nvSpPr>
          <p:cNvPr id="3" name="Content Placeholder 2">
            <a:extLst>
              <a:ext uri="{FF2B5EF4-FFF2-40B4-BE49-F238E27FC236}">
                <a16:creationId xmlns:a16="http://schemas.microsoft.com/office/drawing/2014/main" xmlns="" id="{B4285573-C3C4-44B1-9CB6-F630641F25BC}"/>
              </a:ext>
            </a:extLst>
          </p:cNvPr>
          <p:cNvSpPr>
            <a:spLocks noGrp="1"/>
          </p:cNvSpPr>
          <p:nvPr>
            <p:ph idx="1"/>
          </p:nvPr>
        </p:nvSpPr>
        <p:spPr>
          <a:xfrm>
            <a:off x="191344" y="836712"/>
            <a:ext cx="11162456" cy="6021288"/>
          </a:xfrm>
        </p:spPr>
        <p:txBody>
          <a:bodyPr>
            <a:normAutofit lnSpcReduction="10000"/>
          </a:bodyPr>
          <a:lstStyle/>
          <a:p>
            <a:r>
              <a:rPr lang="el-GR" sz="3600" dirty="0"/>
              <a:t>εὔχομαι γὰρ τῇ Ἀθηνᾷ καὶ τοῖς ἄλλοις θεοῖς καὶ τοῖς ἥρωσι τοῖς κατὰ τὴν πόλιν καὶ τὴν χώραν ἱδρυμένοις, εἰ μὲν εἰσήγγελκα Λεωκράτη δικαίως καὶ κρίνω τὸν προδόντ᾽ αὐτῶν καὶ τοὺς νεὼς καὶ τὰ ἕδη καὶ τὰ τεμένη καὶ τὰς ἐν τοῖς νόμοις τιμὰς καὶ θυσίας τὰς ὑπὸ τῶν ὑμετέρων προγόνων παραδεδομένας,</a:t>
            </a:r>
            <a:endParaRPr lang="en-GB" sz="3600" dirty="0"/>
          </a:p>
          <a:p>
            <a:r>
              <a:rPr lang="el-GR" sz="3600" dirty="0"/>
              <a:t>«Μακάρι η Αθηνά και οι άλλοι θεοί και οι ήρωες της πόλης των οποίων τα αγάλματα τη στολίζουν να δεχτούν αυτή την προσευχή μου. Αν δίκαια καταγγέλλω με εισαγγελία τον Λεωκράτη, που φέρνω τώρα σε δίκη, ως προδότη των ναών σας, των ιερών και των τεμένων, έναν προδότη των τιμών και των θυσιών των προγόνων σας».</a:t>
            </a:r>
            <a:endParaRPr lang="en-GB" sz="3600" dirty="0"/>
          </a:p>
          <a:p>
            <a:endParaRPr lang="en-GB" dirty="0"/>
          </a:p>
        </p:txBody>
      </p:sp>
    </p:spTree>
    <p:extLst>
      <p:ext uri="{BB962C8B-B14F-4D97-AF65-F5344CB8AC3E}">
        <p14:creationId xmlns:p14="http://schemas.microsoft.com/office/powerpoint/2010/main" xmlns="" val="3571397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61DD82-4085-4C62-AFCE-9FBBE014B967}"/>
              </a:ext>
            </a:extLst>
          </p:cNvPr>
          <p:cNvSpPr>
            <a:spLocks noGrp="1"/>
          </p:cNvSpPr>
          <p:nvPr>
            <p:ph type="title"/>
          </p:nvPr>
        </p:nvSpPr>
        <p:spPr>
          <a:xfrm>
            <a:off x="119336" y="1"/>
            <a:ext cx="11234464" cy="908720"/>
          </a:xfrm>
        </p:spPr>
        <p:txBody>
          <a:bodyPr>
            <a:normAutofit fontScale="90000"/>
          </a:bodyPr>
          <a:lstStyle/>
          <a:p>
            <a:r>
              <a:rPr lang="el-GR" sz="3600" b="1" dirty="0"/>
              <a:t/>
            </a:r>
            <a:br>
              <a:rPr lang="el-GR" sz="3600" b="1" dirty="0"/>
            </a:br>
            <a:r>
              <a:rPr lang="el-GR" sz="3600" b="1" dirty="0"/>
              <a:t>5</a:t>
            </a:r>
            <a:r>
              <a:rPr lang="el-GR" sz="3600" b="1" dirty="0">
                <a:latin typeface="+mn-lt"/>
              </a:rPr>
              <a:t>. Λυκούργου </a:t>
            </a:r>
            <a:r>
              <a:rPr lang="el-GR" sz="3600" b="1" i="1" dirty="0">
                <a:latin typeface="+mn-lt"/>
              </a:rPr>
              <a:t>Κατά Λεωκράτους</a:t>
            </a:r>
            <a:r>
              <a:rPr lang="el-GR" sz="3600" b="1" dirty="0">
                <a:latin typeface="+mn-lt"/>
              </a:rPr>
              <a:t> 1.16</a:t>
            </a:r>
            <a:r>
              <a:rPr lang="en-GB" dirty="0">
                <a:latin typeface="+mn-lt"/>
              </a:rPr>
              <a:t/>
            </a:r>
            <a:br>
              <a:rPr lang="en-GB" dirty="0">
                <a:latin typeface="+mn-lt"/>
              </a:rPr>
            </a:br>
            <a:endParaRPr lang="en-GB" dirty="0">
              <a:latin typeface="+mn-lt"/>
            </a:endParaRPr>
          </a:p>
        </p:txBody>
      </p:sp>
      <p:sp>
        <p:nvSpPr>
          <p:cNvPr id="3" name="Content Placeholder 2">
            <a:extLst>
              <a:ext uri="{FF2B5EF4-FFF2-40B4-BE49-F238E27FC236}">
                <a16:creationId xmlns:a16="http://schemas.microsoft.com/office/drawing/2014/main" xmlns="" id="{FF50B6F5-D135-4EC4-BE0E-1E10ABB91303}"/>
              </a:ext>
            </a:extLst>
          </p:cNvPr>
          <p:cNvSpPr>
            <a:spLocks noGrp="1"/>
          </p:cNvSpPr>
          <p:nvPr>
            <p:ph idx="1"/>
          </p:nvPr>
        </p:nvSpPr>
        <p:spPr>
          <a:xfrm>
            <a:off x="119336" y="764704"/>
            <a:ext cx="11234464" cy="5976664"/>
          </a:xfrm>
        </p:spPr>
        <p:txBody>
          <a:bodyPr/>
          <a:lstStyle/>
          <a:p>
            <a:pPr marL="0" indent="0">
              <a:buNone/>
            </a:pPr>
            <a:r>
              <a:rPr lang="el-GR" sz="3200" dirty="0"/>
              <a:t>γεγενημένης γὰρ τῆς ἐν Χαιρωνείᾳ μάχης, καὶ συνδραμόντων ἁπάντων ὑμῶν εἰς τὴν ἐκκλησίαν, ἐψηφίσατο ὁ δῆμος παῖδας μὲν καὶ γυναῖκας ἐκ τῶν ἀγρῶν εἰς τὰ τείχη κατακομίζειν, τοὺς δὲ στρατηγοὺς τάττειν εἰς τὰς φυλακὰς τῶν Ἀθηναίων καὶ τῶν ἄλλων τῶν οἰκούντων Ἀθήνησι, καθ᾽ ὅ τι ἂν αὐτοῖς δοκῇ. Λεωκράτης δὲ τούτων οὐδενὸς φροντίσας,</a:t>
            </a:r>
            <a:endParaRPr lang="en-GB" sz="3200" dirty="0"/>
          </a:p>
          <a:p>
            <a:pPr marL="0" indent="0">
              <a:buNone/>
            </a:pPr>
            <a:r>
              <a:rPr lang="el-GR" sz="3200" dirty="0"/>
              <a:t>«Αφού έγινε η μάχη της Χαιρώνειας όλοι συγκεντρωθήκατε εσπευσμένα στην Εκκλησία και ψηφίσατε οι γυναίκες και τα παιδιά να μεταφερθούν από την εξοχή μέσα στα τείχη της πόλης και οι στρατηγοί να αναθέσουν στους Αθηναίους πολίτες και τους κατοίκους της πόλης την υπεράσπισή της, όπως έκριναν εκείνοι σωστό. Ο Λεωκράτης αγνόησε όλους αυτούς τους περιορισμούς.»</a:t>
            </a:r>
            <a:endParaRPr lang="en-GB" sz="3200" dirty="0"/>
          </a:p>
          <a:p>
            <a:endParaRPr lang="en-GB" dirty="0"/>
          </a:p>
        </p:txBody>
      </p:sp>
    </p:spTree>
    <p:extLst>
      <p:ext uri="{BB962C8B-B14F-4D97-AF65-F5344CB8AC3E}">
        <p14:creationId xmlns:p14="http://schemas.microsoft.com/office/powerpoint/2010/main" xmlns="" val="2854172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81026" y="365125"/>
            <a:ext cx="10472774" cy="706421"/>
          </a:xfrm>
        </p:spPr>
        <p:txBody>
          <a:bodyPr/>
          <a:lstStyle/>
          <a:p>
            <a:pPr algn="ctr"/>
            <a:r>
              <a:rPr lang="el-GR" b="1" dirty="0" smtClean="0">
                <a:latin typeface="+mn-lt"/>
              </a:rPr>
              <a:t>ΕΝΟΧΗ ΛΕΩΚΡΑΤΗ;</a:t>
            </a:r>
            <a:endParaRPr lang="en-GB" b="1" dirty="0">
              <a:latin typeface="+mn-lt"/>
            </a:endParaRPr>
          </a:p>
        </p:txBody>
      </p:sp>
      <p:sp>
        <p:nvSpPr>
          <p:cNvPr id="3" name="2 - Θέση περιεχομένου"/>
          <p:cNvSpPr>
            <a:spLocks noGrp="1"/>
          </p:cNvSpPr>
          <p:nvPr>
            <p:ph idx="1"/>
          </p:nvPr>
        </p:nvSpPr>
        <p:spPr/>
        <p:txBody>
          <a:bodyPr>
            <a:normAutofit lnSpcReduction="10000"/>
          </a:bodyPr>
          <a:lstStyle/>
          <a:p>
            <a:r>
              <a:rPr lang="el-GR" dirty="0" smtClean="0"/>
              <a:t>Η πιο πιθανή εκδοχή όμως είναι ότι τα έκτακτα μέτρα βγήκαν και ίσχυσαν, αφού ο Λεωκράτης είχε φύγει από την πόλη, γιατί σε διαφορετική περίπτωση ο Λυκούργος θα το είχε τονίσει το γεγονός αυτό, όπως το αναφέρει ξεκάθαρα και στην περίπτωση του Αυτόλυκου, ενός πολίτη που εγκατέλειψε την Αθήνα και καταδικάσθηκε σε θάνατο σε δίκη εισαγγελίας. Εξαιτίας της τεχνικής δυσκολίας να κατηγορήσει τον Λεωκράτη για παραβίαση νομοθετικών μέτρων, ο Λυκούργος επιχειρεί να επεκτείνει τον ορισμό της προδοσίας, του αδικήματος αυτού που περιείχε ο </a:t>
            </a:r>
            <a:r>
              <a:rPr lang="el-GR" dirty="0" err="1" smtClean="0"/>
              <a:t>εισαγγελτικός</a:t>
            </a:r>
            <a:r>
              <a:rPr lang="el-GR" dirty="0" smtClean="0"/>
              <a:t> νόμος και να συμπεριλάβει πολλά και διαφορετικά αδικήματα όπως φαίνεται από τις γενικές κατηγορίες που αποδίδει στον Λεωκράτη:</a:t>
            </a:r>
            <a:endParaRPr lang="en-GB" dirty="0" smtClean="0"/>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ABEC55-D2FB-4E8C-97E8-B45D7D6F849C}"/>
              </a:ext>
            </a:extLst>
          </p:cNvPr>
          <p:cNvSpPr>
            <a:spLocks noGrp="1"/>
          </p:cNvSpPr>
          <p:nvPr>
            <p:ph type="title"/>
          </p:nvPr>
        </p:nvSpPr>
        <p:spPr>
          <a:xfrm>
            <a:off x="191344" y="116632"/>
            <a:ext cx="11162456" cy="564406"/>
          </a:xfrm>
        </p:spPr>
        <p:txBody>
          <a:bodyPr>
            <a:normAutofit fontScale="90000"/>
          </a:bodyPr>
          <a:lstStyle/>
          <a:p>
            <a:r>
              <a:rPr lang="el-GR" sz="3600" b="1" dirty="0"/>
              <a:t/>
            </a:r>
            <a:br>
              <a:rPr lang="el-GR" sz="3600" b="1" dirty="0"/>
            </a:br>
            <a:r>
              <a:rPr lang="el-GR" sz="3600" b="1" dirty="0"/>
              <a:t>6. </a:t>
            </a:r>
            <a:r>
              <a:rPr lang="el-GR" sz="3600" b="1" dirty="0">
                <a:latin typeface="+mn-lt"/>
              </a:rPr>
              <a:t>Λυκούργου </a:t>
            </a:r>
            <a:r>
              <a:rPr lang="el-GR" sz="3600" b="1" i="1" dirty="0">
                <a:latin typeface="+mn-lt"/>
              </a:rPr>
              <a:t>Κατά Λεωκράτους</a:t>
            </a:r>
            <a:r>
              <a:rPr lang="el-GR" sz="3600" b="1" dirty="0">
                <a:latin typeface="+mn-lt"/>
              </a:rPr>
              <a:t> 1.147</a:t>
            </a:r>
            <a:r>
              <a:rPr lang="en-GB" b="1" dirty="0">
                <a:latin typeface="+mn-lt"/>
              </a:rPr>
              <a:t/>
            </a:r>
            <a:br>
              <a:rPr lang="en-GB" b="1" dirty="0">
                <a:latin typeface="+mn-lt"/>
              </a:rPr>
            </a:br>
            <a:endParaRPr lang="en-GB" b="1" dirty="0">
              <a:latin typeface="+mn-lt"/>
            </a:endParaRPr>
          </a:p>
        </p:txBody>
      </p:sp>
      <p:sp>
        <p:nvSpPr>
          <p:cNvPr id="3" name="Content Placeholder 2">
            <a:extLst>
              <a:ext uri="{FF2B5EF4-FFF2-40B4-BE49-F238E27FC236}">
                <a16:creationId xmlns:a16="http://schemas.microsoft.com/office/drawing/2014/main" xmlns="" id="{F734139C-9BD2-492E-872C-BCA053374163}"/>
              </a:ext>
            </a:extLst>
          </p:cNvPr>
          <p:cNvSpPr>
            <a:spLocks noGrp="1"/>
          </p:cNvSpPr>
          <p:nvPr>
            <p:ph idx="1"/>
          </p:nvPr>
        </p:nvSpPr>
        <p:spPr>
          <a:xfrm>
            <a:off x="191344" y="681038"/>
            <a:ext cx="11162456" cy="6060330"/>
          </a:xfrm>
        </p:spPr>
        <p:txBody>
          <a:bodyPr/>
          <a:lstStyle/>
          <a:p>
            <a:pPr marL="0" indent="0">
              <a:buNone/>
            </a:pPr>
            <a:r>
              <a:rPr lang="el-GR" dirty="0"/>
              <a:t>[147] … ἔνοχον ὄντα Λεωκράτην ἔστιν ἰδεῖν, </a:t>
            </a:r>
            <a:r>
              <a:rPr lang="el-GR" b="1" dirty="0"/>
              <a:t>προδοσίας</a:t>
            </a:r>
            <a:r>
              <a:rPr lang="el-GR" dirty="0"/>
              <a:t> μὲν ὅτι τὴν πόλιν ἐγκαταλιπὼν τοῖς πολεμίοις ὑποχείριον ἐποίησε, </a:t>
            </a:r>
            <a:r>
              <a:rPr lang="el-GR" b="1" dirty="0"/>
              <a:t>δήμου δὲ καταλύσεως</a:t>
            </a:r>
            <a:r>
              <a:rPr lang="el-GR" dirty="0"/>
              <a:t> ὅτι οὐχ ὑπέμεινε τὸν ὑπὲρ τῆς ἐλευθερίας κίνδυνον, </a:t>
            </a:r>
            <a:r>
              <a:rPr lang="el-GR" b="1" dirty="0"/>
              <a:t>ἀσεβείας</a:t>
            </a:r>
            <a:r>
              <a:rPr lang="el-GR" dirty="0"/>
              <a:t> δ᾽ ὅτι τοῦ τὰ τεμένη τέμνεσθαι καὶ τοὺς νεὼς κατασκάπτεσθαι τὸ καθ᾽ ἑαυτὸν γέγονεν αἴτιος, </a:t>
            </a:r>
            <a:r>
              <a:rPr lang="el-GR" b="1" dirty="0"/>
              <a:t>τοκέων δὲ κακώσεως</a:t>
            </a:r>
            <a:r>
              <a:rPr lang="el-GR" dirty="0"/>
              <a:t> τὰ μνημεῖα αὐτῶν ἀφανίζων καὶ τῶν νομίμων ἀποστερῶν, </a:t>
            </a:r>
            <a:r>
              <a:rPr lang="el-GR" b="1" dirty="0"/>
              <a:t>λιποταξίου</a:t>
            </a:r>
            <a:r>
              <a:rPr lang="el-GR" dirty="0"/>
              <a:t> δὲ καὶ </a:t>
            </a:r>
            <a:r>
              <a:rPr lang="el-GR" b="1" dirty="0"/>
              <a:t>ἀστρατείας</a:t>
            </a:r>
            <a:r>
              <a:rPr lang="el-GR" dirty="0"/>
              <a:t> οὐ παρασχὼν τὸ σῶμα τάξαι τοῖς στρατηγοῖς.</a:t>
            </a:r>
            <a:endParaRPr lang="en-GB" dirty="0"/>
          </a:p>
          <a:p>
            <a:pPr marL="0" indent="0">
              <a:buNone/>
            </a:pPr>
            <a:r>
              <a:rPr lang="el-GR" dirty="0"/>
              <a:t>«Μπορεί κάποιος να καταλάβει ότι ο Λεωκράτη είναι ένοχος προδοσίας, αφού εγκατέλειψε την πόλη και την παρέδωσε στον εχθρό, ένοχος για ανατροπή του δημοκρατικού πολιτεύματος, αφού δεν αντιμετώπισε τον κίνδυνο για την ελευθερία, ένοχος για ασέβεια, αφού είναι αίτιος της καταστροφής των ιερών και των ναών, ένοχος για κακομεταχείριση των γονέων του, αφού εξαφάνισε τα μνημεία τους και τις καθιερωμένες παραδόσεις τους και ένοχος για λιποταξία και αστρατεία, αφού δεν παρουσιάστηκε στους στρατηγούς να παραταχθεί στο σώμα.»</a:t>
            </a:r>
            <a:endParaRPr lang="en-GB" dirty="0"/>
          </a:p>
          <a:p>
            <a:endParaRPr lang="en-GB" dirty="0"/>
          </a:p>
        </p:txBody>
      </p:sp>
    </p:spTree>
    <p:extLst>
      <p:ext uri="{BB962C8B-B14F-4D97-AF65-F5344CB8AC3E}">
        <p14:creationId xmlns:p14="http://schemas.microsoft.com/office/powerpoint/2010/main" xmlns="" val="2316009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latin typeface="+mn-lt"/>
              </a:rPr>
              <a:t>ΚΑΤΑΧΡΗΣΗ ΤΗΣ ΕΙΣΑΓΓΕΛΙΑΣ</a:t>
            </a:r>
            <a:endParaRPr lang="en-GB" b="1" dirty="0">
              <a:latin typeface="+mn-lt"/>
            </a:endParaRPr>
          </a:p>
        </p:txBody>
      </p:sp>
      <p:sp>
        <p:nvSpPr>
          <p:cNvPr id="3" name="2 - Θέση περιεχομένου"/>
          <p:cNvSpPr>
            <a:spLocks noGrp="1"/>
          </p:cNvSpPr>
          <p:nvPr>
            <p:ph idx="1"/>
          </p:nvPr>
        </p:nvSpPr>
        <p:spPr/>
        <p:txBody>
          <a:bodyPr/>
          <a:lstStyle/>
          <a:p>
            <a:r>
              <a:rPr lang="el-GR" dirty="0" smtClean="0"/>
              <a:t>Είναι χαρακτηριστικό ότι ο Λυκούργος ζητά από τους δικαστές να γίνουν νομοθέτες, να κρίνουν την υπόθεση για πρώτη φορά και να θέσουν νομικό δεδικασμένο για τους δικαστές στο μέλλον. Αυτό που κάνει ο Λυκούργος ουσιαστικά είναι ότι δημιουργεί τη νομική βάση της κατηγορίας του μέσα στο δικαστήριο. </a:t>
            </a:r>
            <a:endParaRPr lang="en-GB" dirty="0" smtClean="0"/>
          </a:p>
          <a:p>
            <a:r>
              <a:rPr lang="el-GR" dirty="0" smtClean="0"/>
              <a:t>Είναι προφανές ότι πρόκειται περί ερμηνείας του </a:t>
            </a:r>
            <a:r>
              <a:rPr lang="el-GR" dirty="0" err="1" smtClean="0"/>
              <a:t>εισαγγελτικού</a:t>
            </a:r>
            <a:r>
              <a:rPr lang="el-GR" dirty="0" smtClean="0"/>
              <a:t> νόμου, την οποία προβάλλει ο Λυκούργος για την δίωξη του Λεωκράτη αλλά δεν είναι μία ισχύουσα εκδοχή του νόμου απλώς μια προσέγγιση που καλούνται οι δικαστές να αποδεχθούν ή και να αποδοκιμάσουν, ενδεχομένως.</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182210-1FB4-46FD-8ABC-3BB67D74F6D4}"/>
              </a:ext>
            </a:extLst>
          </p:cNvPr>
          <p:cNvSpPr>
            <a:spLocks noGrp="1"/>
          </p:cNvSpPr>
          <p:nvPr>
            <p:ph type="title"/>
          </p:nvPr>
        </p:nvSpPr>
        <p:spPr>
          <a:xfrm>
            <a:off x="191344" y="1"/>
            <a:ext cx="11162456" cy="836712"/>
          </a:xfrm>
        </p:spPr>
        <p:txBody>
          <a:bodyPr>
            <a:normAutofit fontScale="90000"/>
          </a:bodyPr>
          <a:lstStyle/>
          <a:p>
            <a:r>
              <a:rPr lang="el-GR" sz="3600" b="1" dirty="0"/>
              <a:t/>
            </a:r>
            <a:br>
              <a:rPr lang="el-GR" sz="3600" b="1" dirty="0"/>
            </a:br>
            <a:r>
              <a:rPr lang="el-GR" sz="3600" b="1" dirty="0"/>
              <a:t>7. </a:t>
            </a:r>
            <a:r>
              <a:rPr lang="el-GR" sz="3600" b="1" dirty="0">
                <a:latin typeface="+mn-lt"/>
              </a:rPr>
              <a:t>Λυκούργου </a:t>
            </a:r>
            <a:r>
              <a:rPr lang="el-GR" sz="3600" b="1" i="1" dirty="0">
                <a:latin typeface="+mn-lt"/>
              </a:rPr>
              <a:t>Κατά Λεωκράτους</a:t>
            </a:r>
            <a:r>
              <a:rPr lang="el-GR" sz="3600" b="1" dirty="0">
                <a:latin typeface="+mn-lt"/>
              </a:rPr>
              <a:t> 1.9</a:t>
            </a:r>
            <a:r>
              <a:rPr lang="en-GB" dirty="0">
                <a:latin typeface="+mn-lt"/>
              </a:rPr>
              <a:t/>
            </a:r>
            <a:br>
              <a:rPr lang="en-GB" dirty="0">
                <a:latin typeface="+mn-lt"/>
              </a:rPr>
            </a:br>
            <a:endParaRPr lang="en-GB" dirty="0">
              <a:latin typeface="+mn-lt"/>
            </a:endParaRPr>
          </a:p>
        </p:txBody>
      </p:sp>
      <p:sp>
        <p:nvSpPr>
          <p:cNvPr id="3" name="Content Placeholder 2">
            <a:extLst>
              <a:ext uri="{FF2B5EF4-FFF2-40B4-BE49-F238E27FC236}">
                <a16:creationId xmlns:a16="http://schemas.microsoft.com/office/drawing/2014/main" xmlns="" id="{8D9F1EF4-A83F-4878-93E3-BF8E760F1A10}"/>
              </a:ext>
            </a:extLst>
          </p:cNvPr>
          <p:cNvSpPr>
            <a:spLocks noGrp="1"/>
          </p:cNvSpPr>
          <p:nvPr>
            <p:ph idx="1"/>
          </p:nvPr>
        </p:nvSpPr>
        <p:spPr>
          <a:xfrm>
            <a:off x="191344" y="764704"/>
            <a:ext cx="11162456" cy="5904656"/>
          </a:xfrm>
        </p:spPr>
        <p:txBody>
          <a:bodyPr>
            <a:normAutofit lnSpcReduction="10000"/>
          </a:bodyPr>
          <a:lstStyle/>
          <a:p>
            <a:pPr marL="0" indent="0">
              <a:buNone/>
            </a:pPr>
            <a:r>
              <a:rPr lang="el-GR" sz="3600" dirty="0"/>
              <a:t>ἀλλὰ διὰ τὸ μήτ᾽ ἐν τοῖς πρότερον χρόνοις γεγενῆσθαι τοιοῦτον μηδὲν μήτ᾽ ἐν τοῖς μέλλουσιν ἐπίδοξον εἶναι γενήσεσθαι. διὸ καὶ μάλιστ᾽, ὦ ἄνδρες, δεῖ ὑμᾶς γενέσθαι μὴ μόνον τοῦ νῦν ἀδικήματος δικαστάς, ἀλλὰ καὶ νομοθέτας. … ἀναγκαῖον τὴν ὑμετέραν κρίσιν καταλείπεσθαι παράδειγμα τοῖς ἐπιγιγνομένοις.</a:t>
            </a:r>
            <a:endParaRPr lang="en-GB" sz="3600" dirty="0"/>
          </a:p>
          <a:p>
            <a:pPr marL="0" indent="0">
              <a:buNone/>
            </a:pPr>
            <a:r>
              <a:rPr lang="el-GR" sz="3600" dirty="0"/>
              <a:t>«Δεν έχει ποτέ συμβεί κάτι τέτοιο στο παρελθόν και δεν περιμένει κάποιος ότι θα γίνει στο μέλλον. Γι’ αυτό τον λόγο, πρέπει εσείς να μην λειτουργήσετε μόνο ως δικαστές του αδικήματος αλλά και ως νομοθέτες. Είναι σημαντικό να θέσετε τη δική σας απόφαση ως παράδειγμα για τις επόμενες ανάλογες υποθέσεις».</a:t>
            </a:r>
            <a:endParaRPr lang="en-GB" sz="3600" dirty="0"/>
          </a:p>
          <a:p>
            <a:endParaRPr lang="en-GB" dirty="0"/>
          </a:p>
        </p:txBody>
      </p:sp>
    </p:spTree>
    <p:extLst>
      <p:ext uri="{BB962C8B-B14F-4D97-AF65-F5344CB8AC3E}">
        <p14:creationId xmlns:p14="http://schemas.microsoft.com/office/powerpoint/2010/main" xmlns="" val="963708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81026" y="365125"/>
            <a:ext cx="10472774" cy="563545"/>
          </a:xfrm>
        </p:spPr>
        <p:txBody>
          <a:bodyPr>
            <a:normAutofit fontScale="90000"/>
          </a:bodyPr>
          <a:lstStyle/>
          <a:p>
            <a:pPr algn="ctr"/>
            <a:r>
              <a:rPr lang="el-GR" b="1" i="1" dirty="0" smtClean="0">
                <a:latin typeface="+mn-lt"/>
              </a:rPr>
              <a:t>ΕΙΣΑΓΓΕΛΙΑ</a:t>
            </a:r>
            <a:endParaRPr lang="en-GB" b="1" i="1" dirty="0">
              <a:latin typeface="+mn-lt"/>
            </a:endParaRPr>
          </a:p>
        </p:txBody>
      </p:sp>
      <p:sp>
        <p:nvSpPr>
          <p:cNvPr id="3" name="2 - Θέση περιεχομένου"/>
          <p:cNvSpPr>
            <a:spLocks noGrp="1"/>
          </p:cNvSpPr>
          <p:nvPr>
            <p:ph idx="1"/>
          </p:nvPr>
        </p:nvSpPr>
        <p:spPr>
          <a:xfrm>
            <a:off x="809588" y="1214422"/>
            <a:ext cx="10544212" cy="4962541"/>
          </a:xfrm>
        </p:spPr>
        <p:txBody>
          <a:bodyPr/>
          <a:lstStyle/>
          <a:p>
            <a:r>
              <a:rPr lang="el-GR" dirty="0" smtClean="0"/>
              <a:t>Η κατηγορία: «ο αντίπαλός μου είναι προδότης» αποτελεί κοινό τόπο στις δημόσιες δίκες των πολιτικών και των αξιωματούχων και αποσκοπεί στο να τους αποξενώσει από το σύνολο των αγαθών πολιτών που αγωνίζονται για την πατρίδα τους.</a:t>
            </a:r>
            <a:endParaRPr lang="en-GB" dirty="0" smtClean="0"/>
          </a:p>
          <a:p>
            <a:r>
              <a:rPr lang="el-GR" dirty="0" smtClean="0"/>
              <a:t>Η εισαγγελία ήταν μία δημόσια νομική διαδικασία, διαθέσιμη για αδικήματα που διέπρατταν οι αξιωματούχοι. Συγκεκριμένα καταγγέλλονταν με εισαγγελία οι στρατηγοί με την συνηθισμένη κατηγορία ότι είχαν προδώσει τα αθηναϊκά στρατεύματα ή οι ρήτορες με την κατηγορία ότι είχαν απατήσει λόγω δωροδοκίας τον αθηναϊκό δήμο. Η ίδια όμως διαδικασία μπορούσε θεωρητικά να χρησιμοποιηθεί επίσης εναντίον οποιουδήποτε Αθηναίου πολίτη επιχειρούσε να ανατρέψει το δημοκρατικό πολίτευμα.</a:t>
            </a:r>
            <a:endParaRPr lang="en-GB" dirty="0" smtClean="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52464" y="365125"/>
            <a:ext cx="10401336" cy="706421"/>
          </a:xfrm>
        </p:spPr>
        <p:txBody>
          <a:bodyPr/>
          <a:lstStyle/>
          <a:p>
            <a:pPr algn="ctr"/>
            <a:r>
              <a:rPr lang="el-GR" b="1" dirty="0" smtClean="0">
                <a:latin typeface="+mn-lt"/>
              </a:rPr>
              <a:t>ΥΠΟΘΕΣΗ ΕΥΞΙΘΕΟΥ</a:t>
            </a:r>
            <a:endParaRPr lang="en-GB" b="1" dirty="0">
              <a:latin typeface="+mn-lt"/>
            </a:endParaRPr>
          </a:p>
        </p:txBody>
      </p:sp>
      <p:sp>
        <p:nvSpPr>
          <p:cNvPr id="3" name="2 - Θέση περιεχομένου"/>
          <p:cNvSpPr>
            <a:spLocks noGrp="1"/>
          </p:cNvSpPr>
          <p:nvPr>
            <p:ph idx="1"/>
          </p:nvPr>
        </p:nvSpPr>
        <p:spPr>
          <a:xfrm>
            <a:off x="595274" y="1142984"/>
            <a:ext cx="10758526" cy="5429288"/>
          </a:xfrm>
        </p:spPr>
        <p:txBody>
          <a:bodyPr>
            <a:normAutofit fontScale="92500" lnSpcReduction="20000"/>
          </a:bodyPr>
          <a:lstStyle/>
          <a:p>
            <a:pPr lvl="0"/>
            <a:r>
              <a:rPr lang="el-GR" dirty="0" smtClean="0"/>
              <a:t>Τέλος, θα κλείσουμε με μία σύντομη αναφορά σε μία δίκη εισαγγελίας που χρονολογείται ανάμεσα στο 330 και 324 </a:t>
            </a:r>
            <a:r>
              <a:rPr lang="el-GR" dirty="0" err="1" smtClean="0"/>
              <a:t>π.Χ.</a:t>
            </a:r>
            <a:r>
              <a:rPr lang="el-GR" dirty="0" smtClean="0"/>
              <a:t> εναντίον του </a:t>
            </a:r>
            <a:r>
              <a:rPr lang="el-GR" dirty="0" err="1" smtClean="0"/>
              <a:t>Ευξένιππου</a:t>
            </a:r>
            <a:r>
              <a:rPr lang="el-GR" dirty="0" smtClean="0"/>
              <a:t> που  κατηγορήθηκε για απάτη του δήμου μετά από δωροδοκία, αν και ο ίδιος δεν ήταν </a:t>
            </a:r>
            <a:r>
              <a:rPr lang="el-GR" dirty="0" err="1" smtClean="0"/>
              <a:t>ρήτωρ</a:t>
            </a:r>
            <a:r>
              <a:rPr lang="el-GR" dirty="0" smtClean="0"/>
              <a:t>. Ο Λυκούργος και πάλι συμμετείχε στην εισαγγελία εναντίον του </a:t>
            </a:r>
            <a:r>
              <a:rPr lang="el-GR" dirty="0" err="1" smtClean="0"/>
              <a:t>Ευξένιππου</a:t>
            </a:r>
            <a:r>
              <a:rPr lang="el-GR" dirty="0" smtClean="0"/>
              <a:t> ως συνήγορος ενώ ο Υπερείδης συνέθεσε τον λόγο υπεράσπισης του </a:t>
            </a:r>
            <a:r>
              <a:rPr lang="el-GR" dirty="0" err="1" smtClean="0"/>
              <a:t>Ευξένιππου</a:t>
            </a:r>
            <a:r>
              <a:rPr lang="el-GR" dirty="0" smtClean="0"/>
              <a:t> (4). Και η περίπτωση αυτή εισαγγελίας φαίνεται από τον λόγο του Υπερείδη ότι πρέπει να αποτελούσε μια υπόθεση εξαίρεσης για τη συγκεκριμένη διαδικασία, καθώς το υποτιθέμενο παράπτωμα προδοσίας του </a:t>
            </a:r>
            <a:r>
              <a:rPr lang="el-GR" dirty="0" err="1" smtClean="0"/>
              <a:t>Ευξίθεου</a:t>
            </a:r>
            <a:r>
              <a:rPr lang="el-GR" dirty="0" smtClean="0"/>
              <a:t> αφορούσε την ερμηνεία ενός ονείρου. </a:t>
            </a:r>
            <a:endParaRPr lang="en-GB" dirty="0" smtClean="0"/>
          </a:p>
          <a:p>
            <a:pPr>
              <a:buNone/>
            </a:pPr>
            <a:r>
              <a:rPr lang="el-GR" dirty="0" smtClean="0"/>
              <a:t>	</a:t>
            </a:r>
            <a:r>
              <a:rPr lang="el-GR" dirty="0" smtClean="0"/>
              <a:t>Μέσα </a:t>
            </a:r>
            <a:r>
              <a:rPr lang="el-GR" dirty="0" smtClean="0"/>
              <a:t>στο πλαίσιο της υπεράσπισης ο Υπερείδης συγκρίνει τις παλιότερες εισαγγελίες πριν το 360 </a:t>
            </a:r>
            <a:r>
              <a:rPr lang="el-GR" dirty="0" err="1" smtClean="0"/>
              <a:t>π.Χ.</a:t>
            </a:r>
            <a:r>
              <a:rPr lang="el-GR" dirty="0" smtClean="0"/>
              <a:t> με την παράδοξη χρήση της διαδικασίας στο </a:t>
            </a:r>
            <a:r>
              <a:rPr lang="el-GR" dirty="0" smtClean="0"/>
              <a:t>παρόν.</a:t>
            </a:r>
          </a:p>
          <a:p>
            <a:pPr>
              <a:buNone/>
            </a:pPr>
            <a:r>
              <a:rPr lang="el-GR" dirty="0" smtClean="0"/>
              <a:t>	Η </a:t>
            </a:r>
            <a:r>
              <a:rPr lang="el-GR" dirty="0" smtClean="0"/>
              <a:t>έλλειψη σοβαρότητας που τονίζεται από τον Υπερείδη, και ίσως εμμέσως να αντανακλά εκ μέρους του μια επικριτική διάθεση προς τον αντίδικό του τον Λυκούργο, ίσως να δείχνει και τον ευτελισμό στη χρήση της διαδικασίας της εισαγγελίας αφορώντας άσχετες προς τον </a:t>
            </a:r>
            <a:r>
              <a:rPr lang="el-GR" dirty="0" err="1" smtClean="0"/>
              <a:t>εισαγγελτικό</a:t>
            </a:r>
            <a:r>
              <a:rPr lang="el-GR" dirty="0" smtClean="0"/>
              <a:t> νόμο κατηγορίες.</a:t>
            </a:r>
            <a:endParaRPr lang="en-GB" dirty="0" smtClean="0"/>
          </a:p>
          <a:p>
            <a:pPr>
              <a:buNone/>
            </a:pPr>
            <a:endParaRPr lang="el-GR" dirty="0" smtClean="0"/>
          </a:p>
          <a:p>
            <a:endParaRPr lang="en-GB" dirty="0" smtClean="0"/>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5D2549-E621-4692-9961-B8DFA7B2B49C}"/>
              </a:ext>
            </a:extLst>
          </p:cNvPr>
          <p:cNvSpPr>
            <a:spLocks noGrp="1"/>
          </p:cNvSpPr>
          <p:nvPr>
            <p:ph type="title"/>
          </p:nvPr>
        </p:nvSpPr>
        <p:spPr>
          <a:xfrm>
            <a:off x="119336" y="2"/>
            <a:ext cx="11234464" cy="681036"/>
          </a:xfrm>
        </p:spPr>
        <p:txBody>
          <a:bodyPr>
            <a:normAutofit fontScale="90000"/>
          </a:bodyPr>
          <a:lstStyle/>
          <a:p>
            <a:r>
              <a:rPr lang="el-GR" sz="3600" b="1" dirty="0"/>
              <a:t/>
            </a:r>
            <a:br>
              <a:rPr lang="el-GR" sz="3600" b="1" dirty="0"/>
            </a:br>
            <a:r>
              <a:rPr lang="el-GR" sz="3600" b="1" dirty="0"/>
              <a:t>8. Υπερείδου </a:t>
            </a:r>
            <a:r>
              <a:rPr lang="el-GR" sz="3600" b="1" i="1" dirty="0"/>
              <a:t>Προς Ευξένιππον</a:t>
            </a:r>
            <a:r>
              <a:rPr lang="el-GR" sz="3600" b="1" dirty="0"/>
              <a:t> 4.1-3</a:t>
            </a:r>
            <a:r>
              <a:rPr lang="en-GB" dirty="0"/>
              <a:t/>
            </a:r>
            <a:br>
              <a:rPr lang="en-GB" dirty="0"/>
            </a:br>
            <a:endParaRPr lang="en-GB" dirty="0"/>
          </a:p>
        </p:txBody>
      </p:sp>
      <p:sp>
        <p:nvSpPr>
          <p:cNvPr id="3" name="Content Placeholder 2">
            <a:extLst>
              <a:ext uri="{FF2B5EF4-FFF2-40B4-BE49-F238E27FC236}">
                <a16:creationId xmlns:a16="http://schemas.microsoft.com/office/drawing/2014/main" xmlns="" id="{163825B0-0D10-40D3-B9E3-D2A3F99FA599}"/>
              </a:ext>
            </a:extLst>
          </p:cNvPr>
          <p:cNvSpPr>
            <a:spLocks noGrp="1"/>
          </p:cNvSpPr>
          <p:nvPr>
            <p:ph idx="1"/>
          </p:nvPr>
        </p:nvSpPr>
        <p:spPr>
          <a:xfrm>
            <a:off x="191344" y="681038"/>
            <a:ext cx="11162456" cy="5916314"/>
          </a:xfrm>
        </p:spPr>
        <p:txBody>
          <a:bodyPr>
            <a:normAutofit fontScale="62500" lnSpcReduction="20000"/>
          </a:bodyPr>
          <a:lstStyle/>
          <a:p>
            <a:pPr marL="0" indent="0">
              <a:buNone/>
            </a:pPr>
            <a:r>
              <a:rPr lang="el-GR" sz="3400" dirty="0"/>
              <a:t>ἀλλ᾽ ἔγωγε, ὦ ἄνδρες δικασταί, ὅπερ καὶ πρὸς τοὺς παρακαθημένους ἀρτίως ἔλεγον, θαυμάζω εἰ μὴ προσίστανται ἤδη ὑμῖν αἱ τοιαῦται εἰσαγγελίαι. τὸ μὲν γὰρ πρότερον εἰσηγγέλλοντο παρ᾽ ὑμῖν Τιμόμαχος καὶ Λεωσθένης καὶ Καλλίστρατος καὶ Φίλων ὁ ἐξ Ἀναίων καὶ Θεότιμος ὁ Σηστὸν ἀπολέσας καὶ ἕτεροι τοιοῦτοι: καὶ οἱ μὲν αὐτῶν ναῦς αἰτίαν ἔχοντες προδοῦναι, οἱ δὲ πόλεις Ἀθηναίων, ὁ δὲ ῥήτωρ ὢν λέγειν μὴ τὰ ἄριστα τῷ δήμῳ. [2] καὶ οὔτε τούτων πέντε ὄντων οὐδεὶς ὑπέμεινε τὸν ἀγῶνα, ἀλλ᾽ αὐτοὶ ᾤχοντο φεύγοντες ἐκ τῆς πόλεως, οὔτ᾽ ἄλλοι πολλοὶ τῶν εἰσαγγελλομένων, ἀλλ᾽ ἦν σπάνιον ἰδεῖν ἀπ᾽ εἰσαγγελίας τινὰ κρινόμενον ὑπακούσαντα εἰς τὸ δικαστήριον: οὕτως ὑπὲρ μεγάλων ἀδικημάτων καὶ περιφανῶν αἱ εἰσαγγελίαι τότε ἦσαν. νυνὶ δὲ τὸ γιγνόμενον ἐν τῇ πόλει πάνυ καταγέλαστόν ἐστιν</a:t>
            </a:r>
            <a:r>
              <a:rPr lang="el-GR" sz="3400" b="1" dirty="0"/>
              <a:t>.</a:t>
            </a:r>
            <a:r>
              <a:rPr lang="el-GR" sz="3400" dirty="0"/>
              <a:t> [3] Διογνίδης μὲν καὶ Ἀντίδωρος ὁ μέτοικος εἰσαγγέλλονται ὡς </a:t>
            </a:r>
            <a:r>
              <a:rPr lang="el-GR" sz="3400" b="1" dirty="0"/>
              <a:t>πλέονος </a:t>
            </a:r>
            <a:r>
              <a:rPr lang="el-GR" sz="3400" dirty="0"/>
              <a:t>μισθοῦντες τὰς αὐλητρίδας ἢ ὁ νόμος κελεύει, Ἀγασικλῆς δ᾽ ὁ ἐκ Πειραιέως ὅτι εἰς Ἁλιμουσίους ἐνεγράφη, Εὐξένιππος δ᾽ ὑπὲρ τῶν ἐνυπνίων ὧν φησιν ἑωρακέναι: ὧν οὐδεμία δήπου τῶν αἰτιῶν τούτων οὐδὲν κοινωνεῖ τῷ εἰσαγγελτικῷ νόμῳ.</a:t>
            </a:r>
            <a:endParaRPr lang="en-GB" sz="3400" dirty="0"/>
          </a:p>
          <a:p>
            <a:pPr marL="0" indent="0">
              <a:buNone/>
            </a:pPr>
            <a:r>
              <a:rPr lang="el-GR" sz="3400" dirty="0"/>
              <a:t>Προσωπικά, κύριοι δικαστές, όπως έλεγα πριν λίγο στους παρακαθήμενους, εκπλήσσομαι για το ότι μέχρι τώρα οι εισαγγελίες ενώπιόν σας αφορούσαν τον Τιμόμαχο και τον Λεωσθένη και τον Καλλίστρατο και τον Φίλωνα από την Αναία και τον Θεότιμο που έχασε τη Σηστό, και άλλους παρόμοιους. Μερικοί είχαν κατηγορηθεί για προδοσία πλοίων, άλλοι για πόλεις και κάποιος ως ομιλητής για το ότι δεν μίλησε για τα συμφέροντα του δήμου. Κανένας από τους πέντε αυτούς δεν περίμενε τη δίκη του, όλοι έφυγαν εγκαταλείποντας από μόνοι τους την πόλη. Πολλοί άλλοι που καταγγέλθηκαν με εισαγγελία έκαναν το ίδιο. Ήταν σπάνιο να δει κάποιος κατηγορούμενο σε εισαγγελία να εμφανίζεται υπάκουα μπροστά στο δικαστήριο. Τέτοιου είδους ήταν οι εισαγγελίες και αφορούσαν τα πιο σοβαρά αδικήματα. Αλλά αυτό που συμβαίνει τώρα στην πόλη είναι τελείως γελοίο. Ο Διογνίδης και ο Αντίδωρος ο μέτοικος που κατηγορήθηκαν με εισαγγελία, με την κατηγορία ότι πλήρωσαν τις αυλητρίδες περισσότερο απ’ ό,τι ορίζει ο νόμος. Και ο Αγασικλής από τον Πειραιά επειδή καταλογραφήθηκε ως δημότης του Άλιμου, και ο Ευξένιππος για τα όνειρα που λέει ότι είδε. Καμία από τις κατηγορίες αυτές, φυσικά, δεν σχετίζεται με τον εισαγγελτικό νόμο.</a:t>
            </a:r>
            <a:endParaRPr lang="en-GB" sz="3400" dirty="0"/>
          </a:p>
          <a:p>
            <a:endParaRPr lang="en-GB" dirty="0"/>
          </a:p>
        </p:txBody>
      </p:sp>
    </p:spTree>
    <p:extLst>
      <p:ext uri="{BB962C8B-B14F-4D97-AF65-F5344CB8AC3E}">
        <p14:creationId xmlns:p14="http://schemas.microsoft.com/office/powerpoint/2010/main" xmlns="" val="817461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81026" y="142852"/>
            <a:ext cx="10472774" cy="642942"/>
          </a:xfrm>
        </p:spPr>
        <p:txBody>
          <a:bodyPr>
            <a:normAutofit fontScale="90000"/>
          </a:bodyPr>
          <a:lstStyle/>
          <a:p>
            <a:pPr algn="ctr"/>
            <a:r>
              <a:rPr lang="el-GR" b="1" dirty="0" smtClean="0">
                <a:latin typeface="+mn-lt"/>
              </a:rPr>
              <a:t>ΣΥΜΠΕΡΑΣΜΑΤΑ</a:t>
            </a:r>
            <a:endParaRPr lang="en-GB" b="1" dirty="0">
              <a:latin typeface="+mn-lt"/>
            </a:endParaRPr>
          </a:p>
        </p:txBody>
      </p:sp>
      <p:sp>
        <p:nvSpPr>
          <p:cNvPr id="3" name="2 - Θέση περιεχομένου"/>
          <p:cNvSpPr>
            <a:spLocks noGrp="1"/>
          </p:cNvSpPr>
          <p:nvPr>
            <p:ph idx="1"/>
          </p:nvPr>
        </p:nvSpPr>
        <p:spPr>
          <a:xfrm>
            <a:off x="738150" y="857232"/>
            <a:ext cx="10615650" cy="5715040"/>
          </a:xfrm>
        </p:spPr>
        <p:txBody>
          <a:bodyPr>
            <a:normAutofit fontScale="85000" lnSpcReduction="10000"/>
          </a:bodyPr>
          <a:lstStyle/>
          <a:p>
            <a:pPr lvl="0"/>
            <a:r>
              <a:rPr lang="el-GR" dirty="0" smtClean="0"/>
              <a:t>Ο Λυκούργος ο οποίος φαίνεται να ήταν ο πρωτεργάτης στην χρήση της εισαγγελίας για επουσιώδη και όχι σοβαρά αδικήματα, έπαιζε τον ρόλο του πολιτικού ηγέτη, του διαμορφωτή ηθικών αξιών μέσω του νόμου στα δικαστήρια. Ο Υπερείδης από την άλλη πλευρά αντιτίθεται, ίσως εκ θέσεως ως συνήγορος υπεράσπισης, ίσως και ως ένας άλλος πολιτικός εκπρόσωπος της εποχής, στην καινοτόμο χρήση της εισαγγελίας που καταλήγει στη γελοιοποίηση της πόλης.</a:t>
            </a:r>
            <a:endParaRPr lang="en-GB" dirty="0" smtClean="0"/>
          </a:p>
          <a:p>
            <a:pPr lvl="0"/>
            <a:r>
              <a:rPr lang="el-GR" dirty="0" smtClean="0"/>
              <a:t>Σε περίοδο πολιτικής και οικονομικής κρίσης, μετά την ήττα των Αθηναίων στη Χαιρώνεια το 338 </a:t>
            </a:r>
            <a:r>
              <a:rPr lang="el-GR" dirty="0" err="1" smtClean="0"/>
              <a:t>π.Χ.</a:t>
            </a:r>
            <a:r>
              <a:rPr lang="el-GR" dirty="0" smtClean="0"/>
              <a:t> γίνεται κατάχρηση της εισαγγελίας και προδότες πλέον δεν εμφανίζονται μόνο οι στρατηγοί ή οι υπεύθυνοι σε καίριες πολιτικές θέσεις αλλά και οι απλοί πολίτες, οι μοιχοί, αυτοί που ερμηνεύουν τα όνειρά τους, αυτοί που πληρώνουν περισσότερα χρήματα στις αυλητρίδες, αυτοί που σφετερίζονται πολιτικά δικαιώματα ενώ είναι ξένοι. </a:t>
            </a:r>
            <a:endParaRPr lang="en-GB" dirty="0" smtClean="0"/>
          </a:p>
          <a:p>
            <a:pPr lvl="0"/>
            <a:r>
              <a:rPr lang="el-GR" dirty="0" smtClean="0"/>
              <a:t>Το γεγονός ότι παρουσιάζονται στο δικαστήριο επιχειρήματα για την καταλληλότητα της διαδικασίας δείχνει ότι πρόκειται για νέες κατηγορίες που εντάσσονται στον </a:t>
            </a:r>
            <a:r>
              <a:rPr lang="el-GR" dirty="0" err="1" smtClean="0"/>
              <a:t>εισαγγελτικό</a:t>
            </a:r>
            <a:r>
              <a:rPr lang="el-GR" dirty="0" smtClean="0"/>
              <a:t> νόμο. Πρόκειται μάλλον για ένα ζήτημα ερμηνείας του νόμου παρά ένα ζήτημα νομικής ρύθμισης κατά τη διαδικασία της δίκης. Διευρύνεται η ρητορική της ερμηνείας της προδοσίας, ως αδικήματος και ως συμπεριφοράς. </a:t>
            </a:r>
            <a:endParaRPr lang="en-GB" dirty="0" smtClean="0"/>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4B4BA1-AAC2-43FA-9CBA-2D5070A24FBE}"/>
              </a:ext>
            </a:extLst>
          </p:cNvPr>
          <p:cNvSpPr>
            <a:spLocks noGrp="1"/>
          </p:cNvSpPr>
          <p:nvPr>
            <p:ph type="title"/>
          </p:nvPr>
        </p:nvSpPr>
        <p:spPr>
          <a:xfrm>
            <a:off x="263352" y="-99391"/>
            <a:ext cx="11090448" cy="864096"/>
          </a:xfrm>
        </p:spPr>
        <p:txBody>
          <a:bodyPr>
            <a:normAutofit fontScale="90000"/>
          </a:bodyPr>
          <a:lstStyle/>
          <a:p>
            <a:r>
              <a:rPr lang="en-GB" sz="3600" b="1" dirty="0"/>
              <a:t/>
            </a:r>
            <a:br>
              <a:rPr lang="en-GB" sz="3600" b="1" dirty="0"/>
            </a:br>
            <a:r>
              <a:rPr lang="el-GR" sz="3600" b="1" dirty="0"/>
              <a:t>ΒΙΒΛΙΟΓΡΑΦΙΑ</a:t>
            </a:r>
            <a:r>
              <a:rPr lang="en-GB" dirty="0"/>
              <a:t/>
            </a:r>
            <a:br>
              <a:rPr lang="en-GB" dirty="0"/>
            </a:br>
            <a:endParaRPr lang="en-GB" dirty="0"/>
          </a:p>
        </p:txBody>
      </p:sp>
      <p:sp>
        <p:nvSpPr>
          <p:cNvPr id="9" name="Content Placeholder 8">
            <a:extLst>
              <a:ext uri="{FF2B5EF4-FFF2-40B4-BE49-F238E27FC236}">
                <a16:creationId xmlns:a16="http://schemas.microsoft.com/office/drawing/2014/main" xmlns="" id="{D000A401-17F1-4D7E-A0A9-DC8B28CBBB70}"/>
              </a:ext>
            </a:extLst>
          </p:cNvPr>
          <p:cNvSpPr>
            <a:spLocks noGrp="1"/>
          </p:cNvSpPr>
          <p:nvPr>
            <p:ph idx="1"/>
          </p:nvPr>
        </p:nvSpPr>
        <p:spPr>
          <a:xfrm>
            <a:off x="184731" y="413266"/>
            <a:ext cx="11169069" cy="6444734"/>
          </a:xfrm>
        </p:spPr>
        <p:txBody>
          <a:bodyPr>
            <a:normAutofit lnSpcReduction="10000"/>
          </a:bodyPr>
          <a:lstStyle/>
          <a:p>
            <a:pPr marL="0" lvl="0" indent="0" eaLnBrk="0" fontAlgn="base" hangingPunct="0">
              <a:lnSpc>
                <a:spcPct val="100000"/>
              </a:lnSpc>
              <a:spcBef>
                <a:spcPct val="0"/>
              </a:spcBef>
              <a:spcAft>
                <a:spcPct val="0"/>
              </a:spcAft>
              <a:buNone/>
            </a:pPr>
            <a:r>
              <a:rPr lang="en-GB" altLang="en-US" sz="1700" dirty="0">
                <a:ea typeface="Times New Roman" panose="02020603050405020304" pitchFamily="18" charset="0"/>
              </a:rPr>
              <a:t>Carey, C. (1994) ‘Legal space in Classical Athens’, </a:t>
            </a:r>
            <a:r>
              <a:rPr lang="en-GB" altLang="en-US" sz="1700" i="1" dirty="0">
                <a:ea typeface="Times New Roman" panose="02020603050405020304" pitchFamily="18" charset="0"/>
              </a:rPr>
              <a:t>G&amp;R</a:t>
            </a:r>
            <a:r>
              <a:rPr lang="en-GB" altLang="en-US" sz="1700" dirty="0">
                <a:ea typeface="Times New Roman" panose="02020603050405020304" pitchFamily="18" charset="0"/>
              </a:rPr>
              <a:t> 41: 172-186</a:t>
            </a:r>
            <a:endParaRPr kumimoji="0" lang="en-GB" altLang="en-US" sz="17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lang="fr-FR" altLang="en-US" sz="1700" dirty="0">
                <a:ea typeface="Times New Roman" panose="02020603050405020304" pitchFamily="18" charset="0"/>
              </a:rPr>
              <a:t>Colin, G. (1934) </a:t>
            </a:r>
            <a:r>
              <a:rPr lang="fr-FR" altLang="en-US" sz="1700" i="1" dirty="0">
                <a:ea typeface="Times New Roman" panose="02020603050405020304" pitchFamily="18" charset="0"/>
              </a:rPr>
              <a:t>Le Discours d’ Hypéride contre Démosthène sur l’ argent d’ Harpale</a:t>
            </a:r>
            <a:r>
              <a:rPr lang="fr-FR" altLang="en-US" sz="1700" dirty="0">
                <a:ea typeface="Times New Roman" panose="02020603050405020304" pitchFamily="18" charset="0"/>
              </a:rPr>
              <a:t>, Paris</a:t>
            </a:r>
            <a:endParaRPr kumimoji="0" lang="en-GB" altLang="en-US" sz="17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lang="en-GB" altLang="en-US" sz="1700" dirty="0">
                <a:ea typeface="Times New Roman" panose="02020603050405020304" pitchFamily="18" charset="0"/>
              </a:rPr>
              <a:t>Curtis, T. B. (1970) </a:t>
            </a:r>
            <a:r>
              <a:rPr lang="en-GB" altLang="en-US" sz="1700" i="1" dirty="0">
                <a:ea typeface="Times New Roman" panose="02020603050405020304" pitchFamily="18" charset="0"/>
              </a:rPr>
              <a:t>The judicial oratory of </a:t>
            </a:r>
            <a:r>
              <a:rPr lang="en-GB" altLang="en-US" sz="1700" i="1" dirty="0" err="1">
                <a:ea typeface="Times New Roman" panose="02020603050405020304" pitchFamily="18" charset="0"/>
              </a:rPr>
              <a:t>Hyperides</a:t>
            </a:r>
            <a:r>
              <a:rPr lang="en-GB" altLang="en-US" sz="1700" dirty="0">
                <a:ea typeface="Times New Roman" panose="02020603050405020304" pitchFamily="18" charset="0"/>
              </a:rPr>
              <a:t>, Chapel Hill, NC</a:t>
            </a:r>
            <a:endParaRPr kumimoji="0" lang="en-GB" altLang="en-US" sz="17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lang="en-GB" altLang="en-US" sz="1700" dirty="0">
                <a:ea typeface="Times New Roman" panose="02020603050405020304" pitchFamily="18" charset="0"/>
              </a:rPr>
              <a:t>Hansen, M. H. (1975) </a:t>
            </a:r>
            <a:r>
              <a:rPr lang="en-GB" altLang="en-US" sz="1700" i="1" dirty="0" err="1">
                <a:ea typeface="Times New Roman" panose="02020603050405020304" pitchFamily="18" charset="0"/>
              </a:rPr>
              <a:t>Eisangelia</a:t>
            </a:r>
            <a:r>
              <a:rPr lang="en-GB" altLang="en-US" sz="1700" i="1" dirty="0">
                <a:ea typeface="Times New Roman" panose="02020603050405020304" pitchFamily="18" charset="0"/>
              </a:rPr>
              <a:t>: The Sovereignty of the People’s Court in Athens in the Fourth Century B.C. and the Impeachment of Generals and Politicians</a:t>
            </a:r>
            <a:r>
              <a:rPr lang="en-GB" altLang="en-US" sz="1700" dirty="0">
                <a:ea typeface="Times New Roman" panose="02020603050405020304" pitchFamily="18" charset="0"/>
              </a:rPr>
              <a:t>, Odense.</a:t>
            </a:r>
            <a:endParaRPr kumimoji="0" lang="en-GB" altLang="en-US" sz="17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lang="en-GB" altLang="en-US" sz="1700" dirty="0">
                <a:ea typeface="Times New Roman" panose="02020603050405020304" pitchFamily="18" charset="0"/>
              </a:rPr>
              <a:t>____	   (1980) ‘</a:t>
            </a:r>
            <a:r>
              <a:rPr lang="en-GB" altLang="en-US" sz="1700" dirty="0" err="1">
                <a:ea typeface="Times New Roman" panose="02020603050405020304" pitchFamily="18" charset="0"/>
              </a:rPr>
              <a:t>Eisangelia</a:t>
            </a:r>
            <a:r>
              <a:rPr lang="en-GB" altLang="en-US" sz="1700" dirty="0">
                <a:ea typeface="Times New Roman" panose="02020603050405020304" pitchFamily="18" charset="0"/>
              </a:rPr>
              <a:t> in Athens: A Reply’, </a:t>
            </a:r>
            <a:r>
              <a:rPr lang="en-GB" altLang="en-US" sz="1700" i="1" dirty="0">
                <a:ea typeface="Times New Roman" panose="02020603050405020304" pitchFamily="18" charset="0"/>
              </a:rPr>
              <a:t>JHS</a:t>
            </a:r>
            <a:r>
              <a:rPr lang="en-GB" altLang="en-US" sz="1700" dirty="0">
                <a:ea typeface="Times New Roman" panose="02020603050405020304" pitchFamily="18" charset="0"/>
              </a:rPr>
              <a:t> 100: 89-95.</a:t>
            </a:r>
            <a:r>
              <a:rPr lang="en-GB" altLang="en-US" sz="1700" i="1" dirty="0">
                <a:ea typeface="Times New Roman" panose="02020603050405020304" pitchFamily="18" charset="0"/>
              </a:rPr>
              <a:t> </a:t>
            </a:r>
            <a:endParaRPr kumimoji="0" lang="en-GB" altLang="en-US" sz="17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lang="en-GB" altLang="en-US" sz="1700" dirty="0">
                <a:ea typeface="Times New Roman" panose="02020603050405020304" pitchFamily="18" charset="0"/>
              </a:rPr>
              <a:t>Harris, E. M. (2000) ‘Open texture in Athenian law’, </a:t>
            </a:r>
            <a:r>
              <a:rPr lang="en-GB" altLang="en-US" sz="1700" i="1" dirty="0">
                <a:ea typeface="Times New Roman" panose="02020603050405020304" pitchFamily="18" charset="0"/>
              </a:rPr>
              <a:t>Dike</a:t>
            </a:r>
            <a:r>
              <a:rPr lang="en-GB" altLang="en-US" sz="1700" dirty="0">
                <a:ea typeface="Times New Roman" panose="02020603050405020304" pitchFamily="18" charset="0"/>
              </a:rPr>
              <a:t> 3: 27-79.</a:t>
            </a:r>
            <a:endParaRPr kumimoji="0" lang="en-GB" altLang="en-US" sz="17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lang="en-GB" altLang="en-US" sz="1700" dirty="0">
                <a:ea typeface="Times New Roman" panose="02020603050405020304" pitchFamily="18" charset="0"/>
              </a:rPr>
              <a:t>______    (2006) </a:t>
            </a:r>
            <a:r>
              <a:rPr lang="en-GB" altLang="en-US" sz="1700" i="1" dirty="0">
                <a:ea typeface="Times New Roman" panose="02020603050405020304" pitchFamily="18" charset="0"/>
              </a:rPr>
              <a:t>Law and Justice in the Courts of Classical Athens</a:t>
            </a:r>
            <a:r>
              <a:rPr lang="en-GB" altLang="en-US" sz="1700" dirty="0">
                <a:ea typeface="Times New Roman" panose="02020603050405020304" pitchFamily="18" charset="0"/>
              </a:rPr>
              <a:t>,</a:t>
            </a:r>
            <a:r>
              <a:rPr lang="en-GB" altLang="en-US" sz="1700" i="1" dirty="0">
                <a:ea typeface="Times New Roman" panose="02020603050405020304" pitchFamily="18" charset="0"/>
              </a:rPr>
              <a:t> </a:t>
            </a:r>
            <a:r>
              <a:rPr lang="en-GB" altLang="en-US" sz="1700" dirty="0">
                <a:ea typeface="Times New Roman" panose="02020603050405020304" pitchFamily="18" charset="0"/>
              </a:rPr>
              <a:t>Cambridge.</a:t>
            </a:r>
            <a:endParaRPr kumimoji="0" lang="en-GB" altLang="en-US" sz="1700" b="0" i="0" u="none" strike="noStrike" cap="none" normalizeH="0" baseline="0" dirty="0">
              <a:ln>
                <a:noFill/>
              </a:ln>
              <a:solidFill>
                <a:schemeClr val="tx1"/>
              </a:solidFill>
              <a:effectLst/>
            </a:endParaRPr>
          </a:p>
          <a:p>
            <a:pPr marL="0" indent="0">
              <a:spcAft>
                <a:spcPts val="0"/>
              </a:spcAft>
              <a:buNone/>
            </a:pPr>
            <a:r>
              <a:rPr lang="en-GB" sz="1700" dirty="0"/>
              <a:t>Harrison A.R.W. (1971) The Law of Athens vol. II, Oxford / 1998 Bristol </a:t>
            </a:r>
          </a:p>
          <a:p>
            <a:pPr marL="0" indent="0">
              <a:spcAft>
                <a:spcPts val="0"/>
              </a:spcAft>
              <a:buNone/>
            </a:pPr>
            <a:r>
              <a:rPr lang="en-GB" sz="1700" dirty="0"/>
              <a:t>Humphreys, S.C. (2004) The Strangeness of gods: historical perspective on the interpretation of Athenian religion, Oxford.</a:t>
            </a:r>
          </a:p>
          <a:p>
            <a:pPr marL="0" indent="0">
              <a:spcAft>
                <a:spcPts val="0"/>
              </a:spcAft>
              <a:buNone/>
            </a:pPr>
            <a:r>
              <a:rPr lang="en-GB" sz="1700" dirty="0" err="1"/>
              <a:t>Lanni</a:t>
            </a:r>
            <a:r>
              <a:rPr lang="en-GB" sz="1700" dirty="0"/>
              <a:t>, A. (1999) ‘Precedent and Legal Reasoning in Ancient Athenian Courts: A Noble Lie?’ 43 American Journal of Legal History 27.</a:t>
            </a:r>
          </a:p>
          <a:p>
            <a:pPr marL="0" lvl="0" indent="0" eaLnBrk="0" fontAlgn="base" hangingPunct="0">
              <a:lnSpc>
                <a:spcPct val="100000"/>
              </a:lnSpc>
              <a:spcBef>
                <a:spcPct val="0"/>
              </a:spcBef>
              <a:spcAft>
                <a:spcPct val="0"/>
              </a:spcAft>
              <a:buNone/>
            </a:pPr>
            <a:r>
              <a:rPr kumimoji="0" lang="en-GB" altLang="en-US" sz="1700" b="0" i="0" u="none" strike="noStrike" cap="none" normalizeH="0" baseline="0" dirty="0">
                <a:ln>
                  <a:noFill/>
                </a:ln>
                <a:solidFill>
                  <a:schemeClr val="tx1"/>
                </a:solidFill>
                <a:effectLst/>
                <a:ea typeface="Times New Roman" panose="02020603050405020304" pitchFamily="18" charset="0"/>
              </a:rPr>
              <a:t>MacDowell, D. M. (1978) </a:t>
            </a:r>
            <a:r>
              <a:rPr kumimoji="0" lang="en-GB" altLang="en-US" sz="1700" b="0" i="1" u="none" strike="noStrike" cap="none" normalizeH="0" baseline="0" dirty="0">
                <a:ln>
                  <a:noFill/>
                </a:ln>
                <a:solidFill>
                  <a:schemeClr val="tx1"/>
                </a:solidFill>
                <a:effectLst/>
                <a:ea typeface="Times New Roman" panose="02020603050405020304" pitchFamily="18" charset="0"/>
              </a:rPr>
              <a:t>The Law in Classical Athens</a:t>
            </a:r>
            <a:r>
              <a:rPr kumimoji="0" lang="en-GB" altLang="en-US" sz="1700" b="0" i="0" u="none" strike="noStrike" cap="none" normalizeH="0" baseline="0" dirty="0">
                <a:ln>
                  <a:noFill/>
                </a:ln>
                <a:solidFill>
                  <a:schemeClr val="tx1"/>
                </a:solidFill>
                <a:effectLst/>
                <a:ea typeface="Times New Roman" panose="02020603050405020304" pitchFamily="18" charset="0"/>
              </a:rPr>
              <a:t>, London.</a:t>
            </a:r>
            <a:endParaRPr kumimoji="0" lang="en-GB" altLang="en-US" sz="17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kumimoji="0" lang="en-GB" altLang="en-US" sz="1700" b="0" i="0" u="none" strike="noStrike" cap="none" normalizeH="0" baseline="0" dirty="0">
                <a:ln>
                  <a:noFill/>
                </a:ln>
                <a:solidFill>
                  <a:schemeClr val="tx1"/>
                </a:solidFill>
                <a:effectLst/>
                <a:ea typeface="Times New Roman" panose="02020603050405020304" pitchFamily="18" charset="0"/>
              </a:rPr>
              <a:t>Ostwald, M. (1955) ‘The Athenian Legislation against Tyranny and Subversion’, </a:t>
            </a:r>
            <a:r>
              <a:rPr kumimoji="0" lang="en-GB" altLang="en-US" sz="1700" b="0" i="1" u="none" strike="noStrike" cap="none" normalizeH="0" baseline="0" dirty="0">
                <a:ln>
                  <a:noFill/>
                </a:ln>
                <a:solidFill>
                  <a:schemeClr val="tx1"/>
                </a:solidFill>
                <a:effectLst/>
                <a:ea typeface="Times New Roman" panose="02020603050405020304" pitchFamily="18" charset="0"/>
              </a:rPr>
              <a:t>TAPHA</a:t>
            </a:r>
            <a:r>
              <a:rPr kumimoji="0" lang="en-GB" altLang="en-US" sz="1700" b="0" i="0" u="none" strike="noStrike" cap="none" normalizeH="0" baseline="0" dirty="0">
                <a:ln>
                  <a:noFill/>
                </a:ln>
                <a:solidFill>
                  <a:schemeClr val="tx1"/>
                </a:solidFill>
                <a:effectLst/>
                <a:ea typeface="Times New Roman" panose="02020603050405020304" pitchFamily="18" charset="0"/>
              </a:rPr>
              <a:t> 86: 103-128.</a:t>
            </a:r>
            <a:endParaRPr kumimoji="0" lang="en-GB" altLang="en-US" sz="17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kumimoji="0" lang="en-GB" altLang="en-US" sz="1700" b="0" i="0" u="none" strike="noStrike" cap="none" normalizeH="0" baseline="0" dirty="0">
                <a:ln>
                  <a:noFill/>
                </a:ln>
                <a:solidFill>
                  <a:schemeClr val="tx1"/>
                </a:solidFill>
                <a:effectLst/>
                <a:ea typeface="Times New Roman" panose="02020603050405020304" pitchFamily="18" charset="0"/>
              </a:rPr>
              <a:t>Phillips, D. D. (2006) ‘Why Was </a:t>
            </a:r>
            <a:r>
              <a:rPr kumimoji="0" lang="en-GB" altLang="en-US" sz="1700" b="0" i="0" u="none" strike="noStrike" cap="none" normalizeH="0" baseline="0" dirty="0" err="1">
                <a:ln>
                  <a:noFill/>
                </a:ln>
                <a:solidFill>
                  <a:schemeClr val="tx1"/>
                </a:solidFill>
                <a:effectLst/>
                <a:ea typeface="Times New Roman" panose="02020603050405020304" pitchFamily="18" charset="0"/>
              </a:rPr>
              <a:t>Lycophron</a:t>
            </a:r>
            <a:r>
              <a:rPr kumimoji="0" lang="en-GB" altLang="en-US" sz="1700" b="0" i="0" u="none" strike="noStrike" cap="none" normalizeH="0" baseline="0" dirty="0">
                <a:ln>
                  <a:noFill/>
                </a:ln>
                <a:solidFill>
                  <a:schemeClr val="tx1"/>
                </a:solidFill>
                <a:effectLst/>
                <a:ea typeface="Times New Roman" panose="02020603050405020304" pitchFamily="18" charset="0"/>
              </a:rPr>
              <a:t> Prosecuted by </a:t>
            </a:r>
            <a:r>
              <a:rPr kumimoji="0" lang="en-GB" altLang="en-US" sz="1700" b="0" i="1" u="none" strike="noStrike" cap="none" normalizeH="0" baseline="0" dirty="0" err="1">
                <a:ln>
                  <a:noFill/>
                </a:ln>
                <a:solidFill>
                  <a:schemeClr val="tx1"/>
                </a:solidFill>
                <a:effectLst/>
                <a:ea typeface="Times New Roman" panose="02020603050405020304" pitchFamily="18" charset="0"/>
              </a:rPr>
              <a:t>Eisangelia</a:t>
            </a:r>
            <a:r>
              <a:rPr kumimoji="0" lang="en-GB" altLang="en-US" sz="1700" b="0" i="0" u="none" strike="noStrike" cap="none" normalizeH="0" baseline="0" dirty="0">
                <a:ln>
                  <a:noFill/>
                </a:ln>
                <a:solidFill>
                  <a:schemeClr val="tx1"/>
                </a:solidFill>
                <a:effectLst/>
                <a:ea typeface="Times New Roman" panose="02020603050405020304" pitchFamily="18" charset="0"/>
              </a:rPr>
              <a:t>?’, </a:t>
            </a:r>
            <a:r>
              <a:rPr kumimoji="0" lang="en-GB" altLang="en-US" sz="1700" b="0" i="1" u="none" strike="noStrike" cap="none" normalizeH="0" baseline="0" dirty="0">
                <a:ln>
                  <a:noFill/>
                </a:ln>
                <a:solidFill>
                  <a:schemeClr val="tx1"/>
                </a:solidFill>
                <a:effectLst/>
                <a:ea typeface="Times New Roman" panose="02020603050405020304" pitchFamily="18" charset="0"/>
              </a:rPr>
              <a:t>GRBS</a:t>
            </a:r>
            <a:r>
              <a:rPr kumimoji="0" lang="en-GB" altLang="en-US" sz="1700" b="0" i="0" u="none" strike="noStrike" cap="none" normalizeH="0" baseline="0" dirty="0">
                <a:ln>
                  <a:noFill/>
                </a:ln>
                <a:solidFill>
                  <a:schemeClr val="tx1"/>
                </a:solidFill>
                <a:effectLst/>
                <a:ea typeface="Times New Roman" panose="02020603050405020304" pitchFamily="18" charset="0"/>
              </a:rPr>
              <a:t> 46: 375-394.</a:t>
            </a:r>
            <a:endParaRPr kumimoji="0" lang="en-GB" altLang="en-US" sz="17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kumimoji="0" lang="en-GB" altLang="en-US" sz="1700" b="0" i="0" u="none" strike="noStrike" cap="none" normalizeH="0" baseline="0" dirty="0" err="1">
                <a:ln>
                  <a:noFill/>
                </a:ln>
                <a:solidFill>
                  <a:schemeClr val="tx1"/>
                </a:solidFill>
                <a:effectLst/>
                <a:ea typeface="Times New Roman" panose="02020603050405020304" pitchFamily="18" charset="0"/>
              </a:rPr>
              <a:t>Rhodes,P</a:t>
            </a:r>
            <a:r>
              <a:rPr kumimoji="0" lang="en-GB" altLang="en-US" sz="1700" b="0" i="0" u="none" strike="noStrike" cap="none" normalizeH="0" baseline="0" dirty="0">
                <a:ln>
                  <a:noFill/>
                </a:ln>
                <a:solidFill>
                  <a:schemeClr val="tx1"/>
                </a:solidFill>
                <a:effectLst/>
                <a:ea typeface="Times New Roman" panose="02020603050405020304" pitchFamily="18" charset="0"/>
              </a:rPr>
              <a:t>. J. (1979) ‘</a:t>
            </a:r>
            <a:r>
              <a:rPr kumimoji="0" lang="el-GR" altLang="en-US" sz="1700" b="0" i="0" u="none" strike="noStrike" cap="none" normalizeH="0" baseline="0" dirty="0">
                <a:ln>
                  <a:noFill/>
                </a:ln>
                <a:solidFill>
                  <a:schemeClr val="tx1"/>
                </a:solidFill>
                <a:effectLst/>
                <a:ea typeface="Times New Roman" panose="02020603050405020304" pitchFamily="18" charset="0"/>
              </a:rPr>
              <a:t>ΕΙΣΑΓΓΕΛΙΑ</a:t>
            </a:r>
            <a:r>
              <a:rPr kumimoji="0" lang="en-GB" altLang="en-US" sz="1700" b="0" i="0" u="none" strike="noStrike" cap="none" normalizeH="0" baseline="0" dirty="0">
                <a:ln>
                  <a:noFill/>
                </a:ln>
                <a:solidFill>
                  <a:schemeClr val="tx1"/>
                </a:solidFill>
                <a:effectLst/>
                <a:ea typeface="Times New Roman" panose="02020603050405020304" pitchFamily="18" charset="0"/>
              </a:rPr>
              <a:t> in Athens’, </a:t>
            </a:r>
            <a:r>
              <a:rPr kumimoji="0" lang="en-GB" altLang="en-US" sz="1700" b="0" i="1" u="none" strike="noStrike" cap="none" normalizeH="0" baseline="0" dirty="0">
                <a:ln>
                  <a:noFill/>
                </a:ln>
                <a:solidFill>
                  <a:schemeClr val="tx1"/>
                </a:solidFill>
                <a:effectLst/>
                <a:ea typeface="Times New Roman" panose="02020603050405020304" pitchFamily="18" charset="0"/>
              </a:rPr>
              <a:t>JHS</a:t>
            </a:r>
            <a:r>
              <a:rPr kumimoji="0" lang="en-GB" altLang="en-US" sz="1700" b="0" i="0" u="none" strike="noStrike" cap="none" normalizeH="0" baseline="0" dirty="0">
                <a:ln>
                  <a:noFill/>
                </a:ln>
                <a:solidFill>
                  <a:schemeClr val="tx1"/>
                </a:solidFill>
                <a:effectLst/>
                <a:ea typeface="Times New Roman" panose="02020603050405020304" pitchFamily="18" charset="0"/>
              </a:rPr>
              <a:t> 99: 103-114.</a:t>
            </a:r>
            <a:endParaRPr kumimoji="0" lang="en-GB" altLang="en-US" sz="17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kumimoji="0" lang="en-GB" altLang="en-US" sz="1700" b="0" i="0" u="none" strike="noStrike" cap="none" normalizeH="0" baseline="0" dirty="0" err="1">
                <a:ln>
                  <a:noFill/>
                </a:ln>
                <a:solidFill>
                  <a:schemeClr val="tx1"/>
                </a:solidFill>
                <a:effectLst/>
                <a:ea typeface="Times New Roman" panose="02020603050405020304" pitchFamily="18" charset="0"/>
              </a:rPr>
              <a:t>Schwenk</a:t>
            </a:r>
            <a:r>
              <a:rPr kumimoji="0" lang="en-GB" altLang="en-US" sz="1700" b="0" i="0" u="none" strike="noStrike" cap="none" normalizeH="0" baseline="0" dirty="0">
                <a:ln>
                  <a:noFill/>
                </a:ln>
                <a:solidFill>
                  <a:schemeClr val="tx1"/>
                </a:solidFill>
                <a:effectLst/>
                <a:ea typeface="Times New Roman" panose="02020603050405020304" pitchFamily="18" charset="0"/>
              </a:rPr>
              <a:t>, C. (1985) </a:t>
            </a:r>
            <a:r>
              <a:rPr kumimoji="0" lang="en-GB" altLang="en-US" sz="1700" b="0" i="1" u="none" strike="noStrike" cap="none" normalizeH="0" baseline="0" dirty="0">
                <a:ln>
                  <a:noFill/>
                </a:ln>
                <a:solidFill>
                  <a:schemeClr val="tx1"/>
                </a:solidFill>
                <a:effectLst/>
                <a:ea typeface="Times New Roman" panose="02020603050405020304" pitchFamily="18" charset="0"/>
              </a:rPr>
              <a:t>Athens in the Age of Alexander the Great: the Dated Laws and Decrees of the </a:t>
            </a:r>
            <a:r>
              <a:rPr kumimoji="0" lang="en-GB" altLang="en-US" sz="1700" b="0" i="1" u="none" strike="noStrike" cap="none" normalizeH="0" baseline="0" dirty="0" err="1">
                <a:ln>
                  <a:noFill/>
                </a:ln>
                <a:solidFill>
                  <a:schemeClr val="tx1"/>
                </a:solidFill>
                <a:effectLst/>
                <a:ea typeface="Times New Roman" panose="02020603050405020304" pitchFamily="18" charset="0"/>
              </a:rPr>
              <a:t>Lykourgan</a:t>
            </a:r>
            <a:r>
              <a:rPr kumimoji="0" lang="en-GB" altLang="en-US" sz="1700" b="0" i="1" u="none" strike="noStrike" cap="none" normalizeH="0" baseline="0" dirty="0">
                <a:ln>
                  <a:noFill/>
                </a:ln>
                <a:solidFill>
                  <a:schemeClr val="tx1"/>
                </a:solidFill>
                <a:effectLst/>
                <a:ea typeface="Times New Roman" panose="02020603050405020304" pitchFamily="18" charset="0"/>
              </a:rPr>
              <a:t> Era 338-322 B.C.</a:t>
            </a:r>
            <a:r>
              <a:rPr kumimoji="0" lang="en-GB" altLang="en-US" sz="1700" b="0" i="0" u="none" strike="noStrike" cap="none" normalizeH="0" baseline="0" dirty="0">
                <a:ln>
                  <a:noFill/>
                </a:ln>
                <a:solidFill>
                  <a:schemeClr val="tx1"/>
                </a:solidFill>
                <a:effectLst/>
                <a:ea typeface="Times New Roman" panose="02020603050405020304" pitchFamily="18" charset="0"/>
              </a:rPr>
              <a:t> Chicago.</a:t>
            </a:r>
            <a:endParaRPr kumimoji="0" lang="en-GB" altLang="en-US" sz="17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kumimoji="0" lang="en-GB" altLang="en-US" sz="1700" b="0" i="0" u="none" strike="noStrike" cap="none" normalizeH="0" baseline="0" dirty="0">
                <a:ln>
                  <a:noFill/>
                </a:ln>
                <a:solidFill>
                  <a:schemeClr val="tx1"/>
                </a:solidFill>
                <a:effectLst/>
                <a:ea typeface="Times New Roman" panose="02020603050405020304" pitchFamily="18" charset="0"/>
              </a:rPr>
              <a:t>Sullivan, J. (2003) ‘Demosthenes’ Areopagus Legislation: Yet Again’ </a:t>
            </a:r>
            <a:r>
              <a:rPr kumimoji="0" lang="en-GB" altLang="en-US" sz="1700" b="0" i="1" u="none" strike="noStrike" cap="none" normalizeH="0" baseline="0" dirty="0">
                <a:ln>
                  <a:noFill/>
                </a:ln>
                <a:solidFill>
                  <a:schemeClr val="tx1"/>
                </a:solidFill>
                <a:effectLst/>
                <a:ea typeface="Times New Roman" panose="02020603050405020304" pitchFamily="18" charset="0"/>
              </a:rPr>
              <a:t>CQ</a:t>
            </a:r>
            <a:r>
              <a:rPr kumimoji="0" lang="en-GB" altLang="en-US" sz="1700" b="0" i="0" u="none" strike="noStrike" cap="none" normalizeH="0" baseline="0" dirty="0">
                <a:ln>
                  <a:noFill/>
                </a:ln>
                <a:solidFill>
                  <a:schemeClr val="tx1"/>
                </a:solidFill>
                <a:effectLst/>
                <a:ea typeface="Times New Roman" panose="02020603050405020304" pitchFamily="18" charset="0"/>
              </a:rPr>
              <a:t> 53: 130-134</a:t>
            </a:r>
            <a:endParaRPr kumimoji="0" lang="en-GB" altLang="en-US" sz="17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kumimoji="0" lang="en-GB" altLang="en-US" sz="1700" b="0" i="0" u="none" strike="noStrike" cap="none" normalizeH="0" baseline="0" dirty="0">
                <a:ln>
                  <a:noFill/>
                </a:ln>
                <a:solidFill>
                  <a:schemeClr val="tx1"/>
                </a:solidFill>
                <a:effectLst/>
                <a:ea typeface="Times New Roman" panose="02020603050405020304" pitchFamily="18" charset="0"/>
              </a:rPr>
              <a:t>Todd, S. C. (1993) </a:t>
            </a:r>
            <a:r>
              <a:rPr kumimoji="0" lang="en-GB" altLang="en-US" sz="1700" b="0" i="1" u="none" strike="noStrike" cap="none" normalizeH="0" baseline="0" dirty="0">
                <a:ln>
                  <a:noFill/>
                </a:ln>
                <a:solidFill>
                  <a:schemeClr val="tx1"/>
                </a:solidFill>
                <a:effectLst/>
                <a:ea typeface="Times New Roman" panose="02020603050405020304" pitchFamily="18" charset="0"/>
              </a:rPr>
              <a:t>The Shape of Athenian Law</a:t>
            </a:r>
            <a:r>
              <a:rPr kumimoji="0" lang="en-GB" altLang="en-US" sz="1700" b="0" i="0" u="none" strike="noStrike" cap="none" normalizeH="0" baseline="0" dirty="0">
                <a:ln>
                  <a:noFill/>
                </a:ln>
                <a:solidFill>
                  <a:schemeClr val="tx1"/>
                </a:solidFill>
                <a:effectLst/>
                <a:ea typeface="Times New Roman" panose="02020603050405020304" pitchFamily="18" charset="0"/>
              </a:rPr>
              <a:t>, Oxford.</a:t>
            </a:r>
            <a:endParaRPr kumimoji="0" lang="en-GB" altLang="en-US" sz="17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kumimoji="0" lang="en-GB" altLang="en-US" sz="1700" b="0" i="0" u="none" strike="noStrike" cap="none" normalizeH="0" baseline="0" dirty="0">
                <a:ln>
                  <a:noFill/>
                </a:ln>
                <a:solidFill>
                  <a:schemeClr val="tx1"/>
                </a:solidFill>
                <a:effectLst/>
                <a:ea typeface="Times New Roman" panose="02020603050405020304" pitchFamily="18" charset="0"/>
              </a:rPr>
              <a:t>Usher, S. (1999) </a:t>
            </a:r>
            <a:r>
              <a:rPr kumimoji="0" lang="en-GB" altLang="en-US" sz="1700" b="0" i="1" u="none" strike="noStrike" cap="none" normalizeH="0" baseline="0" dirty="0">
                <a:ln>
                  <a:noFill/>
                </a:ln>
                <a:solidFill>
                  <a:schemeClr val="tx1"/>
                </a:solidFill>
                <a:effectLst/>
                <a:ea typeface="Times New Roman" panose="02020603050405020304" pitchFamily="18" charset="0"/>
              </a:rPr>
              <a:t>Greek Oratory: Tradition and Originality</a:t>
            </a:r>
            <a:r>
              <a:rPr kumimoji="0" lang="en-GB" altLang="en-US" sz="1700" b="0" i="0" u="none" strike="noStrike" cap="none" normalizeH="0" baseline="0" dirty="0">
                <a:ln>
                  <a:noFill/>
                </a:ln>
                <a:solidFill>
                  <a:schemeClr val="tx1"/>
                </a:solidFill>
                <a:effectLst/>
                <a:ea typeface="Times New Roman" panose="02020603050405020304" pitchFamily="18" charset="0"/>
              </a:rPr>
              <a:t>, Oxford</a:t>
            </a:r>
            <a:endParaRPr kumimoji="0" lang="en-GB" altLang="en-US" sz="17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kumimoji="0" lang="en-GB" altLang="en-US" sz="1700" b="0" i="0" u="none" strike="noStrike" cap="none" normalizeH="0" baseline="0" dirty="0" err="1">
                <a:ln>
                  <a:noFill/>
                </a:ln>
                <a:solidFill>
                  <a:schemeClr val="tx1"/>
                </a:solidFill>
                <a:effectLst/>
                <a:ea typeface="Times New Roman" panose="02020603050405020304" pitchFamily="18" charset="0"/>
              </a:rPr>
              <a:t>Volonaki</a:t>
            </a:r>
            <a:r>
              <a:rPr kumimoji="0" lang="en-GB" altLang="en-US" sz="1700" b="0" i="0" u="none" strike="noStrike" cap="none" normalizeH="0" baseline="0" dirty="0">
                <a:ln>
                  <a:noFill/>
                </a:ln>
                <a:solidFill>
                  <a:schemeClr val="tx1"/>
                </a:solidFill>
                <a:effectLst/>
                <a:ea typeface="Times New Roman" panose="02020603050405020304" pitchFamily="18" charset="0"/>
              </a:rPr>
              <a:t>, E. (2018) ‘The abuse of the </a:t>
            </a:r>
            <a:r>
              <a:rPr kumimoji="0" lang="en-GB" altLang="en-US" sz="1700" b="0" i="1" u="none" strike="noStrike" cap="none" normalizeH="0" baseline="0" dirty="0" err="1">
                <a:ln>
                  <a:noFill/>
                </a:ln>
                <a:solidFill>
                  <a:schemeClr val="tx1"/>
                </a:solidFill>
                <a:effectLst/>
                <a:ea typeface="Times New Roman" panose="02020603050405020304" pitchFamily="18" charset="0"/>
              </a:rPr>
              <a:t>eisangelia</a:t>
            </a:r>
            <a:r>
              <a:rPr kumimoji="0" lang="en-GB" altLang="en-US" sz="1700" b="0" i="1" u="none" strike="noStrike" cap="none" normalizeH="0" baseline="0" dirty="0">
                <a:ln>
                  <a:noFill/>
                </a:ln>
                <a:solidFill>
                  <a:schemeClr val="tx1"/>
                </a:solidFill>
                <a:effectLst/>
                <a:ea typeface="Times New Roman" panose="02020603050405020304" pitchFamily="18" charset="0"/>
              </a:rPr>
              <a:t> </a:t>
            </a:r>
            <a:r>
              <a:rPr kumimoji="0" lang="en-GB" altLang="en-US" sz="1700" b="0" i="0" u="none" strike="noStrike" cap="none" normalizeH="0" baseline="0" dirty="0">
                <a:ln>
                  <a:noFill/>
                </a:ln>
                <a:solidFill>
                  <a:schemeClr val="tx1"/>
                </a:solidFill>
                <a:effectLst/>
                <a:ea typeface="Times New Roman" panose="02020603050405020304" pitchFamily="18" charset="0"/>
              </a:rPr>
              <a:t>procedure in fourth century Athens’ </a:t>
            </a:r>
            <a:r>
              <a:rPr kumimoji="0" lang="el-GR" altLang="en-US" sz="1700" b="0" i="0" u="none" strike="noStrike" cap="none" normalizeH="0" baseline="0" dirty="0">
                <a:ln>
                  <a:noFill/>
                </a:ln>
                <a:solidFill>
                  <a:schemeClr val="tx1"/>
                </a:solidFill>
                <a:effectLst/>
                <a:ea typeface="Times New Roman" panose="02020603050405020304" pitchFamily="18" charset="0"/>
              </a:rPr>
              <a:t>στο</a:t>
            </a:r>
            <a:r>
              <a:rPr kumimoji="0" lang="en-GB" altLang="en-US" sz="1700" b="0" i="0" u="none" strike="noStrike" cap="none" normalizeH="0" baseline="0" dirty="0">
                <a:ln>
                  <a:noFill/>
                </a:ln>
                <a:solidFill>
                  <a:schemeClr val="tx1"/>
                </a:solidFill>
                <a:effectLst/>
                <a:ea typeface="Times New Roman" panose="02020603050405020304" pitchFamily="18" charset="0"/>
              </a:rPr>
              <a:t> C. Carey, I. </a:t>
            </a:r>
            <a:r>
              <a:rPr kumimoji="0" lang="en-GB" altLang="en-US" sz="1700" b="0" i="0" u="none" strike="noStrike" cap="none" normalizeH="0" baseline="0" dirty="0" err="1">
                <a:ln>
                  <a:noFill/>
                </a:ln>
                <a:solidFill>
                  <a:schemeClr val="tx1"/>
                </a:solidFill>
                <a:effectLst/>
                <a:ea typeface="Times New Roman" panose="02020603050405020304" pitchFamily="18" charset="0"/>
              </a:rPr>
              <a:t>Giannadaki</a:t>
            </a:r>
            <a:r>
              <a:rPr kumimoji="0" lang="en-GB" altLang="en-US" sz="1700" b="0" i="0" u="none" strike="noStrike" cap="none" normalizeH="0" baseline="0" dirty="0">
                <a:ln>
                  <a:noFill/>
                </a:ln>
                <a:solidFill>
                  <a:schemeClr val="tx1"/>
                </a:solidFill>
                <a:effectLst/>
                <a:ea typeface="Times New Roman" panose="02020603050405020304" pitchFamily="18" charset="0"/>
              </a:rPr>
              <a:t>, B. Griffith-Williams (eds), </a:t>
            </a:r>
            <a:r>
              <a:rPr kumimoji="0" lang="en-GB" altLang="en-US" sz="1700" b="0" i="1" u="none" strike="noStrike" cap="none" normalizeH="0" baseline="0" dirty="0">
                <a:ln>
                  <a:noFill/>
                </a:ln>
                <a:solidFill>
                  <a:schemeClr val="tx1"/>
                </a:solidFill>
                <a:effectLst/>
                <a:ea typeface="Times New Roman" panose="02020603050405020304" pitchFamily="18" charset="0"/>
              </a:rPr>
              <a:t>Use and Abuse of Law in the Athenian Court</a:t>
            </a:r>
            <a:r>
              <a:rPr kumimoji="0" lang="en-GB" altLang="en-US" sz="1700" b="0" i="0" u="none" strike="noStrike" cap="none" normalizeH="0" baseline="0" dirty="0">
                <a:ln>
                  <a:noFill/>
                </a:ln>
                <a:solidFill>
                  <a:schemeClr val="tx1"/>
                </a:solidFill>
                <a:effectLst/>
                <a:ea typeface="Times New Roman" panose="02020603050405020304" pitchFamily="18" charset="0"/>
              </a:rPr>
              <a:t>, Brill, </a:t>
            </a:r>
            <a:r>
              <a:rPr kumimoji="0" lang="en-GB" altLang="en-US" sz="1700" b="0" i="0" u="none" strike="noStrike" cap="none" normalizeH="0" baseline="0" dirty="0" err="1">
                <a:ln>
                  <a:noFill/>
                </a:ln>
                <a:solidFill>
                  <a:schemeClr val="tx1"/>
                </a:solidFill>
                <a:effectLst/>
                <a:ea typeface="Times New Roman" panose="02020603050405020304" pitchFamily="18" charset="0"/>
              </a:rPr>
              <a:t>ch.</a:t>
            </a:r>
            <a:r>
              <a:rPr kumimoji="0" lang="en-GB" altLang="en-US" sz="1700" b="0" i="0" u="none" strike="noStrike" cap="none" normalizeH="0" baseline="0" dirty="0">
                <a:ln>
                  <a:noFill/>
                </a:ln>
                <a:solidFill>
                  <a:schemeClr val="tx1"/>
                </a:solidFill>
                <a:effectLst/>
                <a:ea typeface="Times New Roman" panose="02020603050405020304" pitchFamily="18" charset="0"/>
              </a:rPr>
              <a:t> 16: 293-314.</a:t>
            </a:r>
            <a:endParaRPr kumimoji="0" lang="en-GB" altLang="en-US" sz="17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kumimoji="0" lang="en-GB" altLang="en-US" sz="1700" b="0" i="0" u="none" strike="noStrike" cap="none" normalizeH="0" baseline="0" dirty="0">
                <a:ln>
                  <a:noFill/>
                </a:ln>
                <a:solidFill>
                  <a:schemeClr val="tx1"/>
                </a:solidFill>
                <a:effectLst/>
                <a:ea typeface="Times New Roman" panose="02020603050405020304" pitchFamily="18" charset="0"/>
              </a:rPr>
              <a:t>Whitehead, D. (2000) </a:t>
            </a:r>
            <a:r>
              <a:rPr kumimoji="0" lang="en-GB" altLang="en-US" sz="1700" b="0" i="1" u="none" strike="noStrike" cap="none" normalizeH="0" baseline="0" dirty="0" err="1">
                <a:ln>
                  <a:noFill/>
                </a:ln>
                <a:solidFill>
                  <a:schemeClr val="tx1"/>
                </a:solidFill>
                <a:effectLst/>
                <a:ea typeface="Times New Roman" panose="02020603050405020304" pitchFamily="18" charset="0"/>
              </a:rPr>
              <a:t>Hypereides</a:t>
            </a:r>
            <a:r>
              <a:rPr kumimoji="0" lang="en-GB" altLang="en-US" sz="1700" b="0" i="1" u="none" strike="noStrike" cap="none" normalizeH="0" baseline="0" dirty="0">
                <a:ln>
                  <a:noFill/>
                </a:ln>
                <a:solidFill>
                  <a:schemeClr val="tx1"/>
                </a:solidFill>
                <a:effectLst/>
                <a:ea typeface="Times New Roman" panose="02020603050405020304" pitchFamily="18" charset="0"/>
              </a:rPr>
              <a:t>: the forensic speeches</a:t>
            </a:r>
            <a:r>
              <a:rPr kumimoji="0" lang="en-GB" altLang="en-US" sz="1700" b="0" i="0" u="none" strike="noStrike" cap="none" normalizeH="0" baseline="0" dirty="0">
                <a:ln>
                  <a:noFill/>
                </a:ln>
                <a:solidFill>
                  <a:schemeClr val="tx1"/>
                </a:solidFill>
                <a:effectLst/>
                <a:ea typeface="Times New Roman" panose="02020603050405020304" pitchFamily="18" charset="0"/>
              </a:rPr>
              <a:t>, Oxford</a:t>
            </a:r>
            <a:endParaRPr kumimoji="0" lang="en-GB" altLang="en-US" sz="17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kumimoji="0" lang="en-GB" altLang="en-US" sz="1700" b="0" i="0" u="none" strike="noStrike" cap="none" normalizeH="0" baseline="0" dirty="0">
                <a:ln>
                  <a:noFill/>
                </a:ln>
                <a:solidFill>
                  <a:schemeClr val="tx1"/>
                </a:solidFill>
                <a:effectLst/>
                <a:ea typeface="Times New Roman" panose="02020603050405020304" pitchFamily="18" charset="0"/>
              </a:rPr>
              <a:t>Worthington, I., </a:t>
            </a:r>
            <a:r>
              <a:rPr kumimoji="0" lang="en-GB" altLang="en-US" sz="1700" b="0" i="0" u="none" strike="noStrike" cap="none" normalizeH="0" baseline="0" dirty="0" err="1">
                <a:ln>
                  <a:noFill/>
                </a:ln>
                <a:solidFill>
                  <a:schemeClr val="tx1"/>
                </a:solidFill>
                <a:effectLst/>
                <a:ea typeface="Times New Roman" panose="02020603050405020304" pitchFamily="18" charset="0"/>
              </a:rPr>
              <a:t>Cooper,C</a:t>
            </a:r>
            <a:r>
              <a:rPr kumimoji="0" lang="en-GB" altLang="en-US" sz="1700" b="0" i="0" u="none" strike="noStrike" cap="none" normalizeH="0" baseline="0" dirty="0">
                <a:ln>
                  <a:noFill/>
                </a:ln>
                <a:solidFill>
                  <a:schemeClr val="tx1"/>
                </a:solidFill>
                <a:effectLst/>
                <a:ea typeface="Times New Roman" panose="02020603050405020304" pitchFamily="18" charset="0"/>
              </a:rPr>
              <a:t>. &amp; Harris, E. M. (transl.) (2001) </a:t>
            </a:r>
            <a:r>
              <a:rPr kumimoji="0" lang="en-GB" altLang="en-US" sz="1700" b="0" i="1" u="none" strike="noStrike" cap="none" normalizeH="0" baseline="0" dirty="0" err="1">
                <a:ln>
                  <a:noFill/>
                </a:ln>
                <a:solidFill>
                  <a:schemeClr val="tx1"/>
                </a:solidFill>
                <a:effectLst/>
                <a:ea typeface="Times New Roman" panose="02020603050405020304" pitchFamily="18" charset="0"/>
              </a:rPr>
              <a:t>Dinarchus</a:t>
            </a:r>
            <a:r>
              <a:rPr kumimoji="0" lang="en-GB" altLang="en-US" sz="1700" b="0" i="1" u="none" strike="noStrike" cap="none" normalizeH="0" baseline="0" dirty="0">
                <a:ln>
                  <a:noFill/>
                </a:ln>
                <a:solidFill>
                  <a:schemeClr val="tx1"/>
                </a:solidFill>
                <a:effectLst/>
                <a:ea typeface="Times New Roman" panose="02020603050405020304" pitchFamily="18" charset="0"/>
              </a:rPr>
              <a:t>, </a:t>
            </a:r>
            <a:r>
              <a:rPr kumimoji="0" lang="en-GB" altLang="en-US" sz="1700" b="0" i="1" u="none" strike="noStrike" cap="none" normalizeH="0" baseline="0" dirty="0" err="1">
                <a:ln>
                  <a:noFill/>
                </a:ln>
                <a:solidFill>
                  <a:schemeClr val="tx1"/>
                </a:solidFill>
                <a:effectLst/>
                <a:ea typeface="Times New Roman" panose="02020603050405020304" pitchFamily="18" charset="0"/>
              </a:rPr>
              <a:t>Hyperides</a:t>
            </a:r>
            <a:r>
              <a:rPr kumimoji="0" lang="en-GB" altLang="en-US" sz="1700" b="0" i="1" u="none" strike="noStrike" cap="none" normalizeH="0" baseline="0" dirty="0">
                <a:ln>
                  <a:noFill/>
                </a:ln>
                <a:solidFill>
                  <a:schemeClr val="tx1"/>
                </a:solidFill>
                <a:effectLst/>
                <a:ea typeface="Times New Roman" panose="02020603050405020304" pitchFamily="18" charset="0"/>
              </a:rPr>
              <a:t> &amp; Lycurgus</a:t>
            </a:r>
            <a:r>
              <a:rPr kumimoji="0" lang="en-GB" altLang="en-US" sz="1700" b="0" i="0" u="none" strike="noStrike" cap="none" normalizeH="0" baseline="0" dirty="0">
                <a:ln>
                  <a:noFill/>
                </a:ln>
                <a:solidFill>
                  <a:schemeClr val="tx1"/>
                </a:solidFill>
                <a:effectLst/>
                <a:ea typeface="Times New Roman" panose="02020603050405020304" pitchFamily="18" charset="0"/>
              </a:rPr>
              <a:t>, The Oratory of Classical Greece, vol. 5, University of Texas Press, Austin.</a:t>
            </a:r>
            <a:endParaRPr lang="en-GB" sz="1700" dirty="0"/>
          </a:p>
          <a:p>
            <a:pPr marL="0" indent="0">
              <a:spcAft>
                <a:spcPts val="0"/>
              </a:spcAft>
              <a:buNone/>
            </a:pPr>
            <a:endParaRPr lang="en-GB" dirty="0"/>
          </a:p>
          <a:p>
            <a:pPr marL="0" indent="0">
              <a:spcAft>
                <a:spcPts val="0"/>
              </a:spcAft>
              <a:buNone/>
            </a:pPr>
            <a:endParaRPr lang="en-GB" dirty="0">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xmlns="" val="2946750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09588" y="365125"/>
            <a:ext cx="10544212" cy="563545"/>
          </a:xfrm>
        </p:spPr>
        <p:txBody>
          <a:bodyPr>
            <a:normAutofit/>
          </a:bodyPr>
          <a:lstStyle/>
          <a:p>
            <a:pPr algn="ctr"/>
            <a:r>
              <a:rPr lang="el-GR" sz="3200" b="1" i="1" dirty="0" smtClean="0">
                <a:latin typeface="+mn-lt"/>
              </a:rPr>
              <a:t>ΕΙΣΑΓΓΕΛΙΑ - ΔΙΑΔΙΚΑΣΙΑ</a:t>
            </a:r>
            <a:endParaRPr lang="en-GB" sz="3200" b="1" i="1" dirty="0">
              <a:latin typeface="+mn-lt"/>
            </a:endParaRPr>
          </a:p>
        </p:txBody>
      </p:sp>
      <p:sp>
        <p:nvSpPr>
          <p:cNvPr id="3" name="2 - Θέση περιεχομένου"/>
          <p:cNvSpPr>
            <a:spLocks noGrp="1"/>
          </p:cNvSpPr>
          <p:nvPr>
            <p:ph idx="1"/>
          </p:nvPr>
        </p:nvSpPr>
        <p:spPr>
          <a:xfrm>
            <a:off x="666712" y="1142984"/>
            <a:ext cx="10687088" cy="5429288"/>
          </a:xfrm>
        </p:spPr>
        <p:txBody>
          <a:bodyPr>
            <a:normAutofit lnSpcReduction="10000"/>
          </a:bodyPr>
          <a:lstStyle/>
          <a:p>
            <a:r>
              <a:rPr lang="el-GR" dirty="0" smtClean="0"/>
              <a:t>Η εισαγγελία αποτελούσε έναν δημοκρατικό θεσμό που καθιερώθηκε κατά πάσα πιθανότητα από τον Κλεισθένη το 507 </a:t>
            </a:r>
            <a:r>
              <a:rPr lang="el-GR" dirty="0" err="1" smtClean="0"/>
              <a:t>π.Χ.</a:t>
            </a:r>
            <a:r>
              <a:rPr lang="el-GR" dirty="0" smtClean="0"/>
              <a:t> Υπήρχαν δύο στάδια στη διαδικασία της εισαγγελίας και συνεπώς δύο μορφές. Στο πρώτο στάδιο η εισαγγελία παρουσιαζόταν είτε ενώπιον της Βουλής των 500 είτε ενώπιον της Εκκλησίας του δήμου, ενώ στο δεύτερο στάδιο η υπόθεση διεξαγόταν στο δικαστήριο. Η Βουλή είχε την εξουσία να επιβάλει πρόστιμο μέχρι 500 δραχμές, συνεπώς όταν η τιμωρία υπερέβαινε το ποσό αυτό, τότε η υπόθεση έπρεπε να παραπεμφθεί στο δικαστήριο. Η Εκκλησία του δήμου, αντιστοίχως, αφού αποδεχόταν την κατηγορία της εισαγγελίας και ζητούσε από τη Βουλή να συνθέσει ένα προβούλευμα το οποίο θα προσδιόριζε την κατηγορία, μπορούσε είτε να εκδικάσει η ίδια την υπόθεση στην Τρίτη συνέλευση της Εκκλησίας του έτους είτε να παραπέμψει την υπόθεση στο δικαστήριο. </a:t>
            </a:r>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09588" y="365125"/>
            <a:ext cx="10544212" cy="563545"/>
          </a:xfrm>
        </p:spPr>
        <p:txBody>
          <a:bodyPr>
            <a:normAutofit/>
          </a:bodyPr>
          <a:lstStyle/>
          <a:p>
            <a:pPr algn="ctr"/>
            <a:r>
              <a:rPr lang="el-GR" sz="3200" b="1" dirty="0" smtClean="0">
                <a:latin typeface="+mn-lt"/>
              </a:rPr>
              <a:t>ΠΛΕΟΝΕΚΤΗΜΑΤΑ ΤΗΣ ΕΙΣΑΓΓΕΛΙΑΣ</a:t>
            </a:r>
            <a:endParaRPr lang="en-GB" sz="3200" b="1" dirty="0">
              <a:latin typeface="+mn-lt"/>
            </a:endParaRPr>
          </a:p>
        </p:txBody>
      </p:sp>
      <p:sp>
        <p:nvSpPr>
          <p:cNvPr id="3" name="2 - Θέση περιεχομένου"/>
          <p:cNvSpPr>
            <a:spLocks noGrp="1"/>
          </p:cNvSpPr>
          <p:nvPr>
            <p:ph idx="1"/>
          </p:nvPr>
        </p:nvSpPr>
        <p:spPr>
          <a:xfrm>
            <a:off x="666712" y="1142984"/>
            <a:ext cx="10687088" cy="5286412"/>
          </a:xfrm>
        </p:spPr>
        <p:txBody>
          <a:bodyPr>
            <a:normAutofit fontScale="77500" lnSpcReduction="20000"/>
          </a:bodyPr>
          <a:lstStyle/>
          <a:p>
            <a:r>
              <a:rPr lang="el-GR" dirty="0" smtClean="0"/>
              <a:t>α) Η εισαγγελία μπορούσε να ξεκινήσει οποιαδήποτε στιγμή μέσα στο έτος χωρίς κανένα χρονικό περιορισμό, γεγονός που διευκόλυνε τις καταγγελίες εναντίον αξιωματούχων, ιδιαιτέρως εάν οι κατήγοροι δεν επιθυμούσαν να περιμένουν μέχρι τη λήξη της αρχής, όταν δηλ. οι αξιωματούχοι θα έπρεπε να λογοδοτήσουν για τις πράξεις κατά την </a:t>
            </a:r>
            <a:r>
              <a:rPr lang="el-GR" dirty="0" err="1" smtClean="0"/>
              <a:t>εύθυνά</a:t>
            </a:r>
            <a:r>
              <a:rPr lang="el-GR" dirty="0" smtClean="0"/>
              <a:t> τους.</a:t>
            </a:r>
            <a:endParaRPr lang="en-GB" dirty="0" smtClean="0"/>
          </a:p>
          <a:p>
            <a:r>
              <a:rPr lang="el-GR" dirty="0" smtClean="0"/>
              <a:t>β) Η εισαγγελία δεν </a:t>
            </a:r>
            <a:r>
              <a:rPr lang="el-GR" dirty="0" err="1" smtClean="0"/>
              <a:t>υπόκειτο</a:t>
            </a:r>
            <a:r>
              <a:rPr lang="el-GR" dirty="0" smtClean="0"/>
              <a:t>, όπως οι άλλες δημόσιες διαδικασίες στον χρονικό περιορισμό των πέντε ετών, δηλ. μπορούσε η εισαγγελία να κινηθεί εναντίον ενός πολιτικού ή αξιωματούχου οποιαδήποτε χρονική στιγμή ανεξάρτητα από το πόσα χρόνια μπορεί να είχαν περάσει από όταν είχε διαπραχθεί το υπό συζήτηση αδίκημα.</a:t>
            </a:r>
            <a:endParaRPr lang="en-GB" dirty="0" smtClean="0"/>
          </a:p>
          <a:p>
            <a:r>
              <a:rPr lang="el-GR" dirty="0" smtClean="0"/>
              <a:t>γ)  Σε μία εισαγγελία ο κατήγορος δεν αντιμετώπιζε το πρόστιμο των 1000 δραχμών σε περίπτωση που αποτύγχανε να κερδίσει το 1/5 των ψήφων των δικαστών, γεγονός που ίσχυε σε όλες τις άλλες δημόσιες διαδικασίες. Με άλλα λόγια, ο κατήγορος δεν διακινδύνευε απολύτως τίποτα κάνοντας μία καταγγελία σε εισαγγελία. Προφανώς, ο λόγος για τον οποίο ίσχυε αυτός ο κανόνας είναι διπλός. Πρώτον, ήταν πολύ σημαντικό για την πόλη της Αθήνας να διώκονται οι πολιτικοί και οι αξιωματούχοι για αδικήματα που αφορούσαν την ασφάλεια και την προστασία της, άρα έδιναν τέτοια κίνητρα ώστε να εξασφαλίζεται κάθε είδους δίωξη. Από την άλλη πλευρά όμως υπήρχε ένας πολύ σημαντικός έλεγχος, καθώς μετά την καταγγελία του όποιου κατηγόρου η υπόθεση της εισαγγελίας περνούσε από τη Βουλή των Πεντακοσίων ή την Εκκλησία του Δήμου προκειμένου να γίνει αποδεκτή, και μόνο αν εγκρινόταν από τα δύο αυτά θεσμικά όργανα ως σοβαρή υπόθεση, τότε μόνο μπορούσε να παραπεμφθεί στο δικαστήριο. </a:t>
            </a:r>
            <a:endParaRPr lang="en-GB" dirty="0" smtClean="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09588" y="365125"/>
            <a:ext cx="10544212" cy="777859"/>
          </a:xfrm>
        </p:spPr>
        <p:txBody>
          <a:bodyPr>
            <a:normAutofit/>
          </a:bodyPr>
          <a:lstStyle/>
          <a:p>
            <a:pPr algn="ctr"/>
            <a:r>
              <a:rPr lang="el-GR" sz="3200" b="1" dirty="0" smtClean="0">
                <a:latin typeface="+mn-lt"/>
              </a:rPr>
              <a:t>ΕΙΣΑΓΓΕΛΤΙΚΟΣ ΝΟΜΟΣ</a:t>
            </a:r>
            <a:endParaRPr lang="en-GB" sz="3200" b="1" dirty="0">
              <a:latin typeface="+mn-lt"/>
            </a:endParaRPr>
          </a:p>
        </p:txBody>
      </p:sp>
      <p:sp>
        <p:nvSpPr>
          <p:cNvPr id="3" name="2 - Θέση περιεχομένου"/>
          <p:cNvSpPr>
            <a:spLocks noGrp="1"/>
          </p:cNvSpPr>
          <p:nvPr>
            <p:ph idx="1"/>
          </p:nvPr>
        </p:nvSpPr>
        <p:spPr>
          <a:xfrm>
            <a:off x="738150" y="1142984"/>
            <a:ext cx="10587038" cy="5357850"/>
          </a:xfrm>
        </p:spPr>
        <p:txBody>
          <a:bodyPr>
            <a:normAutofit lnSpcReduction="10000"/>
          </a:bodyPr>
          <a:lstStyle/>
          <a:p>
            <a:r>
              <a:rPr lang="el-GR" sz="3200" dirty="0" smtClean="0"/>
              <a:t>Ποιος ήταν ο </a:t>
            </a:r>
            <a:r>
              <a:rPr lang="el-GR" sz="3200" dirty="0" err="1" smtClean="0"/>
              <a:t>εισαγγελτικός</a:t>
            </a:r>
            <a:r>
              <a:rPr lang="el-GR" sz="3200" dirty="0" smtClean="0"/>
              <a:t> νόμος, και πώς μας έχει διασωθεί; Ο </a:t>
            </a:r>
            <a:r>
              <a:rPr lang="el-GR" sz="3200" dirty="0" err="1" smtClean="0"/>
              <a:t>εισαγγελτικός</a:t>
            </a:r>
            <a:r>
              <a:rPr lang="el-GR" sz="3200" dirty="0" smtClean="0"/>
              <a:t> νόμος στην πραγματικότητα αντικατέστησε όλη την προϋπάρχουσα νομοθεσία σχετικά με την τυραννία και την ανατροπή του δημοκρατικού πολιτεύματος που χρονολογείται από την εποχή του Δράκοντα (7</a:t>
            </a:r>
            <a:r>
              <a:rPr lang="el-GR" sz="3200" baseline="30000" dirty="0" smtClean="0"/>
              <a:t>ος</a:t>
            </a:r>
            <a:r>
              <a:rPr lang="el-GR" sz="3200" dirty="0" smtClean="0"/>
              <a:t> </a:t>
            </a:r>
            <a:r>
              <a:rPr lang="el-GR" sz="3200" dirty="0" err="1" smtClean="0"/>
              <a:t>π.Χ.</a:t>
            </a:r>
            <a:r>
              <a:rPr lang="el-GR" sz="3200" dirty="0" smtClean="0"/>
              <a:t> αι.) μέχρι και τα τέλη του 5</a:t>
            </a:r>
            <a:r>
              <a:rPr lang="el-GR" sz="3200" baseline="30000" dirty="0" smtClean="0"/>
              <a:t>ου</a:t>
            </a:r>
            <a:r>
              <a:rPr lang="el-GR" sz="3200" dirty="0" smtClean="0"/>
              <a:t> </a:t>
            </a:r>
            <a:r>
              <a:rPr lang="el-GR" sz="3200" dirty="0" err="1" smtClean="0"/>
              <a:t>π.Χ.</a:t>
            </a:r>
            <a:r>
              <a:rPr lang="el-GR" sz="3200" dirty="0" smtClean="0"/>
              <a:t>,  συγκεκριμένα το 406 όταν ο νόμος του Δράκοντα συμπληρώθηκε με ένα ψήφισμα του </a:t>
            </a:r>
            <a:r>
              <a:rPr lang="el-GR" sz="3200" dirty="0" err="1" smtClean="0"/>
              <a:t>Δημόφαντου</a:t>
            </a:r>
            <a:r>
              <a:rPr lang="el-GR" sz="3200" dirty="0" smtClean="0"/>
              <a:t>. Ο επονομαζόμενος </a:t>
            </a:r>
            <a:r>
              <a:rPr lang="el-GR" sz="3200" dirty="0" err="1" smtClean="0"/>
              <a:t>εισαγγελτικός</a:t>
            </a:r>
            <a:r>
              <a:rPr lang="el-GR" sz="3200" dirty="0" smtClean="0"/>
              <a:t> νόμος εισήχθη στο δεύτερο μισό του 4</a:t>
            </a:r>
            <a:r>
              <a:rPr lang="el-GR" sz="3200" baseline="30000" dirty="0" smtClean="0"/>
              <a:t>ου</a:t>
            </a:r>
            <a:r>
              <a:rPr lang="el-GR" sz="3200" dirty="0" smtClean="0"/>
              <a:t> </a:t>
            </a:r>
            <a:r>
              <a:rPr lang="el-GR" sz="3200" dirty="0" err="1" smtClean="0"/>
              <a:t>π.Χ.</a:t>
            </a:r>
            <a:r>
              <a:rPr lang="el-GR" sz="3200" dirty="0" smtClean="0"/>
              <a:t> μεταξύ του 336 και 330 </a:t>
            </a:r>
            <a:r>
              <a:rPr lang="el-GR" sz="3200" dirty="0" err="1" smtClean="0"/>
              <a:t>π.Χ.</a:t>
            </a:r>
            <a:r>
              <a:rPr lang="el-GR" sz="3200" dirty="0" smtClean="0"/>
              <a:t> Αναφέρεται στην δίκη του </a:t>
            </a:r>
            <a:r>
              <a:rPr lang="el-GR" sz="3200" dirty="0" err="1" smtClean="0"/>
              <a:t>Ευξένιππου</a:t>
            </a:r>
            <a:r>
              <a:rPr lang="el-GR" sz="3200" dirty="0" smtClean="0"/>
              <a:t> από τον Υπερείδη, η οποία διεξήχθη στο διάστημα από το 300 έως το 324 </a:t>
            </a:r>
            <a:r>
              <a:rPr lang="el-GR" sz="3200" dirty="0" err="1" smtClean="0"/>
              <a:t>π.Χ.</a:t>
            </a:r>
            <a:endParaRPr lang="en-GB" sz="3200"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BCCE51-0C5F-4FBA-A192-1B6C6C0A21F5}"/>
              </a:ext>
            </a:extLst>
          </p:cNvPr>
          <p:cNvSpPr>
            <a:spLocks noGrp="1"/>
          </p:cNvSpPr>
          <p:nvPr>
            <p:ph type="title"/>
          </p:nvPr>
        </p:nvSpPr>
        <p:spPr>
          <a:xfrm>
            <a:off x="518160" y="1"/>
            <a:ext cx="10835640" cy="681036"/>
          </a:xfrm>
        </p:spPr>
        <p:txBody>
          <a:bodyPr>
            <a:normAutofit fontScale="90000"/>
          </a:bodyPr>
          <a:lstStyle/>
          <a:p>
            <a:r>
              <a:rPr lang="el-GR" b="1" dirty="0"/>
              <a:t/>
            </a:r>
            <a:br>
              <a:rPr lang="el-GR" b="1" dirty="0"/>
            </a:br>
            <a:r>
              <a:rPr lang="el-GR" sz="4000" b="1" dirty="0"/>
              <a:t>1. Υπερείδου </a:t>
            </a:r>
            <a:r>
              <a:rPr lang="el-GR" sz="4000" b="1" i="1" dirty="0"/>
              <a:t>Πρός Ευξένιππον </a:t>
            </a:r>
            <a:r>
              <a:rPr lang="el-GR" sz="4000" b="1" dirty="0"/>
              <a:t>7-8</a:t>
            </a:r>
            <a:r>
              <a:rPr lang="en-GB" sz="4000" dirty="0"/>
              <a:t/>
            </a:r>
            <a:br>
              <a:rPr lang="en-GB" sz="4000" dirty="0"/>
            </a:br>
            <a:endParaRPr lang="en-GB" sz="4000" dirty="0"/>
          </a:p>
        </p:txBody>
      </p:sp>
      <p:sp>
        <p:nvSpPr>
          <p:cNvPr id="3" name="Content Placeholder 2">
            <a:extLst>
              <a:ext uri="{FF2B5EF4-FFF2-40B4-BE49-F238E27FC236}">
                <a16:creationId xmlns:a16="http://schemas.microsoft.com/office/drawing/2014/main" xmlns="" id="{3ACBF774-1AE3-4381-A401-2A0E22B4537F}"/>
              </a:ext>
            </a:extLst>
          </p:cNvPr>
          <p:cNvSpPr>
            <a:spLocks noGrp="1"/>
          </p:cNvSpPr>
          <p:nvPr>
            <p:ph idx="1"/>
          </p:nvPr>
        </p:nvSpPr>
        <p:spPr>
          <a:xfrm>
            <a:off x="263352" y="548680"/>
            <a:ext cx="11305256" cy="6912768"/>
          </a:xfrm>
        </p:spPr>
        <p:txBody>
          <a:bodyPr>
            <a:noAutofit/>
          </a:bodyPr>
          <a:lstStyle/>
          <a:p>
            <a:pPr marL="0" indent="0">
              <a:buNone/>
            </a:pPr>
            <a:r>
              <a:rPr lang="el-GR" sz="2400" dirty="0"/>
              <a:t>[7</a:t>
            </a:r>
            <a:r>
              <a:rPr lang="el-GR" sz="2400" u="sng" dirty="0"/>
              <a:t>]</a:t>
            </a:r>
            <a:r>
              <a:rPr lang="el-GR" sz="2400" dirty="0"/>
              <a:t> ὑπὲρ τίνων οὖν οἴεσθε δεῖν τὰς εἰσαγγελίας γίγνεσθαι; τοῦτ᾽ ἤδη καθ᾽ ἕκαστον ἐν τῷ νόμῳ ἐγράψατε, ἵνα μὴ ἀγνοῇ μηδείς: ‘ἐάν τις,’ φησί, ‘τὸν δῆμον τὸν Ἀθηναίων καταλύῃ:’ — εἰκότως, ὦ ἄνδρες δικασταί: ἡ γὰρ τοιαύτη αἰτία οὐ παραδέχεται σκῆψιν οὐδεμίαν οὐδενὸς οὐδ᾽ ὑπωμοσίαν, ἀλλὰ τὴν ταχίστην αὐτὴν δεῖ εἶναι ἐν τῷ δικαστηρίῳ: — [8] ἢ ‘συνίῃ ποι ἐπὶ καταλύσει τοῦ δήμου ἢ ἑταιρικὸν συναγάγῃ, ἢ ἐάν τις πόλιν τινὰ προδῷ ἢ ναῦς ἢ πεζὴν ἢ ναυτικὴν στρατιάν, ἢ ῥήτωρ ὢν μὴ λέγῃ τὰ ἄριστα τῷ δήμῳ τῷ Ἀθηναίων χρήματα λαμβάνων’: τὰ μὲν ἄνω τοῦ νόμου κατὰ πάντων τῶν πολιτῶν γράψαντες (ἐκ πάντων γὰρ καὶ τἀδικήματα ταῦτα γένοιτ᾽ ἄν, τὸ δὲ τελευταῖον τοῦ νόμου κατ᾽ αὐτῶν τῶν ῥητόρων, παρ᾽ οἷς ἔστιν καὶ τὸ γράφειν τὰ ψηφίσματα).[7] «Σε ποιες περιπτώσεις νομίζετε ότι πρέπει να χρησιμοποιούνται οι εισαγγελίες; Το έχετε ήδη προσδιορίσει αυτό λεπτομερώς στον νόμο, για να μην υπάρχει καμία αμφιβολία. ‘Εάν κάποιος’, λέει ο νόμος, ‘επιχειρεί να ανατρέψει το δημοκρατικό πολίτευμα’. Φυσικά, κύριοι δικαστές, μια τέτοιου είδους κατηγορία δεν επιτρέπει καμία απολύτως καθυστέρηση, ούτε καν αναβολή, αλλά πρέπει το συντομότερο δυνατόν να παραπεμφθεί στο δικαστήριο. [8] ‘Ή εάν συνομωτήσει οπουδήποτε για την ανατροπή της δημοκρατίας ή γίνει μέρος μιας οργάνωσης, ή εάν κάποιος προδώσει την πόλη ή τα πλοία ή τον στρατό ή τον στόλο, ή ομιλεί,  ως ρήτορας, όχι για καλύτερο συμφέρον του αθηναϊκού λαόυ και μάλιστα δωροδοκείται για να το κάνει αυτό’.</a:t>
            </a:r>
            <a:endParaRPr lang="en-GB" sz="2400" dirty="0"/>
          </a:p>
        </p:txBody>
      </p:sp>
    </p:spTree>
    <p:extLst>
      <p:ext uri="{BB962C8B-B14F-4D97-AF65-F5344CB8AC3E}">
        <p14:creationId xmlns:p14="http://schemas.microsoft.com/office/powerpoint/2010/main" xmlns="" val="3311297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38150" y="1"/>
            <a:ext cx="10615650" cy="928670"/>
          </a:xfrm>
        </p:spPr>
        <p:txBody>
          <a:bodyPr>
            <a:normAutofit fontScale="90000"/>
          </a:bodyPr>
          <a:lstStyle/>
          <a:p>
            <a:r>
              <a:rPr lang="el-GR" sz="2700" b="1" dirty="0" smtClean="0">
                <a:latin typeface="+mn-lt"/>
              </a:rPr>
              <a:t/>
            </a:r>
            <a:br>
              <a:rPr lang="el-GR" sz="2700" b="1" dirty="0" smtClean="0">
                <a:latin typeface="+mn-lt"/>
              </a:rPr>
            </a:br>
            <a:r>
              <a:rPr lang="el-GR" sz="2700" b="1" dirty="0" smtClean="0">
                <a:latin typeface="+mn-lt"/>
              </a:rPr>
              <a:t>Αλλαγές </a:t>
            </a:r>
            <a:r>
              <a:rPr lang="el-GR" sz="2700" b="1" dirty="0" smtClean="0">
                <a:latin typeface="+mn-lt"/>
              </a:rPr>
              <a:t>στη νομοθεσία και στην εισαγγελία στο δεύτερο μισό του 4</a:t>
            </a:r>
            <a:r>
              <a:rPr lang="el-GR" sz="2700" b="1" baseline="30000" dirty="0" smtClean="0">
                <a:latin typeface="+mn-lt"/>
              </a:rPr>
              <a:t>ου</a:t>
            </a:r>
            <a:r>
              <a:rPr lang="el-GR" sz="2700" b="1" dirty="0" smtClean="0">
                <a:latin typeface="+mn-lt"/>
              </a:rPr>
              <a:t> </a:t>
            </a:r>
            <a:r>
              <a:rPr lang="el-GR" sz="2700" b="1" dirty="0" err="1" smtClean="0">
                <a:latin typeface="+mn-lt"/>
              </a:rPr>
              <a:t>π.Χ.</a:t>
            </a:r>
            <a:r>
              <a:rPr lang="el-GR" sz="2700" b="1" dirty="0" smtClean="0">
                <a:latin typeface="+mn-lt"/>
              </a:rPr>
              <a:t> αι.</a:t>
            </a:r>
            <a:r>
              <a:rPr lang="en-GB" dirty="0" smtClean="0"/>
              <a:t/>
            </a:r>
            <a:br>
              <a:rPr lang="en-GB" dirty="0" smtClean="0"/>
            </a:br>
            <a:endParaRPr lang="en-GB" dirty="0"/>
          </a:p>
        </p:txBody>
      </p:sp>
      <p:sp>
        <p:nvSpPr>
          <p:cNvPr id="3" name="2 - Θέση περιεχομένου"/>
          <p:cNvSpPr>
            <a:spLocks noGrp="1"/>
          </p:cNvSpPr>
          <p:nvPr>
            <p:ph idx="1"/>
          </p:nvPr>
        </p:nvSpPr>
        <p:spPr>
          <a:xfrm>
            <a:off x="380960" y="714356"/>
            <a:ext cx="10972840" cy="5929354"/>
          </a:xfrm>
        </p:spPr>
        <p:txBody>
          <a:bodyPr>
            <a:normAutofit/>
          </a:bodyPr>
          <a:lstStyle/>
          <a:p>
            <a:pPr lvl="0"/>
            <a:r>
              <a:rPr lang="el-GR" dirty="0" smtClean="0"/>
              <a:t>Μετά το 360 </a:t>
            </a:r>
            <a:r>
              <a:rPr lang="el-GR" dirty="0" err="1" smtClean="0"/>
              <a:t>π.Χ.</a:t>
            </a:r>
            <a:r>
              <a:rPr lang="el-GR" dirty="0" smtClean="0"/>
              <a:t> όλες οι υποθέσεις εισαγγελίας που παρουσιάζονταν στην Εκκλησία του δήμου παραπέμπονταν κατευθείαν στα δικαστήρια, γεγονός που δείχνει ότι πρέπει να έγιναν νομοθετικές τροποποιήσεις στον </a:t>
            </a:r>
            <a:r>
              <a:rPr lang="el-GR" dirty="0" err="1" smtClean="0"/>
              <a:t>εισαγγελτικό</a:t>
            </a:r>
            <a:r>
              <a:rPr lang="el-GR" dirty="0" smtClean="0"/>
              <a:t> νόμο με αποτέλεσμα να ενισχυθεί η εξουσία των δικαστηρίων και να μειωθούν οι αρμοδιότητες της Εκκλησίας του δήμου, μία τάση που παρατηρείται γενικώς κατά τον 4</a:t>
            </a:r>
            <a:r>
              <a:rPr lang="el-GR" baseline="30000" dirty="0" smtClean="0"/>
              <a:t>ο</a:t>
            </a:r>
            <a:r>
              <a:rPr lang="el-GR" dirty="0" smtClean="0"/>
              <a:t> </a:t>
            </a:r>
            <a:r>
              <a:rPr lang="el-GR" dirty="0" err="1" smtClean="0"/>
              <a:t>π.Χ.</a:t>
            </a:r>
            <a:r>
              <a:rPr lang="el-GR" dirty="0" smtClean="0"/>
              <a:t> αι. και σχετίζεται με την </a:t>
            </a:r>
            <a:r>
              <a:rPr lang="el-GR" dirty="0" err="1" smtClean="0"/>
              <a:t>εκδημοκρατικοποίηση</a:t>
            </a:r>
            <a:r>
              <a:rPr lang="el-GR" dirty="0" smtClean="0"/>
              <a:t> του πολιτεύματος.</a:t>
            </a:r>
            <a:endParaRPr lang="en-GB" dirty="0" smtClean="0"/>
          </a:p>
          <a:p>
            <a:pPr lvl="0"/>
            <a:r>
              <a:rPr lang="el-GR" dirty="0" smtClean="0"/>
              <a:t>Η ποινή του προστίμου των 1000 δρχ. για τον κατήγορο σε περίπτωση που αποτύγχανε να εξασφαλίσει το 1/5 των ψήφων των δικαστών ισχύει από την περίοδο αυτή. Πιθανώς η αλλαγή αυτή ως μέσο ελέγχου των εθελοντών δημοσίων κατηγόρων και στην εισαγγελία συνδέεται με το ότι τα δικαστήρια παίζουν τον πρωταρχικό λόγο και όχι η Εκκλησία του δήμου ή η Βουλή, όπως ίσχυε τον 5</a:t>
            </a:r>
            <a:r>
              <a:rPr lang="el-GR" baseline="30000" dirty="0" smtClean="0"/>
              <a:t>ο</a:t>
            </a:r>
            <a:r>
              <a:rPr lang="el-GR" dirty="0" smtClean="0"/>
              <a:t> και στις αρχές του 4</a:t>
            </a:r>
            <a:r>
              <a:rPr lang="el-GR" baseline="30000" dirty="0" smtClean="0"/>
              <a:t>ου</a:t>
            </a:r>
            <a:r>
              <a:rPr lang="el-GR" dirty="0" smtClean="0"/>
              <a:t> </a:t>
            </a:r>
            <a:r>
              <a:rPr lang="el-GR" dirty="0" err="1" smtClean="0"/>
              <a:t>π.Χ.</a:t>
            </a:r>
            <a:r>
              <a:rPr lang="el-GR" dirty="0" smtClean="0"/>
              <a:t> αι.	</a:t>
            </a:r>
            <a:endParaRPr lang="en-GB"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95274" y="365125"/>
            <a:ext cx="10758526" cy="420669"/>
          </a:xfrm>
        </p:spPr>
        <p:txBody>
          <a:bodyPr>
            <a:normAutofit fontScale="90000"/>
          </a:bodyPr>
          <a:lstStyle/>
          <a:p>
            <a:pPr algn="ctr"/>
            <a:r>
              <a:rPr lang="el-GR" sz="2700" b="1" dirty="0" smtClean="0">
                <a:latin typeface="+mn-lt"/>
              </a:rPr>
              <a:t>Αλλαγές στη νομοθεσία και στην εισαγγελία στο δεύτερο μισό του 4</a:t>
            </a:r>
            <a:r>
              <a:rPr lang="el-GR" sz="2700" b="1" baseline="30000" dirty="0" smtClean="0">
                <a:latin typeface="+mn-lt"/>
              </a:rPr>
              <a:t>ου</a:t>
            </a:r>
            <a:r>
              <a:rPr lang="el-GR" sz="2700" b="1" dirty="0" smtClean="0">
                <a:latin typeface="+mn-lt"/>
              </a:rPr>
              <a:t> </a:t>
            </a:r>
            <a:r>
              <a:rPr lang="el-GR" sz="2700" b="1" dirty="0" err="1" smtClean="0">
                <a:latin typeface="+mn-lt"/>
              </a:rPr>
              <a:t>π.Χ.</a:t>
            </a:r>
            <a:r>
              <a:rPr lang="el-GR" sz="2700" b="1" dirty="0" smtClean="0">
                <a:latin typeface="+mn-lt"/>
              </a:rPr>
              <a:t> αι</a:t>
            </a:r>
            <a:r>
              <a:rPr lang="el-GR" b="1" dirty="0" smtClean="0"/>
              <a:t>.</a:t>
            </a:r>
            <a:r>
              <a:rPr lang="en-GB" dirty="0" smtClean="0"/>
              <a:t/>
            </a:r>
            <a:br>
              <a:rPr lang="en-GB" dirty="0" smtClean="0"/>
            </a:br>
            <a:endParaRPr lang="en-GB" dirty="0"/>
          </a:p>
        </p:txBody>
      </p:sp>
      <p:sp>
        <p:nvSpPr>
          <p:cNvPr id="3" name="2 - Θέση περιεχομένου"/>
          <p:cNvSpPr>
            <a:spLocks noGrp="1"/>
          </p:cNvSpPr>
          <p:nvPr>
            <p:ph idx="1"/>
          </p:nvPr>
        </p:nvSpPr>
        <p:spPr>
          <a:xfrm>
            <a:off x="523836" y="642918"/>
            <a:ext cx="10829964" cy="5786478"/>
          </a:xfrm>
        </p:spPr>
        <p:txBody>
          <a:bodyPr>
            <a:noAutofit/>
          </a:bodyPr>
          <a:lstStyle/>
          <a:p>
            <a:pPr lvl="0"/>
            <a:r>
              <a:rPr lang="el-GR" sz="3200" dirty="0" smtClean="0"/>
              <a:t>Πολιτικές αλλαγές επιδρούν άμεσα και στη διαδικασία της εισαγγελία. Η μάχη της Χαιρώνειας το 338 </a:t>
            </a:r>
            <a:r>
              <a:rPr lang="el-GR" sz="3200" dirty="0" err="1" smtClean="0"/>
              <a:t>π.Χ.</a:t>
            </a:r>
            <a:r>
              <a:rPr lang="el-GR" sz="3200" dirty="0" smtClean="0"/>
              <a:t> έφερε συντριπτική ήττα στους Αθηναίους ενώ ο Φίλιππος </a:t>
            </a:r>
            <a:r>
              <a:rPr lang="el-GR" sz="3200" dirty="0" err="1" smtClean="0"/>
              <a:t>Β΄της</a:t>
            </a:r>
            <a:r>
              <a:rPr lang="el-GR" sz="3200" dirty="0" smtClean="0"/>
              <a:t> Μακεδονίας πλέον εδραιώνει την ισχύ του στον ελλαδικό χώρο. Εξαιτίας της κρίσης που ακολούθησε ελήφθησαν έκτακτα νομοθετικά μέτρα, ενώ ο Άρειος Πάγος αποκτά αρμοδιότητες να συλλαμβάνει και να εκτελεί παραβάτες που θεωρούνταν απειλή για την ασφάλεια της πόλης. Η διαδικασία της εισαγγελίας καλείται να καλύψει αδικήματα που δεν περιλαμβάνονται στο νομικό πλαίσιο του </a:t>
            </a:r>
            <a:r>
              <a:rPr lang="el-GR" sz="3200" dirty="0" err="1" smtClean="0"/>
              <a:t>εισαγγελτικού</a:t>
            </a:r>
            <a:r>
              <a:rPr lang="el-GR" sz="3200" dirty="0" smtClean="0"/>
              <a:t> νόμου αλλά θεωρούνται ότι αποτελούν προδοσία με αποτέλεσμα να γίνεται κατάχρηση της εισαγγελίας.</a:t>
            </a:r>
            <a:endParaRPr lang="en-GB" sz="3200" dirty="0" smtClean="0"/>
          </a:p>
          <a:p>
            <a:endParaRPr lang="en-GB"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66712" y="365125"/>
            <a:ext cx="10687088" cy="492107"/>
          </a:xfrm>
        </p:spPr>
        <p:txBody>
          <a:bodyPr>
            <a:normAutofit/>
          </a:bodyPr>
          <a:lstStyle/>
          <a:p>
            <a:pPr algn="ctr"/>
            <a:r>
              <a:rPr lang="el-GR" sz="2400" b="1" dirty="0" smtClean="0">
                <a:latin typeface="+mn-lt"/>
              </a:rPr>
              <a:t>ΑΛΛΑΓΕΣ ΣΤΗ ΝΟΜΟΘΕΣΙΑ ΚΑΙ ΣΤΗΝ ΕΙΣΑΓΓΕΛΙΑ ΣΤΟ Β΄ΜΙΣΟ ΤΟΥ 4</a:t>
            </a:r>
            <a:r>
              <a:rPr lang="el-GR" sz="2400" b="1" baseline="30000" dirty="0" smtClean="0">
                <a:latin typeface="+mn-lt"/>
              </a:rPr>
              <a:t>ου</a:t>
            </a:r>
            <a:r>
              <a:rPr lang="el-GR" sz="2400" b="1" dirty="0" smtClean="0">
                <a:latin typeface="+mn-lt"/>
              </a:rPr>
              <a:t> </a:t>
            </a:r>
            <a:r>
              <a:rPr lang="el-GR" sz="2400" b="1" dirty="0" err="1" smtClean="0">
                <a:latin typeface="+mn-lt"/>
              </a:rPr>
              <a:t>π.Χ.</a:t>
            </a:r>
            <a:r>
              <a:rPr lang="el-GR" sz="2400" b="1" dirty="0" smtClean="0">
                <a:latin typeface="+mn-lt"/>
              </a:rPr>
              <a:t> αι.</a:t>
            </a:r>
            <a:endParaRPr lang="en-GB" sz="2400" b="1" dirty="0">
              <a:latin typeface="+mn-lt"/>
            </a:endParaRPr>
          </a:p>
        </p:txBody>
      </p:sp>
      <p:sp>
        <p:nvSpPr>
          <p:cNvPr id="3" name="2 - Θέση περιεχομένου"/>
          <p:cNvSpPr>
            <a:spLocks noGrp="1"/>
          </p:cNvSpPr>
          <p:nvPr>
            <p:ph idx="1"/>
          </p:nvPr>
        </p:nvSpPr>
        <p:spPr>
          <a:xfrm>
            <a:off x="238084" y="785794"/>
            <a:ext cx="11115716" cy="6072206"/>
          </a:xfrm>
        </p:spPr>
        <p:txBody>
          <a:bodyPr>
            <a:noAutofit/>
          </a:bodyPr>
          <a:lstStyle/>
          <a:p>
            <a:pPr lvl="0"/>
            <a:r>
              <a:rPr lang="el-GR" sz="3000" dirty="0" smtClean="0"/>
              <a:t>Η πολιτική φυσιογνωμία που έπαιξε αποφασιστικό ρόλο σ’ αυτή τη χρήση της εισαγγελίας ήταν ο Λυκούργος, ο οποίος κυριάρχησε στο πολιτικό προσκήνιο της Αθήνας κατά την περίοδο 338 έως 326 </a:t>
            </a:r>
            <a:r>
              <a:rPr lang="el-GR" sz="3000" dirty="0" err="1" smtClean="0"/>
              <a:t>π.Χ.</a:t>
            </a:r>
            <a:r>
              <a:rPr lang="el-GR" sz="3000" dirty="0" smtClean="0"/>
              <a:t> Ο Λυκούργος μαζί με τον Δημοσθένη και τον Υπερείδη υιοθέτησαν μία </a:t>
            </a:r>
            <a:r>
              <a:rPr lang="el-GR" sz="3000" dirty="0" err="1" smtClean="0"/>
              <a:t>αντι</a:t>
            </a:r>
            <a:r>
              <a:rPr lang="el-GR" sz="3000" dirty="0" smtClean="0"/>
              <a:t>-Μακεδονική πολιτική, παρόλο που στο δικαστήριο ο Λυκούργος και ο Υπερείδης βρέθηκαν αντιμέτωποι σε θέματα νομικής ερμηνείας της εισαγγελίας. Αναφέρουμε ενδεικτικά μερικά παραδείγματα κατάχρησης της εισαγγελίας και διεύρυνσης της ερμηνείας του </a:t>
            </a:r>
            <a:r>
              <a:rPr lang="el-GR" sz="3000" dirty="0" err="1" smtClean="0"/>
              <a:t>εισαγγελτικόυ</a:t>
            </a:r>
            <a:r>
              <a:rPr lang="el-GR" sz="3000" dirty="0" smtClean="0"/>
              <a:t> νόμου:</a:t>
            </a:r>
            <a:endParaRPr lang="en-GB" sz="3000" dirty="0" smtClean="0"/>
          </a:p>
          <a:p>
            <a:pPr lvl="0"/>
            <a:r>
              <a:rPr lang="el-GR" sz="3000" dirty="0" smtClean="0"/>
              <a:t>Το 333 </a:t>
            </a:r>
            <a:r>
              <a:rPr lang="el-GR" sz="3000" dirty="0" err="1" smtClean="0"/>
              <a:t>π.Χ.</a:t>
            </a:r>
            <a:r>
              <a:rPr lang="el-GR" sz="3000" dirty="0" smtClean="0"/>
              <a:t> ο Λυκούργος ήταν συνήγορος στη δίωξη εναντίον του Λυκόφρονα που ήταν μία εισαγγελία με την κατηγορία της προδοσίας, αν και το πραγματικό αδίκημα ήταν η μοιχεία. Ο Υπερείδης είχε συνθέσει τον λόγο προς υπεράσπιση του Λυκόφρονα. </a:t>
            </a:r>
            <a:endParaRPr lang="en-GB" sz="3000" dirty="0" smtClean="0"/>
          </a:p>
          <a:p>
            <a:r>
              <a:rPr lang="el-GR" sz="3000" b="1" dirty="0" smtClean="0"/>
              <a:t> </a:t>
            </a:r>
            <a:endParaRPr lang="en-GB" sz="3000" dirty="0" smtClean="0"/>
          </a:p>
          <a:p>
            <a:endParaRPr lang="en-GB" sz="3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643</TotalTime>
  <Words>3369</Words>
  <Application>Microsoft Office PowerPoint</Application>
  <PresentationFormat>Προσαρμογή</PresentationFormat>
  <Paragraphs>91</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Office Theme</vt:lpstr>
      <vt:lpstr>  ΕΛΕΓΧΟΣ ΤΩΝ ΠΟΛΙΤΙΚΩΝ ΚΑΙ ΔΙΑΦΘΟΡΑ ΣΤΗΝ ΑΡΧΑΙΑ ΕΛΛΑΔΑ ΚΑΙ ΣΗΜΕΡΑ </vt:lpstr>
      <vt:lpstr>ΕΙΣΑΓΓΕΛΙΑ</vt:lpstr>
      <vt:lpstr>ΕΙΣΑΓΓΕΛΙΑ - ΔΙΑΔΙΚΑΣΙΑ</vt:lpstr>
      <vt:lpstr>ΠΛΕΟΝΕΚΤΗΜΑΤΑ ΤΗΣ ΕΙΣΑΓΓΕΛΙΑΣ</vt:lpstr>
      <vt:lpstr>ΕΙΣΑΓΓΕΛΤΙΚΟΣ ΝΟΜΟΣ</vt:lpstr>
      <vt:lpstr> 1. Υπερείδου Πρός Ευξένιππον 7-8 </vt:lpstr>
      <vt:lpstr> Αλλαγές στη νομοθεσία και στην εισαγγελία στο δεύτερο μισό του 4ου π.Χ. αι. </vt:lpstr>
      <vt:lpstr>Αλλαγές στη νομοθεσία και στην εισαγγελία στο δεύτερο μισό του 4ου π.Χ. αι. </vt:lpstr>
      <vt:lpstr>ΑΛΛΑΓΕΣ ΣΤΗ ΝΟΜΟΘΕΣΙΑ ΚΑΙ ΣΤΗΝ ΕΙΣΑΓΓΕΛΙΑ ΣΤΟ Β΄ΜΙΣΟ ΤΟΥ 4ου π.Χ. αι.</vt:lpstr>
      <vt:lpstr> 2. Υπερείδου, Προς Λυκόφρονα 1.7 </vt:lpstr>
      <vt:lpstr> 3. Υπερείδου, Προς Λυκόφρονα 1.15 </vt:lpstr>
      <vt:lpstr>ΠΡΟΣ ΛΥΚΟΦΡΟΝΑ</vt:lpstr>
      <vt:lpstr>ΚΑΤΑ ΛΕΩΚΡΑΤΟΥΣ</vt:lpstr>
      <vt:lpstr> 4. Λυκούργου Κατά Λεωκράτους 1.1 </vt:lpstr>
      <vt:lpstr> 5. Λυκούργου Κατά Λεωκράτους 1.16 </vt:lpstr>
      <vt:lpstr>ΕΝΟΧΗ ΛΕΩΚΡΑΤΗ;</vt:lpstr>
      <vt:lpstr> 6. Λυκούργου Κατά Λεωκράτους 1.147 </vt:lpstr>
      <vt:lpstr>ΚΑΤΑΧΡΗΣΗ ΤΗΣ ΕΙΣΑΓΓΕΛΙΑΣ</vt:lpstr>
      <vt:lpstr> 7. Λυκούργου Κατά Λεωκράτους 1.9 </vt:lpstr>
      <vt:lpstr>ΥΠΟΘΕΣΗ ΕΥΞΙΘΕΟΥ</vt:lpstr>
      <vt:lpstr> 8. Υπερείδου Προς Ευξένιππον 4.1-3 </vt:lpstr>
      <vt:lpstr>ΣΥΜΠΕΡΑΣΜΑΤΑ</vt:lpstr>
      <vt:lpstr> ΒΙΒΛΙΟΓΡΑΦΙΑ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ΣΥΜΠΟΣΙΟ ΑΤΤΙΚΟΥ ΔΙΚΑΙΟΥ  ΕΛΕΓΧΟΣ ΤΩΝ ΠΟΛΙΤΙΚΩΝ ΚΑΙ ΔΙΑΦΘΟΡΑ ΣΤΗΝ ΑΡΧΑΙΑ ΕΛΛΑΔΑ ΚΑΙ ΣΗΜΕΡΑ  ΤΜΗΜΑ ΦΙΛΟΛΟΓΙΑΣ ΠΑΝΕΠΙΣΤΗΜΙΟΥ ΠΕΛΟΠΟΝΝΗΣΟΥ  ΣΥΝΔΙΟΡΓΑΝΩΣΗ ΜΕ ΠΕΡΙΦΕΡΕΙΑ ΠΕΛΟΠΟΝΝΗΣΟΥ ΑΜΦΙΘΕΑΤΡΟ «Ν.ΠΟΛΙΤΗΣ», ΣΑΒΒΑΤΟ 14 ΔΕΚΕΜΒΡΙΟΥ 2018,  ΩΡΑ: 18:00-20:00</dc:title>
  <dc:creator>evolonaki</dc:creator>
  <cp:lastModifiedBy>eleni</cp:lastModifiedBy>
  <cp:revision>10</cp:revision>
  <dcterms:created xsi:type="dcterms:W3CDTF">2018-12-15T11:42:56Z</dcterms:created>
  <dcterms:modified xsi:type="dcterms:W3CDTF">2020-12-15T18:29:23Z</dcterms:modified>
</cp:coreProperties>
</file>