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434" r:id="rId2"/>
    <p:sldId id="441" r:id="rId3"/>
    <p:sldId id="443" r:id="rId4"/>
    <p:sldId id="397" r:id="rId5"/>
    <p:sldId id="405" r:id="rId6"/>
    <p:sldId id="445" r:id="rId7"/>
    <p:sldId id="444" r:id="rId8"/>
    <p:sldId id="442" r:id="rId9"/>
    <p:sldId id="436" r:id="rId10"/>
    <p:sldId id="438" r:id="rId11"/>
    <p:sldId id="439" r:id="rId12"/>
    <p:sldId id="437" r:id="rId13"/>
    <p:sldId id="440" r:id="rId14"/>
    <p:sldId id="446" r:id="rId15"/>
    <p:sldId id="256" r:id="rId16"/>
    <p:sldId id="258" r:id="rId17"/>
    <p:sldId id="409" r:id="rId18"/>
    <p:sldId id="410" r:id="rId19"/>
    <p:sldId id="420" r:id="rId20"/>
    <p:sldId id="411" r:id="rId21"/>
    <p:sldId id="412" r:id="rId22"/>
    <p:sldId id="413" r:id="rId23"/>
    <p:sldId id="414" r:id="rId24"/>
    <p:sldId id="415" r:id="rId25"/>
    <p:sldId id="416" r:id="rId26"/>
    <p:sldId id="418" r:id="rId27"/>
    <p:sldId id="419" r:id="rId28"/>
    <p:sldId id="421" r:id="rId29"/>
    <p:sldId id="422" r:id="rId30"/>
    <p:sldId id="423" r:id="rId31"/>
    <p:sldId id="424" r:id="rId32"/>
    <p:sldId id="425" r:id="rId33"/>
    <p:sldId id="426" r:id="rId34"/>
    <p:sldId id="427" r:id="rId35"/>
    <p:sldId id="428" r:id="rId36"/>
    <p:sldId id="429" r:id="rId37"/>
    <p:sldId id="430" r:id="rId38"/>
    <p:sldId id="431" r:id="rId39"/>
    <p:sldId id="432" r:id="rId40"/>
    <p:sldId id="433" r:id="rId41"/>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00D6"/>
    <a:srgbClr val="2644C4"/>
    <a:srgbClr val="8C5FE7"/>
    <a:srgbClr val="7200B8"/>
    <a:srgbClr val="760000"/>
    <a:srgbClr val="758AE5"/>
    <a:srgbClr val="CAE7E8"/>
    <a:srgbClr val="3E5CDA"/>
    <a:srgbClr val="546EDE"/>
    <a:srgbClr val="DF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Φωτεινό στυλ 3 - Έμφαση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1" autoAdjust="0"/>
    <p:restoredTop sz="94662" autoAdjust="0"/>
  </p:normalViewPr>
  <p:slideViewPr>
    <p:cSldViewPr>
      <p:cViewPr varScale="1">
        <p:scale>
          <a:sx n="110" d="100"/>
          <a:sy n="110" d="100"/>
        </p:scale>
        <p:origin x="-566" y="-72"/>
      </p:cViewPr>
      <p:guideLst>
        <p:guide orient="horz" pos="1620"/>
        <p:guide pos="2880"/>
      </p:guideLst>
    </p:cSldViewPr>
  </p:slideViewPr>
  <p:outlineViewPr>
    <p:cViewPr>
      <p:scale>
        <a:sx n="33" d="100"/>
        <a:sy n="33" d="100"/>
      </p:scale>
      <p:origin x="0" y="16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agiotis Alexopoulos" userId="657052414f74f18d" providerId="LiveId" clId="{06E436EC-93A3-4057-9608-90B1DB0EAE98}"/>
    <pc:docChg chg="undo custSel addSld modSld sldOrd">
      <pc:chgData name="Panagiotis Alexopoulos" userId="657052414f74f18d" providerId="LiveId" clId="{06E436EC-93A3-4057-9608-90B1DB0EAE98}" dt="2024-12-03T12:32:31.318" v="1394" actId="14100"/>
      <pc:docMkLst>
        <pc:docMk/>
      </pc:docMkLst>
      <pc:sldChg chg="modSp mod">
        <pc:chgData name="Panagiotis Alexopoulos" userId="657052414f74f18d" providerId="LiveId" clId="{06E436EC-93A3-4057-9608-90B1DB0EAE98}" dt="2024-12-03T12:28:03.984" v="1371" actId="14100"/>
        <pc:sldMkLst>
          <pc:docMk/>
          <pc:sldMk cId="1941230438" sldId="256"/>
        </pc:sldMkLst>
        <pc:spChg chg="mod">
          <ac:chgData name="Panagiotis Alexopoulos" userId="657052414f74f18d" providerId="LiveId" clId="{06E436EC-93A3-4057-9608-90B1DB0EAE98}" dt="2024-12-03T12:28:03.984" v="1371" actId="14100"/>
          <ac:spMkLst>
            <pc:docMk/>
            <pc:sldMk cId="1941230438" sldId="256"/>
            <ac:spMk id="8" creationId="{00000000-0000-0000-0000-000000000000}"/>
          </ac:spMkLst>
        </pc:spChg>
      </pc:sldChg>
      <pc:sldChg chg="modSp add mod">
        <pc:chgData name="Panagiotis Alexopoulos" userId="657052414f74f18d" providerId="LiveId" clId="{06E436EC-93A3-4057-9608-90B1DB0EAE98}" dt="2024-12-03T12:12:51.395" v="448" actId="20577"/>
        <pc:sldMkLst>
          <pc:docMk/>
          <pc:sldMk cId="4067281366" sldId="397"/>
        </pc:sldMkLst>
        <pc:spChg chg="mod">
          <ac:chgData name="Panagiotis Alexopoulos" userId="657052414f74f18d" providerId="LiveId" clId="{06E436EC-93A3-4057-9608-90B1DB0EAE98}" dt="2024-12-03T12:12:51.395" v="448" actId="20577"/>
          <ac:spMkLst>
            <pc:docMk/>
            <pc:sldMk cId="4067281366" sldId="397"/>
            <ac:spMk id="8" creationId="{00000000-0000-0000-0000-000000000000}"/>
          </ac:spMkLst>
        </pc:spChg>
        <pc:graphicFrameChg chg="modGraphic">
          <ac:chgData name="Panagiotis Alexopoulos" userId="657052414f74f18d" providerId="LiveId" clId="{06E436EC-93A3-4057-9608-90B1DB0EAE98}" dt="2024-12-03T12:12:22.664" v="427" actId="20577"/>
          <ac:graphicFrameMkLst>
            <pc:docMk/>
            <pc:sldMk cId="4067281366" sldId="397"/>
            <ac:graphicFrameMk id="11" creationId="{00000000-0000-0000-0000-000000000000}"/>
          </ac:graphicFrameMkLst>
        </pc:graphicFrameChg>
      </pc:sldChg>
      <pc:sldChg chg="modSp add mod">
        <pc:chgData name="Panagiotis Alexopoulos" userId="657052414f74f18d" providerId="LiveId" clId="{06E436EC-93A3-4057-9608-90B1DB0EAE98}" dt="2024-12-03T12:13:34.792" v="583" actId="20577"/>
        <pc:sldMkLst>
          <pc:docMk/>
          <pc:sldMk cId="351871881" sldId="405"/>
        </pc:sldMkLst>
        <pc:spChg chg="mod">
          <ac:chgData name="Panagiotis Alexopoulos" userId="657052414f74f18d" providerId="LiveId" clId="{06E436EC-93A3-4057-9608-90B1DB0EAE98}" dt="2024-12-03T12:13:05.449" v="460" actId="20577"/>
          <ac:spMkLst>
            <pc:docMk/>
            <pc:sldMk cId="351871881" sldId="405"/>
            <ac:spMk id="8" creationId="{00000000-0000-0000-0000-000000000000}"/>
          </ac:spMkLst>
        </pc:spChg>
        <pc:graphicFrameChg chg="modGraphic">
          <ac:chgData name="Panagiotis Alexopoulos" userId="657052414f74f18d" providerId="LiveId" clId="{06E436EC-93A3-4057-9608-90B1DB0EAE98}" dt="2024-12-03T12:13:34.792" v="583" actId="20577"/>
          <ac:graphicFrameMkLst>
            <pc:docMk/>
            <pc:sldMk cId="351871881" sldId="405"/>
            <ac:graphicFrameMk id="10" creationId="{00000000-0000-0000-0000-000000000000}"/>
          </ac:graphicFrameMkLst>
        </pc:graphicFrameChg>
      </pc:sldChg>
      <pc:sldChg chg="addSp modSp mod ord">
        <pc:chgData name="Panagiotis Alexopoulos" userId="657052414f74f18d" providerId="LiveId" clId="{06E436EC-93A3-4057-9608-90B1DB0EAE98}" dt="2024-12-03T12:12:31.242" v="430" actId="167"/>
        <pc:sldMkLst>
          <pc:docMk/>
          <pc:sldMk cId="3949036116" sldId="434"/>
        </pc:sldMkLst>
        <pc:spChg chg="ord">
          <ac:chgData name="Panagiotis Alexopoulos" userId="657052414f74f18d" providerId="LiveId" clId="{06E436EC-93A3-4057-9608-90B1DB0EAE98}" dt="2024-12-03T12:12:31.242" v="430" actId="167"/>
          <ac:spMkLst>
            <pc:docMk/>
            <pc:sldMk cId="3949036116" sldId="434"/>
            <ac:spMk id="3" creationId="{00000000-0000-0000-0000-000000000000}"/>
          </ac:spMkLst>
        </pc:spChg>
        <pc:spChg chg="add mod ord">
          <ac:chgData name="Panagiotis Alexopoulos" userId="657052414f74f18d" providerId="LiveId" clId="{06E436EC-93A3-4057-9608-90B1DB0EAE98}" dt="2024-12-03T12:12:28.485" v="429" actId="167"/>
          <ac:spMkLst>
            <pc:docMk/>
            <pc:sldMk cId="3949036116" sldId="434"/>
            <ac:spMk id="4" creationId="{5A01569F-FE96-C63D-1DFD-493DFEF5ACE1}"/>
          </ac:spMkLst>
        </pc:spChg>
        <pc:spChg chg="mod">
          <ac:chgData name="Panagiotis Alexopoulos" userId="657052414f74f18d" providerId="LiveId" clId="{06E436EC-93A3-4057-9608-90B1DB0EAE98}" dt="2024-12-03T12:01:58.969" v="6" actId="14100"/>
          <ac:spMkLst>
            <pc:docMk/>
            <pc:sldMk cId="3949036116" sldId="434"/>
            <ac:spMk id="8" creationId="{00000000-0000-0000-0000-000000000000}"/>
          </ac:spMkLst>
        </pc:spChg>
      </pc:sldChg>
      <pc:sldChg chg="ord">
        <pc:chgData name="Panagiotis Alexopoulos" userId="657052414f74f18d" providerId="LiveId" clId="{06E436EC-93A3-4057-9608-90B1DB0EAE98}" dt="2024-12-03T12:01:50.622" v="1"/>
        <pc:sldMkLst>
          <pc:docMk/>
          <pc:sldMk cId="4104106364" sldId="436"/>
        </pc:sldMkLst>
      </pc:sldChg>
      <pc:sldChg chg="ord">
        <pc:chgData name="Panagiotis Alexopoulos" userId="657052414f74f18d" providerId="LiveId" clId="{06E436EC-93A3-4057-9608-90B1DB0EAE98}" dt="2024-12-03T12:01:50.622" v="1"/>
        <pc:sldMkLst>
          <pc:docMk/>
          <pc:sldMk cId="1476851245" sldId="437"/>
        </pc:sldMkLst>
      </pc:sldChg>
      <pc:sldChg chg="modSp mod ord">
        <pc:chgData name="Panagiotis Alexopoulos" userId="657052414f74f18d" providerId="LiveId" clId="{06E436EC-93A3-4057-9608-90B1DB0EAE98}" dt="2024-12-03T12:02:22.174" v="13" actId="20577"/>
        <pc:sldMkLst>
          <pc:docMk/>
          <pc:sldMk cId="3949064205" sldId="438"/>
        </pc:sldMkLst>
        <pc:spChg chg="mod">
          <ac:chgData name="Panagiotis Alexopoulos" userId="657052414f74f18d" providerId="LiveId" clId="{06E436EC-93A3-4057-9608-90B1DB0EAE98}" dt="2024-12-03T12:02:22.174" v="13" actId="20577"/>
          <ac:spMkLst>
            <pc:docMk/>
            <pc:sldMk cId="3949064205" sldId="438"/>
            <ac:spMk id="8" creationId="{00000000-0000-0000-0000-000000000000}"/>
          </ac:spMkLst>
        </pc:spChg>
      </pc:sldChg>
      <pc:sldChg chg="modSp ord">
        <pc:chgData name="Panagiotis Alexopoulos" userId="657052414f74f18d" providerId="LiveId" clId="{06E436EC-93A3-4057-9608-90B1DB0EAE98}" dt="2024-12-03T12:02:27.982" v="14" actId="14100"/>
        <pc:sldMkLst>
          <pc:docMk/>
          <pc:sldMk cId="2902503315" sldId="439"/>
        </pc:sldMkLst>
        <pc:picChg chg="mod">
          <ac:chgData name="Panagiotis Alexopoulos" userId="657052414f74f18d" providerId="LiveId" clId="{06E436EC-93A3-4057-9608-90B1DB0EAE98}" dt="2024-12-03T12:02:27.982" v="14" actId="14100"/>
          <ac:picMkLst>
            <pc:docMk/>
            <pc:sldMk cId="2902503315" sldId="439"/>
            <ac:picMk id="3074" creationId="{00000000-0000-0000-0000-000000000000}"/>
          </ac:picMkLst>
        </pc:picChg>
      </pc:sldChg>
      <pc:sldChg chg="ord">
        <pc:chgData name="Panagiotis Alexopoulos" userId="657052414f74f18d" providerId="LiveId" clId="{06E436EC-93A3-4057-9608-90B1DB0EAE98}" dt="2024-12-03T12:01:50.622" v="1"/>
        <pc:sldMkLst>
          <pc:docMk/>
          <pc:sldMk cId="2106390533" sldId="440"/>
        </pc:sldMkLst>
      </pc:sldChg>
      <pc:sldChg chg="addSp delSp modSp add mod">
        <pc:chgData name="Panagiotis Alexopoulos" userId="657052414f74f18d" providerId="LiveId" clId="{06E436EC-93A3-4057-9608-90B1DB0EAE98}" dt="2024-12-03T12:12:38.434" v="433" actId="167"/>
        <pc:sldMkLst>
          <pc:docMk/>
          <pc:sldMk cId="3111391225" sldId="441"/>
        </pc:sldMkLst>
        <pc:spChg chg="mod">
          <ac:chgData name="Panagiotis Alexopoulos" userId="657052414f74f18d" providerId="LiveId" clId="{06E436EC-93A3-4057-9608-90B1DB0EAE98}" dt="2024-12-03T12:03:14.118" v="24" actId="1076"/>
          <ac:spMkLst>
            <pc:docMk/>
            <pc:sldMk cId="3111391225" sldId="441"/>
            <ac:spMk id="2" creationId="{BF5DB156-336F-65D3-1212-A62DBC7F82D2}"/>
          </ac:spMkLst>
        </pc:spChg>
        <pc:spChg chg="ord">
          <ac:chgData name="Panagiotis Alexopoulos" userId="657052414f74f18d" providerId="LiveId" clId="{06E436EC-93A3-4057-9608-90B1DB0EAE98}" dt="2024-12-03T12:12:38.434" v="433" actId="167"/>
          <ac:spMkLst>
            <pc:docMk/>
            <pc:sldMk cId="3111391225" sldId="441"/>
            <ac:spMk id="3" creationId="{1E8559D8-D5DC-D224-8D6A-63A5031DD8DB}"/>
          </ac:spMkLst>
        </pc:spChg>
        <pc:spChg chg="add mod">
          <ac:chgData name="Panagiotis Alexopoulos" userId="657052414f74f18d" providerId="LiveId" clId="{06E436EC-93A3-4057-9608-90B1DB0EAE98}" dt="2024-12-03T12:09:17.878" v="82" actId="947"/>
          <ac:spMkLst>
            <pc:docMk/>
            <pc:sldMk cId="3111391225" sldId="441"/>
            <ac:spMk id="4" creationId="{6D343A8F-37CA-510E-96D0-E7FED248AF0E}"/>
          </ac:spMkLst>
        </pc:spChg>
        <pc:spChg chg="add mod ord">
          <ac:chgData name="Panagiotis Alexopoulos" userId="657052414f74f18d" providerId="LiveId" clId="{06E436EC-93A3-4057-9608-90B1DB0EAE98}" dt="2024-12-03T12:12:36.623" v="432" actId="167"/>
          <ac:spMkLst>
            <pc:docMk/>
            <pc:sldMk cId="3111391225" sldId="441"/>
            <ac:spMk id="5" creationId="{0782FB42-6DC5-9F1B-0779-D718F47D052B}"/>
          </ac:spMkLst>
        </pc:spChg>
        <pc:spChg chg="mod">
          <ac:chgData name="Panagiotis Alexopoulos" userId="657052414f74f18d" providerId="LiveId" clId="{06E436EC-93A3-4057-9608-90B1DB0EAE98}" dt="2024-12-03T12:03:28.772" v="28" actId="1076"/>
          <ac:spMkLst>
            <pc:docMk/>
            <pc:sldMk cId="3111391225" sldId="441"/>
            <ac:spMk id="7" creationId="{F60E5BCD-5FE6-9683-3D4F-F7DE7C081C2F}"/>
          </ac:spMkLst>
        </pc:spChg>
        <pc:spChg chg="del">
          <ac:chgData name="Panagiotis Alexopoulos" userId="657052414f74f18d" providerId="LiveId" clId="{06E436EC-93A3-4057-9608-90B1DB0EAE98}" dt="2024-12-03T12:03:46.831" v="34" actId="478"/>
          <ac:spMkLst>
            <pc:docMk/>
            <pc:sldMk cId="3111391225" sldId="441"/>
            <ac:spMk id="9" creationId="{817C8444-18EF-9FCF-A025-7FB1D826ED0E}"/>
          </ac:spMkLst>
        </pc:spChg>
        <pc:spChg chg="mod">
          <ac:chgData name="Panagiotis Alexopoulos" userId="657052414f74f18d" providerId="LiveId" clId="{06E436EC-93A3-4057-9608-90B1DB0EAE98}" dt="2024-12-03T12:09:02.190" v="80" actId="1076"/>
          <ac:spMkLst>
            <pc:docMk/>
            <pc:sldMk cId="3111391225" sldId="441"/>
            <ac:spMk id="10" creationId="{1BCFBD56-DD15-61A7-C3FC-737D787314A6}"/>
          </ac:spMkLst>
        </pc:spChg>
      </pc:sldChg>
      <pc:sldChg chg="addSp delSp modSp add mod">
        <pc:chgData name="Panagiotis Alexopoulos" userId="657052414f74f18d" providerId="LiveId" clId="{06E436EC-93A3-4057-9608-90B1DB0EAE98}" dt="2024-12-03T12:26:02.443" v="1225" actId="14100"/>
        <pc:sldMkLst>
          <pc:docMk/>
          <pc:sldMk cId="1684928595" sldId="442"/>
        </pc:sldMkLst>
        <pc:spChg chg="mod">
          <ac:chgData name="Panagiotis Alexopoulos" userId="657052414f74f18d" providerId="LiveId" clId="{06E436EC-93A3-4057-9608-90B1DB0EAE98}" dt="2024-12-03T12:19:34.493" v="928" actId="20577"/>
          <ac:spMkLst>
            <pc:docMk/>
            <pc:sldMk cId="1684928595" sldId="442"/>
            <ac:spMk id="2" creationId="{C2DCF612-8066-7FAB-F538-E57ED659EA3D}"/>
          </ac:spMkLst>
        </pc:spChg>
        <pc:spChg chg="ord">
          <ac:chgData name="Panagiotis Alexopoulos" userId="657052414f74f18d" providerId="LiveId" clId="{06E436EC-93A3-4057-9608-90B1DB0EAE98}" dt="2024-12-03T12:17:46.076" v="785" actId="167"/>
          <ac:spMkLst>
            <pc:docMk/>
            <pc:sldMk cId="1684928595" sldId="442"/>
            <ac:spMk id="3" creationId="{145AEB19-776B-A331-CAC2-4FA090DE0C8B}"/>
          </ac:spMkLst>
        </pc:spChg>
        <pc:spChg chg="add mod ord">
          <ac:chgData name="Panagiotis Alexopoulos" userId="657052414f74f18d" providerId="LiveId" clId="{06E436EC-93A3-4057-9608-90B1DB0EAE98}" dt="2024-12-03T12:17:44.297" v="784" actId="167"/>
          <ac:spMkLst>
            <pc:docMk/>
            <pc:sldMk cId="1684928595" sldId="442"/>
            <ac:spMk id="4" creationId="{1BCC5538-7EB3-FCBF-8A66-FF21A1D72E2A}"/>
          </ac:spMkLst>
        </pc:spChg>
        <pc:spChg chg="add mod">
          <ac:chgData name="Panagiotis Alexopoulos" userId="657052414f74f18d" providerId="LiveId" clId="{06E436EC-93A3-4057-9608-90B1DB0EAE98}" dt="2024-12-03T12:22:45.115" v="1028" actId="1076"/>
          <ac:spMkLst>
            <pc:docMk/>
            <pc:sldMk cId="1684928595" sldId="442"/>
            <ac:spMk id="5" creationId="{5D0E3CED-2047-25BF-29B9-9A91BF34151C}"/>
          </ac:spMkLst>
        </pc:spChg>
        <pc:spChg chg="add mod">
          <ac:chgData name="Panagiotis Alexopoulos" userId="657052414f74f18d" providerId="LiveId" clId="{06E436EC-93A3-4057-9608-90B1DB0EAE98}" dt="2024-12-03T12:22:47.822" v="1029" actId="1076"/>
          <ac:spMkLst>
            <pc:docMk/>
            <pc:sldMk cId="1684928595" sldId="442"/>
            <ac:spMk id="6" creationId="{20FDD393-854A-415B-7D78-108C6B21EEF7}"/>
          </ac:spMkLst>
        </pc:spChg>
        <pc:spChg chg="del">
          <ac:chgData name="Panagiotis Alexopoulos" userId="657052414f74f18d" providerId="LiveId" clId="{06E436EC-93A3-4057-9608-90B1DB0EAE98}" dt="2024-12-03T12:17:48.353" v="786" actId="478"/>
          <ac:spMkLst>
            <pc:docMk/>
            <pc:sldMk cId="1684928595" sldId="442"/>
            <ac:spMk id="9" creationId="{1D37CD27-F808-825B-B23F-4BDC7D77B11A}"/>
          </ac:spMkLst>
        </pc:spChg>
        <pc:spChg chg="mod ord">
          <ac:chgData name="Panagiotis Alexopoulos" userId="657052414f74f18d" providerId="LiveId" clId="{06E436EC-93A3-4057-9608-90B1DB0EAE98}" dt="2024-12-03T12:22:34.965" v="1024" actId="1076"/>
          <ac:spMkLst>
            <pc:docMk/>
            <pc:sldMk cId="1684928595" sldId="442"/>
            <ac:spMk id="10" creationId="{D9EFD568-F61C-2358-DF8C-E25CE89FD318}"/>
          </ac:spMkLst>
        </pc:spChg>
        <pc:spChg chg="add del mod">
          <ac:chgData name="Panagiotis Alexopoulos" userId="657052414f74f18d" providerId="LiveId" clId="{06E436EC-93A3-4057-9608-90B1DB0EAE98}" dt="2024-12-03T12:22:49.742" v="1030" actId="478"/>
          <ac:spMkLst>
            <pc:docMk/>
            <pc:sldMk cId="1684928595" sldId="442"/>
            <ac:spMk id="11" creationId="{12E263CD-C291-BB1D-2FD8-23275E034CF7}"/>
          </ac:spMkLst>
        </pc:spChg>
        <pc:spChg chg="add del mod">
          <ac:chgData name="Panagiotis Alexopoulos" userId="657052414f74f18d" providerId="LiveId" clId="{06E436EC-93A3-4057-9608-90B1DB0EAE98}" dt="2024-12-03T12:22:50.811" v="1031" actId="478"/>
          <ac:spMkLst>
            <pc:docMk/>
            <pc:sldMk cId="1684928595" sldId="442"/>
            <ac:spMk id="12" creationId="{A2550E3B-758D-93F2-DB2A-2A75035AB0AE}"/>
          </ac:spMkLst>
        </pc:spChg>
        <pc:spChg chg="add del mod">
          <ac:chgData name="Panagiotis Alexopoulos" userId="657052414f74f18d" providerId="LiveId" clId="{06E436EC-93A3-4057-9608-90B1DB0EAE98}" dt="2024-12-03T12:22:49.742" v="1030" actId="478"/>
          <ac:spMkLst>
            <pc:docMk/>
            <pc:sldMk cId="1684928595" sldId="442"/>
            <ac:spMk id="13" creationId="{114D6490-BA98-149A-84A7-C217063B02B0}"/>
          </ac:spMkLst>
        </pc:spChg>
        <pc:spChg chg="add del mod">
          <ac:chgData name="Panagiotis Alexopoulos" userId="657052414f74f18d" providerId="LiveId" clId="{06E436EC-93A3-4057-9608-90B1DB0EAE98}" dt="2024-12-03T12:22:49.742" v="1030" actId="478"/>
          <ac:spMkLst>
            <pc:docMk/>
            <pc:sldMk cId="1684928595" sldId="442"/>
            <ac:spMk id="14" creationId="{64746C5C-CE6F-5950-37AF-B2879183E2BA}"/>
          </ac:spMkLst>
        </pc:spChg>
        <pc:spChg chg="add del mod">
          <ac:chgData name="Panagiotis Alexopoulos" userId="657052414f74f18d" providerId="LiveId" clId="{06E436EC-93A3-4057-9608-90B1DB0EAE98}" dt="2024-12-03T12:22:49.742" v="1030" actId="478"/>
          <ac:spMkLst>
            <pc:docMk/>
            <pc:sldMk cId="1684928595" sldId="442"/>
            <ac:spMk id="15" creationId="{251D1108-9198-16A6-6D78-4D9E0D9B67C6}"/>
          </ac:spMkLst>
        </pc:spChg>
        <pc:spChg chg="add del mod">
          <ac:chgData name="Panagiotis Alexopoulos" userId="657052414f74f18d" providerId="LiveId" clId="{06E436EC-93A3-4057-9608-90B1DB0EAE98}" dt="2024-12-03T12:22:49.742" v="1030" actId="478"/>
          <ac:spMkLst>
            <pc:docMk/>
            <pc:sldMk cId="1684928595" sldId="442"/>
            <ac:spMk id="16" creationId="{DEB43FFC-A21F-715C-67ED-6627E1FC8C1F}"/>
          </ac:spMkLst>
        </pc:spChg>
        <pc:spChg chg="add del mod">
          <ac:chgData name="Panagiotis Alexopoulos" userId="657052414f74f18d" providerId="LiveId" clId="{06E436EC-93A3-4057-9608-90B1DB0EAE98}" dt="2024-12-03T12:22:49.742" v="1030" actId="478"/>
          <ac:spMkLst>
            <pc:docMk/>
            <pc:sldMk cId="1684928595" sldId="442"/>
            <ac:spMk id="17" creationId="{BCA91D5E-CB50-6730-4315-AC341572546E}"/>
          </ac:spMkLst>
        </pc:spChg>
        <pc:spChg chg="add del mod">
          <ac:chgData name="Panagiotis Alexopoulos" userId="657052414f74f18d" providerId="LiveId" clId="{06E436EC-93A3-4057-9608-90B1DB0EAE98}" dt="2024-12-03T12:22:49.742" v="1030" actId="478"/>
          <ac:spMkLst>
            <pc:docMk/>
            <pc:sldMk cId="1684928595" sldId="442"/>
            <ac:spMk id="18" creationId="{C1A8736A-A6CB-9CD8-B928-31DBBF4AA5C6}"/>
          </ac:spMkLst>
        </pc:spChg>
        <pc:spChg chg="add del mod">
          <ac:chgData name="Panagiotis Alexopoulos" userId="657052414f74f18d" providerId="LiveId" clId="{06E436EC-93A3-4057-9608-90B1DB0EAE98}" dt="2024-12-03T12:22:49.742" v="1030" actId="478"/>
          <ac:spMkLst>
            <pc:docMk/>
            <pc:sldMk cId="1684928595" sldId="442"/>
            <ac:spMk id="19" creationId="{BF6B2DC3-325D-01D3-7E1A-ABD76B132D83}"/>
          </ac:spMkLst>
        </pc:spChg>
        <pc:spChg chg="add mod">
          <ac:chgData name="Panagiotis Alexopoulos" userId="657052414f74f18d" providerId="LiveId" clId="{06E436EC-93A3-4057-9608-90B1DB0EAE98}" dt="2024-12-03T12:23:01.502" v="1033" actId="1076"/>
          <ac:spMkLst>
            <pc:docMk/>
            <pc:sldMk cId="1684928595" sldId="442"/>
            <ac:spMk id="20" creationId="{556C0711-24FB-A624-CADE-D41BCEE15E16}"/>
          </ac:spMkLst>
        </pc:spChg>
        <pc:spChg chg="add mod">
          <ac:chgData name="Panagiotis Alexopoulos" userId="657052414f74f18d" providerId="LiveId" clId="{06E436EC-93A3-4057-9608-90B1DB0EAE98}" dt="2024-12-03T12:23:01.502" v="1033" actId="1076"/>
          <ac:spMkLst>
            <pc:docMk/>
            <pc:sldMk cId="1684928595" sldId="442"/>
            <ac:spMk id="21" creationId="{C68DA854-651D-8D84-0DE0-C1840F86DF30}"/>
          </ac:spMkLst>
        </pc:spChg>
        <pc:spChg chg="add mod">
          <ac:chgData name="Panagiotis Alexopoulos" userId="657052414f74f18d" providerId="LiveId" clId="{06E436EC-93A3-4057-9608-90B1DB0EAE98}" dt="2024-12-03T12:23:29.477" v="1083" actId="20577"/>
          <ac:spMkLst>
            <pc:docMk/>
            <pc:sldMk cId="1684928595" sldId="442"/>
            <ac:spMk id="22" creationId="{5E859A77-698C-1524-A1F2-6B29E269C3E4}"/>
          </ac:spMkLst>
        </pc:spChg>
        <pc:spChg chg="add mod">
          <ac:chgData name="Panagiotis Alexopoulos" userId="657052414f74f18d" providerId="LiveId" clId="{06E436EC-93A3-4057-9608-90B1DB0EAE98}" dt="2024-12-03T12:23:11.690" v="1035" actId="1076"/>
          <ac:spMkLst>
            <pc:docMk/>
            <pc:sldMk cId="1684928595" sldId="442"/>
            <ac:spMk id="23" creationId="{5C57A5D4-10B5-899A-52BE-827A195C88A5}"/>
          </ac:spMkLst>
        </pc:spChg>
        <pc:spChg chg="add mod">
          <ac:chgData name="Panagiotis Alexopoulos" userId="657052414f74f18d" providerId="LiveId" clId="{06E436EC-93A3-4057-9608-90B1DB0EAE98}" dt="2024-12-03T12:23:11.690" v="1035" actId="1076"/>
          <ac:spMkLst>
            <pc:docMk/>
            <pc:sldMk cId="1684928595" sldId="442"/>
            <ac:spMk id="24" creationId="{3531D138-2DC1-BE30-D4A2-D9434AAF4EC8}"/>
          </ac:spMkLst>
        </pc:spChg>
        <pc:spChg chg="add mod">
          <ac:chgData name="Panagiotis Alexopoulos" userId="657052414f74f18d" providerId="LiveId" clId="{06E436EC-93A3-4057-9608-90B1DB0EAE98}" dt="2024-12-03T12:23:53.043" v="1156" actId="20577"/>
          <ac:spMkLst>
            <pc:docMk/>
            <pc:sldMk cId="1684928595" sldId="442"/>
            <ac:spMk id="25" creationId="{D939A9ED-1628-BF06-5A6F-0A9D94E0B4D1}"/>
          </ac:spMkLst>
        </pc:spChg>
        <pc:spChg chg="add mod">
          <ac:chgData name="Panagiotis Alexopoulos" userId="657052414f74f18d" providerId="LiveId" clId="{06E436EC-93A3-4057-9608-90B1DB0EAE98}" dt="2024-12-03T12:23:11.690" v="1035" actId="1076"/>
          <ac:spMkLst>
            <pc:docMk/>
            <pc:sldMk cId="1684928595" sldId="442"/>
            <ac:spMk id="26" creationId="{3D1CA211-EC64-2919-0609-42E686ED48C3}"/>
          </ac:spMkLst>
        </pc:spChg>
        <pc:spChg chg="add mod">
          <ac:chgData name="Panagiotis Alexopoulos" userId="657052414f74f18d" providerId="LiveId" clId="{06E436EC-93A3-4057-9608-90B1DB0EAE98}" dt="2024-12-03T12:23:11.690" v="1035" actId="1076"/>
          <ac:spMkLst>
            <pc:docMk/>
            <pc:sldMk cId="1684928595" sldId="442"/>
            <ac:spMk id="27" creationId="{A0EAEC12-70EF-5162-0D4C-DD5C320C30A3}"/>
          </ac:spMkLst>
        </pc:spChg>
        <pc:spChg chg="add mod">
          <ac:chgData name="Panagiotis Alexopoulos" userId="657052414f74f18d" providerId="LiveId" clId="{06E436EC-93A3-4057-9608-90B1DB0EAE98}" dt="2024-12-03T12:24:05.886" v="1203" actId="20577"/>
          <ac:spMkLst>
            <pc:docMk/>
            <pc:sldMk cId="1684928595" sldId="442"/>
            <ac:spMk id="28" creationId="{89E9B5F3-3A99-0A51-6189-24FA9D7C49F2}"/>
          </ac:spMkLst>
        </pc:spChg>
        <pc:picChg chg="add mod">
          <ac:chgData name="Panagiotis Alexopoulos" userId="657052414f74f18d" providerId="LiveId" clId="{06E436EC-93A3-4057-9608-90B1DB0EAE98}" dt="2024-12-03T12:25:56.489" v="1222" actId="14100"/>
          <ac:picMkLst>
            <pc:docMk/>
            <pc:sldMk cId="1684928595" sldId="442"/>
            <ac:picMk id="30" creationId="{B5CB6500-A0F6-A318-DAA7-C77D84F45D09}"/>
          </ac:picMkLst>
        </pc:picChg>
        <pc:picChg chg="add mod">
          <ac:chgData name="Panagiotis Alexopoulos" userId="657052414f74f18d" providerId="LiveId" clId="{06E436EC-93A3-4057-9608-90B1DB0EAE98}" dt="2024-12-03T12:25:50.808" v="1220" actId="14100"/>
          <ac:picMkLst>
            <pc:docMk/>
            <pc:sldMk cId="1684928595" sldId="442"/>
            <ac:picMk id="32" creationId="{4E48CDE8-E5E2-451F-F639-22F81E2C290F}"/>
          </ac:picMkLst>
        </pc:picChg>
        <pc:picChg chg="add mod">
          <ac:chgData name="Panagiotis Alexopoulos" userId="657052414f74f18d" providerId="LiveId" clId="{06E436EC-93A3-4057-9608-90B1DB0EAE98}" dt="2024-12-03T12:25:59.833" v="1224" actId="14100"/>
          <ac:picMkLst>
            <pc:docMk/>
            <pc:sldMk cId="1684928595" sldId="442"/>
            <ac:picMk id="34" creationId="{E9634D98-ECFE-80B8-2D1F-23C327E7AF10}"/>
          </ac:picMkLst>
        </pc:picChg>
        <pc:picChg chg="add mod">
          <ac:chgData name="Panagiotis Alexopoulos" userId="657052414f74f18d" providerId="LiveId" clId="{06E436EC-93A3-4057-9608-90B1DB0EAE98}" dt="2024-12-03T12:26:02.443" v="1225" actId="14100"/>
          <ac:picMkLst>
            <pc:docMk/>
            <pc:sldMk cId="1684928595" sldId="442"/>
            <ac:picMk id="36" creationId="{FB5944AD-1342-8D47-3F98-AFF7D99ABB15}"/>
          </ac:picMkLst>
        </pc:picChg>
      </pc:sldChg>
      <pc:sldChg chg="addSp modSp add mod">
        <pc:chgData name="Panagiotis Alexopoulos" userId="657052414f74f18d" providerId="LiveId" clId="{06E436EC-93A3-4057-9608-90B1DB0EAE98}" dt="2024-12-03T12:32:31.318" v="1394" actId="14100"/>
        <pc:sldMkLst>
          <pc:docMk/>
          <pc:sldMk cId="3865401861" sldId="443"/>
        </pc:sldMkLst>
        <pc:spChg chg="ord">
          <ac:chgData name="Panagiotis Alexopoulos" userId="657052414f74f18d" providerId="LiveId" clId="{06E436EC-93A3-4057-9608-90B1DB0EAE98}" dt="2024-12-03T12:12:45.526" v="437" actId="167"/>
          <ac:spMkLst>
            <pc:docMk/>
            <pc:sldMk cId="3865401861" sldId="443"/>
            <ac:spMk id="3" creationId="{8A4F1F7D-9F09-11FF-60E2-2F546798D842}"/>
          </ac:spMkLst>
        </pc:spChg>
        <pc:spChg chg="mod">
          <ac:chgData name="Panagiotis Alexopoulos" userId="657052414f74f18d" providerId="LiveId" clId="{06E436EC-93A3-4057-9608-90B1DB0EAE98}" dt="2024-12-03T12:32:24.473" v="1392" actId="20577"/>
          <ac:spMkLst>
            <pc:docMk/>
            <pc:sldMk cId="3865401861" sldId="443"/>
            <ac:spMk id="4" creationId="{744D8539-0078-1B52-B0D7-3DFB994D9066}"/>
          </ac:spMkLst>
        </pc:spChg>
        <pc:spChg chg="add mod ord">
          <ac:chgData name="Panagiotis Alexopoulos" userId="657052414f74f18d" providerId="LiveId" clId="{06E436EC-93A3-4057-9608-90B1DB0EAE98}" dt="2024-12-03T12:12:43.829" v="436" actId="167"/>
          <ac:spMkLst>
            <pc:docMk/>
            <pc:sldMk cId="3865401861" sldId="443"/>
            <ac:spMk id="5" creationId="{D357585B-D8D7-0220-8027-8239F59CDE04}"/>
          </ac:spMkLst>
        </pc:spChg>
        <pc:spChg chg="mod">
          <ac:chgData name="Panagiotis Alexopoulos" userId="657052414f74f18d" providerId="LiveId" clId="{06E436EC-93A3-4057-9608-90B1DB0EAE98}" dt="2024-12-03T12:32:31.318" v="1394" actId="14100"/>
          <ac:spMkLst>
            <pc:docMk/>
            <pc:sldMk cId="3865401861" sldId="443"/>
            <ac:spMk id="10" creationId="{E0B5060D-CBD2-F973-0A04-05EE9EDCE245}"/>
          </ac:spMkLst>
        </pc:spChg>
        <pc:picChg chg="add mod">
          <ac:chgData name="Panagiotis Alexopoulos" userId="657052414f74f18d" providerId="LiveId" clId="{06E436EC-93A3-4057-9608-90B1DB0EAE98}" dt="2024-12-03T12:31:23.379" v="1378" actId="14100"/>
          <ac:picMkLst>
            <pc:docMk/>
            <pc:sldMk cId="3865401861" sldId="443"/>
            <ac:picMk id="6" creationId="{AB3689DF-BDA8-4231-4DEF-888FB7835DC9}"/>
          </ac:picMkLst>
        </pc:picChg>
      </pc:sldChg>
      <pc:sldChg chg="addSp delSp modSp add mod">
        <pc:chgData name="Panagiotis Alexopoulos" userId="657052414f74f18d" providerId="LiveId" clId="{06E436EC-93A3-4057-9608-90B1DB0EAE98}" dt="2024-12-03T12:17:26.669" v="782" actId="1076"/>
        <pc:sldMkLst>
          <pc:docMk/>
          <pc:sldMk cId="556513191" sldId="444"/>
        </pc:sldMkLst>
        <pc:spChg chg="mod ord">
          <ac:chgData name="Panagiotis Alexopoulos" userId="657052414f74f18d" providerId="LiveId" clId="{06E436EC-93A3-4057-9608-90B1DB0EAE98}" dt="2024-12-03T12:16:18.186" v="761" actId="1076"/>
          <ac:spMkLst>
            <pc:docMk/>
            <pc:sldMk cId="556513191" sldId="444"/>
            <ac:spMk id="4" creationId="{77E58A88-A374-F425-C589-98811C7E2E98}"/>
          </ac:spMkLst>
        </pc:spChg>
        <pc:spChg chg="mod">
          <ac:chgData name="Panagiotis Alexopoulos" userId="657052414f74f18d" providerId="LiveId" clId="{06E436EC-93A3-4057-9608-90B1DB0EAE98}" dt="2024-12-03T12:16:14.421" v="760" actId="1076"/>
          <ac:spMkLst>
            <pc:docMk/>
            <pc:sldMk cId="556513191" sldId="444"/>
            <ac:spMk id="5" creationId="{63BB9BAA-520D-6166-6445-DC59965230B4}"/>
          </ac:spMkLst>
        </pc:spChg>
        <pc:spChg chg="mod ord">
          <ac:chgData name="Panagiotis Alexopoulos" userId="657052414f74f18d" providerId="LiveId" clId="{06E436EC-93A3-4057-9608-90B1DB0EAE98}" dt="2024-12-03T12:16:22.707" v="763" actId="14100"/>
          <ac:spMkLst>
            <pc:docMk/>
            <pc:sldMk cId="556513191" sldId="444"/>
            <ac:spMk id="10" creationId="{118AF5DB-4782-FAF1-BFC6-D306F4372E6F}"/>
          </ac:spMkLst>
        </pc:spChg>
        <pc:graphicFrameChg chg="add del mod modGraphic">
          <ac:chgData name="Panagiotis Alexopoulos" userId="657052414f74f18d" providerId="LiveId" clId="{06E436EC-93A3-4057-9608-90B1DB0EAE98}" dt="2024-12-03T12:17:21.270" v="781" actId="478"/>
          <ac:graphicFrameMkLst>
            <pc:docMk/>
            <pc:sldMk cId="556513191" sldId="444"/>
            <ac:graphicFrameMk id="6" creationId="{4196A74B-4EEC-3F54-3061-97F4A6454268}"/>
          </ac:graphicFrameMkLst>
        </pc:graphicFrameChg>
        <pc:graphicFrameChg chg="add mod modGraphic">
          <ac:chgData name="Panagiotis Alexopoulos" userId="657052414f74f18d" providerId="LiveId" clId="{06E436EC-93A3-4057-9608-90B1DB0EAE98}" dt="2024-12-03T12:17:26.669" v="782" actId="1076"/>
          <ac:graphicFrameMkLst>
            <pc:docMk/>
            <pc:sldMk cId="556513191" sldId="444"/>
            <ac:graphicFrameMk id="9" creationId="{016ECCD9-097B-455A-E2CE-ECE4C00DA3E0}"/>
          </ac:graphicFrameMkLst>
        </pc:graphicFrameChg>
      </pc:sldChg>
      <pc:sldChg chg="delSp add mod ord">
        <pc:chgData name="Panagiotis Alexopoulos" userId="657052414f74f18d" providerId="LiveId" clId="{06E436EC-93A3-4057-9608-90B1DB0EAE98}" dt="2024-12-03T12:17:13.923" v="779"/>
        <pc:sldMkLst>
          <pc:docMk/>
          <pc:sldMk cId="1710958692" sldId="445"/>
        </pc:sldMkLst>
        <pc:graphicFrameChg chg="del">
          <ac:chgData name="Panagiotis Alexopoulos" userId="657052414f74f18d" providerId="LiveId" clId="{06E436EC-93A3-4057-9608-90B1DB0EAE98}" dt="2024-12-03T12:17:10.970" v="777" actId="478"/>
          <ac:graphicFrameMkLst>
            <pc:docMk/>
            <pc:sldMk cId="1710958692" sldId="445"/>
            <ac:graphicFrameMk id="9" creationId="{FDB3DC02-308E-8F90-FCE9-358791671B6B}"/>
          </ac:graphicFrameMkLst>
        </pc:graphicFrameChg>
      </pc:sldChg>
      <pc:sldChg chg="modSp add mod">
        <pc:chgData name="Panagiotis Alexopoulos" userId="657052414f74f18d" providerId="LiveId" clId="{06E436EC-93A3-4057-9608-90B1DB0EAE98}" dt="2024-12-03T12:27:32.357" v="1367" actId="20577"/>
        <pc:sldMkLst>
          <pc:docMk/>
          <pc:sldMk cId="2719265679" sldId="446"/>
        </pc:sldMkLst>
        <pc:spChg chg="mod">
          <ac:chgData name="Panagiotis Alexopoulos" userId="657052414f74f18d" providerId="LiveId" clId="{06E436EC-93A3-4057-9608-90B1DB0EAE98}" dt="2024-12-03T12:27:32.357" v="1367" actId="20577"/>
          <ac:spMkLst>
            <pc:docMk/>
            <pc:sldMk cId="2719265679" sldId="446"/>
            <ac:spMk id="5" creationId="{D04EE335-7D9B-3C41-33AC-AB8E90B35BD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D0517E-8BAF-4464-ABBE-8ED7EA2A1516}" type="datetimeFigureOut">
              <a:rPr lang="el-GR" smtClean="0"/>
              <a:t>3/12/2024</a:t>
            </a:fld>
            <a:endParaRPr lang="el-GR"/>
          </a:p>
        </p:txBody>
      </p:sp>
      <p:sp>
        <p:nvSpPr>
          <p:cNvPr id="4" name="Θέση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D61CD4-7C9A-4B6E-8D78-C30EC83D8006}" type="slidenum">
              <a:rPr lang="el-GR" smtClean="0"/>
              <a:t>‹#›</a:t>
            </a:fld>
            <a:endParaRPr lang="el-GR"/>
          </a:p>
        </p:txBody>
      </p:sp>
    </p:spTree>
    <p:extLst>
      <p:ext uri="{BB962C8B-B14F-4D97-AF65-F5344CB8AC3E}">
        <p14:creationId xmlns:p14="http://schemas.microsoft.com/office/powerpoint/2010/main" val="2990163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0D61CD4-7C9A-4B6E-8D78-C30EC83D8006}" type="slidenum">
              <a:rPr lang="el-GR" smtClean="0"/>
              <a:t>24</a:t>
            </a:fld>
            <a:endParaRPr lang="el-GR"/>
          </a:p>
        </p:txBody>
      </p:sp>
    </p:spTree>
    <p:extLst>
      <p:ext uri="{BB962C8B-B14F-4D97-AF65-F5344CB8AC3E}">
        <p14:creationId xmlns:p14="http://schemas.microsoft.com/office/powerpoint/2010/main" val="4175052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597821"/>
            <a:ext cx="7772400" cy="1102519"/>
          </a:xfrm>
        </p:spPr>
        <p:txBody>
          <a:bodyPr/>
          <a:lstStyle/>
          <a:p>
            <a:r>
              <a:rPr lang="el-GR"/>
              <a:t>Στυλ κύριου τίτλου</a:t>
            </a:r>
          </a:p>
        </p:txBody>
      </p:sp>
      <p:sp>
        <p:nvSpPr>
          <p:cNvPr id="3" name="Υπότιτλο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507B2C20-9F12-4BBB-842D-411621C61E35}" type="datetimeFigureOut">
              <a:rPr lang="el-GR" smtClean="0"/>
              <a:t>3/12/2024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BE26E8-95CB-4EB2-BC47-FDBDB9C5EC79}" type="slidenum">
              <a:rPr lang="el-GR" smtClean="0"/>
              <a:t>‹#›</a:t>
            </a:fld>
            <a:endParaRPr lang="el-GR"/>
          </a:p>
        </p:txBody>
      </p:sp>
    </p:spTree>
    <p:extLst>
      <p:ext uri="{BB962C8B-B14F-4D97-AF65-F5344CB8AC3E}">
        <p14:creationId xmlns:p14="http://schemas.microsoft.com/office/powerpoint/2010/main" val="3675440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507B2C20-9F12-4BBB-842D-411621C61E35}" type="datetimeFigureOut">
              <a:rPr lang="el-GR" smtClean="0"/>
              <a:t>3/12/2024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BE26E8-95CB-4EB2-BC47-FDBDB9C5EC79}" type="slidenum">
              <a:rPr lang="el-GR" smtClean="0"/>
              <a:t>‹#›</a:t>
            </a:fld>
            <a:endParaRPr lang="el-GR"/>
          </a:p>
        </p:txBody>
      </p:sp>
    </p:spTree>
    <p:extLst>
      <p:ext uri="{BB962C8B-B14F-4D97-AF65-F5344CB8AC3E}">
        <p14:creationId xmlns:p14="http://schemas.microsoft.com/office/powerpoint/2010/main" val="217276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05981"/>
            <a:ext cx="2057400" cy="4388644"/>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05981"/>
            <a:ext cx="6019800" cy="4388644"/>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507B2C20-9F12-4BBB-842D-411621C61E35}" type="datetimeFigureOut">
              <a:rPr lang="el-GR" smtClean="0"/>
              <a:t>3/12/2024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BE26E8-95CB-4EB2-BC47-FDBDB9C5EC79}" type="slidenum">
              <a:rPr lang="el-GR" smtClean="0"/>
              <a:t>‹#›</a:t>
            </a:fld>
            <a:endParaRPr lang="el-GR"/>
          </a:p>
        </p:txBody>
      </p:sp>
    </p:spTree>
    <p:extLst>
      <p:ext uri="{BB962C8B-B14F-4D97-AF65-F5344CB8AC3E}">
        <p14:creationId xmlns:p14="http://schemas.microsoft.com/office/powerpoint/2010/main" val="215096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507B2C20-9F12-4BBB-842D-411621C61E35}" type="datetimeFigureOut">
              <a:rPr lang="el-GR" smtClean="0"/>
              <a:t>3/12/2024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BE26E8-95CB-4EB2-BC47-FDBDB9C5EC79}" type="slidenum">
              <a:rPr lang="el-GR" smtClean="0"/>
              <a:t>‹#›</a:t>
            </a:fld>
            <a:endParaRPr lang="el-GR"/>
          </a:p>
        </p:txBody>
      </p:sp>
    </p:spTree>
    <p:extLst>
      <p:ext uri="{BB962C8B-B14F-4D97-AF65-F5344CB8AC3E}">
        <p14:creationId xmlns:p14="http://schemas.microsoft.com/office/powerpoint/2010/main" val="52547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305176"/>
            <a:ext cx="7772400" cy="1021556"/>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507B2C20-9F12-4BBB-842D-411621C61E35}" type="datetimeFigureOut">
              <a:rPr lang="el-GR" smtClean="0"/>
              <a:t>3/12/2024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BE26E8-95CB-4EB2-BC47-FDBDB9C5EC79}" type="slidenum">
              <a:rPr lang="el-GR" smtClean="0"/>
              <a:t>‹#›</a:t>
            </a:fld>
            <a:endParaRPr lang="el-GR"/>
          </a:p>
        </p:txBody>
      </p:sp>
    </p:spTree>
    <p:extLst>
      <p:ext uri="{BB962C8B-B14F-4D97-AF65-F5344CB8AC3E}">
        <p14:creationId xmlns:p14="http://schemas.microsoft.com/office/powerpoint/2010/main" val="146712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507B2C20-9F12-4BBB-842D-411621C61E35}" type="datetimeFigureOut">
              <a:rPr lang="el-GR" smtClean="0"/>
              <a:t>3/12/2024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8BE26E8-95CB-4EB2-BC47-FDBDB9C5EC79}" type="slidenum">
              <a:rPr lang="el-GR" smtClean="0"/>
              <a:t>‹#›</a:t>
            </a:fld>
            <a:endParaRPr lang="el-GR"/>
          </a:p>
        </p:txBody>
      </p:sp>
    </p:spTree>
    <p:extLst>
      <p:ext uri="{BB962C8B-B14F-4D97-AF65-F5344CB8AC3E}">
        <p14:creationId xmlns:p14="http://schemas.microsoft.com/office/powerpoint/2010/main" val="244985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507B2C20-9F12-4BBB-842D-411621C61E35}" type="datetimeFigureOut">
              <a:rPr lang="el-GR" smtClean="0"/>
              <a:t>3/12/2024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8BE26E8-95CB-4EB2-BC47-FDBDB9C5EC79}" type="slidenum">
              <a:rPr lang="el-GR" smtClean="0"/>
              <a:t>‹#›</a:t>
            </a:fld>
            <a:endParaRPr lang="el-GR"/>
          </a:p>
        </p:txBody>
      </p:sp>
    </p:spTree>
    <p:extLst>
      <p:ext uri="{BB962C8B-B14F-4D97-AF65-F5344CB8AC3E}">
        <p14:creationId xmlns:p14="http://schemas.microsoft.com/office/powerpoint/2010/main" val="28614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507B2C20-9F12-4BBB-842D-411621C61E35}" type="datetimeFigureOut">
              <a:rPr lang="el-GR" smtClean="0"/>
              <a:t>3/12/2024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8BE26E8-95CB-4EB2-BC47-FDBDB9C5EC79}" type="slidenum">
              <a:rPr lang="el-GR" smtClean="0"/>
              <a:t>‹#›</a:t>
            </a:fld>
            <a:endParaRPr lang="el-GR"/>
          </a:p>
        </p:txBody>
      </p:sp>
    </p:spTree>
    <p:extLst>
      <p:ext uri="{BB962C8B-B14F-4D97-AF65-F5344CB8AC3E}">
        <p14:creationId xmlns:p14="http://schemas.microsoft.com/office/powerpoint/2010/main" val="1598105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07B2C20-9F12-4BBB-842D-411621C61E35}" type="datetimeFigureOut">
              <a:rPr lang="el-GR" smtClean="0"/>
              <a:t>3/12/2024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8BE26E8-95CB-4EB2-BC47-FDBDB9C5EC79}" type="slidenum">
              <a:rPr lang="el-GR" smtClean="0"/>
              <a:t>‹#›</a:t>
            </a:fld>
            <a:endParaRPr lang="el-GR"/>
          </a:p>
        </p:txBody>
      </p:sp>
    </p:spTree>
    <p:extLst>
      <p:ext uri="{BB962C8B-B14F-4D97-AF65-F5344CB8AC3E}">
        <p14:creationId xmlns:p14="http://schemas.microsoft.com/office/powerpoint/2010/main" val="374935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5" y="204787"/>
            <a:ext cx="3008313" cy="871538"/>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507B2C20-9F12-4BBB-842D-411621C61E35}" type="datetimeFigureOut">
              <a:rPr lang="el-GR" smtClean="0"/>
              <a:t>3/12/2024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8BE26E8-95CB-4EB2-BC47-FDBDB9C5EC79}" type="slidenum">
              <a:rPr lang="el-GR" smtClean="0"/>
              <a:t>‹#›</a:t>
            </a:fld>
            <a:endParaRPr lang="el-GR"/>
          </a:p>
        </p:txBody>
      </p:sp>
    </p:spTree>
    <p:extLst>
      <p:ext uri="{BB962C8B-B14F-4D97-AF65-F5344CB8AC3E}">
        <p14:creationId xmlns:p14="http://schemas.microsoft.com/office/powerpoint/2010/main" val="3017600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3600451"/>
            <a:ext cx="5486400" cy="425054"/>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507B2C20-9F12-4BBB-842D-411621C61E35}" type="datetimeFigureOut">
              <a:rPr lang="el-GR" smtClean="0"/>
              <a:t>3/12/2024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8BE26E8-95CB-4EB2-BC47-FDBDB9C5EC79}" type="slidenum">
              <a:rPr lang="el-GR" smtClean="0"/>
              <a:t>‹#›</a:t>
            </a:fld>
            <a:endParaRPr lang="el-GR"/>
          </a:p>
        </p:txBody>
      </p:sp>
    </p:spTree>
    <p:extLst>
      <p:ext uri="{BB962C8B-B14F-4D97-AF65-F5344CB8AC3E}">
        <p14:creationId xmlns:p14="http://schemas.microsoft.com/office/powerpoint/2010/main" val="2683079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07B2C20-9F12-4BBB-842D-411621C61E35}" type="datetimeFigureOut">
              <a:rPr lang="el-GR" smtClean="0"/>
              <a:t>3/12/2024</a:t>
            </a:fld>
            <a:endParaRPr lang="el-GR"/>
          </a:p>
        </p:txBody>
      </p:sp>
      <p:sp>
        <p:nvSpPr>
          <p:cNvPr id="5" name="Θέση υποσέλιδου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8BE26E8-95CB-4EB2-BC47-FDBDB9C5EC79}" type="slidenum">
              <a:rPr lang="el-GR" smtClean="0"/>
              <a:t>‹#›</a:t>
            </a:fld>
            <a:endParaRPr lang="el-GR"/>
          </a:p>
        </p:txBody>
      </p:sp>
    </p:spTree>
    <p:extLst>
      <p:ext uri="{BB962C8B-B14F-4D97-AF65-F5344CB8AC3E}">
        <p14:creationId xmlns:p14="http://schemas.microsoft.com/office/powerpoint/2010/main" val="1960273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gif"/><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gif"/><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gi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gif"/><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gif"/><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Freeform 2">
            <a:extLst>
              <a:ext uri="{FF2B5EF4-FFF2-40B4-BE49-F238E27FC236}">
                <a16:creationId xmlns="" xmlns:a16="http://schemas.microsoft.com/office/drawing/2014/main" id="{5A01569F-FE96-C63D-1DFD-493DFEF5ACE1}"/>
              </a:ext>
            </a:extLst>
          </p:cNvPr>
          <p:cNvSpPr/>
          <p:nvPr/>
        </p:nvSpPr>
        <p:spPr>
          <a:xfrm flipH="1">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t="-9222" b="-9222"/>
            </a:stretch>
          </a:blipFill>
        </p:spPr>
      </p:sp>
      <p:sp>
        <p:nvSpPr>
          <p:cNvPr id="10" name="Στρογγυλεμένο ορθογώνιο 9"/>
          <p:cNvSpPr/>
          <p:nvPr/>
        </p:nvSpPr>
        <p:spPr>
          <a:xfrm>
            <a:off x="201869" y="927776"/>
            <a:ext cx="8784977" cy="1787990"/>
          </a:xfrm>
          <a:prstGeom prst="roundRect">
            <a:avLst>
              <a:gd name="adj" fmla="val 31435"/>
            </a:avLst>
          </a:prstGeom>
          <a:solidFill>
            <a:srgbClr val="8C5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p:cNvSpPr/>
          <p:nvPr/>
        </p:nvSpPr>
        <p:spPr>
          <a:xfrm>
            <a:off x="209209" y="939672"/>
            <a:ext cx="8784977" cy="1776093"/>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0" y="1196628"/>
            <a:ext cx="9144000" cy="1231106"/>
          </a:xfrm>
          <a:prstGeom prst="rect">
            <a:avLst/>
          </a:prstGeom>
        </p:spPr>
        <p:txBody>
          <a:bodyPr wrap="square">
            <a:spAutoFit/>
          </a:bodyPr>
          <a:lstStyle/>
          <a:p>
            <a:pPr algn="ctr"/>
            <a:r>
              <a:rPr lang="el-GR" sz="3700" spc="300" dirty="0">
                <a:ln w="19050" cmpd="sng">
                  <a:solidFill>
                    <a:srgbClr val="FFFFFF"/>
                  </a:solidFill>
                  <a:prstDash val="solid"/>
                </a:ln>
                <a:solidFill>
                  <a:srgbClr val="FFFFFF"/>
                </a:solidFill>
                <a:latin typeface="Bahnschrift Light SemiCondensed" panose="020B0502040204020203" pitchFamily="34" charset="0"/>
              </a:rPr>
              <a:t>Προκλήσεις και προσδοκίες από την αξιοποίηση εφαρμογών ΤΝ</a:t>
            </a:r>
          </a:p>
        </p:txBody>
      </p:sp>
      <p:sp>
        <p:nvSpPr>
          <p:cNvPr id="9" name="Ορθογώνιο 8"/>
          <p:cNvSpPr/>
          <p:nvPr/>
        </p:nvSpPr>
        <p:spPr>
          <a:xfrm rot="5400000">
            <a:off x="3795106" y="2360805"/>
            <a:ext cx="1584177" cy="1862048"/>
          </a:xfrm>
          <a:prstGeom prst="rect">
            <a:avLst/>
          </a:prstGeom>
          <a:noFill/>
        </p:spPr>
        <p:txBody>
          <a:bodyPr wrap="square" lIns="91440" tIns="45720" rIns="91440" bIns="45720">
            <a:spAutoFit/>
          </a:bodyPr>
          <a:lstStyle/>
          <a:p>
            <a:pPr algn="ctr"/>
            <a:r>
              <a:rPr lang="en-US" sz="115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166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
        <p:nvSpPr>
          <p:cNvPr id="8" name="Ορθογώνιο 7"/>
          <p:cNvSpPr/>
          <p:nvPr/>
        </p:nvSpPr>
        <p:spPr>
          <a:xfrm>
            <a:off x="0" y="0"/>
            <a:ext cx="2627784" cy="661720"/>
          </a:xfrm>
          <a:prstGeom prst="rect">
            <a:avLst/>
          </a:prstGeom>
          <a:solidFill>
            <a:srgbClr val="8400D6"/>
          </a:solidFill>
        </p:spPr>
        <p:txBody>
          <a:bodyPr wrap="square">
            <a:spAutoFit/>
          </a:bodyPr>
          <a:lstStyle/>
          <a:p>
            <a:pPr algn="ctr"/>
            <a:r>
              <a:rPr lang="el-GR" sz="3700" spc="300" dirty="0">
                <a:ln w="19050" cmpd="sng">
                  <a:solidFill>
                    <a:srgbClr val="FFFFFF"/>
                  </a:solidFill>
                  <a:prstDash val="solid"/>
                </a:ln>
                <a:solidFill>
                  <a:srgbClr val="FFFFFF"/>
                </a:solidFill>
                <a:latin typeface="Bahnschrift Light SemiCondensed" panose="020B0502040204020203" pitchFamily="34" charset="0"/>
              </a:rPr>
              <a:t>ΜΕΡΟΣ Α΄</a:t>
            </a:r>
          </a:p>
        </p:txBody>
      </p:sp>
    </p:spTree>
    <p:extLst>
      <p:ext uri="{BB962C8B-B14F-4D97-AF65-F5344CB8AC3E}">
        <p14:creationId xmlns:p14="http://schemas.microsoft.com/office/powerpoint/2010/main" val="394903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790950" y="38100"/>
            <a:ext cx="5353050"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Ορθογώνιο 4"/>
          <p:cNvSpPr/>
          <p:nvPr/>
        </p:nvSpPr>
        <p:spPr>
          <a:xfrm>
            <a:off x="161764" y="1203598"/>
            <a:ext cx="3960440" cy="830997"/>
          </a:xfrm>
          <a:prstGeom prst="rect">
            <a:avLst/>
          </a:prstGeom>
          <a:solidFill>
            <a:srgbClr val="8400D6"/>
          </a:solidFill>
        </p:spPr>
        <p:txBody>
          <a:bodyPr wrap="square">
            <a:spAutoFit/>
          </a:bodyPr>
          <a:lstStyle/>
          <a:p>
            <a:pPr algn="ctr"/>
            <a:r>
              <a:rPr lang="el-GR" sz="1600" spc="300" dirty="0">
                <a:ln w="12700" cmpd="sng">
                  <a:solidFill>
                    <a:srgbClr val="FFFFFF"/>
                  </a:solidFill>
                  <a:prstDash val="solid"/>
                </a:ln>
                <a:solidFill>
                  <a:srgbClr val="FFFFFF"/>
                </a:solidFill>
                <a:latin typeface="Bahnschrift Light SemiCondensed" panose="020B0502040204020203" pitchFamily="34" charset="0"/>
              </a:rPr>
              <a:t>Δυσκολία κατανόησης και συγγραφής κειμένου, δυσκολία παραγωγής ιδεών</a:t>
            </a:r>
          </a:p>
        </p:txBody>
      </p:sp>
      <p:sp>
        <p:nvSpPr>
          <p:cNvPr id="8" name="Ορθογώνιο 7"/>
          <p:cNvSpPr/>
          <p:nvPr/>
        </p:nvSpPr>
        <p:spPr>
          <a:xfrm>
            <a:off x="0" y="0"/>
            <a:ext cx="4283968" cy="461665"/>
          </a:xfrm>
          <a:prstGeom prst="rect">
            <a:avLst/>
          </a:prstGeom>
          <a:solidFill>
            <a:srgbClr val="8400D6"/>
          </a:solidFill>
        </p:spPr>
        <p:txBody>
          <a:bodyPr wrap="square">
            <a:spAutoFit/>
          </a:bodyPr>
          <a:lstStyle/>
          <a:p>
            <a:pPr algn="ctr"/>
            <a:r>
              <a:rPr lang="el-GR" sz="2400" spc="300" dirty="0">
                <a:ln w="19050" cmpd="sng">
                  <a:solidFill>
                    <a:srgbClr val="FFFFFF"/>
                  </a:solidFill>
                  <a:prstDash val="solid"/>
                </a:ln>
                <a:solidFill>
                  <a:srgbClr val="FFFFFF"/>
                </a:solidFill>
                <a:latin typeface="Bahnschrift Light SemiCondensed" panose="020B0502040204020203" pitchFamily="34" charset="0"/>
              </a:rPr>
              <a:t>Μαρία, Β’ Γυμνασίου</a:t>
            </a:r>
          </a:p>
        </p:txBody>
      </p:sp>
    </p:spTree>
    <p:extLst>
      <p:ext uri="{BB962C8B-B14F-4D97-AF65-F5344CB8AC3E}">
        <p14:creationId xmlns:p14="http://schemas.microsoft.com/office/powerpoint/2010/main" val="3949064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65"/>
            <a:ext cx="6372200" cy="514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Ορθογώνιο 4"/>
          <p:cNvSpPr/>
          <p:nvPr/>
        </p:nvSpPr>
        <p:spPr>
          <a:xfrm>
            <a:off x="6012160" y="194308"/>
            <a:ext cx="2825615" cy="338554"/>
          </a:xfrm>
          <a:prstGeom prst="rect">
            <a:avLst/>
          </a:prstGeom>
          <a:solidFill>
            <a:srgbClr val="8400D6"/>
          </a:solidFill>
        </p:spPr>
        <p:txBody>
          <a:bodyPr wrap="square">
            <a:spAutoFit/>
          </a:bodyPr>
          <a:lstStyle/>
          <a:p>
            <a:pPr algn="ctr"/>
            <a:r>
              <a:rPr lang="el-GR" sz="1600" spc="300" dirty="0">
                <a:ln w="12700" cmpd="sng">
                  <a:solidFill>
                    <a:srgbClr val="FFFFFF"/>
                  </a:solidFill>
                  <a:prstDash val="solid"/>
                </a:ln>
                <a:solidFill>
                  <a:srgbClr val="FFFFFF"/>
                </a:solidFill>
                <a:latin typeface="Bahnschrift Light SemiCondensed" panose="020B0502040204020203" pitchFamily="34" charset="0"/>
              </a:rPr>
              <a:t>Η διάγνωση</a:t>
            </a:r>
          </a:p>
        </p:txBody>
      </p:sp>
    </p:spTree>
    <p:extLst>
      <p:ext uri="{BB962C8B-B14F-4D97-AF65-F5344CB8AC3E}">
        <p14:creationId xmlns:p14="http://schemas.microsoft.com/office/powerpoint/2010/main" val="290250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212454" y="699542"/>
            <a:ext cx="8712968" cy="2185214"/>
          </a:xfrm>
          <a:prstGeom prst="rect">
            <a:avLst/>
          </a:prstGeom>
          <a:solidFill>
            <a:srgbClr val="8400D6"/>
          </a:solidFill>
        </p:spPr>
        <p:txBody>
          <a:bodyPr wrap="square">
            <a:spAutoFit/>
          </a:bodyPr>
          <a:lstStyle/>
          <a:p>
            <a:pPr algn="ctr"/>
            <a:r>
              <a:rPr lang="el-GR" sz="2400" b="1" spc="300" dirty="0">
                <a:ln w="12700" cmpd="sng">
                  <a:solidFill>
                    <a:srgbClr val="FFFFFF"/>
                  </a:solidFill>
                  <a:prstDash val="solid"/>
                </a:ln>
                <a:solidFill>
                  <a:srgbClr val="FFFFFF"/>
                </a:solidFill>
                <a:latin typeface="Bahnschrift Light SemiCondensed" panose="020B0502040204020203" pitchFamily="34" charset="0"/>
              </a:rPr>
              <a:t>Αξιοποίηση </a:t>
            </a:r>
            <a:r>
              <a:rPr lang="en-US" sz="2400" b="1" spc="300" dirty="0" err="1">
                <a:ln w="12700" cmpd="sng">
                  <a:solidFill>
                    <a:srgbClr val="FFFFFF"/>
                  </a:solidFill>
                  <a:prstDash val="solid"/>
                </a:ln>
                <a:solidFill>
                  <a:srgbClr val="FFFFFF"/>
                </a:solidFill>
                <a:latin typeface="Bahnschrift Light SemiCondensed" panose="020B0502040204020203" pitchFamily="34" charset="0"/>
              </a:rPr>
              <a:t>ChatGPT</a:t>
            </a:r>
            <a:r>
              <a:rPr lang="en-US" sz="2400" b="1" spc="300" dirty="0">
                <a:ln w="12700" cmpd="sng">
                  <a:solidFill>
                    <a:srgbClr val="FFFFFF"/>
                  </a:solidFill>
                  <a:prstDash val="solid"/>
                </a:ln>
                <a:solidFill>
                  <a:srgbClr val="FFFFFF"/>
                </a:solidFill>
                <a:latin typeface="Bahnschrift Light SemiCondensed" panose="020B0502040204020203" pitchFamily="34" charset="0"/>
              </a:rPr>
              <a:t> </a:t>
            </a:r>
            <a:r>
              <a:rPr lang="el-GR" sz="2400" b="1" spc="300" dirty="0">
                <a:ln w="12700" cmpd="sng">
                  <a:solidFill>
                    <a:srgbClr val="FFFFFF"/>
                  </a:solidFill>
                  <a:prstDash val="solid"/>
                </a:ln>
                <a:solidFill>
                  <a:srgbClr val="FFFFFF"/>
                </a:solidFill>
                <a:latin typeface="Bahnschrift Light SemiCondensed" panose="020B0502040204020203" pitchFamily="34" charset="0"/>
              </a:rPr>
              <a:t>για βελτίωση συγγραφικών δεξιοτήτων και παραγωγή ιδεών:</a:t>
            </a:r>
          </a:p>
          <a:p>
            <a:pPr algn="ctr"/>
            <a:endParaRPr lang="el-GR" sz="2400" b="1" spc="300" dirty="0">
              <a:ln w="12700" cmpd="sng">
                <a:solidFill>
                  <a:srgbClr val="FFFFFF"/>
                </a:solidFill>
                <a:prstDash val="solid"/>
              </a:ln>
              <a:solidFill>
                <a:srgbClr val="FFFFFF"/>
              </a:solidFill>
              <a:latin typeface="Bahnschrift Light SemiCondensed" panose="020B0502040204020203" pitchFamily="34" charset="0"/>
            </a:endParaRPr>
          </a:p>
          <a:p>
            <a:pPr marL="342900" indent="-342900">
              <a:buAutoNum type="arabicPeriod"/>
            </a:pPr>
            <a:r>
              <a:rPr lang="el-GR" sz="1600" spc="300" dirty="0">
                <a:ln w="12700" cmpd="sng">
                  <a:solidFill>
                    <a:srgbClr val="FFFFFF"/>
                  </a:solidFill>
                  <a:prstDash val="solid"/>
                </a:ln>
                <a:solidFill>
                  <a:srgbClr val="FFFFFF"/>
                </a:solidFill>
                <a:latin typeface="Bahnschrift Light SemiCondensed" panose="020B0502040204020203" pitchFamily="34" charset="0"/>
              </a:rPr>
              <a:t>Τι θα  ρωτούσαμε το </a:t>
            </a:r>
            <a:r>
              <a:rPr lang="en-US" sz="1600" spc="300" dirty="0" err="1">
                <a:ln w="12700" cmpd="sng">
                  <a:solidFill>
                    <a:srgbClr val="FFFFFF"/>
                  </a:solidFill>
                  <a:prstDash val="solid"/>
                </a:ln>
                <a:solidFill>
                  <a:srgbClr val="FFFFFF"/>
                </a:solidFill>
                <a:latin typeface="Bahnschrift Light SemiCondensed" panose="020B0502040204020203" pitchFamily="34" charset="0"/>
              </a:rPr>
              <a:t>ChatGPT</a:t>
            </a:r>
            <a:r>
              <a:rPr lang="el-GR" sz="1600" spc="300" dirty="0">
                <a:ln w="12700" cmpd="sng">
                  <a:solidFill>
                    <a:srgbClr val="FFFFFF"/>
                  </a:solidFill>
                  <a:prstDash val="solid"/>
                </a:ln>
                <a:solidFill>
                  <a:srgbClr val="FFFFFF"/>
                </a:solidFill>
                <a:latin typeface="Bahnschrift Light SemiCondensed" panose="020B0502040204020203" pitchFamily="34" charset="0"/>
              </a:rPr>
              <a:t>;</a:t>
            </a:r>
          </a:p>
          <a:p>
            <a:pPr marL="342900" indent="-342900">
              <a:buAutoNum type="arabicPeriod"/>
            </a:pPr>
            <a:r>
              <a:rPr lang="el-GR" sz="1600" spc="300" dirty="0">
                <a:ln w="12700" cmpd="sng">
                  <a:solidFill>
                    <a:srgbClr val="FFFFFF"/>
                  </a:solidFill>
                  <a:prstDash val="solid"/>
                </a:ln>
                <a:solidFill>
                  <a:srgbClr val="FFFFFF"/>
                </a:solidFill>
                <a:latin typeface="Bahnschrift Light SemiCondensed" panose="020B0502040204020203" pitchFamily="34" charset="0"/>
              </a:rPr>
              <a:t>Μήπως αν το ρωτήσουμε ξανά, αλλά με διαφορετικό τρόπο, μας δώσει άλλη απάντηση;</a:t>
            </a:r>
          </a:p>
          <a:p>
            <a:pPr marL="342900" indent="-342900">
              <a:buAutoNum type="arabicPeriod"/>
            </a:pPr>
            <a:r>
              <a:rPr lang="el-GR" sz="1600" spc="300" dirty="0">
                <a:ln w="12700" cmpd="sng">
                  <a:solidFill>
                    <a:srgbClr val="FFFFFF"/>
                  </a:solidFill>
                  <a:prstDash val="solid"/>
                </a:ln>
                <a:solidFill>
                  <a:srgbClr val="FFFFFF"/>
                </a:solidFill>
                <a:latin typeface="Bahnschrift Light SemiCondensed" panose="020B0502040204020203" pitchFamily="34" charset="0"/>
              </a:rPr>
              <a:t>Τι θα κρατήσουμε από την απάντηση που μας έδωσε;</a:t>
            </a:r>
          </a:p>
        </p:txBody>
      </p:sp>
      <p:sp>
        <p:nvSpPr>
          <p:cNvPr id="6" name="Ορθογώνιο 5"/>
          <p:cNvSpPr/>
          <p:nvPr/>
        </p:nvSpPr>
        <p:spPr>
          <a:xfrm>
            <a:off x="755576" y="3075806"/>
            <a:ext cx="8280920" cy="584775"/>
          </a:xfrm>
          <a:prstGeom prst="rect">
            <a:avLst/>
          </a:prstGeom>
          <a:solidFill>
            <a:srgbClr val="8400D6"/>
          </a:solidFill>
        </p:spPr>
        <p:txBody>
          <a:bodyPr wrap="square">
            <a:spAutoFit/>
          </a:bodyPr>
          <a:lstStyle/>
          <a:p>
            <a:pPr algn="ctr"/>
            <a:r>
              <a:rPr lang="el-GR" sz="1600" spc="300" dirty="0">
                <a:ln w="12700" cmpd="sng">
                  <a:solidFill>
                    <a:srgbClr val="FFFFFF"/>
                  </a:solidFill>
                  <a:prstDash val="solid"/>
                </a:ln>
                <a:solidFill>
                  <a:srgbClr val="FFFFFF"/>
                </a:solidFill>
                <a:latin typeface="Bahnschrift Light SemiCondensed" panose="020B0502040204020203" pitchFamily="34" charset="0"/>
              </a:rPr>
              <a:t>Παράλληλη αξιοποίηση αρχών του ΣΑΔΕΠΕΑΕ: ΑΤΟΜΙΚΟΤΗΤΑ, ΔΙΑΦΟΡΟΠΟΙΗΣΗ</a:t>
            </a:r>
          </a:p>
        </p:txBody>
      </p:sp>
    </p:spTree>
    <p:extLst>
      <p:ext uri="{BB962C8B-B14F-4D97-AF65-F5344CB8AC3E}">
        <p14:creationId xmlns:p14="http://schemas.microsoft.com/office/powerpoint/2010/main" val="1476851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611560" y="194308"/>
            <a:ext cx="7632848" cy="1323439"/>
          </a:xfrm>
          <a:prstGeom prst="rect">
            <a:avLst/>
          </a:prstGeom>
          <a:solidFill>
            <a:srgbClr val="8400D6"/>
          </a:solidFill>
        </p:spPr>
        <p:txBody>
          <a:bodyPr wrap="square">
            <a:spAutoFit/>
          </a:bodyPr>
          <a:lstStyle/>
          <a:p>
            <a:pPr algn="ctr"/>
            <a:r>
              <a:rPr lang="el-GR" sz="1600" spc="300" dirty="0">
                <a:ln w="12700" cmpd="sng">
                  <a:solidFill>
                    <a:srgbClr val="FFFFFF"/>
                  </a:solidFill>
                  <a:prstDash val="solid"/>
                </a:ln>
                <a:solidFill>
                  <a:srgbClr val="FFFFFF"/>
                </a:solidFill>
                <a:latin typeface="Bahnschrift Light SemiCondensed" panose="020B0502040204020203" pitchFamily="34" charset="0"/>
              </a:rPr>
              <a:t>Άλλες πρακτικές:</a:t>
            </a:r>
          </a:p>
          <a:p>
            <a:pPr marL="285750" indent="-285750">
              <a:buFont typeface="Arial" panose="020B0604020202020204" pitchFamily="34" charset="0"/>
              <a:buChar char="•"/>
            </a:pPr>
            <a:r>
              <a:rPr lang="el-GR" sz="1600" spc="300" dirty="0">
                <a:ln w="12700" cmpd="sng">
                  <a:solidFill>
                    <a:srgbClr val="FFFFFF"/>
                  </a:solidFill>
                  <a:prstDash val="solid"/>
                </a:ln>
                <a:solidFill>
                  <a:srgbClr val="FFFFFF"/>
                </a:solidFill>
                <a:latin typeface="Bahnschrift Light SemiCondensed" panose="020B0502040204020203" pitchFamily="34" charset="0"/>
              </a:rPr>
              <a:t>Στο μάθημα της Ιστορίας: παιχνίδια ρόλων με ιστορικά πρόσωπα (π.χ. Τρικούπης – Δηλιγιάννης).</a:t>
            </a:r>
          </a:p>
          <a:p>
            <a:pPr marL="285750" indent="-285750">
              <a:buFont typeface="Arial" panose="020B0604020202020204" pitchFamily="34" charset="0"/>
              <a:buChar char="•"/>
            </a:pPr>
            <a:r>
              <a:rPr lang="el-GR" sz="1600" spc="300" dirty="0">
                <a:ln w="12700" cmpd="sng">
                  <a:solidFill>
                    <a:srgbClr val="FFFFFF"/>
                  </a:solidFill>
                  <a:prstDash val="solid"/>
                </a:ln>
                <a:solidFill>
                  <a:srgbClr val="FFFFFF"/>
                </a:solidFill>
                <a:latin typeface="Bahnschrift Light SemiCondensed" panose="020B0502040204020203" pitchFamily="34" charset="0"/>
              </a:rPr>
              <a:t>Προτάσεις για δραστηριότητες από το ίδιο το </a:t>
            </a:r>
            <a:r>
              <a:rPr lang="en-US" sz="1600" spc="300" dirty="0" err="1">
                <a:ln w="12700" cmpd="sng">
                  <a:solidFill>
                    <a:srgbClr val="FFFFFF"/>
                  </a:solidFill>
                  <a:prstDash val="solid"/>
                </a:ln>
                <a:solidFill>
                  <a:srgbClr val="FFFFFF"/>
                </a:solidFill>
                <a:latin typeface="Bahnschrift Light SemiCondensed" panose="020B0502040204020203" pitchFamily="34" charset="0"/>
              </a:rPr>
              <a:t>ChatGPT</a:t>
            </a:r>
            <a:r>
              <a:rPr lang="en-US" sz="1600" spc="300" dirty="0">
                <a:ln w="12700" cmpd="sng">
                  <a:solidFill>
                    <a:srgbClr val="FFFFFF"/>
                  </a:solidFill>
                  <a:prstDash val="solid"/>
                </a:ln>
                <a:solidFill>
                  <a:srgbClr val="FFFFFF"/>
                </a:solidFill>
                <a:latin typeface="Bahnschrift Light SemiCondensed" panose="020B0502040204020203" pitchFamily="34" charset="0"/>
              </a:rPr>
              <a:t>.</a:t>
            </a:r>
          </a:p>
          <a:p>
            <a:pPr marL="285750" indent="-285750">
              <a:buFont typeface="Arial" panose="020B0604020202020204" pitchFamily="34" charset="0"/>
              <a:buChar char="•"/>
            </a:pPr>
            <a:r>
              <a:rPr lang="el-GR" sz="1600" spc="300" dirty="0" err="1">
                <a:ln w="12700" cmpd="sng">
                  <a:solidFill>
                    <a:srgbClr val="FFFFFF"/>
                  </a:solidFill>
                  <a:prstDash val="solid"/>
                </a:ln>
                <a:solidFill>
                  <a:srgbClr val="FFFFFF"/>
                </a:solidFill>
                <a:latin typeface="Bahnschrift Light SemiCondensed" panose="020B0502040204020203" pitchFamily="34" charset="0"/>
              </a:rPr>
              <a:t>Σχεδιαγραμματική</a:t>
            </a:r>
            <a:r>
              <a:rPr lang="el-GR" sz="1600" spc="300" dirty="0">
                <a:ln w="12700" cmpd="sng">
                  <a:solidFill>
                    <a:srgbClr val="FFFFFF"/>
                  </a:solidFill>
                  <a:prstDash val="solid"/>
                </a:ln>
                <a:solidFill>
                  <a:srgbClr val="FFFFFF"/>
                </a:solidFill>
                <a:latin typeface="Bahnschrift Light SemiCondensed" panose="020B0502040204020203" pitchFamily="34" charset="0"/>
              </a:rPr>
              <a:t> παρουσίαση του μαθήματος από το </a:t>
            </a:r>
            <a:r>
              <a:rPr lang="en-US" sz="1600" spc="300" dirty="0">
                <a:ln w="12700" cmpd="sng">
                  <a:solidFill>
                    <a:srgbClr val="FFFFFF"/>
                  </a:solidFill>
                  <a:prstDash val="solid"/>
                </a:ln>
                <a:solidFill>
                  <a:srgbClr val="FFFFFF"/>
                </a:solidFill>
                <a:latin typeface="Bahnschrift Light SemiCondensed" panose="020B0502040204020203" pitchFamily="34" charset="0"/>
              </a:rPr>
              <a:t>GPT.</a:t>
            </a:r>
            <a:endParaRPr lang="el-GR" sz="1600" spc="300" dirty="0">
              <a:ln w="12700" cmpd="sng">
                <a:solidFill>
                  <a:srgbClr val="FFFFFF"/>
                </a:solidFill>
                <a:prstDash val="solid"/>
              </a:ln>
              <a:solidFill>
                <a:srgbClr val="FFFFFF"/>
              </a:solidFill>
              <a:latin typeface="Bahnschrift Light SemiCondensed" panose="020B0502040204020203" pitchFamily="34" charset="0"/>
            </a:endParaRPr>
          </a:p>
        </p:txBody>
      </p:sp>
      <p:sp>
        <p:nvSpPr>
          <p:cNvPr id="6" name="Ορθογώνιο 5"/>
          <p:cNvSpPr/>
          <p:nvPr/>
        </p:nvSpPr>
        <p:spPr>
          <a:xfrm>
            <a:off x="251520" y="2067694"/>
            <a:ext cx="4752528" cy="2800767"/>
          </a:xfrm>
          <a:prstGeom prst="rect">
            <a:avLst/>
          </a:prstGeom>
          <a:solidFill>
            <a:srgbClr val="8400D6"/>
          </a:solidFill>
        </p:spPr>
        <p:txBody>
          <a:bodyPr wrap="square">
            <a:spAutoFit/>
          </a:bodyPr>
          <a:lstStyle/>
          <a:p>
            <a:pPr algn="ctr"/>
            <a:r>
              <a:rPr lang="el-GR" sz="1600" spc="300" dirty="0">
                <a:ln w="12700" cmpd="sng">
                  <a:solidFill>
                    <a:srgbClr val="FFFFFF"/>
                  </a:solidFill>
                  <a:prstDash val="solid"/>
                </a:ln>
                <a:solidFill>
                  <a:srgbClr val="FFFFFF"/>
                </a:solidFill>
                <a:latin typeface="Bahnschrift Light SemiCondensed" panose="020B0502040204020203" pitchFamily="34" charset="0"/>
              </a:rPr>
              <a:t>Αναδυόμενες προσδοκίες στην διόρθωση ατομικής</a:t>
            </a:r>
          </a:p>
          <a:p>
            <a:pPr algn="ctr"/>
            <a:r>
              <a:rPr lang="el-GR" sz="1600" spc="300" dirty="0">
                <a:ln w="12700" cmpd="sng">
                  <a:solidFill>
                    <a:srgbClr val="FFFFFF"/>
                  </a:solidFill>
                  <a:prstDash val="solid"/>
                </a:ln>
                <a:solidFill>
                  <a:srgbClr val="FFFFFF"/>
                </a:solidFill>
                <a:latin typeface="Bahnschrift Light SemiCondensed" panose="020B0502040204020203" pitchFamily="34" charset="0"/>
              </a:rPr>
              <a:t>μεθόδου μελέτης ηλεκτρονικών κειμένων:</a:t>
            </a:r>
          </a:p>
          <a:p>
            <a:pPr algn="ctr"/>
            <a:endParaRPr lang="el-GR" sz="1600" spc="300" dirty="0">
              <a:ln w="12700" cmpd="sng">
                <a:solidFill>
                  <a:srgbClr val="FFFFFF"/>
                </a:solidFill>
                <a:prstDash val="solid"/>
              </a:ln>
              <a:solidFill>
                <a:srgbClr val="FFFFFF"/>
              </a:solidFill>
              <a:latin typeface="Bahnschrift Light SemiCondensed" panose="020B0502040204020203" pitchFamily="34" charset="0"/>
            </a:endParaRPr>
          </a:p>
          <a:p>
            <a:pPr marL="285750" indent="-285750">
              <a:buFont typeface="Arial" panose="020B0604020202020204" pitchFamily="34" charset="0"/>
              <a:buChar char="•"/>
            </a:pPr>
            <a:r>
              <a:rPr lang="el-GR" sz="1600" spc="300" dirty="0">
                <a:ln w="12700" cmpd="sng">
                  <a:solidFill>
                    <a:srgbClr val="FFFFFF"/>
                  </a:solidFill>
                  <a:prstDash val="solid"/>
                </a:ln>
                <a:solidFill>
                  <a:srgbClr val="FFFFFF"/>
                </a:solidFill>
                <a:latin typeface="Bahnschrift Light SemiCondensed" panose="020B0502040204020203" pitchFamily="34" charset="0"/>
              </a:rPr>
              <a:t>Κατανόηση των συντακτικών και ορθογραφικών λαθών στο κείμενο.</a:t>
            </a:r>
          </a:p>
          <a:p>
            <a:pPr marL="285750" indent="-285750">
              <a:buFont typeface="Arial" panose="020B0604020202020204" pitchFamily="34" charset="0"/>
              <a:buChar char="•"/>
            </a:pPr>
            <a:r>
              <a:rPr lang="el-GR" sz="1600" spc="300" dirty="0">
                <a:ln w="12700" cmpd="sng">
                  <a:solidFill>
                    <a:srgbClr val="FFFFFF"/>
                  </a:solidFill>
                  <a:prstDash val="solid"/>
                </a:ln>
                <a:solidFill>
                  <a:srgbClr val="FFFFFF"/>
                </a:solidFill>
                <a:latin typeface="Bahnschrift Light SemiCondensed" panose="020B0502040204020203" pitchFamily="34" charset="0"/>
              </a:rPr>
              <a:t>Διόρθωση ατομικής μεθόδου μελέτης ηλεκτρονικών κειμένων.</a:t>
            </a:r>
          </a:p>
          <a:p>
            <a:pPr marL="285750" indent="-285750">
              <a:buFont typeface="Arial" panose="020B0604020202020204" pitchFamily="34" charset="0"/>
              <a:buChar char="•"/>
            </a:pPr>
            <a:r>
              <a:rPr lang="el-GR" sz="1600" spc="300" dirty="0">
                <a:ln w="12700" cmpd="sng">
                  <a:solidFill>
                    <a:srgbClr val="FFFFFF"/>
                  </a:solidFill>
                  <a:prstDash val="solid"/>
                </a:ln>
                <a:solidFill>
                  <a:srgbClr val="FFFFFF"/>
                </a:solidFill>
                <a:latin typeface="Bahnschrift Light SemiCondensed" panose="020B0502040204020203" pitchFamily="34" charset="0"/>
              </a:rPr>
              <a:t>Βελτίωση συγγραφικών και γραπτών επικοινωνιακών δεξιοτήτων.</a:t>
            </a:r>
          </a:p>
        </p:txBody>
      </p:sp>
      <p:sp>
        <p:nvSpPr>
          <p:cNvPr id="7" name="Ορθογώνιο 6"/>
          <p:cNvSpPr/>
          <p:nvPr/>
        </p:nvSpPr>
        <p:spPr>
          <a:xfrm>
            <a:off x="5220072" y="1635646"/>
            <a:ext cx="3744416" cy="2585323"/>
          </a:xfrm>
          <a:prstGeom prst="rect">
            <a:avLst/>
          </a:prstGeom>
          <a:solidFill>
            <a:srgbClr val="8400D6"/>
          </a:solidFill>
        </p:spPr>
        <p:txBody>
          <a:bodyPr wrap="square">
            <a:spAutoFit/>
          </a:bodyPr>
          <a:lstStyle/>
          <a:p>
            <a:pPr algn="ctr"/>
            <a:r>
              <a:rPr lang="el-GR" spc="300" dirty="0">
                <a:ln w="12700" cmpd="sng">
                  <a:solidFill>
                    <a:srgbClr val="FFFFFF"/>
                  </a:solidFill>
                  <a:prstDash val="solid"/>
                </a:ln>
                <a:solidFill>
                  <a:srgbClr val="FFFFFF"/>
                </a:solidFill>
                <a:latin typeface="Bahnschrift Light SemiCondensed" panose="020B0502040204020203" pitchFamily="34" charset="0"/>
              </a:rPr>
              <a:t>Αναδυόμενες προκλήσεις:</a:t>
            </a:r>
          </a:p>
          <a:p>
            <a:pPr algn="ctr"/>
            <a:endParaRPr lang="el-GR" spc="300" dirty="0">
              <a:ln w="12700" cmpd="sng">
                <a:solidFill>
                  <a:srgbClr val="FFFFFF"/>
                </a:solidFill>
                <a:prstDash val="solid"/>
              </a:ln>
              <a:solidFill>
                <a:srgbClr val="FFFFFF"/>
              </a:solidFill>
              <a:latin typeface="Bahnschrift Light SemiCondensed" panose="020B0502040204020203" pitchFamily="34" charset="0"/>
            </a:endParaRPr>
          </a:p>
          <a:p>
            <a:pPr marL="285750" indent="-285750">
              <a:buFont typeface="Arial" panose="020B0604020202020204" pitchFamily="34" charset="0"/>
              <a:buChar char="•"/>
            </a:pPr>
            <a:r>
              <a:rPr lang="el-GR" spc="300" dirty="0">
                <a:ln w="12700" cmpd="sng">
                  <a:solidFill>
                    <a:srgbClr val="FFFFFF"/>
                  </a:solidFill>
                  <a:prstDash val="solid"/>
                </a:ln>
                <a:solidFill>
                  <a:srgbClr val="FFFFFF"/>
                </a:solidFill>
                <a:latin typeface="Bahnschrift Light SemiCondensed" panose="020B0502040204020203" pitchFamily="34" charset="0"/>
              </a:rPr>
              <a:t>Αυτούσια αντιγραφή.</a:t>
            </a:r>
          </a:p>
          <a:p>
            <a:pPr marL="285750" indent="-285750">
              <a:buFont typeface="Arial" panose="020B0604020202020204" pitchFamily="34" charset="0"/>
              <a:buChar char="•"/>
            </a:pPr>
            <a:r>
              <a:rPr lang="el-GR" spc="300" dirty="0">
                <a:ln w="12700" cmpd="sng">
                  <a:solidFill>
                    <a:srgbClr val="FFFFFF"/>
                  </a:solidFill>
                  <a:prstDash val="solid"/>
                </a:ln>
                <a:solidFill>
                  <a:srgbClr val="FFFFFF"/>
                </a:solidFill>
                <a:latin typeface="Bahnschrift Light SemiCondensed" panose="020B0502040204020203" pitchFamily="34" charset="0"/>
              </a:rPr>
              <a:t>Μείωση κριτικής ικανότητας.</a:t>
            </a:r>
          </a:p>
          <a:p>
            <a:pPr marL="285750" indent="-285750">
              <a:buFont typeface="Arial" panose="020B0604020202020204" pitchFamily="34" charset="0"/>
              <a:buChar char="•"/>
            </a:pPr>
            <a:r>
              <a:rPr lang="el-GR" spc="300" dirty="0">
                <a:ln w="12700" cmpd="sng">
                  <a:solidFill>
                    <a:srgbClr val="FFFFFF"/>
                  </a:solidFill>
                  <a:prstDash val="solid"/>
                </a:ln>
                <a:solidFill>
                  <a:srgbClr val="FFFFFF"/>
                </a:solidFill>
                <a:latin typeface="Bahnschrift Light SemiCondensed" panose="020B0502040204020203" pitchFamily="34" charset="0"/>
              </a:rPr>
              <a:t>Μείωση εξατομίκευσης μέσω τυποποιημένων απαντήσεων.</a:t>
            </a:r>
          </a:p>
          <a:p>
            <a:pPr marL="285750" indent="-285750">
              <a:buFont typeface="Arial" panose="020B0604020202020204" pitchFamily="34" charset="0"/>
              <a:buChar char="•"/>
            </a:pPr>
            <a:r>
              <a:rPr lang="el-GR" spc="300" dirty="0">
                <a:ln w="12700" cmpd="sng">
                  <a:solidFill>
                    <a:srgbClr val="FFFFFF"/>
                  </a:solidFill>
                  <a:prstDash val="solid"/>
                </a:ln>
                <a:solidFill>
                  <a:srgbClr val="FFFFFF"/>
                </a:solidFill>
                <a:latin typeface="Bahnschrift Light SemiCondensed" panose="020B0502040204020203" pitchFamily="34" charset="0"/>
              </a:rPr>
              <a:t>Εξαρτήσεις.</a:t>
            </a:r>
          </a:p>
        </p:txBody>
      </p:sp>
    </p:spTree>
    <p:extLst>
      <p:ext uri="{BB962C8B-B14F-4D97-AF65-F5344CB8AC3E}">
        <p14:creationId xmlns:p14="http://schemas.microsoft.com/office/powerpoint/2010/main" val="2106390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63C26C-7D8D-47A8-CF02-3C0FD5D0AEE4}"/>
            </a:ext>
          </a:extLst>
        </p:cNvPr>
        <p:cNvGrpSpPr/>
        <p:nvPr/>
      </p:nvGrpSpPr>
      <p:grpSpPr>
        <a:xfrm>
          <a:off x="0" y="0"/>
          <a:ext cx="0" cy="0"/>
          <a:chOff x="0" y="0"/>
          <a:chExt cx="0" cy="0"/>
        </a:xfrm>
      </p:grpSpPr>
      <p:sp>
        <p:nvSpPr>
          <p:cNvPr id="3" name="Ορθογώνιο 2">
            <a:extLst>
              <a:ext uri="{FF2B5EF4-FFF2-40B4-BE49-F238E27FC236}">
                <a16:creationId xmlns="" xmlns:a16="http://schemas.microsoft.com/office/drawing/2014/main" id="{18E07EF9-47D0-4484-A97D-AA0EBB1DBC81}"/>
              </a:ext>
            </a:extLst>
          </p:cNvPr>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 xmlns:a16="http://schemas.microsoft.com/office/drawing/2014/main" id="{D04EE335-7D9B-3C41-33AC-AB8E90B35BDA}"/>
              </a:ext>
            </a:extLst>
          </p:cNvPr>
          <p:cNvSpPr/>
          <p:nvPr/>
        </p:nvSpPr>
        <p:spPr>
          <a:xfrm>
            <a:off x="611560" y="194308"/>
            <a:ext cx="7632848" cy="1077218"/>
          </a:xfrm>
          <a:prstGeom prst="rect">
            <a:avLst/>
          </a:prstGeom>
          <a:solidFill>
            <a:srgbClr val="8400D6"/>
          </a:solidFill>
        </p:spPr>
        <p:txBody>
          <a:bodyPr wrap="square">
            <a:spAutoFit/>
          </a:bodyPr>
          <a:lstStyle/>
          <a:p>
            <a:pPr algn="ctr"/>
            <a:r>
              <a:rPr lang="el-GR" sz="1600" spc="300" dirty="0">
                <a:ln w="12700" cmpd="sng">
                  <a:solidFill>
                    <a:srgbClr val="FFFFFF"/>
                  </a:solidFill>
                  <a:prstDash val="solid"/>
                </a:ln>
                <a:solidFill>
                  <a:srgbClr val="FFFFFF"/>
                </a:solidFill>
                <a:latin typeface="Bahnschrift Light SemiCondensed" panose="020B0502040204020203" pitchFamily="34" charset="0"/>
              </a:rPr>
              <a:t>Άλλες πρακτικές:</a:t>
            </a:r>
          </a:p>
          <a:p>
            <a:pPr marL="285750" indent="-285750">
              <a:buFont typeface="Arial" panose="020B0604020202020204" pitchFamily="34" charset="0"/>
              <a:buChar char="•"/>
            </a:pPr>
            <a:r>
              <a:rPr lang="el-GR" sz="1600" spc="300" dirty="0">
                <a:ln w="12700" cmpd="sng">
                  <a:solidFill>
                    <a:srgbClr val="FFFFFF"/>
                  </a:solidFill>
                  <a:prstDash val="solid"/>
                </a:ln>
                <a:solidFill>
                  <a:srgbClr val="FFFFFF"/>
                </a:solidFill>
                <a:latin typeface="Bahnschrift Light SemiCondensed" panose="020B0502040204020203" pitchFamily="34" charset="0"/>
              </a:rPr>
              <a:t>Παιχνίδια ρόλων στην ιστορία (απαντά το ιστορικό πρόσωπο).</a:t>
            </a:r>
          </a:p>
          <a:p>
            <a:pPr marL="285750" indent="-285750">
              <a:buFont typeface="Arial" panose="020B0604020202020204" pitchFamily="34" charset="0"/>
              <a:buChar char="•"/>
            </a:pPr>
            <a:r>
              <a:rPr lang="el-GR" sz="1600" spc="300" dirty="0">
                <a:ln w="12700" cmpd="sng">
                  <a:solidFill>
                    <a:srgbClr val="FFFFFF"/>
                  </a:solidFill>
                  <a:prstDash val="solid"/>
                </a:ln>
                <a:solidFill>
                  <a:srgbClr val="FFFFFF"/>
                </a:solidFill>
                <a:latin typeface="Bahnschrift Light SemiCondensed" panose="020B0502040204020203" pitchFamily="34" charset="0"/>
              </a:rPr>
              <a:t>Παροχή ανατροφοδότησης.</a:t>
            </a:r>
          </a:p>
          <a:p>
            <a:pPr marL="285750" indent="-285750">
              <a:buFont typeface="Arial" panose="020B0604020202020204" pitchFamily="34" charset="0"/>
              <a:buChar char="•"/>
            </a:pPr>
            <a:r>
              <a:rPr lang="el-GR" sz="1600" spc="300" dirty="0">
                <a:ln w="12700" cmpd="sng">
                  <a:solidFill>
                    <a:srgbClr val="FFFFFF"/>
                  </a:solidFill>
                  <a:prstDash val="solid"/>
                </a:ln>
                <a:solidFill>
                  <a:srgbClr val="FFFFFF"/>
                </a:solidFill>
                <a:latin typeface="Bahnschrift Light SemiCondensed" panose="020B0502040204020203" pitchFamily="34" charset="0"/>
              </a:rPr>
              <a:t>Ψηφοφορίες και δραστηριότητες μαθητών/τριών.</a:t>
            </a:r>
          </a:p>
        </p:txBody>
      </p:sp>
      <p:sp>
        <p:nvSpPr>
          <p:cNvPr id="6" name="Ορθογώνιο 5">
            <a:extLst>
              <a:ext uri="{FF2B5EF4-FFF2-40B4-BE49-F238E27FC236}">
                <a16:creationId xmlns="" xmlns:a16="http://schemas.microsoft.com/office/drawing/2014/main" id="{7A2F2E88-2853-CF1E-E7AF-7A96566EA646}"/>
              </a:ext>
            </a:extLst>
          </p:cNvPr>
          <p:cNvSpPr/>
          <p:nvPr/>
        </p:nvSpPr>
        <p:spPr>
          <a:xfrm>
            <a:off x="251520" y="2067694"/>
            <a:ext cx="4752528" cy="2554545"/>
          </a:xfrm>
          <a:prstGeom prst="rect">
            <a:avLst/>
          </a:prstGeom>
          <a:solidFill>
            <a:srgbClr val="8400D6"/>
          </a:solidFill>
        </p:spPr>
        <p:txBody>
          <a:bodyPr wrap="square">
            <a:spAutoFit/>
          </a:bodyPr>
          <a:lstStyle/>
          <a:p>
            <a:pPr algn="ctr"/>
            <a:r>
              <a:rPr lang="el-GR" sz="1600" spc="300" dirty="0">
                <a:ln w="12700" cmpd="sng">
                  <a:solidFill>
                    <a:srgbClr val="FFFFFF"/>
                  </a:solidFill>
                  <a:prstDash val="solid"/>
                </a:ln>
                <a:solidFill>
                  <a:srgbClr val="FFFFFF"/>
                </a:solidFill>
                <a:latin typeface="Bahnschrift Light SemiCondensed" panose="020B0502040204020203" pitchFamily="34" charset="0"/>
              </a:rPr>
              <a:t>Αναδυόμενες προσδοκίες </a:t>
            </a:r>
            <a:r>
              <a:rPr lang="el-GR" sz="1600" spc="300" dirty="0" smtClean="0">
                <a:ln w="12700" cmpd="sng">
                  <a:solidFill>
                    <a:srgbClr val="FFFFFF"/>
                  </a:solidFill>
                  <a:prstDash val="solid"/>
                </a:ln>
                <a:solidFill>
                  <a:srgbClr val="FFFFFF"/>
                </a:solidFill>
                <a:latin typeface="Bahnschrift Light SemiCondensed" panose="020B0502040204020203" pitchFamily="34" charset="0"/>
              </a:rPr>
              <a:t>στη </a:t>
            </a:r>
            <a:r>
              <a:rPr lang="el-GR" sz="1600" spc="300" dirty="0">
                <a:ln w="12700" cmpd="sng">
                  <a:solidFill>
                    <a:srgbClr val="FFFFFF"/>
                  </a:solidFill>
                  <a:prstDash val="solid"/>
                </a:ln>
                <a:solidFill>
                  <a:srgbClr val="FFFFFF"/>
                </a:solidFill>
                <a:latin typeface="Bahnschrift Light SemiCondensed" panose="020B0502040204020203" pitchFamily="34" charset="0"/>
              </a:rPr>
              <a:t>διόρθωση </a:t>
            </a:r>
            <a:r>
              <a:rPr lang="el-GR" sz="1600" spc="300" dirty="0" smtClean="0">
                <a:ln w="12700" cmpd="sng">
                  <a:solidFill>
                    <a:srgbClr val="FFFFFF"/>
                  </a:solidFill>
                  <a:prstDash val="solid"/>
                </a:ln>
                <a:solidFill>
                  <a:srgbClr val="FFFFFF"/>
                </a:solidFill>
                <a:latin typeface="Bahnschrift Light SemiCondensed" panose="020B0502040204020203" pitchFamily="34" charset="0"/>
              </a:rPr>
              <a:t>ατομικής μεθόδου </a:t>
            </a:r>
            <a:r>
              <a:rPr lang="el-GR" sz="1600" spc="300" dirty="0">
                <a:ln w="12700" cmpd="sng">
                  <a:solidFill>
                    <a:srgbClr val="FFFFFF"/>
                  </a:solidFill>
                  <a:prstDash val="solid"/>
                </a:ln>
                <a:solidFill>
                  <a:srgbClr val="FFFFFF"/>
                </a:solidFill>
                <a:latin typeface="Bahnschrift Light SemiCondensed" panose="020B0502040204020203" pitchFamily="34" charset="0"/>
              </a:rPr>
              <a:t>μελέτης ηλεκτρονικών κειμένων:</a:t>
            </a:r>
          </a:p>
          <a:p>
            <a:pPr algn="ctr"/>
            <a:endParaRPr lang="el-GR" sz="1600" spc="300" dirty="0">
              <a:ln w="12700" cmpd="sng">
                <a:solidFill>
                  <a:srgbClr val="FFFFFF"/>
                </a:solidFill>
                <a:prstDash val="solid"/>
              </a:ln>
              <a:solidFill>
                <a:srgbClr val="FFFFFF"/>
              </a:solidFill>
              <a:latin typeface="Bahnschrift Light SemiCondensed" panose="020B0502040204020203" pitchFamily="34" charset="0"/>
            </a:endParaRPr>
          </a:p>
          <a:p>
            <a:pPr marL="285750" indent="-285750">
              <a:buFont typeface="Arial" panose="020B0604020202020204" pitchFamily="34" charset="0"/>
              <a:buChar char="•"/>
            </a:pPr>
            <a:r>
              <a:rPr lang="el-GR" sz="1600" spc="300" dirty="0">
                <a:ln w="12700" cmpd="sng">
                  <a:solidFill>
                    <a:srgbClr val="FFFFFF"/>
                  </a:solidFill>
                  <a:prstDash val="solid"/>
                </a:ln>
                <a:solidFill>
                  <a:srgbClr val="FFFFFF"/>
                </a:solidFill>
                <a:latin typeface="Bahnschrift Light SemiCondensed" panose="020B0502040204020203" pitchFamily="34" charset="0"/>
              </a:rPr>
              <a:t>Κατανόηση των συντακτικών και ορθογραφικών λαθών στο κείμενο.</a:t>
            </a:r>
          </a:p>
          <a:p>
            <a:pPr marL="285750" indent="-285750">
              <a:buFont typeface="Arial" panose="020B0604020202020204" pitchFamily="34" charset="0"/>
              <a:buChar char="•"/>
            </a:pPr>
            <a:r>
              <a:rPr lang="el-GR" sz="1600" spc="300" dirty="0">
                <a:ln w="12700" cmpd="sng">
                  <a:solidFill>
                    <a:srgbClr val="FFFFFF"/>
                  </a:solidFill>
                  <a:prstDash val="solid"/>
                </a:ln>
                <a:solidFill>
                  <a:srgbClr val="FFFFFF"/>
                </a:solidFill>
                <a:latin typeface="Bahnschrift Light SemiCondensed" panose="020B0502040204020203" pitchFamily="34" charset="0"/>
              </a:rPr>
              <a:t>Διόρθωση ατομικής μεθόδου μελέτης ηλεκτρονικών κειμένων.</a:t>
            </a:r>
          </a:p>
          <a:p>
            <a:pPr marL="285750" indent="-285750">
              <a:buFont typeface="Arial" panose="020B0604020202020204" pitchFamily="34" charset="0"/>
              <a:buChar char="•"/>
            </a:pPr>
            <a:r>
              <a:rPr lang="el-GR" sz="1600" spc="300" dirty="0">
                <a:ln w="12700" cmpd="sng">
                  <a:solidFill>
                    <a:srgbClr val="FFFFFF"/>
                  </a:solidFill>
                  <a:prstDash val="solid"/>
                </a:ln>
                <a:solidFill>
                  <a:srgbClr val="FFFFFF"/>
                </a:solidFill>
                <a:latin typeface="Bahnschrift Light SemiCondensed" panose="020B0502040204020203" pitchFamily="34" charset="0"/>
              </a:rPr>
              <a:t>Βελτίωση συγγραφικών και γραπτών επικοινωνιακών δεξιοτήτων.</a:t>
            </a:r>
          </a:p>
        </p:txBody>
      </p:sp>
      <p:sp>
        <p:nvSpPr>
          <p:cNvPr id="7" name="Ορθογώνιο 6">
            <a:extLst>
              <a:ext uri="{FF2B5EF4-FFF2-40B4-BE49-F238E27FC236}">
                <a16:creationId xmlns="" xmlns:a16="http://schemas.microsoft.com/office/drawing/2014/main" id="{AF46E80F-E86D-52DF-094B-194862725C19}"/>
              </a:ext>
            </a:extLst>
          </p:cNvPr>
          <p:cNvSpPr/>
          <p:nvPr/>
        </p:nvSpPr>
        <p:spPr>
          <a:xfrm>
            <a:off x="5220072" y="1635646"/>
            <a:ext cx="3744416" cy="2585323"/>
          </a:xfrm>
          <a:prstGeom prst="rect">
            <a:avLst/>
          </a:prstGeom>
          <a:solidFill>
            <a:srgbClr val="8400D6"/>
          </a:solidFill>
        </p:spPr>
        <p:txBody>
          <a:bodyPr wrap="square">
            <a:spAutoFit/>
          </a:bodyPr>
          <a:lstStyle/>
          <a:p>
            <a:pPr algn="ctr"/>
            <a:r>
              <a:rPr lang="el-GR" spc="300" dirty="0">
                <a:ln w="12700" cmpd="sng">
                  <a:solidFill>
                    <a:srgbClr val="FFFFFF"/>
                  </a:solidFill>
                  <a:prstDash val="solid"/>
                </a:ln>
                <a:solidFill>
                  <a:srgbClr val="FFFFFF"/>
                </a:solidFill>
                <a:latin typeface="Bahnschrift Light SemiCondensed" panose="020B0502040204020203" pitchFamily="34" charset="0"/>
              </a:rPr>
              <a:t>Αναδυόμενες προκλήσεις:</a:t>
            </a:r>
          </a:p>
          <a:p>
            <a:pPr algn="ctr"/>
            <a:endParaRPr lang="el-GR" spc="300" dirty="0">
              <a:ln w="12700" cmpd="sng">
                <a:solidFill>
                  <a:srgbClr val="FFFFFF"/>
                </a:solidFill>
                <a:prstDash val="solid"/>
              </a:ln>
              <a:solidFill>
                <a:srgbClr val="FFFFFF"/>
              </a:solidFill>
              <a:latin typeface="Bahnschrift Light SemiCondensed" panose="020B0502040204020203" pitchFamily="34" charset="0"/>
            </a:endParaRPr>
          </a:p>
          <a:p>
            <a:pPr marL="285750" indent="-285750">
              <a:buFont typeface="Arial" panose="020B0604020202020204" pitchFamily="34" charset="0"/>
              <a:buChar char="•"/>
            </a:pPr>
            <a:r>
              <a:rPr lang="el-GR" spc="300" dirty="0">
                <a:ln w="12700" cmpd="sng">
                  <a:solidFill>
                    <a:srgbClr val="FFFFFF"/>
                  </a:solidFill>
                  <a:prstDash val="solid"/>
                </a:ln>
                <a:solidFill>
                  <a:srgbClr val="FFFFFF"/>
                </a:solidFill>
                <a:latin typeface="Bahnschrift Light SemiCondensed" panose="020B0502040204020203" pitchFamily="34" charset="0"/>
              </a:rPr>
              <a:t>Αυτούσια αντιγραφή.</a:t>
            </a:r>
          </a:p>
          <a:p>
            <a:pPr marL="285750" indent="-285750">
              <a:buFont typeface="Arial" panose="020B0604020202020204" pitchFamily="34" charset="0"/>
              <a:buChar char="•"/>
            </a:pPr>
            <a:r>
              <a:rPr lang="el-GR" spc="300" dirty="0">
                <a:ln w="12700" cmpd="sng">
                  <a:solidFill>
                    <a:srgbClr val="FFFFFF"/>
                  </a:solidFill>
                  <a:prstDash val="solid"/>
                </a:ln>
                <a:solidFill>
                  <a:srgbClr val="FFFFFF"/>
                </a:solidFill>
                <a:latin typeface="Bahnschrift Light SemiCondensed" panose="020B0502040204020203" pitchFamily="34" charset="0"/>
              </a:rPr>
              <a:t>Μείωση κριτικής ικανότητας.</a:t>
            </a:r>
          </a:p>
          <a:p>
            <a:pPr marL="285750" indent="-285750">
              <a:buFont typeface="Arial" panose="020B0604020202020204" pitchFamily="34" charset="0"/>
              <a:buChar char="•"/>
            </a:pPr>
            <a:r>
              <a:rPr lang="el-GR" spc="300" dirty="0">
                <a:ln w="12700" cmpd="sng">
                  <a:solidFill>
                    <a:srgbClr val="FFFFFF"/>
                  </a:solidFill>
                  <a:prstDash val="solid"/>
                </a:ln>
                <a:solidFill>
                  <a:srgbClr val="FFFFFF"/>
                </a:solidFill>
                <a:latin typeface="Bahnschrift Light SemiCondensed" panose="020B0502040204020203" pitchFamily="34" charset="0"/>
              </a:rPr>
              <a:t>Μείωση εξατομίκευσης μέσω τυποποιημένων απαντήσεων.</a:t>
            </a:r>
          </a:p>
          <a:p>
            <a:pPr marL="285750" indent="-285750">
              <a:buFont typeface="Arial" panose="020B0604020202020204" pitchFamily="34" charset="0"/>
              <a:buChar char="•"/>
            </a:pPr>
            <a:r>
              <a:rPr lang="el-GR" spc="300" dirty="0">
                <a:ln w="12700" cmpd="sng">
                  <a:solidFill>
                    <a:srgbClr val="FFFFFF"/>
                  </a:solidFill>
                  <a:prstDash val="solid"/>
                </a:ln>
                <a:solidFill>
                  <a:srgbClr val="FFFFFF"/>
                </a:solidFill>
                <a:latin typeface="Bahnschrift Light SemiCondensed" panose="020B0502040204020203" pitchFamily="34" charset="0"/>
              </a:rPr>
              <a:t>Εξαρτήσεις.</a:t>
            </a:r>
          </a:p>
        </p:txBody>
      </p:sp>
    </p:spTree>
    <p:extLst>
      <p:ext uri="{BB962C8B-B14F-4D97-AF65-F5344CB8AC3E}">
        <p14:creationId xmlns:p14="http://schemas.microsoft.com/office/powerpoint/2010/main" val="2719265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Στρογγυλεμένο ορθογώνιο 9"/>
          <p:cNvSpPr/>
          <p:nvPr/>
        </p:nvSpPr>
        <p:spPr>
          <a:xfrm>
            <a:off x="201869" y="927776"/>
            <a:ext cx="8784977" cy="1787990"/>
          </a:xfrm>
          <a:prstGeom prst="roundRect">
            <a:avLst>
              <a:gd name="adj" fmla="val 31435"/>
            </a:avLst>
          </a:prstGeom>
          <a:solidFill>
            <a:srgbClr val="8C5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Στρογγυλεμένο ορθογώνιο 6"/>
          <p:cNvSpPr/>
          <p:nvPr/>
        </p:nvSpPr>
        <p:spPr>
          <a:xfrm>
            <a:off x="209209" y="939672"/>
            <a:ext cx="8784977" cy="1776093"/>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Ορθογώνιο 1"/>
          <p:cNvSpPr/>
          <p:nvPr/>
        </p:nvSpPr>
        <p:spPr>
          <a:xfrm>
            <a:off x="0" y="1196628"/>
            <a:ext cx="9144000" cy="1231106"/>
          </a:xfrm>
          <a:prstGeom prst="rect">
            <a:avLst/>
          </a:prstGeom>
        </p:spPr>
        <p:txBody>
          <a:bodyPr wrap="square">
            <a:spAutoFit/>
          </a:bodyPr>
          <a:lstStyle/>
          <a:p>
            <a:pPr algn="ctr"/>
            <a:r>
              <a:rPr lang="el-GR" sz="3700" spc="300" dirty="0">
                <a:ln w="19050" cmpd="sng">
                  <a:solidFill>
                    <a:srgbClr val="FFFFFF"/>
                  </a:solidFill>
                  <a:prstDash val="solid"/>
                </a:ln>
                <a:solidFill>
                  <a:srgbClr val="FFFFFF"/>
                </a:solidFill>
                <a:latin typeface="Bahnschrift Light SemiCondensed" panose="020B0502040204020203" pitchFamily="34" charset="0"/>
              </a:rPr>
              <a:t>Σχεδιασμός και κατασκευή ψηφιακής γνωστικής μηχανής</a:t>
            </a:r>
          </a:p>
        </p:txBody>
      </p:sp>
      <p:sp>
        <p:nvSpPr>
          <p:cNvPr id="9" name="Ορθογώνιο 8"/>
          <p:cNvSpPr/>
          <p:nvPr/>
        </p:nvSpPr>
        <p:spPr>
          <a:xfrm rot="5400000">
            <a:off x="3795106" y="2360805"/>
            <a:ext cx="1584177" cy="1862048"/>
          </a:xfrm>
          <a:prstGeom prst="rect">
            <a:avLst/>
          </a:prstGeom>
          <a:noFill/>
        </p:spPr>
        <p:txBody>
          <a:bodyPr wrap="square" lIns="91440" tIns="45720" rIns="91440" bIns="45720">
            <a:spAutoFit/>
          </a:bodyPr>
          <a:lstStyle/>
          <a:p>
            <a:pPr algn="ctr"/>
            <a:r>
              <a:rPr lang="en-US" sz="115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166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
        <p:nvSpPr>
          <p:cNvPr id="8" name="Ορθογώνιο 7"/>
          <p:cNvSpPr/>
          <p:nvPr/>
        </p:nvSpPr>
        <p:spPr>
          <a:xfrm>
            <a:off x="0" y="0"/>
            <a:ext cx="2339752" cy="661720"/>
          </a:xfrm>
          <a:prstGeom prst="rect">
            <a:avLst/>
          </a:prstGeom>
          <a:solidFill>
            <a:srgbClr val="8400D6"/>
          </a:solidFill>
        </p:spPr>
        <p:txBody>
          <a:bodyPr wrap="square">
            <a:spAutoFit/>
          </a:bodyPr>
          <a:lstStyle/>
          <a:p>
            <a:pPr algn="ctr"/>
            <a:r>
              <a:rPr lang="el-GR" sz="3700" spc="300" dirty="0">
                <a:ln w="19050" cmpd="sng">
                  <a:solidFill>
                    <a:srgbClr val="FFFFFF"/>
                  </a:solidFill>
                  <a:prstDash val="solid"/>
                </a:ln>
                <a:solidFill>
                  <a:srgbClr val="FFFFFF"/>
                </a:solidFill>
                <a:latin typeface="Bahnschrift Light SemiCondensed" panose="020B0502040204020203" pitchFamily="34" charset="0"/>
              </a:rPr>
              <a:t>ΜΕΡΟΣ Β’</a:t>
            </a:r>
          </a:p>
        </p:txBody>
      </p:sp>
    </p:spTree>
    <p:extLst>
      <p:ext uri="{BB962C8B-B14F-4D97-AF65-F5344CB8AC3E}">
        <p14:creationId xmlns:p14="http://schemas.microsoft.com/office/powerpoint/2010/main" val="194123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0298" y="9241"/>
            <a:ext cx="9190302" cy="51342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Ορθογώνιο 3"/>
          <p:cNvSpPr/>
          <p:nvPr/>
        </p:nvSpPr>
        <p:spPr>
          <a:xfrm>
            <a:off x="179513" y="524468"/>
            <a:ext cx="8856983" cy="4574763"/>
          </a:xfrm>
          <a:prstGeom prst="rect">
            <a:avLst/>
          </a:prstGeom>
          <a:noFill/>
          <a:ln w="1079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Ορθογώνιο 13"/>
          <p:cNvSpPr/>
          <p:nvPr/>
        </p:nvSpPr>
        <p:spPr>
          <a:xfrm>
            <a:off x="0" y="4191930"/>
            <a:ext cx="9144000" cy="95157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Ορθογώνιο 1"/>
          <p:cNvSpPr/>
          <p:nvPr/>
        </p:nvSpPr>
        <p:spPr>
          <a:xfrm>
            <a:off x="439667" y="720619"/>
            <a:ext cx="8704333" cy="4422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Ορθογώνιο 2"/>
          <p:cNvSpPr/>
          <p:nvPr/>
        </p:nvSpPr>
        <p:spPr>
          <a:xfrm>
            <a:off x="571119" y="925955"/>
            <a:ext cx="8465377" cy="1446550"/>
          </a:xfrm>
          <a:prstGeom prst="rect">
            <a:avLst/>
          </a:prstGeom>
        </p:spPr>
        <p:txBody>
          <a:bodyPr wrap="square">
            <a:spAutoFit/>
          </a:bodyPr>
          <a:lstStyle/>
          <a:p>
            <a:pPr marL="457200" indent="-457200">
              <a:spcAft>
                <a:spcPts val="2500"/>
              </a:spcAft>
              <a:buFont typeface="Symbol" panose="05050102010706020507" pitchFamily="18" charset="2"/>
              <a:buChar char="ñ"/>
            </a:pPr>
            <a:r>
              <a:rPr lang="el-GR" sz="2800" dirty="0">
                <a:latin typeface="Bahnschrift" panose="020B0502040204020203" pitchFamily="34" charset="0"/>
                <a:ea typeface="Verdana" panose="020B0604030504040204" pitchFamily="34" charset="0"/>
              </a:rPr>
              <a:t>Στο πλαίσιο του </a:t>
            </a:r>
            <a:r>
              <a:rPr lang="el-GR" sz="2800" dirty="0">
                <a:ln>
                  <a:solidFill>
                    <a:srgbClr val="2644C4"/>
                  </a:solidFill>
                </a:ln>
                <a:solidFill>
                  <a:srgbClr val="2644C4"/>
                </a:solidFill>
                <a:latin typeface="Bahnschrift" panose="020B0502040204020203" pitchFamily="34" charset="0"/>
                <a:ea typeface="Verdana" panose="020B0604030504040204" pitchFamily="34" charset="0"/>
              </a:rPr>
              <a:t>μαθήματος</a:t>
            </a:r>
            <a:r>
              <a:rPr lang="el-GR" sz="2800" dirty="0">
                <a:latin typeface="Bahnschrift" panose="020B0502040204020203" pitchFamily="34" charset="0"/>
                <a:ea typeface="Verdana" panose="020B0604030504040204" pitchFamily="34" charset="0"/>
              </a:rPr>
              <a:t>: παρέμβαση βάσει ταινίας (</a:t>
            </a:r>
            <a:r>
              <a:rPr lang="en-US" sz="2800" dirty="0">
                <a:latin typeface="Bahnschrift" panose="020B0502040204020203" pitchFamily="34" charset="0"/>
                <a:ea typeface="Verdana" panose="020B0604030504040204" pitchFamily="34" charset="0"/>
              </a:rPr>
              <a:t>Ben X), </a:t>
            </a:r>
            <a:r>
              <a:rPr lang="el-GR" sz="2800" dirty="0">
                <a:latin typeface="Bahnschrift" panose="020B0502040204020203" pitchFamily="34" charset="0"/>
                <a:ea typeface="Verdana" panose="020B0604030504040204" pitchFamily="34" charset="0"/>
              </a:rPr>
              <a:t>αξιοποιώντας το </a:t>
            </a:r>
            <a:r>
              <a:rPr lang="el-GR" sz="2800" dirty="0">
                <a:ln>
                  <a:solidFill>
                    <a:srgbClr val="2644C4"/>
                  </a:solidFill>
                </a:ln>
                <a:solidFill>
                  <a:srgbClr val="2644C4"/>
                </a:solidFill>
                <a:latin typeface="Bahnschrift" panose="020B0502040204020203" pitchFamily="34" charset="0"/>
                <a:ea typeface="Verdana" panose="020B0604030504040204" pitchFamily="34" charset="0"/>
              </a:rPr>
              <a:t>παιδαγωγικό εργαλείο</a:t>
            </a:r>
            <a:r>
              <a:rPr lang="el-GR" sz="2800" dirty="0">
                <a:latin typeface="Bahnschrift" panose="020B0502040204020203" pitchFamily="34" charset="0"/>
                <a:ea typeface="Verdana" panose="020B0604030504040204" pitchFamily="34" charset="0"/>
              </a:rPr>
              <a:t> </a:t>
            </a:r>
            <a:r>
              <a:rPr lang="el-GR" sz="3200" b="1" spc="6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ahnschrift" panose="020B0502040204020203" pitchFamily="34" charset="0"/>
                <a:ea typeface="Verdana" panose="020B0604030504040204" pitchFamily="34" charset="0"/>
              </a:rPr>
              <a:t>ΣΑΔΕΠΕΑΕ</a:t>
            </a:r>
            <a:r>
              <a:rPr lang="el-GR" sz="2800" dirty="0">
                <a:latin typeface="Bahnschrift" panose="020B0502040204020203" pitchFamily="34" charset="0"/>
                <a:ea typeface="Verdana" panose="020B0604030504040204" pitchFamily="34" charset="0"/>
              </a:rPr>
              <a:t>.</a:t>
            </a: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51" y="120785"/>
            <a:ext cx="3744416" cy="830785"/>
          </a:xfrm>
          <a:prstGeom prst="roundRect">
            <a:avLst>
              <a:gd name="adj" fmla="val 30639"/>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5" name="Στρογγυλεμένο ορθογώνιο 14"/>
          <p:cNvSpPr/>
          <p:nvPr/>
        </p:nvSpPr>
        <p:spPr>
          <a:xfrm>
            <a:off x="295651" y="140301"/>
            <a:ext cx="3744416" cy="811270"/>
          </a:xfrm>
          <a:prstGeom prst="roundRect">
            <a:avLst>
              <a:gd name="adj" fmla="val 31262"/>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Ορθογώνιο 11"/>
          <p:cNvSpPr/>
          <p:nvPr/>
        </p:nvSpPr>
        <p:spPr>
          <a:xfrm>
            <a:off x="439667" y="186775"/>
            <a:ext cx="2975316" cy="584775"/>
          </a:xfrm>
          <a:prstGeom prst="rect">
            <a:avLst/>
          </a:prstGeom>
          <a:noFill/>
        </p:spPr>
        <p:txBody>
          <a:bodyPr wrap="square" lIns="91440" tIns="45720" rIns="91440" bIns="45720">
            <a:spAutoFit/>
          </a:bodyPr>
          <a:lstStyle/>
          <a:p>
            <a:pPr algn="ctr"/>
            <a:r>
              <a:rPr lang="el-GR" sz="1600" dirty="0">
                <a:ln w="3175" cmpd="sng">
                  <a:solidFill>
                    <a:srgbClr val="FFFFFF"/>
                  </a:solidFill>
                  <a:prstDash val="solid"/>
                </a:ln>
                <a:solidFill>
                  <a:srgbClr val="FFFFFF"/>
                </a:solidFill>
                <a:latin typeface="Bahnschrift" panose="020B0502040204020203" pitchFamily="34" charset="0"/>
                <a:ea typeface="Verdana" panose="020B0604030504040204" pitchFamily="34" charset="0"/>
              </a:rPr>
              <a:t>Σχεδιασμός και κατασκευή ψηφιακής γνωστικής μηχανής</a:t>
            </a:r>
          </a:p>
        </p:txBody>
      </p:sp>
      <p:sp>
        <p:nvSpPr>
          <p:cNvPr id="13" name="Ορθογώνιο 12"/>
          <p:cNvSpPr/>
          <p:nvPr/>
        </p:nvSpPr>
        <p:spPr>
          <a:xfrm rot="5400000">
            <a:off x="3351573" y="-6376"/>
            <a:ext cx="756795" cy="1107996"/>
          </a:xfrm>
          <a:prstGeom prst="rect">
            <a:avLst/>
          </a:prstGeom>
          <a:noFill/>
        </p:spPr>
        <p:txBody>
          <a:bodyPr wrap="square" lIns="91440" tIns="45720" rIns="91440" bIns="45720">
            <a:spAutoFit/>
          </a:bodyPr>
          <a:lstStyle/>
          <a:p>
            <a:pPr algn="ctr"/>
            <a:r>
              <a:rPr lang="en-US" sz="66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80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7594" y="2275299"/>
            <a:ext cx="5428477" cy="286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7404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0298" y="9241"/>
            <a:ext cx="9190302" cy="51342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Ορθογώνιο 3"/>
          <p:cNvSpPr/>
          <p:nvPr/>
        </p:nvSpPr>
        <p:spPr>
          <a:xfrm>
            <a:off x="70108" y="339502"/>
            <a:ext cx="8856983" cy="4574763"/>
          </a:xfrm>
          <a:prstGeom prst="rect">
            <a:avLst/>
          </a:prstGeom>
          <a:noFill/>
          <a:ln w="1079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Ορθογώνιο 13"/>
          <p:cNvSpPr/>
          <p:nvPr/>
        </p:nvSpPr>
        <p:spPr>
          <a:xfrm>
            <a:off x="0" y="4191930"/>
            <a:ext cx="9144000" cy="95157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Ορθογώνιο 1"/>
          <p:cNvSpPr/>
          <p:nvPr/>
        </p:nvSpPr>
        <p:spPr>
          <a:xfrm>
            <a:off x="179513" y="536780"/>
            <a:ext cx="8964488" cy="4606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6" name="Εικόνα 15" descr="C:\Users\User\AppData\Local\Microsoft\Windows\INetCache\Content.Word\Εικόνα1.png"/>
          <p:cNvPicPr/>
          <p:nvPr/>
        </p:nvPicPr>
        <p:blipFill>
          <a:blip r:embed="rId2" cstate="print">
            <a:extLst>
              <a:ext uri="{BEBA8EAE-BF5A-486C-A8C5-ECC9F3942E4B}">
                <a14:imgProps xmlns:a14="http://schemas.microsoft.com/office/drawing/2010/main">
                  <a14:imgLayer r:embed="rId3">
                    <a14:imgEffect>
                      <a14:colorTemperature colorTemp="3625"/>
                    </a14:imgEffect>
                    <a14:imgEffect>
                      <a14:saturation sat="385000"/>
                    </a14:imgEffect>
                    <a14:imgEffect>
                      <a14:brightnessContrast bright="-9000" contrast="7000"/>
                    </a14:imgEffect>
                  </a14:imgLayer>
                </a14:imgProps>
              </a:ext>
              <a:ext uri="{28A0092B-C50C-407E-A947-70E740481C1C}">
                <a14:useLocalDpi xmlns:a14="http://schemas.microsoft.com/office/drawing/2010/main" val="0"/>
              </a:ext>
            </a:extLst>
          </a:blip>
          <a:srcRect/>
          <a:stretch>
            <a:fillRect/>
          </a:stretch>
        </p:blipFill>
        <p:spPr bwMode="auto">
          <a:xfrm>
            <a:off x="3851920" y="51470"/>
            <a:ext cx="5616624" cy="4824536"/>
          </a:xfrm>
          <a:prstGeom prst="rect">
            <a:avLst/>
          </a:prstGeom>
          <a:noFill/>
          <a:ln>
            <a:noFill/>
          </a:ln>
        </p:spPr>
      </p:pic>
      <p:sp>
        <p:nvSpPr>
          <p:cNvPr id="17" name="Ορθογώνιο 16"/>
          <p:cNvSpPr/>
          <p:nvPr/>
        </p:nvSpPr>
        <p:spPr>
          <a:xfrm>
            <a:off x="251519" y="536781"/>
            <a:ext cx="4410237" cy="4439677"/>
          </a:xfrm>
          <a:prstGeom prst="rect">
            <a:avLst/>
          </a:prstGeom>
        </p:spPr>
        <p:txBody>
          <a:bodyPr wrap="square">
            <a:spAutoFit/>
          </a:bodyPr>
          <a:lstStyle/>
          <a:p>
            <a:pPr marL="457200" indent="-457200">
              <a:spcAft>
                <a:spcPts val="2500"/>
              </a:spcAft>
              <a:buFont typeface="Symbol" panose="05050102010706020507" pitchFamily="18" charset="2"/>
              <a:buChar char="ñ"/>
            </a:pPr>
            <a:r>
              <a:rPr lang="el-GR" sz="2000" dirty="0">
                <a:latin typeface="Bahnschrift" panose="020B0502040204020203" pitchFamily="34" charset="0"/>
                <a:ea typeface="Verdana" panose="020B0604030504040204" pitchFamily="34" charset="0"/>
              </a:rPr>
              <a:t>Διδακτικά </a:t>
            </a:r>
            <a:r>
              <a:rPr lang="el-GR" sz="2000" dirty="0">
                <a:ln>
                  <a:solidFill>
                    <a:srgbClr val="2644C4"/>
                  </a:solidFill>
                </a:ln>
                <a:solidFill>
                  <a:srgbClr val="2644C4"/>
                </a:solidFill>
                <a:latin typeface="Bahnschrift" panose="020B0502040204020203" pitchFamily="34" charset="0"/>
                <a:ea typeface="Verdana" panose="020B0604030504040204" pitchFamily="34" charset="0"/>
              </a:rPr>
              <a:t>διαφοροποιημένα παιδαγωγικά υλικά </a:t>
            </a:r>
            <a:r>
              <a:rPr lang="el-GR" sz="2000" dirty="0">
                <a:latin typeface="Bahnschrift" panose="020B0502040204020203" pitchFamily="34" charset="0"/>
                <a:ea typeface="Verdana" panose="020B0604030504040204" pitchFamily="34" charset="0"/>
              </a:rPr>
              <a:t>(π.χ. ντοσιέ, </a:t>
            </a:r>
            <a:r>
              <a:rPr lang="el-GR" sz="2000" dirty="0" err="1">
                <a:latin typeface="Bahnschrift" panose="020B0502040204020203" pitchFamily="34" charset="0"/>
                <a:ea typeface="Verdana" panose="020B0604030504040204" pitchFamily="34" charset="0"/>
              </a:rPr>
              <a:t>παπουτσόκουτο</a:t>
            </a:r>
            <a:r>
              <a:rPr lang="el-GR" sz="2000" dirty="0">
                <a:latin typeface="Bahnschrift" panose="020B0502040204020203" pitchFamily="34" charset="0"/>
                <a:ea typeface="Verdana" panose="020B0604030504040204" pitchFamily="34" charset="0"/>
              </a:rPr>
              <a:t>).</a:t>
            </a:r>
          </a:p>
          <a:p>
            <a:pPr marL="457200" indent="-457200">
              <a:spcAft>
                <a:spcPts val="2500"/>
              </a:spcAft>
              <a:buFont typeface="Symbol" panose="05050102010706020507" pitchFamily="18" charset="2"/>
              <a:buChar char="ñ"/>
            </a:pPr>
            <a:r>
              <a:rPr lang="el-GR" sz="2000" dirty="0">
                <a:latin typeface="Bahnschrift" panose="020B0502040204020203" pitchFamily="34" charset="0"/>
                <a:ea typeface="Verdana" panose="020B0604030504040204" pitchFamily="34" charset="0"/>
              </a:rPr>
              <a:t>Αυτά μπορούν να είναι είτε </a:t>
            </a:r>
            <a:r>
              <a:rPr lang="el-GR" sz="2000" dirty="0">
                <a:ln>
                  <a:solidFill>
                    <a:srgbClr val="2644C4"/>
                  </a:solidFill>
                </a:ln>
                <a:solidFill>
                  <a:srgbClr val="2644C4"/>
                </a:solidFill>
                <a:latin typeface="Bahnschrift" panose="020B0502040204020203" pitchFamily="34" charset="0"/>
                <a:ea typeface="Verdana" panose="020B0604030504040204" pitchFamily="34" charset="0"/>
              </a:rPr>
              <a:t>τρισδιάστατα</a:t>
            </a:r>
            <a:r>
              <a:rPr lang="el-GR" sz="2000" dirty="0">
                <a:ln>
                  <a:solidFill>
                    <a:srgbClr val="2644C4"/>
                  </a:solidFill>
                </a:ln>
                <a:latin typeface="Bahnschrift" panose="020B0502040204020203" pitchFamily="34" charset="0"/>
                <a:ea typeface="Verdana" panose="020B0604030504040204" pitchFamily="34" charset="0"/>
              </a:rPr>
              <a:t> </a:t>
            </a:r>
            <a:r>
              <a:rPr lang="el-GR" sz="2000" dirty="0">
                <a:latin typeface="Bahnschrift" panose="020B0502040204020203" pitchFamily="34" charset="0"/>
                <a:ea typeface="Verdana" panose="020B0604030504040204" pitchFamily="34" charset="0"/>
              </a:rPr>
              <a:t>είτε </a:t>
            </a:r>
            <a:r>
              <a:rPr lang="el-GR" sz="2000" dirty="0">
                <a:ln>
                  <a:solidFill>
                    <a:srgbClr val="2644C4"/>
                  </a:solidFill>
                </a:ln>
                <a:solidFill>
                  <a:srgbClr val="2644C4"/>
                </a:solidFill>
                <a:latin typeface="Bahnschrift" panose="020B0502040204020203" pitchFamily="34" charset="0"/>
                <a:ea typeface="Verdana" panose="020B0604030504040204" pitchFamily="34" charset="0"/>
              </a:rPr>
              <a:t>ψηφιακά</a:t>
            </a:r>
            <a:r>
              <a:rPr lang="el-GR" sz="2000" dirty="0">
                <a:ln>
                  <a:solidFill>
                    <a:srgbClr val="2644C4"/>
                  </a:solidFill>
                </a:ln>
                <a:latin typeface="Bahnschrift" panose="020B0502040204020203" pitchFamily="34" charset="0"/>
                <a:ea typeface="Verdana" panose="020B0604030504040204" pitchFamily="34" charset="0"/>
              </a:rPr>
              <a:t> </a:t>
            </a:r>
            <a:r>
              <a:rPr lang="el-GR" sz="2000" dirty="0">
                <a:latin typeface="Bahnschrift" panose="020B0502040204020203" pitchFamily="34" charset="0"/>
                <a:ea typeface="Verdana" panose="020B0604030504040204" pitchFamily="34" charset="0"/>
              </a:rPr>
              <a:t>(συνδυασμός).</a:t>
            </a:r>
          </a:p>
          <a:p>
            <a:pPr marL="457200" indent="-457200">
              <a:spcAft>
                <a:spcPts val="2500"/>
              </a:spcAft>
              <a:buFont typeface="Symbol" panose="05050102010706020507" pitchFamily="18" charset="2"/>
              <a:buChar char="ñ"/>
            </a:pPr>
            <a:r>
              <a:rPr lang="el-GR" sz="2000" dirty="0">
                <a:ln>
                  <a:solidFill>
                    <a:srgbClr val="2644C4"/>
                  </a:solidFill>
                </a:ln>
                <a:solidFill>
                  <a:srgbClr val="2644C4"/>
                </a:solidFill>
                <a:latin typeface="Bahnschrift" panose="020B0502040204020203" pitchFamily="34" charset="0"/>
                <a:ea typeface="Verdana" panose="020B0604030504040204" pitchFamily="34" charset="0"/>
              </a:rPr>
              <a:t>Μπεν</a:t>
            </a:r>
            <a:r>
              <a:rPr lang="el-GR" sz="2000" dirty="0">
                <a:ln>
                  <a:solidFill>
                    <a:srgbClr val="2644C4"/>
                  </a:solidFill>
                </a:ln>
                <a:latin typeface="Bahnschrift" panose="020B0502040204020203" pitchFamily="34" charset="0"/>
                <a:ea typeface="Verdana" panose="020B0604030504040204" pitchFamily="34" charset="0"/>
              </a:rPr>
              <a:t> </a:t>
            </a:r>
            <a:r>
              <a:rPr lang="el-GR" sz="2000" dirty="0">
                <a:latin typeface="Bahnschrift" panose="020B0502040204020203" pitchFamily="34" charset="0"/>
                <a:ea typeface="Verdana" panose="020B0604030504040204" pitchFamily="34" charset="0"/>
              </a:rPr>
              <a:t>(ατομικό – διδακτικά διαφοροποιημένο): </a:t>
            </a:r>
            <a:r>
              <a:rPr lang="el-GR" sz="2000" dirty="0">
                <a:ln>
                  <a:solidFill>
                    <a:srgbClr val="2644C4"/>
                  </a:solidFill>
                </a:ln>
                <a:solidFill>
                  <a:srgbClr val="2644C4"/>
                </a:solidFill>
                <a:latin typeface="Bahnschrift" panose="020B0502040204020203" pitchFamily="34" charset="0"/>
                <a:ea typeface="Verdana" panose="020B0604030504040204" pitchFamily="34" charset="0"/>
              </a:rPr>
              <a:t>καινοτομία</a:t>
            </a:r>
          </a:p>
          <a:p>
            <a:pPr marL="457200" indent="-457200">
              <a:spcAft>
                <a:spcPts val="2500"/>
              </a:spcAft>
              <a:buFont typeface="Symbol" panose="05050102010706020507" pitchFamily="18" charset="2"/>
              <a:buChar char="ñ"/>
            </a:pPr>
            <a:r>
              <a:rPr lang="el-GR" sz="2000" dirty="0">
                <a:latin typeface="Bahnschrift" panose="020B0502040204020203" pitchFamily="34" charset="0"/>
                <a:ea typeface="Verdana" panose="020B0604030504040204" pitchFamily="34" charset="0"/>
              </a:rPr>
              <a:t>Ο φιλόλογος μπορεί να σχεδιάσει διαφοροποιημένα παιδαγωγικά υλικά.</a:t>
            </a:r>
          </a:p>
        </p:txBody>
      </p:sp>
    </p:spTree>
    <p:extLst>
      <p:ext uri="{BB962C8B-B14F-4D97-AF65-F5344CB8AC3E}">
        <p14:creationId xmlns:p14="http://schemas.microsoft.com/office/powerpoint/2010/main" val="2006215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User\OneDrive\Υπολογιστής\ezgif-4-78bf15d43f.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98"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79521" y="524471"/>
            <a:ext cx="8856983" cy="4574763"/>
          </a:xfrm>
          <a:prstGeom prst="rect">
            <a:avLst/>
          </a:prstGeom>
          <a:noFill/>
          <a:ln w="107950">
            <a:gradFill>
              <a:gsLst>
                <a:gs pos="0">
                  <a:schemeClr val="accent1">
                    <a:lumMod val="60000"/>
                    <a:lumOff val="40000"/>
                  </a:schemeClr>
                </a:gs>
                <a:gs pos="37000">
                  <a:srgbClr val="8C5FE7"/>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437658" y="720619"/>
            <a:ext cx="8706342" cy="4422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51" y="120785"/>
            <a:ext cx="3744416" cy="830785"/>
          </a:xfrm>
          <a:prstGeom prst="roundRect">
            <a:avLst>
              <a:gd name="adj" fmla="val 30639"/>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2" name="Ορθογώνιο 11"/>
          <p:cNvSpPr/>
          <p:nvPr/>
        </p:nvSpPr>
        <p:spPr>
          <a:xfrm>
            <a:off x="437658" y="166845"/>
            <a:ext cx="2880320" cy="738664"/>
          </a:xfrm>
          <a:prstGeom prst="rect">
            <a:avLst/>
          </a:prstGeom>
          <a:noFill/>
        </p:spPr>
        <p:txBody>
          <a:bodyPr wrap="square" lIns="91440" tIns="45720" rIns="91440" bIns="45720">
            <a:spAutoFit/>
          </a:bodyPr>
          <a:lstStyle/>
          <a:p>
            <a:pPr algn="ctr"/>
            <a:r>
              <a:rPr lang="el-GR" sz="1400" dirty="0">
                <a:ln w="3175" cmpd="sng">
                  <a:solidFill>
                    <a:srgbClr val="FFFFFF"/>
                  </a:solidFill>
                  <a:prstDash val="solid"/>
                </a:ln>
                <a:solidFill>
                  <a:srgbClr val="FFFFFF"/>
                </a:solidFill>
                <a:latin typeface="Bahnschrift" panose="020B0502040204020203" pitchFamily="34" charset="0"/>
                <a:ea typeface="Verdana" panose="020B0604030504040204" pitchFamily="34" charset="0"/>
              </a:rPr>
              <a:t>Δραστηριότητες μαθησιακής ετοιμότητας: Ντοσιέ με λάστιχο [1] και ψηφιακό ντοσιέ [2]</a:t>
            </a:r>
          </a:p>
        </p:txBody>
      </p:sp>
      <p:sp>
        <p:nvSpPr>
          <p:cNvPr id="13" name="Ορθογώνιο 12"/>
          <p:cNvSpPr/>
          <p:nvPr/>
        </p:nvSpPr>
        <p:spPr>
          <a:xfrm rot="5400000">
            <a:off x="3351580" y="-16830"/>
            <a:ext cx="756795" cy="1107996"/>
          </a:xfrm>
          <a:prstGeom prst="rect">
            <a:avLst/>
          </a:prstGeom>
          <a:noFill/>
        </p:spPr>
        <p:txBody>
          <a:bodyPr wrap="square" lIns="91440" tIns="45720" rIns="91440" bIns="45720">
            <a:spAutoFit/>
          </a:bodyPr>
          <a:lstStyle/>
          <a:p>
            <a:pPr algn="ctr"/>
            <a:r>
              <a:rPr lang="en-US" sz="66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80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pic>
        <p:nvPicPr>
          <p:cNvPr id="2050" name="Picture 2"/>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264373" y="93646"/>
            <a:ext cx="8888494" cy="435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Ορθογώνιο 13"/>
          <p:cNvSpPr/>
          <p:nvPr/>
        </p:nvSpPr>
        <p:spPr>
          <a:xfrm>
            <a:off x="565762" y="4568229"/>
            <a:ext cx="8450134" cy="307777"/>
          </a:xfrm>
          <a:prstGeom prst="rect">
            <a:avLst/>
          </a:prstGeom>
        </p:spPr>
        <p:txBody>
          <a:bodyPr wrap="square">
            <a:spAutoFit/>
          </a:bodyPr>
          <a:lstStyle/>
          <a:p>
            <a:pPr algn="ctr"/>
            <a:r>
              <a:rPr lang="el-GR" sz="1400" dirty="0">
                <a:latin typeface="Bahnschrift SemiBold" panose="020B0502040204020203" pitchFamily="34" charset="0"/>
              </a:rPr>
              <a:t>Μέρη γνωστικής μηχανής</a:t>
            </a:r>
          </a:p>
        </p:txBody>
      </p:sp>
    </p:spTree>
    <p:extLst>
      <p:ext uri="{BB962C8B-B14F-4D97-AF65-F5344CB8AC3E}">
        <p14:creationId xmlns:p14="http://schemas.microsoft.com/office/powerpoint/2010/main" val="3427596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p:cNvSpPr/>
          <p:nvPr/>
        </p:nvSpPr>
        <p:spPr>
          <a:xfrm>
            <a:off x="209209" y="579633"/>
            <a:ext cx="8784977" cy="1344046"/>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0" y="723349"/>
            <a:ext cx="9144000" cy="830997"/>
          </a:xfrm>
          <a:prstGeom prst="rect">
            <a:avLst/>
          </a:prstGeom>
        </p:spPr>
        <p:txBody>
          <a:bodyPr wrap="square">
            <a:spAutoFit/>
          </a:bodyPr>
          <a:lstStyle/>
          <a:p>
            <a:pPr algn="ctr"/>
            <a:r>
              <a:rPr lang="el-GR" sz="4800" b="1" spc="300" dirty="0">
                <a:ln w="19050" cmpd="sng">
                  <a:solidFill>
                    <a:srgbClr val="FFFFFF"/>
                  </a:solidFill>
                  <a:prstDash val="solid"/>
                </a:ln>
                <a:solidFill>
                  <a:srgbClr val="FFFFFF"/>
                </a:solidFill>
                <a:latin typeface="Bahnschrift Light SemiCondensed" panose="020B0502040204020203" pitchFamily="34" charset="0"/>
              </a:rPr>
              <a:t>Ψηφιακό ντοσιέ</a:t>
            </a:r>
            <a:endParaRPr lang="el-GR" sz="4000" b="1" spc="300" dirty="0">
              <a:ln w="19050" cmpd="sng">
                <a:solidFill>
                  <a:srgbClr val="FFFFFF"/>
                </a:solidFill>
                <a:prstDash val="solid"/>
              </a:ln>
              <a:solidFill>
                <a:srgbClr val="FFFFFF"/>
              </a:solidFill>
              <a:latin typeface="Bahnschrift Light SemiCondensed" panose="020B0502040204020203" pitchFamily="34" charset="0"/>
            </a:endParaRPr>
          </a:p>
        </p:txBody>
      </p:sp>
      <p:sp>
        <p:nvSpPr>
          <p:cNvPr id="9" name="Ορθογώνιο 8"/>
          <p:cNvSpPr/>
          <p:nvPr/>
        </p:nvSpPr>
        <p:spPr>
          <a:xfrm rot="5400000">
            <a:off x="3795106" y="1352695"/>
            <a:ext cx="1584177" cy="1862048"/>
          </a:xfrm>
          <a:prstGeom prst="rect">
            <a:avLst/>
          </a:prstGeom>
          <a:noFill/>
        </p:spPr>
        <p:txBody>
          <a:bodyPr wrap="square" lIns="91440" tIns="45720" rIns="91440" bIns="45720">
            <a:spAutoFit/>
          </a:bodyPr>
          <a:lstStyle/>
          <a:p>
            <a:pPr algn="ctr"/>
            <a:r>
              <a:rPr lang="en-US" sz="115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166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Tree>
    <p:extLst>
      <p:ext uri="{BB962C8B-B14F-4D97-AF65-F5344CB8AC3E}">
        <p14:creationId xmlns:p14="http://schemas.microsoft.com/office/powerpoint/2010/main" val="6754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F1D126D-3FE6-2C73-83A2-720968C91E31}"/>
            </a:ext>
          </a:extLst>
        </p:cNvPr>
        <p:cNvGrpSpPr/>
        <p:nvPr/>
      </p:nvGrpSpPr>
      <p:grpSpPr>
        <a:xfrm>
          <a:off x="0" y="0"/>
          <a:ext cx="0" cy="0"/>
          <a:chOff x="0" y="0"/>
          <a:chExt cx="0" cy="0"/>
        </a:xfrm>
      </p:grpSpPr>
      <p:sp>
        <p:nvSpPr>
          <p:cNvPr id="3" name="Ορθογώνιο 2">
            <a:extLst>
              <a:ext uri="{FF2B5EF4-FFF2-40B4-BE49-F238E27FC236}">
                <a16:creationId xmlns="" xmlns:a16="http://schemas.microsoft.com/office/drawing/2014/main" id="{1E8559D8-D5DC-D224-8D6A-63A5031DD8DB}"/>
              </a:ext>
            </a:extLst>
          </p:cNvPr>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Freeform 2">
            <a:extLst>
              <a:ext uri="{FF2B5EF4-FFF2-40B4-BE49-F238E27FC236}">
                <a16:creationId xmlns="" xmlns:a16="http://schemas.microsoft.com/office/drawing/2014/main" id="{0782FB42-6DC5-9F1B-0779-D718F47D052B}"/>
              </a:ext>
            </a:extLst>
          </p:cNvPr>
          <p:cNvSpPr/>
          <p:nvPr/>
        </p:nvSpPr>
        <p:spPr>
          <a:xfrm flipH="1">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t="-9222" b="-9222"/>
            </a:stretch>
          </a:blipFill>
        </p:spPr>
      </p:sp>
      <p:sp>
        <p:nvSpPr>
          <p:cNvPr id="10" name="Στρογγυλεμένο ορθογώνιο 9">
            <a:extLst>
              <a:ext uri="{FF2B5EF4-FFF2-40B4-BE49-F238E27FC236}">
                <a16:creationId xmlns="" xmlns:a16="http://schemas.microsoft.com/office/drawing/2014/main" id="{1BCFBD56-DD15-61A7-C3FC-737D787314A6}"/>
              </a:ext>
            </a:extLst>
          </p:cNvPr>
          <p:cNvSpPr/>
          <p:nvPr/>
        </p:nvSpPr>
        <p:spPr>
          <a:xfrm>
            <a:off x="323528" y="987570"/>
            <a:ext cx="7488832" cy="4032451"/>
          </a:xfrm>
          <a:prstGeom prst="roundRect">
            <a:avLst>
              <a:gd name="adj" fmla="val 31435"/>
            </a:avLst>
          </a:prstGeom>
          <a:solidFill>
            <a:srgbClr val="8C5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a:extLst>
              <a:ext uri="{FF2B5EF4-FFF2-40B4-BE49-F238E27FC236}">
                <a16:creationId xmlns="" xmlns:a16="http://schemas.microsoft.com/office/drawing/2014/main" id="{F60E5BCD-5FE6-9683-3D4F-F7DE7C081C2F}"/>
              </a:ext>
            </a:extLst>
          </p:cNvPr>
          <p:cNvSpPr/>
          <p:nvPr/>
        </p:nvSpPr>
        <p:spPr>
          <a:xfrm>
            <a:off x="2903657" y="62639"/>
            <a:ext cx="4572000" cy="877930"/>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a:extLst>
              <a:ext uri="{FF2B5EF4-FFF2-40B4-BE49-F238E27FC236}">
                <a16:creationId xmlns="" xmlns:a16="http://schemas.microsoft.com/office/drawing/2014/main" id="{BF5DB156-336F-65D3-1212-A62DBC7F82D2}"/>
              </a:ext>
            </a:extLst>
          </p:cNvPr>
          <p:cNvSpPr/>
          <p:nvPr/>
        </p:nvSpPr>
        <p:spPr>
          <a:xfrm>
            <a:off x="2934072" y="123478"/>
            <a:ext cx="4572000" cy="707886"/>
          </a:xfrm>
          <a:prstGeom prst="rect">
            <a:avLst/>
          </a:prstGeom>
        </p:spPr>
        <p:txBody>
          <a:bodyPr wrap="square">
            <a:spAutoFit/>
          </a:bodyPr>
          <a:lstStyle/>
          <a:p>
            <a:pPr algn="ctr"/>
            <a:r>
              <a:rPr lang="el-GR" sz="2000" spc="300" dirty="0">
                <a:ln w="19050" cmpd="sng">
                  <a:solidFill>
                    <a:srgbClr val="FFFFFF"/>
                  </a:solidFill>
                  <a:prstDash val="solid"/>
                </a:ln>
                <a:solidFill>
                  <a:srgbClr val="FFFFFF"/>
                </a:solidFill>
                <a:latin typeface="Bahnschrift Light SemiCondensed" panose="020B0502040204020203" pitchFamily="34" charset="0"/>
              </a:rPr>
              <a:t>Προκλήσεις και προσδοκίες από την αξιοποίηση εφαρμογών ΤΝ</a:t>
            </a:r>
          </a:p>
        </p:txBody>
      </p:sp>
      <p:sp>
        <p:nvSpPr>
          <p:cNvPr id="8" name="Ορθογώνιο 7">
            <a:extLst>
              <a:ext uri="{FF2B5EF4-FFF2-40B4-BE49-F238E27FC236}">
                <a16:creationId xmlns="" xmlns:a16="http://schemas.microsoft.com/office/drawing/2014/main" id="{9E343DCC-DF62-705A-1505-D7650BB1240B}"/>
              </a:ext>
            </a:extLst>
          </p:cNvPr>
          <p:cNvSpPr/>
          <p:nvPr/>
        </p:nvSpPr>
        <p:spPr>
          <a:xfrm>
            <a:off x="0" y="0"/>
            <a:ext cx="2627784" cy="661720"/>
          </a:xfrm>
          <a:prstGeom prst="rect">
            <a:avLst/>
          </a:prstGeom>
          <a:solidFill>
            <a:srgbClr val="8400D6"/>
          </a:solidFill>
        </p:spPr>
        <p:txBody>
          <a:bodyPr wrap="square">
            <a:spAutoFit/>
          </a:bodyPr>
          <a:lstStyle/>
          <a:p>
            <a:pPr algn="ctr"/>
            <a:r>
              <a:rPr lang="el-GR" sz="3700" spc="300" dirty="0">
                <a:ln w="19050" cmpd="sng">
                  <a:solidFill>
                    <a:srgbClr val="FFFFFF"/>
                  </a:solidFill>
                  <a:prstDash val="solid"/>
                </a:ln>
                <a:solidFill>
                  <a:srgbClr val="FFFFFF"/>
                </a:solidFill>
                <a:latin typeface="Bahnschrift Light SemiCondensed" panose="020B0502040204020203" pitchFamily="34" charset="0"/>
              </a:rPr>
              <a:t>ΜΕΡΟΣ Α΄</a:t>
            </a:r>
          </a:p>
        </p:txBody>
      </p:sp>
      <p:sp>
        <p:nvSpPr>
          <p:cNvPr id="4" name="Ορθογώνιο 3">
            <a:extLst>
              <a:ext uri="{FF2B5EF4-FFF2-40B4-BE49-F238E27FC236}">
                <a16:creationId xmlns="" xmlns:a16="http://schemas.microsoft.com/office/drawing/2014/main" id="{6D343A8F-37CA-510E-96D0-E7FED248AF0E}"/>
              </a:ext>
            </a:extLst>
          </p:cNvPr>
          <p:cNvSpPr/>
          <p:nvPr/>
        </p:nvSpPr>
        <p:spPr>
          <a:xfrm>
            <a:off x="737320" y="1166916"/>
            <a:ext cx="6768752" cy="3554819"/>
          </a:xfrm>
          <a:prstGeom prst="rect">
            <a:avLst/>
          </a:prstGeom>
        </p:spPr>
        <p:txBody>
          <a:bodyPr wrap="square">
            <a:spAutoFit/>
          </a:bodyPr>
          <a:lstStyle/>
          <a:p>
            <a:pPr marL="342900" indent="-342900">
              <a:spcAft>
                <a:spcPts val="1000"/>
              </a:spcAft>
              <a:buFont typeface="Arial" panose="020B0604020202020204" pitchFamily="34" charset="0"/>
              <a:buChar char="•"/>
            </a:pPr>
            <a:r>
              <a:rPr lang="el-GR" sz="2000" spc="200" dirty="0">
                <a:ln w="9525" cmpd="sng">
                  <a:solidFill>
                    <a:srgbClr val="FFFFFF"/>
                  </a:solidFill>
                  <a:prstDash val="solid"/>
                </a:ln>
                <a:solidFill>
                  <a:srgbClr val="FFFFFF"/>
                </a:solidFill>
                <a:latin typeface="Bahnschrift Light SemiCondensed" panose="020B0502040204020203" pitchFamily="34" charset="0"/>
              </a:rPr>
              <a:t>Τα γλωσσικά μοντέλα είναι συστήματα που παράγουν κείμενο ανθρώπινης μορφής αναλύοντας γλωσσικές δομές.</a:t>
            </a:r>
          </a:p>
          <a:p>
            <a:pPr marL="342900" indent="-342900">
              <a:spcAft>
                <a:spcPts val="1000"/>
              </a:spcAft>
              <a:buFont typeface="Arial" panose="020B0604020202020204" pitchFamily="34" charset="0"/>
              <a:buChar char="•"/>
            </a:pPr>
            <a:r>
              <a:rPr lang="el-GR" sz="2000" spc="200" dirty="0">
                <a:ln w="9525" cmpd="sng">
                  <a:solidFill>
                    <a:srgbClr val="FFFFFF"/>
                  </a:solidFill>
                  <a:prstDash val="solid"/>
                </a:ln>
                <a:solidFill>
                  <a:srgbClr val="FFFFFF"/>
                </a:solidFill>
                <a:latin typeface="Bahnschrift Light SemiCondensed" panose="020B0502040204020203" pitchFamily="34" charset="0"/>
              </a:rPr>
              <a:t>Το παγκόσμιο ενδιαφέρον για αυτές τις εφαρμογές αυξήθηκε τον Νοέμβριο του 2022.</a:t>
            </a:r>
          </a:p>
          <a:p>
            <a:pPr marL="342900" indent="-342900">
              <a:spcAft>
                <a:spcPts val="1000"/>
              </a:spcAft>
              <a:buFont typeface="Arial" panose="020B0604020202020204" pitchFamily="34" charset="0"/>
              <a:buChar char="•"/>
            </a:pPr>
            <a:r>
              <a:rPr lang="el-GR" sz="2000" spc="200" dirty="0">
                <a:ln w="9525" cmpd="sng">
                  <a:solidFill>
                    <a:srgbClr val="FFFFFF"/>
                  </a:solidFill>
                  <a:prstDash val="solid"/>
                </a:ln>
                <a:solidFill>
                  <a:srgbClr val="FFFFFF"/>
                </a:solidFill>
                <a:latin typeface="Bahnschrift Light SemiCondensed" panose="020B0502040204020203" pitchFamily="34" charset="0"/>
              </a:rPr>
              <a:t>Τότε κυκλοφόρησε δημόσια το </a:t>
            </a:r>
            <a:r>
              <a:rPr lang="el-GR" sz="2000" spc="200" dirty="0" err="1">
                <a:ln w="9525" cmpd="sng">
                  <a:solidFill>
                    <a:srgbClr val="FFFFFF"/>
                  </a:solidFill>
                  <a:prstDash val="solid"/>
                </a:ln>
                <a:solidFill>
                  <a:srgbClr val="FFFFFF"/>
                </a:solidFill>
                <a:latin typeface="Bahnschrift Light SemiCondensed" panose="020B0502040204020203" pitchFamily="34" charset="0"/>
              </a:rPr>
              <a:t>ChatGPT</a:t>
            </a:r>
            <a:r>
              <a:rPr lang="el-GR" sz="2000" spc="200" dirty="0">
                <a:ln w="9525" cmpd="sng">
                  <a:solidFill>
                    <a:srgbClr val="FFFFFF"/>
                  </a:solidFill>
                  <a:prstDash val="solid"/>
                </a:ln>
                <a:solidFill>
                  <a:srgbClr val="FFFFFF"/>
                </a:solidFill>
                <a:latin typeface="Bahnschrift Light SemiCondensed" panose="020B0502040204020203" pitchFamily="34" charset="0"/>
              </a:rPr>
              <a:t> (Chat </a:t>
            </a:r>
            <a:r>
              <a:rPr lang="el-GR" sz="2000" spc="200" dirty="0" err="1">
                <a:ln w="9525" cmpd="sng">
                  <a:solidFill>
                    <a:srgbClr val="FFFFFF"/>
                  </a:solidFill>
                  <a:prstDash val="solid"/>
                </a:ln>
                <a:solidFill>
                  <a:srgbClr val="FFFFFF"/>
                </a:solidFill>
                <a:latin typeface="Bahnschrift Light SemiCondensed" panose="020B0502040204020203" pitchFamily="34" charset="0"/>
              </a:rPr>
              <a:t>Generative</a:t>
            </a:r>
            <a:r>
              <a:rPr lang="el-GR" sz="2000" spc="200" dirty="0">
                <a:ln w="9525" cmpd="sng">
                  <a:solidFill>
                    <a:srgbClr val="FFFFFF"/>
                  </a:solidFill>
                  <a:prstDash val="solid"/>
                </a:ln>
                <a:solidFill>
                  <a:srgbClr val="FFFFFF"/>
                </a:solidFill>
                <a:latin typeface="Bahnschrift Light SemiCondensed" panose="020B0502040204020203" pitchFamily="34" charset="0"/>
              </a:rPr>
              <a:t> </a:t>
            </a:r>
            <a:r>
              <a:rPr lang="el-GR" sz="2000" spc="200" dirty="0" err="1">
                <a:ln w="9525" cmpd="sng">
                  <a:solidFill>
                    <a:srgbClr val="FFFFFF"/>
                  </a:solidFill>
                  <a:prstDash val="solid"/>
                </a:ln>
                <a:solidFill>
                  <a:srgbClr val="FFFFFF"/>
                </a:solidFill>
                <a:latin typeface="Bahnschrift Light SemiCondensed" panose="020B0502040204020203" pitchFamily="34" charset="0"/>
              </a:rPr>
              <a:t>Pre-trained</a:t>
            </a:r>
            <a:r>
              <a:rPr lang="el-GR" sz="2000" spc="200" dirty="0">
                <a:ln w="9525" cmpd="sng">
                  <a:solidFill>
                    <a:srgbClr val="FFFFFF"/>
                  </a:solidFill>
                  <a:prstDash val="solid"/>
                </a:ln>
                <a:solidFill>
                  <a:srgbClr val="FFFFFF"/>
                </a:solidFill>
                <a:latin typeface="Bahnschrift Light SemiCondensed" panose="020B0502040204020203" pitchFamily="34" charset="0"/>
              </a:rPr>
              <a:t> </a:t>
            </a:r>
            <a:r>
              <a:rPr lang="el-GR" sz="2000" spc="200" dirty="0" err="1">
                <a:ln w="9525" cmpd="sng">
                  <a:solidFill>
                    <a:srgbClr val="FFFFFF"/>
                  </a:solidFill>
                  <a:prstDash val="solid"/>
                </a:ln>
                <a:solidFill>
                  <a:srgbClr val="FFFFFF"/>
                </a:solidFill>
                <a:latin typeface="Bahnschrift Light SemiCondensed" panose="020B0502040204020203" pitchFamily="34" charset="0"/>
              </a:rPr>
              <a:t>Transformer</a:t>
            </a:r>
            <a:r>
              <a:rPr lang="el-GR" sz="2000" spc="200" dirty="0">
                <a:ln w="9525" cmpd="sng">
                  <a:solidFill>
                    <a:srgbClr val="FFFFFF"/>
                  </a:solidFill>
                  <a:prstDash val="solid"/>
                </a:ln>
                <a:solidFill>
                  <a:srgbClr val="FFFFFF"/>
                </a:solidFill>
                <a:latin typeface="Bahnschrift Light SemiCondensed" panose="020B0502040204020203" pitchFamily="34" charset="0"/>
              </a:rPr>
              <a:t>) από την </a:t>
            </a:r>
            <a:r>
              <a:rPr lang="el-GR" sz="2000" spc="200" dirty="0" err="1">
                <a:ln w="9525" cmpd="sng">
                  <a:solidFill>
                    <a:srgbClr val="FFFFFF"/>
                  </a:solidFill>
                  <a:prstDash val="solid"/>
                </a:ln>
                <a:solidFill>
                  <a:srgbClr val="FFFFFF"/>
                </a:solidFill>
                <a:latin typeface="Bahnschrift Light SemiCondensed" panose="020B0502040204020203" pitchFamily="34" charset="0"/>
              </a:rPr>
              <a:t>OpenAI</a:t>
            </a:r>
            <a:r>
              <a:rPr lang="el-GR" sz="2000" spc="200" dirty="0">
                <a:ln w="9525" cmpd="sng">
                  <a:solidFill>
                    <a:srgbClr val="FFFFFF"/>
                  </a:solidFill>
                  <a:prstDash val="solid"/>
                </a:ln>
                <a:solidFill>
                  <a:srgbClr val="FFFFFF"/>
                </a:solidFill>
                <a:latin typeface="Bahnschrift Light SemiCondensed" panose="020B0502040204020203" pitchFamily="34" charset="0"/>
              </a:rPr>
              <a:t>.</a:t>
            </a:r>
          </a:p>
          <a:p>
            <a:pPr marL="342900" indent="-342900">
              <a:spcAft>
                <a:spcPts val="1000"/>
              </a:spcAft>
              <a:buFont typeface="Arial" panose="020B0604020202020204" pitchFamily="34" charset="0"/>
              <a:buChar char="•"/>
            </a:pPr>
            <a:r>
              <a:rPr lang="el-GR" sz="2000" spc="200" dirty="0">
                <a:ln w="9525" cmpd="sng">
                  <a:solidFill>
                    <a:srgbClr val="FFFFFF"/>
                  </a:solidFill>
                  <a:prstDash val="solid"/>
                </a:ln>
                <a:solidFill>
                  <a:srgbClr val="FFFFFF"/>
                </a:solidFill>
                <a:latin typeface="Bahnschrift Light SemiCondensed" panose="020B0502040204020203" pitchFamily="34" charset="0"/>
              </a:rPr>
              <a:t>Το </a:t>
            </a:r>
            <a:r>
              <a:rPr lang="el-GR" sz="2000" spc="200" dirty="0" err="1">
                <a:ln w="9525" cmpd="sng">
                  <a:solidFill>
                    <a:srgbClr val="FFFFFF"/>
                  </a:solidFill>
                  <a:prstDash val="solid"/>
                </a:ln>
                <a:solidFill>
                  <a:srgbClr val="FFFFFF"/>
                </a:solidFill>
                <a:latin typeface="Bahnschrift Light SemiCondensed" panose="020B0502040204020203" pitchFamily="34" charset="0"/>
              </a:rPr>
              <a:t>ChatGPT</a:t>
            </a:r>
            <a:r>
              <a:rPr lang="el-GR" sz="2000" spc="200" dirty="0">
                <a:ln w="9525" cmpd="sng">
                  <a:solidFill>
                    <a:srgbClr val="FFFFFF"/>
                  </a:solidFill>
                  <a:prstDash val="solid"/>
                </a:ln>
                <a:solidFill>
                  <a:srgbClr val="FFFFFF"/>
                </a:solidFill>
                <a:latin typeface="Bahnschrift Light SemiCondensed" panose="020B0502040204020203" pitchFamily="34" charset="0"/>
              </a:rPr>
              <a:t> είναι δωρεάν ψηφιακή εφαρμογή που παράγει κείμενο γρήγορα.</a:t>
            </a:r>
          </a:p>
        </p:txBody>
      </p:sp>
    </p:spTree>
    <p:extLst>
      <p:ext uri="{BB962C8B-B14F-4D97-AF65-F5344CB8AC3E}">
        <p14:creationId xmlns:p14="http://schemas.microsoft.com/office/powerpoint/2010/main" val="311139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User\OneDrive\Υπολογιστής\ezgif-4-78bf15d43f.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98"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79521" y="524471"/>
            <a:ext cx="8856983" cy="4574763"/>
          </a:xfrm>
          <a:prstGeom prst="rect">
            <a:avLst/>
          </a:prstGeom>
          <a:noFill/>
          <a:ln w="107950">
            <a:gradFill>
              <a:gsLst>
                <a:gs pos="0">
                  <a:schemeClr val="accent1">
                    <a:lumMod val="60000"/>
                    <a:lumOff val="40000"/>
                  </a:schemeClr>
                </a:gs>
                <a:gs pos="37000">
                  <a:srgbClr val="8C5FE7"/>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437658" y="754427"/>
            <a:ext cx="8706342" cy="4422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51" y="120785"/>
            <a:ext cx="3744416" cy="830785"/>
          </a:xfrm>
          <a:prstGeom prst="roundRect">
            <a:avLst>
              <a:gd name="adj" fmla="val 30639"/>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2" name="Ορθογώνιο 11"/>
          <p:cNvSpPr/>
          <p:nvPr/>
        </p:nvSpPr>
        <p:spPr>
          <a:xfrm>
            <a:off x="464569" y="166845"/>
            <a:ext cx="2880320" cy="738664"/>
          </a:xfrm>
          <a:prstGeom prst="rect">
            <a:avLst/>
          </a:prstGeom>
          <a:noFill/>
        </p:spPr>
        <p:txBody>
          <a:bodyPr wrap="square" lIns="91440" tIns="45720" rIns="91440" bIns="45720">
            <a:spAutoFit/>
          </a:bodyPr>
          <a:lstStyle/>
          <a:p>
            <a:pPr algn="ctr"/>
            <a:r>
              <a:rPr lang="el-GR" sz="1400" dirty="0">
                <a:ln w="3175" cmpd="sng">
                  <a:solidFill>
                    <a:srgbClr val="FFFFFF"/>
                  </a:solidFill>
                  <a:prstDash val="solid"/>
                </a:ln>
                <a:solidFill>
                  <a:srgbClr val="FFFFFF"/>
                </a:solidFill>
                <a:latin typeface="Bahnschrift" panose="020B0502040204020203" pitchFamily="34" charset="0"/>
                <a:ea typeface="Verdana" panose="020B0604030504040204" pitchFamily="34" charset="0"/>
              </a:rPr>
              <a:t>Εξατομικευμένες διδακτικά διαφοροποιημένες ενταξιακές παρεμβάσεις με το ντοσιέ</a:t>
            </a:r>
          </a:p>
        </p:txBody>
      </p:sp>
      <p:sp>
        <p:nvSpPr>
          <p:cNvPr id="13" name="Ορθογώνιο 12"/>
          <p:cNvSpPr/>
          <p:nvPr/>
        </p:nvSpPr>
        <p:spPr>
          <a:xfrm rot="5400000">
            <a:off x="3351580" y="-16830"/>
            <a:ext cx="756795" cy="1107996"/>
          </a:xfrm>
          <a:prstGeom prst="rect">
            <a:avLst/>
          </a:prstGeom>
          <a:noFill/>
        </p:spPr>
        <p:txBody>
          <a:bodyPr wrap="square" lIns="91440" tIns="45720" rIns="91440" bIns="45720">
            <a:spAutoFit/>
          </a:bodyPr>
          <a:lstStyle/>
          <a:p>
            <a:pPr algn="ctr"/>
            <a:r>
              <a:rPr lang="en-US" sz="66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80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
        <p:nvSpPr>
          <p:cNvPr id="14" name="Ορθογώνιο 13"/>
          <p:cNvSpPr/>
          <p:nvPr/>
        </p:nvSpPr>
        <p:spPr>
          <a:xfrm>
            <a:off x="565762" y="4443958"/>
            <a:ext cx="8450134" cy="523220"/>
          </a:xfrm>
          <a:prstGeom prst="rect">
            <a:avLst/>
          </a:prstGeom>
        </p:spPr>
        <p:txBody>
          <a:bodyPr wrap="square">
            <a:spAutoFit/>
          </a:bodyPr>
          <a:lstStyle/>
          <a:p>
            <a:pPr algn="ctr"/>
            <a:r>
              <a:rPr lang="el-GR" sz="1400" dirty="0">
                <a:latin typeface="Bahnschrift" panose="020B0502040204020203" pitchFamily="34" charset="0"/>
              </a:rPr>
              <a:t>Η συμβατική – ντοσιέ με λάστιχο – γνωστική μηχανή (αριστερά) και η ψηφιακή γνωστική μηχανή (δεξιά) του Κώστα.</a:t>
            </a:r>
          </a:p>
        </p:txBody>
      </p:sp>
      <p:sp>
        <p:nvSpPr>
          <p:cNvPr id="15" name="Ορθογώνιο 14"/>
          <p:cNvSpPr/>
          <p:nvPr/>
        </p:nvSpPr>
        <p:spPr>
          <a:xfrm>
            <a:off x="5652120" y="9245"/>
            <a:ext cx="3491880" cy="276999"/>
          </a:xfrm>
          <a:prstGeom prst="rect">
            <a:avLst/>
          </a:prstGeom>
        </p:spPr>
        <p:txBody>
          <a:bodyPr wrap="square">
            <a:spAutoFit/>
          </a:bodyPr>
          <a:lstStyle/>
          <a:p>
            <a:r>
              <a:rPr lang="el-GR" sz="1200" spc="150" dirty="0">
                <a:latin typeface="Bahnschrift" panose="020B0502040204020203" pitchFamily="34" charset="0"/>
                <a:ea typeface="Verdana" panose="020B0604030504040204" pitchFamily="34" charset="0"/>
              </a:rPr>
              <a:t>Μ. </a:t>
            </a:r>
            <a:r>
              <a:rPr lang="el-GR" sz="1200" spc="150" dirty="0" err="1">
                <a:latin typeface="Bahnschrift" panose="020B0502040204020203" pitchFamily="34" charset="0"/>
                <a:ea typeface="Verdana" panose="020B0604030504040204" pitchFamily="34" charset="0"/>
              </a:rPr>
              <a:t>Δροσινού</a:t>
            </a:r>
            <a:r>
              <a:rPr lang="el-GR" sz="1200" spc="150" dirty="0">
                <a:latin typeface="Bahnschrift" panose="020B0502040204020203" pitchFamily="34" charset="0"/>
                <a:ea typeface="Verdana" panose="020B0604030504040204" pitchFamily="34" charset="0"/>
              </a:rPr>
              <a:t> Κορέα, Π. Αλεξόπουλος</a:t>
            </a:r>
          </a:p>
        </p:txBody>
      </p:sp>
      <p:pic>
        <p:nvPicPr>
          <p:cNvPr id="3074" name="Picture 2"/>
          <p:cNvPicPr>
            <a:picLocks noChangeAspect="1" noChangeArrowheads="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565761" y="1065501"/>
            <a:ext cx="4765846" cy="287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882520"/>
            <a:ext cx="3153979" cy="337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36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User\OneDrive\Υπολογιστής\ezgif-4-78bf15d43f.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98"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79521" y="524471"/>
            <a:ext cx="8856983" cy="4574763"/>
          </a:xfrm>
          <a:prstGeom prst="rect">
            <a:avLst/>
          </a:prstGeom>
          <a:noFill/>
          <a:ln w="107950">
            <a:gradFill>
              <a:gsLst>
                <a:gs pos="0">
                  <a:schemeClr val="accent1">
                    <a:lumMod val="60000"/>
                    <a:lumOff val="40000"/>
                  </a:schemeClr>
                </a:gs>
                <a:gs pos="37000">
                  <a:srgbClr val="8C5FE7"/>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437658" y="9245"/>
            <a:ext cx="8706342" cy="513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2"/>
          <p:cNvSpPr/>
          <p:nvPr/>
        </p:nvSpPr>
        <p:spPr>
          <a:xfrm>
            <a:off x="437659" y="9245"/>
            <a:ext cx="8706350" cy="2982868"/>
          </a:xfrm>
          <a:prstGeom prst="rect">
            <a:avLst/>
          </a:prstGeom>
        </p:spPr>
        <p:txBody>
          <a:bodyPr wrap="square">
            <a:spAutoFit/>
          </a:bodyPr>
          <a:lstStyle/>
          <a:p>
            <a:pPr marL="285750" indent="-285750">
              <a:spcAft>
                <a:spcPts val="500"/>
              </a:spcAft>
              <a:buFont typeface="Symbol" panose="05050102010706020507" pitchFamily="18" charset="2"/>
              <a:buChar char="ñ"/>
            </a:pPr>
            <a:r>
              <a:rPr lang="el-GR" sz="2400" dirty="0">
                <a:ln>
                  <a:solidFill>
                    <a:srgbClr val="2644C4"/>
                  </a:solidFill>
                </a:ln>
                <a:solidFill>
                  <a:srgbClr val="2644C4"/>
                </a:solidFill>
                <a:latin typeface="Bahnschrift" panose="020B0502040204020203" pitchFamily="34" charset="0"/>
                <a:ea typeface="Verdana" panose="020B0604030504040204" pitchFamily="34" charset="0"/>
              </a:rPr>
              <a:t>Ατομικότητα</a:t>
            </a:r>
            <a:r>
              <a:rPr lang="el-GR" sz="2400" dirty="0">
                <a:latin typeface="Bahnschrift" panose="020B0502040204020203" pitchFamily="34" charset="0"/>
                <a:ea typeface="Verdana" panose="020B0604030504040204" pitchFamily="34" charset="0"/>
              </a:rPr>
              <a:t>: </a:t>
            </a:r>
            <a:r>
              <a:rPr lang="el-GR" sz="1900" dirty="0">
                <a:latin typeface="Bahnschrift" panose="020B0502040204020203" pitchFamily="34" charset="0"/>
                <a:ea typeface="Verdana" panose="020B0604030504040204" pitchFamily="34" charset="0"/>
              </a:rPr>
              <a:t>αγαπημένο χρώμα (Σ-</a:t>
            </a:r>
            <a:r>
              <a:rPr lang="el-GR" sz="1900" dirty="0" err="1">
                <a:latin typeface="Bahnschrift" panose="020B0502040204020203" pitchFamily="34" charset="0"/>
                <a:ea typeface="Verdana" panose="020B0604030504040204" pitchFamily="34" charset="0"/>
              </a:rPr>
              <a:t>[Α]τομικότητ</a:t>
            </a:r>
            <a:r>
              <a:rPr lang="el-GR" sz="1900" dirty="0">
                <a:latin typeface="Bahnschrift" panose="020B0502040204020203" pitchFamily="34" charset="0"/>
                <a:ea typeface="Verdana" panose="020B0604030504040204" pitchFamily="34" charset="0"/>
              </a:rPr>
              <a:t>α-ΔΕΠΕΑΕ).</a:t>
            </a:r>
          </a:p>
          <a:p>
            <a:pPr>
              <a:spcAft>
                <a:spcPts val="500"/>
              </a:spcAft>
            </a:pPr>
            <a:r>
              <a:rPr lang="el-GR" sz="2400" dirty="0" err="1">
                <a:ln>
                  <a:solidFill>
                    <a:srgbClr val="2644C4"/>
                  </a:solidFill>
                </a:ln>
                <a:solidFill>
                  <a:srgbClr val="2644C4"/>
                </a:solidFill>
                <a:latin typeface="Bahnschrift" panose="020B0502040204020203" pitchFamily="34" charset="0"/>
                <a:ea typeface="Verdana" panose="020B0604030504040204" pitchFamily="34" charset="0"/>
              </a:rPr>
              <a:t>Εμπροσθόφυλλο</a:t>
            </a:r>
            <a:r>
              <a:rPr lang="el-GR" sz="2400" dirty="0">
                <a:ln>
                  <a:solidFill>
                    <a:srgbClr val="2644C4"/>
                  </a:solidFill>
                </a:ln>
                <a:solidFill>
                  <a:srgbClr val="2644C4"/>
                </a:solidFill>
                <a:latin typeface="Bahnschrift" panose="020B0502040204020203" pitchFamily="34" charset="0"/>
                <a:ea typeface="Verdana" panose="020B0604030504040204" pitchFamily="34" charset="0"/>
              </a:rPr>
              <a:t> </a:t>
            </a:r>
            <a:r>
              <a:rPr lang="el-GR" sz="2400" dirty="0" err="1">
                <a:ln>
                  <a:solidFill>
                    <a:srgbClr val="2644C4"/>
                  </a:solidFill>
                </a:ln>
                <a:solidFill>
                  <a:srgbClr val="2644C4"/>
                </a:solidFill>
                <a:latin typeface="Bahnschrift" panose="020B0502040204020203" pitchFamily="34" charset="0"/>
                <a:ea typeface="Verdana" panose="020B0604030504040204" pitchFamily="34" charset="0"/>
              </a:rPr>
              <a:t>πολυμεσικού</a:t>
            </a:r>
            <a:r>
              <a:rPr lang="el-GR" sz="2400" dirty="0">
                <a:ln>
                  <a:solidFill>
                    <a:srgbClr val="2644C4"/>
                  </a:solidFill>
                </a:ln>
                <a:solidFill>
                  <a:srgbClr val="2644C4"/>
                </a:solidFill>
                <a:latin typeface="Bahnschrift" panose="020B0502040204020203" pitchFamily="34" charset="0"/>
                <a:ea typeface="Verdana" panose="020B0604030504040204" pitchFamily="34" charset="0"/>
              </a:rPr>
              <a:t> ντοσιέ</a:t>
            </a:r>
            <a:r>
              <a:rPr lang="el-GR" sz="2400" dirty="0">
                <a:latin typeface="Bahnschrift" panose="020B0502040204020203" pitchFamily="34" charset="0"/>
                <a:ea typeface="Verdana" panose="020B0604030504040204" pitchFamily="34" charset="0"/>
              </a:rPr>
              <a:t>: </a:t>
            </a:r>
          </a:p>
          <a:p>
            <a:pPr marL="285750" indent="-285750">
              <a:spcAft>
                <a:spcPts val="500"/>
              </a:spcAft>
              <a:buFont typeface="Symbol" panose="05050102010706020507" pitchFamily="18" charset="2"/>
              <a:buChar char="ñ"/>
            </a:pPr>
            <a:r>
              <a:rPr lang="el-GR" sz="1900" dirty="0">
                <a:latin typeface="Bahnschrift" panose="020B0502040204020203" pitchFamily="34" charset="0"/>
                <a:ea typeface="Verdana" panose="020B0604030504040204" pitchFamily="34" charset="0"/>
              </a:rPr>
              <a:t>ατομικότητα: </a:t>
            </a:r>
            <a:r>
              <a:rPr lang="el-GR" sz="1900" dirty="0">
                <a:ln>
                  <a:solidFill>
                    <a:srgbClr val="2644C4"/>
                  </a:solidFill>
                </a:ln>
                <a:solidFill>
                  <a:srgbClr val="2644C4"/>
                </a:solidFill>
                <a:latin typeface="Bahnschrift" panose="020B0502040204020203" pitchFamily="34" charset="0"/>
                <a:ea typeface="Verdana" panose="020B0604030504040204" pitchFamily="34" charset="0"/>
              </a:rPr>
              <a:t>όνομα</a:t>
            </a:r>
            <a:r>
              <a:rPr lang="el-GR" sz="1900" dirty="0">
                <a:latin typeface="Bahnschrift" panose="020B0502040204020203" pitchFamily="34" charset="0"/>
                <a:ea typeface="Verdana" panose="020B0604030504040204" pitchFamily="34" charset="0"/>
              </a:rPr>
              <a:t>,  </a:t>
            </a:r>
            <a:r>
              <a:rPr lang="el-GR" sz="1900" dirty="0">
                <a:ln>
                  <a:solidFill>
                    <a:srgbClr val="2644C4"/>
                  </a:solidFill>
                </a:ln>
                <a:solidFill>
                  <a:srgbClr val="2644C4"/>
                </a:solidFill>
                <a:latin typeface="Bahnschrift" panose="020B0502040204020203" pitchFamily="34" charset="0"/>
                <a:ea typeface="Verdana" panose="020B0604030504040204" pitchFamily="34" charset="0"/>
              </a:rPr>
              <a:t>φωτογραφία</a:t>
            </a:r>
            <a:r>
              <a:rPr lang="el-GR" sz="1900" dirty="0">
                <a:ln>
                  <a:solidFill>
                    <a:srgbClr val="2644C4"/>
                  </a:solidFill>
                </a:ln>
                <a:latin typeface="Bahnschrift" panose="020B0502040204020203" pitchFamily="34" charset="0"/>
                <a:ea typeface="Verdana" panose="020B0604030504040204" pitchFamily="34" charset="0"/>
              </a:rPr>
              <a:t>, </a:t>
            </a:r>
            <a:r>
              <a:rPr lang="el-GR" sz="1900" dirty="0">
                <a:latin typeface="Bahnschrift" panose="020B0502040204020203" pitchFamily="34" charset="0"/>
                <a:ea typeface="Verdana" panose="020B0604030504040204" pitchFamily="34" charset="0"/>
              </a:rPr>
              <a:t>αγαπημένο αντικείμενο, </a:t>
            </a:r>
            <a:r>
              <a:rPr lang="en-US" sz="1900" dirty="0">
                <a:latin typeface="Bahnschrift" panose="020B0502040204020203" pitchFamily="34" charset="0"/>
                <a:ea typeface="Verdana" panose="020B0604030504040204" pitchFamily="34" charset="0"/>
              </a:rPr>
              <a:t>“</a:t>
            </a:r>
            <a:r>
              <a:rPr lang="el-GR" sz="1900" dirty="0">
                <a:ln>
                  <a:solidFill>
                    <a:srgbClr val="2644C4"/>
                  </a:solidFill>
                </a:ln>
                <a:solidFill>
                  <a:srgbClr val="2644C4"/>
                </a:solidFill>
                <a:latin typeface="Bahnschrift" panose="020B0502040204020203" pitchFamily="34" charset="0"/>
                <a:ea typeface="Verdana" panose="020B0604030504040204" pitchFamily="34" charset="0"/>
              </a:rPr>
              <a:t>τα ακουστικά</a:t>
            </a:r>
            <a:r>
              <a:rPr lang="en-US" sz="1900" dirty="0">
                <a:latin typeface="Bahnschrift" panose="020B0502040204020203" pitchFamily="34" charset="0"/>
                <a:ea typeface="Verdana" panose="020B0604030504040204" pitchFamily="34" charset="0"/>
              </a:rPr>
              <a:t>”.</a:t>
            </a:r>
          </a:p>
          <a:p>
            <a:pPr marL="285750" indent="-285750">
              <a:spcAft>
                <a:spcPts val="500"/>
              </a:spcAft>
              <a:buFont typeface="Symbol" panose="05050102010706020507" pitchFamily="18" charset="2"/>
              <a:buChar char="ñ"/>
            </a:pPr>
            <a:r>
              <a:rPr lang="el-GR" sz="1900" dirty="0">
                <a:latin typeface="Bahnschrift" panose="020B0502040204020203" pitchFamily="34" charset="0"/>
                <a:ea typeface="Verdana" panose="020B0604030504040204" pitchFamily="34" charset="0"/>
              </a:rPr>
              <a:t>μάθημα τα Ιστορίας Α’ Γυμνασίου ([Σ]-Α-ΔΕΠΕΑΕ).</a:t>
            </a:r>
          </a:p>
          <a:p>
            <a:pPr>
              <a:spcAft>
                <a:spcPts val="500"/>
              </a:spcAft>
            </a:pPr>
            <a:r>
              <a:rPr lang="el-GR" sz="2400" dirty="0">
                <a:ln>
                  <a:solidFill>
                    <a:srgbClr val="2644C4"/>
                  </a:solidFill>
                </a:ln>
                <a:solidFill>
                  <a:srgbClr val="2644C4"/>
                </a:solidFill>
                <a:latin typeface="Bahnschrift" panose="020B0502040204020203" pitchFamily="34" charset="0"/>
                <a:ea typeface="Verdana" panose="020B0604030504040204" pitchFamily="34" charset="0"/>
              </a:rPr>
              <a:t>Οπισθόφυλλο ντοσιέ</a:t>
            </a:r>
            <a:r>
              <a:rPr lang="el-GR" sz="2400" dirty="0">
                <a:latin typeface="Bahnschrift" panose="020B0502040204020203" pitchFamily="34" charset="0"/>
                <a:ea typeface="Verdana" panose="020B0604030504040204" pitchFamily="34" charset="0"/>
              </a:rPr>
              <a:t>: </a:t>
            </a:r>
          </a:p>
          <a:p>
            <a:pPr marL="342900" indent="-342900">
              <a:spcAft>
                <a:spcPts val="500"/>
              </a:spcAft>
              <a:buFont typeface="Symbol" panose="05050102010706020507" pitchFamily="18" charset="2"/>
              <a:buChar char=""/>
            </a:pPr>
            <a:r>
              <a:rPr lang="el-GR" sz="1900" dirty="0">
                <a:latin typeface="Bahnschrift" panose="020B0502040204020203" pitchFamily="34" charset="0"/>
                <a:ea typeface="Verdana" panose="020B0604030504040204" pitchFamily="34" charset="0"/>
              </a:rPr>
              <a:t>οι ενταξιακές παρεμβάσεις δηλώνονται με – το εβδομαδιαίο ωρολόγιο </a:t>
            </a:r>
            <a:r>
              <a:rPr lang="el-GR" sz="1900" dirty="0">
                <a:ln>
                  <a:solidFill>
                    <a:srgbClr val="2644C4"/>
                  </a:solidFill>
                </a:ln>
                <a:solidFill>
                  <a:srgbClr val="2644C4"/>
                </a:solidFill>
                <a:latin typeface="Bahnschrift" panose="020B0502040204020203" pitchFamily="34" charset="0"/>
                <a:ea typeface="Verdana" panose="020B0604030504040204" pitchFamily="34" charset="0"/>
              </a:rPr>
              <a:t>πρόγραμμα</a:t>
            </a:r>
            <a:r>
              <a:rPr lang="el-GR" sz="1900" dirty="0">
                <a:latin typeface="Bahnschrift" panose="020B0502040204020203" pitchFamily="34" charset="0"/>
                <a:ea typeface="Verdana" panose="020B0604030504040204" pitchFamily="34" charset="0"/>
              </a:rPr>
              <a:t>, “χρωματίζονται’’ οι ημέρες με τα ιδιαίτερα μαθήματα της Ιστορίας [1] και το γράφημα της </a:t>
            </a:r>
            <a:r>
              <a:rPr lang="el-GR" sz="1900" dirty="0">
                <a:ln>
                  <a:solidFill>
                    <a:srgbClr val="2644C4"/>
                  </a:solidFill>
                </a:ln>
                <a:solidFill>
                  <a:srgbClr val="2644C4"/>
                </a:solidFill>
                <a:latin typeface="Bahnschrift" panose="020B0502040204020203" pitchFamily="34" charset="0"/>
                <a:ea typeface="Verdana" panose="020B0604030504040204" pitchFamily="34" charset="0"/>
              </a:rPr>
              <a:t>χωροταξικής ενσωμάτωσης</a:t>
            </a:r>
            <a:r>
              <a:rPr lang="el-GR" sz="1900" dirty="0">
                <a:latin typeface="Bahnschrift" panose="020B0502040204020203" pitchFamily="34" charset="0"/>
                <a:ea typeface="Verdana" panose="020B0604030504040204" pitchFamily="34" charset="0"/>
              </a:rPr>
              <a:t>.</a:t>
            </a:r>
          </a:p>
        </p:txBody>
      </p:sp>
      <p:pic>
        <p:nvPicPr>
          <p:cNvPr id="17" name="Picture 2"/>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755576" y="3147730"/>
            <a:ext cx="3198237" cy="1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918" y="3147730"/>
            <a:ext cx="2160240" cy="192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718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User\OneDrive\Υπολογιστής\ezgif-4-78bf15d43f.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98"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79521" y="524471"/>
            <a:ext cx="8856983" cy="4574763"/>
          </a:xfrm>
          <a:prstGeom prst="rect">
            <a:avLst/>
          </a:prstGeom>
          <a:noFill/>
          <a:ln w="107950">
            <a:gradFill>
              <a:gsLst>
                <a:gs pos="0">
                  <a:schemeClr val="accent1">
                    <a:lumMod val="60000"/>
                    <a:lumOff val="40000"/>
                  </a:schemeClr>
                </a:gs>
                <a:gs pos="37000">
                  <a:srgbClr val="8C5FE7"/>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437658" y="720619"/>
            <a:ext cx="8706342" cy="4422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2"/>
          <p:cNvSpPr/>
          <p:nvPr/>
        </p:nvSpPr>
        <p:spPr>
          <a:xfrm>
            <a:off x="437668" y="915566"/>
            <a:ext cx="5061782" cy="3672800"/>
          </a:xfrm>
          <a:prstGeom prst="rect">
            <a:avLst/>
          </a:prstGeom>
        </p:spPr>
        <p:txBody>
          <a:bodyPr wrap="square">
            <a:spAutoFit/>
          </a:bodyPr>
          <a:lstStyle/>
          <a:p>
            <a:pPr marL="285750" indent="-285750">
              <a:spcAft>
                <a:spcPts val="500"/>
              </a:spcAft>
              <a:buFont typeface="Symbol" panose="05050102010706020507" pitchFamily="18" charset="2"/>
              <a:buChar char="ñ"/>
            </a:pPr>
            <a:r>
              <a:rPr lang="el-GR" sz="2000" dirty="0">
                <a:ln>
                  <a:solidFill>
                    <a:srgbClr val="2644C4"/>
                  </a:solidFill>
                </a:ln>
                <a:solidFill>
                  <a:srgbClr val="2644C4"/>
                </a:solidFill>
                <a:latin typeface="Bahnschrift" panose="020B0502040204020203" pitchFamily="34" charset="0"/>
                <a:ea typeface="Verdana" panose="020B0604030504040204" pitchFamily="34" charset="0"/>
              </a:rPr>
              <a:t>Πρώτο βήμα</a:t>
            </a:r>
            <a:r>
              <a:rPr lang="el-GR" sz="2000" dirty="0">
                <a:latin typeface="Bahnschrift" panose="020B0502040204020203" pitchFamily="34" charset="0"/>
                <a:ea typeface="Verdana" panose="020B0604030504040204" pitchFamily="34" charset="0"/>
              </a:rPr>
              <a:t>: συμβατικό ντοσιέ.</a:t>
            </a:r>
          </a:p>
          <a:p>
            <a:pPr marL="285750" indent="-285750">
              <a:spcAft>
                <a:spcPts val="500"/>
              </a:spcAft>
              <a:buFont typeface="Symbol" panose="05050102010706020507" pitchFamily="18" charset="2"/>
              <a:buChar char="ñ"/>
            </a:pPr>
            <a:r>
              <a:rPr lang="el-GR" sz="2000" dirty="0">
                <a:ln>
                  <a:solidFill>
                    <a:srgbClr val="2644C4"/>
                  </a:solidFill>
                </a:ln>
                <a:solidFill>
                  <a:srgbClr val="2644C4"/>
                </a:solidFill>
                <a:latin typeface="Bahnschrift" panose="020B0502040204020203" pitchFamily="34" charset="0"/>
                <a:ea typeface="Verdana" panose="020B0604030504040204" pitchFamily="34" charset="0"/>
              </a:rPr>
              <a:t>Δεύτερο βήμα</a:t>
            </a:r>
            <a:r>
              <a:rPr lang="el-GR" sz="2000" dirty="0">
                <a:latin typeface="Bahnschrift" panose="020B0502040204020203" pitchFamily="34" charset="0"/>
                <a:ea typeface="Verdana" panose="020B0604030504040204" pitchFamily="34" charset="0"/>
              </a:rPr>
              <a:t>: </a:t>
            </a:r>
            <a:r>
              <a:rPr lang="el-GR" sz="2000" dirty="0">
                <a:ln>
                  <a:solidFill>
                    <a:srgbClr val="7200B8"/>
                  </a:solidFill>
                </a:ln>
                <a:solidFill>
                  <a:srgbClr val="7200B8"/>
                </a:solidFill>
                <a:latin typeface="Bahnschrift" panose="020B0502040204020203" pitchFamily="34" charset="0"/>
                <a:ea typeface="Verdana" panose="020B0604030504040204" pitchFamily="34" charset="0"/>
              </a:rPr>
              <a:t>ψηφιακό ντοσιέ </a:t>
            </a:r>
            <a:r>
              <a:rPr lang="el-GR" sz="1600" dirty="0">
                <a:latin typeface="Bahnschrift" panose="020B0502040204020203" pitchFamily="34" charset="0"/>
                <a:ea typeface="Verdana" panose="020B0604030504040204" pitchFamily="34" charset="0"/>
              </a:rPr>
              <a:t>(https://pan-alexopoulos.wixsite.com/kostas) </a:t>
            </a:r>
          </a:p>
          <a:p>
            <a:pPr>
              <a:spcAft>
                <a:spcPts val="500"/>
              </a:spcAft>
            </a:pPr>
            <a:r>
              <a:rPr lang="el-GR" sz="2000" dirty="0">
                <a:latin typeface="Bahnschrift" panose="020B0502040204020203" pitchFamily="34" charset="0"/>
                <a:ea typeface="Verdana" panose="020B0604030504040204" pitchFamily="34" charset="0"/>
              </a:rPr>
              <a:t>Δόμηση </a:t>
            </a:r>
            <a:r>
              <a:rPr lang="el-GR" sz="2000" dirty="0">
                <a:ln>
                  <a:solidFill>
                    <a:srgbClr val="2644C4"/>
                  </a:solidFill>
                </a:ln>
                <a:solidFill>
                  <a:srgbClr val="2644C4"/>
                </a:solidFill>
                <a:latin typeface="Bahnschrift" panose="020B0502040204020203" pitchFamily="34" charset="0"/>
                <a:ea typeface="Verdana" panose="020B0604030504040204" pitchFamily="34" charset="0"/>
              </a:rPr>
              <a:t>συμβατικού</a:t>
            </a:r>
            <a:r>
              <a:rPr lang="el-GR" sz="2000" dirty="0">
                <a:latin typeface="Bahnschrift" panose="020B0502040204020203" pitchFamily="34" charset="0"/>
                <a:ea typeface="Verdana" panose="020B0604030504040204" pitchFamily="34" charset="0"/>
              </a:rPr>
              <a:t>, αλλά με </a:t>
            </a:r>
            <a:r>
              <a:rPr lang="el-GR" sz="2000" dirty="0">
                <a:ln>
                  <a:solidFill>
                    <a:srgbClr val="2644C4"/>
                  </a:solidFill>
                </a:ln>
                <a:solidFill>
                  <a:srgbClr val="2644C4"/>
                </a:solidFill>
                <a:latin typeface="Bahnschrift" panose="020B0502040204020203" pitchFamily="34" charset="0"/>
                <a:ea typeface="Verdana" panose="020B0604030504040204" pitchFamily="34" charset="0"/>
              </a:rPr>
              <a:t>καινοτομίες</a:t>
            </a:r>
            <a:r>
              <a:rPr lang="el-GR" sz="2000" dirty="0">
                <a:latin typeface="Bahnschrift" panose="020B0502040204020203" pitchFamily="34" charset="0"/>
                <a:ea typeface="Verdana" panose="020B0604030504040204" pitchFamily="34" charset="0"/>
              </a:rPr>
              <a:t>:</a:t>
            </a:r>
          </a:p>
          <a:p>
            <a:pPr marL="285750" indent="-285750">
              <a:spcAft>
                <a:spcPts val="500"/>
              </a:spcAft>
              <a:buFont typeface="Symbol" panose="05050102010706020507" pitchFamily="18" charset="2"/>
              <a:buChar char="ñ"/>
            </a:pPr>
            <a:r>
              <a:rPr lang="el-GR" sz="2000" dirty="0">
                <a:latin typeface="Bahnschrift" panose="020B0502040204020203" pitchFamily="34" charset="0"/>
                <a:ea typeface="Verdana" panose="020B0604030504040204" pitchFamily="34" charset="0"/>
              </a:rPr>
              <a:t>Οι </a:t>
            </a:r>
            <a:r>
              <a:rPr lang="el-GR" sz="2000" dirty="0">
                <a:ln>
                  <a:solidFill>
                    <a:srgbClr val="2644C4"/>
                  </a:solidFill>
                </a:ln>
                <a:solidFill>
                  <a:srgbClr val="2644C4"/>
                </a:solidFill>
                <a:latin typeface="Bahnschrift" panose="020B0502040204020203" pitchFamily="34" charset="0"/>
                <a:ea typeface="Verdana" panose="020B0604030504040204" pitchFamily="34" charset="0"/>
              </a:rPr>
              <a:t>ΟΕΔ</a:t>
            </a:r>
            <a:r>
              <a:rPr lang="el-GR" sz="2000" dirty="0">
                <a:ln>
                  <a:solidFill>
                    <a:srgbClr val="2644C4"/>
                  </a:solidFill>
                </a:ln>
                <a:latin typeface="Bahnschrift" panose="020B0502040204020203" pitchFamily="34" charset="0"/>
                <a:ea typeface="Verdana" panose="020B0604030504040204" pitchFamily="34" charset="0"/>
              </a:rPr>
              <a:t> </a:t>
            </a:r>
            <a:r>
              <a:rPr lang="el-GR" sz="2000" dirty="0">
                <a:latin typeface="Bahnschrift" panose="020B0502040204020203" pitchFamily="34" charset="0"/>
                <a:ea typeface="Verdana" panose="020B0604030504040204" pitchFamily="34" charset="0"/>
              </a:rPr>
              <a:t>προσεγγίζονται “με το ποντίκι” του υπολογιστή ή με το δάχτυλό του σε </a:t>
            </a:r>
            <a:r>
              <a:rPr lang="el-GR" sz="2000" dirty="0">
                <a:ln>
                  <a:solidFill>
                    <a:srgbClr val="2644C4"/>
                  </a:solidFill>
                </a:ln>
                <a:solidFill>
                  <a:srgbClr val="2644C4"/>
                </a:solidFill>
                <a:latin typeface="Bahnschrift" panose="020B0502040204020203" pitchFamily="34" charset="0"/>
                <a:ea typeface="Verdana" panose="020B0604030504040204" pitchFamily="34" charset="0"/>
              </a:rPr>
              <a:t>οθόνες αφής </a:t>
            </a:r>
            <a:r>
              <a:rPr lang="el-GR" sz="2000" dirty="0">
                <a:latin typeface="Bahnschrift" panose="020B0502040204020203" pitchFamily="34" charset="0"/>
                <a:ea typeface="Verdana" panose="020B0604030504040204" pitchFamily="34" charset="0"/>
              </a:rPr>
              <a:t>(αίσθηση της αφής). </a:t>
            </a:r>
          </a:p>
          <a:p>
            <a:pPr marL="285750" indent="-285750">
              <a:spcAft>
                <a:spcPts val="500"/>
              </a:spcAft>
              <a:buFont typeface="Symbol" panose="05050102010706020507" pitchFamily="18" charset="2"/>
              <a:buChar char="ñ"/>
            </a:pPr>
            <a:r>
              <a:rPr lang="el-GR" sz="2000" dirty="0">
                <a:latin typeface="Bahnschrift" panose="020B0502040204020203" pitchFamily="34" charset="0"/>
                <a:ea typeface="Verdana" panose="020B0604030504040204" pitchFamily="34" charset="0"/>
              </a:rPr>
              <a:t>Με τα πλήκτρα: </a:t>
            </a:r>
            <a:r>
              <a:rPr lang="el-GR" sz="2000" dirty="0">
                <a:ln>
                  <a:solidFill>
                    <a:srgbClr val="2644C4"/>
                  </a:solidFill>
                </a:ln>
                <a:solidFill>
                  <a:srgbClr val="2644C4"/>
                </a:solidFill>
                <a:latin typeface="Bahnschrift" panose="020B0502040204020203" pitchFamily="34" charset="0"/>
                <a:ea typeface="Verdana" panose="020B0604030504040204" pitchFamily="34" charset="0"/>
              </a:rPr>
              <a:t>«Μέσα», «Έξω» και «Πίσω», </a:t>
            </a:r>
            <a:r>
              <a:rPr lang="el-GR" sz="2000" dirty="0">
                <a:latin typeface="Bahnschrift" panose="020B0502040204020203" pitchFamily="34" charset="0"/>
                <a:ea typeface="Verdana" panose="020B0604030504040204" pitchFamily="34" charset="0"/>
              </a:rPr>
              <a:t>ο μαθητής αποκτά την αίσθηση του </a:t>
            </a:r>
            <a:r>
              <a:rPr lang="el-GR" sz="2000" dirty="0">
                <a:ln>
                  <a:solidFill>
                    <a:srgbClr val="2644C4"/>
                  </a:solidFill>
                </a:ln>
                <a:solidFill>
                  <a:srgbClr val="2644C4"/>
                </a:solidFill>
                <a:latin typeface="Bahnschrift" panose="020B0502040204020203" pitchFamily="34" charset="0"/>
                <a:ea typeface="Verdana" panose="020B0604030504040204" pitchFamily="34" charset="0"/>
              </a:rPr>
              <a:t>χώρου</a:t>
            </a:r>
            <a:r>
              <a:rPr lang="el-GR" sz="2000" dirty="0">
                <a:ln>
                  <a:solidFill>
                    <a:srgbClr val="2644C4"/>
                  </a:solidFill>
                </a:ln>
                <a:latin typeface="Bahnschrift" panose="020B0502040204020203" pitchFamily="34" charset="0"/>
                <a:ea typeface="Verdana" panose="020B0604030504040204" pitchFamily="34" charset="0"/>
              </a:rPr>
              <a:t> </a:t>
            </a:r>
            <a:r>
              <a:rPr lang="el-GR" sz="2000" dirty="0">
                <a:latin typeface="Bahnschrift" panose="020B0502040204020203" pitchFamily="34" charset="0"/>
                <a:ea typeface="Verdana" panose="020B0604030504040204" pitchFamily="34" charset="0"/>
              </a:rPr>
              <a:t>του ψηφιακού του ντοσιέ (</a:t>
            </a:r>
            <a:r>
              <a:rPr lang="el-GR" sz="2000" dirty="0" err="1">
                <a:latin typeface="Bahnschrift" panose="020B0502040204020203" pitchFamily="34" charset="0"/>
                <a:ea typeface="Verdana" panose="020B0604030504040204" pitchFamily="34" charset="0"/>
              </a:rPr>
              <a:t>ψυχοκινητικότητα</a:t>
            </a:r>
            <a:r>
              <a:rPr lang="el-GR" sz="2000" dirty="0">
                <a:latin typeface="Bahnschrift" panose="020B0502040204020203" pitchFamily="34" charset="0"/>
                <a:ea typeface="Verdana" panose="020B0604030504040204" pitchFamily="34" charset="0"/>
              </a:rPr>
              <a:t>). </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449" y="267494"/>
            <a:ext cx="3507942"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931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User\OneDrive\Υπολογιστής\ezgif-4-78bf15d43f.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98"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79521" y="524471"/>
            <a:ext cx="8856983" cy="4574763"/>
          </a:xfrm>
          <a:prstGeom prst="rect">
            <a:avLst/>
          </a:prstGeom>
          <a:noFill/>
          <a:ln w="107950">
            <a:gradFill>
              <a:gsLst>
                <a:gs pos="0">
                  <a:schemeClr val="accent1">
                    <a:lumMod val="60000"/>
                    <a:lumOff val="40000"/>
                  </a:schemeClr>
                </a:gs>
                <a:gs pos="37000">
                  <a:srgbClr val="8C5FE7"/>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437658" y="720619"/>
            <a:ext cx="8706342" cy="4422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2"/>
          <p:cNvSpPr/>
          <p:nvPr/>
        </p:nvSpPr>
        <p:spPr>
          <a:xfrm>
            <a:off x="437667" y="925955"/>
            <a:ext cx="4998429" cy="12793246"/>
          </a:xfrm>
          <a:prstGeom prst="rect">
            <a:avLst/>
          </a:prstGeom>
        </p:spPr>
        <p:txBody>
          <a:bodyPr wrap="square">
            <a:spAutoFit/>
          </a:bodyPr>
          <a:lstStyle/>
          <a:p>
            <a:pPr>
              <a:spcAft>
                <a:spcPts val="500"/>
              </a:spcAft>
            </a:pPr>
            <a:r>
              <a:rPr lang="el-GR" dirty="0">
                <a:ln>
                  <a:solidFill>
                    <a:srgbClr val="7200B8"/>
                  </a:solidFill>
                </a:ln>
                <a:solidFill>
                  <a:srgbClr val="7200B8"/>
                </a:solidFill>
                <a:latin typeface="Bahnschrift" panose="020B0502040204020203" pitchFamily="34" charset="0"/>
                <a:ea typeface="Verdana" panose="020B0604030504040204" pitchFamily="34" charset="0"/>
              </a:rPr>
              <a:t>Εσωτερικό ψηφιακού ντοσιέ:</a:t>
            </a:r>
          </a:p>
          <a:p>
            <a:pPr marL="285750" indent="-285750">
              <a:spcAft>
                <a:spcPts val="500"/>
              </a:spcAft>
              <a:buFont typeface="Symbol" panose="05050102010706020507" pitchFamily="18" charset="2"/>
              <a:buChar char="ñ"/>
            </a:pPr>
            <a:r>
              <a:rPr lang="el-GR" dirty="0">
                <a:latin typeface="Bahnschrift" panose="020B0502040204020203" pitchFamily="34" charset="0"/>
                <a:ea typeface="Verdana" panose="020B0604030504040204" pitchFamily="34" charset="0"/>
              </a:rPr>
              <a:t>ο εικονικός </a:t>
            </a:r>
            <a:r>
              <a:rPr lang="el-GR" dirty="0">
                <a:ln>
                  <a:solidFill>
                    <a:srgbClr val="2644C4"/>
                  </a:solidFill>
                </a:ln>
                <a:solidFill>
                  <a:srgbClr val="2644C4"/>
                </a:solidFill>
                <a:latin typeface="Bahnschrift" panose="020B0502040204020203" pitchFamily="34" charset="0"/>
                <a:ea typeface="Verdana" panose="020B0604030504040204" pitchFamily="34" charset="0"/>
              </a:rPr>
              <a:t>χώρος οργανώνεται </a:t>
            </a:r>
            <a:r>
              <a:rPr lang="el-GR" dirty="0">
                <a:latin typeface="Bahnschrift" panose="020B0502040204020203" pitchFamily="34" charset="0"/>
                <a:ea typeface="Verdana" panose="020B0604030504040204" pitchFamily="34" charset="0"/>
              </a:rPr>
              <a:t>σε «μέρη»,</a:t>
            </a:r>
          </a:p>
          <a:p>
            <a:pPr marL="285750" indent="-285750">
              <a:spcAft>
                <a:spcPts val="500"/>
              </a:spcAft>
              <a:buFont typeface="Symbol" panose="05050102010706020507" pitchFamily="18" charset="2"/>
              <a:buChar char="ñ"/>
            </a:pPr>
            <a:r>
              <a:rPr lang="el-GR" dirty="0">
                <a:ln>
                  <a:solidFill>
                    <a:srgbClr val="2644C4"/>
                  </a:solidFill>
                </a:ln>
                <a:solidFill>
                  <a:srgbClr val="2644C4"/>
                </a:solidFill>
                <a:latin typeface="Bahnschrift" panose="020B0502040204020203" pitchFamily="34" charset="0"/>
                <a:ea typeface="Verdana" panose="020B0604030504040204" pitchFamily="34" charset="0"/>
              </a:rPr>
              <a:t>ενιαίο χρώμα </a:t>
            </a:r>
            <a:r>
              <a:rPr lang="el-GR" dirty="0">
                <a:latin typeface="Bahnschrift" panose="020B0502040204020203" pitchFamily="34" charset="0"/>
                <a:ea typeface="Verdana" panose="020B0604030504040204" pitchFamily="34" charset="0"/>
              </a:rPr>
              <a:t>(μπλε: αγαπημένο χρώμα) και </a:t>
            </a:r>
            <a:r>
              <a:rPr lang="el-GR" dirty="0">
                <a:ln>
                  <a:solidFill>
                    <a:srgbClr val="2644C4"/>
                  </a:solidFill>
                </a:ln>
                <a:solidFill>
                  <a:srgbClr val="2644C4"/>
                </a:solidFill>
                <a:latin typeface="Bahnschrift" panose="020B0502040204020203" pitchFamily="34" charset="0"/>
                <a:ea typeface="Verdana" panose="020B0604030504040204" pitchFamily="34" charset="0"/>
              </a:rPr>
              <a:t>γραμματοσειρά</a:t>
            </a:r>
            <a:r>
              <a:rPr lang="el-GR" dirty="0">
                <a:ln>
                  <a:solidFill>
                    <a:srgbClr val="2644C4"/>
                  </a:solidFill>
                </a:ln>
                <a:latin typeface="Bahnschrift" panose="020B0502040204020203" pitchFamily="34" charset="0"/>
                <a:ea typeface="Verdana" panose="020B0604030504040204" pitchFamily="34" charset="0"/>
              </a:rPr>
              <a:t> </a:t>
            </a:r>
            <a:r>
              <a:rPr lang="el-GR" dirty="0">
                <a:latin typeface="Bahnschrift" panose="020B0502040204020203" pitchFamily="34" charset="0"/>
                <a:ea typeface="Verdana" panose="020B0604030504040204" pitchFamily="34" charset="0"/>
              </a:rPr>
              <a:t>(</a:t>
            </a:r>
            <a:r>
              <a:rPr lang="el-GR" dirty="0" err="1">
                <a:latin typeface="Bahnschrift" panose="020B0502040204020203" pitchFamily="34" charset="0"/>
                <a:ea typeface="Verdana" panose="020B0604030504040204" pitchFamily="34" charset="0"/>
              </a:rPr>
              <a:t>Verdana</a:t>
            </a:r>
            <a:r>
              <a:rPr lang="el-GR" dirty="0">
                <a:latin typeface="Bahnschrift" panose="020B0502040204020203" pitchFamily="34" charset="0"/>
                <a:ea typeface="Verdana" panose="020B0604030504040204" pitchFamily="34" charset="0"/>
              </a:rPr>
              <a:t> 16 </a:t>
            </a:r>
            <a:r>
              <a:rPr lang="el-GR" dirty="0" err="1">
                <a:latin typeface="Bahnschrift" panose="020B0502040204020203" pitchFamily="34" charset="0"/>
                <a:ea typeface="Verdana" panose="020B0604030504040204" pitchFamily="34" charset="0"/>
              </a:rPr>
              <a:t>bold</a:t>
            </a:r>
            <a:r>
              <a:rPr lang="el-GR" dirty="0">
                <a:latin typeface="Bahnschrift" panose="020B0502040204020203" pitchFamily="34" charset="0"/>
                <a:ea typeface="Verdana" panose="020B0604030504040204" pitchFamily="34" charset="0"/>
              </a:rPr>
              <a:t>), </a:t>
            </a:r>
          </a:p>
          <a:p>
            <a:pPr marL="285750" indent="-285750">
              <a:spcAft>
                <a:spcPts val="500"/>
              </a:spcAft>
              <a:buFont typeface="Symbol" panose="05050102010706020507" pitchFamily="18" charset="2"/>
              <a:buChar char="ñ"/>
            </a:pPr>
            <a:r>
              <a:rPr lang="el-GR" dirty="0">
                <a:latin typeface="Bahnschrift" panose="020B0502040204020203" pitchFamily="34" charset="0"/>
                <a:ea typeface="Verdana" panose="020B0604030504040204" pitchFamily="34" charset="0"/>
              </a:rPr>
              <a:t>τρεις ΟΕΔ αναπαριστούν </a:t>
            </a:r>
            <a:r>
              <a:rPr lang="el-GR" dirty="0">
                <a:ln>
                  <a:solidFill>
                    <a:srgbClr val="2644C4"/>
                  </a:solidFill>
                </a:ln>
                <a:solidFill>
                  <a:srgbClr val="2644C4"/>
                </a:solidFill>
                <a:latin typeface="Bahnschrift" panose="020B0502040204020203" pitchFamily="34" charset="0"/>
                <a:ea typeface="Verdana" panose="020B0604030504040204" pitchFamily="34" charset="0"/>
              </a:rPr>
              <a:t>ρολόγια</a:t>
            </a:r>
            <a:r>
              <a:rPr lang="el-GR" dirty="0">
                <a:ln>
                  <a:solidFill>
                    <a:srgbClr val="2644C4"/>
                  </a:solidFill>
                </a:ln>
                <a:latin typeface="Bahnschrift" panose="020B0502040204020203" pitchFamily="34" charset="0"/>
                <a:ea typeface="Verdana" panose="020B0604030504040204" pitchFamily="34" charset="0"/>
              </a:rPr>
              <a:t> </a:t>
            </a:r>
            <a:r>
              <a:rPr lang="el-GR" dirty="0">
                <a:latin typeface="Bahnschrift" panose="020B0502040204020203" pitchFamily="34" charset="0"/>
                <a:ea typeface="Verdana" panose="020B0604030504040204" pitchFamily="34" charset="0"/>
              </a:rPr>
              <a:t>με χρόνο </a:t>
            </a:r>
            <a:r>
              <a:rPr lang="el-GR" dirty="0">
                <a:ln>
                  <a:solidFill>
                    <a:srgbClr val="2644C4"/>
                  </a:solidFill>
                </a:ln>
                <a:solidFill>
                  <a:srgbClr val="2644C4"/>
                </a:solidFill>
                <a:latin typeface="Bahnschrift" panose="020B0502040204020203" pitchFamily="34" charset="0"/>
                <a:ea typeface="Verdana" panose="020B0604030504040204" pitchFamily="34" charset="0"/>
              </a:rPr>
              <a:t>έναρξης, λήξης, και υπολογισμό διάρκειας </a:t>
            </a:r>
            <a:r>
              <a:rPr lang="el-GR" sz="1600" dirty="0">
                <a:latin typeface="Bahnschrift" panose="020B0502040204020203" pitchFamily="34" charset="0"/>
                <a:ea typeface="Verdana" panose="020B0604030504040204" pitchFamily="34" charset="0"/>
              </a:rPr>
              <a:t>(εναλλασσόμενες κινητές κάρτες με βέλη (&lt;&gt;)).</a:t>
            </a:r>
          </a:p>
          <a:p>
            <a:pPr marL="285750" indent="-285750">
              <a:spcAft>
                <a:spcPts val="500"/>
              </a:spcAft>
              <a:buFont typeface="Symbol" panose="05050102010706020507" pitchFamily="18" charset="2"/>
              <a:buChar char="ñ"/>
            </a:pPr>
            <a:r>
              <a:rPr lang="el-GR" dirty="0">
                <a:latin typeface="Bahnschrift" panose="020B0502040204020203" pitchFamily="34" charset="0"/>
                <a:ea typeface="Verdana" panose="020B0604030504040204" pitchFamily="34" charset="0"/>
              </a:rPr>
              <a:t>κάτω από τα ρολόγια, τοποθετήθηκαν οι ΟΕΔ με τις </a:t>
            </a:r>
            <a:r>
              <a:rPr lang="el-GR" dirty="0" err="1">
                <a:ln>
                  <a:solidFill>
                    <a:srgbClr val="2644C4"/>
                  </a:solidFill>
                </a:ln>
                <a:solidFill>
                  <a:srgbClr val="2644C4"/>
                </a:solidFill>
                <a:latin typeface="Bahnschrift" panose="020B0502040204020203" pitchFamily="34" charset="0"/>
                <a:ea typeface="Verdana" panose="020B0604030504040204" pitchFamily="34" charset="0"/>
              </a:rPr>
              <a:t>πολυαισθητηριακές</a:t>
            </a:r>
            <a:r>
              <a:rPr lang="el-GR" dirty="0">
                <a:ln>
                  <a:solidFill>
                    <a:srgbClr val="2644C4"/>
                  </a:solidFill>
                </a:ln>
                <a:solidFill>
                  <a:srgbClr val="2644C4"/>
                </a:solidFill>
                <a:latin typeface="Bahnschrift" panose="020B0502040204020203" pitchFamily="34" charset="0"/>
                <a:ea typeface="Verdana" panose="020B0604030504040204" pitchFamily="34" charset="0"/>
              </a:rPr>
              <a:t> ασκήσεις </a:t>
            </a:r>
            <a:r>
              <a:rPr lang="el-GR" dirty="0">
                <a:latin typeface="Bahnschrift" panose="020B0502040204020203" pitchFamily="34" charset="0"/>
                <a:ea typeface="Verdana" panose="020B0604030504040204" pitchFamily="34" charset="0"/>
              </a:rPr>
              <a:t>με δραστηριότητες μαθησιακής ετοιμότητας. Οι έννοιες [ακούω-βλέπω-δείχνω-</a:t>
            </a:r>
            <a:r>
              <a:rPr lang="el-GR" dirty="0" err="1">
                <a:latin typeface="Bahnschrift" panose="020B0502040204020203" pitchFamily="34" charset="0"/>
                <a:ea typeface="Verdana" panose="020B0604030504040204" pitchFamily="34" charset="0"/>
              </a:rPr>
              <a:t>γράφ</a:t>
            </a:r>
            <a:r>
              <a:rPr lang="el-GR" dirty="0">
                <a:latin typeface="Bahnschrift" panose="020B0502040204020203" pitchFamily="34" charset="0"/>
                <a:ea typeface="Verdana" panose="020B0604030504040204" pitchFamily="34" charset="0"/>
              </a:rPr>
              <a:t>ω] προσεγγίζονται με </a:t>
            </a:r>
            <a:r>
              <a:rPr lang="el-GR" dirty="0">
                <a:ln>
                  <a:solidFill>
                    <a:srgbClr val="2644C4"/>
                  </a:solidFill>
                </a:ln>
                <a:solidFill>
                  <a:srgbClr val="2644C4"/>
                </a:solidFill>
                <a:latin typeface="Bahnschrift" panose="020B0502040204020203" pitchFamily="34" charset="0"/>
                <a:ea typeface="Verdana" panose="020B0604030504040204" pitchFamily="34" charset="0"/>
              </a:rPr>
              <a:t>αναδυόμενες αυτόματες κάρτες, </a:t>
            </a:r>
            <a:r>
              <a:rPr lang="el-GR" dirty="0">
                <a:latin typeface="Bahnschrift" panose="020B0502040204020203" pitchFamily="34" charset="0"/>
                <a:ea typeface="Verdana" panose="020B0604030504040204" pitchFamily="34" charset="0"/>
              </a:rPr>
              <a:t>που εμφανίζονται μόλις ο δείκτης του ποντικιού "ακουμπήσει" τα τετράγωνα.</a:t>
            </a:r>
          </a:p>
          <a:p>
            <a:pPr marL="285750" indent="-285750">
              <a:spcAft>
                <a:spcPts val="500"/>
              </a:spcAft>
              <a:buFont typeface="Symbol" panose="05050102010706020507" pitchFamily="18" charset="2"/>
              <a:buChar char="ñ"/>
            </a:pPr>
            <a:endParaRPr lang="el-GR" dirty="0">
              <a:latin typeface="Bahnschrift" panose="020B0502040204020203" pitchFamily="34" charset="0"/>
              <a:ea typeface="Verdana" panose="020B0604030504040204" pitchFamily="34" charset="0"/>
            </a:endParaRPr>
          </a:p>
          <a:p>
            <a:pPr marL="285750" indent="-285750">
              <a:spcAft>
                <a:spcPts val="500"/>
              </a:spcAft>
              <a:buFont typeface="Symbol" panose="05050102010706020507" pitchFamily="18" charset="2"/>
              <a:buChar char="ñ"/>
            </a:pPr>
            <a:endParaRPr lang="el-GR" dirty="0">
              <a:latin typeface="Bahnschrift" panose="020B0502040204020203" pitchFamily="34" charset="0"/>
              <a:ea typeface="Verdana" panose="020B0604030504040204" pitchFamily="34" charset="0"/>
            </a:endParaRPr>
          </a:p>
          <a:p>
            <a:pPr marL="285750" indent="-285750">
              <a:spcAft>
                <a:spcPts val="500"/>
              </a:spcAft>
              <a:buFont typeface="Symbol" panose="05050102010706020507" pitchFamily="18" charset="2"/>
              <a:buChar char="ñ"/>
            </a:pPr>
            <a:r>
              <a:rPr lang="el-GR" dirty="0">
                <a:latin typeface="Bahnschrift" panose="020B0502040204020203" pitchFamily="34" charset="0"/>
                <a:ea typeface="Verdana" panose="020B0604030504040204" pitchFamily="34" charset="0"/>
              </a:rPr>
              <a:t>Στο δεξί εσωτερικό του ντοσιέ, στο επάνω μέρος, τοποθετήθηκε ο διδακτικός στόχος και το βήμα παρέμβασης με την ορισμένη κοινωνική ιστορία. Αμέσως μετά, τέθηκε το κείμενο της κοινωνικής ιστορίας, το οποίο νοηματοδοτείται με ΟΕΔ – εναλλασσόμενες κινητές κάρτες που επιλέγονται με βέλη. Μάλιστα, η πρώτη κάρτα είναι λευκή, προκειμένου να κινητοποιήσει την περιέργεια του μαθητή να ανακαλύψει διαβάζοντας το νόημα του ΟΕΔ και να επιλέξει τον σωστό. Η αναγνωστική επιλογή αντιστοιχίζεται επίσης και με τη λέξη που έχει τοποθετηθεί δίπλα, σε σταθερή κάρτα. Στο κάτω δεξί μέρος του ντοσιέ, τοποθετήθηκαν οι ΟΕΔ με τρεις κάρτες που αναπαριστούν τρεις διαφορετικές εκφράσεις στο πρόσωπο του Κώστα που δηλώνουν όταν είναι χαρούμενος, αδιάφορος, λυπημένος. Η ανάγνωση των συναισθημάτων με την επιλογή της ηλεκτρονικής κάρτας τον διευκολύνουν στη </a:t>
            </a:r>
            <a:r>
              <a:rPr lang="el-GR" dirty="0" err="1">
                <a:latin typeface="Bahnschrift" panose="020B0502040204020203" pitchFamily="34" charset="0"/>
                <a:ea typeface="Verdana" panose="020B0604030504040204" pitchFamily="34" charset="0"/>
              </a:rPr>
              <a:t>λεκτικοποίηση</a:t>
            </a:r>
            <a:r>
              <a:rPr lang="el-GR" dirty="0">
                <a:latin typeface="Bahnschrift" panose="020B0502040204020203" pitchFamily="34" charset="0"/>
                <a:ea typeface="Verdana" panose="020B0604030504040204" pitchFamily="34" charset="0"/>
              </a:rPr>
              <a:t> του συναισθήματος και ενισχύουν την ατομικότητα της παρέμβασης  σύμφωνα με το Σ-[Α]-ΔΕΠΕΑΕ.</a:t>
            </a:r>
          </a:p>
          <a:p>
            <a:pPr marL="285750" indent="-285750">
              <a:spcAft>
                <a:spcPts val="500"/>
              </a:spcAft>
              <a:buFont typeface="Symbol" panose="05050102010706020507" pitchFamily="18" charset="2"/>
              <a:buChar char="ñ"/>
            </a:pPr>
            <a:r>
              <a:rPr lang="el-GR" dirty="0">
                <a:latin typeface="Bahnschrift" panose="020B0502040204020203" pitchFamily="34" charset="0"/>
                <a:ea typeface="Verdana" panose="020B0604030504040204" pitchFamily="34" charset="0"/>
              </a:rPr>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7" y="860814"/>
            <a:ext cx="3600408" cy="387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64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User\OneDrive\Υπολογιστής\ezgif-4-78bf15d43f.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98"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79521" y="524471"/>
            <a:ext cx="8856983" cy="4574763"/>
          </a:xfrm>
          <a:prstGeom prst="rect">
            <a:avLst/>
          </a:prstGeom>
          <a:noFill/>
          <a:ln w="107950">
            <a:gradFill>
              <a:gsLst>
                <a:gs pos="0">
                  <a:schemeClr val="accent1">
                    <a:lumMod val="60000"/>
                    <a:lumOff val="40000"/>
                  </a:schemeClr>
                </a:gs>
                <a:gs pos="37000">
                  <a:srgbClr val="8C5FE7"/>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437658" y="720619"/>
            <a:ext cx="8706342" cy="4422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2"/>
          <p:cNvSpPr/>
          <p:nvPr/>
        </p:nvSpPr>
        <p:spPr>
          <a:xfrm>
            <a:off x="437667" y="925955"/>
            <a:ext cx="4998429" cy="4257576"/>
          </a:xfrm>
          <a:prstGeom prst="rect">
            <a:avLst/>
          </a:prstGeom>
        </p:spPr>
        <p:txBody>
          <a:bodyPr wrap="square">
            <a:spAutoFit/>
          </a:bodyPr>
          <a:lstStyle/>
          <a:p>
            <a:pPr>
              <a:spcAft>
                <a:spcPts val="500"/>
              </a:spcAft>
            </a:pPr>
            <a:r>
              <a:rPr lang="el-GR" dirty="0">
                <a:ln>
                  <a:solidFill>
                    <a:srgbClr val="7200B8"/>
                  </a:solidFill>
                </a:ln>
                <a:solidFill>
                  <a:srgbClr val="7200B8"/>
                </a:solidFill>
                <a:latin typeface="Bahnschrift" panose="020B0502040204020203" pitchFamily="34" charset="0"/>
                <a:ea typeface="Verdana" panose="020B0604030504040204" pitchFamily="34" charset="0"/>
              </a:rPr>
              <a:t>Στο δεξί εσωτερικό του ντοσιέ:</a:t>
            </a:r>
          </a:p>
          <a:p>
            <a:pPr marL="285750" indent="-285750">
              <a:spcAft>
                <a:spcPts val="500"/>
              </a:spcAft>
              <a:buFont typeface="Symbol" panose="05050102010706020507" pitchFamily="18" charset="2"/>
              <a:buChar char="ñ"/>
            </a:pPr>
            <a:r>
              <a:rPr lang="el-GR" dirty="0">
                <a:latin typeface="Bahnschrift" panose="020B0502040204020203" pitchFamily="34" charset="0"/>
                <a:ea typeface="Verdana" panose="020B0604030504040204" pitchFamily="34" charset="0"/>
              </a:rPr>
              <a:t>Επάνω: </a:t>
            </a:r>
            <a:r>
              <a:rPr lang="el-GR" dirty="0">
                <a:ln>
                  <a:solidFill>
                    <a:srgbClr val="2644C4"/>
                  </a:solidFill>
                </a:ln>
                <a:solidFill>
                  <a:srgbClr val="2644C4"/>
                </a:solidFill>
                <a:latin typeface="Bahnschrift" panose="020B0502040204020203" pitchFamily="34" charset="0"/>
                <a:ea typeface="Verdana" panose="020B0604030504040204" pitchFamily="34" charset="0"/>
              </a:rPr>
              <a:t>διδακτικός στόχος και βήμα </a:t>
            </a:r>
            <a:r>
              <a:rPr lang="el-GR" dirty="0">
                <a:latin typeface="Bahnschrift" panose="020B0502040204020203" pitchFamily="34" charset="0"/>
                <a:ea typeface="Verdana" panose="020B0604030504040204" pitchFamily="34" charset="0"/>
              </a:rPr>
              <a:t>παρέμβασης.</a:t>
            </a:r>
          </a:p>
          <a:p>
            <a:pPr marL="285750" indent="-285750">
              <a:spcAft>
                <a:spcPts val="500"/>
              </a:spcAft>
              <a:buFont typeface="Symbol" panose="05050102010706020507" pitchFamily="18" charset="2"/>
              <a:buChar char="ñ"/>
            </a:pPr>
            <a:r>
              <a:rPr lang="el-GR" dirty="0">
                <a:latin typeface="Bahnschrift" panose="020B0502040204020203" pitchFamily="34" charset="0"/>
                <a:ea typeface="Verdana" panose="020B0604030504040204" pitchFamily="34" charset="0"/>
              </a:rPr>
              <a:t>Έπειτα: </a:t>
            </a:r>
            <a:r>
              <a:rPr lang="el-GR" dirty="0">
                <a:ln>
                  <a:solidFill>
                    <a:srgbClr val="2644C4"/>
                  </a:solidFill>
                </a:ln>
                <a:solidFill>
                  <a:srgbClr val="2644C4"/>
                </a:solidFill>
                <a:latin typeface="Bahnschrift" panose="020B0502040204020203" pitchFamily="34" charset="0"/>
                <a:ea typeface="Verdana" panose="020B0604030504040204" pitchFamily="34" charset="0"/>
              </a:rPr>
              <a:t>κοινωνική ιστορία</a:t>
            </a:r>
            <a:r>
              <a:rPr lang="el-GR" dirty="0">
                <a:latin typeface="Bahnschrift" panose="020B0502040204020203" pitchFamily="34" charset="0"/>
                <a:ea typeface="Verdana" panose="020B0604030504040204" pitchFamily="34" charset="0"/>
              </a:rPr>
              <a:t>, που νοηματοδοτείται με ΟΕΔ – </a:t>
            </a:r>
            <a:r>
              <a:rPr lang="el-GR" dirty="0">
                <a:ln>
                  <a:solidFill>
                    <a:srgbClr val="2644C4"/>
                  </a:solidFill>
                </a:ln>
                <a:solidFill>
                  <a:srgbClr val="2644C4"/>
                </a:solidFill>
                <a:latin typeface="Bahnschrift" panose="020B0502040204020203" pitchFamily="34" charset="0"/>
                <a:ea typeface="Verdana" panose="020B0604030504040204" pitchFamily="34" charset="0"/>
              </a:rPr>
              <a:t>εναλλασσόμενες κινητές κάρτες με βέλη </a:t>
            </a:r>
            <a:r>
              <a:rPr lang="el-GR" dirty="0">
                <a:latin typeface="Bahnschrift" panose="020B0502040204020203" pitchFamily="34" charset="0"/>
                <a:ea typeface="Verdana" panose="020B0604030504040204" pitchFamily="34" charset="0"/>
              </a:rPr>
              <a:t>(πρώτη κάρτα λευκή: περιέργεια).</a:t>
            </a:r>
          </a:p>
          <a:p>
            <a:pPr marL="285750" indent="-285750">
              <a:spcAft>
                <a:spcPts val="500"/>
              </a:spcAft>
              <a:buFont typeface="Symbol" panose="05050102010706020507" pitchFamily="18" charset="2"/>
              <a:buChar char="ñ"/>
            </a:pPr>
            <a:r>
              <a:rPr lang="el-GR" dirty="0">
                <a:latin typeface="Bahnschrift" panose="020B0502040204020203" pitchFamily="34" charset="0"/>
                <a:ea typeface="Verdana" panose="020B0604030504040204" pitchFamily="34" charset="0"/>
              </a:rPr>
              <a:t>Η επιλογή </a:t>
            </a:r>
            <a:r>
              <a:rPr lang="el-GR" dirty="0">
                <a:ln>
                  <a:solidFill>
                    <a:srgbClr val="2644C4"/>
                  </a:solidFill>
                </a:ln>
                <a:solidFill>
                  <a:srgbClr val="2644C4"/>
                </a:solidFill>
                <a:latin typeface="Bahnschrift" panose="020B0502040204020203" pitchFamily="34" charset="0"/>
                <a:ea typeface="Verdana" panose="020B0604030504040204" pitchFamily="34" charset="0"/>
              </a:rPr>
              <a:t>αντιστοιχίζεται</a:t>
            </a:r>
            <a:r>
              <a:rPr lang="el-GR" dirty="0">
                <a:ln>
                  <a:solidFill>
                    <a:srgbClr val="2644C4"/>
                  </a:solidFill>
                </a:ln>
                <a:latin typeface="Bahnschrift" panose="020B0502040204020203" pitchFamily="34" charset="0"/>
                <a:ea typeface="Verdana" panose="020B0604030504040204" pitchFamily="34" charset="0"/>
              </a:rPr>
              <a:t> </a:t>
            </a:r>
            <a:r>
              <a:rPr lang="el-GR" dirty="0">
                <a:latin typeface="Bahnschrift" panose="020B0502040204020203" pitchFamily="34" charset="0"/>
                <a:ea typeface="Verdana" panose="020B0604030504040204" pitchFamily="34" charset="0"/>
              </a:rPr>
              <a:t>με τη λέξη που έχει τοποθετηθεί δίπλα, σε </a:t>
            </a:r>
            <a:r>
              <a:rPr lang="el-GR" dirty="0">
                <a:ln>
                  <a:solidFill>
                    <a:srgbClr val="2644C4"/>
                  </a:solidFill>
                </a:ln>
                <a:solidFill>
                  <a:srgbClr val="2644C4"/>
                </a:solidFill>
                <a:latin typeface="Bahnschrift" panose="020B0502040204020203" pitchFamily="34" charset="0"/>
                <a:ea typeface="Verdana" panose="020B0604030504040204" pitchFamily="34" charset="0"/>
              </a:rPr>
              <a:t>σταθερή κάρτα</a:t>
            </a:r>
            <a:r>
              <a:rPr lang="el-GR" dirty="0">
                <a:latin typeface="Bahnschrift" panose="020B0502040204020203" pitchFamily="34" charset="0"/>
                <a:ea typeface="Verdana" panose="020B0604030504040204" pitchFamily="34" charset="0"/>
              </a:rPr>
              <a:t>. </a:t>
            </a:r>
          </a:p>
          <a:p>
            <a:pPr marL="285750" indent="-285750">
              <a:buFont typeface="Symbol" panose="05050102010706020507" pitchFamily="18" charset="2"/>
              <a:buChar char="ñ"/>
            </a:pPr>
            <a:r>
              <a:rPr lang="el-GR" dirty="0">
                <a:latin typeface="Bahnschrift" panose="020B0502040204020203" pitchFamily="34" charset="0"/>
                <a:ea typeface="Verdana" panose="020B0604030504040204" pitchFamily="34" charset="0"/>
              </a:rPr>
              <a:t>Κάτω δεξί μέρος: ΟΕΔ με τρεις κάρτες που αναπαριστούν τρεις </a:t>
            </a:r>
            <a:r>
              <a:rPr lang="el-GR" dirty="0">
                <a:ln>
                  <a:solidFill>
                    <a:srgbClr val="2644C4"/>
                  </a:solidFill>
                </a:ln>
                <a:solidFill>
                  <a:srgbClr val="2644C4"/>
                </a:solidFill>
                <a:latin typeface="Bahnschrift" panose="020B0502040204020203" pitchFamily="34" charset="0"/>
                <a:ea typeface="Verdana" panose="020B0604030504040204" pitchFamily="34" charset="0"/>
              </a:rPr>
              <a:t>διαφορετικές εκφράσεις του Κώστα</a:t>
            </a:r>
            <a:r>
              <a:rPr lang="el-GR" dirty="0">
                <a:latin typeface="Bahnschrift" panose="020B0502040204020203" pitchFamily="34" charset="0"/>
                <a:ea typeface="Verdana" panose="020B0604030504040204" pitchFamily="34" charset="0"/>
              </a:rPr>
              <a:t>: χαρούμενος, αδιάφορος, λυπημένος </a:t>
            </a:r>
            <a:r>
              <a:rPr lang="el-GR" sz="1100" dirty="0">
                <a:latin typeface="Bahnschrift" panose="020B0502040204020203" pitchFamily="34" charset="0"/>
                <a:ea typeface="Verdana" panose="020B0604030504040204" pitchFamily="34" charset="0"/>
              </a:rPr>
              <a:t>(</a:t>
            </a:r>
            <a:r>
              <a:rPr lang="el-GR" sz="1100" dirty="0" err="1">
                <a:ln>
                  <a:solidFill>
                    <a:srgbClr val="2644C4"/>
                  </a:solidFill>
                </a:ln>
                <a:solidFill>
                  <a:srgbClr val="2644C4"/>
                </a:solidFill>
                <a:latin typeface="Bahnschrift" panose="020B0502040204020203" pitchFamily="34" charset="0"/>
                <a:ea typeface="Verdana" panose="020B0604030504040204" pitchFamily="34" charset="0"/>
              </a:rPr>
              <a:t>λεκτικοποίηση</a:t>
            </a:r>
            <a:r>
              <a:rPr lang="el-GR" sz="1100" dirty="0">
                <a:ln>
                  <a:solidFill>
                    <a:srgbClr val="2644C4"/>
                  </a:solidFill>
                </a:ln>
                <a:solidFill>
                  <a:srgbClr val="2644C4"/>
                </a:solidFill>
                <a:latin typeface="Bahnschrift" panose="020B0502040204020203" pitchFamily="34" charset="0"/>
                <a:ea typeface="Verdana" panose="020B0604030504040204" pitchFamily="34" charset="0"/>
              </a:rPr>
              <a:t> συναισθήματος</a:t>
            </a:r>
            <a:r>
              <a:rPr lang="el-GR" sz="1100" dirty="0">
                <a:latin typeface="Bahnschrift" panose="020B0502040204020203" pitchFamily="34" charset="0"/>
                <a:ea typeface="Verdana" panose="020B0604030504040204" pitchFamily="34" charset="0"/>
              </a:rPr>
              <a:t>, </a:t>
            </a:r>
            <a:r>
              <a:rPr lang="el-GR" sz="1100" dirty="0">
                <a:ln>
                  <a:solidFill>
                    <a:srgbClr val="2644C4"/>
                  </a:solidFill>
                </a:ln>
                <a:solidFill>
                  <a:srgbClr val="2644C4"/>
                </a:solidFill>
                <a:latin typeface="Bahnschrift" panose="020B0502040204020203" pitchFamily="34" charset="0"/>
                <a:ea typeface="Verdana" panose="020B0604030504040204" pitchFamily="34" charset="0"/>
              </a:rPr>
              <a:t>ατομικότητα</a:t>
            </a:r>
            <a:r>
              <a:rPr lang="el-GR" sz="1100" dirty="0">
                <a:ln>
                  <a:solidFill>
                    <a:srgbClr val="2644C4"/>
                  </a:solidFill>
                </a:ln>
                <a:latin typeface="Bahnschrift" panose="020B0502040204020203" pitchFamily="34" charset="0"/>
                <a:ea typeface="Verdana" panose="020B0604030504040204" pitchFamily="34" charset="0"/>
              </a:rPr>
              <a:t> </a:t>
            </a:r>
            <a:r>
              <a:rPr lang="el-GR" sz="1100" dirty="0">
                <a:latin typeface="Bahnschrift" panose="020B0502040204020203" pitchFamily="34" charset="0"/>
                <a:ea typeface="Verdana" panose="020B0604030504040204" pitchFamily="34" charset="0"/>
              </a:rPr>
              <a:t>της παρέμβασης  σύμφωνα με το Σ-[Α]-ΔΕΠΕΑΕ).</a:t>
            </a:r>
            <a:r>
              <a:rPr lang="el-GR" dirty="0">
                <a:latin typeface="Bahnschrift" panose="020B0502040204020203" pitchFamily="34" charset="0"/>
                <a:ea typeface="Verdana" panose="020B0604030504040204" pitchFamily="34" charset="0"/>
              </a:rPr>
              <a:t>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7" y="860814"/>
            <a:ext cx="3600408" cy="387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661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p:cNvSpPr/>
          <p:nvPr/>
        </p:nvSpPr>
        <p:spPr>
          <a:xfrm>
            <a:off x="209209" y="579633"/>
            <a:ext cx="8784977" cy="1344046"/>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0" y="723349"/>
            <a:ext cx="9144000" cy="830997"/>
          </a:xfrm>
          <a:prstGeom prst="rect">
            <a:avLst/>
          </a:prstGeom>
        </p:spPr>
        <p:txBody>
          <a:bodyPr wrap="square">
            <a:spAutoFit/>
          </a:bodyPr>
          <a:lstStyle/>
          <a:p>
            <a:pPr algn="ctr"/>
            <a:r>
              <a:rPr lang="el-GR" sz="4800" b="1" spc="300" dirty="0">
                <a:ln w="19050" cmpd="sng">
                  <a:solidFill>
                    <a:srgbClr val="FFFFFF"/>
                  </a:solidFill>
                  <a:prstDash val="solid"/>
                </a:ln>
                <a:solidFill>
                  <a:srgbClr val="FFFFFF"/>
                </a:solidFill>
                <a:latin typeface="Bahnschrift Light SemiCondensed" panose="020B0502040204020203" pitchFamily="34" charset="0"/>
              </a:rPr>
              <a:t>Ψηφιακό ντοσιέ στο κινητό</a:t>
            </a:r>
            <a:endParaRPr lang="el-GR" sz="4000" b="1" spc="300" dirty="0">
              <a:ln w="19050" cmpd="sng">
                <a:solidFill>
                  <a:srgbClr val="FFFFFF"/>
                </a:solidFill>
                <a:prstDash val="solid"/>
              </a:ln>
              <a:solidFill>
                <a:srgbClr val="FFFFFF"/>
              </a:solidFill>
              <a:latin typeface="Bahnschrift Light SemiCondensed" panose="020B0502040204020203" pitchFamily="34" charset="0"/>
            </a:endParaRPr>
          </a:p>
        </p:txBody>
      </p:sp>
      <p:sp>
        <p:nvSpPr>
          <p:cNvPr id="9" name="Ορθογώνιο 8"/>
          <p:cNvSpPr/>
          <p:nvPr/>
        </p:nvSpPr>
        <p:spPr>
          <a:xfrm rot="5400000">
            <a:off x="3795106" y="1352695"/>
            <a:ext cx="1584177" cy="1862048"/>
          </a:xfrm>
          <a:prstGeom prst="rect">
            <a:avLst/>
          </a:prstGeom>
          <a:noFill/>
        </p:spPr>
        <p:txBody>
          <a:bodyPr wrap="square" lIns="91440" tIns="45720" rIns="91440" bIns="45720">
            <a:spAutoFit/>
          </a:bodyPr>
          <a:lstStyle/>
          <a:p>
            <a:pPr algn="ctr"/>
            <a:r>
              <a:rPr lang="en-US" sz="115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166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85918" y="2643760"/>
            <a:ext cx="2202551" cy="2289954"/>
          </a:xfrm>
          <a:prstGeom prst="rect">
            <a:avLst/>
          </a:prstGeom>
          <a:ln w="76200">
            <a:solidFill>
              <a:srgbClr val="0070C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5336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User\OneDrive\Υπολογιστής\ezgif-4-78bf15d43f.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98"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79521" y="524471"/>
            <a:ext cx="8856983" cy="4574763"/>
          </a:xfrm>
          <a:prstGeom prst="rect">
            <a:avLst/>
          </a:prstGeom>
          <a:noFill/>
          <a:ln w="107950">
            <a:gradFill>
              <a:gsLst>
                <a:gs pos="0">
                  <a:schemeClr val="accent1">
                    <a:lumMod val="60000"/>
                    <a:lumOff val="40000"/>
                  </a:schemeClr>
                </a:gs>
                <a:gs pos="37000">
                  <a:srgbClr val="8C5FE7"/>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437658" y="754427"/>
            <a:ext cx="8706342" cy="4422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51" y="120785"/>
            <a:ext cx="3744416" cy="830785"/>
          </a:xfrm>
          <a:prstGeom prst="roundRect">
            <a:avLst>
              <a:gd name="adj" fmla="val 30639"/>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2" name="Ορθογώνιο 11"/>
          <p:cNvSpPr/>
          <p:nvPr/>
        </p:nvSpPr>
        <p:spPr>
          <a:xfrm>
            <a:off x="464569" y="166845"/>
            <a:ext cx="2880320" cy="738664"/>
          </a:xfrm>
          <a:prstGeom prst="rect">
            <a:avLst/>
          </a:prstGeom>
          <a:noFill/>
        </p:spPr>
        <p:txBody>
          <a:bodyPr wrap="square" lIns="91440" tIns="45720" rIns="91440" bIns="45720">
            <a:spAutoFit/>
          </a:bodyPr>
          <a:lstStyle/>
          <a:p>
            <a:pPr algn="ctr"/>
            <a:r>
              <a:rPr lang="el-GR" sz="1400" dirty="0">
                <a:ln w="3175" cmpd="sng">
                  <a:solidFill>
                    <a:srgbClr val="FFFFFF"/>
                  </a:solidFill>
                  <a:prstDash val="solid"/>
                </a:ln>
                <a:solidFill>
                  <a:srgbClr val="FFFFFF"/>
                </a:solidFill>
                <a:latin typeface="Bahnschrift" panose="020B0502040204020203" pitchFamily="34" charset="0"/>
                <a:ea typeface="Verdana" panose="020B0604030504040204" pitchFamily="34" charset="0"/>
              </a:rPr>
              <a:t>Εξατομικευμένες διδακτικά διαφοροποιημένες ενταξιακές παρεμβάσεις με το ντοσιέ</a:t>
            </a:r>
          </a:p>
        </p:txBody>
      </p:sp>
      <p:sp>
        <p:nvSpPr>
          <p:cNvPr id="13" name="Ορθογώνιο 12"/>
          <p:cNvSpPr/>
          <p:nvPr/>
        </p:nvSpPr>
        <p:spPr>
          <a:xfrm rot="5400000">
            <a:off x="3351580" y="-16830"/>
            <a:ext cx="756795" cy="1107996"/>
          </a:xfrm>
          <a:prstGeom prst="rect">
            <a:avLst/>
          </a:prstGeom>
          <a:noFill/>
        </p:spPr>
        <p:txBody>
          <a:bodyPr wrap="square" lIns="91440" tIns="45720" rIns="91440" bIns="45720">
            <a:spAutoFit/>
          </a:bodyPr>
          <a:lstStyle/>
          <a:p>
            <a:pPr algn="ctr"/>
            <a:r>
              <a:rPr lang="en-US" sz="66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80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
        <p:nvSpPr>
          <p:cNvPr id="15" name="Ορθογώνιο 14"/>
          <p:cNvSpPr/>
          <p:nvPr/>
        </p:nvSpPr>
        <p:spPr>
          <a:xfrm>
            <a:off x="5652120" y="9245"/>
            <a:ext cx="3491880" cy="276999"/>
          </a:xfrm>
          <a:prstGeom prst="rect">
            <a:avLst/>
          </a:prstGeom>
        </p:spPr>
        <p:txBody>
          <a:bodyPr wrap="square">
            <a:spAutoFit/>
          </a:bodyPr>
          <a:lstStyle/>
          <a:p>
            <a:r>
              <a:rPr lang="el-GR" sz="1200" spc="150" dirty="0">
                <a:latin typeface="Bahnschrift" panose="020B0502040204020203" pitchFamily="34" charset="0"/>
                <a:ea typeface="Verdana" panose="020B0604030504040204" pitchFamily="34" charset="0"/>
              </a:rPr>
              <a:t>Μ. </a:t>
            </a:r>
            <a:r>
              <a:rPr lang="el-GR" sz="1200" spc="150" dirty="0" err="1">
                <a:latin typeface="Bahnschrift" panose="020B0502040204020203" pitchFamily="34" charset="0"/>
                <a:ea typeface="Verdana" panose="020B0604030504040204" pitchFamily="34" charset="0"/>
              </a:rPr>
              <a:t>Δροσινού</a:t>
            </a:r>
            <a:r>
              <a:rPr lang="el-GR" sz="1200" spc="150" dirty="0">
                <a:latin typeface="Bahnschrift" panose="020B0502040204020203" pitchFamily="34" charset="0"/>
                <a:ea typeface="Verdana" panose="020B0604030504040204" pitchFamily="34" charset="0"/>
              </a:rPr>
              <a:t> Κορέα, Π. Αλεξόπουλος</a:t>
            </a:r>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51" y="120785"/>
            <a:ext cx="3744416" cy="830785"/>
          </a:xfrm>
          <a:prstGeom prst="roundRect">
            <a:avLst>
              <a:gd name="adj" fmla="val 30639"/>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7" name="Ορθογώνιο 16"/>
          <p:cNvSpPr/>
          <p:nvPr/>
        </p:nvSpPr>
        <p:spPr>
          <a:xfrm>
            <a:off x="439667" y="195486"/>
            <a:ext cx="2880320" cy="584775"/>
          </a:xfrm>
          <a:prstGeom prst="rect">
            <a:avLst/>
          </a:prstGeom>
          <a:noFill/>
        </p:spPr>
        <p:txBody>
          <a:bodyPr wrap="square" lIns="91440" tIns="45720" rIns="91440" bIns="45720">
            <a:spAutoFit/>
          </a:bodyPr>
          <a:lstStyle/>
          <a:p>
            <a:pPr algn="ctr"/>
            <a:r>
              <a:rPr lang="el-GR" sz="1600" dirty="0">
                <a:ln w="3175" cmpd="sng">
                  <a:solidFill>
                    <a:srgbClr val="FFFFFF"/>
                  </a:solidFill>
                  <a:prstDash val="solid"/>
                </a:ln>
                <a:solidFill>
                  <a:srgbClr val="FFFFFF"/>
                </a:solidFill>
                <a:latin typeface="Bahnschrift" panose="020B0502040204020203" pitchFamily="34" charset="0"/>
                <a:ea typeface="Verdana" panose="020B0604030504040204" pitchFamily="34" charset="0"/>
              </a:rPr>
              <a:t>Σχεδιασμός και κατασκευή εφαρμογής</a:t>
            </a:r>
          </a:p>
        </p:txBody>
      </p:sp>
      <p:sp>
        <p:nvSpPr>
          <p:cNvPr id="18" name="Ορθογώνιο 17"/>
          <p:cNvSpPr/>
          <p:nvPr/>
        </p:nvSpPr>
        <p:spPr>
          <a:xfrm rot="5400000">
            <a:off x="3351580" y="-6376"/>
            <a:ext cx="756795" cy="1107996"/>
          </a:xfrm>
          <a:prstGeom prst="rect">
            <a:avLst/>
          </a:prstGeom>
          <a:noFill/>
        </p:spPr>
        <p:txBody>
          <a:bodyPr wrap="square" lIns="91440" tIns="45720" rIns="91440" bIns="45720">
            <a:spAutoFit/>
          </a:bodyPr>
          <a:lstStyle/>
          <a:p>
            <a:pPr algn="ctr"/>
            <a:r>
              <a:rPr lang="en-US" sz="66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80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
        <p:nvSpPr>
          <p:cNvPr id="14" name="Ορθογώνιο 13"/>
          <p:cNvSpPr/>
          <p:nvPr/>
        </p:nvSpPr>
        <p:spPr>
          <a:xfrm>
            <a:off x="464569" y="915567"/>
            <a:ext cx="4611487" cy="4406334"/>
          </a:xfrm>
          <a:prstGeom prst="rect">
            <a:avLst/>
          </a:prstGeom>
        </p:spPr>
        <p:txBody>
          <a:bodyPr wrap="square">
            <a:spAutoFit/>
          </a:bodyPr>
          <a:lstStyle/>
          <a:p>
            <a:r>
              <a:rPr lang="el-GR" sz="1600" dirty="0">
                <a:ln>
                  <a:solidFill>
                    <a:srgbClr val="2644C4"/>
                  </a:solidFill>
                </a:ln>
                <a:solidFill>
                  <a:srgbClr val="2644C4"/>
                </a:solidFill>
                <a:latin typeface="Bahnschrift" panose="020B0502040204020203" pitchFamily="34" charset="0"/>
                <a:ea typeface="Verdana" panose="020B0604030504040204" pitchFamily="34" charset="0"/>
              </a:rPr>
              <a:t>Καινοτομίες</a:t>
            </a:r>
            <a:r>
              <a:rPr lang="el-GR" sz="1600" dirty="0">
                <a:latin typeface="Bahnschrift" panose="020B0502040204020203" pitchFamily="34" charset="0"/>
                <a:ea typeface="Verdana" panose="020B0604030504040204" pitchFamily="34" charset="0"/>
              </a:rPr>
              <a:t>:</a:t>
            </a:r>
          </a:p>
          <a:p>
            <a:pPr marL="342900" indent="-342900">
              <a:buFont typeface="Symbol" panose="05050102010706020507" pitchFamily="18" charset="2"/>
              <a:buChar char=""/>
            </a:pPr>
            <a:r>
              <a:rPr lang="el-GR" sz="1600" dirty="0">
                <a:ln>
                  <a:solidFill>
                    <a:srgbClr val="7200B8"/>
                  </a:solidFill>
                </a:ln>
                <a:solidFill>
                  <a:srgbClr val="7200B8"/>
                </a:solidFill>
                <a:latin typeface="Bahnschrift" panose="020B0502040204020203" pitchFamily="34" charset="0"/>
                <a:ea typeface="Verdana" panose="020B0604030504040204" pitchFamily="34" charset="0"/>
              </a:rPr>
              <a:t>Πλήκτρα</a:t>
            </a:r>
            <a:r>
              <a:rPr lang="el-GR" sz="1600" dirty="0">
                <a:latin typeface="Bahnschrift" panose="020B0502040204020203" pitchFamily="34" charset="0"/>
                <a:ea typeface="Verdana" panose="020B0604030504040204" pitchFamily="34" charset="0"/>
              </a:rPr>
              <a:t>, όπως «είσοδος», «πίσω» και «επόμενο». </a:t>
            </a:r>
          </a:p>
          <a:p>
            <a:pPr marL="342900" indent="-342900">
              <a:buFont typeface="Symbol" panose="05050102010706020507" pitchFamily="18" charset="2"/>
              <a:buChar char=""/>
            </a:pPr>
            <a:r>
              <a:rPr lang="el-GR" sz="1600" dirty="0">
                <a:latin typeface="Bahnschrift" panose="020B0502040204020203" pitchFamily="34" charset="0"/>
                <a:ea typeface="Verdana" panose="020B0604030504040204" pitchFamily="34" charset="0"/>
              </a:rPr>
              <a:t>Τοποθετήθηκε </a:t>
            </a:r>
            <a:r>
              <a:rPr lang="el-GR" sz="1600" dirty="0">
                <a:ln>
                  <a:solidFill>
                    <a:srgbClr val="7200B8"/>
                  </a:solidFill>
                </a:ln>
                <a:solidFill>
                  <a:srgbClr val="7200B8"/>
                </a:solidFill>
                <a:latin typeface="Bahnschrift" panose="020B0502040204020203" pitchFamily="34" charset="0"/>
                <a:ea typeface="Verdana" panose="020B0604030504040204" pitchFamily="34" charset="0"/>
              </a:rPr>
              <a:t>μπάρα επιπέδων </a:t>
            </a:r>
            <a:r>
              <a:rPr lang="el-GR" sz="1600" dirty="0">
                <a:latin typeface="Bahnschrift" panose="020B0502040204020203" pitchFamily="34" charset="0"/>
                <a:ea typeface="Verdana" panose="020B0604030504040204" pitchFamily="34" charset="0"/>
              </a:rPr>
              <a:t>με 4 στάδια προόδου, ώστε να γνωρίζει ο μαθητής πότε ολοκληρώνεται η αλληλεπίδρασή του με το ντοσιέ. </a:t>
            </a:r>
          </a:p>
          <a:p>
            <a:pPr marL="342900" indent="-342900">
              <a:buFont typeface="Symbol" panose="05050102010706020507" pitchFamily="18" charset="2"/>
              <a:buChar char=""/>
            </a:pPr>
            <a:r>
              <a:rPr lang="el-GR" sz="1600" dirty="0">
                <a:latin typeface="Bahnschrift" panose="020B0502040204020203" pitchFamily="34" charset="0"/>
                <a:ea typeface="Verdana" panose="020B0604030504040204" pitchFamily="34" charset="0"/>
              </a:rPr>
              <a:t>Επίσης, επιλέχθηκαν </a:t>
            </a:r>
            <a:r>
              <a:rPr lang="el-GR" sz="1600" dirty="0">
                <a:ln>
                  <a:solidFill>
                    <a:srgbClr val="7200B8"/>
                  </a:solidFill>
                </a:ln>
                <a:solidFill>
                  <a:srgbClr val="7200B8"/>
                </a:solidFill>
                <a:latin typeface="Bahnschrift" panose="020B0502040204020203" pitchFamily="34" charset="0"/>
                <a:ea typeface="Verdana" panose="020B0604030504040204" pitchFamily="34" charset="0"/>
              </a:rPr>
              <a:t>ευκρινή</a:t>
            </a:r>
            <a:r>
              <a:rPr lang="el-GR" sz="1600" dirty="0">
                <a:solidFill>
                  <a:srgbClr val="7200B8"/>
                </a:solidFill>
                <a:latin typeface="Bahnschrift" panose="020B0502040204020203" pitchFamily="34" charset="0"/>
                <a:ea typeface="Verdana" panose="020B0604030504040204" pitchFamily="34" charset="0"/>
              </a:rPr>
              <a:t> </a:t>
            </a:r>
            <a:r>
              <a:rPr lang="el-GR" sz="1600" dirty="0">
                <a:latin typeface="Bahnschrift" panose="020B0502040204020203" pitchFamily="34" charset="0"/>
                <a:ea typeface="Verdana" panose="020B0604030504040204" pitchFamily="34" charset="0"/>
              </a:rPr>
              <a:t>γράμματα και ομαλές κινήσεις. </a:t>
            </a:r>
          </a:p>
          <a:p>
            <a:pPr marL="342900" indent="-342900">
              <a:buFont typeface="Symbol" panose="05050102010706020507" pitchFamily="18" charset="2"/>
              <a:buChar char=""/>
            </a:pPr>
            <a:r>
              <a:rPr lang="el-GR" sz="1600" dirty="0">
                <a:latin typeface="Bahnschrift" panose="020B0502040204020203" pitchFamily="34" charset="0"/>
                <a:ea typeface="Verdana" panose="020B0604030504040204" pitchFamily="34" charset="0"/>
              </a:rPr>
              <a:t>Όλες οι εικόνες αλληλεπιδρούν με το </a:t>
            </a:r>
            <a:r>
              <a:rPr lang="el-GR" sz="1600" dirty="0">
                <a:ln>
                  <a:solidFill>
                    <a:srgbClr val="7200B8"/>
                  </a:solidFill>
                </a:ln>
                <a:solidFill>
                  <a:srgbClr val="7200B8"/>
                </a:solidFill>
                <a:latin typeface="Bahnschrift" panose="020B0502040204020203" pitchFamily="34" charset="0"/>
                <a:ea typeface="Verdana" panose="020B0604030504040204" pitchFamily="34" charset="0"/>
              </a:rPr>
              <a:t>άγγιγμα</a:t>
            </a:r>
            <a:r>
              <a:rPr lang="el-GR" sz="1600" dirty="0">
                <a:latin typeface="Bahnschrift" panose="020B0502040204020203" pitchFamily="34" charset="0"/>
                <a:ea typeface="Verdana" panose="020B0604030504040204" pitchFamily="34" charset="0"/>
              </a:rPr>
              <a:t>, ώστε να ενεργοποιείται η αφή του μαθητή.</a:t>
            </a:r>
          </a:p>
          <a:p>
            <a:pPr marL="342900" indent="-342900">
              <a:buFont typeface="Symbol" panose="05050102010706020507" pitchFamily="18" charset="2"/>
              <a:buChar char=""/>
            </a:pPr>
            <a:r>
              <a:rPr lang="el-GR" sz="1600" dirty="0">
                <a:latin typeface="Bahnschrift" panose="020B0502040204020203" pitchFamily="34" charset="0"/>
                <a:ea typeface="Verdana" panose="020B0604030504040204" pitchFamily="34" charset="0"/>
              </a:rPr>
              <a:t>Το αγαπημένο χρώμα (</a:t>
            </a:r>
            <a:r>
              <a:rPr lang="el-GR" sz="1600" dirty="0">
                <a:ln>
                  <a:solidFill>
                    <a:srgbClr val="7200B8"/>
                  </a:solidFill>
                </a:ln>
                <a:solidFill>
                  <a:srgbClr val="7200B8"/>
                </a:solidFill>
                <a:latin typeface="Bahnschrift" panose="020B0502040204020203" pitchFamily="34" charset="0"/>
                <a:ea typeface="Verdana" panose="020B0604030504040204" pitchFamily="34" charset="0"/>
              </a:rPr>
              <a:t>μπλε</a:t>
            </a:r>
            <a:r>
              <a:rPr lang="el-GR" sz="1600" dirty="0">
                <a:latin typeface="Bahnschrift" panose="020B0502040204020203" pitchFamily="34" charset="0"/>
                <a:ea typeface="Verdana" panose="020B0604030504040204" pitchFamily="34" charset="0"/>
              </a:rPr>
              <a:t>) του μαθητή, η ενιαία γραμματοσειρά σε μεγάλο μέγεθος, το  όνομα, η φωτογραφία και το εξώφυλλο του βιβλίου του μαθήματος, μεταφέρθηκαν στο </a:t>
            </a:r>
            <a:r>
              <a:rPr lang="el-GR" sz="1600" dirty="0" err="1">
                <a:ln>
                  <a:solidFill>
                    <a:srgbClr val="7200B8"/>
                  </a:solidFill>
                </a:ln>
                <a:solidFill>
                  <a:srgbClr val="7200B8"/>
                </a:solidFill>
                <a:latin typeface="Bahnschrift" panose="020B0502040204020203" pitchFamily="34" charset="0"/>
                <a:ea typeface="Verdana" panose="020B0604030504040204" pitchFamily="34" charset="0"/>
              </a:rPr>
              <a:t>εμπροσθόφυλλο</a:t>
            </a:r>
            <a:r>
              <a:rPr lang="el-GR" sz="1600" dirty="0">
                <a:ln>
                  <a:solidFill>
                    <a:srgbClr val="7200B8"/>
                  </a:solidFill>
                </a:ln>
                <a:solidFill>
                  <a:srgbClr val="7200B8"/>
                </a:solidFill>
                <a:latin typeface="Bahnschrift" panose="020B0502040204020203" pitchFamily="34" charset="0"/>
                <a:ea typeface="Verdana" panose="020B0604030504040204" pitchFamily="34" charset="0"/>
              </a:rPr>
              <a:t> </a:t>
            </a:r>
            <a:r>
              <a:rPr lang="el-GR" sz="1600" dirty="0">
                <a:latin typeface="Bahnschrift" panose="020B0502040204020203" pitchFamily="34" charset="0"/>
                <a:ea typeface="Verdana" panose="020B0604030504040204" pitchFamily="34" charset="0"/>
              </a:rPr>
              <a:t>(αρχική σελίδα).</a:t>
            </a: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613"/>
          <a:stretch/>
        </p:blipFill>
        <p:spPr bwMode="auto">
          <a:xfrm>
            <a:off x="4972019" y="905508"/>
            <a:ext cx="4097185" cy="41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106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User\OneDrive\Υπολογιστής\ezgif-4-78bf15d43f.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98"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79521" y="524471"/>
            <a:ext cx="8856983" cy="4574763"/>
          </a:xfrm>
          <a:prstGeom prst="rect">
            <a:avLst/>
          </a:prstGeom>
          <a:noFill/>
          <a:ln w="107950">
            <a:gradFill>
              <a:gsLst>
                <a:gs pos="0">
                  <a:schemeClr val="accent1">
                    <a:lumMod val="60000"/>
                    <a:lumOff val="40000"/>
                  </a:schemeClr>
                </a:gs>
                <a:gs pos="37000">
                  <a:srgbClr val="8C5FE7"/>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437658" y="754427"/>
            <a:ext cx="8706342" cy="4422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51" y="120785"/>
            <a:ext cx="3744416" cy="830785"/>
          </a:xfrm>
          <a:prstGeom prst="roundRect">
            <a:avLst>
              <a:gd name="adj" fmla="val 30639"/>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2" name="Ορθογώνιο 11"/>
          <p:cNvSpPr/>
          <p:nvPr/>
        </p:nvSpPr>
        <p:spPr>
          <a:xfrm>
            <a:off x="464569" y="166845"/>
            <a:ext cx="2880320" cy="738664"/>
          </a:xfrm>
          <a:prstGeom prst="rect">
            <a:avLst/>
          </a:prstGeom>
          <a:noFill/>
        </p:spPr>
        <p:txBody>
          <a:bodyPr wrap="square" lIns="91440" tIns="45720" rIns="91440" bIns="45720">
            <a:spAutoFit/>
          </a:bodyPr>
          <a:lstStyle/>
          <a:p>
            <a:pPr algn="ctr"/>
            <a:r>
              <a:rPr lang="el-GR" sz="1400" dirty="0">
                <a:ln w="3175" cmpd="sng">
                  <a:solidFill>
                    <a:srgbClr val="FFFFFF"/>
                  </a:solidFill>
                  <a:prstDash val="solid"/>
                </a:ln>
                <a:solidFill>
                  <a:srgbClr val="FFFFFF"/>
                </a:solidFill>
                <a:latin typeface="Bahnschrift" panose="020B0502040204020203" pitchFamily="34" charset="0"/>
                <a:ea typeface="Verdana" panose="020B0604030504040204" pitchFamily="34" charset="0"/>
              </a:rPr>
              <a:t>Εξατομικευμένες διδακτικά διαφοροποιημένες ενταξιακές παρεμβάσεις με το ντοσιέ</a:t>
            </a:r>
          </a:p>
        </p:txBody>
      </p:sp>
      <p:sp>
        <p:nvSpPr>
          <p:cNvPr id="13" name="Ορθογώνιο 12"/>
          <p:cNvSpPr/>
          <p:nvPr/>
        </p:nvSpPr>
        <p:spPr>
          <a:xfrm rot="5400000">
            <a:off x="3351580" y="-16830"/>
            <a:ext cx="756795" cy="1107996"/>
          </a:xfrm>
          <a:prstGeom prst="rect">
            <a:avLst/>
          </a:prstGeom>
          <a:noFill/>
        </p:spPr>
        <p:txBody>
          <a:bodyPr wrap="square" lIns="91440" tIns="45720" rIns="91440" bIns="45720">
            <a:spAutoFit/>
          </a:bodyPr>
          <a:lstStyle/>
          <a:p>
            <a:pPr algn="ctr"/>
            <a:r>
              <a:rPr lang="en-US" sz="66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80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
        <p:nvSpPr>
          <p:cNvPr id="15" name="Ορθογώνιο 14"/>
          <p:cNvSpPr/>
          <p:nvPr/>
        </p:nvSpPr>
        <p:spPr>
          <a:xfrm>
            <a:off x="5652120" y="9245"/>
            <a:ext cx="3491880" cy="276999"/>
          </a:xfrm>
          <a:prstGeom prst="rect">
            <a:avLst/>
          </a:prstGeom>
        </p:spPr>
        <p:txBody>
          <a:bodyPr wrap="square">
            <a:spAutoFit/>
          </a:bodyPr>
          <a:lstStyle/>
          <a:p>
            <a:r>
              <a:rPr lang="el-GR" sz="1200" spc="150" dirty="0">
                <a:latin typeface="Bahnschrift" panose="020B0502040204020203" pitchFamily="34" charset="0"/>
                <a:ea typeface="Verdana" panose="020B0604030504040204" pitchFamily="34" charset="0"/>
              </a:rPr>
              <a:t>Μ. </a:t>
            </a:r>
            <a:r>
              <a:rPr lang="el-GR" sz="1200" spc="150" dirty="0" err="1">
                <a:latin typeface="Bahnschrift" panose="020B0502040204020203" pitchFamily="34" charset="0"/>
                <a:ea typeface="Verdana" panose="020B0604030504040204" pitchFamily="34" charset="0"/>
              </a:rPr>
              <a:t>Δροσινού</a:t>
            </a:r>
            <a:r>
              <a:rPr lang="el-GR" sz="1200" spc="150" dirty="0">
                <a:latin typeface="Bahnschrift" panose="020B0502040204020203" pitchFamily="34" charset="0"/>
                <a:ea typeface="Verdana" panose="020B0604030504040204" pitchFamily="34" charset="0"/>
              </a:rPr>
              <a:t> Κορέα, Π. Αλεξόπουλος</a:t>
            </a:r>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51" y="120785"/>
            <a:ext cx="3744416" cy="830785"/>
          </a:xfrm>
          <a:prstGeom prst="roundRect">
            <a:avLst>
              <a:gd name="adj" fmla="val 30639"/>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7" name="Ορθογώνιο 16"/>
          <p:cNvSpPr/>
          <p:nvPr/>
        </p:nvSpPr>
        <p:spPr>
          <a:xfrm>
            <a:off x="439667" y="195486"/>
            <a:ext cx="2880320" cy="584775"/>
          </a:xfrm>
          <a:prstGeom prst="rect">
            <a:avLst/>
          </a:prstGeom>
          <a:noFill/>
        </p:spPr>
        <p:txBody>
          <a:bodyPr wrap="square" lIns="91440" tIns="45720" rIns="91440" bIns="45720">
            <a:spAutoFit/>
          </a:bodyPr>
          <a:lstStyle/>
          <a:p>
            <a:pPr algn="ctr"/>
            <a:r>
              <a:rPr lang="el-GR" sz="1600" dirty="0">
                <a:ln w="3175" cmpd="sng">
                  <a:solidFill>
                    <a:srgbClr val="FFFFFF"/>
                  </a:solidFill>
                  <a:prstDash val="solid"/>
                </a:ln>
                <a:solidFill>
                  <a:srgbClr val="FFFFFF"/>
                </a:solidFill>
                <a:latin typeface="Bahnschrift" panose="020B0502040204020203" pitchFamily="34" charset="0"/>
                <a:ea typeface="Verdana" panose="020B0604030504040204" pitchFamily="34" charset="0"/>
              </a:rPr>
              <a:t>Σχεδιασμός και κατασκευή εφαρμογής</a:t>
            </a:r>
          </a:p>
        </p:txBody>
      </p:sp>
      <p:sp>
        <p:nvSpPr>
          <p:cNvPr id="18" name="Ορθογώνιο 17"/>
          <p:cNvSpPr/>
          <p:nvPr/>
        </p:nvSpPr>
        <p:spPr>
          <a:xfrm rot="5400000">
            <a:off x="3351580" y="-6376"/>
            <a:ext cx="756795" cy="1107996"/>
          </a:xfrm>
          <a:prstGeom prst="rect">
            <a:avLst/>
          </a:prstGeom>
          <a:noFill/>
        </p:spPr>
        <p:txBody>
          <a:bodyPr wrap="square" lIns="91440" tIns="45720" rIns="91440" bIns="45720">
            <a:spAutoFit/>
          </a:bodyPr>
          <a:lstStyle/>
          <a:p>
            <a:pPr algn="ctr"/>
            <a:r>
              <a:rPr lang="en-US" sz="66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80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
        <p:nvSpPr>
          <p:cNvPr id="14" name="Ορθογώνιο 13"/>
          <p:cNvSpPr/>
          <p:nvPr/>
        </p:nvSpPr>
        <p:spPr>
          <a:xfrm>
            <a:off x="464569" y="915567"/>
            <a:ext cx="8669133" cy="1384995"/>
          </a:xfrm>
          <a:prstGeom prst="rect">
            <a:avLst/>
          </a:prstGeom>
        </p:spPr>
        <p:txBody>
          <a:bodyPr wrap="square">
            <a:spAutoFit/>
          </a:bodyPr>
          <a:lstStyle/>
          <a:p>
            <a:pPr marL="342900" indent="-342900">
              <a:buFont typeface="Symbol" panose="05050102010706020507" pitchFamily="18" charset="2"/>
              <a:buChar char=""/>
            </a:pPr>
            <a:r>
              <a:rPr lang="el-GR" sz="1200" dirty="0">
                <a:latin typeface="Bahnschrift" panose="020B0502040204020203" pitchFamily="34" charset="0"/>
                <a:ea typeface="Verdana" panose="020B0604030504040204" pitchFamily="34" charset="0"/>
              </a:rPr>
              <a:t>Στο οπισθόφυλλο (</a:t>
            </a:r>
            <a:r>
              <a:rPr lang="el-GR" sz="1200" dirty="0">
                <a:ln>
                  <a:solidFill>
                    <a:srgbClr val="7200B8"/>
                  </a:solidFill>
                </a:ln>
                <a:solidFill>
                  <a:srgbClr val="7200B8"/>
                </a:solidFill>
                <a:latin typeface="Bahnschrift" panose="020B0502040204020203" pitchFamily="34" charset="0"/>
                <a:ea typeface="Verdana" panose="020B0604030504040204" pitchFamily="34" charset="0"/>
              </a:rPr>
              <a:t>τέταρτο επίπεδο</a:t>
            </a:r>
            <a:r>
              <a:rPr lang="el-GR" sz="1200" dirty="0">
                <a:latin typeface="Bahnschrift" panose="020B0502040204020203" pitchFamily="34" charset="0"/>
                <a:ea typeface="Verdana" panose="020B0604030504040204" pitchFamily="34" charset="0"/>
              </a:rPr>
              <a:t>): κάρτες με το ΕΩΠ και την χωροταξική ενσωμάτωση.</a:t>
            </a:r>
          </a:p>
          <a:p>
            <a:pPr marL="342900" indent="-342900">
              <a:buFont typeface="Symbol" panose="05050102010706020507" pitchFamily="18" charset="2"/>
              <a:buChar char=""/>
            </a:pPr>
            <a:r>
              <a:rPr lang="el-GR" sz="1200" dirty="0">
                <a:latin typeface="Bahnschrift" panose="020B0502040204020203" pitchFamily="34" charset="0"/>
                <a:ea typeface="Verdana" panose="020B0604030504040204" pitchFamily="34" charset="0"/>
              </a:rPr>
              <a:t>Στο «</a:t>
            </a:r>
            <a:r>
              <a:rPr lang="el-GR" sz="1200" dirty="0">
                <a:ln>
                  <a:solidFill>
                    <a:srgbClr val="7200B8"/>
                  </a:solidFill>
                </a:ln>
                <a:solidFill>
                  <a:srgbClr val="7200B8"/>
                </a:solidFill>
                <a:latin typeface="Bahnschrift" panose="020B0502040204020203" pitchFamily="34" charset="0"/>
                <a:ea typeface="Verdana" panose="020B0604030504040204" pitchFamily="34" charset="0"/>
              </a:rPr>
              <a:t>πρώτο επίπεδο</a:t>
            </a:r>
            <a:r>
              <a:rPr lang="el-GR" sz="1200" dirty="0">
                <a:latin typeface="Bahnschrift" panose="020B0502040204020203" pitchFamily="34" charset="0"/>
                <a:ea typeface="Verdana" panose="020B0604030504040204" pitchFamily="34" charset="0"/>
              </a:rPr>
              <a:t>»: εναλλασσόμενες κινητές κάρτες με βέλη (&lt;&gt;), για να επιλέξει ο μαθητής τη σωστή ένδειξη του υπολογισμού το χρόνου με το ρολόι. </a:t>
            </a:r>
          </a:p>
          <a:p>
            <a:pPr marL="342900" indent="-342900">
              <a:buFont typeface="Symbol" panose="05050102010706020507" pitchFamily="18" charset="2"/>
              <a:buChar char=""/>
            </a:pPr>
            <a:r>
              <a:rPr lang="el-GR" sz="1200" dirty="0">
                <a:latin typeface="Bahnschrift" panose="020B0502040204020203" pitchFamily="34" charset="0"/>
                <a:ea typeface="Verdana" panose="020B0604030504040204" pitchFamily="34" charset="0"/>
              </a:rPr>
              <a:t>Ακολούθησαν οι κάρτες με τους ΟΕΔ με </a:t>
            </a:r>
            <a:r>
              <a:rPr lang="el-GR" sz="1200" dirty="0" err="1">
                <a:latin typeface="Bahnschrift" panose="020B0502040204020203" pitchFamily="34" charset="0"/>
                <a:ea typeface="Verdana" panose="020B0604030504040204" pitchFamily="34" charset="0"/>
              </a:rPr>
              <a:t>πολυαισθητηριακές</a:t>
            </a:r>
            <a:r>
              <a:rPr lang="el-GR" sz="1200" dirty="0">
                <a:latin typeface="Bahnschrift" panose="020B0502040204020203" pitchFamily="34" charset="0"/>
                <a:ea typeface="Verdana" panose="020B0604030504040204" pitchFamily="34" charset="0"/>
              </a:rPr>
              <a:t> ασκήσεις και δραστηριότητες μαθησιακής ετοιμότητας</a:t>
            </a:r>
            <a:r>
              <a:rPr lang="en-US" sz="1200" dirty="0">
                <a:latin typeface="Bahnschrift" panose="020B0502040204020203" pitchFamily="34" charset="0"/>
                <a:ea typeface="Verdana" panose="020B0604030504040204" pitchFamily="34" charset="0"/>
              </a:rPr>
              <a:t>.</a:t>
            </a:r>
            <a:endParaRPr lang="el-GR" sz="1200" dirty="0">
              <a:latin typeface="Bahnschrift" panose="020B0502040204020203" pitchFamily="34" charset="0"/>
              <a:ea typeface="Verdana" panose="020B0604030504040204" pitchFamily="34" charset="0"/>
            </a:endParaRPr>
          </a:p>
          <a:p>
            <a:pPr marL="342900" indent="-342900">
              <a:buFont typeface="Symbol" panose="05050102010706020507" pitchFamily="18" charset="2"/>
              <a:buChar char=""/>
            </a:pPr>
            <a:r>
              <a:rPr lang="el-GR" sz="1200" dirty="0">
                <a:latin typeface="Bahnschrift" panose="020B0502040204020203" pitchFamily="34" charset="0"/>
                <a:ea typeface="Verdana" panose="020B0604030504040204" pitchFamily="34" charset="0"/>
              </a:rPr>
              <a:t>Τέλος, στο επάνω μέρος ο διδακτικός στόχος και η υλοποίησή του σε βήματα.</a:t>
            </a:r>
          </a:p>
          <a:p>
            <a:pPr marL="342900" indent="-342900">
              <a:buFont typeface="Symbol" panose="05050102010706020507" pitchFamily="18" charset="2"/>
              <a:buChar char=""/>
            </a:pPr>
            <a:r>
              <a:rPr lang="el-GR" sz="1200" dirty="0">
                <a:latin typeface="Bahnschrift" panose="020B0502040204020203" pitchFamily="34" charset="0"/>
                <a:ea typeface="Verdana" panose="020B0604030504040204" pitchFamily="34" charset="0"/>
              </a:rPr>
              <a:t>Στο «</a:t>
            </a:r>
            <a:r>
              <a:rPr lang="el-GR" sz="1200" dirty="0">
                <a:ln>
                  <a:solidFill>
                    <a:srgbClr val="7200B8"/>
                  </a:solidFill>
                </a:ln>
                <a:solidFill>
                  <a:srgbClr val="7200B8"/>
                </a:solidFill>
                <a:latin typeface="Bahnschrift" panose="020B0502040204020203" pitchFamily="34" charset="0"/>
                <a:ea typeface="Verdana" panose="020B0604030504040204" pitchFamily="34" charset="0"/>
              </a:rPr>
              <a:t>δεύτερο επίπεδο</a:t>
            </a:r>
            <a:r>
              <a:rPr lang="el-GR" sz="1200" dirty="0">
                <a:latin typeface="Bahnschrift" panose="020B0502040204020203" pitchFamily="34" charset="0"/>
                <a:ea typeface="Verdana" panose="020B0604030504040204" pitchFamily="34" charset="0"/>
              </a:rPr>
              <a:t>» τοποθετήθηκαν κινητές κάρτες με μια κοινωνική ιστορία, που εναλλάσσονται με βέλη (&lt; &gt;).</a:t>
            </a:r>
          </a:p>
          <a:p>
            <a:pPr marL="342900" indent="-342900">
              <a:buFont typeface="Symbol" panose="05050102010706020507" pitchFamily="18" charset="2"/>
              <a:buChar char=""/>
            </a:pPr>
            <a:r>
              <a:rPr lang="el-GR" sz="1200" dirty="0">
                <a:latin typeface="Bahnschrift" panose="020B0502040204020203" pitchFamily="34" charset="0"/>
                <a:ea typeface="Verdana" panose="020B0604030504040204" pitchFamily="34" charset="0"/>
              </a:rPr>
              <a:t> Τέλος, στο «</a:t>
            </a:r>
            <a:r>
              <a:rPr lang="el-GR" sz="1200" dirty="0">
                <a:ln>
                  <a:solidFill>
                    <a:srgbClr val="7200B8"/>
                  </a:solidFill>
                </a:ln>
                <a:solidFill>
                  <a:srgbClr val="7200B8"/>
                </a:solidFill>
                <a:latin typeface="Bahnschrift" panose="020B0502040204020203" pitchFamily="34" charset="0"/>
                <a:ea typeface="Verdana" panose="020B0604030504040204" pitchFamily="34" charset="0"/>
              </a:rPr>
              <a:t>τρίτο επίπεδο</a:t>
            </a:r>
            <a:r>
              <a:rPr lang="el-GR" sz="1200" dirty="0">
                <a:latin typeface="Bahnschrift" panose="020B0502040204020203" pitchFamily="34" charset="0"/>
                <a:ea typeface="Verdana" panose="020B0604030504040204" pitchFamily="34" charset="0"/>
              </a:rPr>
              <a:t>»: </a:t>
            </a:r>
            <a:r>
              <a:rPr lang="el-GR" sz="1200" dirty="0" err="1">
                <a:latin typeface="Bahnschrift" panose="020B0502040204020203" pitchFamily="34" charset="0"/>
                <a:ea typeface="Verdana" panose="020B0604030504040204" pitchFamily="34" charset="0"/>
              </a:rPr>
              <a:t>λεκτικοποίηση</a:t>
            </a:r>
            <a:r>
              <a:rPr lang="el-GR" sz="1200" dirty="0">
                <a:latin typeface="Bahnschrift" panose="020B0502040204020203" pitchFamily="34" charset="0"/>
                <a:ea typeface="Verdana" panose="020B0604030504040204" pitchFamily="34" charset="0"/>
              </a:rPr>
              <a:t> των συναισθημάτων.</a:t>
            </a:r>
          </a:p>
        </p:txBody>
      </p:sp>
      <p:pic>
        <p:nvPicPr>
          <p:cNvPr id="614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56893" y="2300562"/>
            <a:ext cx="8067871" cy="292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968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p:cNvSpPr/>
          <p:nvPr/>
        </p:nvSpPr>
        <p:spPr>
          <a:xfrm>
            <a:off x="209209" y="579633"/>
            <a:ext cx="8784977" cy="1344046"/>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0" y="723349"/>
            <a:ext cx="9144000" cy="830997"/>
          </a:xfrm>
          <a:prstGeom prst="rect">
            <a:avLst/>
          </a:prstGeom>
        </p:spPr>
        <p:txBody>
          <a:bodyPr wrap="square">
            <a:spAutoFit/>
          </a:bodyPr>
          <a:lstStyle/>
          <a:p>
            <a:pPr algn="ctr"/>
            <a:r>
              <a:rPr lang="el-GR" sz="4800" b="1" spc="300" dirty="0">
                <a:ln w="19050" cmpd="sng">
                  <a:solidFill>
                    <a:srgbClr val="FFFFFF"/>
                  </a:solidFill>
                  <a:prstDash val="solid"/>
                </a:ln>
                <a:solidFill>
                  <a:srgbClr val="FFFFFF"/>
                </a:solidFill>
                <a:latin typeface="Bahnschrift Light SemiCondensed" panose="020B0502040204020203" pitchFamily="34" charset="0"/>
              </a:rPr>
              <a:t>Κατασκευή ψηφιακού ντοσιέ</a:t>
            </a:r>
            <a:endParaRPr lang="el-GR" sz="4000" b="1" spc="300" dirty="0">
              <a:ln w="19050" cmpd="sng">
                <a:solidFill>
                  <a:srgbClr val="FFFFFF"/>
                </a:solidFill>
                <a:prstDash val="solid"/>
              </a:ln>
              <a:solidFill>
                <a:srgbClr val="FFFFFF"/>
              </a:solidFill>
              <a:latin typeface="Bahnschrift Light SemiCondensed" panose="020B0502040204020203" pitchFamily="34" charset="0"/>
            </a:endParaRPr>
          </a:p>
        </p:txBody>
      </p:sp>
      <p:sp>
        <p:nvSpPr>
          <p:cNvPr id="9" name="Ορθογώνιο 8"/>
          <p:cNvSpPr/>
          <p:nvPr/>
        </p:nvSpPr>
        <p:spPr>
          <a:xfrm rot="5400000">
            <a:off x="3795106" y="1352695"/>
            <a:ext cx="1584177" cy="1862048"/>
          </a:xfrm>
          <a:prstGeom prst="rect">
            <a:avLst/>
          </a:prstGeom>
          <a:noFill/>
        </p:spPr>
        <p:txBody>
          <a:bodyPr wrap="square" lIns="91440" tIns="45720" rIns="91440" bIns="45720">
            <a:spAutoFit/>
          </a:bodyPr>
          <a:lstStyle/>
          <a:p>
            <a:pPr algn="ctr"/>
            <a:r>
              <a:rPr lang="en-US" sz="115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166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
        <p:nvSpPr>
          <p:cNvPr id="6" name="Ορθογώνιο 5"/>
          <p:cNvSpPr/>
          <p:nvPr/>
        </p:nvSpPr>
        <p:spPr>
          <a:xfrm>
            <a:off x="336249" y="2499742"/>
            <a:ext cx="8465377" cy="1508105"/>
          </a:xfrm>
          <a:prstGeom prst="rect">
            <a:avLst/>
          </a:prstGeom>
        </p:spPr>
        <p:txBody>
          <a:bodyPr wrap="square">
            <a:spAutoFit/>
          </a:bodyPr>
          <a:lstStyle/>
          <a:p>
            <a:pPr marL="457200" indent="-457200">
              <a:spcAft>
                <a:spcPts val="2500"/>
              </a:spcAft>
              <a:buFont typeface="Symbol" panose="05050102010706020507" pitchFamily="18" charset="2"/>
              <a:buChar char="ñ"/>
            </a:pPr>
            <a:r>
              <a:rPr lang="el-GR" sz="2800" dirty="0">
                <a:latin typeface="Bahnschrift" panose="020B0502040204020203" pitchFamily="34" charset="0"/>
                <a:ea typeface="Verdana" panose="020B0604030504040204" pitchFamily="34" charset="0"/>
              </a:rPr>
              <a:t>Αξιοποίηση της πλατφόρμας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Wix</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 </a:t>
            </a:r>
            <a:r>
              <a:rPr lang="en-US" sz="2800" dirty="0">
                <a:latin typeface="Bahnschrift" panose="020B0502040204020203" pitchFamily="34" charset="0"/>
                <a:ea typeface="Verdana" panose="020B0604030504040204" pitchFamily="34" charset="0"/>
              </a:rPr>
              <a:t>(</a:t>
            </a:r>
            <a:r>
              <a:rPr lang="el-GR" sz="2800" dirty="0">
                <a:latin typeface="Bahnschrift" panose="020B0502040204020203" pitchFamily="34" charset="0"/>
                <a:ea typeface="Verdana" panose="020B0604030504040204" pitchFamily="34" charset="0"/>
              </a:rPr>
              <a:t>σχεδιασμός ιστοσελίδων με τρόπο που προσομοιάζει στο </a:t>
            </a:r>
            <a:r>
              <a:rPr lang="en-US" sz="2800" dirty="0" err="1">
                <a:latin typeface="Bahnschrift" panose="020B0502040204020203" pitchFamily="34" charset="0"/>
                <a:ea typeface="Verdana" panose="020B0604030504040204" pitchFamily="34" charset="0"/>
              </a:rPr>
              <a:t>ppt</a:t>
            </a:r>
            <a:r>
              <a:rPr lang="en-US" sz="2800" dirty="0">
                <a:latin typeface="Bahnschrift" panose="020B0502040204020203" pitchFamily="34" charset="0"/>
                <a:ea typeface="Verdana" panose="020B0604030504040204" pitchFamily="34" charset="0"/>
              </a:rPr>
              <a:t>).</a:t>
            </a:r>
            <a:endParaRPr lang="el-GR" sz="2800" dirty="0">
              <a:latin typeface="Bahnschrift" panose="020B0502040204020203" pitchFamily="34" charset="0"/>
              <a:ea typeface="Verdana" panose="020B0604030504040204" pitchFamily="34" charset="0"/>
            </a:endParaRPr>
          </a:p>
        </p:txBody>
      </p:sp>
    </p:spTree>
    <p:extLst>
      <p:ext uri="{BB962C8B-B14F-4D97-AF65-F5344CB8AC3E}">
        <p14:creationId xmlns:p14="http://schemas.microsoft.com/office/powerpoint/2010/main" val="209580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p:cNvSpPr/>
          <p:nvPr/>
        </p:nvSpPr>
        <p:spPr>
          <a:xfrm>
            <a:off x="209209" y="579633"/>
            <a:ext cx="8784977" cy="1344046"/>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0" y="723349"/>
            <a:ext cx="9144000" cy="830997"/>
          </a:xfrm>
          <a:prstGeom prst="rect">
            <a:avLst/>
          </a:prstGeom>
        </p:spPr>
        <p:txBody>
          <a:bodyPr wrap="square">
            <a:spAutoFit/>
          </a:bodyPr>
          <a:lstStyle/>
          <a:p>
            <a:pPr algn="ctr"/>
            <a:r>
              <a:rPr lang="el-GR" sz="4800" b="1" spc="300" dirty="0">
                <a:ln w="19050" cmpd="sng">
                  <a:solidFill>
                    <a:srgbClr val="FFFFFF"/>
                  </a:solidFill>
                  <a:prstDash val="solid"/>
                </a:ln>
                <a:solidFill>
                  <a:srgbClr val="FFFFFF"/>
                </a:solidFill>
                <a:latin typeface="Bahnschrift Light SemiCondensed" panose="020B0502040204020203" pitchFamily="34" charset="0"/>
              </a:rPr>
              <a:t>Κατασκευή ψηφιακού ντοσιέ</a:t>
            </a:r>
            <a:endParaRPr lang="el-GR" sz="4000" b="1" spc="300" dirty="0">
              <a:ln w="19050" cmpd="sng">
                <a:solidFill>
                  <a:srgbClr val="FFFFFF"/>
                </a:solidFill>
                <a:prstDash val="solid"/>
              </a:ln>
              <a:solidFill>
                <a:srgbClr val="FFFFFF"/>
              </a:solidFill>
              <a:latin typeface="Bahnschrift Light SemiCondensed" panose="020B0502040204020203" pitchFamily="34" charset="0"/>
            </a:endParaRPr>
          </a:p>
        </p:txBody>
      </p:sp>
      <p:sp>
        <p:nvSpPr>
          <p:cNvPr id="9" name="Ορθογώνιο 8"/>
          <p:cNvSpPr/>
          <p:nvPr/>
        </p:nvSpPr>
        <p:spPr>
          <a:xfrm rot="5400000">
            <a:off x="3795106" y="1352695"/>
            <a:ext cx="1584177" cy="1862048"/>
          </a:xfrm>
          <a:prstGeom prst="rect">
            <a:avLst/>
          </a:prstGeom>
          <a:noFill/>
        </p:spPr>
        <p:txBody>
          <a:bodyPr wrap="square" lIns="91440" tIns="45720" rIns="91440" bIns="45720">
            <a:spAutoFit/>
          </a:bodyPr>
          <a:lstStyle/>
          <a:p>
            <a:pPr algn="ctr"/>
            <a:r>
              <a:rPr lang="en-US" sz="115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166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
        <p:nvSpPr>
          <p:cNvPr id="6" name="Ορθογώνιο 5"/>
          <p:cNvSpPr/>
          <p:nvPr/>
        </p:nvSpPr>
        <p:spPr>
          <a:xfrm>
            <a:off x="336249" y="2499742"/>
            <a:ext cx="8465377" cy="1508105"/>
          </a:xfrm>
          <a:prstGeom prst="rect">
            <a:avLst/>
          </a:prstGeom>
        </p:spPr>
        <p:txBody>
          <a:bodyPr wrap="square">
            <a:spAutoFit/>
          </a:bodyPr>
          <a:lstStyle/>
          <a:p>
            <a:pPr marL="457200" indent="-457200">
              <a:spcAft>
                <a:spcPts val="2500"/>
              </a:spcAft>
              <a:buFont typeface="Symbol" panose="05050102010706020507" pitchFamily="18" charset="2"/>
              <a:buChar char="ñ"/>
            </a:pPr>
            <a:r>
              <a:rPr lang="el-GR" sz="2800" dirty="0">
                <a:latin typeface="Bahnschrift" panose="020B0502040204020203" pitchFamily="34" charset="0"/>
                <a:ea typeface="Verdana" panose="020B0604030504040204" pitchFamily="34" charset="0"/>
              </a:rPr>
              <a:t>Αξιοποίηση της πλατφόρμας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Wix</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 </a:t>
            </a:r>
            <a:r>
              <a:rPr lang="en-US" sz="2800" dirty="0">
                <a:latin typeface="Bahnschrift" panose="020B0502040204020203" pitchFamily="34" charset="0"/>
                <a:ea typeface="Verdana" panose="020B0604030504040204" pitchFamily="34" charset="0"/>
              </a:rPr>
              <a:t>(</a:t>
            </a:r>
            <a:r>
              <a:rPr lang="el-GR" sz="2800" dirty="0">
                <a:latin typeface="Bahnschrift" panose="020B0502040204020203" pitchFamily="34" charset="0"/>
                <a:ea typeface="Verdana" panose="020B0604030504040204" pitchFamily="34" charset="0"/>
              </a:rPr>
              <a:t>σχεδιασμός ιστοσελίδων με τρόπο που προσομοιάζει στο </a:t>
            </a:r>
            <a:r>
              <a:rPr lang="en-US" sz="2800" dirty="0" err="1">
                <a:latin typeface="Bahnschrift" panose="020B0502040204020203" pitchFamily="34" charset="0"/>
                <a:ea typeface="Verdana" panose="020B0604030504040204" pitchFamily="34" charset="0"/>
              </a:rPr>
              <a:t>ppt</a:t>
            </a:r>
            <a:r>
              <a:rPr lang="en-US" sz="2800" dirty="0">
                <a:latin typeface="Bahnschrift" panose="020B0502040204020203" pitchFamily="34" charset="0"/>
                <a:ea typeface="Verdana" panose="020B0604030504040204" pitchFamily="34" charset="0"/>
              </a:rPr>
              <a:t>).</a:t>
            </a:r>
            <a:endParaRPr lang="el-GR" sz="2800" dirty="0">
              <a:latin typeface="Bahnschrift" panose="020B0502040204020203" pitchFamily="34" charset="0"/>
              <a:ea typeface="Verdana" panose="020B060403050404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4" y="-64610"/>
            <a:ext cx="9150123" cy="5208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Ορθογώνιο 3"/>
          <p:cNvSpPr/>
          <p:nvPr/>
        </p:nvSpPr>
        <p:spPr>
          <a:xfrm>
            <a:off x="7956376" y="-1"/>
            <a:ext cx="1187624" cy="548128"/>
          </a:xfrm>
          <a:prstGeom prst="rect">
            <a:avLst/>
          </a:prstGeom>
          <a:noFill/>
          <a:ln w="76200">
            <a:solidFill>
              <a:srgbClr val="8400D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757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1AC072E-0F5D-1315-1ABA-A81BD9E02022}"/>
            </a:ext>
          </a:extLst>
        </p:cNvPr>
        <p:cNvGrpSpPr/>
        <p:nvPr/>
      </p:nvGrpSpPr>
      <p:grpSpPr>
        <a:xfrm>
          <a:off x="0" y="0"/>
          <a:ext cx="0" cy="0"/>
          <a:chOff x="0" y="0"/>
          <a:chExt cx="0" cy="0"/>
        </a:xfrm>
      </p:grpSpPr>
      <p:sp>
        <p:nvSpPr>
          <p:cNvPr id="3" name="Ορθογώνιο 2">
            <a:extLst>
              <a:ext uri="{FF2B5EF4-FFF2-40B4-BE49-F238E27FC236}">
                <a16:creationId xmlns="" xmlns:a16="http://schemas.microsoft.com/office/drawing/2014/main" id="{8A4F1F7D-9F09-11FF-60E2-2F546798D842}"/>
              </a:ext>
            </a:extLst>
          </p:cNvPr>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Freeform 2">
            <a:extLst>
              <a:ext uri="{FF2B5EF4-FFF2-40B4-BE49-F238E27FC236}">
                <a16:creationId xmlns="" xmlns:a16="http://schemas.microsoft.com/office/drawing/2014/main" id="{D357585B-D8D7-0220-8027-8239F59CDE04}"/>
              </a:ext>
            </a:extLst>
          </p:cNvPr>
          <p:cNvSpPr/>
          <p:nvPr/>
        </p:nvSpPr>
        <p:spPr>
          <a:xfrm flipH="1">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t="-9222" b="-9222"/>
            </a:stretch>
          </a:blipFill>
        </p:spPr>
      </p:sp>
      <p:sp>
        <p:nvSpPr>
          <p:cNvPr id="10" name="Στρογγυλεμένο ορθογώνιο 9">
            <a:extLst>
              <a:ext uri="{FF2B5EF4-FFF2-40B4-BE49-F238E27FC236}">
                <a16:creationId xmlns="" xmlns:a16="http://schemas.microsoft.com/office/drawing/2014/main" id="{E0B5060D-CBD2-F973-0A04-05EE9EDCE245}"/>
              </a:ext>
            </a:extLst>
          </p:cNvPr>
          <p:cNvSpPr/>
          <p:nvPr/>
        </p:nvSpPr>
        <p:spPr>
          <a:xfrm>
            <a:off x="335197" y="1059850"/>
            <a:ext cx="5256584" cy="3744419"/>
          </a:xfrm>
          <a:prstGeom prst="roundRect">
            <a:avLst>
              <a:gd name="adj" fmla="val 28607"/>
            </a:avLst>
          </a:prstGeom>
          <a:solidFill>
            <a:srgbClr val="8C5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a:extLst>
              <a:ext uri="{FF2B5EF4-FFF2-40B4-BE49-F238E27FC236}">
                <a16:creationId xmlns="" xmlns:a16="http://schemas.microsoft.com/office/drawing/2014/main" id="{1D5DE70C-D896-0304-002A-845F61F22EBE}"/>
              </a:ext>
            </a:extLst>
          </p:cNvPr>
          <p:cNvSpPr/>
          <p:nvPr/>
        </p:nvSpPr>
        <p:spPr>
          <a:xfrm>
            <a:off x="2903657" y="62639"/>
            <a:ext cx="4572000" cy="877930"/>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a:extLst>
              <a:ext uri="{FF2B5EF4-FFF2-40B4-BE49-F238E27FC236}">
                <a16:creationId xmlns="" xmlns:a16="http://schemas.microsoft.com/office/drawing/2014/main" id="{B1221474-92E3-F97F-17B9-A15F481592E0}"/>
              </a:ext>
            </a:extLst>
          </p:cNvPr>
          <p:cNvSpPr/>
          <p:nvPr/>
        </p:nvSpPr>
        <p:spPr>
          <a:xfrm>
            <a:off x="2934072" y="123478"/>
            <a:ext cx="4572000" cy="707886"/>
          </a:xfrm>
          <a:prstGeom prst="rect">
            <a:avLst/>
          </a:prstGeom>
        </p:spPr>
        <p:txBody>
          <a:bodyPr wrap="square">
            <a:spAutoFit/>
          </a:bodyPr>
          <a:lstStyle/>
          <a:p>
            <a:pPr algn="ctr"/>
            <a:r>
              <a:rPr lang="el-GR" sz="2000" spc="300" dirty="0">
                <a:ln w="19050" cmpd="sng">
                  <a:solidFill>
                    <a:srgbClr val="FFFFFF"/>
                  </a:solidFill>
                  <a:prstDash val="solid"/>
                </a:ln>
                <a:solidFill>
                  <a:srgbClr val="FFFFFF"/>
                </a:solidFill>
                <a:latin typeface="Bahnschrift Light SemiCondensed" panose="020B0502040204020203" pitchFamily="34" charset="0"/>
              </a:rPr>
              <a:t>Προκλήσεις και προσδοκίες από την αξιοποίηση εφαρμογών ΤΝ</a:t>
            </a:r>
          </a:p>
        </p:txBody>
      </p:sp>
      <p:sp>
        <p:nvSpPr>
          <p:cNvPr id="8" name="Ορθογώνιο 7">
            <a:extLst>
              <a:ext uri="{FF2B5EF4-FFF2-40B4-BE49-F238E27FC236}">
                <a16:creationId xmlns="" xmlns:a16="http://schemas.microsoft.com/office/drawing/2014/main" id="{A4C99A40-1D95-01C7-9B26-F7E39E2479D6}"/>
              </a:ext>
            </a:extLst>
          </p:cNvPr>
          <p:cNvSpPr/>
          <p:nvPr/>
        </p:nvSpPr>
        <p:spPr>
          <a:xfrm>
            <a:off x="0" y="0"/>
            <a:ext cx="2627784" cy="661720"/>
          </a:xfrm>
          <a:prstGeom prst="rect">
            <a:avLst/>
          </a:prstGeom>
          <a:solidFill>
            <a:srgbClr val="8400D6"/>
          </a:solidFill>
        </p:spPr>
        <p:txBody>
          <a:bodyPr wrap="square">
            <a:spAutoFit/>
          </a:bodyPr>
          <a:lstStyle/>
          <a:p>
            <a:pPr algn="ctr"/>
            <a:r>
              <a:rPr lang="el-GR" sz="3700" spc="300" dirty="0">
                <a:ln w="19050" cmpd="sng">
                  <a:solidFill>
                    <a:srgbClr val="FFFFFF"/>
                  </a:solidFill>
                  <a:prstDash val="solid"/>
                </a:ln>
                <a:solidFill>
                  <a:srgbClr val="FFFFFF"/>
                </a:solidFill>
                <a:latin typeface="Bahnschrift Light SemiCondensed" panose="020B0502040204020203" pitchFamily="34" charset="0"/>
              </a:rPr>
              <a:t>ΜΕΡΟΣ Α΄</a:t>
            </a:r>
          </a:p>
        </p:txBody>
      </p:sp>
      <p:sp>
        <p:nvSpPr>
          <p:cNvPr id="4" name="Ορθογώνιο 3">
            <a:extLst>
              <a:ext uri="{FF2B5EF4-FFF2-40B4-BE49-F238E27FC236}">
                <a16:creationId xmlns="" xmlns:a16="http://schemas.microsoft.com/office/drawing/2014/main" id="{744D8539-0078-1B52-B0D7-3DFB994D9066}"/>
              </a:ext>
            </a:extLst>
          </p:cNvPr>
          <p:cNvSpPr/>
          <p:nvPr/>
        </p:nvSpPr>
        <p:spPr>
          <a:xfrm>
            <a:off x="737320" y="1166916"/>
            <a:ext cx="4770784" cy="3606115"/>
          </a:xfrm>
          <a:prstGeom prst="rect">
            <a:avLst/>
          </a:prstGeom>
        </p:spPr>
        <p:txBody>
          <a:bodyPr wrap="square">
            <a:spAutoFit/>
          </a:bodyPr>
          <a:lstStyle/>
          <a:p>
            <a:pPr marL="342900" indent="-342900">
              <a:spcAft>
                <a:spcPts val="1000"/>
              </a:spcAft>
              <a:buFont typeface="Arial" panose="020B0604020202020204" pitchFamily="34" charset="0"/>
              <a:buChar char="•"/>
            </a:pPr>
            <a:r>
              <a:rPr lang="el-GR" sz="2000" spc="200" dirty="0">
                <a:ln w="9525" cmpd="sng">
                  <a:solidFill>
                    <a:srgbClr val="FFFFFF"/>
                  </a:solidFill>
                  <a:prstDash val="solid"/>
                </a:ln>
                <a:solidFill>
                  <a:srgbClr val="FFFFFF"/>
                </a:solidFill>
                <a:latin typeface="Bahnschrift Light SemiCondensed" panose="020B0502040204020203" pitchFamily="34" charset="0"/>
              </a:rPr>
              <a:t>Ανασκόπηση παιδαγωγικών μελετών </a:t>
            </a:r>
            <a:r>
              <a:rPr lang="el-GR" sz="2000" spc="200" dirty="0" smtClean="0">
                <a:ln w="9525" cmpd="sng">
                  <a:solidFill>
                    <a:srgbClr val="FFFFFF"/>
                  </a:solidFill>
                  <a:prstDash val="solid"/>
                </a:ln>
                <a:solidFill>
                  <a:srgbClr val="FFFFFF"/>
                </a:solidFill>
                <a:latin typeface="Bahnschrift Light SemiCondensed" panose="020B0502040204020203" pitchFamily="34" charset="0"/>
              </a:rPr>
              <a:t>(ευρωπαϊκό </a:t>
            </a:r>
            <a:r>
              <a:rPr lang="el-GR" sz="2000" spc="200" dirty="0">
                <a:ln w="9525" cmpd="sng">
                  <a:solidFill>
                    <a:srgbClr val="FFFFFF"/>
                  </a:solidFill>
                  <a:prstDash val="solid"/>
                </a:ln>
                <a:solidFill>
                  <a:srgbClr val="FFFFFF"/>
                </a:solidFill>
                <a:latin typeface="Bahnschrift Light SemiCondensed" panose="020B0502040204020203" pitchFamily="34" charset="0"/>
              </a:rPr>
              <a:t>συνέδριο δυσλεξίας 2024) ανέδειξε παράγοντες που επηρεάζουν τις διδακτικές ρουτίνες για άτομα με δυσλεξία.</a:t>
            </a:r>
          </a:p>
          <a:p>
            <a:pPr marL="342900" indent="-342900">
              <a:spcAft>
                <a:spcPts val="1000"/>
              </a:spcAft>
              <a:buFont typeface="Arial" panose="020B0604020202020204" pitchFamily="34" charset="0"/>
              <a:buChar char="•"/>
            </a:pPr>
            <a:r>
              <a:rPr lang="el-GR" sz="2000" spc="200" dirty="0">
                <a:ln w="9525" cmpd="sng">
                  <a:solidFill>
                    <a:srgbClr val="FFFFFF"/>
                  </a:solidFill>
                  <a:prstDash val="solid"/>
                </a:ln>
                <a:solidFill>
                  <a:srgbClr val="FFFFFF"/>
                </a:solidFill>
                <a:latin typeface="Bahnschrift Light SemiCondensed" panose="020B0502040204020203" pitchFamily="34" charset="0"/>
              </a:rPr>
              <a:t>Εξετάστηκε το ΣΑΔΕΠΕΑΕ (</a:t>
            </a:r>
            <a:r>
              <a:rPr lang="el-GR" sz="2000" spc="200" dirty="0" err="1">
                <a:ln w="9525" cmpd="sng">
                  <a:solidFill>
                    <a:srgbClr val="FFFFFF"/>
                  </a:solidFill>
                  <a:prstDash val="solid"/>
                </a:ln>
                <a:solidFill>
                  <a:srgbClr val="FFFFFF"/>
                </a:solidFill>
                <a:latin typeface="Bahnschrift Light SemiCondensed" panose="020B0502040204020203" pitchFamily="34" charset="0"/>
              </a:rPr>
              <a:t>Στοχευμένο</a:t>
            </a:r>
            <a:r>
              <a:rPr lang="el-GR" sz="2000" spc="200" dirty="0">
                <a:ln w="9525" cmpd="sng">
                  <a:solidFill>
                    <a:srgbClr val="FFFFFF"/>
                  </a:solidFill>
                  <a:prstDash val="solid"/>
                </a:ln>
                <a:solidFill>
                  <a:srgbClr val="FFFFFF"/>
                </a:solidFill>
                <a:latin typeface="Bahnschrift Light SemiCondensed" panose="020B0502040204020203" pitchFamily="34" charset="0"/>
              </a:rPr>
              <a:t>, Ατομικό Δομημένο – Διδακτικά Διαφοροποιημένο Πρόγραμμα Παρέμβασης Ειδικής Αγωγής και Εκπαίδευσης).</a:t>
            </a:r>
          </a:p>
        </p:txBody>
      </p:sp>
      <p:pic>
        <p:nvPicPr>
          <p:cNvPr id="6" name="Εικόνα 5" descr="C:\Users\User\AppData\Local\Microsoft\Windows\INetCache\Content.Word\Εικόνα1.png">
            <a:extLst>
              <a:ext uri="{FF2B5EF4-FFF2-40B4-BE49-F238E27FC236}">
                <a16:creationId xmlns="" xmlns:a16="http://schemas.microsoft.com/office/drawing/2014/main" id="{AB3689DF-BDA8-4231-4DEF-888FB7835DC9}"/>
              </a:ext>
            </a:extLst>
          </p:cNvPr>
          <p:cNvPicPr/>
          <p:nvPr/>
        </p:nvPicPr>
        <p:blipFill>
          <a:blip r:embed="rId4" cstate="print">
            <a:extLst>
              <a:ext uri="{BEBA8EAE-BF5A-486C-A8C5-ECC9F3942E4B}">
                <a14:imgProps xmlns:a14="http://schemas.microsoft.com/office/drawing/2010/main">
                  <a14:imgLayer r:embed="rId5">
                    <a14:imgEffect>
                      <a14:colorTemperature colorTemp="3625"/>
                    </a14:imgEffect>
                    <a14:imgEffect>
                      <a14:saturation sat="385000"/>
                    </a14:imgEffect>
                    <a14:imgEffect>
                      <a14:brightnessContrast bright="-9000" contrast="7000"/>
                    </a14:imgEffect>
                  </a14:imgLayer>
                </a14:imgProps>
              </a:ext>
              <a:ext uri="{28A0092B-C50C-407E-A947-70E740481C1C}">
                <a14:useLocalDpi xmlns:a14="http://schemas.microsoft.com/office/drawing/2010/main" val="0"/>
              </a:ext>
            </a:extLst>
          </a:blip>
          <a:srcRect/>
          <a:stretch>
            <a:fillRect/>
          </a:stretch>
        </p:blipFill>
        <p:spPr bwMode="auto">
          <a:xfrm>
            <a:off x="5189657" y="1818934"/>
            <a:ext cx="3744416" cy="2989526"/>
          </a:xfrm>
          <a:prstGeom prst="rect">
            <a:avLst/>
          </a:prstGeom>
          <a:noFill/>
          <a:ln>
            <a:noFill/>
          </a:ln>
        </p:spPr>
      </p:pic>
    </p:spTree>
    <p:extLst>
      <p:ext uri="{BB962C8B-B14F-4D97-AF65-F5344CB8AC3E}">
        <p14:creationId xmlns:p14="http://schemas.microsoft.com/office/powerpoint/2010/main" val="386540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p:cNvSpPr/>
          <p:nvPr/>
        </p:nvSpPr>
        <p:spPr>
          <a:xfrm>
            <a:off x="209209" y="579633"/>
            <a:ext cx="8784977" cy="1344046"/>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0" y="723349"/>
            <a:ext cx="9144000" cy="830997"/>
          </a:xfrm>
          <a:prstGeom prst="rect">
            <a:avLst/>
          </a:prstGeom>
        </p:spPr>
        <p:txBody>
          <a:bodyPr wrap="square">
            <a:spAutoFit/>
          </a:bodyPr>
          <a:lstStyle/>
          <a:p>
            <a:pPr algn="ctr"/>
            <a:r>
              <a:rPr lang="el-GR" sz="4800" b="1" spc="300" dirty="0">
                <a:ln w="19050" cmpd="sng">
                  <a:solidFill>
                    <a:srgbClr val="FFFFFF"/>
                  </a:solidFill>
                  <a:prstDash val="solid"/>
                </a:ln>
                <a:solidFill>
                  <a:srgbClr val="FFFFFF"/>
                </a:solidFill>
                <a:latin typeface="Bahnschrift Light SemiCondensed" panose="020B0502040204020203" pitchFamily="34" charset="0"/>
              </a:rPr>
              <a:t>Κατασκευή ψηφιακού ντοσιέ</a:t>
            </a:r>
            <a:endParaRPr lang="el-GR" sz="4000" b="1" spc="300" dirty="0">
              <a:ln w="19050" cmpd="sng">
                <a:solidFill>
                  <a:srgbClr val="FFFFFF"/>
                </a:solidFill>
                <a:prstDash val="solid"/>
              </a:ln>
              <a:solidFill>
                <a:srgbClr val="FFFFFF"/>
              </a:solidFill>
              <a:latin typeface="Bahnschrift Light SemiCondensed" panose="020B0502040204020203" pitchFamily="34" charset="0"/>
            </a:endParaRPr>
          </a:p>
        </p:txBody>
      </p:sp>
      <p:sp>
        <p:nvSpPr>
          <p:cNvPr id="9" name="Ορθογώνιο 8"/>
          <p:cNvSpPr/>
          <p:nvPr/>
        </p:nvSpPr>
        <p:spPr>
          <a:xfrm rot="5400000">
            <a:off x="3795106" y="1352695"/>
            <a:ext cx="1584177" cy="1862048"/>
          </a:xfrm>
          <a:prstGeom prst="rect">
            <a:avLst/>
          </a:prstGeom>
          <a:noFill/>
        </p:spPr>
        <p:txBody>
          <a:bodyPr wrap="square" lIns="91440" tIns="45720" rIns="91440" bIns="45720">
            <a:spAutoFit/>
          </a:bodyPr>
          <a:lstStyle/>
          <a:p>
            <a:pPr algn="ctr"/>
            <a:r>
              <a:rPr lang="en-US" sz="115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166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
        <p:nvSpPr>
          <p:cNvPr id="6" name="Ορθογώνιο 5"/>
          <p:cNvSpPr/>
          <p:nvPr/>
        </p:nvSpPr>
        <p:spPr>
          <a:xfrm>
            <a:off x="336249" y="2499742"/>
            <a:ext cx="8465377" cy="1508105"/>
          </a:xfrm>
          <a:prstGeom prst="rect">
            <a:avLst/>
          </a:prstGeom>
        </p:spPr>
        <p:txBody>
          <a:bodyPr wrap="square">
            <a:spAutoFit/>
          </a:bodyPr>
          <a:lstStyle/>
          <a:p>
            <a:pPr marL="457200" indent="-457200">
              <a:spcAft>
                <a:spcPts val="2500"/>
              </a:spcAft>
              <a:buFont typeface="Symbol" panose="05050102010706020507" pitchFamily="18" charset="2"/>
              <a:buChar char="ñ"/>
            </a:pPr>
            <a:r>
              <a:rPr lang="el-GR" sz="2800" dirty="0">
                <a:latin typeface="Bahnschrift" panose="020B0502040204020203" pitchFamily="34" charset="0"/>
                <a:ea typeface="Verdana" panose="020B0604030504040204" pitchFamily="34" charset="0"/>
              </a:rPr>
              <a:t>Αξιοποίηση της πλατφόρμας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Wix</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 </a:t>
            </a:r>
            <a:r>
              <a:rPr lang="en-US" sz="2800" dirty="0">
                <a:latin typeface="Bahnschrift" panose="020B0502040204020203" pitchFamily="34" charset="0"/>
                <a:ea typeface="Verdana" panose="020B0604030504040204" pitchFamily="34" charset="0"/>
              </a:rPr>
              <a:t>(</a:t>
            </a:r>
            <a:r>
              <a:rPr lang="el-GR" sz="2800" dirty="0">
                <a:latin typeface="Bahnschrift" panose="020B0502040204020203" pitchFamily="34" charset="0"/>
                <a:ea typeface="Verdana" panose="020B0604030504040204" pitchFamily="34" charset="0"/>
              </a:rPr>
              <a:t>σχεδιασμός ιστοσελίδων με τρόπο που προσομοιάζει στο </a:t>
            </a:r>
            <a:r>
              <a:rPr lang="en-US" sz="2800" dirty="0" err="1">
                <a:latin typeface="Bahnschrift" panose="020B0502040204020203" pitchFamily="34" charset="0"/>
                <a:ea typeface="Verdana" panose="020B0604030504040204" pitchFamily="34" charset="0"/>
              </a:rPr>
              <a:t>ppt</a:t>
            </a:r>
            <a:r>
              <a:rPr lang="en-US" sz="2800" dirty="0">
                <a:latin typeface="Bahnschrift" panose="020B0502040204020203" pitchFamily="34" charset="0"/>
                <a:ea typeface="Verdana" panose="020B0604030504040204" pitchFamily="34" charset="0"/>
              </a:rPr>
              <a:t>).</a:t>
            </a:r>
            <a:endParaRPr lang="el-GR" sz="2800" dirty="0">
              <a:latin typeface="Bahnschrift" panose="020B0502040204020203" pitchFamily="34" charset="0"/>
              <a:ea typeface="Verdana" panose="020B060403050404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9" y="-7044"/>
            <a:ext cx="9218030" cy="5150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7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p:cNvSpPr/>
          <p:nvPr/>
        </p:nvSpPr>
        <p:spPr>
          <a:xfrm>
            <a:off x="209209" y="579633"/>
            <a:ext cx="8784977" cy="1344046"/>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0" y="723349"/>
            <a:ext cx="9144000" cy="830997"/>
          </a:xfrm>
          <a:prstGeom prst="rect">
            <a:avLst/>
          </a:prstGeom>
        </p:spPr>
        <p:txBody>
          <a:bodyPr wrap="square">
            <a:spAutoFit/>
          </a:bodyPr>
          <a:lstStyle/>
          <a:p>
            <a:pPr algn="ctr"/>
            <a:r>
              <a:rPr lang="el-GR" sz="4800" b="1" spc="300" dirty="0">
                <a:ln w="19050" cmpd="sng">
                  <a:solidFill>
                    <a:srgbClr val="FFFFFF"/>
                  </a:solidFill>
                  <a:prstDash val="solid"/>
                </a:ln>
                <a:solidFill>
                  <a:srgbClr val="FFFFFF"/>
                </a:solidFill>
                <a:latin typeface="Bahnschrift Light SemiCondensed" panose="020B0502040204020203" pitchFamily="34" charset="0"/>
              </a:rPr>
              <a:t>Κατασκευή ψηφιακού ντοσιέ</a:t>
            </a:r>
            <a:endParaRPr lang="el-GR" sz="4000" b="1" spc="300" dirty="0">
              <a:ln w="19050" cmpd="sng">
                <a:solidFill>
                  <a:srgbClr val="FFFFFF"/>
                </a:solidFill>
                <a:prstDash val="solid"/>
              </a:ln>
              <a:solidFill>
                <a:srgbClr val="FFFFFF"/>
              </a:solidFill>
              <a:latin typeface="Bahnschrift Light SemiCondensed" panose="020B0502040204020203" pitchFamily="34" charset="0"/>
            </a:endParaRPr>
          </a:p>
        </p:txBody>
      </p:sp>
      <p:sp>
        <p:nvSpPr>
          <p:cNvPr id="9" name="Ορθογώνιο 8"/>
          <p:cNvSpPr/>
          <p:nvPr/>
        </p:nvSpPr>
        <p:spPr>
          <a:xfrm rot="5400000">
            <a:off x="3795106" y="1352695"/>
            <a:ext cx="1584177" cy="1862048"/>
          </a:xfrm>
          <a:prstGeom prst="rect">
            <a:avLst/>
          </a:prstGeom>
          <a:noFill/>
        </p:spPr>
        <p:txBody>
          <a:bodyPr wrap="square" lIns="91440" tIns="45720" rIns="91440" bIns="45720">
            <a:spAutoFit/>
          </a:bodyPr>
          <a:lstStyle/>
          <a:p>
            <a:pPr algn="ctr"/>
            <a:r>
              <a:rPr lang="en-US" sz="115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166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
        <p:nvSpPr>
          <p:cNvPr id="6" name="Ορθογώνιο 5"/>
          <p:cNvSpPr/>
          <p:nvPr/>
        </p:nvSpPr>
        <p:spPr>
          <a:xfrm>
            <a:off x="336249" y="2499742"/>
            <a:ext cx="8465377" cy="1508105"/>
          </a:xfrm>
          <a:prstGeom prst="rect">
            <a:avLst/>
          </a:prstGeom>
        </p:spPr>
        <p:txBody>
          <a:bodyPr wrap="square">
            <a:spAutoFit/>
          </a:bodyPr>
          <a:lstStyle/>
          <a:p>
            <a:pPr marL="457200" indent="-457200">
              <a:spcAft>
                <a:spcPts val="2500"/>
              </a:spcAft>
              <a:buFont typeface="Symbol" panose="05050102010706020507" pitchFamily="18" charset="2"/>
              <a:buChar char="ñ"/>
            </a:pPr>
            <a:r>
              <a:rPr lang="el-GR" sz="2800" dirty="0">
                <a:latin typeface="Bahnschrift" panose="020B0502040204020203" pitchFamily="34" charset="0"/>
                <a:ea typeface="Verdana" panose="020B0604030504040204" pitchFamily="34" charset="0"/>
              </a:rPr>
              <a:t>Αξιοποίηση της πλατφόρμας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Wix</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 </a:t>
            </a:r>
            <a:r>
              <a:rPr lang="en-US" sz="2800" dirty="0">
                <a:latin typeface="Bahnschrift" panose="020B0502040204020203" pitchFamily="34" charset="0"/>
                <a:ea typeface="Verdana" panose="020B0604030504040204" pitchFamily="34" charset="0"/>
              </a:rPr>
              <a:t>(</a:t>
            </a:r>
            <a:r>
              <a:rPr lang="el-GR" sz="2800" dirty="0">
                <a:latin typeface="Bahnschrift" panose="020B0502040204020203" pitchFamily="34" charset="0"/>
                <a:ea typeface="Verdana" panose="020B0604030504040204" pitchFamily="34" charset="0"/>
              </a:rPr>
              <a:t>σχεδιασμός ιστοσελίδων με τρόπο που προσομοιάζει στο </a:t>
            </a:r>
            <a:r>
              <a:rPr lang="en-US" sz="2800" dirty="0" err="1">
                <a:latin typeface="Bahnschrift" panose="020B0502040204020203" pitchFamily="34" charset="0"/>
                <a:ea typeface="Verdana" panose="020B0604030504040204" pitchFamily="34" charset="0"/>
              </a:rPr>
              <a:t>ppt</a:t>
            </a:r>
            <a:r>
              <a:rPr lang="en-US" sz="2800" dirty="0">
                <a:latin typeface="Bahnschrift" panose="020B0502040204020203" pitchFamily="34" charset="0"/>
                <a:ea typeface="Verdana" panose="020B0604030504040204" pitchFamily="34" charset="0"/>
              </a:rPr>
              <a:t>).</a:t>
            </a:r>
            <a:endParaRPr lang="el-GR" sz="2800" dirty="0">
              <a:latin typeface="Bahnschrift" panose="020B0502040204020203" pitchFamily="34" charset="0"/>
              <a:ea typeface="Verdana" panose="020B0604030504040204" pitchFamily="34" charset="0"/>
            </a:endParaRPr>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21"/>
          <a:stretch/>
        </p:blipFill>
        <p:spPr bwMode="auto">
          <a:xfrm>
            <a:off x="-6123" y="0"/>
            <a:ext cx="9163255"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Ορθογώνιο 9"/>
          <p:cNvSpPr/>
          <p:nvPr/>
        </p:nvSpPr>
        <p:spPr>
          <a:xfrm>
            <a:off x="8244408" y="4731990"/>
            <a:ext cx="899592" cy="411510"/>
          </a:xfrm>
          <a:prstGeom prst="rect">
            <a:avLst/>
          </a:prstGeom>
          <a:noFill/>
          <a:ln w="76200">
            <a:solidFill>
              <a:srgbClr val="8400D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757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p:cNvSpPr/>
          <p:nvPr/>
        </p:nvSpPr>
        <p:spPr>
          <a:xfrm>
            <a:off x="209209" y="579633"/>
            <a:ext cx="8784977" cy="1344046"/>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0" y="723349"/>
            <a:ext cx="9144000" cy="830997"/>
          </a:xfrm>
          <a:prstGeom prst="rect">
            <a:avLst/>
          </a:prstGeom>
        </p:spPr>
        <p:txBody>
          <a:bodyPr wrap="square">
            <a:spAutoFit/>
          </a:bodyPr>
          <a:lstStyle/>
          <a:p>
            <a:pPr algn="ctr"/>
            <a:r>
              <a:rPr lang="el-GR" sz="4800" b="1" spc="300" dirty="0">
                <a:ln w="19050" cmpd="sng">
                  <a:solidFill>
                    <a:srgbClr val="FFFFFF"/>
                  </a:solidFill>
                  <a:prstDash val="solid"/>
                </a:ln>
                <a:solidFill>
                  <a:srgbClr val="FFFFFF"/>
                </a:solidFill>
                <a:latin typeface="Bahnschrift Light SemiCondensed" panose="020B0502040204020203" pitchFamily="34" charset="0"/>
              </a:rPr>
              <a:t>Κατασκευή ψηφιακού ντοσιέ</a:t>
            </a:r>
            <a:endParaRPr lang="el-GR" sz="4000" b="1" spc="300" dirty="0">
              <a:ln w="19050" cmpd="sng">
                <a:solidFill>
                  <a:srgbClr val="FFFFFF"/>
                </a:solidFill>
                <a:prstDash val="solid"/>
              </a:ln>
              <a:solidFill>
                <a:srgbClr val="FFFFFF"/>
              </a:solidFill>
              <a:latin typeface="Bahnschrift Light SemiCondensed" panose="020B0502040204020203" pitchFamily="34" charset="0"/>
            </a:endParaRPr>
          </a:p>
        </p:txBody>
      </p:sp>
      <p:sp>
        <p:nvSpPr>
          <p:cNvPr id="9" name="Ορθογώνιο 8"/>
          <p:cNvSpPr/>
          <p:nvPr/>
        </p:nvSpPr>
        <p:spPr>
          <a:xfrm rot="5400000">
            <a:off x="3795106" y="1352695"/>
            <a:ext cx="1584177" cy="1862048"/>
          </a:xfrm>
          <a:prstGeom prst="rect">
            <a:avLst/>
          </a:prstGeom>
          <a:noFill/>
        </p:spPr>
        <p:txBody>
          <a:bodyPr wrap="square" lIns="91440" tIns="45720" rIns="91440" bIns="45720">
            <a:spAutoFit/>
          </a:bodyPr>
          <a:lstStyle/>
          <a:p>
            <a:pPr algn="ctr"/>
            <a:r>
              <a:rPr lang="en-US" sz="115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166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
        <p:nvSpPr>
          <p:cNvPr id="6" name="Ορθογώνιο 5"/>
          <p:cNvSpPr/>
          <p:nvPr/>
        </p:nvSpPr>
        <p:spPr>
          <a:xfrm>
            <a:off x="336249" y="2499742"/>
            <a:ext cx="8465377" cy="1508105"/>
          </a:xfrm>
          <a:prstGeom prst="rect">
            <a:avLst/>
          </a:prstGeom>
        </p:spPr>
        <p:txBody>
          <a:bodyPr wrap="square">
            <a:spAutoFit/>
          </a:bodyPr>
          <a:lstStyle/>
          <a:p>
            <a:pPr marL="457200" indent="-457200">
              <a:spcAft>
                <a:spcPts val="2500"/>
              </a:spcAft>
              <a:buFont typeface="Symbol" panose="05050102010706020507" pitchFamily="18" charset="2"/>
              <a:buChar char="ñ"/>
            </a:pPr>
            <a:r>
              <a:rPr lang="el-GR" sz="2800" dirty="0">
                <a:latin typeface="Bahnschrift" panose="020B0502040204020203" pitchFamily="34" charset="0"/>
                <a:ea typeface="Verdana" panose="020B0604030504040204" pitchFamily="34" charset="0"/>
              </a:rPr>
              <a:t>Αξιοποίηση της πλατφόρμας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Wix</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 </a:t>
            </a:r>
            <a:r>
              <a:rPr lang="en-US" sz="2800" dirty="0">
                <a:latin typeface="Bahnschrift" panose="020B0502040204020203" pitchFamily="34" charset="0"/>
                <a:ea typeface="Verdana" panose="020B0604030504040204" pitchFamily="34" charset="0"/>
              </a:rPr>
              <a:t>(</a:t>
            </a:r>
            <a:r>
              <a:rPr lang="el-GR" sz="2800" dirty="0">
                <a:latin typeface="Bahnschrift" panose="020B0502040204020203" pitchFamily="34" charset="0"/>
                <a:ea typeface="Verdana" panose="020B0604030504040204" pitchFamily="34" charset="0"/>
              </a:rPr>
              <a:t>σχεδιασμός ιστοσελίδων με τρόπο που προσομοιάζει στο </a:t>
            </a:r>
            <a:r>
              <a:rPr lang="en-US" sz="2800" dirty="0" err="1">
                <a:latin typeface="Bahnschrift" panose="020B0502040204020203" pitchFamily="34" charset="0"/>
                <a:ea typeface="Verdana" panose="020B0604030504040204" pitchFamily="34" charset="0"/>
              </a:rPr>
              <a:t>ppt</a:t>
            </a:r>
            <a:r>
              <a:rPr lang="en-US" sz="2800" dirty="0">
                <a:latin typeface="Bahnschrift" panose="020B0502040204020203" pitchFamily="34" charset="0"/>
                <a:ea typeface="Verdana" panose="020B0604030504040204" pitchFamily="34" charset="0"/>
              </a:rPr>
              <a:t>).</a:t>
            </a:r>
            <a:endParaRPr lang="el-GR" sz="2800" dirty="0">
              <a:latin typeface="Bahnschrift" panose="020B0502040204020203" pitchFamily="34" charset="0"/>
              <a:ea typeface="Verdana" panose="020B060403050404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6" y="0"/>
            <a:ext cx="9166069"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Ορθογώνιο 7"/>
          <p:cNvSpPr/>
          <p:nvPr/>
        </p:nvSpPr>
        <p:spPr>
          <a:xfrm>
            <a:off x="8223281" y="517594"/>
            <a:ext cx="899592" cy="411510"/>
          </a:xfrm>
          <a:prstGeom prst="rect">
            <a:avLst/>
          </a:prstGeom>
          <a:noFill/>
          <a:ln w="76200">
            <a:solidFill>
              <a:srgbClr val="8400D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757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p:cNvSpPr/>
          <p:nvPr/>
        </p:nvSpPr>
        <p:spPr>
          <a:xfrm>
            <a:off x="209209" y="579633"/>
            <a:ext cx="8784977" cy="1344046"/>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0" y="723349"/>
            <a:ext cx="9144000" cy="830997"/>
          </a:xfrm>
          <a:prstGeom prst="rect">
            <a:avLst/>
          </a:prstGeom>
        </p:spPr>
        <p:txBody>
          <a:bodyPr wrap="square">
            <a:spAutoFit/>
          </a:bodyPr>
          <a:lstStyle/>
          <a:p>
            <a:pPr algn="ctr"/>
            <a:r>
              <a:rPr lang="el-GR" sz="4800" b="1" spc="300" dirty="0">
                <a:ln w="19050" cmpd="sng">
                  <a:solidFill>
                    <a:srgbClr val="FFFFFF"/>
                  </a:solidFill>
                  <a:prstDash val="solid"/>
                </a:ln>
                <a:solidFill>
                  <a:srgbClr val="FFFFFF"/>
                </a:solidFill>
                <a:latin typeface="Bahnschrift Light SemiCondensed" panose="020B0502040204020203" pitchFamily="34" charset="0"/>
              </a:rPr>
              <a:t>Κατασκευή ψηφιακού ντοσιέ</a:t>
            </a:r>
            <a:endParaRPr lang="el-GR" sz="4000" b="1" spc="300" dirty="0">
              <a:ln w="19050" cmpd="sng">
                <a:solidFill>
                  <a:srgbClr val="FFFFFF"/>
                </a:solidFill>
                <a:prstDash val="solid"/>
              </a:ln>
              <a:solidFill>
                <a:srgbClr val="FFFFFF"/>
              </a:solidFill>
              <a:latin typeface="Bahnschrift Light SemiCondensed" panose="020B0502040204020203" pitchFamily="34" charset="0"/>
            </a:endParaRPr>
          </a:p>
        </p:txBody>
      </p:sp>
      <p:sp>
        <p:nvSpPr>
          <p:cNvPr id="9" name="Ορθογώνιο 8"/>
          <p:cNvSpPr/>
          <p:nvPr/>
        </p:nvSpPr>
        <p:spPr>
          <a:xfrm rot="5400000">
            <a:off x="3795106" y="1352695"/>
            <a:ext cx="1584177" cy="1862048"/>
          </a:xfrm>
          <a:prstGeom prst="rect">
            <a:avLst/>
          </a:prstGeom>
          <a:noFill/>
        </p:spPr>
        <p:txBody>
          <a:bodyPr wrap="square" lIns="91440" tIns="45720" rIns="91440" bIns="45720">
            <a:spAutoFit/>
          </a:bodyPr>
          <a:lstStyle/>
          <a:p>
            <a:pPr algn="ctr"/>
            <a:r>
              <a:rPr lang="en-US" sz="115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166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
        <p:nvSpPr>
          <p:cNvPr id="6" name="Ορθογώνιο 5"/>
          <p:cNvSpPr/>
          <p:nvPr/>
        </p:nvSpPr>
        <p:spPr>
          <a:xfrm>
            <a:off x="336249" y="2499742"/>
            <a:ext cx="8465377" cy="1508105"/>
          </a:xfrm>
          <a:prstGeom prst="rect">
            <a:avLst/>
          </a:prstGeom>
        </p:spPr>
        <p:txBody>
          <a:bodyPr wrap="square">
            <a:spAutoFit/>
          </a:bodyPr>
          <a:lstStyle/>
          <a:p>
            <a:pPr marL="457200" indent="-457200">
              <a:spcAft>
                <a:spcPts val="2500"/>
              </a:spcAft>
              <a:buFont typeface="Symbol" panose="05050102010706020507" pitchFamily="18" charset="2"/>
              <a:buChar char="ñ"/>
            </a:pPr>
            <a:r>
              <a:rPr lang="el-GR" sz="2800" dirty="0">
                <a:latin typeface="Bahnschrift" panose="020B0502040204020203" pitchFamily="34" charset="0"/>
                <a:ea typeface="Verdana" panose="020B0604030504040204" pitchFamily="34" charset="0"/>
              </a:rPr>
              <a:t>Αξιοποίηση της πλατφόρμας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Wix</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 </a:t>
            </a:r>
            <a:r>
              <a:rPr lang="en-US" sz="2800" dirty="0">
                <a:latin typeface="Bahnschrift" panose="020B0502040204020203" pitchFamily="34" charset="0"/>
                <a:ea typeface="Verdana" panose="020B0604030504040204" pitchFamily="34" charset="0"/>
              </a:rPr>
              <a:t>(</a:t>
            </a:r>
            <a:r>
              <a:rPr lang="el-GR" sz="2800" dirty="0">
                <a:latin typeface="Bahnschrift" panose="020B0502040204020203" pitchFamily="34" charset="0"/>
                <a:ea typeface="Verdana" panose="020B0604030504040204" pitchFamily="34" charset="0"/>
              </a:rPr>
              <a:t>σχεδιασμός ιστοσελίδων με τρόπο που προσομοιάζει στο </a:t>
            </a:r>
            <a:r>
              <a:rPr lang="en-US" sz="2800" dirty="0" err="1">
                <a:latin typeface="Bahnschrift" panose="020B0502040204020203" pitchFamily="34" charset="0"/>
                <a:ea typeface="Verdana" panose="020B0604030504040204" pitchFamily="34" charset="0"/>
              </a:rPr>
              <a:t>ppt</a:t>
            </a:r>
            <a:r>
              <a:rPr lang="en-US" sz="2800" dirty="0">
                <a:latin typeface="Bahnschrift" panose="020B0502040204020203" pitchFamily="34" charset="0"/>
                <a:ea typeface="Verdana" panose="020B0604030504040204" pitchFamily="34" charset="0"/>
              </a:rPr>
              <a:t>).</a:t>
            </a:r>
            <a:endParaRPr lang="el-GR" sz="2800" dirty="0">
              <a:latin typeface="Bahnschrift" panose="020B0502040204020203" pitchFamily="34" charset="0"/>
              <a:ea typeface="Verdana" panose="020B060403050404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 y="15609"/>
            <a:ext cx="9187347" cy="5127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Ορθογώνιο 7"/>
          <p:cNvSpPr/>
          <p:nvPr/>
        </p:nvSpPr>
        <p:spPr>
          <a:xfrm>
            <a:off x="4788024" y="1348590"/>
            <a:ext cx="4013602" cy="3383399"/>
          </a:xfrm>
          <a:prstGeom prst="rect">
            <a:avLst/>
          </a:prstGeom>
          <a:noFill/>
          <a:ln w="76200">
            <a:solidFill>
              <a:srgbClr val="8400D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757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p:cNvSpPr/>
          <p:nvPr/>
        </p:nvSpPr>
        <p:spPr>
          <a:xfrm>
            <a:off x="209209" y="579633"/>
            <a:ext cx="8784977" cy="1344046"/>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0" y="723349"/>
            <a:ext cx="9144000" cy="830997"/>
          </a:xfrm>
          <a:prstGeom prst="rect">
            <a:avLst/>
          </a:prstGeom>
        </p:spPr>
        <p:txBody>
          <a:bodyPr wrap="square">
            <a:spAutoFit/>
          </a:bodyPr>
          <a:lstStyle/>
          <a:p>
            <a:pPr algn="ctr"/>
            <a:r>
              <a:rPr lang="el-GR" sz="4800" b="1" spc="300" dirty="0">
                <a:ln w="19050" cmpd="sng">
                  <a:solidFill>
                    <a:srgbClr val="FFFFFF"/>
                  </a:solidFill>
                  <a:prstDash val="solid"/>
                </a:ln>
                <a:solidFill>
                  <a:srgbClr val="FFFFFF"/>
                </a:solidFill>
                <a:latin typeface="Bahnschrift Light SemiCondensed" panose="020B0502040204020203" pitchFamily="34" charset="0"/>
              </a:rPr>
              <a:t>Κατασκευή ψηφιακού ντοσιέ</a:t>
            </a:r>
            <a:endParaRPr lang="el-GR" sz="4000" b="1" spc="300" dirty="0">
              <a:ln w="19050" cmpd="sng">
                <a:solidFill>
                  <a:srgbClr val="FFFFFF"/>
                </a:solidFill>
                <a:prstDash val="solid"/>
              </a:ln>
              <a:solidFill>
                <a:srgbClr val="FFFFFF"/>
              </a:solidFill>
              <a:latin typeface="Bahnschrift Light SemiCondensed" panose="020B0502040204020203" pitchFamily="34" charset="0"/>
            </a:endParaRPr>
          </a:p>
        </p:txBody>
      </p:sp>
      <p:sp>
        <p:nvSpPr>
          <p:cNvPr id="9" name="Ορθογώνιο 8"/>
          <p:cNvSpPr/>
          <p:nvPr/>
        </p:nvSpPr>
        <p:spPr>
          <a:xfrm rot="5400000">
            <a:off x="3795106" y="1352695"/>
            <a:ext cx="1584177" cy="1862048"/>
          </a:xfrm>
          <a:prstGeom prst="rect">
            <a:avLst/>
          </a:prstGeom>
          <a:noFill/>
        </p:spPr>
        <p:txBody>
          <a:bodyPr wrap="square" lIns="91440" tIns="45720" rIns="91440" bIns="45720">
            <a:spAutoFit/>
          </a:bodyPr>
          <a:lstStyle/>
          <a:p>
            <a:pPr algn="ctr"/>
            <a:r>
              <a:rPr lang="en-US" sz="115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166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
        <p:nvSpPr>
          <p:cNvPr id="6" name="Ορθογώνιο 5"/>
          <p:cNvSpPr/>
          <p:nvPr/>
        </p:nvSpPr>
        <p:spPr>
          <a:xfrm>
            <a:off x="336249" y="2499742"/>
            <a:ext cx="8465377" cy="1508105"/>
          </a:xfrm>
          <a:prstGeom prst="rect">
            <a:avLst/>
          </a:prstGeom>
        </p:spPr>
        <p:txBody>
          <a:bodyPr wrap="square">
            <a:spAutoFit/>
          </a:bodyPr>
          <a:lstStyle/>
          <a:p>
            <a:pPr marL="457200" indent="-457200">
              <a:spcAft>
                <a:spcPts val="2500"/>
              </a:spcAft>
              <a:buFont typeface="Symbol" panose="05050102010706020507" pitchFamily="18" charset="2"/>
              <a:buChar char="ñ"/>
            </a:pPr>
            <a:r>
              <a:rPr lang="el-GR" sz="2800" dirty="0">
                <a:latin typeface="Bahnschrift" panose="020B0502040204020203" pitchFamily="34" charset="0"/>
                <a:ea typeface="Verdana" panose="020B0604030504040204" pitchFamily="34" charset="0"/>
              </a:rPr>
              <a:t>Αξιοποίηση της πλατφόρμας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Wix</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 </a:t>
            </a:r>
            <a:r>
              <a:rPr lang="en-US" sz="2800" dirty="0">
                <a:latin typeface="Bahnschrift" panose="020B0502040204020203" pitchFamily="34" charset="0"/>
                <a:ea typeface="Verdana" panose="020B0604030504040204" pitchFamily="34" charset="0"/>
              </a:rPr>
              <a:t>(</a:t>
            </a:r>
            <a:r>
              <a:rPr lang="el-GR" sz="2800" dirty="0">
                <a:latin typeface="Bahnschrift" panose="020B0502040204020203" pitchFamily="34" charset="0"/>
                <a:ea typeface="Verdana" panose="020B0604030504040204" pitchFamily="34" charset="0"/>
              </a:rPr>
              <a:t>σχεδιασμός ιστοσελίδων με τρόπο που προσομοιάζει στο </a:t>
            </a:r>
            <a:r>
              <a:rPr lang="en-US" sz="2800" dirty="0" err="1">
                <a:latin typeface="Bahnschrift" panose="020B0502040204020203" pitchFamily="34" charset="0"/>
                <a:ea typeface="Verdana" panose="020B0604030504040204" pitchFamily="34" charset="0"/>
              </a:rPr>
              <a:t>ppt</a:t>
            </a:r>
            <a:r>
              <a:rPr lang="en-US" sz="2800" dirty="0">
                <a:latin typeface="Bahnschrift" panose="020B0502040204020203" pitchFamily="34" charset="0"/>
                <a:ea typeface="Verdana" panose="020B0604030504040204" pitchFamily="34" charset="0"/>
              </a:rPr>
              <a:t>).</a:t>
            </a:r>
            <a:endParaRPr lang="el-GR" sz="2800" dirty="0">
              <a:latin typeface="Bahnschrift" panose="020B0502040204020203" pitchFamily="34" charset="0"/>
              <a:ea typeface="Verdana" panose="020B060403050404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 y="13371"/>
            <a:ext cx="9197528" cy="5130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Ορθογώνιο 7"/>
          <p:cNvSpPr/>
          <p:nvPr/>
        </p:nvSpPr>
        <p:spPr>
          <a:xfrm>
            <a:off x="7020272" y="763306"/>
            <a:ext cx="899592" cy="411510"/>
          </a:xfrm>
          <a:prstGeom prst="rect">
            <a:avLst/>
          </a:prstGeom>
          <a:noFill/>
          <a:ln w="76200">
            <a:solidFill>
              <a:srgbClr val="8400D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1043608" y="2546344"/>
            <a:ext cx="899592" cy="411510"/>
          </a:xfrm>
          <a:prstGeom prst="rect">
            <a:avLst/>
          </a:prstGeom>
          <a:noFill/>
          <a:ln w="76200">
            <a:solidFill>
              <a:srgbClr val="8400D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757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p:cNvSpPr/>
          <p:nvPr/>
        </p:nvSpPr>
        <p:spPr>
          <a:xfrm>
            <a:off x="209209" y="579633"/>
            <a:ext cx="8784977" cy="1344046"/>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0" y="723349"/>
            <a:ext cx="9144000" cy="830997"/>
          </a:xfrm>
          <a:prstGeom prst="rect">
            <a:avLst/>
          </a:prstGeom>
        </p:spPr>
        <p:txBody>
          <a:bodyPr wrap="square">
            <a:spAutoFit/>
          </a:bodyPr>
          <a:lstStyle/>
          <a:p>
            <a:pPr algn="ctr"/>
            <a:r>
              <a:rPr lang="el-GR" sz="4800" b="1" spc="300" dirty="0">
                <a:ln w="19050" cmpd="sng">
                  <a:solidFill>
                    <a:srgbClr val="FFFFFF"/>
                  </a:solidFill>
                  <a:prstDash val="solid"/>
                </a:ln>
                <a:solidFill>
                  <a:srgbClr val="FFFFFF"/>
                </a:solidFill>
                <a:latin typeface="Bahnschrift Light SemiCondensed" panose="020B0502040204020203" pitchFamily="34" charset="0"/>
              </a:rPr>
              <a:t>Κατασκευή ψηφιακού ντοσιέ</a:t>
            </a:r>
            <a:endParaRPr lang="el-GR" sz="4000" b="1" spc="300" dirty="0">
              <a:ln w="19050" cmpd="sng">
                <a:solidFill>
                  <a:srgbClr val="FFFFFF"/>
                </a:solidFill>
                <a:prstDash val="solid"/>
              </a:ln>
              <a:solidFill>
                <a:srgbClr val="FFFFFF"/>
              </a:solidFill>
              <a:latin typeface="Bahnschrift Light SemiCondensed" panose="020B0502040204020203" pitchFamily="34" charset="0"/>
            </a:endParaRPr>
          </a:p>
        </p:txBody>
      </p:sp>
      <p:sp>
        <p:nvSpPr>
          <p:cNvPr id="9" name="Ορθογώνιο 8"/>
          <p:cNvSpPr/>
          <p:nvPr/>
        </p:nvSpPr>
        <p:spPr>
          <a:xfrm rot="5400000">
            <a:off x="3795106" y="1352695"/>
            <a:ext cx="1584177" cy="1862048"/>
          </a:xfrm>
          <a:prstGeom prst="rect">
            <a:avLst/>
          </a:prstGeom>
          <a:noFill/>
        </p:spPr>
        <p:txBody>
          <a:bodyPr wrap="square" lIns="91440" tIns="45720" rIns="91440" bIns="45720">
            <a:spAutoFit/>
          </a:bodyPr>
          <a:lstStyle/>
          <a:p>
            <a:pPr algn="ctr"/>
            <a:r>
              <a:rPr lang="en-US" sz="115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166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
        <p:nvSpPr>
          <p:cNvPr id="6" name="Ορθογώνιο 5"/>
          <p:cNvSpPr/>
          <p:nvPr/>
        </p:nvSpPr>
        <p:spPr>
          <a:xfrm>
            <a:off x="336249" y="2499742"/>
            <a:ext cx="8465377" cy="1508105"/>
          </a:xfrm>
          <a:prstGeom prst="rect">
            <a:avLst/>
          </a:prstGeom>
        </p:spPr>
        <p:txBody>
          <a:bodyPr wrap="square">
            <a:spAutoFit/>
          </a:bodyPr>
          <a:lstStyle/>
          <a:p>
            <a:pPr marL="457200" indent="-457200">
              <a:spcAft>
                <a:spcPts val="2500"/>
              </a:spcAft>
              <a:buFont typeface="Symbol" panose="05050102010706020507" pitchFamily="18" charset="2"/>
              <a:buChar char="ñ"/>
            </a:pPr>
            <a:r>
              <a:rPr lang="el-GR" sz="2800" dirty="0">
                <a:latin typeface="Bahnschrift" panose="020B0502040204020203" pitchFamily="34" charset="0"/>
                <a:ea typeface="Verdana" panose="020B0604030504040204" pitchFamily="34" charset="0"/>
              </a:rPr>
              <a:t>Αξιοποίηση της πλατφόρμας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Wix</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 </a:t>
            </a:r>
            <a:r>
              <a:rPr lang="en-US" sz="2800" dirty="0">
                <a:latin typeface="Bahnschrift" panose="020B0502040204020203" pitchFamily="34" charset="0"/>
                <a:ea typeface="Verdana" panose="020B0604030504040204" pitchFamily="34" charset="0"/>
              </a:rPr>
              <a:t>(</a:t>
            </a:r>
            <a:r>
              <a:rPr lang="el-GR" sz="2800" dirty="0">
                <a:latin typeface="Bahnschrift" panose="020B0502040204020203" pitchFamily="34" charset="0"/>
                <a:ea typeface="Verdana" panose="020B0604030504040204" pitchFamily="34" charset="0"/>
              </a:rPr>
              <a:t>σχεδιασμός ιστοσελίδων με τρόπο που προσομοιάζει στο </a:t>
            </a:r>
            <a:r>
              <a:rPr lang="en-US" sz="2800" dirty="0" err="1">
                <a:latin typeface="Bahnschrift" panose="020B0502040204020203" pitchFamily="34" charset="0"/>
                <a:ea typeface="Verdana" panose="020B0604030504040204" pitchFamily="34" charset="0"/>
              </a:rPr>
              <a:t>ppt</a:t>
            </a:r>
            <a:r>
              <a:rPr lang="en-US" sz="2800" dirty="0">
                <a:latin typeface="Bahnschrift" panose="020B0502040204020203" pitchFamily="34" charset="0"/>
                <a:ea typeface="Verdana" panose="020B0604030504040204" pitchFamily="34" charset="0"/>
              </a:rPr>
              <a:t>).</a:t>
            </a:r>
            <a:endParaRPr lang="el-GR" sz="2800" dirty="0">
              <a:latin typeface="Bahnschrift" panose="020B0502040204020203" pitchFamily="34" charset="0"/>
              <a:ea typeface="Verdana" panose="020B060403050404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511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7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p:cNvSpPr/>
          <p:nvPr/>
        </p:nvSpPr>
        <p:spPr>
          <a:xfrm>
            <a:off x="209209" y="579633"/>
            <a:ext cx="8784977" cy="1344046"/>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0" y="723349"/>
            <a:ext cx="9144000" cy="830997"/>
          </a:xfrm>
          <a:prstGeom prst="rect">
            <a:avLst/>
          </a:prstGeom>
        </p:spPr>
        <p:txBody>
          <a:bodyPr wrap="square">
            <a:spAutoFit/>
          </a:bodyPr>
          <a:lstStyle/>
          <a:p>
            <a:pPr algn="ctr"/>
            <a:r>
              <a:rPr lang="el-GR" sz="4800" b="1" spc="300" dirty="0">
                <a:ln w="19050" cmpd="sng">
                  <a:solidFill>
                    <a:srgbClr val="FFFFFF"/>
                  </a:solidFill>
                  <a:prstDash val="solid"/>
                </a:ln>
                <a:solidFill>
                  <a:srgbClr val="FFFFFF"/>
                </a:solidFill>
                <a:latin typeface="Bahnschrift Light SemiCondensed" panose="020B0502040204020203" pitchFamily="34" charset="0"/>
              </a:rPr>
              <a:t>Κατασκευή ψηφιακού ντοσιέ</a:t>
            </a:r>
            <a:endParaRPr lang="el-GR" sz="4000" b="1" spc="300" dirty="0">
              <a:ln w="19050" cmpd="sng">
                <a:solidFill>
                  <a:srgbClr val="FFFFFF"/>
                </a:solidFill>
                <a:prstDash val="solid"/>
              </a:ln>
              <a:solidFill>
                <a:srgbClr val="FFFFFF"/>
              </a:solidFill>
              <a:latin typeface="Bahnschrift Light SemiCondensed" panose="020B0502040204020203" pitchFamily="34" charset="0"/>
            </a:endParaRPr>
          </a:p>
        </p:txBody>
      </p:sp>
      <p:sp>
        <p:nvSpPr>
          <p:cNvPr id="9" name="Ορθογώνιο 8"/>
          <p:cNvSpPr/>
          <p:nvPr/>
        </p:nvSpPr>
        <p:spPr>
          <a:xfrm rot="5400000">
            <a:off x="3795106" y="1352695"/>
            <a:ext cx="1584177" cy="1862048"/>
          </a:xfrm>
          <a:prstGeom prst="rect">
            <a:avLst/>
          </a:prstGeom>
          <a:noFill/>
        </p:spPr>
        <p:txBody>
          <a:bodyPr wrap="square" lIns="91440" tIns="45720" rIns="91440" bIns="45720">
            <a:spAutoFit/>
          </a:bodyPr>
          <a:lstStyle/>
          <a:p>
            <a:pPr algn="ctr"/>
            <a:r>
              <a:rPr lang="en-US" sz="115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166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
        <p:nvSpPr>
          <p:cNvPr id="6" name="Ορθογώνιο 5"/>
          <p:cNvSpPr/>
          <p:nvPr/>
        </p:nvSpPr>
        <p:spPr>
          <a:xfrm>
            <a:off x="336249" y="2499742"/>
            <a:ext cx="8465377" cy="1508105"/>
          </a:xfrm>
          <a:prstGeom prst="rect">
            <a:avLst/>
          </a:prstGeom>
        </p:spPr>
        <p:txBody>
          <a:bodyPr wrap="square">
            <a:spAutoFit/>
          </a:bodyPr>
          <a:lstStyle/>
          <a:p>
            <a:pPr marL="457200" indent="-457200">
              <a:spcAft>
                <a:spcPts val="2500"/>
              </a:spcAft>
              <a:buFont typeface="Symbol" panose="05050102010706020507" pitchFamily="18" charset="2"/>
              <a:buChar char="ñ"/>
            </a:pPr>
            <a:r>
              <a:rPr lang="el-GR" sz="2800" dirty="0">
                <a:latin typeface="Bahnschrift" panose="020B0502040204020203" pitchFamily="34" charset="0"/>
                <a:ea typeface="Verdana" panose="020B0604030504040204" pitchFamily="34" charset="0"/>
              </a:rPr>
              <a:t>Αξιοποίηση της πλατφόρμας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Wix</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 </a:t>
            </a:r>
            <a:r>
              <a:rPr lang="en-US" sz="2800" dirty="0">
                <a:latin typeface="Bahnschrift" panose="020B0502040204020203" pitchFamily="34" charset="0"/>
                <a:ea typeface="Verdana" panose="020B0604030504040204" pitchFamily="34" charset="0"/>
              </a:rPr>
              <a:t>(</a:t>
            </a:r>
            <a:r>
              <a:rPr lang="el-GR" sz="2800" dirty="0">
                <a:latin typeface="Bahnschrift" panose="020B0502040204020203" pitchFamily="34" charset="0"/>
                <a:ea typeface="Verdana" panose="020B0604030504040204" pitchFamily="34" charset="0"/>
              </a:rPr>
              <a:t>σχεδιασμός ιστοσελίδων με τρόπο που προσομοιάζει στο </a:t>
            </a:r>
            <a:r>
              <a:rPr lang="en-US" sz="2800" dirty="0" err="1">
                <a:latin typeface="Bahnschrift" panose="020B0502040204020203" pitchFamily="34" charset="0"/>
                <a:ea typeface="Verdana" panose="020B0604030504040204" pitchFamily="34" charset="0"/>
              </a:rPr>
              <a:t>ppt</a:t>
            </a:r>
            <a:r>
              <a:rPr lang="en-US" sz="2800" dirty="0">
                <a:latin typeface="Bahnschrift" panose="020B0502040204020203" pitchFamily="34" charset="0"/>
                <a:ea typeface="Verdana" panose="020B0604030504040204" pitchFamily="34" charset="0"/>
              </a:rPr>
              <a:t>).</a:t>
            </a:r>
            <a:endParaRPr lang="el-GR" sz="2800" dirty="0">
              <a:latin typeface="Bahnschrift" panose="020B0502040204020203" pitchFamily="34" charset="0"/>
              <a:ea typeface="Verdana" panose="020B060403050404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08966" cy="5144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7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p:cNvSpPr/>
          <p:nvPr/>
        </p:nvSpPr>
        <p:spPr>
          <a:xfrm>
            <a:off x="209209" y="579633"/>
            <a:ext cx="8784977" cy="1344046"/>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0" y="723349"/>
            <a:ext cx="9144000" cy="830997"/>
          </a:xfrm>
          <a:prstGeom prst="rect">
            <a:avLst/>
          </a:prstGeom>
        </p:spPr>
        <p:txBody>
          <a:bodyPr wrap="square">
            <a:spAutoFit/>
          </a:bodyPr>
          <a:lstStyle/>
          <a:p>
            <a:pPr algn="ctr"/>
            <a:r>
              <a:rPr lang="el-GR" sz="4800" b="1" spc="300" dirty="0">
                <a:ln w="19050" cmpd="sng">
                  <a:solidFill>
                    <a:srgbClr val="FFFFFF"/>
                  </a:solidFill>
                  <a:prstDash val="solid"/>
                </a:ln>
                <a:solidFill>
                  <a:srgbClr val="FFFFFF"/>
                </a:solidFill>
                <a:latin typeface="Bahnschrift Light SemiCondensed" panose="020B0502040204020203" pitchFamily="34" charset="0"/>
              </a:rPr>
              <a:t>Κατασκευή ψηφιακού ντοσιέ</a:t>
            </a:r>
            <a:endParaRPr lang="el-GR" sz="4000" b="1" spc="300" dirty="0">
              <a:ln w="19050" cmpd="sng">
                <a:solidFill>
                  <a:srgbClr val="FFFFFF"/>
                </a:solidFill>
                <a:prstDash val="solid"/>
              </a:ln>
              <a:solidFill>
                <a:srgbClr val="FFFFFF"/>
              </a:solidFill>
              <a:latin typeface="Bahnschrift Light SemiCondensed" panose="020B0502040204020203" pitchFamily="34" charset="0"/>
            </a:endParaRPr>
          </a:p>
        </p:txBody>
      </p:sp>
      <p:sp>
        <p:nvSpPr>
          <p:cNvPr id="9" name="Ορθογώνιο 8"/>
          <p:cNvSpPr/>
          <p:nvPr/>
        </p:nvSpPr>
        <p:spPr>
          <a:xfrm rot="5400000">
            <a:off x="3795106" y="1352695"/>
            <a:ext cx="1584177" cy="1862048"/>
          </a:xfrm>
          <a:prstGeom prst="rect">
            <a:avLst/>
          </a:prstGeom>
          <a:noFill/>
        </p:spPr>
        <p:txBody>
          <a:bodyPr wrap="square" lIns="91440" tIns="45720" rIns="91440" bIns="45720">
            <a:spAutoFit/>
          </a:bodyPr>
          <a:lstStyle/>
          <a:p>
            <a:pPr algn="ctr"/>
            <a:r>
              <a:rPr lang="en-US" sz="115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166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
        <p:nvSpPr>
          <p:cNvPr id="6" name="Ορθογώνιο 5"/>
          <p:cNvSpPr/>
          <p:nvPr/>
        </p:nvSpPr>
        <p:spPr>
          <a:xfrm>
            <a:off x="336249" y="2499742"/>
            <a:ext cx="8465377" cy="1508105"/>
          </a:xfrm>
          <a:prstGeom prst="rect">
            <a:avLst/>
          </a:prstGeom>
        </p:spPr>
        <p:txBody>
          <a:bodyPr wrap="square">
            <a:spAutoFit/>
          </a:bodyPr>
          <a:lstStyle/>
          <a:p>
            <a:pPr marL="457200" indent="-457200">
              <a:spcAft>
                <a:spcPts val="2500"/>
              </a:spcAft>
              <a:buFont typeface="Symbol" panose="05050102010706020507" pitchFamily="18" charset="2"/>
              <a:buChar char="ñ"/>
            </a:pPr>
            <a:r>
              <a:rPr lang="el-GR" sz="2800" dirty="0">
                <a:latin typeface="Bahnschrift" panose="020B0502040204020203" pitchFamily="34" charset="0"/>
                <a:ea typeface="Verdana" panose="020B0604030504040204" pitchFamily="34" charset="0"/>
              </a:rPr>
              <a:t>Αξιοποίηση της πλατφόρμας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Wix</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 </a:t>
            </a:r>
            <a:r>
              <a:rPr lang="en-US" sz="2800" dirty="0">
                <a:latin typeface="Bahnschrift" panose="020B0502040204020203" pitchFamily="34" charset="0"/>
                <a:ea typeface="Verdana" panose="020B0604030504040204" pitchFamily="34" charset="0"/>
              </a:rPr>
              <a:t>(</a:t>
            </a:r>
            <a:r>
              <a:rPr lang="el-GR" sz="2800" dirty="0">
                <a:latin typeface="Bahnschrift" panose="020B0502040204020203" pitchFamily="34" charset="0"/>
                <a:ea typeface="Verdana" panose="020B0604030504040204" pitchFamily="34" charset="0"/>
              </a:rPr>
              <a:t>σχεδιασμός ιστοσελίδων με τρόπο που προσομοιάζει στο </a:t>
            </a:r>
            <a:r>
              <a:rPr lang="en-US" sz="2800" dirty="0" err="1">
                <a:latin typeface="Bahnschrift" panose="020B0502040204020203" pitchFamily="34" charset="0"/>
                <a:ea typeface="Verdana" panose="020B0604030504040204" pitchFamily="34" charset="0"/>
              </a:rPr>
              <a:t>ppt</a:t>
            </a:r>
            <a:r>
              <a:rPr lang="en-US" sz="2800" dirty="0">
                <a:latin typeface="Bahnschrift" panose="020B0502040204020203" pitchFamily="34" charset="0"/>
                <a:ea typeface="Verdana" panose="020B0604030504040204" pitchFamily="34" charset="0"/>
              </a:rPr>
              <a:t>).</a:t>
            </a:r>
            <a:endParaRPr lang="el-GR" sz="2800" dirty="0">
              <a:latin typeface="Bahnschrift" panose="020B0502040204020203" pitchFamily="34" charset="0"/>
              <a:ea typeface="Verdana" panose="020B060403050404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1" y="3522"/>
            <a:ext cx="9179271" cy="5139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833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p:cNvSpPr/>
          <p:nvPr/>
        </p:nvSpPr>
        <p:spPr>
          <a:xfrm>
            <a:off x="209209" y="579633"/>
            <a:ext cx="8784977" cy="1344046"/>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0" y="723349"/>
            <a:ext cx="9144000" cy="830997"/>
          </a:xfrm>
          <a:prstGeom prst="rect">
            <a:avLst/>
          </a:prstGeom>
        </p:spPr>
        <p:txBody>
          <a:bodyPr wrap="square">
            <a:spAutoFit/>
          </a:bodyPr>
          <a:lstStyle/>
          <a:p>
            <a:pPr algn="ctr"/>
            <a:r>
              <a:rPr lang="el-GR" sz="4800" b="1" spc="300" dirty="0">
                <a:ln w="19050" cmpd="sng">
                  <a:solidFill>
                    <a:srgbClr val="FFFFFF"/>
                  </a:solidFill>
                  <a:prstDash val="solid"/>
                </a:ln>
                <a:solidFill>
                  <a:srgbClr val="FFFFFF"/>
                </a:solidFill>
                <a:latin typeface="Bahnschrift Light SemiCondensed" panose="020B0502040204020203" pitchFamily="34" charset="0"/>
              </a:rPr>
              <a:t>Κατασκευή ψηφιακού ντοσιέ</a:t>
            </a:r>
            <a:endParaRPr lang="el-GR" sz="4000" b="1" spc="300" dirty="0">
              <a:ln w="19050" cmpd="sng">
                <a:solidFill>
                  <a:srgbClr val="FFFFFF"/>
                </a:solidFill>
                <a:prstDash val="solid"/>
              </a:ln>
              <a:solidFill>
                <a:srgbClr val="FFFFFF"/>
              </a:solidFill>
              <a:latin typeface="Bahnschrift Light SemiCondensed" panose="020B0502040204020203" pitchFamily="34" charset="0"/>
            </a:endParaRPr>
          </a:p>
        </p:txBody>
      </p:sp>
      <p:sp>
        <p:nvSpPr>
          <p:cNvPr id="9" name="Ορθογώνιο 8"/>
          <p:cNvSpPr/>
          <p:nvPr/>
        </p:nvSpPr>
        <p:spPr>
          <a:xfrm rot="5400000">
            <a:off x="3795106" y="1352695"/>
            <a:ext cx="1584177" cy="1862048"/>
          </a:xfrm>
          <a:prstGeom prst="rect">
            <a:avLst/>
          </a:prstGeom>
          <a:noFill/>
        </p:spPr>
        <p:txBody>
          <a:bodyPr wrap="square" lIns="91440" tIns="45720" rIns="91440" bIns="45720">
            <a:spAutoFit/>
          </a:bodyPr>
          <a:lstStyle/>
          <a:p>
            <a:pPr algn="ctr"/>
            <a:r>
              <a:rPr lang="en-US" sz="115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166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
        <p:nvSpPr>
          <p:cNvPr id="6" name="Ορθογώνιο 5"/>
          <p:cNvSpPr/>
          <p:nvPr/>
        </p:nvSpPr>
        <p:spPr>
          <a:xfrm>
            <a:off x="336249" y="2499742"/>
            <a:ext cx="8465377" cy="1508105"/>
          </a:xfrm>
          <a:prstGeom prst="rect">
            <a:avLst/>
          </a:prstGeom>
        </p:spPr>
        <p:txBody>
          <a:bodyPr wrap="square">
            <a:spAutoFit/>
          </a:bodyPr>
          <a:lstStyle/>
          <a:p>
            <a:pPr marL="457200" indent="-457200">
              <a:spcAft>
                <a:spcPts val="2500"/>
              </a:spcAft>
              <a:buFont typeface="Symbol" panose="05050102010706020507" pitchFamily="18" charset="2"/>
              <a:buChar char="ñ"/>
            </a:pPr>
            <a:r>
              <a:rPr lang="el-GR" sz="2800" dirty="0">
                <a:latin typeface="Bahnschrift" panose="020B0502040204020203" pitchFamily="34" charset="0"/>
                <a:ea typeface="Verdana" panose="020B0604030504040204" pitchFamily="34" charset="0"/>
              </a:rPr>
              <a:t>Αξιοποίηση της πλατφόρμας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Wix</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 </a:t>
            </a:r>
            <a:r>
              <a:rPr lang="en-US" sz="2800" dirty="0">
                <a:latin typeface="Bahnschrift" panose="020B0502040204020203" pitchFamily="34" charset="0"/>
                <a:ea typeface="Verdana" panose="020B0604030504040204" pitchFamily="34" charset="0"/>
              </a:rPr>
              <a:t>(</a:t>
            </a:r>
            <a:r>
              <a:rPr lang="el-GR" sz="2800" dirty="0">
                <a:latin typeface="Bahnschrift" panose="020B0502040204020203" pitchFamily="34" charset="0"/>
                <a:ea typeface="Verdana" panose="020B0604030504040204" pitchFamily="34" charset="0"/>
              </a:rPr>
              <a:t>σχεδιασμός ιστοσελίδων με τρόπο που προσομοιάζει στο </a:t>
            </a:r>
            <a:r>
              <a:rPr lang="en-US" sz="2800" dirty="0" err="1">
                <a:latin typeface="Bahnschrift" panose="020B0502040204020203" pitchFamily="34" charset="0"/>
                <a:ea typeface="Verdana" panose="020B0604030504040204" pitchFamily="34" charset="0"/>
              </a:rPr>
              <a:t>ppt</a:t>
            </a:r>
            <a:r>
              <a:rPr lang="en-US" sz="2800" dirty="0">
                <a:latin typeface="Bahnschrift" panose="020B0502040204020203" pitchFamily="34" charset="0"/>
                <a:ea typeface="Verdana" panose="020B0604030504040204" pitchFamily="34" charset="0"/>
              </a:rPr>
              <a:t>).</a:t>
            </a:r>
            <a:endParaRPr lang="el-GR" sz="2800" dirty="0">
              <a:latin typeface="Bahnschrift" panose="020B0502040204020203" pitchFamily="34" charset="0"/>
              <a:ea typeface="Verdana" panose="020B060403050404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 y="1"/>
            <a:ext cx="915012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70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p:cNvSpPr/>
          <p:nvPr/>
        </p:nvSpPr>
        <p:spPr>
          <a:xfrm>
            <a:off x="209209" y="579633"/>
            <a:ext cx="8784977" cy="1344046"/>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0" y="723349"/>
            <a:ext cx="9144000" cy="830997"/>
          </a:xfrm>
          <a:prstGeom prst="rect">
            <a:avLst/>
          </a:prstGeom>
        </p:spPr>
        <p:txBody>
          <a:bodyPr wrap="square">
            <a:spAutoFit/>
          </a:bodyPr>
          <a:lstStyle/>
          <a:p>
            <a:pPr algn="ctr"/>
            <a:r>
              <a:rPr lang="el-GR" sz="4800" b="1" spc="300" dirty="0">
                <a:ln w="19050" cmpd="sng">
                  <a:solidFill>
                    <a:srgbClr val="FFFFFF"/>
                  </a:solidFill>
                  <a:prstDash val="solid"/>
                </a:ln>
                <a:solidFill>
                  <a:srgbClr val="FFFFFF"/>
                </a:solidFill>
                <a:latin typeface="Bahnschrift Light SemiCondensed" panose="020B0502040204020203" pitchFamily="34" charset="0"/>
              </a:rPr>
              <a:t>Κατασκευή ψηφιακού ντοσιέ</a:t>
            </a:r>
            <a:endParaRPr lang="el-GR" sz="4000" b="1" spc="300" dirty="0">
              <a:ln w="19050" cmpd="sng">
                <a:solidFill>
                  <a:srgbClr val="FFFFFF"/>
                </a:solidFill>
                <a:prstDash val="solid"/>
              </a:ln>
              <a:solidFill>
                <a:srgbClr val="FFFFFF"/>
              </a:solidFill>
              <a:latin typeface="Bahnschrift Light SemiCondensed" panose="020B0502040204020203" pitchFamily="34" charset="0"/>
            </a:endParaRPr>
          </a:p>
        </p:txBody>
      </p:sp>
      <p:sp>
        <p:nvSpPr>
          <p:cNvPr id="9" name="Ορθογώνιο 8"/>
          <p:cNvSpPr/>
          <p:nvPr/>
        </p:nvSpPr>
        <p:spPr>
          <a:xfrm rot="5400000">
            <a:off x="3795106" y="1352695"/>
            <a:ext cx="1584177" cy="1862048"/>
          </a:xfrm>
          <a:prstGeom prst="rect">
            <a:avLst/>
          </a:prstGeom>
          <a:noFill/>
        </p:spPr>
        <p:txBody>
          <a:bodyPr wrap="square" lIns="91440" tIns="45720" rIns="91440" bIns="45720">
            <a:spAutoFit/>
          </a:bodyPr>
          <a:lstStyle/>
          <a:p>
            <a:pPr algn="ctr"/>
            <a:r>
              <a:rPr lang="en-US" sz="115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166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
        <p:nvSpPr>
          <p:cNvPr id="6" name="Ορθογώνιο 5"/>
          <p:cNvSpPr/>
          <p:nvPr/>
        </p:nvSpPr>
        <p:spPr>
          <a:xfrm>
            <a:off x="336249" y="2499742"/>
            <a:ext cx="8465377" cy="1508105"/>
          </a:xfrm>
          <a:prstGeom prst="rect">
            <a:avLst/>
          </a:prstGeom>
        </p:spPr>
        <p:txBody>
          <a:bodyPr wrap="square">
            <a:spAutoFit/>
          </a:bodyPr>
          <a:lstStyle/>
          <a:p>
            <a:pPr marL="457200" indent="-457200">
              <a:spcAft>
                <a:spcPts val="2500"/>
              </a:spcAft>
              <a:buFont typeface="Symbol" panose="05050102010706020507" pitchFamily="18" charset="2"/>
              <a:buChar char="ñ"/>
            </a:pPr>
            <a:r>
              <a:rPr lang="el-GR" sz="2800" dirty="0">
                <a:latin typeface="Bahnschrift" panose="020B0502040204020203" pitchFamily="34" charset="0"/>
                <a:ea typeface="Verdana" panose="020B0604030504040204" pitchFamily="34" charset="0"/>
              </a:rPr>
              <a:t>Αξιοποίηση της πλατφόρμας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Wix</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panose="020B0502040204020203" pitchFamily="34" charset="0"/>
                <a:ea typeface="Verdana" panose="020B0604030504040204" pitchFamily="34" charset="0"/>
              </a:rPr>
              <a:t> </a:t>
            </a:r>
            <a:r>
              <a:rPr lang="en-US" sz="2800" dirty="0">
                <a:latin typeface="Bahnschrift" panose="020B0502040204020203" pitchFamily="34" charset="0"/>
                <a:ea typeface="Verdana" panose="020B0604030504040204" pitchFamily="34" charset="0"/>
              </a:rPr>
              <a:t>(</a:t>
            </a:r>
            <a:r>
              <a:rPr lang="el-GR" sz="2800" dirty="0">
                <a:latin typeface="Bahnschrift" panose="020B0502040204020203" pitchFamily="34" charset="0"/>
                <a:ea typeface="Verdana" panose="020B0604030504040204" pitchFamily="34" charset="0"/>
              </a:rPr>
              <a:t>σχεδιασμός ιστοσελίδων με τρόπο που προσομοιάζει στο </a:t>
            </a:r>
            <a:r>
              <a:rPr lang="en-US" sz="2800" dirty="0" err="1">
                <a:latin typeface="Bahnschrift" panose="020B0502040204020203" pitchFamily="34" charset="0"/>
                <a:ea typeface="Verdana" panose="020B0604030504040204" pitchFamily="34" charset="0"/>
              </a:rPr>
              <a:t>ppt</a:t>
            </a:r>
            <a:r>
              <a:rPr lang="en-US" sz="2800" dirty="0">
                <a:latin typeface="Bahnschrift" panose="020B0502040204020203" pitchFamily="34" charset="0"/>
                <a:ea typeface="Verdana" panose="020B0604030504040204" pitchFamily="34" charset="0"/>
              </a:rPr>
              <a:t>).</a:t>
            </a:r>
            <a:endParaRPr lang="el-GR" sz="2800" dirty="0">
              <a:latin typeface="Bahnschrift" panose="020B0502040204020203" pitchFamily="34" charset="0"/>
              <a:ea typeface="Verdana" panose="020B060403050404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0" y="0"/>
            <a:ext cx="9152091" cy="5164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Ορθογώνιο 9"/>
          <p:cNvSpPr/>
          <p:nvPr/>
        </p:nvSpPr>
        <p:spPr>
          <a:xfrm>
            <a:off x="8172399" y="-1"/>
            <a:ext cx="1005721" cy="452049"/>
          </a:xfrm>
          <a:prstGeom prst="rect">
            <a:avLst/>
          </a:prstGeom>
          <a:noFill/>
          <a:ln w="762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1259632" y="1938701"/>
            <a:ext cx="4680520" cy="1137108"/>
          </a:xfrm>
          <a:prstGeom prst="rect">
            <a:avLst/>
          </a:prstGeom>
          <a:noFill/>
          <a:ln w="76200">
            <a:solidFill>
              <a:srgbClr val="8400D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2925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t="-9222" b="-9222"/>
            </a:stretch>
          </a:blipFill>
        </p:spPr>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3532" y="97946"/>
            <a:ext cx="3434326" cy="650765"/>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8" name="Ορθογώνιο 7"/>
          <p:cNvSpPr/>
          <p:nvPr/>
        </p:nvSpPr>
        <p:spPr>
          <a:xfrm>
            <a:off x="3145425" y="172647"/>
            <a:ext cx="2378969" cy="461665"/>
          </a:xfrm>
          <a:prstGeom prst="rect">
            <a:avLst/>
          </a:prstGeom>
          <a:noFill/>
        </p:spPr>
        <p:txBody>
          <a:bodyPr wrap="square" lIns="91440" tIns="45720" rIns="91440" bIns="45720">
            <a:spAutoFit/>
          </a:bodyPr>
          <a:lstStyle/>
          <a:p>
            <a:pPr algn="ctr"/>
            <a:r>
              <a:rPr lang="el-GR" sz="2400" dirty="0">
                <a:ln w="3175" cmpd="sng">
                  <a:solidFill>
                    <a:srgbClr val="FFFFFF"/>
                  </a:solidFill>
                  <a:prstDash val="solid"/>
                </a:ln>
                <a:solidFill>
                  <a:srgbClr val="FFFFFF"/>
                </a:solidFill>
                <a:latin typeface="Bahnschrift" panose="020B0502040204020203" pitchFamily="34" charset="0"/>
                <a:ea typeface="Verdana" panose="020B0604030504040204" pitchFamily="34" charset="0"/>
              </a:rPr>
              <a:t>Δυνατότητες</a:t>
            </a:r>
            <a:r>
              <a:rPr lang="en-US" sz="2400" dirty="0">
                <a:ln w="3175" cmpd="sng">
                  <a:solidFill>
                    <a:srgbClr val="FFFFFF"/>
                  </a:solidFill>
                  <a:prstDash val="solid"/>
                </a:ln>
                <a:solidFill>
                  <a:srgbClr val="FFFFFF"/>
                </a:solidFill>
                <a:latin typeface="Bahnschrift" panose="020B0502040204020203" pitchFamily="34" charset="0"/>
                <a:ea typeface="Verdana" panose="020B0604030504040204" pitchFamily="34" charset="0"/>
              </a:rPr>
              <a:t> </a:t>
            </a:r>
            <a:endParaRPr lang="el-GR" sz="2000" dirty="0">
              <a:ln w="3175" cmpd="sng">
                <a:solidFill>
                  <a:srgbClr val="FFFFFF"/>
                </a:solidFill>
                <a:prstDash val="solid"/>
              </a:ln>
              <a:solidFill>
                <a:srgbClr val="FFFFFF"/>
              </a:solidFill>
              <a:latin typeface="Bahnschrift" panose="020B0502040204020203" pitchFamily="34" charset="0"/>
              <a:ea typeface="Verdana" panose="020B0604030504040204" pitchFamily="34" charset="0"/>
            </a:endParaRPr>
          </a:p>
        </p:txBody>
      </p:sp>
      <p:sp>
        <p:nvSpPr>
          <p:cNvPr id="9" name="Ορθογώνιο 8"/>
          <p:cNvSpPr/>
          <p:nvPr/>
        </p:nvSpPr>
        <p:spPr>
          <a:xfrm rot="5400000">
            <a:off x="5553274" y="-111677"/>
            <a:ext cx="756795" cy="1107996"/>
          </a:xfrm>
          <a:prstGeom prst="rect">
            <a:avLst/>
          </a:prstGeom>
          <a:noFill/>
        </p:spPr>
        <p:txBody>
          <a:bodyPr wrap="square" lIns="91440" tIns="45720" rIns="91440" bIns="45720">
            <a:spAutoFit/>
          </a:bodyPr>
          <a:lstStyle/>
          <a:p>
            <a:pPr algn="ctr"/>
            <a:r>
              <a:rPr lang="en-US" sz="66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80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graphicFrame>
        <p:nvGraphicFramePr>
          <p:cNvPr id="11" name="Πίνακας 10"/>
          <p:cNvGraphicFramePr>
            <a:graphicFrameLocks noGrp="1"/>
          </p:cNvGraphicFramePr>
          <p:nvPr>
            <p:extLst>
              <p:ext uri="{D42A27DB-BD31-4B8C-83A1-F6EECF244321}">
                <p14:modId xmlns:p14="http://schemas.microsoft.com/office/powerpoint/2010/main" val="2770713066"/>
              </p:ext>
            </p:extLst>
          </p:nvPr>
        </p:nvGraphicFramePr>
        <p:xfrm>
          <a:off x="586239" y="862550"/>
          <a:ext cx="8208912" cy="4085464"/>
        </p:xfrm>
        <a:graphic>
          <a:graphicData uri="http://schemas.openxmlformats.org/drawingml/2006/table">
            <a:tbl>
              <a:tblPr firstRow="1" firstCol="1" bandRow="1">
                <a:tableStyleId>{6E25E649-3F16-4E02-A733-19D2CDBF48F0}</a:tableStyleId>
              </a:tblPr>
              <a:tblGrid>
                <a:gridCol w="4105340">
                  <a:extLst>
                    <a:ext uri="{9D8B030D-6E8A-4147-A177-3AD203B41FA5}">
                      <a16:colId xmlns="" xmlns:a16="http://schemas.microsoft.com/office/drawing/2014/main" val="20000"/>
                    </a:ext>
                  </a:extLst>
                </a:gridCol>
                <a:gridCol w="4103572">
                  <a:extLst>
                    <a:ext uri="{9D8B030D-6E8A-4147-A177-3AD203B41FA5}">
                      <a16:colId xmlns="" xmlns:a16="http://schemas.microsoft.com/office/drawing/2014/main" val="20001"/>
                    </a:ext>
                  </a:extLst>
                </a:gridCol>
              </a:tblGrid>
              <a:tr h="248545">
                <a:tc>
                  <a:txBody>
                    <a:bodyPr/>
                    <a:lstStyle/>
                    <a:p>
                      <a:pPr algn="ctr">
                        <a:spcAft>
                          <a:spcPts val="0"/>
                        </a:spcAft>
                      </a:pPr>
                      <a:r>
                        <a:rPr lang="en-US" sz="1600" dirty="0">
                          <a:effectLst/>
                          <a:latin typeface="Bahnschrift" panose="020B0502040204020203" pitchFamily="34" charset="0"/>
                        </a:rPr>
                        <a:t>Benefits</a:t>
                      </a:r>
                      <a:endParaRPr lang="el-GR" sz="1600" dirty="0">
                        <a:effectLst/>
                        <a:latin typeface="Bahnschrift" panose="020B0502040204020203" pitchFamily="34" charset="0"/>
                        <a:ea typeface="Times New Roman"/>
                        <a:cs typeface="Times New Roman"/>
                      </a:endParaRPr>
                    </a:p>
                  </a:txBody>
                  <a:tcPr marL="53032" marR="53032" marT="0" marB="0"/>
                </a:tc>
                <a:tc>
                  <a:txBody>
                    <a:bodyPr/>
                    <a:lstStyle/>
                    <a:p>
                      <a:pPr algn="ctr">
                        <a:spcAft>
                          <a:spcPts val="0"/>
                        </a:spcAft>
                      </a:pPr>
                      <a:r>
                        <a:rPr lang="en-US" sz="1600" dirty="0">
                          <a:effectLst/>
                          <a:latin typeface="Bahnschrift" panose="020B0502040204020203" pitchFamily="34" charset="0"/>
                        </a:rPr>
                        <a:t>Studies</a:t>
                      </a:r>
                      <a:endParaRPr lang="el-GR" sz="1050" dirty="0">
                        <a:effectLst/>
                        <a:latin typeface="Bahnschrift" panose="020B0502040204020203" pitchFamily="34" charset="0"/>
                        <a:ea typeface="Times New Roman"/>
                        <a:cs typeface="Times New Roman"/>
                      </a:endParaRPr>
                    </a:p>
                  </a:txBody>
                  <a:tcPr marL="53032" marR="53032" marT="0" marB="0"/>
                </a:tc>
                <a:extLst>
                  <a:ext uri="{0D108BD9-81ED-4DB2-BD59-A6C34878D82A}">
                    <a16:rowId xmlns="" xmlns:a16="http://schemas.microsoft.com/office/drawing/2014/main" val="10000"/>
                  </a:ext>
                </a:extLst>
              </a:tr>
              <a:tr h="1304863">
                <a:tc>
                  <a:txBody>
                    <a:bodyPr/>
                    <a:lstStyle/>
                    <a:p>
                      <a:pPr algn="ctr">
                        <a:spcAft>
                          <a:spcPts val="0"/>
                        </a:spcAft>
                      </a:pPr>
                      <a:r>
                        <a:rPr lang="el-GR" sz="1600" dirty="0">
                          <a:effectLst/>
                          <a:latin typeface="Bahnschrift" panose="020B0502040204020203" pitchFamily="34" charset="0"/>
                        </a:rPr>
                        <a:t>Παροχή βοήθειας και εξατομίκευση</a:t>
                      </a:r>
                    </a:p>
                    <a:p>
                      <a:pPr algn="ctr">
                        <a:spcAft>
                          <a:spcPts val="0"/>
                        </a:spcAft>
                      </a:pPr>
                      <a:r>
                        <a:rPr lang="el-GR" sz="1600" dirty="0">
                          <a:effectLst/>
                          <a:latin typeface="Bahnschrift" panose="020B0502040204020203" pitchFamily="34" charset="0"/>
                        </a:rPr>
                        <a:t> </a:t>
                      </a:r>
                      <a:endParaRPr lang="el-GR" sz="1600" dirty="0">
                        <a:effectLst/>
                        <a:latin typeface="Bahnschrift" panose="020B0502040204020203" pitchFamily="34" charset="0"/>
                        <a:ea typeface="Times New Roman"/>
                        <a:cs typeface="Times New Roman"/>
                      </a:endParaRPr>
                    </a:p>
                  </a:txBody>
                  <a:tcPr marL="53032" marR="53032" marT="0" marB="0"/>
                </a:tc>
                <a:tc>
                  <a:txBody>
                    <a:bodyPr/>
                    <a:lstStyle/>
                    <a:p>
                      <a:pPr algn="ctr">
                        <a:spcAft>
                          <a:spcPts val="0"/>
                        </a:spcAft>
                      </a:pPr>
                      <a:r>
                        <a:rPr lang="en-US" sz="1050" dirty="0" err="1">
                          <a:effectLst/>
                          <a:latin typeface="Bahnschrift" panose="020B0502040204020203" pitchFamily="34" charset="0"/>
                        </a:rPr>
                        <a:t>Adiguzel</a:t>
                      </a:r>
                      <a:r>
                        <a:rPr lang="en-US" sz="1050" dirty="0">
                          <a:effectLst/>
                          <a:latin typeface="Bahnschrift" panose="020B0502040204020203" pitchFamily="34" charset="0"/>
                        </a:rPr>
                        <a:t> et al</a:t>
                      </a:r>
                      <a:r>
                        <a:rPr lang="el-GR" sz="1050" dirty="0">
                          <a:effectLst/>
                          <a:latin typeface="Bahnschrift" panose="020B0502040204020203" pitchFamily="34" charset="0"/>
                        </a:rPr>
                        <a:t>. (2023),</a:t>
                      </a:r>
                    </a:p>
                    <a:p>
                      <a:pPr algn="ctr">
                        <a:spcAft>
                          <a:spcPts val="0"/>
                        </a:spcAft>
                      </a:pPr>
                      <a:r>
                        <a:rPr lang="en-US" sz="1050" dirty="0" err="1">
                          <a:effectLst/>
                          <a:latin typeface="Bahnschrift" panose="020B0502040204020203" pitchFamily="34" charset="0"/>
                        </a:rPr>
                        <a:t>Alshahrania</a:t>
                      </a:r>
                      <a:r>
                        <a:rPr lang="el-GR" sz="1050" dirty="0">
                          <a:effectLst/>
                          <a:latin typeface="Bahnschrift" panose="020B0502040204020203" pitchFamily="34" charset="0"/>
                        </a:rPr>
                        <a:t> (2023),</a:t>
                      </a:r>
                    </a:p>
                    <a:p>
                      <a:pPr algn="ctr">
                        <a:spcAft>
                          <a:spcPts val="0"/>
                        </a:spcAft>
                      </a:pPr>
                      <a:r>
                        <a:rPr lang="en-US" sz="1050" dirty="0" err="1">
                          <a:effectLst/>
                          <a:latin typeface="Bahnschrift" panose="020B0502040204020203" pitchFamily="34" charset="0"/>
                        </a:rPr>
                        <a:t>Baidoo</a:t>
                      </a:r>
                      <a:r>
                        <a:rPr lang="el-GR" sz="1050" dirty="0">
                          <a:effectLst/>
                          <a:latin typeface="Bahnschrift" panose="020B0502040204020203" pitchFamily="34" charset="0"/>
                        </a:rPr>
                        <a:t>-</a:t>
                      </a:r>
                      <a:r>
                        <a:rPr lang="en-US" sz="1050" dirty="0" err="1">
                          <a:effectLst/>
                          <a:latin typeface="Bahnschrift" panose="020B0502040204020203" pitchFamily="34" charset="0"/>
                        </a:rPr>
                        <a:t>Anu</a:t>
                      </a:r>
                      <a:r>
                        <a:rPr lang="el-GR" sz="1050" dirty="0">
                          <a:effectLst/>
                          <a:latin typeface="Bahnschrift" panose="020B0502040204020203" pitchFamily="34" charset="0"/>
                        </a:rPr>
                        <a:t> &amp; </a:t>
                      </a:r>
                      <a:r>
                        <a:rPr lang="en-US" sz="1050" dirty="0" err="1">
                          <a:effectLst/>
                          <a:latin typeface="Bahnschrift" panose="020B0502040204020203" pitchFamily="34" charset="0"/>
                        </a:rPr>
                        <a:t>Owusu</a:t>
                      </a:r>
                      <a:r>
                        <a:rPr lang="en-US" sz="1050" dirty="0">
                          <a:effectLst/>
                          <a:latin typeface="Bahnschrift" panose="020B0502040204020203" pitchFamily="34" charset="0"/>
                        </a:rPr>
                        <a:t> </a:t>
                      </a:r>
                      <a:r>
                        <a:rPr lang="en-US" sz="1050" dirty="0" err="1">
                          <a:effectLst/>
                          <a:latin typeface="Bahnschrift" panose="020B0502040204020203" pitchFamily="34" charset="0"/>
                        </a:rPr>
                        <a:t>Ansah</a:t>
                      </a:r>
                      <a:r>
                        <a:rPr lang="el-GR" sz="1050" dirty="0">
                          <a:effectLst/>
                          <a:latin typeface="Bahnschrift" panose="020B0502040204020203" pitchFamily="34" charset="0"/>
                        </a:rPr>
                        <a:t> (2023),</a:t>
                      </a:r>
                    </a:p>
                    <a:p>
                      <a:pPr algn="ctr">
                        <a:spcAft>
                          <a:spcPts val="0"/>
                        </a:spcAft>
                      </a:pPr>
                      <a:r>
                        <a:rPr lang="en-US" sz="1050" dirty="0">
                          <a:effectLst/>
                          <a:latin typeface="Bahnschrift" panose="020B0502040204020203" pitchFamily="34" charset="0"/>
                        </a:rPr>
                        <a:t>Choi (2023),</a:t>
                      </a:r>
                      <a:endParaRPr lang="el-GR" sz="1050" dirty="0">
                        <a:effectLst/>
                        <a:latin typeface="Bahnschrift" panose="020B0502040204020203" pitchFamily="34" charset="0"/>
                      </a:endParaRPr>
                    </a:p>
                    <a:p>
                      <a:pPr algn="ctr">
                        <a:spcAft>
                          <a:spcPts val="0"/>
                        </a:spcAft>
                      </a:pPr>
                      <a:r>
                        <a:rPr lang="en-US" sz="1050" dirty="0" err="1">
                          <a:effectLst/>
                          <a:latin typeface="Bahnschrift" panose="020B0502040204020203" pitchFamily="34" charset="0"/>
                        </a:rPr>
                        <a:t>Karakose</a:t>
                      </a:r>
                      <a:r>
                        <a:rPr lang="en-US" sz="1050" dirty="0">
                          <a:effectLst/>
                          <a:latin typeface="Bahnschrift" panose="020B0502040204020203" pitchFamily="34" charset="0"/>
                        </a:rPr>
                        <a:t> &amp; </a:t>
                      </a:r>
                      <a:r>
                        <a:rPr lang="en-US" sz="1050" dirty="0" err="1">
                          <a:effectLst/>
                          <a:latin typeface="Bahnschrift" panose="020B0502040204020203" pitchFamily="34" charset="0"/>
                        </a:rPr>
                        <a:t>Tülübaş</a:t>
                      </a:r>
                      <a:r>
                        <a:rPr lang="en-US" sz="1050" dirty="0">
                          <a:effectLst/>
                          <a:latin typeface="Bahnschrift" panose="020B0502040204020203" pitchFamily="34" charset="0"/>
                        </a:rPr>
                        <a:t> (2023),</a:t>
                      </a:r>
                      <a:endParaRPr lang="el-GR" sz="1050" dirty="0">
                        <a:effectLst/>
                        <a:latin typeface="Bahnschrift" panose="020B0502040204020203" pitchFamily="34" charset="0"/>
                      </a:endParaRPr>
                    </a:p>
                    <a:p>
                      <a:pPr algn="ctr">
                        <a:spcAft>
                          <a:spcPts val="0"/>
                        </a:spcAft>
                      </a:pPr>
                      <a:r>
                        <a:rPr lang="en-US" sz="1050" dirty="0" err="1">
                          <a:effectLst/>
                          <a:latin typeface="Bahnschrift" panose="020B0502040204020203" pitchFamily="34" charset="0"/>
                        </a:rPr>
                        <a:t>Rakap</a:t>
                      </a:r>
                      <a:r>
                        <a:rPr lang="en-US" sz="1050" dirty="0">
                          <a:effectLst/>
                          <a:latin typeface="Bahnschrift" panose="020B0502040204020203" pitchFamily="34" charset="0"/>
                        </a:rPr>
                        <a:t> (2023),</a:t>
                      </a:r>
                      <a:endParaRPr lang="el-GR" sz="1050" dirty="0">
                        <a:effectLst/>
                        <a:latin typeface="Bahnschrift" panose="020B0502040204020203" pitchFamily="34" charset="0"/>
                      </a:endParaRPr>
                    </a:p>
                    <a:p>
                      <a:pPr algn="ctr">
                        <a:spcAft>
                          <a:spcPts val="0"/>
                        </a:spcAft>
                      </a:pPr>
                      <a:r>
                        <a:rPr lang="en-US" sz="1050" dirty="0" err="1">
                          <a:effectLst/>
                          <a:latin typeface="Bahnschrift" panose="020B0502040204020203" pitchFamily="34" charset="0"/>
                        </a:rPr>
                        <a:t>Rane</a:t>
                      </a:r>
                      <a:r>
                        <a:rPr lang="en-US" sz="1050" dirty="0">
                          <a:effectLst/>
                          <a:latin typeface="Bahnschrift" panose="020B0502040204020203" pitchFamily="34" charset="0"/>
                        </a:rPr>
                        <a:t> (2023),</a:t>
                      </a:r>
                      <a:endParaRPr lang="el-GR" sz="1050" dirty="0">
                        <a:effectLst/>
                        <a:latin typeface="Bahnschrift" panose="020B0502040204020203" pitchFamily="34" charset="0"/>
                      </a:endParaRPr>
                    </a:p>
                    <a:p>
                      <a:pPr algn="ctr">
                        <a:spcAft>
                          <a:spcPts val="0"/>
                        </a:spcAft>
                      </a:pPr>
                      <a:r>
                        <a:rPr lang="en-US" sz="1050" dirty="0" err="1">
                          <a:effectLst/>
                          <a:latin typeface="Bahnschrift" panose="020B0502040204020203" pitchFamily="34" charset="0"/>
                        </a:rPr>
                        <a:t>Zhai</a:t>
                      </a:r>
                      <a:r>
                        <a:rPr lang="el-GR" sz="1050" dirty="0">
                          <a:effectLst/>
                          <a:latin typeface="Bahnschrift" panose="020B0502040204020203" pitchFamily="34" charset="0"/>
                        </a:rPr>
                        <a:t> (2023)</a:t>
                      </a:r>
                      <a:endParaRPr lang="el-GR" sz="1050" dirty="0">
                        <a:effectLst/>
                        <a:latin typeface="Bahnschrift" panose="020B0502040204020203" pitchFamily="34" charset="0"/>
                        <a:ea typeface="Times New Roman"/>
                        <a:cs typeface="Times New Roman"/>
                      </a:endParaRPr>
                    </a:p>
                  </a:txBody>
                  <a:tcPr marL="53032" marR="53032" marT="0" marB="0"/>
                </a:tc>
                <a:extLst>
                  <a:ext uri="{0D108BD9-81ED-4DB2-BD59-A6C34878D82A}">
                    <a16:rowId xmlns="" xmlns:a16="http://schemas.microsoft.com/office/drawing/2014/main" val="10001"/>
                  </a:ext>
                </a:extLst>
              </a:tr>
              <a:tr h="1141755">
                <a:tc>
                  <a:txBody>
                    <a:bodyPr/>
                    <a:lstStyle/>
                    <a:p>
                      <a:pPr algn="ctr">
                        <a:spcAft>
                          <a:spcPts val="0"/>
                        </a:spcAft>
                      </a:pPr>
                      <a:r>
                        <a:rPr lang="el-GR" sz="1600" dirty="0">
                          <a:effectLst/>
                          <a:latin typeface="Bahnschrift" panose="020B0502040204020203" pitchFamily="34" charset="0"/>
                          <a:ea typeface="Times New Roman"/>
                          <a:cs typeface="Times New Roman"/>
                        </a:rPr>
                        <a:t>Βελτίωση επικοινωνιακών και γλωσσικών δεξιοτήτων</a:t>
                      </a:r>
                    </a:p>
                  </a:txBody>
                  <a:tcPr marL="53032" marR="53032" marT="0" marB="0"/>
                </a:tc>
                <a:tc>
                  <a:txBody>
                    <a:bodyPr/>
                    <a:lstStyle/>
                    <a:p>
                      <a:pPr algn="ctr">
                        <a:spcAft>
                          <a:spcPts val="0"/>
                        </a:spcAft>
                      </a:pPr>
                      <a:r>
                        <a:rPr lang="en-US" sz="1050" dirty="0" err="1">
                          <a:effectLst/>
                          <a:latin typeface="Bahnschrift" panose="020B0502040204020203" pitchFamily="34" charset="0"/>
                        </a:rPr>
                        <a:t>Alenezi</a:t>
                      </a:r>
                      <a:r>
                        <a:rPr lang="en-US" sz="1050" dirty="0">
                          <a:effectLst/>
                          <a:latin typeface="Bahnschrift" panose="020B0502040204020203" pitchFamily="34" charset="0"/>
                        </a:rPr>
                        <a:t> et al. (2023),</a:t>
                      </a:r>
                      <a:endParaRPr lang="el-GR" sz="1050" dirty="0">
                        <a:effectLst/>
                        <a:latin typeface="Bahnschrift" panose="020B0502040204020203" pitchFamily="34" charset="0"/>
                      </a:endParaRPr>
                    </a:p>
                    <a:p>
                      <a:pPr algn="ctr">
                        <a:spcAft>
                          <a:spcPts val="0"/>
                        </a:spcAft>
                      </a:pPr>
                      <a:r>
                        <a:rPr lang="en-US" sz="1050" dirty="0" err="1">
                          <a:effectLst/>
                          <a:latin typeface="Bahnschrift" panose="020B0502040204020203" pitchFamily="34" charset="0"/>
                        </a:rPr>
                        <a:t>Baidoo-Anu</a:t>
                      </a:r>
                      <a:r>
                        <a:rPr lang="en-US" sz="1050" dirty="0">
                          <a:effectLst/>
                          <a:latin typeface="Bahnschrift" panose="020B0502040204020203" pitchFamily="34" charset="0"/>
                        </a:rPr>
                        <a:t> &amp; </a:t>
                      </a:r>
                      <a:r>
                        <a:rPr lang="en-US" sz="1050" dirty="0" err="1">
                          <a:effectLst/>
                          <a:latin typeface="Bahnschrift" panose="020B0502040204020203" pitchFamily="34" charset="0"/>
                        </a:rPr>
                        <a:t>Owusu</a:t>
                      </a:r>
                      <a:r>
                        <a:rPr lang="en-US" sz="1050" dirty="0">
                          <a:effectLst/>
                          <a:latin typeface="Bahnschrift" panose="020B0502040204020203" pitchFamily="34" charset="0"/>
                        </a:rPr>
                        <a:t> </a:t>
                      </a:r>
                      <a:r>
                        <a:rPr lang="en-US" sz="1050" dirty="0" err="1">
                          <a:effectLst/>
                          <a:latin typeface="Bahnschrift" panose="020B0502040204020203" pitchFamily="34" charset="0"/>
                        </a:rPr>
                        <a:t>Ansah</a:t>
                      </a:r>
                      <a:r>
                        <a:rPr lang="en-US" sz="1050" dirty="0">
                          <a:effectLst/>
                          <a:latin typeface="Bahnschrift" panose="020B0502040204020203" pitchFamily="34" charset="0"/>
                        </a:rPr>
                        <a:t> (2023),</a:t>
                      </a:r>
                      <a:endParaRPr lang="el-GR" sz="1050" dirty="0">
                        <a:effectLst/>
                        <a:latin typeface="Bahnschrift" panose="020B0502040204020203" pitchFamily="34" charset="0"/>
                      </a:endParaRPr>
                    </a:p>
                    <a:p>
                      <a:pPr algn="ctr">
                        <a:spcAft>
                          <a:spcPts val="0"/>
                        </a:spcAft>
                      </a:pPr>
                      <a:r>
                        <a:rPr lang="en-US" sz="1050" dirty="0" err="1">
                          <a:effectLst/>
                          <a:latin typeface="Bahnschrift" panose="020B0502040204020203" pitchFamily="34" charset="0"/>
                        </a:rPr>
                        <a:t>Bertacchini</a:t>
                      </a:r>
                      <a:r>
                        <a:rPr lang="en-US" sz="1050" dirty="0">
                          <a:effectLst/>
                          <a:latin typeface="Bahnschrift" panose="020B0502040204020203" pitchFamily="34" charset="0"/>
                        </a:rPr>
                        <a:t> et al. (2023),</a:t>
                      </a:r>
                      <a:endParaRPr lang="el-GR" sz="1050" dirty="0">
                        <a:effectLst/>
                        <a:latin typeface="Bahnschrift" panose="020B0502040204020203" pitchFamily="34" charset="0"/>
                      </a:endParaRPr>
                    </a:p>
                    <a:p>
                      <a:pPr algn="ctr">
                        <a:spcAft>
                          <a:spcPts val="0"/>
                        </a:spcAft>
                      </a:pPr>
                      <a:r>
                        <a:rPr lang="en-US" sz="1050" dirty="0">
                          <a:effectLst/>
                          <a:latin typeface="Bahnschrift" panose="020B0502040204020203" pitchFamily="34" charset="0"/>
                        </a:rPr>
                        <a:t>Choi (2023),</a:t>
                      </a:r>
                      <a:endParaRPr lang="el-GR" sz="1050" dirty="0">
                        <a:effectLst/>
                        <a:latin typeface="Bahnschrift" panose="020B0502040204020203" pitchFamily="34" charset="0"/>
                      </a:endParaRPr>
                    </a:p>
                    <a:p>
                      <a:pPr algn="ctr">
                        <a:spcAft>
                          <a:spcPts val="0"/>
                        </a:spcAft>
                      </a:pPr>
                      <a:r>
                        <a:rPr lang="en-US" sz="1050" dirty="0" err="1">
                          <a:effectLst/>
                          <a:latin typeface="Bahnschrift" panose="020B0502040204020203" pitchFamily="34" charset="0"/>
                        </a:rPr>
                        <a:t>Jauhiainen</a:t>
                      </a:r>
                      <a:r>
                        <a:rPr lang="en-US" sz="1050" dirty="0">
                          <a:effectLst/>
                          <a:latin typeface="Bahnschrift" panose="020B0502040204020203" pitchFamily="34" charset="0"/>
                        </a:rPr>
                        <a:t> &amp; Guerra (2023),</a:t>
                      </a:r>
                      <a:endParaRPr lang="el-GR" sz="1050" dirty="0">
                        <a:effectLst/>
                        <a:latin typeface="Bahnschrift" panose="020B0502040204020203" pitchFamily="34" charset="0"/>
                      </a:endParaRPr>
                    </a:p>
                    <a:p>
                      <a:pPr algn="ctr">
                        <a:spcAft>
                          <a:spcPts val="0"/>
                        </a:spcAft>
                      </a:pPr>
                      <a:r>
                        <a:rPr lang="en-US" sz="1050" dirty="0" err="1">
                          <a:effectLst/>
                          <a:latin typeface="Bahnschrift" panose="020B0502040204020203" pitchFamily="34" charset="0"/>
                        </a:rPr>
                        <a:t>Karakose</a:t>
                      </a:r>
                      <a:r>
                        <a:rPr lang="en-US" sz="1050" dirty="0">
                          <a:effectLst/>
                          <a:latin typeface="Bahnschrift" panose="020B0502040204020203" pitchFamily="34" charset="0"/>
                        </a:rPr>
                        <a:t> &amp; </a:t>
                      </a:r>
                      <a:r>
                        <a:rPr lang="en-US" sz="1050" dirty="0" err="1">
                          <a:effectLst/>
                          <a:latin typeface="Bahnschrift" panose="020B0502040204020203" pitchFamily="34" charset="0"/>
                        </a:rPr>
                        <a:t>Tülübaş</a:t>
                      </a:r>
                      <a:r>
                        <a:rPr lang="en-US" sz="1050" dirty="0">
                          <a:effectLst/>
                          <a:latin typeface="Bahnschrift" panose="020B0502040204020203" pitchFamily="34" charset="0"/>
                        </a:rPr>
                        <a:t> (2023),</a:t>
                      </a:r>
                      <a:endParaRPr lang="el-GR" sz="1050" dirty="0">
                        <a:effectLst/>
                        <a:latin typeface="Bahnschrift" panose="020B0502040204020203" pitchFamily="34" charset="0"/>
                      </a:endParaRPr>
                    </a:p>
                    <a:p>
                      <a:pPr algn="ctr">
                        <a:spcAft>
                          <a:spcPts val="0"/>
                        </a:spcAft>
                      </a:pPr>
                      <a:r>
                        <a:rPr lang="en-US" sz="1050" dirty="0" err="1">
                          <a:effectLst/>
                          <a:latin typeface="Bahnschrift" panose="020B0502040204020203" pitchFamily="34" charset="0"/>
                        </a:rPr>
                        <a:t>Rane</a:t>
                      </a:r>
                      <a:r>
                        <a:rPr lang="en-US" sz="1050" dirty="0">
                          <a:effectLst/>
                          <a:latin typeface="Bahnschrift" panose="020B0502040204020203" pitchFamily="34" charset="0"/>
                        </a:rPr>
                        <a:t> (2023),</a:t>
                      </a:r>
                      <a:endParaRPr lang="el-GR" sz="1050" dirty="0">
                        <a:effectLst/>
                        <a:latin typeface="Bahnschrift" panose="020B0502040204020203" pitchFamily="34" charset="0"/>
                        <a:ea typeface="Times New Roman"/>
                        <a:cs typeface="Times New Roman"/>
                      </a:endParaRPr>
                    </a:p>
                  </a:txBody>
                  <a:tcPr marL="53032" marR="53032" marT="0" marB="0"/>
                </a:tc>
                <a:extLst>
                  <a:ext uri="{0D108BD9-81ED-4DB2-BD59-A6C34878D82A}">
                    <a16:rowId xmlns="" xmlns:a16="http://schemas.microsoft.com/office/drawing/2014/main" val="10002"/>
                  </a:ext>
                </a:extLst>
              </a:tr>
              <a:tr h="652432">
                <a:tc>
                  <a:txBody>
                    <a:bodyPr/>
                    <a:lstStyle/>
                    <a:p>
                      <a:pPr algn="ctr">
                        <a:spcAft>
                          <a:spcPts val="0"/>
                        </a:spcAft>
                      </a:pPr>
                      <a:r>
                        <a:rPr lang="el-GR" sz="1600" dirty="0" err="1">
                          <a:effectLst/>
                          <a:latin typeface="Bahnschrift" panose="020B0502040204020203" pitchFamily="34" charset="0"/>
                        </a:rPr>
                        <a:t>Ομαδοσυνεργασία</a:t>
                      </a:r>
                      <a:endParaRPr lang="el-GR" sz="1600" dirty="0">
                        <a:effectLst/>
                        <a:latin typeface="Bahnschrift" panose="020B0502040204020203" pitchFamily="34" charset="0"/>
                        <a:ea typeface="Times New Roman"/>
                        <a:cs typeface="Times New Roman"/>
                      </a:endParaRPr>
                    </a:p>
                  </a:txBody>
                  <a:tcPr marL="53032" marR="53032" marT="0" marB="0"/>
                </a:tc>
                <a:tc>
                  <a:txBody>
                    <a:bodyPr/>
                    <a:lstStyle/>
                    <a:p>
                      <a:pPr algn="ctr">
                        <a:spcAft>
                          <a:spcPts val="0"/>
                        </a:spcAft>
                      </a:pPr>
                      <a:r>
                        <a:rPr lang="en-US" sz="1050" dirty="0" err="1">
                          <a:effectLst/>
                          <a:latin typeface="Bahnschrift" panose="020B0502040204020203" pitchFamily="34" charset="0"/>
                        </a:rPr>
                        <a:t>Alenezi</a:t>
                      </a:r>
                      <a:r>
                        <a:rPr lang="en-US" sz="1050" dirty="0">
                          <a:effectLst/>
                          <a:latin typeface="Bahnschrift" panose="020B0502040204020203" pitchFamily="34" charset="0"/>
                        </a:rPr>
                        <a:t> et al. (2023),</a:t>
                      </a:r>
                      <a:endParaRPr lang="el-GR" sz="1050" dirty="0">
                        <a:effectLst/>
                        <a:latin typeface="Bahnschrift" panose="020B0502040204020203" pitchFamily="34" charset="0"/>
                      </a:endParaRPr>
                    </a:p>
                    <a:p>
                      <a:pPr algn="ctr">
                        <a:spcAft>
                          <a:spcPts val="0"/>
                        </a:spcAft>
                      </a:pPr>
                      <a:r>
                        <a:rPr lang="en-US" sz="1050" dirty="0" err="1">
                          <a:effectLst/>
                          <a:latin typeface="Bahnschrift" panose="020B0502040204020203" pitchFamily="34" charset="0"/>
                        </a:rPr>
                        <a:t>Alshahrania</a:t>
                      </a:r>
                      <a:r>
                        <a:rPr lang="en-US" sz="1050" dirty="0">
                          <a:effectLst/>
                          <a:latin typeface="Bahnschrift" panose="020B0502040204020203" pitchFamily="34" charset="0"/>
                        </a:rPr>
                        <a:t> (2023),</a:t>
                      </a:r>
                      <a:endParaRPr lang="el-GR" sz="1050" dirty="0">
                        <a:effectLst/>
                        <a:latin typeface="Bahnschrift" panose="020B0502040204020203" pitchFamily="34" charset="0"/>
                      </a:endParaRPr>
                    </a:p>
                    <a:p>
                      <a:pPr algn="ctr">
                        <a:spcAft>
                          <a:spcPts val="0"/>
                        </a:spcAft>
                      </a:pPr>
                      <a:r>
                        <a:rPr lang="en-US" sz="1050" dirty="0" err="1">
                          <a:effectLst/>
                          <a:latin typeface="Bahnschrift" panose="020B0502040204020203" pitchFamily="34" charset="0"/>
                        </a:rPr>
                        <a:t>Karakose</a:t>
                      </a:r>
                      <a:r>
                        <a:rPr lang="en-US" sz="1050" dirty="0">
                          <a:effectLst/>
                          <a:latin typeface="Bahnschrift" panose="020B0502040204020203" pitchFamily="34" charset="0"/>
                        </a:rPr>
                        <a:t> &amp; </a:t>
                      </a:r>
                      <a:r>
                        <a:rPr lang="en-US" sz="1050" dirty="0" err="1">
                          <a:effectLst/>
                          <a:latin typeface="Bahnschrift" panose="020B0502040204020203" pitchFamily="34" charset="0"/>
                        </a:rPr>
                        <a:t>Tülübaş</a:t>
                      </a:r>
                      <a:r>
                        <a:rPr lang="en-US" sz="1050" dirty="0">
                          <a:effectLst/>
                          <a:latin typeface="Bahnschrift" panose="020B0502040204020203" pitchFamily="34" charset="0"/>
                        </a:rPr>
                        <a:t> (2023),</a:t>
                      </a:r>
                      <a:endParaRPr lang="el-GR" sz="1050" dirty="0">
                        <a:effectLst/>
                        <a:latin typeface="Bahnschrift" panose="020B0502040204020203" pitchFamily="34" charset="0"/>
                      </a:endParaRPr>
                    </a:p>
                    <a:p>
                      <a:pPr algn="ctr">
                        <a:spcAft>
                          <a:spcPts val="0"/>
                        </a:spcAft>
                      </a:pPr>
                      <a:r>
                        <a:rPr lang="en-US" sz="1050" dirty="0" err="1">
                          <a:effectLst/>
                          <a:latin typeface="Bahnschrift" panose="020B0502040204020203" pitchFamily="34" charset="0"/>
                        </a:rPr>
                        <a:t>Rane</a:t>
                      </a:r>
                      <a:r>
                        <a:rPr lang="en-US" sz="1050" dirty="0">
                          <a:effectLst/>
                          <a:latin typeface="Bahnschrift" panose="020B0502040204020203" pitchFamily="34" charset="0"/>
                        </a:rPr>
                        <a:t> (2023)</a:t>
                      </a:r>
                      <a:endParaRPr lang="el-GR" sz="1050" dirty="0">
                        <a:effectLst/>
                        <a:latin typeface="Bahnschrift" panose="020B0502040204020203" pitchFamily="34" charset="0"/>
                        <a:ea typeface="Times New Roman"/>
                        <a:cs typeface="Times New Roman"/>
                      </a:endParaRPr>
                    </a:p>
                  </a:txBody>
                  <a:tcPr marL="53032" marR="53032" marT="0" marB="0"/>
                </a:tc>
                <a:extLst>
                  <a:ext uri="{0D108BD9-81ED-4DB2-BD59-A6C34878D82A}">
                    <a16:rowId xmlns="" xmlns:a16="http://schemas.microsoft.com/office/drawing/2014/main" val="10003"/>
                  </a:ext>
                </a:extLst>
              </a:tr>
              <a:tr h="489324">
                <a:tc>
                  <a:txBody>
                    <a:bodyPr/>
                    <a:lstStyle/>
                    <a:p>
                      <a:pPr algn="ctr">
                        <a:spcAft>
                          <a:spcPts val="0"/>
                        </a:spcAft>
                      </a:pPr>
                      <a:r>
                        <a:rPr lang="el-GR" sz="1600" dirty="0">
                          <a:effectLst/>
                          <a:latin typeface="Bahnschrift" panose="020B0502040204020203" pitchFamily="34" charset="0"/>
                        </a:rPr>
                        <a:t>Αύξηση συμμετοχής</a:t>
                      </a:r>
                      <a:endParaRPr lang="el-GR" sz="1600" dirty="0">
                        <a:effectLst/>
                        <a:latin typeface="Bahnschrift" panose="020B0502040204020203" pitchFamily="34" charset="0"/>
                        <a:ea typeface="Times New Roman"/>
                        <a:cs typeface="Times New Roman"/>
                      </a:endParaRPr>
                    </a:p>
                  </a:txBody>
                  <a:tcPr marL="53032" marR="53032" marT="0" marB="0"/>
                </a:tc>
                <a:tc>
                  <a:txBody>
                    <a:bodyPr/>
                    <a:lstStyle/>
                    <a:p>
                      <a:pPr algn="ctr">
                        <a:spcAft>
                          <a:spcPts val="0"/>
                        </a:spcAft>
                      </a:pPr>
                      <a:r>
                        <a:rPr lang="en-US" sz="1050" dirty="0" err="1">
                          <a:effectLst/>
                          <a:latin typeface="Bahnschrift" panose="020B0502040204020203" pitchFamily="34" charset="0"/>
                        </a:rPr>
                        <a:t>Ivanov</a:t>
                      </a:r>
                      <a:r>
                        <a:rPr lang="en-US" sz="1050" dirty="0">
                          <a:effectLst/>
                          <a:latin typeface="Bahnschrift" panose="020B0502040204020203" pitchFamily="34" charset="0"/>
                        </a:rPr>
                        <a:t> &amp; </a:t>
                      </a:r>
                      <a:r>
                        <a:rPr lang="en-US" sz="1050" dirty="0" err="1">
                          <a:effectLst/>
                          <a:latin typeface="Bahnschrift" panose="020B0502040204020203" pitchFamily="34" charset="0"/>
                        </a:rPr>
                        <a:t>Soliman</a:t>
                      </a:r>
                      <a:r>
                        <a:rPr lang="en-US" sz="1050" dirty="0">
                          <a:effectLst/>
                          <a:latin typeface="Bahnschrift" panose="020B0502040204020203" pitchFamily="34" charset="0"/>
                        </a:rPr>
                        <a:t> (2023),</a:t>
                      </a:r>
                      <a:endParaRPr lang="el-GR" sz="1050" dirty="0">
                        <a:effectLst/>
                        <a:latin typeface="Bahnschrift" panose="020B0502040204020203" pitchFamily="34" charset="0"/>
                      </a:endParaRPr>
                    </a:p>
                    <a:p>
                      <a:pPr algn="ctr">
                        <a:spcAft>
                          <a:spcPts val="0"/>
                        </a:spcAft>
                      </a:pPr>
                      <a:r>
                        <a:rPr lang="en-US" sz="1050" dirty="0" err="1">
                          <a:effectLst/>
                          <a:latin typeface="Bahnschrift" panose="020B0502040204020203" pitchFamily="34" charset="0"/>
                        </a:rPr>
                        <a:t>Jauhiainen</a:t>
                      </a:r>
                      <a:r>
                        <a:rPr lang="en-US" sz="1050" dirty="0">
                          <a:effectLst/>
                          <a:latin typeface="Bahnschrift" panose="020B0502040204020203" pitchFamily="34" charset="0"/>
                        </a:rPr>
                        <a:t> &amp; Guerra (2023),</a:t>
                      </a:r>
                      <a:endParaRPr lang="el-GR" sz="1050" dirty="0">
                        <a:effectLst/>
                        <a:latin typeface="Bahnschrift" panose="020B0502040204020203" pitchFamily="34" charset="0"/>
                      </a:endParaRPr>
                    </a:p>
                    <a:p>
                      <a:pPr algn="ctr">
                        <a:spcAft>
                          <a:spcPts val="0"/>
                        </a:spcAft>
                      </a:pPr>
                      <a:r>
                        <a:rPr lang="en-US" sz="1050" dirty="0">
                          <a:effectLst/>
                          <a:latin typeface="Bahnschrift" panose="020B0502040204020203" pitchFamily="34" charset="0"/>
                        </a:rPr>
                        <a:t>Yu (2023)</a:t>
                      </a:r>
                      <a:endParaRPr lang="el-GR" sz="1050" dirty="0">
                        <a:effectLst/>
                        <a:latin typeface="Bahnschrift" panose="020B0502040204020203" pitchFamily="34" charset="0"/>
                        <a:ea typeface="Times New Roman"/>
                        <a:cs typeface="Times New Roman"/>
                      </a:endParaRPr>
                    </a:p>
                  </a:txBody>
                  <a:tcPr marL="53032" marR="53032" marT="0" marB="0"/>
                </a:tc>
                <a:extLst>
                  <a:ext uri="{0D108BD9-81ED-4DB2-BD59-A6C34878D82A}">
                    <a16:rowId xmlns="" xmlns:a16="http://schemas.microsoft.com/office/drawing/2014/main" val="10004"/>
                  </a:ext>
                </a:extLst>
              </a:tr>
              <a:tr h="248545">
                <a:tc>
                  <a:txBody>
                    <a:bodyPr/>
                    <a:lstStyle/>
                    <a:p>
                      <a:pPr algn="ctr">
                        <a:spcAft>
                          <a:spcPts val="0"/>
                        </a:spcAft>
                      </a:pPr>
                      <a:r>
                        <a:rPr lang="el-GR" sz="1600" dirty="0">
                          <a:effectLst/>
                          <a:latin typeface="Bahnschrift" panose="020B0502040204020203" pitchFamily="34" charset="0"/>
                        </a:rPr>
                        <a:t>Εκμάθηση ξένων γλωσσών</a:t>
                      </a:r>
                      <a:endParaRPr lang="el-GR" sz="1600" dirty="0">
                        <a:effectLst/>
                        <a:latin typeface="Bahnschrift" panose="020B0502040204020203" pitchFamily="34" charset="0"/>
                        <a:ea typeface="Times New Roman"/>
                        <a:cs typeface="Times New Roman"/>
                      </a:endParaRPr>
                    </a:p>
                  </a:txBody>
                  <a:tcPr marL="53032" marR="53032" marT="0" marB="0"/>
                </a:tc>
                <a:tc>
                  <a:txBody>
                    <a:bodyPr/>
                    <a:lstStyle/>
                    <a:p>
                      <a:pPr algn="ctr">
                        <a:spcAft>
                          <a:spcPts val="0"/>
                        </a:spcAft>
                      </a:pPr>
                      <a:r>
                        <a:rPr lang="en-US" sz="1050" dirty="0" err="1">
                          <a:effectLst/>
                          <a:latin typeface="Bahnschrift" panose="020B0502040204020203" pitchFamily="34" charset="0"/>
                        </a:rPr>
                        <a:t>Alenezi</a:t>
                      </a:r>
                      <a:r>
                        <a:rPr lang="en-US" sz="1050" dirty="0">
                          <a:effectLst/>
                          <a:latin typeface="Bahnschrift" panose="020B0502040204020203" pitchFamily="34" charset="0"/>
                        </a:rPr>
                        <a:t> et al. (2023)</a:t>
                      </a:r>
                      <a:endParaRPr lang="el-GR" sz="1050" dirty="0">
                        <a:effectLst/>
                        <a:latin typeface="Bahnschrift" panose="020B0502040204020203" pitchFamily="34" charset="0"/>
                        <a:ea typeface="Times New Roman"/>
                        <a:cs typeface="Times New Roman"/>
                      </a:endParaRPr>
                    </a:p>
                  </a:txBody>
                  <a:tcPr marL="53032" marR="53032"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067281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p:cNvSpPr/>
          <p:nvPr/>
        </p:nvSpPr>
        <p:spPr>
          <a:xfrm>
            <a:off x="209209" y="579633"/>
            <a:ext cx="8784977" cy="1344046"/>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0" y="723349"/>
            <a:ext cx="9144000" cy="923330"/>
          </a:xfrm>
          <a:prstGeom prst="rect">
            <a:avLst/>
          </a:prstGeom>
        </p:spPr>
        <p:txBody>
          <a:bodyPr wrap="square">
            <a:spAutoFit/>
          </a:bodyPr>
          <a:lstStyle/>
          <a:p>
            <a:pPr algn="ctr"/>
            <a:r>
              <a:rPr lang="el-GR" sz="5400" b="1" spc="300" dirty="0">
                <a:ln w="19050" cmpd="sng">
                  <a:solidFill>
                    <a:srgbClr val="FFFFFF"/>
                  </a:solidFill>
                  <a:prstDash val="solid"/>
                </a:ln>
                <a:solidFill>
                  <a:srgbClr val="FFFFFF"/>
                </a:solidFill>
                <a:latin typeface="Bahnschrift Light SemiCondensed" panose="020B0502040204020203" pitchFamily="34" charset="0"/>
              </a:rPr>
              <a:t>Σας ευχαριστώ πολύ!</a:t>
            </a:r>
            <a:endParaRPr lang="el-GR" sz="4400" b="1" spc="300" dirty="0">
              <a:ln w="19050" cmpd="sng">
                <a:solidFill>
                  <a:srgbClr val="FFFFFF"/>
                </a:solidFill>
                <a:prstDash val="solid"/>
              </a:ln>
              <a:solidFill>
                <a:srgbClr val="FFFFFF"/>
              </a:solidFill>
              <a:latin typeface="Bahnschrift Light SemiCondensed" panose="020B0502040204020203" pitchFamily="34" charset="0"/>
            </a:endParaRPr>
          </a:p>
        </p:txBody>
      </p:sp>
      <p:sp>
        <p:nvSpPr>
          <p:cNvPr id="9" name="Ορθογώνιο 8"/>
          <p:cNvSpPr/>
          <p:nvPr/>
        </p:nvSpPr>
        <p:spPr>
          <a:xfrm rot="5400000">
            <a:off x="3795106" y="1352695"/>
            <a:ext cx="1584177" cy="1862048"/>
          </a:xfrm>
          <a:prstGeom prst="rect">
            <a:avLst/>
          </a:prstGeom>
          <a:noFill/>
        </p:spPr>
        <p:txBody>
          <a:bodyPr wrap="square" lIns="91440" tIns="45720" rIns="91440" bIns="45720">
            <a:spAutoFit/>
          </a:bodyPr>
          <a:lstStyle/>
          <a:p>
            <a:pPr algn="ctr"/>
            <a:r>
              <a:rPr lang="en-US" sz="115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166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spTree>
    <p:extLst>
      <p:ext uri="{BB962C8B-B14F-4D97-AF65-F5344CB8AC3E}">
        <p14:creationId xmlns:p14="http://schemas.microsoft.com/office/powerpoint/2010/main" val="265423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t="-9222" b="-9222"/>
            </a:stretch>
          </a:blipFill>
        </p:spPr>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3532" y="97946"/>
            <a:ext cx="3434326" cy="650765"/>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8" name="Ορθογώνιο 7"/>
          <p:cNvSpPr/>
          <p:nvPr/>
        </p:nvSpPr>
        <p:spPr>
          <a:xfrm>
            <a:off x="3059833" y="172647"/>
            <a:ext cx="2464562" cy="461665"/>
          </a:xfrm>
          <a:prstGeom prst="rect">
            <a:avLst/>
          </a:prstGeom>
          <a:noFill/>
        </p:spPr>
        <p:txBody>
          <a:bodyPr wrap="square" lIns="91440" tIns="45720" rIns="91440" bIns="45720">
            <a:spAutoFit/>
          </a:bodyPr>
          <a:lstStyle/>
          <a:p>
            <a:pPr algn="ctr"/>
            <a:r>
              <a:rPr lang="el-GR" sz="2400" dirty="0">
                <a:ln w="3175" cmpd="sng">
                  <a:solidFill>
                    <a:srgbClr val="FFFFFF"/>
                  </a:solidFill>
                  <a:prstDash val="solid"/>
                </a:ln>
                <a:solidFill>
                  <a:srgbClr val="FFFFFF"/>
                </a:solidFill>
                <a:latin typeface="Bahnschrift" panose="020B0502040204020203" pitchFamily="34" charset="0"/>
                <a:ea typeface="Verdana" panose="020B0604030504040204" pitchFamily="34" charset="0"/>
              </a:rPr>
              <a:t>Περιορισμοί</a:t>
            </a:r>
            <a:endParaRPr lang="el-GR" sz="2000" dirty="0">
              <a:ln w="3175" cmpd="sng">
                <a:solidFill>
                  <a:srgbClr val="FFFFFF"/>
                </a:solidFill>
                <a:prstDash val="solid"/>
              </a:ln>
              <a:solidFill>
                <a:srgbClr val="FFFFFF"/>
              </a:solidFill>
              <a:latin typeface="Bahnschrift" panose="020B0502040204020203" pitchFamily="34" charset="0"/>
              <a:ea typeface="Verdana" panose="020B0604030504040204" pitchFamily="34" charset="0"/>
            </a:endParaRPr>
          </a:p>
        </p:txBody>
      </p:sp>
      <p:sp>
        <p:nvSpPr>
          <p:cNvPr id="9" name="Ορθογώνιο 8"/>
          <p:cNvSpPr/>
          <p:nvPr/>
        </p:nvSpPr>
        <p:spPr>
          <a:xfrm rot="5400000">
            <a:off x="5553274" y="-111677"/>
            <a:ext cx="756795" cy="1107996"/>
          </a:xfrm>
          <a:prstGeom prst="rect">
            <a:avLst/>
          </a:prstGeom>
          <a:noFill/>
        </p:spPr>
        <p:txBody>
          <a:bodyPr wrap="square" lIns="91440" tIns="45720" rIns="91440" bIns="45720">
            <a:spAutoFit/>
          </a:bodyPr>
          <a:lstStyle/>
          <a:p>
            <a:pPr algn="ctr"/>
            <a:r>
              <a:rPr lang="en-US" sz="6600" spc="300" dirty="0">
                <a:ln w="3175" cmpd="sng">
                  <a:noFill/>
                  <a:prstDash val="solid"/>
                </a:ln>
                <a:solidFill>
                  <a:srgbClr val="FFFFFF">
                    <a:alpha val="47000"/>
                  </a:srgbClr>
                </a:solidFill>
                <a:latin typeface="Agency FB" panose="020B0503020202020204" pitchFamily="34" charset="0"/>
                <a:ea typeface="Verdana" panose="020B0604030504040204" pitchFamily="34" charset="0"/>
              </a:rPr>
              <a:t>&gt;</a:t>
            </a:r>
            <a:endParaRPr lang="el-GR" sz="8000" spc="300" dirty="0">
              <a:ln w="3175" cmpd="sng">
                <a:noFill/>
                <a:prstDash val="solid"/>
              </a:ln>
              <a:solidFill>
                <a:srgbClr val="FFFFFF">
                  <a:alpha val="47000"/>
                </a:srgbClr>
              </a:solidFill>
              <a:latin typeface="Bahnschrift" panose="020B0502040204020203" pitchFamily="34" charset="0"/>
              <a:ea typeface="Verdana" panose="020B0604030504040204" pitchFamily="34" charset="0"/>
            </a:endParaRPr>
          </a:p>
        </p:txBody>
      </p:sp>
      <p:graphicFrame>
        <p:nvGraphicFramePr>
          <p:cNvPr id="10" name="Πίνακας 9"/>
          <p:cNvGraphicFramePr>
            <a:graphicFrameLocks noGrp="1"/>
          </p:cNvGraphicFramePr>
          <p:nvPr>
            <p:extLst>
              <p:ext uri="{D42A27DB-BD31-4B8C-83A1-F6EECF244321}">
                <p14:modId xmlns:p14="http://schemas.microsoft.com/office/powerpoint/2010/main" val="705302010"/>
              </p:ext>
            </p:extLst>
          </p:nvPr>
        </p:nvGraphicFramePr>
        <p:xfrm>
          <a:off x="827584" y="987574"/>
          <a:ext cx="7894784" cy="3688080"/>
        </p:xfrm>
        <a:graphic>
          <a:graphicData uri="http://schemas.openxmlformats.org/drawingml/2006/table">
            <a:tbl>
              <a:tblPr firstRow="1" firstCol="1" bandRow="1">
                <a:tableStyleId>{6E25E649-3F16-4E02-A733-19D2CDBF48F0}</a:tableStyleId>
              </a:tblPr>
              <a:tblGrid>
                <a:gridCol w="3948242">
                  <a:extLst>
                    <a:ext uri="{9D8B030D-6E8A-4147-A177-3AD203B41FA5}">
                      <a16:colId xmlns="" xmlns:a16="http://schemas.microsoft.com/office/drawing/2014/main" val="20000"/>
                    </a:ext>
                  </a:extLst>
                </a:gridCol>
                <a:gridCol w="3946542">
                  <a:extLst>
                    <a:ext uri="{9D8B030D-6E8A-4147-A177-3AD203B41FA5}">
                      <a16:colId xmlns="" xmlns:a16="http://schemas.microsoft.com/office/drawing/2014/main" val="20001"/>
                    </a:ext>
                  </a:extLst>
                </a:gridCol>
              </a:tblGrid>
              <a:tr h="0">
                <a:tc>
                  <a:txBody>
                    <a:bodyPr/>
                    <a:lstStyle/>
                    <a:p>
                      <a:pPr algn="ctr">
                        <a:spcAft>
                          <a:spcPts val="0"/>
                        </a:spcAft>
                      </a:pPr>
                      <a:r>
                        <a:rPr lang="en-US" sz="1800" b="0" cap="none" spc="0" dirty="0">
                          <a:ln w="18415" cmpd="sng">
                            <a:solidFill>
                              <a:srgbClr val="FFFFFF"/>
                            </a:solidFill>
                            <a:prstDash val="solid"/>
                          </a:ln>
                          <a:solidFill>
                            <a:srgbClr val="FFFFFF"/>
                          </a:solidFill>
                          <a:effectLst/>
                          <a:latin typeface="Bahnschrift Light" panose="020B0502040204020203" pitchFamily="34" charset="0"/>
                        </a:rPr>
                        <a:t>Concerns</a:t>
                      </a:r>
                      <a:endParaRPr lang="el-GR" sz="1800" b="0" cap="none" spc="0" dirty="0">
                        <a:ln w="18415" cmpd="sng">
                          <a:solidFill>
                            <a:srgbClr val="FFFFFF"/>
                          </a:solidFill>
                          <a:prstDash val="solid"/>
                        </a:ln>
                        <a:solidFill>
                          <a:srgbClr val="FFFFFF"/>
                        </a:solidFill>
                        <a:effectLst/>
                        <a:latin typeface="Bahnschrift Light" panose="020B0502040204020203" pitchFamily="34" charset="0"/>
                        <a:ea typeface="Times New Roman"/>
                        <a:cs typeface="Times New Roman"/>
                      </a:endParaRPr>
                    </a:p>
                  </a:txBody>
                  <a:tcPr marL="68580" marR="68580" marT="0" marB="0"/>
                </a:tc>
                <a:tc>
                  <a:txBody>
                    <a:bodyPr/>
                    <a:lstStyle/>
                    <a:p>
                      <a:pPr algn="ctr">
                        <a:spcAft>
                          <a:spcPts val="0"/>
                        </a:spcAft>
                      </a:pPr>
                      <a:r>
                        <a:rPr lang="en-US" sz="1800" b="0" cap="none" spc="0" dirty="0">
                          <a:ln w="18415" cmpd="sng">
                            <a:solidFill>
                              <a:srgbClr val="FFFFFF"/>
                            </a:solidFill>
                            <a:prstDash val="solid"/>
                          </a:ln>
                          <a:solidFill>
                            <a:srgbClr val="FFFFFF"/>
                          </a:solidFill>
                          <a:effectLst/>
                          <a:latin typeface="Bahnschrift Light" panose="020B0502040204020203" pitchFamily="34" charset="0"/>
                        </a:rPr>
                        <a:t>Studies</a:t>
                      </a:r>
                      <a:endParaRPr lang="el-GR" sz="1400" b="0" cap="none" spc="0" dirty="0">
                        <a:ln w="18415" cmpd="sng">
                          <a:solidFill>
                            <a:srgbClr val="FFFFFF"/>
                          </a:solidFill>
                          <a:prstDash val="solid"/>
                        </a:ln>
                        <a:solidFill>
                          <a:srgbClr val="FFFFFF"/>
                        </a:solidFill>
                        <a:effectLst/>
                        <a:latin typeface="Bahnschrift Light" panose="020B0502040204020203" pitchFamily="34" charset="0"/>
                        <a:ea typeface="Times New Roman"/>
                        <a:cs typeface="Times New Roman"/>
                      </a:endParaRPr>
                    </a:p>
                  </a:txBody>
                  <a:tcPr marL="68580" marR="68580" marT="0" marB="0"/>
                </a:tc>
                <a:extLst>
                  <a:ext uri="{0D108BD9-81ED-4DB2-BD59-A6C34878D82A}">
                    <a16:rowId xmlns="" xmlns:a16="http://schemas.microsoft.com/office/drawing/2014/main" val="10000"/>
                  </a:ext>
                </a:extLst>
              </a:tr>
              <a:tr h="643890">
                <a:tc>
                  <a:txBody>
                    <a:bodyPr/>
                    <a:lstStyle/>
                    <a:p>
                      <a:pPr algn="ctr">
                        <a:spcAft>
                          <a:spcPts val="0"/>
                        </a:spcAft>
                      </a:pPr>
                      <a:r>
                        <a:rPr lang="el-GR" sz="1800" b="0" cap="none" spc="0" dirty="0">
                          <a:ln w="18415" cmpd="sng">
                            <a:solidFill>
                              <a:srgbClr val="FFFFFF"/>
                            </a:solidFill>
                            <a:prstDash val="solid"/>
                          </a:ln>
                          <a:solidFill>
                            <a:srgbClr val="FFFFFF"/>
                          </a:solidFill>
                          <a:effectLst/>
                          <a:latin typeface="Bahnschrift Light" panose="020B0502040204020203" pitchFamily="34" charset="0"/>
                        </a:rPr>
                        <a:t>Απουσία εξατομίκευσης</a:t>
                      </a:r>
                      <a:endParaRPr lang="el-GR" sz="1800" b="0" cap="none" spc="0" dirty="0">
                        <a:ln w="18415" cmpd="sng">
                          <a:solidFill>
                            <a:srgbClr val="FFFFFF"/>
                          </a:solidFill>
                          <a:prstDash val="solid"/>
                        </a:ln>
                        <a:solidFill>
                          <a:srgbClr val="FFFFFF"/>
                        </a:solidFill>
                        <a:effectLst/>
                        <a:latin typeface="Bahnschrift Light" panose="020B0502040204020203" pitchFamily="34" charset="0"/>
                        <a:ea typeface="Times New Roman"/>
                        <a:cs typeface="Times New Roman"/>
                      </a:endParaRPr>
                    </a:p>
                  </a:txBody>
                  <a:tcPr marL="68580" marR="68580" marT="0" marB="0"/>
                </a:tc>
                <a:tc>
                  <a:txBody>
                    <a:bodyPr/>
                    <a:lstStyle/>
                    <a:p>
                      <a:pPr algn="ctr">
                        <a:spcAft>
                          <a:spcPts val="0"/>
                        </a:spcAft>
                      </a:pPr>
                      <a:r>
                        <a:rPr lang="en-US" sz="1400" b="0" cap="none" spc="0">
                          <a:ln w="6350" cmpd="sng">
                            <a:solidFill>
                              <a:schemeClr val="tx1"/>
                            </a:solidFill>
                            <a:prstDash val="solid"/>
                          </a:ln>
                          <a:solidFill>
                            <a:schemeClr val="tx1"/>
                          </a:solidFill>
                          <a:effectLst/>
                          <a:latin typeface="Bahnschrift Light" panose="020B0502040204020203" pitchFamily="34" charset="0"/>
                        </a:rPr>
                        <a:t>Alenezi et al. (2023),</a:t>
                      </a:r>
                      <a:endParaRPr lang="el-GR" sz="1400" b="0" cap="none" spc="0">
                        <a:ln w="6350" cmpd="sng">
                          <a:solidFill>
                            <a:schemeClr val="tx1"/>
                          </a:solidFill>
                          <a:prstDash val="solid"/>
                        </a:ln>
                        <a:solidFill>
                          <a:schemeClr val="tx1"/>
                        </a:solidFill>
                        <a:effectLst/>
                        <a:latin typeface="Bahnschrift Light" panose="020B0502040204020203" pitchFamily="34" charset="0"/>
                      </a:endParaRPr>
                    </a:p>
                    <a:p>
                      <a:pPr algn="ctr">
                        <a:spcAft>
                          <a:spcPts val="0"/>
                        </a:spcAft>
                      </a:pPr>
                      <a:r>
                        <a:rPr lang="en-US" sz="1400" b="0" cap="none" spc="0">
                          <a:ln w="6350" cmpd="sng">
                            <a:solidFill>
                              <a:schemeClr val="tx1"/>
                            </a:solidFill>
                            <a:prstDash val="solid"/>
                          </a:ln>
                          <a:solidFill>
                            <a:schemeClr val="tx1"/>
                          </a:solidFill>
                          <a:effectLst/>
                          <a:latin typeface="Bahnschrift Light" panose="020B0502040204020203" pitchFamily="34" charset="0"/>
                        </a:rPr>
                        <a:t>Baidoo-Anu &amp; Owusu Ansah (2023),</a:t>
                      </a:r>
                      <a:endParaRPr lang="el-GR" sz="1400" b="0" cap="none" spc="0">
                        <a:ln w="6350" cmpd="sng">
                          <a:solidFill>
                            <a:schemeClr val="tx1"/>
                          </a:solidFill>
                          <a:prstDash val="solid"/>
                        </a:ln>
                        <a:solidFill>
                          <a:schemeClr val="tx1"/>
                        </a:solidFill>
                        <a:effectLst/>
                        <a:latin typeface="Bahnschrift Light" panose="020B0502040204020203" pitchFamily="34" charset="0"/>
                      </a:endParaRPr>
                    </a:p>
                    <a:p>
                      <a:pPr algn="ctr">
                        <a:spcAft>
                          <a:spcPts val="0"/>
                        </a:spcAft>
                      </a:pPr>
                      <a:r>
                        <a:rPr lang="en-US" sz="1400" b="0" cap="none" spc="0">
                          <a:ln w="6350" cmpd="sng">
                            <a:solidFill>
                              <a:schemeClr val="tx1"/>
                            </a:solidFill>
                            <a:prstDash val="solid"/>
                          </a:ln>
                          <a:solidFill>
                            <a:schemeClr val="tx1"/>
                          </a:solidFill>
                          <a:effectLst/>
                          <a:latin typeface="Bahnschrift Light" panose="020B0502040204020203" pitchFamily="34" charset="0"/>
                        </a:rPr>
                        <a:t>Bertacchini et al. (2023),</a:t>
                      </a:r>
                      <a:endParaRPr lang="el-GR" sz="1400" b="0" cap="none" spc="0">
                        <a:ln w="6350" cmpd="sng">
                          <a:solidFill>
                            <a:schemeClr val="tx1"/>
                          </a:solidFill>
                          <a:prstDash val="solid"/>
                        </a:ln>
                        <a:solidFill>
                          <a:schemeClr val="tx1"/>
                        </a:solidFill>
                        <a:effectLst/>
                        <a:latin typeface="Bahnschrift Light" panose="020B0502040204020203" pitchFamily="34" charset="0"/>
                      </a:endParaRPr>
                    </a:p>
                    <a:p>
                      <a:pPr algn="ctr">
                        <a:spcAft>
                          <a:spcPts val="0"/>
                        </a:spcAft>
                      </a:pPr>
                      <a:r>
                        <a:rPr lang="en-US" sz="1400" b="0" cap="none" spc="0">
                          <a:ln w="6350" cmpd="sng">
                            <a:solidFill>
                              <a:schemeClr val="tx1"/>
                            </a:solidFill>
                            <a:prstDash val="solid"/>
                          </a:ln>
                          <a:solidFill>
                            <a:schemeClr val="tx1"/>
                          </a:solidFill>
                          <a:effectLst/>
                          <a:latin typeface="Bahnschrift Light" panose="020B0502040204020203" pitchFamily="34" charset="0"/>
                        </a:rPr>
                        <a:t>Kasneci et al. (2023),</a:t>
                      </a:r>
                      <a:endParaRPr lang="el-GR" sz="1400" b="0" cap="none" spc="0">
                        <a:ln w="6350" cmpd="sng">
                          <a:solidFill>
                            <a:schemeClr val="tx1"/>
                          </a:solidFill>
                          <a:prstDash val="solid"/>
                        </a:ln>
                        <a:solidFill>
                          <a:schemeClr val="tx1"/>
                        </a:solidFill>
                        <a:effectLst/>
                        <a:latin typeface="Bahnschrift Light" panose="020B0502040204020203" pitchFamily="34" charset="0"/>
                      </a:endParaRPr>
                    </a:p>
                    <a:p>
                      <a:pPr algn="ctr">
                        <a:spcAft>
                          <a:spcPts val="0"/>
                        </a:spcAft>
                      </a:pPr>
                      <a:r>
                        <a:rPr lang="en-US" sz="1400" b="0" cap="none" spc="0">
                          <a:ln w="6350" cmpd="sng">
                            <a:solidFill>
                              <a:schemeClr val="tx1"/>
                            </a:solidFill>
                            <a:prstDash val="solid"/>
                          </a:ln>
                          <a:solidFill>
                            <a:schemeClr val="tx1"/>
                          </a:solidFill>
                          <a:effectLst/>
                          <a:latin typeface="Bahnschrift Light" panose="020B0502040204020203" pitchFamily="34" charset="0"/>
                        </a:rPr>
                        <a:t>Rakap (2023)</a:t>
                      </a:r>
                      <a:endParaRPr lang="el-GR" sz="1400" b="0" cap="none" spc="0">
                        <a:ln w="6350" cmpd="sng">
                          <a:solidFill>
                            <a:schemeClr val="tx1"/>
                          </a:solidFill>
                          <a:prstDash val="solid"/>
                        </a:ln>
                        <a:solidFill>
                          <a:schemeClr val="tx1"/>
                        </a:solidFill>
                        <a:effectLst/>
                        <a:latin typeface="Bahnschrift Light" panose="020B0502040204020203" pitchFamily="34" charset="0"/>
                        <a:ea typeface="Times New Roman"/>
                        <a:cs typeface="Times New Roman"/>
                      </a:endParaRPr>
                    </a:p>
                  </a:txBody>
                  <a:tcPr marL="68580" marR="68580" marT="0" marB="0"/>
                </a:tc>
                <a:extLst>
                  <a:ext uri="{0D108BD9-81ED-4DB2-BD59-A6C34878D82A}">
                    <a16:rowId xmlns="" xmlns:a16="http://schemas.microsoft.com/office/drawing/2014/main" val="10001"/>
                  </a:ext>
                </a:extLst>
              </a:tr>
              <a:tr h="143510">
                <a:tc>
                  <a:txBody>
                    <a:bodyPr/>
                    <a:lstStyle/>
                    <a:p>
                      <a:pPr algn="ctr">
                        <a:spcAft>
                          <a:spcPts val="0"/>
                        </a:spcAft>
                      </a:pPr>
                      <a:r>
                        <a:rPr lang="el-GR" sz="1800" b="0" cap="none" spc="0" dirty="0">
                          <a:ln w="18415" cmpd="sng">
                            <a:solidFill>
                              <a:srgbClr val="FFFFFF"/>
                            </a:solidFill>
                            <a:prstDash val="solid"/>
                          </a:ln>
                          <a:solidFill>
                            <a:srgbClr val="FFFFFF"/>
                          </a:solidFill>
                          <a:effectLst/>
                          <a:latin typeface="Bahnschrift Light" panose="020B0502040204020203" pitchFamily="34" charset="0"/>
                          <a:ea typeface="Times New Roman"/>
                          <a:cs typeface="Times New Roman"/>
                        </a:rPr>
                        <a:t>Έλλειψη ανθρώπινης επικοινωνίας</a:t>
                      </a:r>
                    </a:p>
                  </a:txBody>
                  <a:tcPr marL="68580" marR="68580" marT="0" marB="0"/>
                </a:tc>
                <a:tc>
                  <a:txBody>
                    <a:bodyPr/>
                    <a:lstStyle/>
                    <a:p>
                      <a:pPr algn="ctr">
                        <a:spcAft>
                          <a:spcPts val="0"/>
                        </a:spcAft>
                      </a:pPr>
                      <a:r>
                        <a:rPr lang="en-US" sz="1400" b="0" cap="none" spc="0">
                          <a:ln w="6350" cmpd="sng">
                            <a:solidFill>
                              <a:schemeClr val="tx1"/>
                            </a:solidFill>
                            <a:prstDash val="solid"/>
                          </a:ln>
                          <a:solidFill>
                            <a:schemeClr val="tx1"/>
                          </a:solidFill>
                          <a:effectLst/>
                          <a:latin typeface="Bahnschrift Light" panose="020B0502040204020203" pitchFamily="34" charset="0"/>
                        </a:rPr>
                        <a:t>AlZu'bi et al. (2023),</a:t>
                      </a:r>
                      <a:endParaRPr lang="el-GR" sz="1400" b="0" cap="none" spc="0">
                        <a:ln w="6350" cmpd="sng">
                          <a:solidFill>
                            <a:schemeClr val="tx1"/>
                          </a:solidFill>
                          <a:prstDash val="solid"/>
                        </a:ln>
                        <a:solidFill>
                          <a:schemeClr val="tx1"/>
                        </a:solidFill>
                        <a:effectLst/>
                        <a:latin typeface="Bahnschrift Light" panose="020B0502040204020203" pitchFamily="34" charset="0"/>
                      </a:endParaRPr>
                    </a:p>
                    <a:p>
                      <a:pPr algn="ctr">
                        <a:spcAft>
                          <a:spcPts val="0"/>
                        </a:spcAft>
                      </a:pPr>
                      <a:r>
                        <a:rPr lang="en-US" sz="1400" b="0" cap="none" spc="0">
                          <a:ln w="6350" cmpd="sng">
                            <a:solidFill>
                              <a:schemeClr val="tx1"/>
                            </a:solidFill>
                            <a:prstDash val="solid"/>
                          </a:ln>
                          <a:solidFill>
                            <a:schemeClr val="tx1"/>
                          </a:solidFill>
                          <a:effectLst/>
                          <a:latin typeface="Bahnschrift Light" panose="020B0502040204020203" pitchFamily="34" charset="0"/>
                        </a:rPr>
                        <a:t>Baidoo-Anu &amp; Owusu Ansah (2023),</a:t>
                      </a:r>
                      <a:endParaRPr lang="el-GR" sz="1400" b="0" cap="none" spc="0">
                        <a:ln w="6350" cmpd="sng">
                          <a:solidFill>
                            <a:schemeClr val="tx1"/>
                          </a:solidFill>
                          <a:prstDash val="solid"/>
                        </a:ln>
                        <a:solidFill>
                          <a:schemeClr val="tx1"/>
                        </a:solidFill>
                        <a:effectLst/>
                        <a:latin typeface="Bahnschrift Light" panose="020B0502040204020203" pitchFamily="34" charset="0"/>
                      </a:endParaRPr>
                    </a:p>
                    <a:p>
                      <a:pPr algn="ctr">
                        <a:spcAft>
                          <a:spcPts val="0"/>
                        </a:spcAft>
                      </a:pPr>
                      <a:r>
                        <a:rPr lang="en-US" sz="1400" b="0" cap="none" spc="0">
                          <a:ln w="6350" cmpd="sng">
                            <a:solidFill>
                              <a:schemeClr val="tx1"/>
                            </a:solidFill>
                            <a:prstDash val="solid"/>
                          </a:ln>
                          <a:solidFill>
                            <a:schemeClr val="tx1"/>
                          </a:solidFill>
                          <a:effectLst/>
                          <a:latin typeface="Bahnschrift Light" panose="020B0502040204020203" pitchFamily="34" charset="0"/>
                        </a:rPr>
                        <a:t>Bertacchini et al. (2023),</a:t>
                      </a:r>
                      <a:endParaRPr lang="el-GR" sz="1400" b="0" cap="none" spc="0">
                        <a:ln w="6350" cmpd="sng">
                          <a:solidFill>
                            <a:schemeClr val="tx1"/>
                          </a:solidFill>
                          <a:prstDash val="solid"/>
                        </a:ln>
                        <a:solidFill>
                          <a:schemeClr val="tx1"/>
                        </a:solidFill>
                        <a:effectLst/>
                        <a:latin typeface="Bahnschrift Light" panose="020B0502040204020203" pitchFamily="34" charset="0"/>
                      </a:endParaRPr>
                    </a:p>
                    <a:p>
                      <a:pPr algn="ctr">
                        <a:spcAft>
                          <a:spcPts val="0"/>
                        </a:spcAft>
                      </a:pPr>
                      <a:r>
                        <a:rPr lang="en-US" sz="1400" b="0" cap="none" spc="0">
                          <a:ln w="6350" cmpd="sng">
                            <a:solidFill>
                              <a:schemeClr val="tx1"/>
                            </a:solidFill>
                            <a:prstDash val="solid"/>
                          </a:ln>
                          <a:solidFill>
                            <a:schemeClr val="tx1"/>
                          </a:solidFill>
                          <a:effectLst/>
                          <a:latin typeface="Bahnschrift Light" panose="020B0502040204020203" pitchFamily="34" charset="0"/>
                        </a:rPr>
                        <a:t>Rakap (2023)</a:t>
                      </a:r>
                      <a:endParaRPr lang="el-GR" sz="1400" b="0" cap="none" spc="0">
                        <a:ln w="6350" cmpd="sng">
                          <a:solidFill>
                            <a:schemeClr val="tx1"/>
                          </a:solidFill>
                          <a:prstDash val="solid"/>
                        </a:ln>
                        <a:solidFill>
                          <a:schemeClr val="tx1"/>
                        </a:solidFill>
                        <a:effectLst/>
                        <a:latin typeface="Bahnschrift Light" panose="020B0502040204020203" pitchFamily="34" charset="0"/>
                        <a:ea typeface="Times New Roman"/>
                        <a:cs typeface="Times New Roman"/>
                      </a:endParaRPr>
                    </a:p>
                  </a:txBody>
                  <a:tcPr marL="68580" marR="68580" marT="0" marB="0"/>
                </a:tc>
                <a:extLst>
                  <a:ext uri="{0D108BD9-81ED-4DB2-BD59-A6C34878D82A}">
                    <a16:rowId xmlns="" xmlns:a16="http://schemas.microsoft.com/office/drawing/2014/main" val="10002"/>
                  </a:ext>
                </a:extLst>
              </a:tr>
              <a:tr h="111125">
                <a:tc>
                  <a:txBody>
                    <a:bodyPr/>
                    <a:lstStyle/>
                    <a:p>
                      <a:pPr algn="ctr">
                        <a:spcAft>
                          <a:spcPts val="0"/>
                        </a:spcAft>
                      </a:pPr>
                      <a:r>
                        <a:rPr lang="el-GR" sz="1800" b="0" cap="none" spc="0" dirty="0">
                          <a:ln w="18415" cmpd="sng">
                            <a:solidFill>
                              <a:srgbClr val="FFFFFF"/>
                            </a:solidFill>
                            <a:prstDash val="solid"/>
                          </a:ln>
                          <a:solidFill>
                            <a:srgbClr val="FFFFFF"/>
                          </a:solidFill>
                          <a:effectLst/>
                          <a:latin typeface="Bahnschrift Light" panose="020B0502040204020203" pitchFamily="34" charset="0"/>
                        </a:rPr>
                        <a:t>Παραπληροφόρηση</a:t>
                      </a:r>
                      <a:endParaRPr lang="el-GR" sz="1800" b="0" cap="none" spc="0" dirty="0">
                        <a:ln w="18415" cmpd="sng">
                          <a:solidFill>
                            <a:srgbClr val="FFFFFF"/>
                          </a:solidFill>
                          <a:prstDash val="solid"/>
                        </a:ln>
                        <a:solidFill>
                          <a:srgbClr val="FFFFFF"/>
                        </a:solidFill>
                        <a:effectLst/>
                        <a:latin typeface="Bahnschrift Light" panose="020B0502040204020203" pitchFamily="34" charset="0"/>
                        <a:ea typeface="Times New Roman"/>
                        <a:cs typeface="Times New Roman"/>
                      </a:endParaRPr>
                    </a:p>
                  </a:txBody>
                  <a:tcPr marL="68580" marR="68580" marT="0" marB="0"/>
                </a:tc>
                <a:tc>
                  <a:txBody>
                    <a:bodyPr/>
                    <a:lstStyle/>
                    <a:p>
                      <a:pPr algn="ctr">
                        <a:spcAft>
                          <a:spcPts val="0"/>
                        </a:spcAft>
                      </a:pPr>
                      <a:r>
                        <a:rPr lang="en-US" sz="1400" b="0" cap="none" spc="0">
                          <a:ln w="6350" cmpd="sng">
                            <a:solidFill>
                              <a:schemeClr val="tx1"/>
                            </a:solidFill>
                            <a:prstDash val="solid"/>
                          </a:ln>
                          <a:solidFill>
                            <a:schemeClr val="tx1"/>
                          </a:solidFill>
                          <a:effectLst/>
                          <a:latin typeface="Bahnschrift Light" panose="020B0502040204020203" pitchFamily="34" charset="0"/>
                        </a:rPr>
                        <a:t>AlZu'bi et al. (2023),</a:t>
                      </a:r>
                      <a:endParaRPr lang="el-GR" sz="1400" b="0" cap="none" spc="0">
                        <a:ln w="6350" cmpd="sng">
                          <a:solidFill>
                            <a:schemeClr val="tx1"/>
                          </a:solidFill>
                          <a:prstDash val="solid"/>
                        </a:ln>
                        <a:solidFill>
                          <a:schemeClr val="tx1"/>
                        </a:solidFill>
                        <a:effectLst/>
                        <a:latin typeface="Bahnschrift Light" panose="020B0502040204020203" pitchFamily="34" charset="0"/>
                      </a:endParaRPr>
                    </a:p>
                    <a:p>
                      <a:pPr algn="ctr">
                        <a:spcAft>
                          <a:spcPts val="0"/>
                        </a:spcAft>
                      </a:pPr>
                      <a:r>
                        <a:rPr lang="en-US" sz="1400" b="0" cap="none" spc="0">
                          <a:ln w="6350" cmpd="sng">
                            <a:solidFill>
                              <a:schemeClr val="tx1"/>
                            </a:solidFill>
                            <a:prstDash val="solid"/>
                          </a:ln>
                          <a:solidFill>
                            <a:schemeClr val="tx1"/>
                          </a:solidFill>
                          <a:effectLst/>
                          <a:latin typeface="Bahnschrift Light" panose="020B0502040204020203" pitchFamily="34" charset="0"/>
                        </a:rPr>
                        <a:t>Baidoo-Anu &amp; Owusu Ansah (2023),</a:t>
                      </a:r>
                      <a:endParaRPr lang="el-GR" sz="1400" b="0" cap="none" spc="0">
                        <a:ln w="6350" cmpd="sng">
                          <a:solidFill>
                            <a:schemeClr val="tx1"/>
                          </a:solidFill>
                          <a:prstDash val="solid"/>
                        </a:ln>
                        <a:solidFill>
                          <a:schemeClr val="tx1"/>
                        </a:solidFill>
                        <a:effectLst/>
                        <a:latin typeface="Bahnschrift Light" panose="020B0502040204020203" pitchFamily="34" charset="0"/>
                      </a:endParaRPr>
                    </a:p>
                    <a:p>
                      <a:pPr algn="ctr">
                        <a:spcAft>
                          <a:spcPts val="0"/>
                        </a:spcAft>
                      </a:pPr>
                      <a:r>
                        <a:rPr lang="en-US" sz="1400" b="0" cap="none" spc="0">
                          <a:ln w="6350" cmpd="sng">
                            <a:solidFill>
                              <a:schemeClr val="tx1"/>
                            </a:solidFill>
                            <a:prstDash val="solid"/>
                          </a:ln>
                          <a:solidFill>
                            <a:schemeClr val="tx1"/>
                          </a:solidFill>
                          <a:effectLst/>
                          <a:latin typeface="Bahnschrift Light" panose="020B0502040204020203" pitchFamily="34" charset="0"/>
                        </a:rPr>
                        <a:t>Choi (2023)</a:t>
                      </a:r>
                      <a:endParaRPr lang="el-GR" sz="1400" b="0" cap="none" spc="0">
                        <a:ln w="6350" cmpd="sng">
                          <a:solidFill>
                            <a:schemeClr val="tx1"/>
                          </a:solidFill>
                          <a:prstDash val="solid"/>
                        </a:ln>
                        <a:solidFill>
                          <a:schemeClr val="tx1"/>
                        </a:solidFill>
                        <a:effectLst/>
                        <a:latin typeface="Bahnschrift Light" panose="020B0502040204020203" pitchFamily="34" charset="0"/>
                        <a:ea typeface="Times New Roman"/>
                        <a:cs typeface="Times New Roman"/>
                      </a:endParaRPr>
                    </a:p>
                  </a:txBody>
                  <a:tcPr marL="68580" marR="68580" marT="0" marB="0"/>
                </a:tc>
                <a:extLst>
                  <a:ext uri="{0D108BD9-81ED-4DB2-BD59-A6C34878D82A}">
                    <a16:rowId xmlns="" xmlns:a16="http://schemas.microsoft.com/office/drawing/2014/main" val="10003"/>
                  </a:ext>
                </a:extLst>
              </a:tr>
              <a:tr h="88265">
                <a:tc>
                  <a:txBody>
                    <a:bodyPr/>
                    <a:lstStyle/>
                    <a:p>
                      <a:pPr algn="ctr">
                        <a:spcAft>
                          <a:spcPts val="0"/>
                        </a:spcAft>
                      </a:pPr>
                      <a:r>
                        <a:rPr lang="el-GR" sz="1800" b="0" cap="none" spc="0" dirty="0">
                          <a:ln w="18415" cmpd="sng">
                            <a:solidFill>
                              <a:srgbClr val="FFFFFF"/>
                            </a:solidFill>
                            <a:prstDash val="solid"/>
                          </a:ln>
                          <a:solidFill>
                            <a:srgbClr val="FFFFFF"/>
                          </a:solidFill>
                          <a:effectLst/>
                          <a:latin typeface="Bahnschrift Light" panose="020B0502040204020203" pitchFamily="34" charset="0"/>
                        </a:rPr>
                        <a:t>Αντιγραφή</a:t>
                      </a:r>
                      <a:endParaRPr lang="el-GR" sz="1800" b="0" cap="none" spc="0" dirty="0">
                        <a:ln w="18415" cmpd="sng">
                          <a:solidFill>
                            <a:srgbClr val="FFFFFF"/>
                          </a:solidFill>
                          <a:prstDash val="solid"/>
                        </a:ln>
                        <a:solidFill>
                          <a:srgbClr val="FFFFFF"/>
                        </a:solidFill>
                        <a:effectLst/>
                        <a:latin typeface="Bahnschrift Light" panose="020B0502040204020203" pitchFamily="34" charset="0"/>
                        <a:ea typeface="Times New Roman"/>
                        <a:cs typeface="Times New Roman"/>
                      </a:endParaRPr>
                    </a:p>
                  </a:txBody>
                  <a:tcPr marL="68580" marR="68580" marT="0" marB="0"/>
                </a:tc>
                <a:tc>
                  <a:txBody>
                    <a:bodyPr/>
                    <a:lstStyle/>
                    <a:p>
                      <a:pPr algn="ctr">
                        <a:spcAft>
                          <a:spcPts val="0"/>
                        </a:spcAft>
                      </a:pPr>
                      <a:r>
                        <a:rPr lang="en-US" sz="1400" b="0" cap="none" spc="0" dirty="0" err="1">
                          <a:ln w="6350" cmpd="sng">
                            <a:solidFill>
                              <a:schemeClr val="tx1"/>
                            </a:solidFill>
                            <a:prstDash val="solid"/>
                          </a:ln>
                          <a:solidFill>
                            <a:schemeClr val="tx1"/>
                          </a:solidFill>
                          <a:effectLst/>
                          <a:latin typeface="Bahnschrift Light" panose="020B0502040204020203" pitchFamily="34" charset="0"/>
                        </a:rPr>
                        <a:t>Baidoo-Anu</a:t>
                      </a:r>
                      <a:r>
                        <a:rPr lang="en-US" sz="1400" b="0" cap="none" spc="0" dirty="0">
                          <a:ln w="6350" cmpd="sng">
                            <a:solidFill>
                              <a:schemeClr val="tx1"/>
                            </a:solidFill>
                            <a:prstDash val="solid"/>
                          </a:ln>
                          <a:solidFill>
                            <a:schemeClr val="tx1"/>
                          </a:solidFill>
                          <a:effectLst/>
                          <a:latin typeface="Bahnschrift Light" panose="020B0502040204020203" pitchFamily="34" charset="0"/>
                        </a:rPr>
                        <a:t> &amp; </a:t>
                      </a:r>
                      <a:r>
                        <a:rPr lang="en-US" sz="1400" b="0" cap="none" spc="0" dirty="0" err="1">
                          <a:ln w="6350" cmpd="sng">
                            <a:solidFill>
                              <a:schemeClr val="tx1"/>
                            </a:solidFill>
                            <a:prstDash val="solid"/>
                          </a:ln>
                          <a:solidFill>
                            <a:schemeClr val="tx1"/>
                          </a:solidFill>
                          <a:effectLst/>
                          <a:latin typeface="Bahnschrift Light" panose="020B0502040204020203" pitchFamily="34" charset="0"/>
                        </a:rPr>
                        <a:t>Owusu</a:t>
                      </a:r>
                      <a:r>
                        <a:rPr lang="en-US" sz="1400" b="0" cap="none" spc="0" dirty="0">
                          <a:ln w="6350" cmpd="sng">
                            <a:solidFill>
                              <a:schemeClr val="tx1"/>
                            </a:solidFill>
                            <a:prstDash val="solid"/>
                          </a:ln>
                          <a:solidFill>
                            <a:schemeClr val="tx1"/>
                          </a:solidFill>
                          <a:effectLst/>
                          <a:latin typeface="Bahnschrift Light" panose="020B0502040204020203" pitchFamily="34" charset="0"/>
                        </a:rPr>
                        <a:t> </a:t>
                      </a:r>
                      <a:r>
                        <a:rPr lang="en-US" sz="1400" b="0" cap="none" spc="0" dirty="0" err="1">
                          <a:ln w="6350" cmpd="sng">
                            <a:solidFill>
                              <a:schemeClr val="tx1"/>
                            </a:solidFill>
                            <a:prstDash val="solid"/>
                          </a:ln>
                          <a:solidFill>
                            <a:schemeClr val="tx1"/>
                          </a:solidFill>
                          <a:effectLst/>
                          <a:latin typeface="Bahnschrift Light" panose="020B0502040204020203" pitchFamily="34" charset="0"/>
                        </a:rPr>
                        <a:t>Ansah</a:t>
                      </a:r>
                      <a:r>
                        <a:rPr lang="en-US" sz="1400" b="0" cap="none" spc="0" dirty="0">
                          <a:ln w="6350" cmpd="sng">
                            <a:solidFill>
                              <a:schemeClr val="tx1"/>
                            </a:solidFill>
                            <a:prstDash val="solid"/>
                          </a:ln>
                          <a:solidFill>
                            <a:schemeClr val="tx1"/>
                          </a:solidFill>
                          <a:effectLst/>
                          <a:latin typeface="Bahnschrift Light" panose="020B0502040204020203" pitchFamily="34" charset="0"/>
                        </a:rPr>
                        <a:t> (2023),</a:t>
                      </a:r>
                      <a:endParaRPr lang="el-GR" sz="1400" b="0" cap="none" spc="0" dirty="0">
                        <a:ln w="6350" cmpd="sng">
                          <a:solidFill>
                            <a:schemeClr val="tx1"/>
                          </a:solidFill>
                          <a:prstDash val="solid"/>
                        </a:ln>
                        <a:solidFill>
                          <a:schemeClr val="tx1"/>
                        </a:solidFill>
                        <a:effectLst/>
                        <a:latin typeface="Bahnschrift Light" panose="020B0502040204020203" pitchFamily="34" charset="0"/>
                      </a:endParaRPr>
                    </a:p>
                    <a:p>
                      <a:pPr algn="ctr">
                        <a:spcAft>
                          <a:spcPts val="0"/>
                        </a:spcAft>
                      </a:pPr>
                      <a:r>
                        <a:rPr lang="en-US" sz="1400" b="0" cap="none" spc="0" dirty="0">
                          <a:ln w="6350" cmpd="sng">
                            <a:solidFill>
                              <a:schemeClr val="tx1"/>
                            </a:solidFill>
                            <a:prstDash val="solid"/>
                          </a:ln>
                          <a:solidFill>
                            <a:schemeClr val="tx1"/>
                          </a:solidFill>
                          <a:effectLst/>
                          <a:latin typeface="Bahnschrift Light" panose="020B0502040204020203" pitchFamily="34" charset="0"/>
                        </a:rPr>
                        <a:t>Trust et al. (2023)</a:t>
                      </a:r>
                      <a:endParaRPr lang="el-GR" sz="1400" b="0" cap="none" spc="0" dirty="0">
                        <a:ln w="6350" cmpd="sng">
                          <a:solidFill>
                            <a:schemeClr val="tx1"/>
                          </a:solidFill>
                          <a:prstDash val="solid"/>
                        </a:ln>
                        <a:solidFill>
                          <a:schemeClr val="tx1"/>
                        </a:solidFill>
                        <a:effectLst/>
                        <a:latin typeface="Bahnschrift Light" panose="020B0502040204020203" pitchFamily="34" charset="0"/>
                        <a:ea typeface="Times New Roman"/>
                        <a:cs typeface="Times New Roman"/>
                      </a:endParaRPr>
                    </a:p>
                  </a:txBody>
                  <a:tcPr marL="68580" marR="68580" marT="0" marB="0"/>
                </a:tc>
                <a:extLst>
                  <a:ext uri="{0D108BD9-81ED-4DB2-BD59-A6C34878D82A}">
                    <a16:rowId xmlns="" xmlns:a16="http://schemas.microsoft.com/office/drawing/2014/main" val="10004"/>
                  </a:ext>
                </a:extLst>
              </a:tr>
              <a:tr h="40005">
                <a:tc>
                  <a:txBody>
                    <a:bodyPr/>
                    <a:lstStyle/>
                    <a:p>
                      <a:pPr algn="ctr">
                        <a:spcAft>
                          <a:spcPts val="0"/>
                        </a:spcAft>
                      </a:pPr>
                      <a:r>
                        <a:rPr lang="el-GR" sz="1800" b="0" cap="none" spc="0" dirty="0">
                          <a:ln w="18415" cmpd="sng">
                            <a:solidFill>
                              <a:srgbClr val="FFFFFF"/>
                            </a:solidFill>
                            <a:prstDash val="solid"/>
                          </a:ln>
                          <a:solidFill>
                            <a:srgbClr val="FFFFFF"/>
                          </a:solidFill>
                          <a:effectLst/>
                          <a:latin typeface="Bahnschrift Light" panose="020B0502040204020203" pitchFamily="34" charset="0"/>
                          <a:ea typeface="+mn-ea"/>
                          <a:cs typeface="+mn-cs"/>
                        </a:rPr>
                        <a:t>Εθισμός – εξαρτημένη χρήση</a:t>
                      </a:r>
                      <a:endParaRPr lang="el-GR" sz="1800" b="0" cap="none" spc="0" dirty="0">
                        <a:ln w="18415" cmpd="sng">
                          <a:solidFill>
                            <a:srgbClr val="FFFFFF"/>
                          </a:solidFill>
                          <a:prstDash val="solid"/>
                        </a:ln>
                        <a:solidFill>
                          <a:srgbClr val="FFFFFF"/>
                        </a:solidFill>
                        <a:effectLst/>
                        <a:latin typeface="Bahnschrift Light" panose="020B0502040204020203" pitchFamily="34" charset="0"/>
                        <a:ea typeface="Times New Roman"/>
                        <a:cs typeface="Times New Roman"/>
                      </a:endParaRPr>
                    </a:p>
                  </a:txBody>
                  <a:tcPr marL="68580" marR="68580" marT="0" marB="0"/>
                </a:tc>
                <a:tc>
                  <a:txBody>
                    <a:bodyPr/>
                    <a:lstStyle/>
                    <a:p>
                      <a:pPr algn="ctr">
                        <a:spcAft>
                          <a:spcPts val="0"/>
                        </a:spcAft>
                      </a:pPr>
                      <a:r>
                        <a:rPr lang="en-US" sz="1400" b="0" cap="none" spc="0" dirty="0" err="1">
                          <a:ln w="6350" cmpd="sng">
                            <a:solidFill>
                              <a:schemeClr val="tx1"/>
                            </a:solidFill>
                            <a:prstDash val="solid"/>
                          </a:ln>
                          <a:solidFill>
                            <a:schemeClr val="tx1"/>
                          </a:solidFill>
                          <a:effectLst/>
                          <a:latin typeface="Bahnschrift Light" panose="020B0502040204020203" pitchFamily="34" charset="0"/>
                        </a:rPr>
                        <a:t>Bertacchini</a:t>
                      </a:r>
                      <a:r>
                        <a:rPr lang="en-US" sz="1400" b="0" cap="none" spc="0" dirty="0">
                          <a:ln w="6350" cmpd="sng">
                            <a:solidFill>
                              <a:schemeClr val="tx1"/>
                            </a:solidFill>
                            <a:prstDash val="solid"/>
                          </a:ln>
                          <a:solidFill>
                            <a:schemeClr val="tx1"/>
                          </a:solidFill>
                          <a:effectLst/>
                          <a:latin typeface="Bahnschrift Light" panose="020B0502040204020203" pitchFamily="34" charset="0"/>
                        </a:rPr>
                        <a:t> et al. (2023)</a:t>
                      </a:r>
                      <a:r>
                        <a:rPr lang="el-GR" sz="1400" b="0" cap="none" spc="0" dirty="0">
                          <a:ln w="6350" cmpd="sng">
                            <a:solidFill>
                              <a:schemeClr val="tx1"/>
                            </a:solidFill>
                            <a:prstDash val="solid"/>
                          </a:ln>
                          <a:solidFill>
                            <a:schemeClr val="tx1"/>
                          </a:solidFill>
                          <a:effectLst/>
                          <a:latin typeface="Bahnschrift Light" panose="020B0502040204020203" pitchFamily="34" charset="0"/>
                        </a:rPr>
                        <a:t>,</a:t>
                      </a:r>
                    </a:p>
                    <a:p>
                      <a:pPr algn="ctr">
                        <a:spcAft>
                          <a:spcPts val="0"/>
                        </a:spcAft>
                      </a:pPr>
                      <a:r>
                        <a:rPr lang="en-US" sz="1400" b="0" cap="none" spc="0" dirty="0">
                          <a:ln w="6350" cmpd="sng">
                            <a:solidFill>
                              <a:schemeClr val="tx1"/>
                            </a:solidFill>
                            <a:prstDash val="solid"/>
                          </a:ln>
                          <a:solidFill>
                            <a:schemeClr val="tx1"/>
                          </a:solidFill>
                          <a:effectLst/>
                          <a:latin typeface="Bahnschrift Light" panose="020B0502040204020203" pitchFamily="34" charset="0"/>
                        </a:rPr>
                        <a:t>Choi (2023)</a:t>
                      </a:r>
                      <a:endParaRPr lang="el-GR" sz="1400" b="0" cap="none" spc="0" dirty="0">
                        <a:ln w="6350" cmpd="sng">
                          <a:solidFill>
                            <a:schemeClr val="tx1"/>
                          </a:solidFill>
                          <a:prstDash val="solid"/>
                        </a:ln>
                        <a:solidFill>
                          <a:schemeClr val="tx1"/>
                        </a:solidFill>
                        <a:effectLst/>
                        <a:latin typeface="Bahnschrift Light" panose="020B0502040204020203" pitchFamily="34" charset="0"/>
                        <a:ea typeface="Times New Roman"/>
                        <a:cs typeface="Times New Roman"/>
                      </a:endParaRPr>
                    </a:p>
                  </a:txBody>
                  <a:tcPr marL="68580" marR="68580"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51871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71F3AB7-7B81-4EA0-2933-33F49196D0B4}"/>
            </a:ext>
          </a:extLst>
        </p:cNvPr>
        <p:cNvGrpSpPr/>
        <p:nvPr/>
      </p:nvGrpSpPr>
      <p:grpSpPr>
        <a:xfrm>
          <a:off x="0" y="0"/>
          <a:ext cx="0" cy="0"/>
          <a:chOff x="0" y="0"/>
          <a:chExt cx="0" cy="0"/>
        </a:xfrm>
      </p:grpSpPr>
      <p:sp>
        <p:nvSpPr>
          <p:cNvPr id="3" name="Ορθογώνιο 2">
            <a:extLst>
              <a:ext uri="{FF2B5EF4-FFF2-40B4-BE49-F238E27FC236}">
                <a16:creationId xmlns="" xmlns:a16="http://schemas.microsoft.com/office/drawing/2014/main" id="{26079DB0-49F2-ED36-1E43-3CD3400D868F}"/>
              </a:ext>
            </a:extLst>
          </p:cNvPr>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Freeform 2">
            <a:extLst>
              <a:ext uri="{FF2B5EF4-FFF2-40B4-BE49-F238E27FC236}">
                <a16:creationId xmlns="" xmlns:a16="http://schemas.microsoft.com/office/drawing/2014/main" id="{05161FC5-65C4-4CA3-FAAA-F993C75ECF62}"/>
              </a:ext>
            </a:extLst>
          </p:cNvPr>
          <p:cNvSpPr/>
          <p:nvPr/>
        </p:nvSpPr>
        <p:spPr>
          <a:xfrm flipH="1">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t="-9222" b="-9222"/>
            </a:stretch>
          </a:blipFill>
        </p:spPr>
      </p:sp>
      <p:sp>
        <p:nvSpPr>
          <p:cNvPr id="7" name="Στρογγυλεμένο ορθογώνιο 6">
            <a:extLst>
              <a:ext uri="{FF2B5EF4-FFF2-40B4-BE49-F238E27FC236}">
                <a16:creationId xmlns="" xmlns:a16="http://schemas.microsoft.com/office/drawing/2014/main" id="{E34D4A39-A3BF-5C92-F220-097E49C58E70}"/>
              </a:ext>
            </a:extLst>
          </p:cNvPr>
          <p:cNvSpPr/>
          <p:nvPr/>
        </p:nvSpPr>
        <p:spPr>
          <a:xfrm>
            <a:off x="2903657" y="62639"/>
            <a:ext cx="4572000" cy="877930"/>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a:extLst>
              <a:ext uri="{FF2B5EF4-FFF2-40B4-BE49-F238E27FC236}">
                <a16:creationId xmlns="" xmlns:a16="http://schemas.microsoft.com/office/drawing/2014/main" id="{1962F62E-5499-B1BE-08C3-E20F8AC2E8FD}"/>
              </a:ext>
            </a:extLst>
          </p:cNvPr>
          <p:cNvSpPr/>
          <p:nvPr/>
        </p:nvSpPr>
        <p:spPr>
          <a:xfrm>
            <a:off x="2934072" y="123478"/>
            <a:ext cx="4572000" cy="707886"/>
          </a:xfrm>
          <a:prstGeom prst="rect">
            <a:avLst/>
          </a:prstGeom>
        </p:spPr>
        <p:txBody>
          <a:bodyPr wrap="square">
            <a:spAutoFit/>
          </a:bodyPr>
          <a:lstStyle/>
          <a:p>
            <a:pPr algn="ctr"/>
            <a:r>
              <a:rPr lang="el-GR" sz="2000" spc="300" dirty="0">
                <a:ln w="19050" cmpd="sng">
                  <a:solidFill>
                    <a:srgbClr val="FFFFFF"/>
                  </a:solidFill>
                  <a:prstDash val="solid"/>
                </a:ln>
                <a:solidFill>
                  <a:srgbClr val="FFFFFF"/>
                </a:solidFill>
                <a:latin typeface="Bahnschrift Light SemiCondensed" panose="020B0502040204020203" pitchFamily="34" charset="0"/>
              </a:rPr>
              <a:t>Προκλήσεις και προσδοκίες από την αξιοποίηση εφαρμογών ΤΝ</a:t>
            </a:r>
          </a:p>
        </p:txBody>
      </p:sp>
      <p:sp>
        <p:nvSpPr>
          <p:cNvPr id="8" name="Ορθογώνιο 7">
            <a:extLst>
              <a:ext uri="{FF2B5EF4-FFF2-40B4-BE49-F238E27FC236}">
                <a16:creationId xmlns="" xmlns:a16="http://schemas.microsoft.com/office/drawing/2014/main" id="{AE26944D-9CB2-6756-710F-40918C9C8DAA}"/>
              </a:ext>
            </a:extLst>
          </p:cNvPr>
          <p:cNvSpPr/>
          <p:nvPr/>
        </p:nvSpPr>
        <p:spPr>
          <a:xfrm>
            <a:off x="0" y="0"/>
            <a:ext cx="2627784" cy="661720"/>
          </a:xfrm>
          <a:prstGeom prst="rect">
            <a:avLst/>
          </a:prstGeom>
          <a:solidFill>
            <a:srgbClr val="8400D6"/>
          </a:solidFill>
        </p:spPr>
        <p:txBody>
          <a:bodyPr wrap="square">
            <a:spAutoFit/>
          </a:bodyPr>
          <a:lstStyle/>
          <a:p>
            <a:pPr algn="ctr"/>
            <a:r>
              <a:rPr lang="el-GR" sz="3700" spc="300" dirty="0">
                <a:ln w="19050" cmpd="sng">
                  <a:solidFill>
                    <a:srgbClr val="FFFFFF"/>
                  </a:solidFill>
                  <a:prstDash val="solid"/>
                </a:ln>
                <a:solidFill>
                  <a:srgbClr val="FFFFFF"/>
                </a:solidFill>
                <a:latin typeface="Bahnschrift Light SemiCondensed" panose="020B0502040204020203" pitchFamily="34" charset="0"/>
              </a:rPr>
              <a:t>ΜΕΡΟΣ Α΄</a:t>
            </a:r>
          </a:p>
        </p:txBody>
      </p:sp>
      <p:graphicFrame>
        <p:nvGraphicFramePr>
          <p:cNvPr id="6" name="Πίνακας 5">
            <a:extLst>
              <a:ext uri="{FF2B5EF4-FFF2-40B4-BE49-F238E27FC236}">
                <a16:creationId xmlns="" xmlns:a16="http://schemas.microsoft.com/office/drawing/2014/main" id="{F6712ED0-A47D-4E7B-B539-8594C1DA6D52}"/>
              </a:ext>
            </a:extLst>
          </p:cNvPr>
          <p:cNvGraphicFramePr>
            <a:graphicFrameLocks noGrp="1"/>
          </p:cNvGraphicFramePr>
          <p:nvPr/>
        </p:nvGraphicFramePr>
        <p:xfrm>
          <a:off x="107504" y="2152015"/>
          <a:ext cx="5328592" cy="2991485"/>
        </p:xfrm>
        <a:graphic>
          <a:graphicData uri="http://schemas.openxmlformats.org/drawingml/2006/table">
            <a:tbl>
              <a:tblPr firstRow="1" firstCol="1" bandRow="1">
                <a:tableStyleId>{5C22544A-7EE6-4342-B048-85BDC9FD1C3A}</a:tableStyleId>
              </a:tblPr>
              <a:tblGrid>
                <a:gridCol w="1296144">
                  <a:extLst>
                    <a:ext uri="{9D8B030D-6E8A-4147-A177-3AD203B41FA5}">
                      <a16:colId xmlns="" xmlns:a16="http://schemas.microsoft.com/office/drawing/2014/main" val="2474416060"/>
                    </a:ext>
                  </a:extLst>
                </a:gridCol>
                <a:gridCol w="3096344">
                  <a:extLst>
                    <a:ext uri="{9D8B030D-6E8A-4147-A177-3AD203B41FA5}">
                      <a16:colId xmlns="" xmlns:a16="http://schemas.microsoft.com/office/drawing/2014/main" val="3864997072"/>
                    </a:ext>
                  </a:extLst>
                </a:gridCol>
                <a:gridCol w="432048">
                  <a:extLst>
                    <a:ext uri="{9D8B030D-6E8A-4147-A177-3AD203B41FA5}">
                      <a16:colId xmlns="" xmlns:a16="http://schemas.microsoft.com/office/drawing/2014/main" val="653819787"/>
                    </a:ext>
                  </a:extLst>
                </a:gridCol>
                <a:gridCol w="504056">
                  <a:extLst>
                    <a:ext uri="{9D8B030D-6E8A-4147-A177-3AD203B41FA5}">
                      <a16:colId xmlns="" xmlns:a16="http://schemas.microsoft.com/office/drawing/2014/main" val="616855488"/>
                    </a:ext>
                  </a:extLst>
                </a:gridCol>
              </a:tblGrid>
              <a:tr h="0">
                <a:tc>
                  <a:txBody>
                    <a:bodyPr/>
                    <a:lstStyle/>
                    <a:p>
                      <a:pPr algn="ctr"/>
                      <a:r>
                        <a:rPr lang="el-GR" sz="1100" dirty="0">
                          <a:effectLst/>
                          <a:latin typeface="Bahnschrift Light" panose="020B0502040204020203" pitchFamily="34" charset="0"/>
                        </a:rPr>
                        <a:t>Θεματικές / κατηγορίες</a:t>
                      </a:r>
                      <a:endParaRPr lang="el-GR" sz="1000" dirty="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spcBef>
                          <a:spcPts val="500"/>
                        </a:spcBef>
                      </a:pPr>
                      <a:r>
                        <a:rPr lang="el-GR" sz="1100">
                          <a:effectLst/>
                          <a:latin typeface="Bahnschrift Light" panose="020B0502040204020203" pitchFamily="34" charset="0"/>
                        </a:rPr>
                        <a:t>Κωδικοί</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spcBef>
                          <a:spcPts val="500"/>
                        </a:spcBef>
                      </a:pPr>
                      <a:r>
                        <a:rPr lang="el-GR" sz="1100">
                          <a:effectLst/>
                          <a:latin typeface="Bahnschrift Light" panose="020B0502040204020203" pitchFamily="34" charset="0"/>
                        </a:rPr>
                        <a:t>N</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spcBef>
                          <a:spcPts val="500"/>
                        </a:spcBef>
                      </a:pPr>
                      <a:r>
                        <a:rPr lang="el-GR" sz="1100">
                          <a:effectLst/>
                          <a:latin typeface="Bahnschrift Light" panose="020B0502040204020203" pitchFamily="34" charset="0"/>
                        </a:rPr>
                        <a:t>N%</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2338382671"/>
                  </a:ext>
                </a:extLst>
              </a:tr>
              <a:tr h="0">
                <a:tc rowSpan="12">
                  <a:txBody>
                    <a:bodyPr/>
                    <a:lstStyle/>
                    <a:p>
                      <a:r>
                        <a:rPr lang="el-GR" sz="1100" dirty="0">
                          <a:effectLst/>
                          <a:latin typeface="Bahnschrift Light" panose="020B0502040204020203" pitchFamily="34" charset="0"/>
                        </a:rPr>
                        <a:t> </a:t>
                      </a:r>
                      <a:endParaRPr lang="el-GR" sz="1000" dirty="0">
                        <a:effectLst/>
                        <a:latin typeface="Bahnschrift Light" panose="020B0502040204020203" pitchFamily="34" charset="0"/>
                      </a:endParaRPr>
                    </a:p>
                    <a:p>
                      <a:r>
                        <a:rPr lang="el-GR" sz="1100" dirty="0">
                          <a:effectLst/>
                          <a:latin typeface="Bahnschrift Light" panose="020B0502040204020203" pitchFamily="34" charset="0"/>
                        </a:rPr>
                        <a:t> </a:t>
                      </a:r>
                      <a:endParaRPr lang="el-GR" sz="1000" dirty="0">
                        <a:effectLst/>
                        <a:latin typeface="Bahnschrift Light" panose="020B0502040204020203" pitchFamily="34" charset="0"/>
                      </a:endParaRPr>
                    </a:p>
                    <a:p>
                      <a:r>
                        <a:rPr lang="el-GR" sz="1100" dirty="0">
                          <a:effectLst/>
                          <a:latin typeface="Bahnschrift Light" panose="020B0502040204020203" pitchFamily="34" charset="0"/>
                        </a:rPr>
                        <a:t> </a:t>
                      </a:r>
                      <a:endParaRPr lang="el-GR" sz="1000" dirty="0">
                        <a:effectLst/>
                        <a:latin typeface="Bahnschrift Light" panose="020B0502040204020203" pitchFamily="34" charset="0"/>
                      </a:endParaRPr>
                    </a:p>
                    <a:p>
                      <a:pPr algn="ctr"/>
                      <a:r>
                        <a:rPr lang="el-GR" sz="1100" dirty="0">
                          <a:effectLst/>
                          <a:latin typeface="Bahnschrift Light" panose="020B0502040204020203" pitchFamily="34" charset="0"/>
                        </a:rPr>
                        <a:t>1. Οφέλη</a:t>
                      </a:r>
                      <a:endParaRPr lang="el-GR" sz="1000" dirty="0">
                        <a:effectLst/>
                        <a:latin typeface="Bahnschrift Light" panose="020B0502040204020203" pitchFamily="34" charset="0"/>
                        <a:ea typeface="Times New Roman" panose="02020603050405020304" pitchFamily="18" charset="0"/>
                      </a:endParaRPr>
                    </a:p>
                  </a:txBody>
                  <a:tcPr marL="68580" marR="68580" marT="0" marB="0"/>
                </a:tc>
                <a:tc>
                  <a:txBody>
                    <a:bodyPr/>
                    <a:lstStyle/>
                    <a:p>
                      <a:r>
                        <a:rPr lang="el-GR" sz="1100">
                          <a:effectLst/>
                          <a:latin typeface="Bahnschrift Light" panose="020B0502040204020203" pitchFamily="34" charset="0"/>
                        </a:rPr>
                        <a:t>Ενίσχυση δεξιοτήτων (κριτική σκέψη, αυτονομία, ορθογραφία, δημιουργικότητα)</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dirty="0">
                          <a:effectLst/>
                          <a:latin typeface="Bahnschrift Light" panose="020B0502040204020203" pitchFamily="34" charset="0"/>
                        </a:rPr>
                        <a:t>27</a:t>
                      </a:r>
                      <a:endParaRPr lang="el-GR" sz="1000" dirty="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dirty="0">
                          <a:effectLst/>
                          <a:latin typeface="Bahnschrift Light" panose="020B0502040204020203" pitchFamily="34" charset="0"/>
                        </a:rPr>
                        <a:t>8,33</a:t>
                      </a:r>
                      <a:endParaRPr lang="el-GR" sz="1000" dirty="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2908532279"/>
                  </a:ext>
                </a:extLst>
              </a:tr>
              <a:tr h="0">
                <a:tc vMerge="1">
                  <a:txBody>
                    <a:bodyPr/>
                    <a:lstStyle/>
                    <a:p>
                      <a:endParaRPr lang="el-GR"/>
                    </a:p>
                  </a:txBody>
                  <a:tcPr/>
                </a:tc>
                <a:tc>
                  <a:txBody>
                    <a:bodyPr/>
                    <a:lstStyle/>
                    <a:p>
                      <a:r>
                        <a:rPr lang="el-GR" sz="1100" dirty="0">
                          <a:effectLst/>
                          <a:latin typeface="Bahnschrift Light" panose="020B0502040204020203" pitchFamily="34" charset="0"/>
                        </a:rPr>
                        <a:t>Βελτίωση σε έκφραση - επικοινωνία</a:t>
                      </a:r>
                      <a:endParaRPr lang="el-GR" sz="1000" dirty="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a:effectLst/>
                          <a:latin typeface="Bahnschrift Light" panose="020B0502040204020203" pitchFamily="34" charset="0"/>
                        </a:rPr>
                        <a:t>25</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a:effectLst/>
                          <a:latin typeface="Bahnschrift Light" panose="020B0502040204020203" pitchFamily="34" charset="0"/>
                        </a:rPr>
                        <a:t>7,72</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3599005571"/>
                  </a:ext>
                </a:extLst>
              </a:tr>
              <a:tr h="0">
                <a:tc vMerge="1">
                  <a:txBody>
                    <a:bodyPr/>
                    <a:lstStyle/>
                    <a:p>
                      <a:endParaRPr lang="el-GR"/>
                    </a:p>
                  </a:txBody>
                  <a:tcPr/>
                </a:tc>
                <a:tc>
                  <a:txBody>
                    <a:bodyPr/>
                    <a:lstStyle/>
                    <a:p>
                      <a:r>
                        <a:rPr lang="el-GR" sz="1100" dirty="0">
                          <a:effectLst/>
                          <a:latin typeface="Bahnschrift Light" panose="020B0502040204020203" pitchFamily="34" charset="0"/>
                        </a:rPr>
                        <a:t>Βοήθεια σε έρευνα - αναζήτηση </a:t>
                      </a:r>
                      <a:endParaRPr lang="el-GR" sz="1000" dirty="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a:effectLst/>
                          <a:latin typeface="Bahnschrift Light" panose="020B0502040204020203" pitchFamily="34" charset="0"/>
                        </a:rPr>
                        <a:t>18</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a:effectLst/>
                          <a:latin typeface="Bahnschrift Light" panose="020B0502040204020203" pitchFamily="34" charset="0"/>
                        </a:rPr>
                        <a:t>5,55</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1922863597"/>
                  </a:ext>
                </a:extLst>
              </a:tr>
              <a:tr h="0">
                <a:tc vMerge="1">
                  <a:txBody>
                    <a:bodyPr/>
                    <a:lstStyle/>
                    <a:p>
                      <a:endParaRPr lang="el-GR"/>
                    </a:p>
                  </a:txBody>
                  <a:tcPr/>
                </a:tc>
                <a:tc>
                  <a:txBody>
                    <a:bodyPr/>
                    <a:lstStyle/>
                    <a:p>
                      <a:r>
                        <a:rPr lang="el-GR" sz="1100">
                          <a:effectLst/>
                          <a:latin typeface="Bahnschrift Light" panose="020B0502040204020203" pitchFamily="34" charset="0"/>
                        </a:rPr>
                        <a:t>Εξατομίκευση</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a:effectLst/>
                          <a:latin typeface="Bahnschrift Light" panose="020B0502040204020203" pitchFamily="34" charset="0"/>
                        </a:rPr>
                        <a:t>18</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a:effectLst/>
                          <a:latin typeface="Bahnschrift Light" panose="020B0502040204020203" pitchFamily="34" charset="0"/>
                        </a:rPr>
                        <a:t>5,55</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2256921107"/>
                  </a:ext>
                </a:extLst>
              </a:tr>
              <a:tr h="190500">
                <a:tc vMerge="1">
                  <a:txBody>
                    <a:bodyPr/>
                    <a:lstStyle/>
                    <a:p>
                      <a:endParaRPr lang="el-GR"/>
                    </a:p>
                  </a:txBody>
                  <a:tcPr/>
                </a:tc>
                <a:tc>
                  <a:txBody>
                    <a:bodyPr/>
                    <a:lstStyle/>
                    <a:p>
                      <a:r>
                        <a:rPr lang="el-GR" sz="1100" dirty="0">
                          <a:effectLst/>
                          <a:latin typeface="Bahnschrift Light" panose="020B0502040204020203" pitchFamily="34" charset="0"/>
                        </a:rPr>
                        <a:t>Καινοτομία (βιωματική, </a:t>
                      </a:r>
                      <a:r>
                        <a:rPr lang="el-GR" sz="1100" dirty="0" err="1">
                          <a:effectLst/>
                          <a:latin typeface="Bahnschrift Light" panose="020B0502040204020203" pitchFamily="34" charset="0"/>
                        </a:rPr>
                        <a:t>πολυτροπική</a:t>
                      </a:r>
                      <a:r>
                        <a:rPr lang="el-GR" sz="1100" dirty="0">
                          <a:effectLst/>
                          <a:latin typeface="Bahnschrift Light" panose="020B0502040204020203" pitchFamily="34" charset="0"/>
                        </a:rPr>
                        <a:t> μάθηση)</a:t>
                      </a:r>
                      <a:endParaRPr lang="el-GR" sz="1000" dirty="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a:effectLst/>
                          <a:latin typeface="Bahnschrift Light" panose="020B0502040204020203" pitchFamily="34" charset="0"/>
                        </a:rPr>
                        <a:t>16</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a:effectLst/>
                          <a:latin typeface="Bahnschrift Light" panose="020B0502040204020203" pitchFamily="34" charset="0"/>
                        </a:rPr>
                        <a:t>4,94</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4007789306"/>
                  </a:ext>
                </a:extLst>
              </a:tr>
              <a:tr h="193675">
                <a:tc vMerge="1">
                  <a:txBody>
                    <a:bodyPr/>
                    <a:lstStyle/>
                    <a:p>
                      <a:endParaRPr lang="el-GR"/>
                    </a:p>
                  </a:txBody>
                  <a:tcPr/>
                </a:tc>
                <a:tc>
                  <a:txBody>
                    <a:bodyPr/>
                    <a:lstStyle/>
                    <a:p>
                      <a:r>
                        <a:rPr lang="el-GR" sz="1100">
                          <a:effectLst/>
                          <a:latin typeface="Bahnschrift Light" panose="020B0502040204020203" pitchFamily="34" charset="0"/>
                        </a:rPr>
                        <a:t>Βοηθός εκπαιδευτικού (παροχή ασκήσεων)</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a:effectLst/>
                          <a:latin typeface="Bahnschrift Light" panose="020B0502040204020203" pitchFamily="34" charset="0"/>
                        </a:rPr>
                        <a:t>13</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a:effectLst/>
                          <a:latin typeface="Bahnschrift Light" panose="020B0502040204020203" pitchFamily="34" charset="0"/>
                        </a:rPr>
                        <a:t>4,01</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89127278"/>
                  </a:ext>
                </a:extLst>
              </a:tr>
              <a:tr h="0">
                <a:tc vMerge="1">
                  <a:txBody>
                    <a:bodyPr/>
                    <a:lstStyle/>
                    <a:p>
                      <a:endParaRPr lang="el-GR"/>
                    </a:p>
                  </a:txBody>
                  <a:tcPr/>
                </a:tc>
                <a:tc>
                  <a:txBody>
                    <a:bodyPr/>
                    <a:lstStyle/>
                    <a:p>
                      <a:r>
                        <a:rPr lang="el-GR" sz="1100" dirty="0">
                          <a:effectLst/>
                          <a:latin typeface="Bahnschrift Light" panose="020B0502040204020203" pitchFamily="34" charset="0"/>
                        </a:rPr>
                        <a:t>Κινητοποίηση ενδιαφέροντος </a:t>
                      </a:r>
                      <a:endParaRPr lang="el-GR" sz="1000" dirty="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a:effectLst/>
                          <a:latin typeface="Bahnschrift Light" panose="020B0502040204020203" pitchFamily="34" charset="0"/>
                        </a:rPr>
                        <a:t>9</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a:effectLst/>
                          <a:latin typeface="Bahnschrift Light" panose="020B0502040204020203" pitchFamily="34" charset="0"/>
                        </a:rPr>
                        <a:t>2,78</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3359187253"/>
                  </a:ext>
                </a:extLst>
              </a:tr>
              <a:tr h="0">
                <a:tc vMerge="1">
                  <a:txBody>
                    <a:bodyPr/>
                    <a:lstStyle/>
                    <a:p>
                      <a:endParaRPr lang="el-GR"/>
                    </a:p>
                  </a:txBody>
                  <a:tcPr/>
                </a:tc>
                <a:tc>
                  <a:txBody>
                    <a:bodyPr/>
                    <a:lstStyle/>
                    <a:p>
                      <a:r>
                        <a:rPr lang="el-GR" sz="1100" dirty="0">
                          <a:effectLst/>
                          <a:latin typeface="Bahnschrift Light" panose="020B0502040204020203" pitchFamily="34" charset="0"/>
                        </a:rPr>
                        <a:t>Βελτίωση </a:t>
                      </a:r>
                      <a:r>
                        <a:rPr lang="el-GR" sz="1100" dirty="0" err="1">
                          <a:effectLst/>
                          <a:latin typeface="Bahnschrift Light" panose="020B0502040204020203" pitchFamily="34" charset="0"/>
                        </a:rPr>
                        <a:t>αυτοεικόνας</a:t>
                      </a:r>
                      <a:r>
                        <a:rPr lang="el-GR" sz="1100" dirty="0">
                          <a:effectLst/>
                          <a:latin typeface="Bahnschrift Light" panose="020B0502040204020203" pitchFamily="34" charset="0"/>
                        </a:rPr>
                        <a:t> - αυτοπεποίθησης</a:t>
                      </a:r>
                      <a:endParaRPr lang="el-GR" sz="1000" dirty="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a:effectLst/>
                          <a:latin typeface="Bahnschrift Light" panose="020B0502040204020203" pitchFamily="34" charset="0"/>
                        </a:rPr>
                        <a:t>9</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a:effectLst/>
                          <a:latin typeface="Bahnschrift Light" panose="020B0502040204020203" pitchFamily="34" charset="0"/>
                        </a:rPr>
                        <a:t>2,78</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955742649"/>
                  </a:ext>
                </a:extLst>
              </a:tr>
              <a:tr h="190500">
                <a:tc vMerge="1">
                  <a:txBody>
                    <a:bodyPr/>
                    <a:lstStyle/>
                    <a:p>
                      <a:endParaRPr lang="el-GR"/>
                    </a:p>
                  </a:txBody>
                  <a:tcPr/>
                </a:tc>
                <a:tc>
                  <a:txBody>
                    <a:bodyPr/>
                    <a:lstStyle/>
                    <a:p>
                      <a:r>
                        <a:rPr lang="el-GR" sz="1100" dirty="0">
                          <a:effectLst/>
                          <a:latin typeface="Bahnschrift Light" panose="020B0502040204020203" pitchFamily="34" charset="0"/>
                        </a:rPr>
                        <a:t>Τεχνολογικός </a:t>
                      </a:r>
                      <a:r>
                        <a:rPr lang="el-GR" sz="1100" dirty="0" err="1">
                          <a:effectLst/>
                          <a:latin typeface="Bahnschrift Light" panose="020B0502040204020203" pitchFamily="34" charset="0"/>
                        </a:rPr>
                        <a:t>γραμματισμός</a:t>
                      </a:r>
                      <a:endParaRPr lang="el-GR" sz="1000" dirty="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a:effectLst/>
                          <a:latin typeface="Bahnschrift Light" panose="020B0502040204020203" pitchFamily="34" charset="0"/>
                        </a:rPr>
                        <a:t>8</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a:effectLst/>
                          <a:latin typeface="Bahnschrift Light" panose="020B0502040204020203" pitchFamily="34" charset="0"/>
                        </a:rPr>
                        <a:t>2,47</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3857336145"/>
                  </a:ext>
                </a:extLst>
              </a:tr>
              <a:tr h="180975">
                <a:tc vMerge="1">
                  <a:txBody>
                    <a:bodyPr/>
                    <a:lstStyle/>
                    <a:p>
                      <a:endParaRPr lang="el-GR"/>
                    </a:p>
                  </a:txBody>
                  <a:tcPr/>
                </a:tc>
                <a:tc>
                  <a:txBody>
                    <a:bodyPr/>
                    <a:lstStyle/>
                    <a:p>
                      <a:r>
                        <a:rPr lang="el-GR" sz="1100" dirty="0">
                          <a:effectLst/>
                          <a:latin typeface="Bahnschrift Light" panose="020B0502040204020203" pitchFamily="34" charset="0"/>
                        </a:rPr>
                        <a:t>Κατανόηση σύνθετων εννοιών</a:t>
                      </a:r>
                      <a:endParaRPr lang="el-GR" sz="1000" dirty="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a:effectLst/>
                          <a:latin typeface="Bahnschrift Light" panose="020B0502040204020203" pitchFamily="34" charset="0"/>
                        </a:rPr>
                        <a:t>8</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a:effectLst/>
                          <a:latin typeface="Bahnschrift Light" panose="020B0502040204020203" pitchFamily="34" charset="0"/>
                        </a:rPr>
                        <a:t>2,47</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509762540"/>
                  </a:ext>
                </a:extLst>
              </a:tr>
              <a:tr h="160020">
                <a:tc vMerge="1">
                  <a:txBody>
                    <a:bodyPr/>
                    <a:lstStyle/>
                    <a:p>
                      <a:endParaRPr lang="el-GR"/>
                    </a:p>
                  </a:txBody>
                  <a:tcPr/>
                </a:tc>
                <a:tc>
                  <a:txBody>
                    <a:bodyPr/>
                    <a:lstStyle/>
                    <a:p>
                      <a:r>
                        <a:rPr lang="el-GR" sz="1100">
                          <a:effectLst/>
                          <a:latin typeface="Bahnschrift Light" panose="020B0502040204020203" pitchFamily="34" charset="0"/>
                        </a:rPr>
                        <a:t>Προσβασιμότητα</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dirty="0">
                          <a:effectLst/>
                          <a:latin typeface="Bahnschrift Light" panose="020B0502040204020203" pitchFamily="34" charset="0"/>
                        </a:rPr>
                        <a:t>3</a:t>
                      </a:r>
                      <a:endParaRPr lang="el-GR" sz="1000" dirty="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a:effectLst/>
                          <a:latin typeface="Bahnschrift Light" panose="020B0502040204020203" pitchFamily="34" charset="0"/>
                        </a:rPr>
                        <a:t>0,93</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315647921"/>
                  </a:ext>
                </a:extLst>
              </a:tr>
              <a:tr h="182245">
                <a:tc vMerge="1">
                  <a:txBody>
                    <a:bodyPr/>
                    <a:lstStyle/>
                    <a:p>
                      <a:endParaRPr lang="el-GR"/>
                    </a:p>
                  </a:txBody>
                  <a:tcPr/>
                </a:tc>
                <a:tc>
                  <a:txBody>
                    <a:bodyPr/>
                    <a:lstStyle/>
                    <a:p>
                      <a:r>
                        <a:rPr lang="el-GR" sz="1100">
                          <a:effectLst/>
                          <a:latin typeface="Bahnschrift Light" panose="020B0502040204020203" pitchFamily="34" charset="0"/>
                        </a:rPr>
                        <a:t>Έμπνευση – παροχή ιδεών</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a:effectLst/>
                          <a:latin typeface="Bahnschrift Light" panose="020B0502040204020203" pitchFamily="34" charset="0"/>
                        </a:rPr>
                        <a:t>2</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a:effectLst/>
                          <a:latin typeface="Bahnschrift Light" panose="020B0502040204020203" pitchFamily="34" charset="0"/>
                        </a:rPr>
                        <a:t>0,68</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3472611728"/>
                  </a:ext>
                </a:extLst>
              </a:tr>
              <a:tr h="209550">
                <a:tc rowSpan="2" gridSpan="2">
                  <a:txBody>
                    <a:bodyPr/>
                    <a:lstStyle/>
                    <a:p>
                      <a:pPr algn="ctr"/>
                      <a:r>
                        <a:rPr lang="el-GR" sz="1100">
                          <a:effectLst/>
                          <a:latin typeface="Bahnschrift Light" panose="020B0502040204020203" pitchFamily="34" charset="0"/>
                        </a:rPr>
                        <a:t> </a:t>
                      </a:r>
                      <a:endParaRPr lang="el-GR" sz="1000">
                        <a:effectLst/>
                        <a:latin typeface="Bahnschrift Light" panose="020B0502040204020203" pitchFamily="34" charset="0"/>
                      </a:endParaRPr>
                    </a:p>
                    <a:p>
                      <a:pPr algn="ctr"/>
                      <a:r>
                        <a:rPr lang="el-GR" sz="1100">
                          <a:effectLst/>
                          <a:latin typeface="Bahnschrift Light" panose="020B0502040204020203" pitchFamily="34" charset="0"/>
                        </a:rPr>
                        <a:t>Σύνολο</a:t>
                      </a:r>
                      <a:endParaRPr lang="el-GR" sz="1000">
                        <a:effectLst/>
                        <a:latin typeface="Bahnschrift Light" panose="020B0502040204020203" pitchFamily="34" charset="0"/>
                        <a:ea typeface="Times New Roman" panose="02020603050405020304" pitchFamily="18" charset="0"/>
                      </a:endParaRPr>
                    </a:p>
                  </a:txBody>
                  <a:tcPr marL="68580" marR="68580" marT="0" marB="0"/>
                </a:tc>
                <a:tc rowSpan="2" hMerge="1">
                  <a:txBody>
                    <a:bodyPr/>
                    <a:lstStyle/>
                    <a:p>
                      <a:endParaRPr lang="el-GR"/>
                    </a:p>
                  </a:txBody>
                  <a:tcPr/>
                </a:tc>
                <a:tc>
                  <a:txBody>
                    <a:bodyPr/>
                    <a:lstStyle/>
                    <a:p>
                      <a:pPr algn="ctr"/>
                      <a:r>
                        <a:rPr lang="el-GR" sz="1100">
                          <a:effectLst/>
                          <a:latin typeface="Bahnschrift Light" panose="020B0502040204020203" pitchFamily="34" charset="0"/>
                        </a:rPr>
                        <a:t>156</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dirty="0">
                          <a:effectLst/>
                          <a:latin typeface="Bahnschrift Light" panose="020B0502040204020203" pitchFamily="34" charset="0"/>
                        </a:rPr>
                        <a:t>48,15</a:t>
                      </a:r>
                      <a:endParaRPr lang="el-GR" sz="1000" dirty="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2381067504"/>
                  </a:ext>
                </a:extLst>
              </a:tr>
              <a:tr h="142875">
                <a:tc gridSpan="2" vMerge="1">
                  <a:txBody>
                    <a:bodyPr/>
                    <a:lstStyle/>
                    <a:p>
                      <a:endParaRPr lang="el-GR"/>
                    </a:p>
                  </a:txBody>
                  <a:tcPr/>
                </a:tc>
                <a:tc hMerge="1" vMerge="1">
                  <a:txBody>
                    <a:bodyPr/>
                    <a:lstStyle/>
                    <a:p>
                      <a:endParaRPr lang="el-GR"/>
                    </a:p>
                  </a:txBody>
                  <a:tcPr/>
                </a:tc>
                <a:tc>
                  <a:txBody>
                    <a:bodyPr/>
                    <a:lstStyle/>
                    <a:p>
                      <a:pPr algn="ctr"/>
                      <a:r>
                        <a:rPr lang="el-GR" sz="1100">
                          <a:effectLst/>
                          <a:latin typeface="Bahnschrift Light" panose="020B0502040204020203" pitchFamily="34" charset="0"/>
                        </a:rPr>
                        <a:t>324</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dirty="0">
                          <a:effectLst/>
                          <a:latin typeface="Bahnschrift Light" panose="020B0502040204020203" pitchFamily="34" charset="0"/>
                        </a:rPr>
                        <a:t>100</a:t>
                      </a:r>
                      <a:endParaRPr lang="el-GR" sz="1000" dirty="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1370669003"/>
                  </a:ext>
                </a:extLst>
              </a:tr>
            </a:tbl>
          </a:graphicData>
        </a:graphic>
      </p:graphicFrame>
      <p:sp>
        <p:nvSpPr>
          <p:cNvPr id="10" name="Στρογγυλεμένο ορθογώνιο 9">
            <a:extLst>
              <a:ext uri="{FF2B5EF4-FFF2-40B4-BE49-F238E27FC236}">
                <a16:creationId xmlns="" xmlns:a16="http://schemas.microsoft.com/office/drawing/2014/main" id="{16DF382E-FE92-6808-6DE8-7058D538A0E4}"/>
              </a:ext>
            </a:extLst>
          </p:cNvPr>
          <p:cNvSpPr/>
          <p:nvPr/>
        </p:nvSpPr>
        <p:spPr>
          <a:xfrm>
            <a:off x="179512" y="1001409"/>
            <a:ext cx="7488832" cy="1092258"/>
          </a:xfrm>
          <a:prstGeom prst="roundRect">
            <a:avLst>
              <a:gd name="adj" fmla="val 31435"/>
            </a:avLst>
          </a:prstGeom>
          <a:solidFill>
            <a:srgbClr val="8C5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a:extLst>
              <a:ext uri="{FF2B5EF4-FFF2-40B4-BE49-F238E27FC236}">
                <a16:creationId xmlns="" xmlns:a16="http://schemas.microsoft.com/office/drawing/2014/main" id="{922BDEDA-4D19-CF06-AC0E-2DCD674CD72D}"/>
              </a:ext>
            </a:extLst>
          </p:cNvPr>
          <p:cNvSpPr/>
          <p:nvPr/>
        </p:nvSpPr>
        <p:spPr>
          <a:xfrm>
            <a:off x="593304" y="1048872"/>
            <a:ext cx="6768752" cy="1015663"/>
          </a:xfrm>
          <a:prstGeom prst="rect">
            <a:avLst/>
          </a:prstGeom>
        </p:spPr>
        <p:txBody>
          <a:bodyPr wrap="square">
            <a:spAutoFit/>
          </a:bodyPr>
          <a:lstStyle/>
          <a:p>
            <a:pPr marL="342900" indent="-342900">
              <a:spcAft>
                <a:spcPts val="1000"/>
              </a:spcAft>
              <a:buFont typeface="Arial" panose="020B0604020202020204" pitchFamily="34" charset="0"/>
              <a:buChar char="•"/>
            </a:pPr>
            <a:r>
              <a:rPr lang="el-GR" sz="2000" spc="200" dirty="0">
                <a:ln w="9525" cmpd="sng">
                  <a:solidFill>
                    <a:srgbClr val="FFFFFF"/>
                  </a:solidFill>
                  <a:prstDash val="solid"/>
                </a:ln>
                <a:solidFill>
                  <a:srgbClr val="FFFFFF"/>
                </a:solidFill>
                <a:latin typeface="Bahnschrift Light SemiCondensed" panose="020B0502040204020203" pitchFamily="34" charset="0"/>
              </a:rPr>
              <a:t>Ακόμη, έρευνα στο Πανεπιστήμιο Πελοποννήσου, ανέδειξε τις απόψεις φοιτητών/τριών για τη χρήση τέτοιων εφαρμογών σε παρεμβάσεις ΕΑΕ.</a:t>
            </a:r>
          </a:p>
        </p:txBody>
      </p:sp>
    </p:spTree>
    <p:extLst>
      <p:ext uri="{BB962C8B-B14F-4D97-AF65-F5344CB8AC3E}">
        <p14:creationId xmlns:p14="http://schemas.microsoft.com/office/powerpoint/2010/main" val="171095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DB9D795-E35F-7A91-EC4C-ECA14FD8C4F5}"/>
            </a:ext>
          </a:extLst>
        </p:cNvPr>
        <p:cNvGrpSpPr/>
        <p:nvPr/>
      </p:nvGrpSpPr>
      <p:grpSpPr>
        <a:xfrm>
          <a:off x="0" y="0"/>
          <a:ext cx="0" cy="0"/>
          <a:chOff x="0" y="0"/>
          <a:chExt cx="0" cy="0"/>
        </a:xfrm>
      </p:grpSpPr>
      <p:sp>
        <p:nvSpPr>
          <p:cNvPr id="3" name="Ορθογώνιο 2">
            <a:extLst>
              <a:ext uri="{FF2B5EF4-FFF2-40B4-BE49-F238E27FC236}">
                <a16:creationId xmlns="" xmlns:a16="http://schemas.microsoft.com/office/drawing/2014/main" id="{0D6BB234-0AEE-2F83-D305-6C91F4DE5B6D}"/>
              </a:ext>
            </a:extLst>
          </p:cNvPr>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Freeform 2">
            <a:extLst>
              <a:ext uri="{FF2B5EF4-FFF2-40B4-BE49-F238E27FC236}">
                <a16:creationId xmlns="" xmlns:a16="http://schemas.microsoft.com/office/drawing/2014/main" id="{63BB9BAA-520D-6166-6445-DC59965230B4}"/>
              </a:ext>
            </a:extLst>
          </p:cNvPr>
          <p:cNvSpPr/>
          <p:nvPr/>
        </p:nvSpPr>
        <p:spPr>
          <a:xfrm flipH="1">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t="-9222" b="-9222"/>
            </a:stretch>
          </a:blipFill>
        </p:spPr>
      </p:sp>
      <p:sp>
        <p:nvSpPr>
          <p:cNvPr id="7" name="Στρογγυλεμένο ορθογώνιο 6">
            <a:extLst>
              <a:ext uri="{FF2B5EF4-FFF2-40B4-BE49-F238E27FC236}">
                <a16:creationId xmlns="" xmlns:a16="http://schemas.microsoft.com/office/drawing/2014/main" id="{B8003E35-DBC3-E2DB-1FD9-C05541B08CEC}"/>
              </a:ext>
            </a:extLst>
          </p:cNvPr>
          <p:cNvSpPr/>
          <p:nvPr/>
        </p:nvSpPr>
        <p:spPr>
          <a:xfrm>
            <a:off x="2903657" y="62639"/>
            <a:ext cx="4572000" cy="877930"/>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a:extLst>
              <a:ext uri="{FF2B5EF4-FFF2-40B4-BE49-F238E27FC236}">
                <a16:creationId xmlns="" xmlns:a16="http://schemas.microsoft.com/office/drawing/2014/main" id="{61F4B5FF-EACB-5A64-EAF5-6733B6DEE893}"/>
              </a:ext>
            </a:extLst>
          </p:cNvPr>
          <p:cNvSpPr/>
          <p:nvPr/>
        </p:nvSpPr>
        <p:spPr>
          <a:xfrm>
            <a:off x="2934072" y="123478"/>
            <a:ext cx="4572000" cy="707886"/>
          </a:xfrm>
          <a:prstGeom prst="rect">
            <a:avLst/>
          </a:prstGeom>
        </p:spPr>
        <p:txBody>
          <a:bodyPr wrap="square">
            <a:spAutoFit/>
          </a:bodyPr>
          <a:lstStyle/>
          <a:p>
            <a:pPr algn="ctr"/>
            <a:r>
              <a:rPr lang="el-GR" sz="2000" spc="300" dirty="0">
                <a:ln w="19050" cmpd="sng">
                  <a:solidFill>
                    <a:srgbClr val="FFFFFF"/>
                  </a:solidFill>
                  <a:prstDash val="solid"/>
                </a:ln>
                <a:solidFill>
                  <a:srgbClr val="FFFFFF"/>
                </a:solidFill>
                <a:latin typeface="Bahnschrift Light SemiCondensed" panose="020B0502040204020203" pitchFamily="34" charset="0"/>
              </a:rPr>
              <a:t>Προκλήσεις και προσδοκίες από την αξιοποίηση εφαρμογών ΤΝ</a:t>
            </a:r>
          </a:p>
        </p:txBody>
      </p:sp>
      <p:sp>
        <p:nvSpPr>
          <p:cNvPr id="8" name="Ορθογώνιο 7">
            <a:extLst>
              <a:ext uri="{FF2B5EF4-FFF2-40B4-BE49-F238E27FC236}">
                <a16:creationId xmlns="" xmlns:a16="http://schemas.microsoft.com/office/drawing/2014/main" id="{C2EC67E8-3EE4-C158-AFAB-A679285CBFA1}"/>
              </a:ext>
            </a:extLst>
          </p:cNvPr>
          <p:cNvSpPr/>
          <p:nvPr/>
        </p:nvSpPr>
        <p:spPr>
          <a:xfrm>
            <a:off x="0" y="0"/>
            <a:ext cx="2627784" cy="661720"/>
          </a:xfrm>
          <a:prstGeom prst="rect">
            <a:avLst/>
          </a:prstGeom>
          <a:solidFill>
            <a:srgbClr val="8400D6"/>
          </a:solidFill>
        </p:spPr>
        <p:txBody>
          <a:bodyPr wrap="square">
            <a:spAutoFit/>
          </a:bodyPr>
          <a:lstStyle/>
          <a:p>
            <a:pPr algn="ctr"/>
            <a:r>
              <a:rPr lang="el-GR" sz="3700" spc="300" dirty="0">
                <a:ln w="19050" cmpd="sng">
                  <a:solidFill>
                    <a:srgbClr val="FFFFFF"/>
                  </a:solidFill>
                  <a:prstDash val="solid"/>
                </a:ln>
                <a:solidFill>
                  <a:srgbClr val="FFFFFF"/>
                </a:solidFill>
                <a:latin typeface="Bahnschrift Light SemiCondensed" panose="020B0502040204020203" pitchFamily="34" charset="0"/>
              </a:rPr>
              <a:t>ΜΕΡΟΣ Α΄</a:t>
            </a:r>
          </a:p>
        </p:txBody>
      </p:sp>
      <p:sp>
        <p:nvSpPr>
          <p:cNvPr id="10" name="Στρογγυλεμένο ορθογώνιο 9">
            <a:extLst>
              <a:ext uri="{FF2B5EF4-FFF2-40B4-BE49-F238E27FC236}">
                <a16:creationId xmlns="" xmlns:a16="http://schemas.microsoft.com/office/drawing/2014/main" id="{118AF5DB-4782-FAF1-BFC6-D306F4372E6F}"/>
              </a:ext>
            </a:extLst>
          </p:cNvPr>
          <p:cNvSpPr/>
          <p:nvPr/>
        </p:nvSpPr>
        <p:spPr>
          <a:xfrm>
            <a:off x="179512" y="1001409"/>
            <a:ext cx="7488832" cy="1092258"/>
          </a:xfrm>
          <a:prstGeom prst="roundRect">
            <a:avLst>
              <a:gd name="adj" fmla="val 31435"/>
            </a:avLst>
          </a:prstGeom>
          <a:solidFill>
            <a:srgbClr val="8C5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a:extLst>
              <a:ext uri="{FF2B5EF4-FFF2-40B4-BE49-F238E27FC236}">
                <a16:creationId xmlns="" xmlns:a16="http://schemas.microsoft.com/office/drawing/2014/main" id="{77E58A88-A374-F425-C589-98811C7E2E98}"/>
              </a:ext>
            </a:extLst>
          </p:cNvPr>
          <p:cNvSpPr/>
          <p:nvPr/>
        </p:nvSpPr>
        <p:spPr>
          <a:xfrm>
            <a:off x="593304" y="1048872"/>
            <a:ext cx="6768752" cy="1015663"/>
          </a:xfrm>
          <a:prstGeom prst="rect">
            <a:avLst/>
          </a:prstGeom>
        </p:spPr>
        <p:txBody>
          <a:bodyPr wrap="square">
            <a:spAutoFit/>
          </a:bodyPr>
          <a:lstStyle/>
          <a:p>
            <a:pPr marL="342900" indent="-342900">
              <a:spcAft>
                <a:spcPts val="1000"/>
              </a:spcAft>
              <a:buFont typeface="Arial" panose="020B0604020202020204" pitchFamily="34" charset="0"/>
              <a:buChar char="•"/>
            </a:pPr>
            <a:r>
              <a:rPr lang="el-GR" sz="2000" spc="200" dirty="0">
                <a:ln w="9525" cmpd="sng">
                  <a:solidFill>
                    <a:srgbClr val="FFFFFF"/>
                  </a:solidFill>
                  <a:prstDash val="solid"/>
                </a:ln>
                <a:solidFill>
                  <a:srgbClr val="FFFFFF"/>
                </a:solidFill>
                <a:latin typeface="Bahnschrift Light SemiCondensed" panose="020B0502040204020203" pitchFamily="34" charset="0"/>
              </a:rPr>
              <a:t>Ακόμη, έρευνα στο Πανεπιστήμιο Πελοποννήσου, ανέδειξε τις απόψεις φοιτητών/τριών για τη χρήση τέτοιων εφαρμογών σε παρεμβάσεις ΕΑΕ.</a:t>
            </a:r>
          </a:p>
        </p:txBody>
      </p:sp>
      <p:graphicFrame>
        <p:nvGraphicFramePr>
          <p:cNvPr id="9" name="Πίνακας 8">
            <a:extLst>
              <a:ext uri="{FF2B5EF4-FFF2-40B4-BE49-F238E27FC236}">
                <a16:creationId xmlns="" xmlns:a16="http://schemas.microsoft.com/office/drawing/2014/main" id="{016ECCD9-097B-455A-E2CE-ECE4C00DA3E0}"/>
              </a:ext>
            </a:extLst>
          </p:cNvPr>
          <p:cNvGraphicFramePr>
            <a:graphicFrameLocks noGrp="1"/>
          </p:cNvGraphicFramePr>
          <p:nvPr>
            <p:extLst>
              <p:ext uri="{D42A27DB-BD31-4B8C-83A1-F6EECF244321}">
                <p14:modId xmlns:p14="http://schemas.microsoft.com/office/powerpoint/2010/main" val="2052210178"/>
              </p:ext>
            </p:extLst>
          </p:nvPr>
        </p:nvGraphicFramePr>
        <p:xfrm>
          <a:off x="213106" y="2126841"/>
          <a:ext cx="4824536" cy="2954020"/>
        </p:xfrm>
        <a:graphic>
          <a:graphicData uri="http://schemas.openxmlformats.org/drawingml/2006/table">
            <a:tbl>
              <a:tblPr firstRow="1" firstCol="1" bandRow="1">
                <a:tableStyleId>{5C22544A-7EE6-4342-B048-85BDC9FD1C3A}</a:tableStyleId>
              </a:tblPr>
              <a:tblGrid>
                <a:gridCol w="1161703">
                  <a:extLst>
                    <a:ext uri="{9D8B030D-6E8A-4147-A177-3AD203B41FA5}">
                      <a16:colId xmlns="" xmlns:a16="http://schemas.microsoft.com/office/drawing/2014/main" val="1168706724"/>
                    </a:ext>
                  </a:extLst>
                </a:gridCol>
                <a:gridCol w="2808312">
                  <a:extLst>
                    <a:ext uri="{9D8B030D-6E8A-4147-A177-3AD203B41FA5}">
                      <a16:colId xmlns="" xmlns:a16="http://schemas.microsoft.com/office/drawing/2014/main" val="3077349013"/>
                    </a:ext>
                  </a:extLst>
                </a:gridCol>
                <a:gridCol w="360040">
                  <a:extLst>
                    <a:ext uri="{9D8B030D-6E8A-4147-A177-3AD203B41FA5}">
                      <a16:colId xmlns="" xmlns:a16="http://schemas.microsoft.com/office/drawing/2014/main" val="3619737734"/>
                    </a:ext>
                  </a:extLst>
                </a:gridCol>
                <a:gridCol w="494481">
                  <a:extLst>
                    <a:ext uri="{9D8B030D-6E8A-4147-A177-3AD203B41FA5}">
                      <a16:colId xmlns="" xmlns:a16="http://schemas.microsoft.com/office/drawing/2014/main" val="3271451357"/>
                    </a:ext>
                  </a:extLst>
                </a:gridCol>
              </a:tblGrid>
              <a:tr h="0">
                <a:tc>
                  <a:txBody>
                    <a:bodyPr/>
                    <a:lstStyle/>
                    <a:p>
                      <a:pPr algn="ctr"/>
                      <a:r>
                        <a:rPr lang="el-GR" sz="1100" dirty="0">
                          <a:effectLst/>
                          <a:latin typeface="Bahnschrift Light" panose="020B0502040204020203" pitchFamily="34" charset="0"/>
                        </a:rPr>
                        <a:t>Θεματικές / κατηγορίες</a:t>
                      </a:r>
                      <a:endParaRPr lang="el-GR" sz="1000" dirty="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spcBef>
                          <a:spcPts val="500"/>
                        </a:spcBef>
                      </a:pPr>
                      <a:r>
                        <a:rPr lang="el-GR" sz="1100" dirty="0">
                          <a:effectLst/>
                          <a:latin typeface="Bahnschrift Light" panose="020B0502040204020203" pitchFamily="34" charset="0"/>
                        </a:rPr>
                        <a:t>Κωδικοί</a:t>
                      </a:r>
                      <a:endParaRPr lang="el-GR" sz="1000" dirty="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spcBef>
                          <a:spcPts val="500"/>
                        </a:spcBef>
                      </a:pPr>
                      <a:r>
                        <a:rPr lang="el-GR" sz="1100">
                          <a:effectLst/>
                          <a:latin typeface="Bahnschrift Light" panose="020B0502040204020203" pitchFamily="34" charset="0"/>
                        </a:rPr>
                        <a:t>N</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spcBef>
                          <a:spcPts val="500"/>
                        </a:spcBef>
                      </a:pPr>
                      <a:r>
                        <a:rPr lang="el-GR" sz="1100">
                          <a:effectLst/>
                          <a:latin typeface="Bahnschrift Light" panose="020B0502040204020203" pitchFamily="34" charset="0"/>
                        </a:rPr>
                        <a:t>N%</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3806296230"/>
                  </a:ext>
                </a:extLst>
              </a:tr>
              <a:tr h="0">
                <a:tc rowSpan="10">
                  <a:txBody>
                    <a:bodyPr/>
                    <a:lstStyle/>
                    <a:p>
                      <a:r>
                        <a:rPr lang="el-GR" sz="1100" dirty="0">
                          <a:effectLst/>
                          <a:latin typeface="Bahnschrift Light" panose="020B0502040204020203" pitchFamily="34" charset="0"/>
                        </a:rPr>
                        <a:t> </a:t>
                      </a:r>
                      <a:endParaRPr lang="el-GR" sz="1000" dirty="0">
                        <a:effectLst/>
                        <a:latin typeface="Bahnschrift Light" panose="020B0502040204020203" pitchFamily="34" charset="0"/>
                      </a:endParaRPr>
                    </a:p>
                    <a:p>
                      <a:r>
                        <a:rPr lang="el-GR" sz="1100" dirty="0">
                          <a:effectLst/>
                          <a:latin typeface="Bahnschrift Light" panose="020B0502040204020203" pitchFamily="34" charset="0"/>
                        </a:rPr>
                        <a:t> </a:t>
                      </a:r>
                      <a:endParaRPr lang="el-GR" sz="1000" dirty="0">
                        <a:effectLst/>
                        <a:latin typeface="Bahnschrift Light" panose="020B0502040204020203" pitchFamily="34" charset="0"/>
                      </a:endParaRPr>
                    </a:p>
                    <a:p>
                      <a:r>
                        <a:rPr lang="el-GR" sz="1100" dirty="0">
                          <a:effectLst/>
                          <a:latin typeface="Bahnschrift Light" panose="020B0502040204020203" pitchFamily="34" charset="0"/>
                        </a:rPr>
                        <a:t> </a:t>
                      </a:r>
                      <a:endParaRPr lang="el-GR" sz="1000" dirty="0">
                        <a:effectLst/>
                        <a:latin typeface="Bahnschrift Light" panose="020B0502040204020203" pitchFamily="34" charset="0"/>
                      </a:endParaRPr>
                    </a:p>
                    <a:p>
                      <a:pPr algn="ctr"/>
                      <a:r>
                        <a:rPr lang="el-GR" sz="1100" dirty="0">
                          <a:effectLst/>
                          <a:latin typeface="Bahnschrift Light" panose="020B0502040204020203" pitchFamily="34" charset="0"/>
                        </a:rPr>
                        <a:t>2. Κίνδυνοι</a:t>
                      </a:r>
                      <a:endParaRPr lang="el-GR" sz="1000" dirty="0">
                        <a:effectLst/>
                        <a:latin typeface="Bahnschrift Light" panose="020B0502040204020203" pitchFamily="34" charset="0"/>
                        <a:ea typeface="Times New Roman" panose="02020603050405020304" pitchFamily="18" charset="0"/>
                      </a:endParaRPr>
                    </a:p>
                  </a:txBody>
                  <a:tcPr marL="68580" marR="68580" marT="0" marB="0"/>
                </a:tc>
                <a:tc>
                  <a:txBody>
                    <a:bodyPr/>
                    <a:lstStyle/>
                    <a:p>
                      <a:r>
                        <a:rPr lang="el-GR" sz="1100">
                          <a:effectLst/>
                          <a:latin typeface="Bahnschrift Light" panose="020B0502040204020203" pitchFamily="34" charset="0"/>
                        </a:rPr>
                        <a:t>Άμβλυνση δεξιοτήτων από έτοιμες απαντήσεις</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a:effectLst/>
                          <a:latin typeface="Bahnschrift Light" panose="020B0502040204020203" pitchFamily="34" charset="0"/>
                        </a:rPr>
                        <a:t>36</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a:effectLst/>
                          <a:latin typeface="Bahnschrift Light" panose="020B0502040204020203" pitchFamily="34" charset="0"/>
                        </a:rPr>
                        <a:t>11,11</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4266485504"/>
                  </a:ext>
                </a:extLst>
              </a:tr>
              <a:tr h="0">
                <a:tc vMerge="1">
                  <a:txBody>
                    <a:bodyPr/>
                    <a:lstStyle/>
                    <a:p>
                      <a:endParaRPr lang="el-GR"/>
                    </a:p>
                  </a:txBody>
                  <a:tcPr/>
                </a:tc>
                <a:tc>
                  <a:txBody>
                    <a:bodyPr/>
                    <a:lstStyle/>
                    <a:p>
                      <a:r>
                        <a:rPr lang="el-GR" sz="1100">
                          <a:effectLst/>
                          <a:latin typeface="Bahnschrift Light" panose="020B0502040204020203" pitchFamily="34" charset="0"/>
                        </a:rPr>
                        <a:t>Εξάρτηση - εθισμός</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a:effectLst/>
                          <a:latin typeface="Bahnschrift Light" panose="020B0502040204020203" pitchFamily="34" charset="0"/>
                        </a:rPr>
                        <a:t>27</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a:effectLst/>
                          <a:latin typeface="Bahnschrift Light" panose="020B0502040204020203" pitchFamily="34" charset="0"/>
                        </a:rPr>
                        <a:t>8,33</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1519349786"/>
                  </a:ext>
                </a:extLst>
              </a:tr>
              <a:tr h="0">
                <a:tc vMerge="1">
                  <a:txBody>
                    <a:bodyPr/>
                    <a:lstStyle/>
                    <a:p>
                      <a:endParaRPr lang="el-GR"/>
                    </a:p>
                  </a:txBody>
                  <a:tcPr/>
                </a:tc>
                <a:tc>
                  <a:txBody>
                    <a:bodyPr/>
                    <a:lstStyle/>
                    <a:p>
                      <a:r>
                        <a:rPr lang="el-GR" sz="1100">
                          <a:effectLst/>
                          <a:latin typeface="Bahnschrift Light" panose="020B0502040204020203" pitchFamily="34" charset="0"/>
                        </a:rPr>
                        <a:t>Μείωση κριτικής σκέψης </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a:effectLst/>
                          <a:latin typeface="Bahnschrift Light" panose="020B0502040204020203" pitchFamily="34" charset="0"/>
                        </a:rPr>
                        <a:t>25</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dirty="0">
                          <a:effectLst/>
                          <a:latin typeface="Bahnschrift Light" panose="020B0502040204020203" pitchFamily="34" charset="0"/>
                        </a:rPr>
                        <a:t>7,72</a:t>
                      </a:r>
                      <a:endParaRPr lang="el-GR" sz="1000" dirty="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3909150537"/>
                  </a:ext>
                </a:extLst>
              </a:tr>
              <a:tr h="0">
                <a:tc vMerge="1">
                  <a:txBody>
                    <a:bodyPr/>
                    <a:lstStyle/>
                    <a:p>
                      <a:endParaRPr lang="el-GR"/>
                    </a:p>
                  </a:txBody>
                  <a:tcPr/>
                </a:tc>
                <a:tc>
                  <a:txBody>
                    <a:bodyPr/>
                    <a:lstStyle/>
                    <a:p>
                      <a:r>
                        <a:rPr lang="el-GR" sz="1100">
                          <a:effectLst/>
                          <a:latin typeface="Bahnschrift Light" panose="020B0502040204020203" pitchFamily="34" charset="0"/>
                        </a:rPr>
                        <a:t>Παραπληροφόρηση</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a:effectLst/>
                          <a:latin typeface="Bahnschrift Light" panose="020B0502040204020203" pitchFamily="34" charset="0"/>
                        </a:rPr>
                        <a:t>24</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a:effectLst/>
                          <a:latin typeface="Bahnschrift Light" panose="020B0502040204020203" pitchFamily="34" charset="0"/>
                        </a:rPr>
                        <a:t>7,41</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465079876"/>
                  </a:ext>
                </a:extLst>
              </a:tr>
              <a:tr h="190500">
                <a:tc vMerge="1">
                  <a:txBody>
                    <a:bodyPr/>
                    <a:lstStyle/>
                    <a:p>
                      <a:endParaRPr lang="el-GR"/>
                    </a:p>
                  </a:txBody>
                  <a:tcPr/>
                </a:tc>
                <a:tc>
                  <a:txBody>
                    <a:bodyPr/>
                    <a:lstStyle/>
                    <a:p>
                      <a:r>
                        <a:rPr lang="el-GR" sz="1100" dirty="0">
                          <a:effectLst/>
                          <a:latin typeface="Bahnschrift Light" panose="020B0502040204020203" pitchFamily="34" charset="0"/>
                        </a:rPr>
                        <a:t>Απουσία ανθρώπου – ρόλος εκπαιδευτικού</a:t>
                      </a:r>
                      <a:endParaRPr lang="el-GR" sz="1000" dirty="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a:effectLst/>
                          <a:latin typeface="Bahnschrift Light" panose="020B0502040204020203" pitchFamily="34" charset="0"/>
                        </a:rPr>
                        <a:t>14</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a:effectLst/>
                          <a:latin typeface="Bahnschrift Light" panose="020B0502040204020203" pitchFamily="34" charset="0"/>
                        </a:rPr>
                        <a:t>4,32</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449288179"/>
                  </a:ext>
                </a:extLst>
              </a:tr>
              <a:tr h="193675">
                <a:tc vMerge="1">
                  <a:txBody>
                    <a:bodyPr/>
                    <a:lstStyle/>
                    <a:p>
                      <a:endParaRPr lang="el-GR"/>
                    </a:p>
                  </a:txBody>
                  <a:tcPr/>
                </a:tc>
                <a:tc>
                  <a:txBody>
                    <a:bodyPr/>
                    <a:lstStyle/>
                    <a:p>
                      <a:r>
                        <a:rPr lang="el-GR" sz="1100" dirty="0">
                          <a:effectLst/>
                          <a:latin typeface="Bahnschrift Light" panose="020B0502040204020203" pitchFamily="34" charset="0"/>
                        </a:rPr>
                        <a:t>Απουσία εξατομίκευσης</a:t>
                      </a:r>
                      <a:endParaRPr lang="el-GR" sz="1000" dirty="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a:effectLst/>
                          <a:latin typeface="Bahnschrift Light" panose="020B0502040204020203" pitchFamily="34" charset="0"/>
                        </a:rPr>
                        <a:t>13</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dirty="0">
                          <a:effectLst/>
                          <a:latin typeface="Bahnschrift Light" panose="020B0502040204020203" pitchFamily="34" charset="0"/>
                        </a:rPr>
                        <a:t>4,01</a:t>
                      </a:r>
                      <a:endParaRPr lang="el-GR" sz="1000" dirty="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3726420813"/>
                  </a:ext>
                </a:extLst>
              </a:tr>
              <a:tr h="0">
                <a:tc vMerge="1">
                  <a:txBody>
                    <a:bodyPr/>
                    <a:lstStyle/>
                    <a:p>
                      <a:endParaRPr lang="el-GR"/>
                    </a:p>
                  </a:txBody>
                  <a:tcPr/>
                </a:tc>
                <a:tc>
                  <a:txBody>
                    <a:bodyPr/>
                    <a:lstStyle/>
                    <a:p>
                      <a:r>
                        <a:rPr lang="el-GR" sz="1100">
                          <a:effectLst/>
                          <a:latin typeface="Bahnschrift Light" panose="020B0502040204020203" pitchFamily="34" charset="0"/>
                        </a:rPr>
                        <a:t>Σύγχυση – απόσπαση προσοχής </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a:effectLst/>
                          <a:latin typeface="Bahnschrift Light" panose="020B0502040204020203" pitchFamily="34" charset="0"/>
                        </a:rPr>
                        <a:t>11</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dirty="0">
                          <a:effectLst/>
                          <a:latin typeface="Bahnschrift Light" panose="020B0502040204020203" pitchFamily="34" charset="0"/>
                        </a:rPr>
                        <a:t>3,40</a:t>
                      </a:r>
                      <a:endParaRPr lang="el-GR" sz="1000" dirty="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3234233341"/>
                  </a:ext>
                </a:extLst>
              </a:tr>
              <a:tr h="0">
                <a:tc vMerge="1">
                  <a:txBody>
                    <a:bodyPr/>
                    <a:lstStyle/>
                    <a:p>
                      <a:endParaRPr lang="el-GR"/>
                    </a:p>
                  </a:txBody>
                  <a:tcPr/>
                </a:tc>
                <a:tc>
                  <a:txBody>
                    <a:bodyPr/>
                    <a:lstStyle/>
                    <a:p>
                      <a:r>
                        <a:rPr lang="el-GR" sz="1100" dirty="0">
                          <a:effectLst/>
                          <a:latin typeface="Bahnschrift Light" panose="020B0502040204020203" pitchFamily="34" charset="0"/>
                        </a:rPr>
                        <a:t>Αντιγραφή σε εργασίες</a:t>
                      </a:r>
                      <a:endParaRPr lang="el-GR" sz="1000" dirty="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a:effectLst/>
                          <a:latin typeface="Bahnschrift Light" panose="020B0502040204020203" pitchFamily="34" charset="0"/>
                        </a:rPr>
                        <a:t>8</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a:effectLst/>
                          <a:latin typeface="Bahnschrift Light" panose="020B0502040204020203" pitchFamily="34" charset="0"/>
                        </a:rPr>
                        <a:t>2,47</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903966388"/>
                  </a:ext>
                </a:extLst>
              </a:tr>
              <a:tr h="190500">
                <a:tc vMerge="1">
                  <a:txBody>
                    <a:bodyPr/>
                    <a:lstStyle/>
                    <a:p>
                      <a:endParaRPr lang="el-GR"/>
                    </a:p>
                  </a:txBody>
                  <a:tcPr/>
                </a:tc>
                <a:tc>
                  <a:txBody>
                    <a:bodyPr/>
                    <a:lstStyle/>
                    <a:p>
                      <a:r>
                        <a:rPr lang="el-GR" sz="1100">
                          <a:effectLst/>
                          <a:latin typeface="Bahnschrift Light" panose="020B0502040204020203" pitchFamily="34" charset="0"/>
                        </a:rPr>
                        <a:t>Διαρροή προσωπικών δεδομένων</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a:effectLst/>
                          <a:latin typeface="Bahnschrift Light" panose="020B0502040204020203" pitchFamily="34" charset="0"/>
                        </a:rPr>
                        <a:t>8</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a:effectLst/>
                          <a:latin typeface="Bahnschrift Light" panose="020B0502040204020203" pitchFamily="34" charset="0"/>
                        </a:rPr>
                        <a:t>2,47</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3726816952"/>
                  </a:ext>
                </a:extLst>
              </a:tr>
              <a:tr h="180975">
                <a:tc vMerge="1">
                  <a:txBody>
                    <a:bodyPr/>
                    <a:lstStyle/>
                    <a:p>
                      <a:endParaRPr lang="el-GR"/>
                    </a:p>
                  </a:txBody>
                  <a:tcPr/>
                </a:tc>
                <a:tc>
                  <a:txBody>
                    <a:bodyPr/>
                    <a:lstStyle/>
                    <a:p>
                      <a:r>
                        <a:rPr lang="el-GR" sz="1100" dirty="0">
                          <a:effectLst/>
                          <a:latin typeface="Bahnschrift Light" panose="020B0502040204020203" pitchFamily="34" charset="0"/>
                        </a:rPr>
                        <a:t>Μεροληψία σε βάρος ομάδων</a:t>
                      </a:r>
                      <a:endParaRPr lang="el-GR" sz="1000" dirty="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a:effectLst/>
                          <a:latin typeface="Bahnschrift Light" panose="020B0502040204020203" pitchFamily="34" charset="0"/>
                        </a:rPr>
                        <a:t>2</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a:effectLst/>
                          <a:latin typeface="Bahnschrift Light" panose="020B0502040204020203" pitchFamily="34" charset="0"/>
                        </a:rPr>
                        <a:t>0,68</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3737210383"/>
                  </a:ext>
                </a:extLst>
              </a:tr>
              <a:tr h="209550">
                <a:tc rowSpan="2" gridSpan="2">
                  <a:txBody>
                    <a:bodyPr/>
                    <a:lstStyle/>
                    <a:p>
                      <a:pPr algn="ctr"/>
                      <a:r>
                        <a:rPr lang="el-GR" sz="1100" dirty="0">
                          <a:effectLst/>
                          <a:latin typeface="Bahnschrift Light" panose="020B0502040204020203" pitchFamily="34" charset="0"/>
                        </a:rPr>
                        <a:t> </a:t>
                      </a:r>
                      <a:endParaRPr lang="el-GR" sz="1000" dirty="0">
                        <a:effectLst/>
                        <a:latin typeface="Bahnschrift Light" panose="020B0502040204020203" pitchFamily="34" charset="0"/>
                      </a:endParaRPr>
                    </a:p>
                    <a:p>
                      <a:pPr algn="ctr"/>
                      <a:r>
                        <a:rPr lang="el-GR" sz="1100" dirty="0">
                          <a:effectLst/>
                          <a:latin typeface="Bahnschrift Light" panose="020B0502040204020203" pitchFamily="34" charset="0"/>
                        </a:rPr>
                        <a:t>Σύνολο</a:t>
                      </a:r>
                      <a:endParaRPr lang="el-GR" sz="1000" dirty="0">
                        <a:effectLst/>
                        <a:latin typeface="Bahnschrift Light" panose="020B0502040204020203" pitchFamily="34" charset="0"/>
                        <a:ea typeface="Times New Roman" panose="02020603050405020304" pitchFamily="18" charset="0"/>
                      </a:endParaRPr>
                    </a:p>
                  </a:txBody>
                  <a:tcPr marL="68580" marR="68580" marT="0" marB="0"/>
                </a:tc>
                <a:tc rowSpan="2" hMerge="1">
                  <a:txBody>
                    <a:bodyPr/>
                    <a:lstStyle/>
                    <a:p>
                      <a:endParaRPr lang="el-GR"/>
                    </a:p>
                  </a:txBody>
                  <a:tcPr/>
                </a:tc>
                <a:tc>
                  <a:txBody>
                    <a:bodyPr/>
                    <a:lstStyle/>
                    <a:p>
                      <a:pPr algn="ctr"/>
                      <a:r>
                        <a:rPr lang="el-GR" sz="1100">
                          <a:effectLst/>
                          <a:latin typeface="Bahnschrift Light" panose="020B0502040204020203" pitchFamily="34" charset="0"/>
                        </a:rPr>
                        <a:t>168</a:t>
                      </a:r>
                      <a:endParaRPr lang="el-GR" sz="100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n-US" sz="1100">
                          <a:effectLst/>
                          <a:latin typeface="Bahnschrift Light" panose="020B0502040204020203" pitchFamily="34" charset="0"/>
                        </a:rPr>
                        <a:t>51,85</a:t>
                      </a:r>
                      <a:endParaRPr lang="el-GR" sz="100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3422222455"/>
                  </a:ext>
                </a:extLst>
              </a:tr>
              <a:tr h="142875">
                <a:tc gridSpan="2" vMerge="1">
                  <a:txBody>
                    <a:bodyPr/>
                    <a:lstStyle/>
                    <a:p>
                      <a:endParaRPr lang="el-GR"/>
                    </a:p>
                  </a:txBody>
                  <a:tcPr/>
                </a:tc>
                <a:tc hMerge="1" vMerge="1">
                  <a:txBody>
                    <a:bodyPr/>
                    <a:lstStyle/>
                    <a:p>
                      <a:endParaRPr lang="el-GR"/>
                    </a:p>
                  </a:txBody>
                  <a:tcPr/>
                </a:tc>
                <a:tc>
                  <a:txBody>
                    <a:bodyPr/>
                    <a:lstStyle/>
                    <a:p>
                      <a:pPr algn="ctr"/>
                      <a:r>
                        <a:rPr lang="el-GR" sz="1100" dirty="0">
                          <a:effectLst/>
                          <a:latin typeface="Bahnschrift Light" panose="020B0502040204020203" pitchFamily="34" charset="0"/>
                        </a:rPr>
                        <a:t>324</a:t>
                      </a:r>
                      <a:endParaRPr lang="el-GR" sz="1000" dirty="0">
                        <a:effectLst/>
                        <a:latin typeface="Bahnschrift Light" panose="020B0502040204020203" pitchFamily="34" charset="0"/>
                        <a:ea typeface="Times New Roman" panose="02020603050405020304" pitchFamily="18" charset="0"/>
                      </a:endParaRPr>
                    </a:p>
                  </a:txBody>
                  <a:tcPr marL="68580" marR="68580" marT="0" marB="0"/>
                </a:tc>
                <a:tc>
                  <a:txBody>
                    <a:bodyPr/>
                    <a:lstStyle/>
                    <a:p>
                      <a:pPr algn="ctr"/>
                      <a:r>
                        <a:rPr lang="el-GR" sz="1100" dirty="0">
                          <a:effectLst/>
                          <a:latin typeface="Bahnschrift Light" panose="020B0502040204020203" pitchFamily="34" charset="0"/>
                        </a:rPr>
                        <a:t>100</a:t>
                      </a:r>
                      <a:endParaRPr lang="el-GR" sz="1000" dirty="0">
                        <a:effectLst/>
                        <a:latin typeface="Bahnschrift Light" panose="020B0502040204020203" pitchFamily="34" charset="0"/>
                        <a:ea typeface="Times New Roman" panose="02020603050405020304" pitchFamily="18" charset="0"/>
                      </a:endParaRPr>
                    </a:p>
                  </a:txBody>
                  <a:tcPr marL="68580" marR="68580" marT="0" marB="0"/>
                </a:tc>
                <a:extLst>
                  <a:ext uri="{0D108BD9-81ED-4DB2-BD59-A6C34878D82A}">
                    <a16:rowId xmlns="" xmlns:a16="http://schemas.microsoft.com/office/drawing/2014/main" val="1119586242"/>
                  </a:ext>
                </a:extLst>
              </a:tr>
            </a:tbl>
          </a:graphicData>
        </a:graphic>
      </p:graphicFrame>
    </p:spTree>
    <p:extLst>
      <p:ext uri="{BB962C8B-B14F-4D97-AF65-F5344CB8AC3E}">
        <p14:creationId xmlns:p14="http://schemas.microsoft.com/office/powerpoint/2010/main" val="55651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D37E2C6-3AF4-DC3F-2519-749460097285}"/>
            </a:ext>
          </a:extLst>
        </p:cNvPr>
        <p:cNvGrpSpPr/>
        <p:nvPr/>
      </p:nvGrpSpPr>
      <p:grpSpPr>
        <a:xfrm>
          <a:off x="0" y="0"/>
          <a:ext cx="0" cy="0"/>
          <a:chOff x="0" y="0"/>
          <a:chExt cx="0" cy="0"/>
        </a:xfrm>
      </p:grpSpPr>
      <p:sp>
        <p:nvSpPr>
          <p:cNvPr id="3" name="Ορθογώνιο 2">
            <a:extLst>
              <a:ext uri="{FF2B5EF4-FFF2-40B4-BE49-F238E27FC236}">
                <a16:creationId xmlns="" xmlns:a16="http://schemas.microsoft.com/office/drawing/2014/main" id="{145AEB19-776B-A331-CAC2-4FA090DE0C8B}"/>
              </a:ext>
            </a:extLst>
          </p:cNvPr>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Freeform 2">
            <a:extLst>
              <a:ext uri="{FF2B5EF4-FFF2-40B4-BE49-F238E27FC236}">
                <a16:creationId xmlns="" xmlns:a16="http://schemas.microsoft.com/office/drawing/2014/main" id="{1BCC5538-7EB3-FCBF-8A66-FF21A1D72E2A}"/>
              </a:ext>
            </a:extLst>
          </p:cNvPr>
          <p:cNvSpPr/>
          <p:nvPr/>
        </p:nvSpPr>
        <p:spPr>
          <a:xfrm flipH="1">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t="-9222" b="-9222"/>
            </a:stretch>
          </a:blipFill>
        </p:spPr>
      </p:sp>
      <p:sp>
        <p:nvSpPr>
          <p:cNvPr id="7" name="Στρογγυλεμένο ορθογώνιο 6">
            <a:extLst>
              <a:ext uri="{FF2B5EF4-FFF2-40B4-BE49-F238E27FC236}">
                <a16:creationId xmlns="" xmlns:a16="http://schemas.microsoft.com/office/drawing/2014/main" id="{EC650D22-4D10-4F6B-8BEF-C15DA6C553EA}"/>
              </a:ext>
            </a:extLst>
          </p:cNvPr>
          <p:cNvSpPr/>
          <p:nvPr/>
        </p:nvSpPr>
        <p:spPr>
          <a:xfrm>
            <a:off x="2903657" y="62639"/>
            <a:ext cx="4572000" cy="877930"/>
          </a:xfrm>
          <a:prstGeom prst="roundRect">
            <a:avLst>
              <a:gd name="adj" fmla="val 31435"/>
            </a:avLst>
          </a:prstGeom>
          <a:gradFill flip="none" rotWithShape="1">
            <a:gsLst>
              <a:gs pos="0">
                <a:srgbClr val="8400D6">
                  <a:shade val="30000"/>
                  <a:satMod val="115000"/>
                </a:srgbClr>
              </a:gs>
              <a:gs pos="50000">
                <a:srgbClr val="8400D6">
                  <a:shade val="67500"/>
                  <a:satMod val="115000"/>
                </a:srgbClr>
              </a:gs>
              <a:gs pos="100000">
                <a:srgbClr val="8400D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a:extLst>
              <a:ext uri="{FF2B5EF4-FFF2-40B4-BE49-F238E27FC236}">
                <a16:creationId xmlns="" xmlns:a16="http://schemas.microsoft.com/office/drawing/2014/main" id="{C2DCF612-8066-7FAB-F538-E57ED659EA3D}"/>
              </a:ext>
            </a:extLst>
          </p:cNvPr>
          <p:cNvSpPr/>
          <p:nvPr/>
        </p:nvSpPr>
        <p:spPr>
          <a:xfrm>
            <a:off x="2934072" y="195486"/>
            <a:ext cx="4572000" cy="461665"/>
          </a:xfrm>
          <a:prstGeom prst="rect">
            <a:avLst/>
          </a:prstGeom>
        </p:spPr>
        <p:txBody>
          <a:bodyPr wrap="square">
            <a:spAutoFit/>
          </a:bodyPr>
          <a:lstStyle/>
          <a:p>
            <a:pPr algn="ctr"/>
            <a:r>
              <a:rPr lang="el-GR" sz="2400" spc="300" dirty="0">
                <a:ln w="19050" cmpd="sng">
                  <a:solidFill>
                    <a:srgbClr val="FFFFFF"/>
                  </a:solidFill>
                  <a:prstDash val="solid"/>
                </a:ln>
                <a:solidFill>
                  <a:srgbClr val="FFFFFF"/>
                </a:solidFill>
                <a:latin typeface="Bahnschrift Light SemiCondensed" panose="020B0502040204020203" pitchFamily="34" charset="0"/>
              </a:rPr>
              <a:t>Κατηγορίες εφαρμογών ΤΝ</a:t>
            </a:r>
          </a:p>
        </p:txBody>
      </p:sp>
      <p:sp>
        <p:nvSpPr>
          <p:cNvPr id="8" name="Ορθογώνιο 7">
            <a:extLst>
              <a:ext uri="{FF2B5EF4-FFF2-40B4-BE49-F238E27FC236}">
                <a16:creationId xmlns="" xmlns:a16="http://schemas.microsoft.com/office/drawing/2014/main" id="{7F210681-D41D-5DDA-AAB4-A28D54860942}"/>
              </a:ext>
            </a:extLst>
          </p:cNvPr>
          <p:cNvSpPr/>
          <p:nvPr/>
        </p:nvSpPr>
        <p:spPr>
          <a:xfrm>
            <a:off x="0" y="0"/>
            <a:ext cx="2627784" cy="661720"/>
          </a:xfrm>
          <a:prstGeom prst="rect">
            <a:avLst/>
          </a:prstGeom>
          <a:solidFill>
            <a:srgbClr val="8400D6"/>
          </a:solidFill>
        </p:spPr>
        <p:txBody>
          <a:bodyPr wrap="square">
            <a:spAutoFit/>
          </a:bodyPr>
          <a:lstStyle/>
          <a:p>
            <a:pPr algn="ctr"/>
            <a:r>
              <a:rPr lang="el-GR" sz="3700" spc="300" dirty="0">
                <a:ln w="19050" cmpd="sng">
                  <a:solidFill>
                    <a:srgbClr val="FFFFFF"/>
                  </a:solidFill>
                  <a:prstDash val="solid"/>
                </a:ln>
                <a:solidFill>
                  <a:srgbClr val="FFFFFF"/>
                </a:solidFill>
                <a:latin typeface="Bahnschrift Light SemiCondensed" panose="020B0502040204020203" pitchFamily="34" charset="0"/>
              </a:rPr>
              <a:t>ΜΕΡΟΣ Α΄</a:t>
            </a:r>
          </a:p>
        </p:txBody>
      </p:sp>
      <p:sp>
        <p:nvSpPr>
          <p:cNvPr id="5" name="Στρογγυλεμένο ορθογώνιο 9">
            <a:extLst>
              <a:ext uri="{FF2B5EF4-FFF2-40B4-BE49-F238E27FC236}">
                <a16:creationId xmlns="" xmlns:a16="http://schemas.microsoft.com/office/drawing/2014/main" id="{5D0E3CED-2047-25BF-29B9-9A91BF34151C}"/>
              </a:ext>
            </a:extLst>
          </p:cNvPr>
          <p:cNvSpPr/>
          <p:nvPr/>
        </p:nvSpPr>
        <p:spPr>
          <a:xfrm>
            <a:off x="827584" y="1004288"/>
            <a:ext cx="5400600" cy="661720"/>
          </a:xfrm>
          <a:prstGeom prst="roundRect">
            <a:avLst>
              <a:gd name="adj" fmla="val 31435"/>
            </a:avLst>
          </a:prstGeom>
          <a:solidFill>
            <a:srgbClr val="8C5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Στρογγυλεμένο ορθογώνιο 9">
            <a:extLst>
              <a:ext uri="{FF2B5EF4-FFF2-40B4-BE49-F238E27FC236}">
                <a16:creationId xmlns="" xmlns:a16="http://schemas.microsoft.com/office/drawing/2014/main" id="{D9EFD568-F61C-2358-DF8C-E25CE89FD318}"/>
              </a:ext>
            </a:extLst>
          </p:cNvPr>
          <p:cNvSpPr/>
          <p:nvPr/>
        </p:nvSpPr>
        <p:spPr>
          <a:xfrm>
            <a:off x="203357" y="828901"/>
            <a:ext cx="1080120" cy="966013"/>
          </a:xfrm>
          <a:prstGeom prst="roundRect">
            <a:avLst>
              <a:gd name="adj" fmla="val 31435"/>
            </a:avLst>
          </a:prstGeom>
          <a:solidFill>
            <a:srgbClr val="840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 xmlns:a16="http://schemas.microsoft.com/office/drawing/2014/main" id="{20FDD393-854A-415B-7D78-108C6B21EEF7}"/>
              </a:ext>
            </a:extLst>
          </p:cNvPr>
          <p:cNvSpPr/>
          <p:nvPr/>
        </p:nvSpPr>
        <p:spPr>
          <a:xfrm>
            <a:off x="1241884" y="969659"/>
            <a:ext cx="4572000" cy="707886"/>
          </a:xfrm>
          <a:prstGeom prst="rect">
            <a:avLst/>
          </a:prstGeom>
        </p:spPr>
        <p:txBody>
          <a:bodyPr wrap="square">
            <a:spAutoFit/>
          </a:bodyPr>
          <a:lstStyle/>
          <a:p>
            <a:pPr algn="ctr"/>
            <a:r>
              <a:rPr lang="el-GR" sz="2000" spc="300" dirty="0">
                <a:ln w="19050" cmpd="sng">
                  <a:solidFill>
                    <a:srgbClr val="FFFFFF"/>
                  </a:solidFill>
                  <a:prstDash val="solid"/>
                </a:ln>
                <a:solidFill>
                  <a:srgbClr val="FFFFFF"/>
                </a:solidFill>
                <a:latin typeface="Bahnschrift Light SemiCondensed" panose="020B0502040204020203" pitchFamily="34" charset="0"/>
              </a:rPr>
              <a:t>Γλωσσικά μοντέλα: Παράγουν με ταχύτητα κείμενο (π.χ. </a:t>
            </a:r>
            <a:r>
              <a:rPr lang="en-US" sz="2000" spc="300" dirty="0">
                <a:ln w="19050" cmpd="sng">
                  <a:solidFill>
                    <a:srgbClr val="FFFFFF"/>
                  </a:solidFill>
                  <a:prstDash val="solid"/>
                </a:ln>
                <a:solidFill>
                  <a:srgbClr val="FFFFFF"/>
                </a:solidFill>
                <a:latin typeface="Bahnschrift Light SemiCondensed" panose="020B0502040204020203" pitchFamily="34" charset="0"/>
              </a:rPr>
              <a:t>ChatGPT)</a:t>
            </a:r>
            <a:endParaRPr lang="el-GR" sz="2000" spc="300" dirty="0">
              <a:ln w="19050" cmpd="sng">
                <a:solidFill>
                  <a:srgbClr val="FFFFFF"/>
                </a:solidFill>
                <a:prstDash val="solid"/>
              </a:ln>
              <a:solidFill>
                <a:srgbClr val="FFFFFF"/>
              </a:solidFill>
              <a:latin typeface="Bahnschrift Light SemiCondensed" panose="020B0502040204020203" pitchFamily="34" charset="0"/>
            </a:endParaRPr>
          </a:p>
        </p:txBody>
      </p:sp>
      <p:sp>
        <p:nvSpPr>
          <p:cNvPr id="20" name="Στρογγυλεμένο ορθογώνιο 9">
            <a:extLst>
              <a:ext uri="{FF2B5EF4-FFF2-40B4-BE49-F238E27FC236}">
                <a16:creationId xmlns="" xmlns:a16="http://schemas.microsoft.com/office/drawing/2014/main" id="{556C0711-24FB-A624-CADE-D41BCEE15E16}"/>
              </a:ext>
            </a:extLst>
          </p:cNvPr>
          <p:cNvSpPr/>
          <p:nvPr/>
        </p:nvSpPr>
        <p:spPr>
          <a:xfrm>
            <a:off x="827584" y="2058160"/>
            <a:ext cx="5400600" cy="661720"/>
          </a:xfrm>
          <a:prstGeom prst="roundRect">
            <a:avLst>
              <a:gd name="adj" fmla="val 31435"/>
            </a:avLst>
          </a:prstGeom>
          <a:solidFill>
            <a:srgbClr val="8C5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Στρογγυλεμένο ορθογώνιο 9">
            <a:extLst>
              <a:ext uri="{FF2B5EF4-FFF2-40B4-BE49-F238E27FC236}">
                <a16:creationId xmlns="" xmlns:a16="http://schemas.microsoft.com/office/drawing/2014/main" id="{C68DA854-651D-8D84-0DE0-C1840F86DF30}"/>
              </a:ext>
            </a:extLst>
          </p:cNvPr>
          <p:cNvSpPr/>
          <p:nvPr/>
        </p:nvSpPr>
        <p:spPr>
          <a:xfrm>
            <a:off x="203357" y="1882773"/>
            <a:ext cx="1080120" cy="966013"/>
          </a:xfrm>
          <a:prstGeom prst="roundRect">
            <a:avLst>
              <a:gd name="adj" fmla="val 31435"/>
            </a:avLst>
          </a:prstGeom>
          <a:solidFill>
            <a:srgbClr val="840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Ορθογώνιο 21">
            <a:extLst>
              <a:ext uri="{FF2B5EF4-FFF2-40B4-BE49-F238E27FC236}">
                <a16:creationId xmlns="" xmlns:a16="http://schemas.microsoft.com/office/drawing/2014/main" id="{5E859A77-698C-1524-A1F2-6B29E269C3E4}"/>
              </a:ext>
            </a:extLst>
          </p:cNvPr>
          <p:cNvSpPr/>
          <p:nvPr/>
        </p:nvSpPr>
        <p:spPr>
          <a:xfrm>
            <a:off x="1241884" y="2023531"/>
            <a:ext cx="4572000" cy="707886"/>
          </a:xfrm>
          <a:prstGeom prst="rect">
            <a:avLst/>
          </a:prstGeom>
        </p:spPr>
        <p:txBody>
          <a:bodyPr wrap="square">
            <a:spAutoFit/>
          </a:bodyPr>
          <a:lstStyle/>
          <a:p>
            <a:pPr algn="ctr"/>
            <a:r>
              <a:rPr lang="el-GR" sz="2000" spc="300" dirty="0">
                <a:ln w="19050" cmpd="sng">
                  <a:solidFill>
                    <a:srgbClr val="FFFFFF"/>
                  </a:solidFill>
                  <a:prstDash val="solid"/>
                </a:ln>
                <a:solidFill>
                  <a:srgbClr val="FFFFFF"/>
                </a:solidFill>
                <a:latin typeface="Bahnschrift Light SemiCondensed" panose="020B0502040204020203" pitchFamily="34" charset="0"/>
              </a:rPr>
              <a:t>Δημιουργία εικόνων (π.χ. </a:t>
            </a:r>
            <a:r>
              <a:rPr lang="en-US" sz="2000" spc="300" dirty="0">
                <a:ln w="19050" cmpd="sng">
                  <a:solidFill>
                    <a:srgbClr val="FFFFFF"/>
                  </a:solidFill>
                  <a:prstDash val="solid"/>
                </a:ln>
                <a:solidFill>
                  <a:srgbClr val="FFFFFF"/>
                </a:solidFill>
                <a:latin typeface="Bahnschrift Light SemiCondensed" panose="020B0502040204020203" pitchFamily="34" charset="0"/>
              </a:rPr>
              <a:t>Microsoft Designer)</a:t>
            </a:r>
            <a:endParaRPr lang="el-GR" sz="2000" spc="300" dirty="0">
              <a:ln w="19050" cmpd="sng">
                <a:solidFill>
                  <a:srgbClr val="FFFFFF"/>
                </a:solidFill>
                <a:prstDash val="solid"/>
              </a:ln>
              <a:solidFill>
                <a:srgbClr val="FFFFFF"/>
              </a:solidFill>
              <a:latin typeface="Bahnschrift Light SemiCondensed" panose="020B0502040204020203" pitchFamily="34" charset="0"/>
            </a:endParaRPr>
          </a:p>
        </p:txBody>
      </p:sp>
      <p:sp>
        <p:nvSpPr>
          <p:cNvPr id="23" name="Στρογγυλεμένο ορθογώνιο 9">
            <a:extLst>
              <a:ext uri="{FF2B5EF4-FFF2-40B4-BE49-F238E27FC236}">
                <a16:creationId xmlns="" xmlns:a16="http://schemas.microsoft.com/office/drawing/2014/main" id="{5C57A5D4-10B5-899A-52BE-827A195C88A5}"/>
              </a:ext>
            </a:extLst>
          </p:cNvPr>
          <p:cNvSpPr/>
          <p:nvPr/>
        </p:nvSpPr>
        <p:spPr>
          <a:xfrm>
            <a:off x="827584" y="3135421"/>
            <a:ext cx="5400600" cy="661720"/>
          </a:xfrm>
          <a:prstGeom prst="roundRect">
            <a:avLst>
              <a:gd name="adj" fmla="val 31435"/>
            </a:avLst>
          </a:prstGeom>
          <a:solidFill>
            <a:srgbClr val="8C5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Στρογγυλεμένο ορθογώνιο 9">
            <a:extLst>
              <a:ext uri="{FF2B5EF4-FFF2-40B4-BE49-F238E27FC236}">
                <a16:creationId xmlns="" xmlns:a16="http://schemas.microsoft.com/office/drawing/2014/main" id="{3531D138-2DC1-BE30-D4A2-D9434AAF4EC8}"/>
              </a:ext>
            </a:extLst>
          </p:cNvPr>
          <p:cNvSpPr/>
          <p:nvPr/>
        </p:nvSpPr>
        <p:spPr>
          <a:xfrm>
            <a:off x="203357" y="2960034"/>
            <a:ext cx="1080120" cy="966013"/>
          </a:xfrm>
          <a:prstGeom prst="roundRect">
            <a:avLst>
              <a:gd name="adj" fmla="val 31435"/>
            </a:avLst>
          </a:prstGeom>
          <a:solidFill>
            <a:srgbClr val="840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Ορθογώνιο 24">
            <a:extLst>
              <a:ext uri="{FF2B5EF4-FFF2-40B4-BE49-F238E27FC236}">
                <a16:creationId xmlns="" xmlns:a16="http://schemas.microsoft.com/office/drawing/2014/main" id="{D939A9ED-1628-BF06-5A6F-0A9D94E0B4D1}"/>
              </a:ext>
            </a:extLst>
          </p:cNvPr>
          <p:cNvSpPr/>
          <p:nvPr/>
        </p:nvSpPr>
        <p:spPr>
          <a:xfrm>
            <a:off x="1241884" y="3100792"/>
            <a:ext cx="4572000" cy="707886"/>
          </a:xfrm>
          <a:prstGeom prst="rect">
            <a:avLst/>
          </a:prstGeom>
        </p:spPr>
        <p:txBody>
          <a:bodyPr wrap="square">
            <a:spAutoFit/>
          </a:bodyPr>
          <a:lstStyle/>
          <a:p>
            <a:pPr algn="ctr"/>
            <a:r>
              <a:rPr lang="el-GR" sz="2000" spc="300" dirty="0">
                <a:ln w="19050" cmpd="sng">
                  <a:solidFill>
                    <a:srgbClr val="FFFFFF"/>
                  </a:solidFill>
                  <a:prstDash val="solid"/>
                </a:ln>
                <a:solidFill>
                  <a:srgbClr val="FFFFFF"/>
                </a:solidFill>
                <a:latin typeface="Bahnschrift Light SemiCondensed" panose="020B0502040204020203" pitchFamily="34" charset="0"/>
              </a:rPr>
              <a:t>Δημιουργία ήχου – μουσικής (π.χ. </a:t>
            </a:r>
            <a:r>
              <a:rPr lang="en-US" sz="2000" spc="300" dirty="0" err="1">
                <a:ln w="19050" cmpd="sng">
                  <a:solidFill>
                    <a:srgbClr val="FFFFFF"/>
                  </a:solidFill>
                  <a:prstDash val="solid"/>
                </a:ln>
                <a:solidFill>
                  <a:srgbClr val="FFFFFF"/>
                </a:solidFill>
                <a:latin typeface="Bahnschrift Light SemiCondensed" panose="020B0502040204020203" pitchFamily="34" charset="0"/>
              </a:rPr>
              <a:t>Suno</a:t>
            </a:r>
            <a:r>
              <a:rPr lang="en-US" sz="2000" spc="300" dirty="0">
                <a:ln w="19050" cmpd="sng">
                  <a:solidFill>
                    <a:srgbClr val="FFFFFF"/>
                  </a:solidFill>
                  <a:prstDash val="solid"/>
                </a:ln>
                <a:solidFill>
                  <a:srgbClr val="FFFFFF"/>
                </a:solidFill>
                <a:latin typeface="Bahnschrift Light SemiCondensed" panose="020B0502040204020203" pitchFamily="34" charset="0"/>
              </a:rPr>
              <a:t> AI)</a:t>
            </a:r>
            <a:endParaRPr lang="el-GR" sz="2000" spc="300" dirty="0">
              <a:ln w="19050" cmpd="sng">
                <a:solidFill>
                  <a:srgbClr val="FFFFFF"/>
                </a:solidFill>
                <a:prstDash val="solid"/>
              </a:ln>
              <a:solidFill>
                <a:srgbClr val="FFFFFF"/>
              </a:solidFill>
              <a:latin typeface="Bahnschrift Light SemiCondensed" panose="020B0502040204020203" pitchFamily="34" charset="0"/>
            </a:endParaRPr>
          </a:p>
        </p:txBody>
      </p:sp>
      <p:sp>
        <p:nvSpPr>
          <p:cNvPr id="26" name="Στρογγυλεμένο ορθογώνιο 9">
            <a:extLst>
              <a:ext uri="{FF2B5EF4-FFF2-40B4-BE49-F238E27FC236}">
                <a16:creationId xmlns="" xmlns:a16="http://schemas.microsoft.com/office/drawing/2014/main" id="{3D1CA211-EC64-2919-0609-42E686ED48C3}"/>
              </a:ext>
            </a:extLst>
          </p:cNvPr>
          <p:cNvSpPr/>
          <p:nvPr/>
        </p:nvSpPr>
        <p:spPr>
          <a:xfrm>
            <a:off x="827584" y="4189293"/>
            <a:ext cx="5400600" cy="661720"/>
          </a:xfrm>
          <a:prstGeom prst="roundRect">
            <a:avLst>
              <a:gd name="adj" fmla="val 31435"/>
            </a:avLst>
          </a:prstGeom>
          <a:solidFill>
            <a:srgbClr val="8C5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Στρογγυλεμένο ορθογώνιο 9">
            <a:extLst>
              <a:ext uri="{FF2B5EF4-FFF2-40B4-BE49-F238E27FC236}">
                <a16:creationId xmlns="" xmlns:a16="http://schemas.microsoft.com/office/drawing/2014/main" id="{A0EAEC12-70EF-5162-0D4C-DD5C320C30A3}"/>
              </a:ext>
            </a:extLst>
          </p:cNvPr>
          <p:cNvSpPr/>
          <p:nvPr/>
        </p:nvSpPr>
        <p:spPr>
          <a:xfrm>
            <a:off x="203357" y="4013906"/>
            <a:ext cx="1080120" cy="966013"/>
          </a:xfrm>
          <a:prstGeom prst="roundRect">
            <a:avLst>
              <a:gd name="adj" fmla="val 31435"/>
            </a:avLst>
          </a:prstGeom>
          <a:solidFill>
            <a:srgbClr val="840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Ορθογώνιο 27">
            <a:extLst>
              <a:ext uri="{FF2B5EF4-FFF2-40B4-BE49-F238E27FC236}">
                <a16:creationId xmlns="" xmlns:a16="http://schemas.microsoft.com/office/drawing/2014/main" id="{89E9B5F3-3A99-0A51-6189-24FA9D7C49F2}"/>
              </a:ext>
            </a:extLst>
          </p:cNvPr>
          <p:cNvSpPr/>
          <p:nvPr/>
        </p:nvSpPr>
        <p:spPr>
          <a:xfrm>
            <a:off x="1241884" y="4154664"/>
            <a:ext cx="4572000" cy="707886"/>
          </a:xfrm>
          <a:prstGeom prst="rect">
            <a:avLst/>
          </a:prstGeom>
        </p:spPr>
        <p:txBody>
          <a:bodyPr wrap="square">
            <a:spAutoFit/>
          </a:bodyPr>
          <a:lstStyle/>
          <a:p>
            <a:pPr algn="ctr"/>
            <a:r>
              <a:rPr lang="el-GR" sz="2000" spc="300" dirty="0">
                <a:ln w="19050" cmpd="sng">
                  <a:solidFill>
                    <a:srgbClr val="FFFFFF"/>
                  </a:solidFill>
                  <a:prstDash val="solid"/>
                </a:ln>
                <a:solidFill>
                  <a:srgbClr val="FFFFFF"/>
                </a:solidFill>
                <a:latin typeface="Bahnschrift Light SemiCondensed" panose="020B0502040204020203" pitchFamily="34" charset="0"/>
              </a:rPr>
              <a:t>Δημιουργία παρουσιάσεων (π.χ. </a:t>
            </a:r>
            <a:r>
              <a:rPr lang="en-US" sz="2000" spc="300" dirty="0" err="1">
                <a:ln w="19050" cmpd="sng">
                  <a:solidFill>
                    <a:srgbClr val="FFFFFF"/>
                  </a:solidFill>
                  <a:prstDash val="solid"/>
                </a:ln>
                <a:solidFill>
                  <a:srgbClr val="FFFFFF"/>
                </a:solidFill>
                <a:latin typeface="Bahnschrift Light SemiCondensed" panose="020B0502040204020203" pitchFamily="34" charset="0"/>
              </a:rPr>
              <a:t>Curipod</a:t>
            </a:r>
            <a:r>
              <a:rPr lang="en-US" sz="2000" spc="300" dirty="0">
                <a:ln w="19050" cmpd="sng">
                  <a:solidFill>
                    <a:srgbClr val="FFFFFF"/>
                  </a:solidFill>
                  <a:prstDash val="solid"/>
                </a:ln>
                <a:solidFill>
                  <a:srgbClr val="FFFFFF"/>
                </a:solidFill>
                <a:latin typeface="Bahnschrift Light SemiCondensed" panose="020B0502040204020203" pitchFamily="34" charset="0"/>
              </a:rPr>
              <a:t>)</a:t>
            </a:r>
            <a:endParaRPr lang="el-GR" sz="2000" spc="300" dirty="0">
              <a:ln w="19050" cmpd="sng">
                <a:solidFill>
                  <a:srgbClr val="FFFFFF"/>
                </a:solidFill>
                <a:prstDash val="solid"/>
              </a:ln>
              <a:solidFill>
                <a:srgbClr val="FFFFFF"/>
              </a:solidFill>
              <a:latin typeface="Bahnschrift Light SemiCondensed" panose="020B0502040204020203" pitchFamily="34" charset="0"/>
            </a:endParaRPr>
          </a:p>
        </p:txBody>
      </p:sp>
      <p:pic>
        <p:nvPicPr>
          <p:cNvPr id="30" name="Εικόνα 29">
            <a:extLst>
              <a:ext uri="{FF2B5EF4-FFF2-40B4-BE49-F238E27FC236}">
                <a16:creationId xmlns="" xmlns:a16="http://schemas.microsoft.com/office/drawing/2014/main" id="{B5CB6500-A0F6-A318-DAA7-C77D84F45D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926" y="913327"/>
            <a:ext cx="783531" cy="783531"/>
          </a:xfrm>
          <a:prstGeom prst="roundRect">
            <a:avLst>
              <a:gd name="adj" fmla="val 34030"/>
            </a:avLst>
          </a:prstGeom>
          <a:solidFill>
            <a:srgbClr val="FFFFFF">
              <a:shade val="85000"/>
            </a:srgbClr>
          </a:solidFill>
          <a:ln>
            <a:noFill/>
          </a:ln>
          <a:effectLst>
            <a:reflection blurRad="12700" stA="38000" endPos="28000" dist="5000" dir="5400000" sy="-100000" algn="bl" rotWithShape="0"/>
          </a:effectLst>
        </p:spPr>
      </p:pic>
      <p:pic>
        <p:nvPicPr>
          <p:cNvPr id="32" name="Εικόνα 31">
            <a:extLst>
              <a:ext uri="{FF2B5EF4-FFF2-40B4-BE49-F238E27FC236}">
                <a16:creationId xmlns="" xmlns:a16="http://schemas.microsoft.com/office/drawing/2014/main" id="{4E48CDE8-E5E2-451F-F639-22F81E2C29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227" y="1910466"/>
            <a:ext cx="886919" cy="886919"/>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34" name="Εικόνα 33">
            <a:extLst>
              <a:ext uri="{FF2B5EF4-FFF2-40B4-BE49-F238E27FC236}">
                <a16:creationId xmlns="" xmlns:a16="http://schemas.microsoft.com/office/drawing/2014/main" id="{E9634D98-ECFE-80B8-2D1F-23C327E7AF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851" y="3015270"/>
            <a:ext cx="855539" cy="855539"/>
          </a:xfrm>
          <a:prstGeom prst="roundRect">
            <a:avLst>
              <a:gd name="adj" fmla="val 36158"/>
            </a:avLst>
          </a:prstGeom>
          <a:solidFill>
            <a:srgbClr val="FFFFFF">
              <a:shade val="85000"/>
            </a:srgbClr>
          </a:solidFill>
          <a:ln>
            <a:noFill/>
          </a:ln>
          <a:effectLst>
            <a:reflection blurRad="12700" stA="38000" endPos="28000" dist="5000" dir="5400000" sy="-100000" algn="bl" rotWithShape="0"/>
          </a:effectLst>
        </p:spPr>
      </p:pic>
      <p:pic>
        <p:nvPicPr>
          <p:cNvPr id="36" name="Εικόνα 35">
            <a:extLst>
              <a:ext uri="{FF2B5EF4-FFF2-40B4-BE49-F238E27FC236}">
                <a16:creationId xmlns="" xmlns:a16="http://schemas.microsoft.com/office/drawing/2014/main" id="{FB5944AD-1342-8D47-3F98-AFF7D99ABB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5647" y="4069142"/>
            <a:ext cx="855539" cy="855539"/>
          </a:xfrm>
          <a:prstGeom prst="roundRect">
            <a:avLst>
              <a:gd name="adj" fmla="val 2997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8492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23" y="-1"/>
            <a:ext cx="9150123" cy="514350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0" y="0"/>
            <a:ext cx="4788024" cy="461665"/>
          </a:xfrm>
          <a:prstGeom prst="rect">
            <a:avLst/>
          </a:prstGeom>
          <a:solidFill>
            <a:srgbClr val="8400D6"/>
          </a:solidFill>
        </p:spPr>
        <p:txBody>
          <a:bodyPr wrap="square">
            <a:spAutoFit/>
          </a:bodyPr>
          <a:lstStyle/>
          <a:p>
            <a:pPr algn="ctr"/>
            <a:r>
              <a:rPr lang="el-GR" sz="2400" spc="300" dirty="0">
                <a:ln w="19050" cmpd="sng">
                  <a:solidFill>
                    <a:srgbClr val="FFFFFF"/>
                  </a:solidFill>
                  <a:prstDash val="solid"/>
                </a:ln>
                <a:solidFill>
                  <a:srgbClr val="FFFFFF"/>
                </a:solidFill>
                <a:latin typeface="Bahnschrift Light SemiCondensed" panose="020B0502040204020203" pitchFamily="34" charset="0"/>
              </a:rPr>
              <a:t>Ελένη, Γ’ Γυμνασίου</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55526"/>
            <a:ext cx="7689592"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Ορθογώνιο 4"/>
          <p:cNvSpPr/>
          <p:nvPr/>
        </p:nvSpPr>
        <p:spPr>
          <a:xfrm>
            <a:off x="251520" y="4472771"/>
            <a:ext cx="8712968" cy="584775"/>
          </a:xfrm>
          <a:prstGeom prst="rect">
            <a:avLst/>
          </a:prstGeom>
          <a:solidFill>
            <a:srgbClr val="8400D6"/>
          </a:solidFill>
        </p:spPr>
        <p:txBody>
          <a:bodyPr wrap="square">
            <a:spAutoFit/>
          </a:bodyPr>
          <a:lstStyle/>
          <a:p>
            <a:pPr algn="ctr"/>
            <a:r>
              <a:rPr lang="el-GR" sz="1600" spc="300" dirty="0">
                <a:ln w="12700" cmpd="sng">
                  <a:solidFill>
                    <a:srgbClr val="FFFFFF"/>
                  </a:solidFill>
                  <a:prstDash val="solid"/>
                </a:ln>
                <a:solidFill>
                  <a:srgbClr val="FFFFFF"/>
                </a:solidFill>
                <a:latin typeface="Bahnschrift Light SemiCondensed" panose="020B0502040204020203" pitchFamily="34" charset="0"/>
              </a:rPr>
              <a:t>Δυσκολία κατανόησης και συγγραφής κειμένου, δυσκολία παραγωγής ιδεών</a:t>
            </a:r>
            <a:r>
              <a:rPr lang="en-US" sz="1600" spc="300" dirty="0">
                <a:ln w="12700" cmpd="sng">
                  <a:solidFill>
                    <a:srgbClr val="FFFFFF"/>
                  </a:solidFill>
                  <a:prstDash val="solid"/>
                </a:ln>
                <a:solidFill>
                  <a:srgbClr val="FFFFFF"/>
                </a:solidFill>
                <a:latin typeface="Bahnschrift Light SemiCondensed" panose="020B0502040204020203" pitchFamily="34" charset="0"/>
              </a:rPr>
              <a:t>, </a:t>
            </a:r>
            <a:r>
              <a:rPr lang="el-GR" sz="1600" b="1" spc="300" dirty="0">
                <a:ln w="12700" cmpd="sng">
                  <a:solidFill>
                    <a:srgbClr val="FFFFFF"/>
                  </a:solidFill>
                  <a:prstDash val="solid"/>
                </a:ln>
                <a:solidFill>
                  <a:srgbClr val="FFFFFF"/>
                </a:solidFill>
                <a:effectLst>
                  <a:outerShdw blurRad="38100" dist="38100" dir="2700000" algn="tl">
                    <a:srgbClr val="000000">
                      <a:alpha val="43137"/>
                    </a:srgbClr>
                  </a:outerShdw>
                </a:effectLst>
                <a:latin typeface="Bahnschrift Light SemiCondensed" panose="020B0502040204020203" pitchFamily="34" charset="0"/>
              </a:rPr>
              <a:t>ΧΩΡΙΣ ΔΙΑΓΝΩΣΗ</a:t>
            </a:r>
          </a:p>
        </p:txBody>
      </p:sp>
    </p:spTree>
    <p:extLst>
      <p:ext uri="{BB962C8B-B14F-4D97-AF65-F5344CB8AC3E}">
        <p14:creationId xmlns:p14="http://schemas.microsoft.com/office/powerpoint/2010/main" val="410410636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1224</TotalTime>
  <Words>1976</Words>
  <Application>Microsoft Office PowerPoint</Application>
  <PresentationFormat>Προβολή στην οθόνη (16:9)</PresentationFormat>
  <Paragraphs>326</Paragraphs>
  <Slides>40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30698</cp:lastModifiedBy>
  <cp:revision>169</cp:revision>
  <dcterms:created xsi:type="dcterms:W3CDTF">2022-01-08T22:34:09Z</dcterms:created>
  <dcterms:modified xsi:type="dcterms:W3CDTF">2024-12-03T14:22:48Z</dcterms:modified>
</cp:coreProperties>
</file>