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64" r:id="rId4"/>
    <p:sldId id="261" r:id="rId5"/>
    <p:sldId id="258" r:id="rId6"/>
    <p:sldId id="259" r:id="rId7"/>
    <p:sldId id="260"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9" d="100"/>
          <a:sy n="79" d="100"/>
        </p:scale>
        <p:origin x="85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43A7CD3-94E1-42A9-BAB7-2AFCD9FCBD10}"/>
              </a:ext>
            </a:extLst>
          </p:cNvPr>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67609B-8FD3-4FF7-8EBC-6619CA868B33}"/>
              </a:ext>
            </a:extLst>
          </p:cNvPr>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9" name="Right Triangle 38">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ACC7A76F-3401-4F50-AE85-8F2AA247B99F}"/>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5" name="Footer Placeholder 4">
            <a:extLst>
              <a:ext uri="{FF2B5EF4-FFF2-40B4-BE49-F238E27FC236}">
                <a16:creationId xmlns:a16="http://schemas.microsoft.com/office/drawing/2014/main" id="{DEF02E50-D34E-4DD4-8B3B-55D08F25F50A}"/>
              </a:ext>
            </a:extLst>
          </p:cNvPr>
          <p:cNvSpPr>
            <a:spLocks noGrp="1"/>
          </p:cNvSpPr>
          <p:nvPr>
            <p:ph type="ftr" sz="quarter" idx="11"/>
          </p:nvPr>
        </p:nvSpPr>
        <p:spPr>
          <a:xfrm>
            <a:off x="691078" y="236364"/>
            <a:ext cx="4114800" cy="417126"/>
          </a:xfrm>
        </p:spPr>
        <p:txBody>
          <a:bodyPr/>
          <a:lstStyle/>
          <a:p>
            <a:endParaRPr lang="en-US" dirty="0"/>
          </a:p>
        </p:txBody>
      </p:sp>
      <p:sp>
        <p:nvSpPr>
          <p:cNvPr id="6" name="Slide Number Placeholder 5">
            <a:extLst>
              <a:ext uri="{FF2B5EF4-FFF2-40B4-BE49-F238E27FC236}">
                <a16:creationId xmlns:a16="http://schemas.microsoft.com/office/drawing/2014/main" id="{37B53B71-D2FA-4DDC-9C9C-E26F7B591A8E}"/>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390410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8D6B-70A2-430A-9F5D-DA093D8C16C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94A2845-6CA6-4745-A951-25B8D5319D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049424-7A20-4BA1-9F60-671A5DBB3B13}"/>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5" name="Footer Placeholder 4">
            <a:extLst>
              <a:ext uri="{FF2B5EF4-FFF2-40B4-BE49-F238E27FC236}">
                <a16:creationId xmlns:a16="http://schemas.microsoft.com/office/drawing/2014/main" id="{4F1BD2B2-E17F-402E-8EA3-5C7C1118A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23070-8658-4AC0-B2A3-4BE605A840F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47461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69DB7AC-F7D7-430A-A2A7-CD3EBBF1D35D}"/>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66AAF10E-F092-4160-BF4A-FF568555B790}"/>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6341C04-9B94-4385-A661-7B8C17000497}"/>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C1D709-6A0F-409C-B2D0-C248E562265E}"/>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999BE53-BA11-4B67-BFBB-6281DB50C75D}"/>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662D93-31C1-4DFB-A938-E631F89AA9F0}"/>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7ECC8DA-0BEC-4508-89D4-12FA35B481F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7DC8E6C-1B78-4B89-82DD-BBA778CD1482}"/>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8E5F54A-0315-4B15-B865-1F0460526260}"/>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D7F352-DE39-4835-8D3F-69CDEC490F1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D6F20A-F777-4F41-B23B-735A64FA5DA3}"/>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BBADBA-0F74-418B-BC50-AD44596C3EF8}"/>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918BE26-88E5-457C-8095-745F34D1536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FB269E0-E058-4340-B93D-7D40FFF521F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DD9AEE-5501-4385-B339-4616F567B53D}"/>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D29C61-8926-4C98-882B-AB90108C8386}"/>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AC585F9-B633-4F7E-AADE-75079DC17158}"/>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DC6366-5525-4FBC-9886-D4409F6B2993}"/>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C03CF9-098C-4140-806A-023D3DC3F2E3}"/>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C41BC4-89DF-4EC4-A141-9EF16D8EEB5B}"/>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2AD067-E64C-499E-9C0A-A7252587441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653DD54-FA2B-4B91-A94E-3C46AE21B38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86AC204-156B-442E-B028-01036BD1F26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3512DE-F013-431A-9F6E-ADDA88FB2DD5}"/>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E95FEE1-61A9-4065-B9F8-5589180AC62B}"/>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28AA59-C1FA-46C0-BFDD-1C1D3404C81C}"/>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5C99EE-B791-470A-8639-0357A751EB43}"/>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4F4204-F48B-4AF5-B11E-0CE7D972AC3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76643FE-3966-4B82-9623-C61A56EDD20C}"/>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DD769C5-B1B1-45BD-A40A-67E6568C843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511707-50C7-48B2-81F7-5C82BF57795C}"/>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38D44F3-CCFE-48A0-8414-FFF5E43D9184}"/>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D126FE0-8204-40BB-AD46-4A0C7A47514C}"/>
              </a:ext>
            </a:extLst>
          </p:cNvPr>
          <p:cNvSpPr>
            <a:spLocks noGrp="1"/>
          </p:cNvSpPr>
          <p:nvPr>
            <p:ph type="title"/>
          </p:nvPr>
        </p:nvSpPr>
        <p:spPr>
          <a:xfrm>
            <a:off x="691078" y="718115"/>
            <a:ext cx="10312571" cy="278150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25E350-4200-419C-A167-527DD6B77792}"/>
              </a:ext>
            </a:extLst>
          </p:cNvPr>
          <p:cNvSpPr>
            <a:spLocks noGrp="1"/>
          </p:cNvSpPr>
          <p:nvPr>
            <p:ph type="body" idx="1"/>
          </p:nvPr>
        </p:nvSpPr>
        <p:spPr>
          <a:xfrm>
            <a:off x="691078" y="3753350"/>
            <a:ext cx="10312571" cy="1991572"/>
          </a:xfrm>
        </p:spPr>
        <p:txBody>
          <a:bodyPr/>
          <a:lstStyle>
            <a:lvl1pPr marL="0" indent="0">
              <a:buNone/>
              <a:defRPr lang="en-US" sz="2400" kern="120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9" name="Right Triangle 38">
            <a:extLst>
              <a:ext uri="{FF2B5EF4-FFF2-40B4-BE49-F238E27FC236}">
                <a16:creationId xmlns:a16="http://schemas.microsoft.com/office/drawing/2014/main" id="{6741F519-22CF-4C01-B140-5480DBAB30F8}"/>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D05D1550-9064-4767-B70A-3501AF956C94}"/>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5" name="Footer Placeholder 4">
            <a:extLst>
              <a:ext uri="{FF2B5EF4-FFF2-40B4-BE49-F238E27FC236}">
                <a16:creationId xmlns:a16="http://schemas.microsoft.com/office/drawing/2014/main" id="{581E1C33-2E8E-4041-9683-12048CB8A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36992-B921-4F3F-9C4A-0D67E618D114}"/>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292591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CFDF5-4B31-4F1B-83BA-82A9510379F2}"/>
              </a:ext>
            </a:extLst>
          </p:cNvPr>
          <p:cNvSpPr>
            <a:spLocks noGrp="1"/>
          </p:cNvSpPr>
          <p:nvPr>
            <p:ph type="title"/>
          </p:nvPr>
        </p:nvSpPr>
        <p:spPr>
          <a:xfrm>
            <a:off x="691078" y="722903"/>
            <a:ext cx="10312571" cy="135484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14EC9A6-F718-4497-8A75-637EE17458E0}"/>
              </a:ext>
            </a:extLst>
          </p:cNvPr>
          <p:cNvSpPr>
            <a:spLocks noGrp="1"/>
          </p:cNvSpPr>
          <p:nvPr>
            <p:ph sz="half" idx="1"/>
          </p:nvPr>
        </p:nvSpPr>
        <p:spPr>
          <a:xfrm>
            <a:off x="691078" y="2345843"/>
            <a:ext cx="500958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D503E57-9695-4508-9778-B3DB1FB5FAB6}"/>
              </a:ext>
            </a:extLst>
          </p:cNvPr>
          <p:cNvSpPr>
            <a:spLocks noGrp="1"/>
          </p:cNvSpPr>
          <p:nvPr>
            <p:ph sz="half" idx="2"/>
          </p:nvPr>
        </p:nvSpPr>
        <p:spPr>
          <a:xfrm>
            <a:off x="5935075" y="2345843"/>
            <a:ext cx="506857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474CEE6-B9DC-4CCC-8F4C-0B4DADFB0195}"/>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6" name="Footer Placeholder 5">
            <a:extLst>
              <a:ext uri="{FF2B5EF4-FFF2-40B4-BE49-F238E27FC236}">
                <a16:creationId xmlns:a16="http://schemas.microsoft.com/office/drawing/2014/main" id="{2AC85191-5804-47C9-95EB-D49D715737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B0A03-44F6-4299-B45D-E07A023906F0}"/>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159696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20E6-CC97-4BD8-92FE-8F36024D0E38}"/>
              </a:ext>
            </a:extLst>
          </p:cNvPr>
          <p:cNvSpPr>
            <a:spLocks noGrp="1"/>
          </p:cNvSpPr>
          <p:nvPr>
            <p:ph type="title"/>
          </p:nvPr>
        </p:nvSpPr>
        <p:spPr>
          <a:xfrm>
            <a:off x="691078" y="722900"/>
            <a:ext cx="10320062" cy="140750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3872FB-EDD5-42FB-8A9A-279EAD4FB0D9}"/>
              </a:ext>
            </a:extLst>
          </p:cNvPr>
          <p:cNvSpPr>
            <a:spLocks noGrp="1"/>
          </p:cNvSpPr>
          <p:nvPr>
            <p:ph type="body" idx="1"/>
          </p:nvPr>
        </p:nvSpPr>
        <p:spPr>
          <a:xfrm>
            <a:off x="691078" y="2331481"/>
            <a:ext cx="4963444"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5F28C1-95C8-476A-8D93-D580DD39D8F7}"/>
              </a:ext>
            </a:extLst>
          </p:cNvPr>
          <p:cNvSpPr>
            <a:spLocks noGrp="1"/>
          </p:cNvSpPr>
          <p:nvPr>
            <p:ph sz="half" idx="2"/>
          </p:nvPr>
        </p:nvSpPr>
        <p:spPr>
          <a:xfrm>
            <a:off x="691078" y="2954564"/>
            <a:ext cx="4963444"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4315485-EE1A-41B0-873A-BA9D06E88BFD}"/>
              </a:ext>
            </a:extLst>
          </p:cNvPr>
          <p:cNvSpPr>
            <a:spLocks noGrp="1"/>
          </p:cNvSpPr>
          <p:nvPr>
            <p:ph type="body" sz="quarter" idx="3"/>
          </p:nvPr>
        </p:nvSpPr>
        <p:spPr>
          <a:xfrm>
            <a:off x="6103351" y="2331481"/>
            <a:ext cx="4900298"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81A6FB-1583-4A1B-A4A7-C65062C57B73}"/>
              </a:ext>
            </a:extLst>
          </p:cNvPr>
          <p:cNvSpPr>
            <a:spLocks noGrp="1"/>
          </p:cNvSpPr>
          <p:nvPr>
            <p:ph sz="quarter" idx="4"/>
          </p:nvPr>
        </p:nvSpPr>
        <p:spPr>
          <a:xfrm>
            <a:off x="6103351" y="2954564"/>
            <a:ext cx="4900298"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3A29EA7-E61E-4617-9DA9-40B9299B3287}"/>
              </a:ext>
            </a:extLst>
          </p:cNvPr>
          <p:cNvSpPr>
            <a:spLocks noGrp="1"/>
          </p:cNvSpPr>
          <p:nvPr>
            <p:ph type="dt" sz="half" idx="10"/>
          </p:nvPr>
        </p:nvSpPr>
        <p:spPr>
          <a:xfrm>
            <a:off x="683587" y="6215870"/>
            <a:ext cx="3843779" cy="417126"/>
          </a:xfrm>
        </p:spPr>
        <p:txBody>
          <a:bodyPr/>
          <a:lstStyle/>
          <a:p>
            <a:fld id="{8F72BA41-EC5B-4197-BCC8-0FD2E523CD7A}" type="datetimeFigureOut">
              <a:rPr lang="en-US" smtClean="0"/>
              <a:t>10/14/2026</a:t>
            </a:fld>
            <a:endParaRPr lang="en-US"/>
          </a:p>
        </p:txBody>
      </p:sp>
      <p:sp>
        <p:nvSpPr>
          <p:cNvPr id="8" name="Footer Placeholder 7">
            <a:extLst>
              <a:ext uri="{FF2B5EF4-FFF2-40B4-BE49-F238E27FC236}">
                <a16:creationId xmlns:a16="http://schemas.microsoft.com/office/drawing/2014/main" id="{D56249CC-EB72-46A6-87D9-5FBDA8E450EC}"/>
              </a:ext>
            </a:extLst>
          </p:cNvPr>
          <p:cNvSpPr>
            <a:spLocks noGrp="1"/>
          </p:cNvSpPr>
          <p:nvPr>
            <p:ph type="ftr" sz="quarter" idx="11"/>
          </p:nvPr>
        </p:nvSpPr>
        <p:spPr>
          <a:xfrm>
            <a:off x="691078" y="236364"/>
            <a:ext cx="4114800" cy="417126"/>
          </a:xfrm>
        </p:spPr>
        <p:txBody>
          <a:bodyPr/>
          <a:lstStyle/>
          <a:p>
            <a:endParaRPr lang="en-US" dirty="0"/>
          </a:p>
        </p:txBody>
      </p:sp>
      <p:sp>
        <p:nvSpPr>
          <p:cNvPr id="9" name="Slide Number Placeholder 8">
            <a:extLst>
              <a:ext uri="{FF2B5EF4-FFF2-40B4-BE49-F238E27FC236}">
                <a16:creationId xmlns:a16="http://schemas.microsoft.com/office/drawing/2014/main" id="{EAA04EE7-47BE-4ECE-A170-793C4E56951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524493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4946-24AD-40DD-95A7-49BA49C227DF}"/>
              </a:ext>
            </a:extLst>
          </p:cNvPr>
          <p:cNvSpPr>
            <a:spLocks noGrp="1"/>
          </p:cNvSpPr>
          <p:nvPr>
            <p:ph type="title"/>
          </p:nvPr>
        </p:nvSpPr>
        <p:spPr>
          <a:xfrm>
            <a:off x="691078" y="722903"/>
            <a:ext cx="10501177" cy="1401231"/>
          </a:xfrm>
        </p:spPr>
        <p:txBody>
          <a:bodyPr/>
          <a:lstStyle>
            <a:lvl1pP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D8CF342-49F6-482D-943E-7E50B1694AE3}"/>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4" name="Footer Placeholder 3">
            <a:extLst>
              <a:ext uri="{FF2B5EF4-FFF2-40B4-BE49-F238E27FC236}">
                <a16:creationId xmlns:a16="http://schemas.microsoft.com/office/drawing/2014/main" id="{064033E5-3797-4FF8-866F-9FD9325A9FAB}"/>
              </a:ext>
            </a:extLst>
          </p:cNvPr>
          <p:cNvSpPr>
            <a:spLocks noGrp="1"/>
          </p:cNvSpPr>
          <p:nvPr>
            <p:ph type="ftr" sz="quarter" idx="11"/>
          </p:nvPr>
        </p:nvSpPr>
        <p:spPr>
          <a:xfrm>
            <a:off x="691078" y="236364"/>
            <a:ext cx="4114800" cy="417126"/>
          </a:xfrm>
        </p:spPr>
        <p:txBody>
          <a:bodyPr/>
          <a:lstStyle/>
          <a:p>
            <a:endParaRPr lang="en-US"/>
          </a:p>
        </p:txBody>
      </p:sp>
      <p:sp>
        <p:nvSpPr>
          <p:cNvPr id="5" name="Slide Number Placeholder 4">
            <a:extLst>
              <a:ext uri="{FF2B5EF4-FFF2-40B4-BE49-F238E27FC236}">
                <a16:creationId xmlns:a16="http://schemas.microsoft.com/office/drawing/2014/main" id="{66DC1E67-424D-4638-98F8-38E71A41001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54372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5BED274-5EB4-4EF4-B353-E55BD502655C}"/>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id="{E0418BE5-560E-4E49-B12D-B555511FED72}"/>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9D1162-73B9-420F-BCBE-95039D00CD24}"/>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2BA76FE-316A-48E2-A03B-4E05691C4348}"/>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E678FBC-A6AD-4422-BA24-A4172F8862CA}"/>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3C5C3E-2D08-43F0-AFAC-E15360CA7D3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BEAC62-AF92-4A65-9790-6F6E0C6C5A1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C77D7C5-E76E-4E82-BFC4-9A75D2C8089D}"/>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66E0152-96B9-4067-80D3-D9BDE6D7EC9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18AFCC-B9DA-4092-8FBA-2CFEDB0388E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1EC7D33-C87E-4812-A722-53C5D99272B5}"/>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F239E3-501A-4C3C-9BE4-6BFA0D3126B7}"/>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62BF3B-95BB-4188-AAE5-015A0EF3D18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4E5F0F-0124-40D0-A0BF-AE307A0E15F4}"/>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BADC3B1-26C7-4CF1-B29D-4D0DEA3E2633}"/>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0A7DF6E-1132-4A80-9B18-593B1ACD778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EF19589-10D8-4A8F-A0B1-F7CE380E3001}"/>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8E6BB32-C4F8-4914-88D3-7DC5E79D023E}"/>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8F046EE-9DBA-4924-A19C-ED8741F5F810}"/>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AABBC44-ABA8-4913-824E-64D344724644}"/>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272B22-1C39-47A0-8551-73666AFBE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CDFF66-464C-4ABF-BB01-00500A3B7517}"/>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079FC88-BD3B-4C04-9B90-0FC93C17921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1FCAED8-8687-4141-A7C3-0D88ACEDFEC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65038E6-7B32-460F-B804-D6C105FF44C9}"/>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C5DAE85-AD17-454B-AB64-CEFF52FDAB9D}"/>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C603643-2066-4967-AE4B-9DA143843B2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37E9533-9B07-43E3-B939-7BADC01FEE86}"/>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DCCAAEE-AB2E-4534-893A-3DB109499FB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BD39A2-970F-4714-AAA6-67EE99A0EAA9}"/>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F4A1387-348B-4E46-9B65-FDF76ED0EF20}"/>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F5DAF27-A54D-442A-93E4-BA7F04EAE379}"/>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Date Placeholder 1">
            <a:extLst>
              <a:ext uri="{FF2B5EF4-FFF2-40B4-BE49-F238E27FC236}">
                <a16:creationId xmlns:a16="http://schemas.microsoft.com/office/drawing/2014/main" id="{D2EA265F-80A1-448D-A6EB-CE8D6F6EC723}"/>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3" name="Footer Placeholder 2">
            <a:extLst>
              <a:ext uri="{FF2B5EF4-FFF2-40B4-BE49-F238E27FC236}">
                <a16:creationId xmlns:a16="http://schemas.microsoft.com/office/drawing/2014/main" id="{4815D00D-89E6-4E7A-9A4D-A8CCEB3BE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B5AEA-8C38-4776-878C-AB01474D917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487893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0" name="Right Triangle 39">
            <a:extLst>
              <a:ext uri="{FF2B5EF4-FFF2-40B4-BE49-F238E27FC236}">
                <a16:creationId xmlns:a16="http://schemas.microsoft.com/office/drawing/2014/main" id="{C4853C57-22BC-4465-8B37-DC06FE5A0003}"/>
              </a:ext>
              <a:ext uri="{C183D7F6-B498-43B3-948B-1728B52AA6E4}">
                <adec:decorative xmlns:adec="http://schemas.microsoft.com/office/drawing/2017/decorative" val="1"/>
              </a:ext>
            </a:extLst>
          </p:cNvPr>
          <p:cNvSpPr/>
          <p:nvPr/>
        </p:nvSpPr>
        <p:spPr>
          <a:xfrm rot="13500000">
            <a:off x="-281092" y="31448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E67C0A6-48E9-4845-9EBF-EF2A3DFD274F}"/>
              </a:ext>
            </a:extLst>
          </p:cNvPr>
          <p:cNvSpPr>
            <a:spLocks noGrp="1"/>
          </p:cNvSpPr>
          <p:nvPr>
            <p:ph type="title"/>
          </p:nvPr>
        </p:nvSpPr>
        <p:spPr>
          <a:xfrm>
            <a:off x="683587" y="713677"/>
            <a:ext cx="4499914" cy="2996581"/>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A8B542-2084-485C-ABFC-94340B4C7E77}"/>
              </a:ext>
            </a:extLst>
          </p:cNvPr>
          <p:cNvSpPr>
            <a:spLocks noGrp="1"/>
          </p:cNvSpPr>
          <p:nvPr>
            <p:ph idx="1"/>
          </p:nvPr>
        </p:nvSpPr>
        <p:spPr>
          <a:xfrm>
            <a:off x="5698672" y="708102"/>
            <a:ext cx="5656716" cy="54306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647791F-9546-470D-A174-D75285263C2C}"/>
              </a:ext>
            </a:extLst>
          </p:cNvPr>
          <p:cNvSpPr>
            <a:spLocks noGrp="1"/>
          </p:cNvSpPr>
          <p:nvPr>
            <p:ph type="body" sz="half" idx="2"/>
          </p:nvPr>
        </p:nvSpPr>
        <p:spPr>
          <a:xfrm>
            <a:off x="683587" y="3976544"/>
            <a:ext cx="4499914" cy="2162201"/>
          </a:xfrm>
        </p:spPr>
        <p:txBody>
          <a:bodyPr>
            <a:normAutofit/>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None/>
            </a:pPr>
            <a:r>
              <a:rPr lang="en-US"/>
              <a:t>Click to edit Master text styles</a:t>
            </a:r>
          </a:p>
        </p:txBody>
      </p:sp>
      <p:grpSp>
        <p:nvGrpSpPr>
          <p:cNvPr id="8" name="Group 7">
            <a:extLst>
              <a:ext uri="{FF2B5EF4-FFF2-40B4-BE49-F238E27FC236}">
                <a16:creationId xmlns:a16="http://schemas.microsoft.com/office/drawing/2014/main" id="{0550D594-9D00-4E12-9A7B-8B78EC19948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C5DEA230-2680-47DD-BD49-FDBF4C1105A5}"/>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0BA61D-887F-46F1-B20D-EA4C38D467C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350DFBA-D16D-4AE0-8339-58C4089B94AD}"/>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F4AAAA5-CEFC-4C25-91D3-5AE49F720DA5}"/>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4D142AD-3FA3-43E4-8A61-61CF1E41568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C3755A3-93F4-4EC4-9635-7E89E4AF1D3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0BFB588-0AB8-4BD8-9272-1CA867726018}"/>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45A6DF3-CF29-4480-A235-EAE88D65A63C}"/>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D6FF036-365A-4C15-8E15-0D5BBEBCEA58}"/>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5E76FF-4E86-4E42-B67E-B11AAE8D3076}"/>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1A64CEE-7CED-4EB2-A414-6F2D91E824F9}"/>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2C571B-47A6-49EB-A29F-678368BAED9F}"/>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160B109-845C-4119-BB66-9887B3859A7D}"/>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68B7447-FF64-42D9-B3C6-2BDC6F547ED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FF9B71-8653-450D-AFBE-2140D586FB5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F0B9E5A-C1DA-445C-A911-721DF98DDCDD}"/>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C9A3DC-A478-4469-9359-34A435689F3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DE3299-EED7-4771-A270-F6B02941AD6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34422A-5B59-41DC-8E2A-1A8244580E30}"/>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A176117-0990-434B-A9D9-B4B9043C544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7D6425E-C84A-462F-98F8-D0AB4FC3AF88}"/>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F13AB68-7321-4AC2-AC60-0F417877D07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E275CCE-D06F-49D0-8A47-372C5040330B}"/>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D4B374E-EEBC-4A9C-B3B4-B269EC719857}"/>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D80A7E6-BBEF-4EF1-B14A-29F26BFCF8E6}"/>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D7BC013-9B50-459D-8B8D-F756514A478B}"/>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48964C0-675D-4807-B795-4B695A8F8420}"/>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6911512-51A8-4CE7-A043-425C809EB5F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3C15D1E-0EDF-4AD7-90C7-3D8D64E645D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265A2D-2A6A-4301-B59F-8BAD98D9A57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A4907F-2D1D-49D1-882D-119AA5E1183B}"/>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Date Placeholder 4">
            <a:extLst>
              <a:ext uri="{FF2B5EF4-FFF2-40B4-BE49-F238E27FC236}">
                <a16:creationId xmlns:a16="http://schemas.microsoft.com/office/drawing/2014/main" id="{AF6A2284-37AB-43F5-98B8-8AB49DBFA9F5}"/>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6" name="Footer Placeholder 5">
            <a:extLst>
              <a:ext uri="{FF2B5EF4-FFF2-40B4-BE49-F238E27FC236}">
                <a16:creationId xmlns:a16="http://schemas.microsoft.com/office/drawing/2014/main" id="{9AD8ABAA-E2F7-4C89-99ED-2C340220DD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2EF12-B2CD-4F3C-9F19-A8691540501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734542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DA6865-0A03-48FA-AD6E-D5BF8FDE927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2277E8EB-0DA2-40E4-AD12-1CCD0D262D0B}"/>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BFE9F8-907A-4FFC-9FDE-2B51D238C40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BDDC323-8732-4007-BB81-1BE917E3B2FF}"/>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08FC40-8403-438D-95CA-E4EDC66192A9}"/>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411D218-3FEA-4455-9809-91F029FB55AE}"/>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41390F-BE50-4E4E-9DA2-B5F23F1A93D8}"/>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EB3F094-97B5-48E1-A4DE-8BEED255028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D4DBB43-CB34-4881-9445-A7FE131D5327}"/>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71F972-027A-47F0-996C-84BFE4574050}"/>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41353D-93C8-43F8-BBDE-7AB6B29EC38C}"/>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CF07B24-CBD8-4F09-81EB-504285F8E11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27873BB-1D79-4055-801C-BDA0F9A1513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008D42B-2F35-497E-A26D-9AF008619D4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7F57499-C4D9-4B7D-BADA-38462AA3164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71F2B9-1FFA-4350-9370-B098459A232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8FBAFFC-DC8F-4BB4-B405-E4AAA269AED4}"/>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4FCE64-D7A5-411A-8795-932DD39F9520}"/>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0B4ECFC-FD43-44CF-B7FA-2A8C5651400F}"/>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9DFBC12-1E1D-44DE-9966-BAB05B246636}"/>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BEF096-361C-478B-81EB-37584119BFEE}"/>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FC81993-CE86-4910-B9CE-B69375BDCEE3}"/>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75613D7-9FB0-4D33-8784-EC059DE019C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20AFD9-E849-4F42-99B2-928E6098C29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A200B0B-91CD-4D66-ADFC-9585D283103C}"/>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5DB0C45-30CE-4C85-95C6-FFF4977C646A}"/>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DC31604-5F93-436D-A9D2-A48846D4E0DE}"/>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F1B965-7DE1-4AE3-B28B-DB6847BC52CC}"/>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D9FB65-4392-4D6A-8ACC-8151F682BFE8}"/>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B40380C-3493-4AFE-BF13-AE68A8D244B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B21DF1-4859-4991-9C10-F8FA68F41013}"/>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54AD212-17DC-4506-AAA0-34A46A0B11C3}"/>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5B556E7-762B-4E18-A961-A4F7A9ECF9D8}"/>
              </a:ext>
            </a:extLst>
          </p:cNvPr>
          <p:cNvSpPr>
            <a:spLocks noGrp="1"/>
          </p:cNvSpPr>
          <p:nvPr>
            <p:ph type="title"/>
          </p:nvPr>
        </p:nvSpPr>
        <p:spPr>
          <a:xfrm>
            <a:off x="683587" y="713677"/>
            <a:ext cx="4434823" cy="3020519"/>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B7118AF-C54D-406D-AABE-AED6576D1281}"/>
              </a:ext>
            </a:extLst>
          </p:cNvPr>
          <p:cNvSpPr>
            <a:spLocks noGrp="1"/>
          </p:cNvSpPr>
          <p:nvPr>
            <p:ph type="pic" idx="1"/>
          </p:nvPr>
        </p:nvSpPr>
        <p:spPr>
          <a:xfrm>
            <a:off x="5698672" y="713677"/>
            <a:ext cx="5304977" cy="5430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0" name="Right Triangle 39">
            <a:extLst>
              <a:ext uri="{FF2B5EF4-FFF2-40B4-BE49-F238E27FC236}">
                <a16:creationId xmlns:a16="http://schemas.microsoft.com/office/drawing/2014/main" id="{205CDEB9-8DED-4711-8140-4C943FC2CDA0}"/>
              </a:ext>
              <a:ext uri="{C183D7F6-B498-43B3-948B-1728B52AA6E4}">
                <adec:decorative xmlns:adec="http://schemas.microsoft.com/office/drawing/2017/decorative" val="1"/>
              </a:ext>
            </a:extLst>
          </p:cNvPr>
          <p:cNvSpPr/>
          <p:nvPr/>
        </p:nvSpPr>
        <p:spPr>
          <a:xfrm rot="13500000">
            <a:off x="-281093" y="314330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 Placeholder 3">
            <a:extLst>
              <a:ext uri="{FF2B5EF4-FFF2-40B4-BE49-F238E27FC236}">
                <a16:creationId xmlns:a16="http://schemas.microsoft.com/office/drawing/2014/main" id="{02E13C3F-6360-4760-9477-C3831A6E26EF}"/>
              </a:ext>
            </a:extLst>
          </p:cNvPr>
          <p:cNvSpPr>
            <a:spLocks noGrp="1"/>
          </p:cNvSpPr>
          <p:nvPr>
            <p:ph type="body" sz="half" idx="2"/>
          </p:nvPr>
        </p:nvSpPr>
        <p:spPr>
          <a:xfrm>
            <a:off x="683587" y="3970330"/>
            <a:ext cx="4434823" cy="2173992"/>
          </a:xfrm>
        </p:spPr>
        <p:txBody>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192D3B-60EE-4FC5-9ED7-4445300844CA}"/>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6" name="Footer Placeholder 5">
            <a:extLst>
              <a:ext uri="{FF2B5EF4-FFF2-40B4-BE49-F238E27FC236}">
                <a16:creationId xmlns:a16="http://schemas.microsoft.com/office/drawing/2014/main" id="{5BCF831E-9B19-4936-8BC9-F62A9B118B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71E1D1-F7A2-40D0-91DA-07468A9651E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707135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D70F-ACE4-4595-845E-2296BDF83B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978CD9-E0B5-4B48-8366-91E6D22C9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AF4B4-44D3-4E29-B235-A1B868207789}"/>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5" name="Footer Placeholder 4">
            <a:extLst>
              <a:ext uri="{FF2B5EF4-FFF2-40B4-BE49-F238E27FC236}">
                <a16:creationId xmlns:a16="http://schemas.microsoft.com/office/drawing/2014/main" id="{E2D7BA37-9639-480E-84AB-EA277225CA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FC658-154E-48DE-AD31-813E5170C93C}"/>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731591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5405209-5179-4359-91ED-1B1A46619A99}"/>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0E32344F-3BE0-4CE8-B1BD-9ABD425E1C0D}"/>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99DE306-F4FB-4730-A066-ADF38D739563}"/>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CB32885-303F-477F-A081-27425944F230}"/>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0C0C0B-4CD0-467D-A382-2B2415102C48}"/>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88DF0F-327F-43A5-AB71-3D32053D83CA}"/>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8A0902-2662-4911-A532-AA6310861479}"/>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BDA4F7-23F4-46D1-8B7E-A21DD84083E1}"/>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FC9FC2-8808-438E-8FFB-5FE416BFB5C8}"/>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04694E5-71F9-4210-9BE8-FC12CC177BD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37E805-A7E5-4906-B0C5-1373F3DA962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4CD964-FBD6-41AB-8A02-9509A2BAC11F}"/>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CD7FF8-E827-4E0A-BCE2-CCB34EDAC0F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C4AD6BB-F1EE-4FB8-96E8-6890447800EC}"/>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E935057-E0A3-4DAE-B9C8-6E818D7A7205}"/>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08DDF69-1C14-453C-BC3A-37D3FE69DFC7}"/>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C26D82-15BA-4B2E-A42D-2ECA8012D30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F73B67-E5E9-4000-91DA-034B2127EFD2}"/>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FAC1B5-F0DD-4FC0-B4C9-77CB29DF442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ACB3DB-54B2-4CEE-A791-C6FC6C758DAE}"/>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8324004-1030-47D9-B817-425FF6ECC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AA001C4-81AB-4FA6-ADAA-C8618056353B}"/>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1DAD34-7844-4F16-9874-F51F2A23B9EA}"/>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7DCBC6D-1BDA-4CB1-A3EC-59F240C8FA19}"/>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5B3C1A0-58E7-47E4-831B-CF3EE21D1E90}"/>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8A09FAA-E123-4FE4-B67A-9EBDE1A3130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317B7C6-C816-4A58-B184-135E4FD19F5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4D22ABB-4CE8-47DC-80BF-39B3E4CF7048}"/>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A17DE37-A292-4031-AF42-CDB00A13EE76}"/>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3EF673-CB75-435F-9BF3-7594EC3ADF8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35F4581-15F6-47EE-87D0-1132A093DBA5}"/>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65CF984-F5BD-45C4-9A12-B02DB4F044E1}"/>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ight Triangle 38">
            <a:extLst>
              <a:ext uri="{FF2B5EF4-FFF2-40B4-BE49-F238E27FC236}">
                <a16:creationId xmlns:a16="http://schemas.microsoft.com/office/drawing/2014/main" id="{ACE66A86-8455-497B-9CA4-F460A19E5FBB}"/>
              </a:ext>
              <a:ext uri="{C183D7F6-B498-43B3-948B-1728B52AA6E4}">
                <adec:decorative xmlns:adec="http://schemas.microsoft.com/office/drawing/2017/decorative" val="1"/>
              </a:ext>
            </a:extLst>
          </p:cNvPr>
          <p:cNvSpPr/>
          <p:nvPr/>
        </p:nvSpPr>
        <p:spPr>
          <a:xfrm rot="18900000">
            <a:off x="7770390" y="-28737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Vertical Title 1">
            <a:extLst>
              <a:ext uri="{FF2B5EF4-FFF2-40B4-BE49-F238E27FC236}">
                <a16:creationId xmlns:a16="http://schemas.microsoft.com/office/drawing/2014/main" id="{5868C62B-71EF-4824-9EE8-6CAE17984232}"/>
              </a:ext>
            </a:extLst>
          </p:cNvPr>
          <p:cNvSpPr>
            <a:spLocks noGrp="1"/>
          </p:cNvSpPr>
          <p:nvPr>
            <p:ph type="title" orient="vert"/>
          </p:nvPr>
        </p:nvSpPr>
        <p:spPr>
          <a:xfrm>
            <a:off x="7707774" y="715616"/>
            <a:ext cx="3295876" cy="502659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243E4C8-4AA9-49D7-BF71-1AB5F2CFE1FC}"/>
              </a:ext>
            </a:extLst>
          </p:cNvPr>
          <p:cNvSpPr>
            <a:spLocks noGrp="1"/>
          </p:cNvSpPr>
          <p:nvPr>
            <p:ph type="body" orient="vert" idx="1"/>
          </p:nvPr>
        </p:nvSpPr>
        <p:spPr>
          <a:xfrm>
            <a:off x="683588" y="715616"/>
            <a:ext cx="6770448" cy="5026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97898B3-014E-440B-BA4E-106339212804}"/>
              </a:ext>
            </a:extLst>
          </p:cNvPr>
          <p:cNvSpPr>
            <a:spLocks noGrp="1"/>
          </p:cNvSpPr>
          <p:nvPr>
            <p:ph type="dt" sz="half" idx="10"/>
          </p:nvPr>
        </p:nvSpPr>
        <p:spPr/>
        <p:txBody>
          <a:bodyPr/>
          <a:lstStyle/>
          <a:p>
            <a:fld id="{8F72BA41-EC5B-4197-BCC8-0FD2E523CD7A}" type="datetimeFigureOut">
              <a:rPr lang="en-US" smtClean="0"/>
              <a:t>10/14/2026</a:t>
            </a:fld>
            <a:endParaRPr lang="en-US"/>
          </a:p>
        </p:txBody>
      </p:sp>
      <p:sp>
        <p:nvSpPr>
          <p:cNvPr id="5" name="Footer Placeholder 4">
            <a:extLst>
              <a:ext uri="{FF2B5EF4-FFF2-40B4-BE49-F238E27FC236}">
                <a16:creationId xmlns:a16="http://schemas.microsoft.com/office/drawing/2014/main" id="{81C22643-CE63-4C3E-B437-5A1A5EF91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1CE5E-160A-4B37-94E2-3D9DC75BFFAF}"/>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14984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40" name="Straight Connector 39">
              <a:extLst>
                <a:ext uri="{FF2B5EF4-FFF2-40B4-BE49-F238E27FC236}">
                  <a16:creationId xmlns:a16="http://schemas.microsoft.com/office/drawing/2014/main" id="{5F28962D-50BA-43F8-8863-28ECE711D3F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0F5939-D4E0-46FD-9A5A-5D648E381092}"/>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633D331-78CB-40A1-B167-8185EC5D707B}"/>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512E4B1-E78E-49E7-AA36-374CC1B084E4}"/>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7D46340-CBFC-490F-B44E-7AA8FBF58B05}"/>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75C26C-3EBD-4AA9-BA4D-2561E295D65D}"/>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35DB6BE-E065-4559-BF5C-36B56B379040}"/>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DA54272-CD9D-4F68-BBAB-4F0C0C3EC63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002CE8F-9256-4F2C-B474-58873717119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9C9DE9F-4252-401D-913E-B74C9E326F9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FE4E69B-534F-4A80-9E1C-798BEE1B079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7564E1C-009C-4832-AE8D-E98286693F0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305DF1C-5801-43F2-A8B9-5351369418C0}"/>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06E71C8-0783-4E17-9B34-F51231DD2954}"/>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908F17-2A89-4B0A-A2EA-692390969FE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BE22751-380F-44F9-BEED-0A553CF87BE5}"/>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7B27910-846F-4E4E-B588-F5B2E026FE9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E0501E-134E-46D7-984F-3A382B0BB29B}"/>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A83974-CBD7-4A69-9D84-2D3BBDE027A5}"/>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03E931-00D4-4B0C-BC69-49FE5C766518}"/>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7732A30-BE2F-4D71-BC37-60F7B44591B9}"/>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C8EB840-DE7D-4E67-989C-F4D8F50E15BD}"/>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05D2CC2-53CC-487E-A72E-42B1E9B18460}"/>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A12D6B-1D60-4F26-8FB9-74AD5B070BDF}"/>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1895D00-2D63-443C-95A8-5EB6E5EECBF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AC50652-2A56-4382-95D0-971644EE0FA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A50A374-8880-482D-B54F-F74E0D7BE18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66364D8-CCC7-4AAF-94BC-766EC160D99E}"/>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A0DC409-26E2-4453-89FD-745EA849BE7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39ED039-D66C-4A5E-AA35-E7A5FA2E64C2}"/>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2C13DC-161E-49CF-96B5-5383AA052AB7}"/>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05103067-48DA-458C-99F6-9921C19A802A}"/>
              </a:ext>
            </a:extLst>
          </p:cNvPr>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CB86862-507E-4F73-890F-3B77BCFA3FA2}"/>
              </a:ext>
            </a:extLst>
          </p:cNvPr>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EFBC0BB-AF05-4753-9159-41A16FBFC3B4}"/>
              </a:ext>
            </a:extLst>
          </p:cNvPr>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8F72BA41-EC5B-4197-BCC8-0FD2E523CD7A}" type="datetimeFigureOut">
              <a:rPr lang="en-US" smtClean="0"/>
              <a:pPr/>
              <a:t>10/14/2026</a:t>
            </a:fld>
            <a:endParaRPr lang="en-US" dirty="0"/>
          </a:p>
        </p:txBody>
      </p:sp>
      <p:sp>
        <p:nvSpPr>
          <p:cNvPr id="5" name="Footer Placeholder 4">
            <a:extLst>
              <a:ext uri="{FF2B5EF4-FFF2-40B4-BE49-F238E27FC236}">
                <a16:creationId xmlns:a16="http://schemas.microsoft.com/office/drawing/2014/main" id="{28362F82-EA1A-4B02-8A64-3B44C0D9DAC6}"/>
              </a:ext>
            </a:extLst>
          </p:cNvPr>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9C5EF32-1CA9-4CDA-8182-2FB0C30A0F6F}"/>
              </a:ext>
            </a:extLst>
          </p:cNvPr>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pPr/>
              <a:t>‹#›</a:t>
            </a:fld>
            <a:endParaRPr lang="en-US" dirty="0"/>
          </a:p>
        </p:txBody>
      </p:sp>
      <p:sp>
        <p:nvSpPr>
          <p:cNvPr id="7" name="Right Triangle 6">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3606157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8" r:id="rId6"/>
    <p:sldLayoutId id="2147483714" r:id="rId7"/>
    <p:sldLayoutId id="2147483715" r:id="rId8"/>
    <p:sldLayoutId id="2147483716" r:id="rId9"/>
    <p:sldLayoutId id="2147483717" r:id="rId10"/>
    <p:sldLayoutId id="2147483719"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371201FD-B9B8-44FB-827C-2B72B2C61B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BED50380-B737-4843-B657-D1F72ECE0E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838A1CE-8855-4800-8759-A56D50C740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60E8BB7-1962-48A1-AE75-138B858AD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4B998B9-5288-4CE0-B72D-57048D8248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1CCB6E9-345A-4FF8-A88D-3E5CF21D42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1318E85-96B6-461C-8287-F6CA4968C4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6BFD751-AAE9-43DB-8D9F-FBD0019E49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A33B7E8-7994-46BB-A708-1BAEAE9A48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E24BAA5-7F61-4495-857C-97EDFC96FD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16A69CD-5F58-4D4E-8784-EF04768B31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B01CAAA-9CED-4D6E-94EF-252DDFCB7B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46C2E15-6DB9-400F-A463-3A74881199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548849A-5ABA-4068-B1B8-6288537730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026C35F-2E6D-487D-B9F7-C4FEC99C2D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C96CD3E-B1D7-4FEB-A4C4-9D2224756E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5504DA9-0960-480F-A0D1-43F798BA50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D211248-4214-4C32-9181-236A5054300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8DA7D9-8888-4AE1-88A9-070E3D39A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5EF6DF4-75E2-40AE-898D-8439C1A1B8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EB5A874-B7FD-462A-B169-E7FDB5AA6C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E40B800-A1C4-40CF-B676-3714D7BC627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9DC799A-8E1B-473C-8A5C-61A7E6E17B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241FE59-669C-46CE-BD6B-BCC0E38E39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38A03C7-4888-469E-B83E-68A5A252FB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949D6E2-575B-4B3B-9200-F89FF6263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192BECB-21C3-4E10-BA4A-1A40B32FE2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399FED6-669D-4F33-B077-DCABEE44C4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0A4E8B-1AAA-4226-98A8-D787BCF2A2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9842F70-1987-4D9B-A998-AB1CA140FB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2A5A85E-17B3-4952-B61F-2F5B41D631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B1FC6E2-FA10-41E8-AD12-66A1CF9831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4A9B97F2-0A75-9DCD-5609-0288960DCBF3}"/>
              </a:ext>
            </a:extLst>
          </p:cNvPr>
          <p:cNvSpPr>
            <a:spLocks noGrp="1"/>
          </p:cNvSpPr>
          <p:nvPr>
            <p:ph type="ctrTitle"/>
          </p:nvPr>
        </p:nvSpPr>
        <p:spPr>
          <a:xfrm>
            <a:off x="691078" y="3956389"/>
            <a:ext cx="6391422" cy="2438354"/>
          </a:xfrm>
        </p:spPr>
        <p:txBody>
          <a:bodyPr>
            <a:normAutofit/>
          </a:bodyPr>
          <a:lstStyle/>
          <a:p>
            <a:r>
              <a:rPr lang="el-GR" dirty="0">
                <a:solidFill>
                  <a:schemeClr val="accent2">
                    <a:lumMod val="50000"/>
                  </a:schemeClr>
                </a:solidFill>
              </a:rPr>
              <a:t>Ακτιβισμός και δημόσια σφαίρα</a:t>
            </a:r>
            <a:endParaRPr lang="en-US" dirty="0">
              <a:solidFill>
                <a:schemeClr val="accent2">
                  <a:lumMod val="50000"/>
                </a:schemeClr>
              </a:solidFill>
            </a:endParaRPr>
          </a:p>
        </p:txBody>
      </p:sp>
      <p:sp>
        <p:nvSpPr>
          <p:cNvPr id="3" name="Subtitle 2">
            <a:extLst>
              <a:ext uri="{FF2B5EF4-FFF2-40B4-BE49-F238E27FC236}">
                <a16:creationId xmlns:a16="http://schemas.microsoft.com/office/drawing/2014/main" id="{DE124BF0-F493-0CA4-75D3-BF00B34B18B3}"/>
              </a:ext>
            </a:extLst>
          </p:cNvPr>
          <p:cNvSpPr>
            <a:spLocks noGrp="1"/>
          </p:cNvSpPr>
          <p:nvPr>
            <p:ph type="subTitle" idx="1"/>
          </p:nvPr>
        </p:nvSpPr>
        <p:spPr>
          <a:xfrm>
            <a:off x="7268814" y="4806305"/>
            <a:ext cx="3918167" cy="1571162"/>
          </a:xfrm>
        </p:spPr>
        <p:txBody>
          <a:bodyPr>
            <a:normAutofit/>
          </a:bodyPr>
          <a:lstStyle/>
          <a:p>
            <a:r>
              <a:rPr lang="el-GR" dirty="0">
                <a:solidFill>
                  <a:schemeClr val="accent6">
                    <a:lumMod val="50000"/>
                  </a:schemeClr>
                </a:solidFill>
              </a:rPr>
              <a:t>Απαιτήσεις μαθήματος -εργασίες</a:t>
            </a:r>
          </a:p>
          <a:p>
            <a:endParaRPr lang="el-GR" dirty="0">
              <a:solidFill>
                <a:schemeClr val="accent6">
                  <a:lumMod val="50000"/>
                </a:schemeClr>
              </a:solidFill>
            </a:endParaRPr>
          </a:p>
          <a:p>
            <a:endParaRPr lang="el-GR" dirty="0"/>
          </a:p>
        </p:txBody>
      </p:sp>
      <p:pic>
        <p:nvPicPr>
          <p:cNvPr id="4" name="Picture 3">
            <a:extLst>
              <a:ext uri="{FF2B5EF4-FFF2-40B4-BE49-F238E27FC236}">
                <a16:creationId xmlns:a16="http://schemas.microsoft.com/office/drawing/2014/main" id="{3A11F253-1F58-BA6E-73FF-FC0FA5041262}"/>
              </a:ext>
            </a:extLst>
          </p:cNvPr>
          <p:cNvPicPr>
            <a:picLocks noChangeAspect="1"/>
          </p:cNvPicPr>
          <p:nvPr/>
        </p:nvPicPr>
        <p:blipFill>
          <a:blip r:embed="rId2"/>
          <a:srcRect t="37918" b="34383"/>
          <a:stretch>
            <a:fillRect/>
          </a:stretch>
        </p:blipFill>
        <p:spPr>
          <a:xfrm>
            <a:off x="-6214" y="10"/>
            <a:ext cx="12214825" cy="3383374"/>
          </a:xfrm>
          <a:custGeom>
            <a:avLst/>
            <a:gdLst/>
            <a:ahLst/>
            <a:cxnLst/>
            <a:rect l="l" t="t" r="r" b="b"/>
            <a:pathLst>
              <a:path w="12214825" h="3383384">
                <a:moveTo>
                  <a:pt x="12213819" y="0"/>
                </a:moveTo>
                <a:cubicBezTo>
                  <a:pt x="12213819" y="29107"/>
                  <a:pt x="12214067" y="89770"/>
                  <a:pt x="12214502" y="174101"/>
                </a:cubicBezTo>
                <a:lnTo>
                  <a:pt x="12214825" y="234681"/>
                </a:lnTo>
                <a:lnTo>
                  <a:pt x="12214825" y="2718323"/>
                </a:lnTo>
                <a:lnTo>
                  <a:pt x="11377417" y="2725712"/>
                </a:lnTo>
                <a:cubicBezTo>
                  <a:pt x="7318291" y="2799276"/>
                  <a:pt x="6189525" y="3387660"/>
                  <a:pt x="3246747" y="3383361"/>
                </a:cubicBezTo>
                <a:cubicBezTo>
                  <a:pt x="2493396" y="3382260"/>
                  <a:pt x="1619330" y="3339570"/>
                  <a:pt x="544071" y="3235389"/>
                </a:cubicBezTo>
                <a:lnTo>
                  <a:pt x="19466" y="3181198"/>
                </a:lnTo>
                <a:cubicBezTo>
                  <a:pt x="22117" y="2650999"/>
                  <a:pt x="12840" y="2122787"/>
                  <a:pt x="3563" y="1594575"/>
                </a:cubicBezTo>
                <a:lnTo>
                  <a:pt x="0" y="1239098"/>
                </a:lnTo>
                <a:lnTo>
                  <a:pt x="0" y="7944"/>
                </a:lnTo>
                <a:close/>
              </a:path>
            </a:pathLst>
          </a:custGeom>
        </p:spPr>
      </p:pic>
      <p:sp>
        <p:nvSpPr>
          <p:cNvPr id="44" name="Right Triangle 43">
            <a:extLst>
              <a:ext uri="{FF2B5EF4-FFF2-40B4-BE49-F238E27FC236}">
                <a16:creationId xmlns:a16="http://schemas.microsoft.com/office/drawing/2014/main" id="{27D6616B-CA16-4E7A-AD49-69268088A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4239706"/>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84385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363142-6DB3-79A8-689F-62B26604A32D}"/>
              </a:ext>
            </a:extLst>
          </p:cNvPr>
          <p:cNvSpPr>
            <a:spLocks noGrp="1"/>
          </p:cNvSpPr>
          <p:nvPr>
            <p:ph type="title"/>
          </p:nvPr>
        </p:nvSpPr>
        <p:spPr>
          <a:xfrm>
            <a:off x="603366" y="252919"/>
            <a:ext cx="10312571" cy="1354844"/>
          </a:xfrm>
        </p:spPr>
        <p:txBody>
          <a:bodyPr/>
          <a:lstStyle/>
          <a:p>
            <a:r>
              <a:rPr lang="el-GR" dirty="0">
                <a:solidFill>
                  <a:schemeClr val="accent6"/>
                </a:solidFill>
              </a:rPr>
              <a:t>Απαιτήσεις μαθήματος</a:t>
            </a:r>
            <a:endParaRPr lang="en-US" dirty="0">
              <a:solidFill>
                <a:schemeClr val="accent6"/>
              </a:solidFill>
            </a:endParaRPr>
          </a:p>
        </p:txBody>
      </p:sp>
      <p:sp>
        <p:nvSpPr>
          <p:cNvPr id="5" name="Content Placeholder 4">
            <a:extLst>
              <a:ext uri="{FF2B5EF4-FFF2-40B4-BE49-F238E27FC236}">
                <a16:creationId xmlns:a16="http://schemas.microsoft.com/office/drawing/2014/main" id="{40FD23FC-91F7-2656-7ED1-255CB095B5B9}"/>
              </a:ext>
            </a:extLst>
          </p:cNvPr>
          <p:cNvSpPr>
            <a:spLocks noGrp="1"/>
          </p:cNvSpPr>
          <p:nvPr>
            <p:ph sz="half" idx="1"/>
          </p:nvPr>
        </p:nvSpPr>
        <p:spPr/>
        <p:txBody>
          <a:bodyPr>
            <a:noAutofit/>
          </a:bodyPr>
          <a:lstStyle/>
          <a:p>
            <a:pPr lvl="0"/>
            <a:r>
              <a:rPr lang="en-US" sz="1400" b="1" dirty="0">
                <a:solidFill>
                  <a:schemeClr val="accent1">
                    <a:lumMod val="50000"/>
                  </a:schemeClr>
                </a:solidFill>
              </a:rPr>
              <a:t>Πα</a:t>
            </a:r>
            <a:r>
              <a:rPr lang="en-US" sz="1400" b="1" dirty="0" err="1">
                <a:solidFill>
                  <a:schemeClr val="accent1">
                    <a:lumMod val="50000"/>
                  </a:schemeClr>
                </a:solidFill>
              </a:rPr>
              <a:t>ρουσιάσεις</a:t>
            </a:r>
            <a:r>
              <a:rPr lang="en-US" sz="1400" b="1" dirty="0">
                <a:solidFill>
                  <a:schemeClr val="accent1">
                    <a:lumMod val="50000"/>
                  </a:schemeClr>
                </a:solidFill>
              </a:rPr>
              <a:t> </a:t>
            </a:r>
            <a:r>
              <a:rPr lang="en-US" sz="1400" b="1" dirty="0" err="1">
                <a:solidFill>
                  <a:schemeClr val="accent1">
                    <a:lumMod val="50000"/>
                  </a:schemeClr>
                </a:solidFill>
              </a:rPr>
              <a:t>στην</a:t>
            </a:r>
            <a:r>
              <a:rPr lang="en-US" sz="1400" b="1" dirty="0">
                <a:solidFill>
                  <a:schemeClr val="accent1">
                    <a:lumMod val="50000"/>
                  </a:schemeClr>
                </a:solidFill>
              </a:rPr>
              <a:t> </a:t>
            </a:r>
            <a:r>
              <a:rPr lang="en-US" sz="1400" b="1" dirty="0" err="1">
                <a:solidFill>
                  <a:schemeClr val="accent1">
                    <a:lumMod val="50000"/>
                  </a:schemeClr>
                </a:solidFill>
              </a:rPr>
              <a:t>τάξ</a:t>
            </a:r>
            <a:r>
              <a:rPr lang="en-US" sz="1400" dirty="0" err="1">
                <a:solidFill>
                  <a:schemeClr val="accent1">
                    <a:lumMod val="50000"/>
                  </a:schemeClr>
                </a:solidFill>
              </a:rPr>
              <a:t>η</a:t>
            </a:r>
            <a:endParaRPr lang="en-US" sz="1400" dirty="0">
              <a:solidFill>
                <a:schemeClr val="accent1">
                  <a:lumMod val="50000"/>
                </a:schemeClr>
              </a:solidFill>
            </a:endParaRPr>
          </a:p>
          <a:p>
            <a:r>
              <a:rPr lang="el-GR" sz="1400" dirty="0"/>
              <a:t>Τα φοιτητά συμβάλλουν ουσιαστικά στην διεξαγωγή της διδασκαλίας  με προφορικές παρουσιάσεις έργων που σχετίζονται με τις επιλεγμένες μελέτες περίπτωσης και με τη συμμετοχή τους στις συζητήσεις στην τάξη ή και την παράδοση μικρότερης έκτασης ασκήσεων.  </a:t>
            </a:r>
            <a:endParaRPr lang="en-US" sz="1400" dirty="0"/>
          </a:p>
          <a:p>
            <a:r>
              <a:rPr lang="el-GR" sz="1400" b="1" dirty="0">
                <a:solidFill>
                  <a:schemeClr val="accent1">
                    <a:lumMod val="50000"/>
                  </a:schemeClr>
                </a:solidFill>
              </a:rPr>
              <a:t>Βαθμολογία των παρουσιάσεων και ασκήσεων</a:t>
            </a:r>
            <a:r>
              <a:rPr lang="el-GR" sz="1400" dirty="0"/>
              <a:t>: </a:t>
            </a:r>
            <a:r>
              <a:rPr lang="en-US" sz="1400" dirty="0"/>
              <a:t>2</a:t>
            </a:r>
            <a:r>
              <a:rPr lang="el-GR" sz="1400" dirty="0"/>
              <a:t>0% της συνολικής βαθμολογίας.  (Οι παρουσιάσεις υποβάλλονται στο μάθημα υπό την μορφή </a:t>
            </a:r>
            <a:r>
              <a:rPr lang="en-US" sz="1400" dirty="0" err="1"/>
              <a:t>powerpoint</a:t>
            </a:r>
            <a:r>
              <a:rPr lang="el-GR" sz="1400" dirty="0"/>
              <a:t> και αναρτώνται στο </a:t>
            </a:r>
            <a:r>
              <a:rPr lang="en-US" sz="1400" dirty="0"/>
              <a:t>e</a:t>
            </a:r>
            <a:r>
              <a:rPr lang="el-GR" sz="1400" dirty="0"/>
              <a:t>-</a:t>
            </a:r>
            <a:r>
              <a:rPr lang="en-US" sz="1400" dirty="0"/>
              <a:t>class</a:t>
            </a:r>
            <a:r>
              <a:rPr lang="el-GR" sz="1400" dirty="0"/>
              <a:t> ως κοινόχρηστες πηγές).  Συμμετοχή στο μάθημα: 20% επιπλέον επί της συνολικής βαθμολογίας.    </a:t>
            </a:r>
            <a:endParaRPr lang="en-US" sz="1400" dirty="0"/>
          </a:p>
          <a:p>
            <a:pPr lvl="0"/>
            <a:r>
              <a:rPr lang="el-GR" sz="1400" dirty="0"/>
              <a:t> </a:t>
            </a:r>
            <a:endParaRPr lang="en-US" sz="1400" dirty="0"/>
          </a:p>
        </p:txBody>
      </p:sp>
      <p:sp>
        <p:nvSpPr>
          <p:cNvPr id="6" name="Content Placeholder 5">
            <a:extLst>
              <a:ext uri="{FF2B5EF4-FFF2-40B4-BE49-F238E27FC236}">
                <a16:creationId xmlns:a16="http://schemas.microsoft.com/office/drawing/2014/main" id="{8FADBF6C-073A-718E-650F-63E2BF559FEE}"/>
              </a:ext>
            </a:extLst>
          </p:cNvPr>
          <p:cNvSpPr>
            <a:spLocks noGrp="1"/>
          </p:cNvSpPr>
          <p:nvPr>
            <p:ph sz="half" idx="2"/>
          </p:nvPr>
        </p:nvSpPr>
        <p:spPr>
          <a:xfrm>
            <a:off x="6022623" y="2345843"/>
            <a:ext cx="5068574" cy="4259238"/>
          </a:xfrm>
        </p:spPr>
        <p:txBody>
          <a:bodyPr>
            <a:normAutofit fontScale="55000" lnSpcReduction="20000"/>
          </a:bodyPr>
          <a:lstStyle/>
          <a:p>
            <a:r>
              <a:rPr lang="el-GR" sz="2500" b="1" dirty="0">
                <a:solidFill>
                  <a:schemeClr val="accent1">
                    <a:lumMod val="50000"/>
                  </a:schemeClr>
                </a:solidFill>
              </a:rPr>
              <a:t>Τελική εργασία</a:t>
            </a:r>
          </a:p>
          <a:p>
            <a:r>
              <a:rPr lang="el-GR" sz="2500" b="1" dirty="0"/>
              <a:t> </a:t>
            </a:r>
            <a:r>
              <a:rPr lang="el-GR" sz="2500" dirty="0"/>
              <a:t>θεωρητικού ή δραματουργικού περιεχομένου (έκταση 1,500 έως 1,800 λέξεις, εκτός υποσημειώσεων και </a:t>
            </a:r>
            <a:r>
              <a:rPr lang="el-GR" sz="2500" dirty="0" err="1"/>
              <a:t>βιβλιογαφίας</a:t>
            </a:r>
            <a:r>
              <a:rPr lang="el-GR" sz="2500" dirty="0"/>
              <a:t>).  Η επιλογή του θέματος σχετίζεται με τις μελέτες περίπτωσης του μαθήματος και γίνεται με την έγκριση της διδάσκουσας.  Μπορεί να γίνει επιλογή και εργασίας καλλιτεχνικού χαρακτήρα, ύστερα από συνεννόηση με την διδάσκουσα.  </a:t>
            </a:r>
          </a:p>
          <a:p>
            <a:r>
              <a:rPr lang="en-US" sz="2500" b="1" dirty="0">
                <a:solidFill>
                  <a:schemeClr val="accent1">
                    <a:lumMod val="50000"/>
                  </a:schemeClr>
                </a:solidFill>
              </a:rPr>
              <a:t>Βα</a:t>
            </a:r>
            <a:r>
              <a:rPr lang="en-US" sz="2500" b="1" dirty="0" err="1">
                <a:solidFill>
                  <a:schemeClr val="accent1">
                    <a:lumMod val="50000"/>
                  </a:schemeClr>
                </a:solidFill>
              </a:rPr>
              <a:t>θμολογί</a:t>
            </a:r>
            <a:r>
              <a:rPr lang="en-US" sz="2500" b="1" dirty="0">
                <a:solidFill>
                  <a:schemeClr val="accent1">
                    <a:lumMod val="50000"/>
                  </a:schemeClr>
                </a:solidFill>
              </a:rPr>
              <a:t>α τελικής εργασίας</a:t>
            </a:r>
            <a:r>
              <a:rPr lang="en-US" sz="2500" dirty="0"/>
              <a:t>: 60%.</a:t>
            </a:r>
          </a:p>
          <a:p>
            <a:r>
              <a:rPr lang="en-US" sz="2500" dirty="0"/>
              <a:t> </a:t>
            </a:r>
          </a:p>
          <a:p>
            <a:r>
              <a:rPr lang="el-GR" sz="2500" b="1" dirty="0">
                <a:solidFill>
                  <a:schemeClr val="accent1">
                    <a:lumMod val="50000"/>
                  </a:schemeClr>
                </a:solidFill>
              </a:rPr>
              <a:t>Τελική εξέταση</a:t>
            </a:r>
            <a:r>
              <a:rPr lang="el-GR" sz="2500" dirty="0"/>
              <a:t>.  Η εξέταση αφορά στην ύλη του </a:t>
            </a:r>
            <a:r>
              <a:rPr lang="el-GR" sz="2500" dirty="0" err="1"/>
              <a:t>μαθηματος</a:t>
            </a:r>
            <a:r>
              <a:rPr lang="el-GR" sz="2500" dirty="0"/>
              <a:t> και θα είναι προφορική (20% της βαθμολογίας). </a:t>
            </a:r>
            <a:endParaRPr lang="en-US" sz="2500" dirty="0"/>
          </a:p>
          <a:p>
            <a:r>
              <a:rPr lang="el-GR" sz="2500" dirty="0"/>
              <a:t> </a:t>
            </a:r>
            <a:endParaRPr lang="en-US" sz="2500" dirty="0"/>
          </a:p>
          <a:p>
            <a:r>
              <a:rPr lang="el-GR" sz="2500" b="1" dirty="0">
                <a:solidFill>
                  <a:schemeClr val="accent1">
                    <a:lumMod val="50000"/>
                  </a:schemeClr>
                </a:solidFill>
              </a:rPr>
              <a:t>Σημαντική επισήμανση</a:t>
            </a:r>
            <a:r>
              <a:rPr lang="el-GR" sz="2500" dirty="0"/>
              <a:t>: Θα πρέπει να έχετε λάβει βαθμολογία τουλάχιστον 5 στην τελική εξέταση για να ληφθεί υπόψιν η τελική γραπτή εργασία.</a:t>
            </a:r>
            <a:endParaRPr lang="en-US" sz="2500" dirty="0"/>
          </a:p>
          <a:p>
            <a:endParaRPr lang="en-US" dirty="0"/>
          </a:p>
        </p:txBody>
      </p:sp>
    </p:spTree>
    <p:extLst>
      <p:ext uri="{BB962C8B-B14F-4D97-AF65-F5344CB8AC3E}">
        <p14:creationId xmlns:p14="http://schemas.microsoft.com/office/powerpoint/2010/main" val="2844114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3574-BDB2-85A1-D334-C4FE29CD99FE}"/>
              </a:ext>
            </a:extLst>
          </p:cNvPr>
          <p:cNvSpPr>
            <a:spLocks noGrp="1"/>
          </p:cNvSpPr>
          <p:nvPr>
            <p:ph type="title"/>
          </p:nvPr>
        </p:nvSpPr>
        <p:spPr/>
        <p:txBody>
          <a:bodyPr/>
          <a:lstStyle/>
          <a:p>
            <a:r>
              <a:rPr lang="el-GR" dirty="0">
                <a:solidFill>
                  <a:schemeClr val="accent6"/>
                </a:solidFill>
              </a:rPr>
              <a:t>Απαιτήσεις μαθήματος</a:t>
            </a:r>
            <a:endParaRPr lang="en-US" dirty="0"/>
          </a:p>
        </p:txBody>
      </p:sp>
      <p:sp>
        <p:nvSpPr>
          <p:cNvPr id="3" name="Content Placeholder 2">
            <a:extLst>
              <a:ext uri="{FF2B5EF4-FFF2-40B4-BE49-F238E27FC236}">
                <a16:creationId xmlns:a16="http://schemas.microsoft.com/office/drawing/2014/main" id="{94D97549-5DAA-10B3-913F-E5DF1B797945}"/>
              </a:ext>
            </a:extLst>
          </p:cNvPr>
          <p:cNvSpPr>
            <a:spLocks noGrp="1"/>
          </p:cNvSpPr>
          <p:nvPr>
            <p:ph sz="half" idx="1"/>
          </p:nvPr>
        </p:nvSpPr>
        <p:spPr/>
        <p:txBody>
          <a:bodyPr>
            <a:normAutofit fontScale="70000" lnSpcReduction="20000"/>
          </a:bodyPr>
          <a:lstStyle/>
          <a:p>
            <a:r>
              <a:rPr lang="el-GR" sz="2100" dirty="0"/>
              <a:t>Δεν θα γίνονται δεκτές καθυστερημένες εργασίες, καθώς και εργασίες των οποίων το θέμα δεν έχω εγκρίνει.  </a:t>
            </a:r>
          </a:p>
          <a:p>
            <a:r>
              <a:rPr lang="el-GR" sz="2100" dirty="0"/>
              <a:t>Στις εργασίες αναφέρετε τις πηγές σας σε υποσημειώσεις και συμπεριλαμβάνετε βιβλιογραφία.  Με ενδιαφέρει κυρίως να διαπιστώσω εάν οι εξεταζόμενες/οι είναι σε θέση να συζητήσουν τα έργα με κριτική διάθεση, λαβαίνοντας υπόψιν και την συναφή βιβλιογραφία.  </a:t>
            </a:r>
          </a:p>
          <a:p>
            <a:r>
              <a:rPr lang="el-GR" sz="2100" dirty="0"/>
              <a:t>Εκτιμώ ιδιαίτερα την πρωτοτυπία στην σκέψη και την ικανότητα να κάνουν οι φοιτήτριες/</a:t>
            </a:r>
            <a:r>
              <a:rPr lang="el-GR" sz="2100" dirty="0" err="1"/>
              <a:t>ες</a:t>
            </a:r>
            <a:r>
              <a:rPr lang="el-GR" sz="2100" dirty="0"/>
              <a:t> γόνιμες συγκρίσεις ανάμεσα σε έργα που έχουν παρουσιαστεί στο μάθημα.  </a:t>
            </a:r>
            <a:endParaRPr lang="en-US" sz="2100" dirty="0"/>
          </a:p>
          <a:p>
            <a:endParaRPr lang="en-US" dirty="0"/>
          </a:p>
        </p:txBody>
      </p:sp>
      <p:sp>
        <p:nvSpPr>
          <p:cNvPr id="4" name="Content Placeholder 3">
            <a:extLst>
              <a:ext uri="{FF2B5EF4-FFF2-40B4-BE49-F238E27FC236}">
                <a16:creationId xmlns:a16="http://schemas.microsoft.com/office/drawing/2014/main" id="{7E166F35-6E95-DB8D-3DC6-47177D0FED10}"/>
              </a:ext>
            </a:extLst>
          </p:cNvPr>
          <p:cNvSpPr>
            <a:spLocks noGrp="1"/>
          </p:cNvSpPr>
          <p:nvPr>
            <p:ph sz="half" idx="2"/>
          </p:nvPr>
        </p:nvSpPr>
        <p:spPr/>
        <p:txBody>
          <a:bodyPr>
            <a:normAutofit fontScale="70000" lnSpcReduction="20000"/>
          </a:bodyPr>
          <a:lstStyle/>
          <a:p>
            <a:r>
              <a:rPr lang="el-GR" sz="2100" dirty="0"/>
              <a:t>Όλες οι εργασίες υποβάλλονται στο </a:t>
            </a:r>
            <a:r>
              <a:rPr lang="en-US" sz="2100" dirty="0"/>
              <a:t>Turnitin</a:t>
            </a:r>
            <a:r>
              <a:rPr lang="el-GR" sz="2100" dirty="0"/>
              <a:t>.  Εργασίες με αντιγραφές θα μηδενίζονται και η αντιγραφή θα έχει ως συνέπεια το να αποτυγχάνει ο/η φοιτητής/</a:t>
            </a:r>
            <a:r>
              <a:rPr lang="el-GR" sz="2100" dirty="0" err="1"/>
              <a:t>τρια</a:t>
            </a:r>
            <a:r>
              <a:rPr lang="el-GR" sz="2100" dirty="0"/>
              <a:t> να περάσει το μάθημα συνολικά.  Μπορείτε να χρησιμοποιήσετε το </a:t>
            </a:r>
            <a:r>
              <a:rPr lang="en-US" sz="2100" dirty="0"/>
              <a:t>Ai</a:t>
            </a:r>
            <a:r>
              <a:rPr lang="el-GR" sz="2100" dirty="0"/>
              <a:t> ως ερευνητικό εργαλείο αλλά όχι ως εργαλείο για την συγγραφή κειμένου.  Το κείμενο πρέπει να είναι δικό σας </a:t>
            </a:r>
            <a:r>
              <a:rPr lang="el-GR" sz="2100" dirty="0" err="1"/>
              <a:t>εξ’ολοκλήρου</a:t>
            </a:r>
            <a:r>
              <a:rPr lang="el-GR" sz="2100" dirty="0"/>
              <a:t>. </a:t>
            </a:r>
            <a:endParaRPr lang="en-US" sz="2100" dirty="0"/>
          </a:p>
          <a:p>
            <a:endParaRPr lang="en-US" dirty="0"/>
          </a:p>
        </p:txBody>
      </p:sp>
    </p:spTree>
    <p:extLst>
      <p:ext uri="{BB962C8B-B14F-4D97-AF65-F5344CB8AC3E}">
        <p14:creationId xmlns:p14="http://schemas.microsoft.com/office/powerpoint/2010/main" val="3651872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B46B-6B83-759F-5303-114C2B01E330}"/>
              </a:ext>
            </a:extLst>
          </p:cNvPr>
          <p:cNvSpPr>
            <a:spLocks noGrp="1"/>
          </p:cNvSpPr>
          <p:nvPr>
            <p:ph type="title"/>
          </p:nvPr>
        </p:nvSpPr>
        <p:spPr>
          <a:xfrm>
            <a:off x="691078" y="722903"/>
            <a:ext cx="10312571" cy="979437"/>
          </a:xfrm>
        </p:spPr>
        <p:txBody>
          <a:bodyPr>
            <a:normAutofit fontScale="90000"/>
          </a:bodyPr>
          <a:lstStyle/>
          <a:p>
            <a:r>
              <a:rPr lang="en-US" dirty="0">
                <a:solidFill>
                  <a:schemeClr val="accent6"/>
                </a:solidFill>
              </a:rPr>
              <a:t>Πα</a:t>
            </a:r>
            <a:r>
              <a:rPr lang="en-US" dirty="0" err="1">
                <a:solidFill>
                  <a:schemeClr val="accent6"/>
                </a:solidFill>
              </a:rPr>
              <a:t>ρουσιάσεις</a:t>
            </a:r>
            <a:r>
              <a:rPr lang="en-US" dirty="0">
                <a:solidFill>
                  <a:schemeClr val="accent6"/>
                </a:solidFill>
              </a:rPr>
              <a:t>/</a:t>
            </a:r>
            <a:r>
              <a:rPr lang="en-US" dirty="0" err="1">
                <a:solidFill>
                  <a:schemeClr val="accent6"/>
                </a:solidFill>
              </a:rPr>
              <a:t>Οδηγίες</a:t>
            </a:r>
            <a:br>
              <a:rPr lang="en-US" dirty="0"/>
            </a:br>
            <a:endParaRPr lang="en-US" dirty="0"/>
          </a:p>
        </p:txBody>
      </p:sp>
      <p:sp>
        <p:nvSpPr>
          <p:cNvPr id="3" name="Content Placeholder 2">
            <a:extLst>
              <a:ext uri="{FF2B5EF4-FFF2-40B4-BE49-F238E27FC236}">
                <a16:creationId xmlns:a16="http://schemas.microsoft.com/office/drawing/2014/main" id="{C52A70E5-18AA-84F9-C205-B07427324768}"/>
              </a:ext>
            </a:extLst>
          </p:cNvPr>
          <p:cNvSpPr>
            <a:spLocks noGrp="1"/>
          </p:cNvSpPr>
          <p:nvPr>
            <p:ph sz="half" idx="1"/>
          </p:nvPr>
        </p:nvSpPr>
        <p:spPr>
          <a:xfrm>
            <a:off x="691078" y="1702340"/>
            <a:ext cx="5009584" cy="3917875"/>
          </a:xfrm>
        </p:spPr>
        <p:txBody>
          <a:bodyPr>
            <a:normAutofit fontScale="92500" lnSpcReduction="20000"/>
          </a:bodyPr>
          <a:lstStyle/>
          <a:p>
            <a:r>
              <a:rPr lang="en-US" dirty="0"/>
              <a:t>Τα </a:t>
            </a:r>
            <a:r>
              <a:rPr lang="en-US" dirty="0" err="1"/>
              <a:t>θέμ</a:t>
            </a:r>
            <a:r>
              <a:rPr lang="en-US" dirty="0"/>
              <a:t>ατα των παρουσιάσεων δίδονται στην τάξη</a:t>
            </a:r>
          </a:p>
          <a:p>
            <a:r>
              <a:rPr lang="en-US" dirty="0" err="1"/>
              <a:t>Ως</a:t>
            </a:r>
            <a:r>
              <a:rPr lang="en-US" dirty="0"/>
              <a:t> π</a:t>
            </a:r>
            <a:r>
              <a:rPr lang="en-US" dirty="0" err="1"/>
              <a:t>ρος</a:t>
            </a:r>
            <a:r>
              <a:rPr lang="en-US" dirty="0"/>
              <a:t> </a:t>
            </a:r>
            <a:r>
              <a:rPr lang="en-US" dirty="0" err="1"/>
              <a:t>την</a:t>
            </a:r>
            <a:r>
              <a:rPr lang="en-US" dirty="0"/>
              <a:t> βιβ</a:t>
            </a:r>
            <a:r>
              <a:rPr lang="en-US" dirty="0" err="1"/>
              <a:t>λιογρ</a:t>
            </a:r>
            <a:r>
              <a:rPr lang="en-US" dirty="0"/>
              <a:t>αφία, χρησιμοποιείτε τις πηγές που αναφέρονται στο πρόγραμμα μαθημάτων για κάθε θέμα και την συμπληρώνετε, εάν το κρίνετε σκόπιμο.  </a:t>
            </a:r>
            <a:endParaRPr lang="el-GR" dirty="0"/>
          </a:p>
          <a:p>
            <a:r>
              <a:rPr lang="el-GR" dirty="0"/>
              <a:t>Σ</a:t>
            </a:r>
            <a:r>
              <a:rPr lang="en-US" dirty="0" err="1"/>
              <a:t>υμ</a:t>
            </a:r>
            <a:r>
              <a:rPr lang="en-US" dirty="0"/>
              <a:t>περιλαμβάνετε κείμενα αλλά και πηγές που παραπέμπουν σε οπτικό υλικό και τα παραθέτετε στην βιβλιογραφία σας στο powerpoint</a:t>
            </a:r>
            <a:r>
              <a:rPr lang="el-GR" dirty="0"/>
              <a:t>.</a:t>
            </a:r>
            <a:r>
              <a:rPr lang="en-US" dirty="0"/>
              <a:t>  </a:t>
            </a:r>
            <a:r>
              <a:rPr lang="en-US" dirty="0" err="1"/>
              <a:t>Αξιολογείτε</a:t>
            </a:r>
            <a:r>
              <a:rPr lang="en-US" dirty="0"/>
              <a:t> </a:t>
            </a:r>
            <a:r>
              <a:rPr lang="en-US" dirty="0" err="1"/>
              <a:t>ό,τι</a:t>
            </a:r>
            <a:r>
              <a:rPr lang="en-US" dirty="0"/>
              <a:t> π</a:t>
            </a:r>
            <a:r>
              <a:rPr lang="en-US" dirty="0" err="1"/>
              <a:t>ρόκειτ</a:t>
            </a:r>
            <a:r>
              <a:rPr lang="en-US" dirty="0"/>
              <a:t>αι να χρησιμοποιήσετε.</a:t>
            </a:r>
          </a:p>
          <a:p>
            <a:endParaRPr lang="en-US" dirty="0"/>
          </a:p>
        </p:txBody>
      </p:sp>
      <p:sp>
        <p:nvSpPr>
          <p:cNvPr id="4" name="Content Placeholder 3">
            <a:extLst>
              <a:ext uri="{FF2B5EF4-FFF2-40B4-BE49-F238E27FC236}">
                <a16:creationId xmlns:a16="http://schemas.microsoft.com/office/drawing/2014/main" id="{F24D4535-309D-793E-8696-F7DB7D02378A}"/>
              </a:ext>
            </a:extLst>
          </p:cNvPr>
          <p:cNvSpPr>
            <a:spLocks noGrp="1"/>
          </p:cNvSpPr>
          <p:nvPr>
            <p:ph sz="half" idx="2"/>
          </p:nvPr>
        </p:nvSpPr>
        <p:spPr>
          <a:xfrm>
            <a:off x="5935075" y="1605064"/>
            <a:ext cx="5068574" cy="4015151"/>
          </a:xfrm>
        </p:spPr>
        <p:txBody>
          <a:bodyPr>
            <a:normAutofit fontScale="92500" lnSpcReduction="20000"/>
          </a:bodyPr>
          <a:lstStyle/>
          <a:p>
            <a:r>
              <a:rPr lang="en-US" dirty="0" err="1"/>
              <a:t>Δι</a:t>
            </a:r>
            <a:r>
              <a:rPr lang="en-US" dirty="0"/>
              <a:t>αλέγεστε με τις πηγές που έχετε επιλέξει.  </a:t>
            </a:r>
            <a:r>
              <a:rPr lang="en-US" dirty="0" err="1"/>
              <a:t>Πώς</a:t>
            </a:r>
            <a:r>
              <a:rPr lang="en-US" dirty="0"/>
              <a:t> πα</a:t>
            </a:r>
            <a:r>
              <a:rPr lang="en-US" dirty="0" err="1"/>
              <a:t>ρουσιάζουν</a:t>
            </a:r>
            <a:r>
              <a:rPr lang="en-US" dirty="0"/>
              <a:t> </a:t>
            </a:r>
            <a:r>
              <a:rPr lang="en-US" dirty="0" err="1"/>
              <a:t>το</a:t>
            </a:r>
            <a:r>
              <a:rPr lang="en-US" dirty="0"/>
              <a:t> </a:t>
            </a:r>
            <a:r>
              <a:rPr lang="en-US" dirty="0" err="1"/>
              <a:t>θέμ</a:t>
            </a:r>
            <a:r>
              <a:rPr lang="en-US" dirty="0"/>
              <a:t>α σας</a:t>
            </a:r>
            <a:r>
              <a:rPr lang="el-GR" dirty="0"/>
              <a:t>;  </a:t>
            </a:r>
            <a:r>
              <a:rPr lang="en-US" dirty="0" err="1"/>
              <a:t>Συμφωνείτε</a:t>
            </a:r>
            <a:r>
              <a:rPr lang="en-US" dirty="0"/>
              <a:t>;</a:t>
            </a:r>
          </a:p>
          <a:p>
            <a:r>
              <a:rPr lang="en-US" dirty="0" err="1"/>
              <a:t>Συσχετίζετε</a:t>
            </a:r>
            <a:r>
              <a:rPr lang="en-US" dirty="0"/>
              <a:t> </a:t>
            </a:r>
            <a:r>
              <a:rPr lang="en-US" dirty="0" err="1"/>
              <a:t>το</a:t>
            </a:r>
            <a:r>
              <a:rPr lang="en-US" dirty="0"/>
              <a:t> </a:t>
            </a:r>
            <a:r>
              <a:rPr lang="en-US" dirty="0" err="1"/>
              <a:t>θέμ</a:t>
            </a:r>
            <a:r>
              <a:rPr lang="en-US" dirty="0"/>
              <a:t>α που έχετε αναλάβει με την παρουσίαση από τον καλλιτέχνη στην σχετική ενότητα.</a:t>
            </a:r>
          </a:p>
          <a:p>
            <a:r>
              <a:rPr lang="en-US" dirty="0" err="1"/>
              <a:t>Οι</a:t>
            </a:r>
            <a:r>
              <a:rPr lang="en-US" dirty="0"/>
              <a:t> πα</a:t>
            </a:r>
            <a:r>
              <a:rPr lang="en-US" dirty="0" err="1"/>
              <a:t>ρουσιάσεις</a:t>
            </a:r>
            <a:r>
              <a:rPr lang="en-US" dirty="0"/>
              <a:t> </a:t>
            </a:r>
            <a:r>
              <a:rPr lang="en-US" dirty="0" err="1"/>
              <a:t>έχουν</a:t>
            </a:r>
            <a:r>
              <a:rPr lang="en-US" dirty="0"/>
              <a:t> </a:t>
            </a:r>
            <a:r>
              <a:rPr lang="en-US" dirty="0" err="1"/>
              <a:t>διάρκει</a:t>
            </a:r>
            <a:r>
              <a:rPr lang="en-US" dirty="0"/>
              <a:t>α 10 λεπτ</a:t>
            </a:r>
            <a:r>
              <a:rPr lang="el-GR" dirty="0" err="1"/>
              <a:t>ών</a:t>
            </a:r>
            <a:r>
              <a:rPr lang="en-US" dirty="0"/>
              <a:t> και αναπτύσσονται προφορικά.  </a:t>
            </a:r>
            <a:r>
              <a:rPr lang="en-US" dirty="0" err="1"/>
              <a:t>Δεν</a:t>
            </a:r>
            <a:r>
              <a:rPr lang="en-US" dirty="0"/>
              <a:t> </a:t>
            </a:r>
            <a:r>
              <a:rPr lang="en-US" dirty="0" err="1"/>
              <a:t>δι</a:t>
            </a:r>
            <a:r>
              <a:rPr lang="en-US" dirty="0"/>
              <a:t>αβάζετε κείμενα </a:t>
            </a:r>
            <a:r>
              <a:rPr lang="el-GR" dirty="0"/>
              <a:t>στο </a:t>
            </a:r>
            <a:r>
              <a:rPr lang="en-US" dirty="0" err="1"/>
              <a:t>powerpoint</a:t>
            </a:r>
            <a:r>
              <a:rPr lang="el-GR" dirty="0"/>
              <a:t>, </a:t>
            </a:r>
            <a:r>
              <a:rPr lang="en-US" dirty="0" err="1"/>
              <a:t>εκτός</a:t>
            </a:r>
            <a:r>
              <a:rPr lang="en-US" dirty="0"/>
              <a:t> </a:t>
            </a:r>
            <a:r>
              <a:rPr lang="en-US" dirty="0" err="1"/>
              <a:t>εάν</a:t>
            </a:r>
            <a:r>
              <a:rPr lang="en-US" dirty="0"/>
              <a:t> π</a:t>
            </a:r>
            <a:r>
              <a:rPr lang="en-US" dirty="0" err="1"/>
              <a:t>ρόκειτ</a:t>
            </a:r>
            <a:r>
              <a:rPr lang="en-US" dirty="0"/>
              <a:t>αι για παραθέματα.</a:t>
            </a:r>
          </a:p>
          <a:p>
            <a:endParaRPr lang="en-US" dirty="0"/>
          </a:p>
        </p:txBody>
      </p:sp>
    </p:spTree>
    <p:extLst>
      <p:ext uri="{BB962C8B-B14F-4D97-AF65-F5344CB8AC3E}">
        <p14:creationId xmlns:p14="http://schemas.microsoft.com/office/powerpoint/2010/main" val="3366710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2229E-6711-9C6F-EAB4-8421A541FED2}"/>
              </a:ext>
            </a:extLst>
          </p:cNvPr>
          <p:cNvSpPr>
            <a:spLocks noGrp="1"/>
          </p:cNvSpPr>
          <p:nvPr>
            <p:ph type="title"/>
          </p:nvPr>
        </p:nvSpPr>
        <p:spPr/>
        <p:txBody>
          <a:bodyPr>
            <a:normAutofit fontScale="90000"/>
          </a:bodyPr>
          <a:lstStyle/>
          <a:p>
            <a:pPr marL="228600" indent="-228600">
              <a:buClr>
                <a:schemeClr val="tx2">
                  <a:lumMod val="50000"/>
                  <a:lumOff val="50000"/>
                </a:schemeClr>
              </a:buClr>
              <a:buSzPct val="75000"/>
              <a:buFont typeface="Wingdings" panose="05000000000000000000" pitchFamily="2" charset="2"/>
              <a:buChar char="§"/>
            </a:pPr>
            <a:r>
              <a:rPr lang="el-GR" dirty="0">
                <a:solidFill>
                  <a:schemeClr val="accent6"/>
                </a:solidFill>
              </a:rPr>
              <a:t>Παραδείγματα θεμάτων εργασιών</a:t>
            </a:r>
            <a:br>
              <a:rPr lang="en-US" dirty="0"/>
            </a:br>
            <a:endParaRPr lang="en-US" dirty="0"/>
          </a:p>
        </p:txBody>
      </p:sp>
      <p:sp>
        <p:nvSpPr>
          <p:cNvPr id="3" name="Content Placeholder 2">
            <a:extLst>
              <a:ext uri="{FF2B5EF4-FFF2-40B4-BE49-F238E27FC236}">
                <a16:creationId xmlns:a16="http://schemas.microsoft.com/office/drawing/2014/main" id="{C4D67036-8DD9-D8B1-D958-D56C69360720}"/>
              </a:ext>
            </a:extLst>
          </p:cNvPr>
          <p:cNvSpPr>
            <a:spLocks noGrp="1"/>
          </p:cNvSpPr>
          <p:nvPr>
            <p:ph sz="half" idx="1"/>
          </p:nvPr>
        </p:nvSpPr>
        <p:spPr/>
        <p:txBody>
          <a:bodyPr>
            <a:normAutofit fontScale="70000" lnSpcReduction="20000"/>
          </a:bodyPr>
          <a:lstStyle/>
          <a:p>
            <a:pPr lvl="0"/>
            <a:r>
              <a:rPr lang="el-GR" sz="2900" dirty="0">
                <a:solidFill>
                  <a:schemeClr val="accent6"/>
                </a:solidFill>
              </a:rPr>
              <a:t>1</a:t>
            </a:r>
            <a:r>
              <a:rPr lang="el-GR" sz="2300" dirty="0">
                <a:solidFill>
                  <a:schemeClr val="accent6"/>
                </a:solidFill>
              </a:rPr>
              <a:t>.</a:t>
            </a:r>
            <a:r>
              <a:rPr lang="el-GR" sz="2300" dirty="0">
                <a:solidFill>
                  <a:srgbClr val="7030A0"/>
                </a:solidFill>
              </a:rPr>
              <a:t>  </a:t>
            </a:r>
          </a:p>
          <a:p>
            <a:pPr lvl="0"/>
            <a:r>
              <a:rPr lang="el-GR" sz="2300" dirty="0">
                <a:solidFill>
                  <a:srgbClr val="7030A0"/>
                </a:solidFill>
              </a:rPr>
              <a:t>Φαντάσου ότι πρόκειται να γράψεις ένα άρθρο, ως δημοσιογράφος, με θέμα, “Ο ακτιβισμός στην Ελλάδα σήμερα μέσω της τέχνης”, με στόχο να δώσεις μια συνολική εικόνα του θέματος.  Τί επιλογές θα έκανες;  Πώς θα συνέθετες και θα παρουσίαζες το υλικό κριτικά;  Λάβε υπόψιν και την επιλογή εικόνων, παραθεμάτων από συνεντεύξεις, και αναφορές σε πηγές.</a:t>
            </a:r>
            <a:endParaRPr lang="en-US" sz="2300" dirty="0">
              <a:solidFill>
                <a:srgbClr val="7030A0"/>
              </a:solidFill>
            </a:endParaRPr>
          </a:p>
          <a:p>
            <a:endParaRPr lang="en-US" dirty="0"/>
          </a:p>
        </p:txBody>
      </p:sp>
      <p:sp>
        <p:nvSpPr>
          <p:cNvPr id="4" name="Content Placeholder 3">
            <a:extLst>
              <a:ext uri="{FF2B5EF4-FFF2-40B4-BE49-F238E27FC236}">
                <a16:creationId xmlns:a16="http://schemas.microsoft.com/office/drawing/2014/main" id="{23269989-FFDA-9906-796E-A02ABC1D17AA}"/>
              </a:ext>
            </a:extLst>
          </p:cNvPr>
          <p:cNvSpPr>
            <a:spLocks noGrp="1"/>
          </p:cNvSpPr>
          <p:nvPr>
            <p:ph sz="half" idx="2"/>
          </p:nvPr>
        </p:nvSpPr>
        <p:spPr/>
        <p:txBody>
          <a:bodyPr>
            <a:normAutofit fontScale="70000" lnSpcReduction="20000"/>
          </a:bodyPr>
          <a:lstStyle/>
          <a:p>
            <a:r>
              <a:rPr lang="el-GR" sz="2900" dirty="0">
                <a:solidFill>
                  <a:schemeClr val="accent6"/>
                </a:solidFill>
              </a:rPr>
              <a:t>2.</a:t>
            </a:r>
            <a:r>
              <a:rPr lang="el-GR" sz="2300" dirty="0">
                <a:solidFill>
                  <a:schemeClr val="accent6"/>
                </a:solidFill>
              </a:rPr>
              <a:t>  </a:t>
            </a:r>
          </a:p>
          <a:p>
            <a:r>
              <a:rPr lang="el-GR" sz="2300" dirty="0">
                <a:solidFill>
                  <a:srgbClr val="7030A0"/>
                </a:solidFill>
              </a:rPr>
              <a:t>Φαντάσου ότι υποβάλεις μία πρόταση για την υλοποίηση ενός έργου στον δημόσιο χώρο με πολιτικό/ή και </a:t>
            </a:r>
            <a:r>
              <a:rPr lang="el-GR" sz="2300" dirty="0" err="1">
                <a:solidFill>
                  <a:srgbClr val="7030A0"/>
                </a:solidFill>
              </a:rPr>
              <a:t>ακτιβιστικό</a:t>
            </a:r>
            <a:r>
              <a:rPr lang="el-GR" sz="2300" dirty="0">
                <a:solidFill>
                  <a:srgbClr val="7030A0"/>
                </a:solidFill>
              </a:rPr>
              <a:t> περιεχόμενο.  Η πρόταση πρέπει να συμπεριλαμβάνει στοιχεία όπως αναλυτική περιγραφή της σύλληψης του έργου, η επιλογή του χώρου, των συνεργατών, σκηνικών αντικειμένων, προβολών κ.α., ο στόχος της παρέμβασης, το κοινό στο οποίο θα απευθύνεται και αξιολόγηση της σημασίας της.  Επίσης η πρόταση θα συμπεριλαμβάνει την παρουσίαση τουλάχιστον 2 συναφών έργων,  τα οποία μπορείς να αξιοποιήσεις ως υπόδειγμα.</a:t>
            </a:r>
            <a:endParaRPr lang="en-US" sz="2300" dirty="0">
              <a:solidFill>
                <a:srgbClr val="7030A0"/>
              </a:solidFill>
            </a:endParaRPr>
          </a:p>
          <a:p>
            <a:endParaRPr lang="en-US" dirty="0"/>
          </a:p>
        </p:txBody>
      </p:sp>
    </p:spTree>
    <p:extLst>
      <p:ext uri="{BB962C8B-B14F-4D97-AF65-F5344CB8AC3E}">
        <p14:creationId xmlns:p14="http://schemas.microsoft.com/office/powerpoint/2010/main" val="157375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B94B-B33C-9B6C-7119-E8D4F95B9616}"/>
              </a:ext>
            </a:extLst>
          </p:cNvPr>
          <p:cNvSpPr>
            <a:spLocks noGrp="1"/>
          </p:cNvSpPr>
          <p:nvPr>
            <p:ph type="title"/>
          </p:nvPr>
        </p:nvSpPr>
        <p:spPr>
          <a:xfrm>
            <a:off x="691078" y="722903"/>
            <a:ext cx="10312571" cy="843250"/>
          </a:xfrm>
        </p:spPr>
        <p:txBody>
          <a:bodyPr/>
          <a:lstStyle/>
          <a:p>
            <a:r>
              <a:rPr lang="el-GR" dirty="0">
                <a:solidFill>
                  <a:schemeClr val="accent6"/>
                </a:solidFill>
              </a:rPr>
              <a:t>Παραδείγματα θεμάτων εργασιών</a:t>
            </a:r>
            <a:endParaRPr lang="en-US" dirty="0"/>
          </a:p>
        </p:txBody>
      </p:sp>
      <p:sp>
        <p:nvSpPr>
          <p:cNvPr id="3" name="Content Placeholder 2">
            <a:extLst>
              <a:ext uri="{FF2B5EF4-FFF2-40B4-BE49-F238E27FC236}">
                <a16:creationId xmlns:a16="http://schemas.microsoft.com/office/drawing/2014/main" id="{061FD282-8E5B-15FA-0066-77D620349932}"/>
              </a:ext>
            </a:extLst>
          </p:cNvPr>
          <p:cNvSpPr>
            <a:spLocks noGrp="1"/>
          </p:cNvSpPr>
          <p:nvPr>
            <p:ph sz="half" idx="1"/>
          </p:nvPr>
        </p:nvSpPr>
        <p:spPr/>
        <p:txBody>
          <a:bodyPr>
            <a:normAutofit fontScale="70000" lnSpcReduction="20000"/>
          </a:bodyPr>
          <a:lstStyle/>
          <a:p>
            <a:pPr lvl="0"/>
            <a:r>
              <a:rPr lang="el-GR" sz="2900" dirty="0">
                <a:solidFill>
                  <a:schemeClr val="accent6"/>
                </a:solidFill>
              </a:rPr>
              <a:t>3.</a:t>
            </a:r>
          </a:p>
          <a:p>
            <a:pPr lvl="0"/>
            <a:r>
              <a:rPr lang="el-GR" dirty="0">
                <a:solidFill>
                  <a:srgbClr val="7030A0"/>
                </a:solidFill>
              </a:rPr>
              <a:t>Φαντάσου ότι υποβάλεις μια πρόταση για την επιμέλεια μιας έκθεσης στο Εθνικό Μουσείο Σύγχρονης Τέχνης με θέμα “</a:t>
            </a:r>
            <a:r>
              <a:rPr lang="en-US" dirty="0">
                <a:solidFill>
                  <a:srgbClr val="7030A0"/>
                </a:solidFill>
              </a:rPr>
              <a:t>Artivism in Greece now</a:t>
            </a:r>
            <a:r>
              <a:rPr lang="el-GR" dirty="0">
                <a:solidFill>
                  <a:srgbClr val="7030A0"/>
                </a:solidFill>
              </a:rPr>
              <a:t>”.  Ποιες επιλογές έργων θα έκανες και με ποιο στόχο;  Θα παρουσίαζες μόνο σύγχρονα έργα ή και ιστορικά σημαντικά; Με ποιο σκεπτικό θα κατέτασσες τα έργα σε ενότητες (θεματικές, αισθητικές, χρονολογικές κ.α.).  Ποιες επιλογές θα έκανες ως προς την παρουσίαση των έργων στο κοινό;    Επίσης η πρόταση θα συμπεριλαμβάνει την παρουσίαση τουλάχιστον 2 συναφών έργων,  τα οποία μπορείς να αξιοποιήσεις ως υπόδειγμα.</a:t>
            </a:r>
            <a:endParaRPr lang="en-US" dirty="0">
              <a:solidFill>
                <a:srgbClr val="7030A0"/>
              </a:solidFill>
            </a:endParaRPr>
          </a:p>
          <a:p>
            <a:endParaRPr lang="en-US" dirty="0"/>
          </a:p>
        </p:txBody>
      </p:sp>
      <p:sp>
        <p:nvSpPr>
          <p:cNvPr id="4" name="Content Placeholder 3">
            <a:extLst>
              <a:ext uri="{FF2B5EF4-FFF2-40B4-BE49-F238E27FC236}">
                <a16:creationId xmlns:a16="http://schemas.microsoft.com/office/drawing/2014/main" id="{FB34FBC7-A372-A5F4-5C6D-A12C0A159239}"/>
              </a:ext>
            </a:extLst>
          </p:cNvPr>
          <p:cNvSpPr>
            <a:spLocks noGrp="1"/>
          </p:cNvSpPr>
          <p:nvPr>
            <p:ph sz="half" idx="2"/>
          </p:nvPr>
        </p:nvSpPr>
        <p:spPr/>
        <p:txBody>
          <a:bodyPr>
            <a:normAutofit fontScale="70000" lnSpcReduction="20000"/>
          </a:bodyPr>
          <a:lstStyle/>
          <a:p>
            <a:r>
              <a:rPr lang="el-GR" sz="2900" dirty="0">
                <a:solidFill>
                  <a:schemeClr val="accent6"/>
                </a:solidFill>
              </a:rPr>
              <a:t>4</a:t>
            </a:r>
            <a:r>
              <a:rPr lang="el-GR" dirty="0">
                <a:solidFill>
                  <a:schemeClr val="accent6"/>
                </a:solidFill>
              </a:rPr>
              <a:t>.</a:t>
            </a:r>
          </a:p>
          <a:p>
            <a:r>
              <a:rPr lang="el-GR" dirty="0">
                <a:solidFill>
                  <a:srgbClr val="7030A0"/>
                </a:solidFill>
              </a:rPr>
              <a:t>Φτιάξε ένα ημερολόγιο/βιβλίο τέχνης που να καταγράφει τις δικές σου αναζητήσεις σχετικά με τον ακτιβισμό, λαβαίνοντας υπόψιν και το υλικό που έχει παρουσιαστεί στο μάθημα.  Το βιβλίο σου μπορεί να συμπεριλαμβάνει προσωπικές σκέψεις, παραθέματα από διαβάσματα και σχόλια πάνω στο τί έχεις διαβάσει, ποιήματα, εικόνες, αποσπάσματα από συνεντεύξεις, και σχεδιαγράμματα.  </a:t>
            </a:r>
            <a:r>
              <a:rPr lang="en-US" dirty="0" err="1">
                <a:solidFill>
                  <a:srgbClr val="7030A0"/>
                </a:solidFill>
              </a:rPr>
              <a:t>Στο</a:t>
            </a:r>
            <a:r>
              <a:rPr lang="en-US" dirty="0">
                <a:solidFill>
                  <a:srgbClr val="7030A0"/>
                </a:solidFill>
              </a:rPr>
              <a:t> βιβ</a:t>
            </a:r>
            <a:r>
              <a:rPr lang="en-US" dirty="0" err="1">
                <a:solidFill>
                  <a:srgbClr val="7030A0"/>
                </a:solidFill>
              </a:rPr>
              <a:t>λίο</a:t>
            </a:r>
            <a:r>
              <a:rPr lang="en-US" dirty="0">
                <a:solidFill>
                  <a:srgbClr val="7030A0"/>
                </a:solidFill>
              </a:rPr>
              <a:t> </a:t>
            </a:r>
            <a:r>
              <a:rPr lang="en-US" dirty="0" err="1">
                <a:solidFill>
                  <a:srgbClr val="7030A0"/>
                </a:solidFill>
              </a:rPr>
              <a:t>συμ</a:t>
            </a:r>
            <a:r>
              <a:rPr lang="en-US" dirty="0">
                <a:solidFill>
                  <a:srgbClr val="7030A0"/>
                </a:solidFill>
              </a:rPr>
              <a:t>περιλαμβάνεις και ένα κείμενο αναστοχασμού σχετικά με την ιδιωτική και την δημόσια ταυτότητά σου ως πολίτης, όπως προκύπτει από τις επιλογές σου.  </a:t>
            </a:r>
            <a:r>
              <a:rPr lang="el-GR" dirty="0">
                <a:solidFill>
                  <a:srgbClr val="7030A0"/>
                </a:solidFill>
              </a:rPr>
              <a:t>Παρουσίασε δύο παραδείγματα βιβλίων τέχνης που μπορείς να αξιοποιήσεις ως πρότυπο και εξήγησε το γιατί.</a:t>
            </a:r>
            <a:endParaRPr lang="en-US" dirty="0">
              <a:solidFill>
                <a:srgbClr val="7030A0"/>
              </a:solidFill>
            </a:endParaRPr>
          </a:p>
          <a:p>
            <a:endParaRPr lang="en-US" dirty="0"/>
          </a:p>
        </p:txBody>
      </p:sp>
    </p:spTree>
    <p:extLst>
      <p:ext uri="{BB962C8B-B14F-4D97-AF65-F5344CB8AC3E}">
        <p14:creationId xmlns:p14="http://schemas.microsoft.com/office/powerpoint/2010/main" val="2108952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5" name="Straight Connector 14">
              <a:extLst>
                <a:ext uri="{FF2B5EF4-FFF2-40B4-BE49-F238E27FC236}">
                  <a16:creationId xmlns:a16="http://schemas.microsoft.com/office/drawing/2014/main" id="{5F28962D-50BA-43F8-8863-28ECE711D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80F5939-D4E0-46FD-9A5A-5D648E3810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633D331-78CB-40A1-B167-8185EC5D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512E4B1-E78E-49E7-AA36-374CC1B084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7D46340-CBFC-490F-B44E-7AA8FBF58B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575C26C-3EBD-4AA9-BA4D-2561E295D6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35DB6BE-E065-4559-BF5C-36B56B3790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DA54272-CD9D-4F68-BBAB-4F0C0C3EC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02CE8F-9256-4F2C-B474-588737171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9C9DE9F-4252-401D-913E-B74C9E326F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FE4E69B-534F-4A80-9E1C-798BEE1B07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7564E1C-009C-4832-AE8D-E98286693F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05DF1C-5801-43F2-A8B9-5351369418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06E71C8-0783-4E17-9B34-F51231DD29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D908F17-2A89-4B0A-A2EA-692390969F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BE22751-380F-44F9-BEED-0A553CF87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7B27910-846F-4E4E-B588-F5B2E026FE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6E0501E-134E-46D7-984F-3A382B0BB2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0A83974-CBD7-4A69-9D84-2D3BBDE027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503E931-00D4-4B0C-BC69-49FE5C7665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7732A30-BE2F-4D71-BC37-60F7B44591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C8EB840-DE7D-4E67-989C-F4D8F50E15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05D2CC2-53CC-487E-A72E-42B1E9B184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3A12D6B-1D60-4F26-8FB9-74AD5B070B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1895D00-2D63-443C-95A8-5EB6E5EECB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AC50652-2A56-4382-95D0-971644EE0F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A50A374-8880-482D-B54F-F74E0D7BE1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66364D8-CCC7-4AAF-94BC-766EC160D9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A0DC409-26E2-4453-89FD-745EA849BE7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39ED039-D66C-4A5E-AA35-E7A5FA2E64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72C13DC-161E-49CF-96B5-5383AA052A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7" name="Right Triangle 46">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9" name="Rectangle 48">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51" name="Group 50">
            <a:extLst>
              <a:ext uri="{FF2B5EF4-FFF2-40B4-BE49-F238E27FC236}">
                <a16:creationId xmlns:a16="http://schemas.microsoft.com/office/drawing/2014/main" id="{4D431671-5191-4947-8899-E90505A704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2" name="Straight Connector 51">
              <a:extLst>
                <a:ext uri="{FF2B5EF4-FFF2-40B4-BE49-F238E27FC236}">
                  <a16:creationId xmlns:a16="http://schemas.microsoft.com/office/drawing/2014/main" id="{877D2E98-ED65-4121-9DA5-6DBB831D0F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A94A307-5B5D-4E42-95B3-064D5093AD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CB3B32C-3BDA-4D41-9802-681B0599FD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5BDBFD6-7C61-4520-8203-BAB1986C15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4ABA4D7-9904-42C4-B0CD-B1CE2E0D37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B63F0D6-8747-4126-9359-B730EB21B7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91CD660-F5B2-49AC-9EFC-CE94B843B4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4BEB7EB-8E7F-4A4B-8581-73CE2003F2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04FB70E-6820-4456-872A-937F520606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3598DD6-9887-4CF7-BAFE-F96E0324EB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A503E64-565F-465B-A25C-042C5706C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A140EE7B-5CA1-4DCB-8652-6E4D2147B0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85077BE-700D-4C44-AA4D-7CF4E8FD71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FB8B3FEB-D353-443D-A148-3915606516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91FF5FBB-3BD8-46EB-BDF9-081B29A444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C2E11FD-78A4-4F5C-A419-F0237DCAD2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F708EBE-3154-4FF4-8E8F-88A0762080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7A99B5C-EB03-4D56-8DFE-B006D7081B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FCBAFF0-9FB4-4160-B9BE-CCBE1D8B8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26953D7-154A-49A4-B2E1-D94D365EC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36E3E12-5D96-48DB-8320-6294287740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A059482-79BA-4E80-80A2-36FD8408D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4EF88B3-C210-433D-B20D-FE41B4D5F9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3665D3E-61E7-4EDF-A208-56449D765C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74CF3B0-C9C3-4683-94A3-DC0AE1E745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BE90EF9-6DF5-47F4-A069-9F613C814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844EBDE-5A9F-4E9F-8A55-57FB9E9797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6491FC45-82C4-40CD-8D0C-0A2F86E8A1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1AD0FE3-6144-4171-943E-0E65D08E80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7BA4499-5E6A-4998-A0F4-614E65552B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AFE7A6F-A7F0-4406-809F-E23FCB201E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9D6BB181-0C72-9975-AD3A-58575DD22951}"/>
              </a:ext>
            </a:extLst>
          </p:cNvPr>
          <p:cNvSpPr>
            <a:spLocks noGrp="1"/>
          </p:cNvSpPr>
          <p:nvPr>
            <p:ph type="title"/>
          </p:nvPr>
        </p:nvSpPr>
        <p:spPr>
          <a:xfrm>
            <a:off x="691079" y="725951"/>
            <a:ext cx="4927425" cy="1938525"/>
          </a:xfrm>
        </p:spPr>
        <p:txBody>
          <a:bodyPr vert="horz" lIns="91440" tIns="45720" rIns="91440" bIns="45720" rtlCol="0" anchor="b">
            <a:normAutofit/>
          </a:bodyPr>
          <a:lstStyle/>
          <a:p>
            <a:pPr>
              <a:lnSpc>
                <a:spcPct val="90000"/>
              </a:lnSpc>
            </a:pPr>
            <a:r>
              <a:rPr lang="en-US" dirty="0">
                <a:solidFill>
                  <a:schemeClr val="accent6"/>
                </a:solidFill>
              </a:rPr>
              <a:t>Παρα</a:t>
            </a:r>
            <a:r>
              <a:rPr lang="en-US" dirty="0" err="1">
                <a:solidFill>
                  <a:schemeClr val="accent6"/>
                </a:solidFill>
              </a:rPr>
              <a:t>δείγμ</a:t>
            </a:r>
            <a:r>
              <a:rPr lang="en-US" dirty="0">
                <a:solidFill>
                  <a:schemeClr val="accent6"/>
                </a:solidFill>
              </a:rPr>
              <a:t>ατα θεμάτων εργασιών</a:t>
            </a:r>
          </a:p>
        </p:txBody>
      </p:sp>
      <p:sp>
        <p:nvSpPr>
          <p:cNvPr id="84" name="Right Triangle 83">
            <a:extLst>
              <a:ext uri="{FF2B5EF4-FFF2-40B4-BE49-F238E27FC236}">
                <a16:creationId xmlns:a16="http://schemas.microsoft.com/office/drawing/2014/main" id="{BEAC0A80-07D3-49CB-87C3-BC34F219D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1" y="20640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28CC7829-8E1E-265E-C6EA-6C6FE51C7D59}"/>
              </a:ext>
            </a:extLst>
          </p:cNvPr>
          <p:cNvSpPr>
            <a:spLocks noGrp="1"/>
          </p:cNvSpPr>
          <p:nvPr>
            <p:ph sz="half" idx="1"/>
          </p:nvPr>
        </p:nvSpPr>
        <p:spPr>
          <a:xfrm>
            <a:off x="691079" y="2792794"/>
            <a:ext cx="4927425" cy="3245931"/>
          </a:xfrm>
        </p:spPr>
        <p:txBody>
          <a:bodyPr vert="horz" lIns="91440" tIns="45720" rIns="91440" bIns="45720" rtlCol="0">
            <a:normAutofit lnSpcReduction="10000"/>
          </a:bodyPr>
          <a:lstStyle/>
          <a:p>
            <a:pPr>
              <a:lnSpc>
                <a:spcPct val="100000"/>
              </a:lnSpc>
            </a:pPr>
            <a:endParaRPr lang="en-US" sz="1400" dirty="0"/>
          </a:p>
          <a:p>
            <a:pPr>
              <a:lnSpc>
                <a:spcPct val="100000"/>
              </a:lnSpc>
            </a:pPr>
            <a:r>
              <a:rPr lang="en-US" dirty="0">
                <a:solidFill>
                  <a:schemeClr val="accent6"/>
                </a:solidFill>
              </a:rPr>
              <a:t>5</a:t>
            </a:r>
            <a:r>
              <a:rPr lang="en-US" sz="1400" dirty="0"/>
              <a:t>.</a:t>
            </a:r>
          </a:p>
          <a:p>
            <a:pPr>
              <a:lnSpc>
                <a:spcPct val="100000"/>
              </a:lnSpc>
            </a:pPr>
            <a:r>
              <a:rPr lang="en-US" sz="1400" dirty="0">
                <a:solidFill>
                  <a:srgbClr val="7030A0"/>
                </a:solidFill>
              </a:rPr>
              <a:t>Φα</a:t>
            </a:r>
            <a:r>
              <a:rPr lang="en-US" sz="1400" dirty="0" err="1">
                <a:solidFill>
                  <a:srgbClr val="7030A0"/>
                </a:solidFill>
              </a:rPr>
              <a:t>ντάσου</a:t>
            </a:r>
            <a:r>
              <a:rPr lang="en-US" sz="1400" dirty="0">
                <a:solidFill>
                  <a:srgbClr val="7030A0"/>
                </a:solidFill>
              </a:rPr>
              <a:t> </a:t>
            </a:r>
            <a:r>
              <a:rPr lang="en-US" sz="1400" dirty="0" err="1">
                <a:solidFill>
                  <a:srgbClr val="7030A0"/>
                </a:solidFill>
              </a:rPr>
              <a:t>ότι</a:t>
            </a:r>
            <a:r>
              <a:rPr lang="en-US" sz="1400" dirty="0">
                <a:solidFill>
                  <a:srgbClr val="7030A0"/>
                </a:solidFill>
              </a:rPr>
              <a:t> </a:t>
            </a:r>
            <a:r>
              <a:rPr lang="en-US" sz="1400" dirty="0" err="1">
                <a:solidFill>
                  <a:srgbClr val="7030A0"/>
                </a:solidFill>
              </a:rPr>
              <a:t>γράφεις</a:t>
            </a:r>
            <a:r>
              <a:rPr lang="en-US" sz="1400" dirty="0">
                <a:solidFill>
                  <a:srgbClr val="7030A0"/>
                </a:solidFill>
              </a:rPr>
              <a:t> </a:t>
            </a:r>
            <a:r>
              <a:rPr lang="en-US" sz="1400" dirty="0" err="1">
                <a:solidFill>
                  <a:srgbClr val="7030A0"/>
                </a:solidFill>
              </a:rPr>
              <a:t>έν</a:t>
            </a:r>
            <a:r>
              <a:rPr lang="en-US" sz="1400" dirty="0">
                <a:solidFill>
                  <a:srgbClr val="7030A0"/>
                </a:solidFill>
              </a:rPr>
              <a:t>α άρθρο με θέμα: “Ακτιβισμός στην Ελλάδα σήμερα: μιλούν οι καλλιτέχνες”.  </a:t>
            </a:r>
            <a:r>
              <a:rPr lang="en-US" sz="1400" dirty="0" err="1">
                <a:solidFill>
                  <a:srgbClr val="7030A0"/>
                </a:solidFill>
              </a:rPr>
              <a:t>Το</a:t>
            </a:r>
            <a:r>
              <a:rPr lang="en-US" sz="1400" dirty="0">
                <a:solidFill>
                  <a:srgbClr val="7030A0"/>
                </a:solidFill>
              </a:rPr>
              <a:t> </a:t>
            </a:r>
            <a:r>
              <a:rPr lang="en-US" sz="1400" dirty="0" err="1">
                <a:solidFill>
                  <a:srgbClr val="7030A0"/>
                </a:solidFill>
              </a:rPr>
              <a:t>υλικό</a:t>
            </a:r>
            <a:r>
              <a:rPr lang="en-US" sz="1400" dirty="0">
                <a:solidFill>
                  <a:srgbClr val="7030A0"/>
                </a:solidFill>
              </a:rPr>
              <a:t> </a:t>
            </a:r>
            <a:r>
              <a:rPr lang="en-US" sz="1400" dirty="0" err="1">
                <a:solidFill>
                  <a:srgbClr val="7030A0"/>
                </a:solidFill>
              </a:rPr>
              <a:t>σου</a:t>
            </a:r>
            <a:r>
              <a:rPr lang="en-US" sz="1400" dirty="0">
                <a:solidFill>
                  <a:srgbClr val="7030A0"/>
                </a:solidFill>
              </a:rPr>
              <a:t> βα</a:t>
            </a:r>
            <a:r>
              <a:rPr lang="en-US" sz="1400" dirty="0" err="1">
                <a:solidFill>
                  <a:srgbClr val="7030A0"/>
                </a:solidFill>
              </a:rPr>
              <a:t>σίζετ</a:t>
            </a:r>
            <a:r>
              <a:rPr lang="en-US" sz="1400" dirty="0">
                <a:solidFill>
                  <a:srgbClr val="7030A0"/>
                </a:solidFill>
              </a:rPr>
              <a:t>αι κυρίως στους καλλιτέχνες που έχουν παρουσιάσει έργο τους στο μάθημα.  </a:t>
            </a:r>
            <a:r>
              <a:rPr lang="en-US" sz="1400" dirty="0" err="1">
                <a:solidFill>
                  <a:srgbClr val="7030A0"/>
                </a:solidFill>
              </a:rPr>
              <a:t>Αν</a:t>
            </a:r>
            <a:r>
              <a:rPr lang="en-US" sz="1400" dirty="0">
                <a:solidFill>
                  <a:srgbClr val="7030A0"/>
                </a:solidFill>
              </a:rPr>
              <a:t>αφέρεσαι στο περιεχόμενο της παρουσίασης, επιλέγεις κάποια χαρακτηριστικά αποσπάσματα, συζητάς κριτικά την κάθε παρουσίαση και βγάζεις κάποια συμπεράσματα ως προς την συνολική εικόνα που διαμορφώνεται.  </a:t>
            </a:r>
            <a:r>
              <a:rPr lang="en-US" sz="1400" dirty="0" err="1">
                <a:solidFill>
                  <a:srgbClr val="7030A0"/>
                </a:solidFill>
              </a:rPr>
              <a:t>Αξιο</a:t>
            </a:r>
            <a:r>
              <a:rPr lang="en-US" sz="1400" dirty="0">
                <a:solidFill>
                  <a:srgbClr val="7030A0"/>
                </a:solidFill>
              </a:rPr>
              <a:t>ποίησε 1-2 παραδείγματα παορυσίασης καλλιτεχνών με τα δικά τους λόγια τα οποία μπορείς να αξιοποιήσεις ως πρότυπο.  </a:t>
            </a:r>
            <a:endParaRPr lang="el-GR" sz="1400" dirty="0">
              <a:solidFill>
                <a:srgbClr val="7030A0"/>
              </a:solidFill>
            </a:endParaRPr>
          </a:p>
          <a:p>
            <a:pPr>
              <a:lnSpc>
                <a:spcPct val="100000"/>
              </a:lnSpc>
            </a:pPr>
            <a:r>
              <a:rPr lang="el-GR" sz="1400" dirty="0">
                <a:solidFill>
                  <a:srgbClr val="7030A0"/>
                </a:solidFill>
              </a:rPr>
              <a:t>Εικόνα δεξιά, από το έργο της </a:t>
            </a:r>
            <a:r>
              <a:rPr lang="en-US" sz="1400" dirty="0">
                <a:solidFill>
                  <a:srgbClr val="7030A0"/>
                </a:solidFill>
              </a:rPr>
              <a:t>M. Abramovic, </a:t>
            </a:r>
            <a:r>
              <a:rPr lang="en-US" sz="1400" i="1" dirty="0">
                <a:solidFill>
                  <a:srgbClr val="7030A0"/>
                </a:solidFill>
              </a:rPr>
              <a:t>Rhythm 0</a:t>
            </a:r>
          </a:p>
          <a:p>
            <a:pPr>
              <a:lnSpc>
                <a:spcPct val="100000"/>
              </a:lnSpc>
            </a:pPr>
            <a:endParaRPr lang="en-US" sz="1400" dirty="0"/>
          </a:p>
        </p:txBody>
      </p:sp>
      <p:pic>
        <p:nvPicPr>
          <p:cNvPr id="9" name="Content Placeholder 8">
            <a:extLst>
              <a:ext uri="{FF2B5EF4-FFF2-40B4-BE49-F238E27FC236}">
                <a16:creationId xmlns:a16="http://schemas.microsoft.com/office/drawing/2014/main" id="{08C3E14C-B3C0-E65E-452C-DB628E33B65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8381" r="34020" b="-1"/>
          <a:stretch>
            <a:fillRect/>
          </a:stretch>
        </p:blipFill>
        <p:spPr>
          <a:xfrm>
            <a:off x="6309311" y="1"/>
            <a:ext cx="5899302" cy="6862230"/>
          </a:xfrm>
          <a:custGeom>
            <a:avLst/>
            <a:gdLst/>
            <a:ahLst/>
            <a:cxnLst/>
            <a:rect l="l" t="t" r="r" b="b"/>
            <a:pathLst>
              <a:path w="5923149" h="6857997">
                <a:moveTo>
                  <a:pt x="320173" y="0"/>
                </a:moveTo>
                <a:lnTo>
                  <a:pt x="5923149" y="0"/>
                </a:lnTo>
                <a:lnTo>
                  <a:pt x="5923149" y="6857997"/>
                </a:lnTo>
                <a:lnTo>
                  <a:pt x="1111789" y="6857997"/>
                </a:lnTo>
                <a:lnTo>
                  <a:pt x="1106562" y="6546368"/>
                </a:lnTo>
                <a:cubicBezTo>
                  <a:pt x="1000021" y="3425651"/>
                  <a:pt x="-688878" y="3321843"/>
                  <a:pt x="320173" y="0"/>
                </a:cubicBezTo>
                <a:close/>
              </a:path>
            </a:pathLst>
          </a:custGeom>
        </p:spPr>
      </p:pic>
    </p:spTree>
    <p:extLst>
      <p:ext uri="{BB962C8B-B14F-4D97-AF65-F5344CB8AC3E}">
        <p14:creationId xmlns:p14="http://schemas.microsoft.com/office/powerpoint/2010/main" val="1602105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0" name="Group 239">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9" name="Straight Connector 16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41" name="Right Triangle 2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42" name="Rectangle 241">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7" name="Picture 6">
            <a:extLst>
              <a:ext uri="{FF2B5EF4-FFF2-40B4-BE49-F238E27FC236}">
                <a16:creationId xmlns:a16="http://schemas.microsoft.com/office/drawing/2014/main" id="{58A61ED8-6ABE-2B38-655D-B270CD96AECC}"/>
              </a:ext>
            </a:extLst>
          </p:cNvPr>
          <p:cNvPicPr>
            <a:picLocks noChangeAspect="1"/>
          </p:cNvPicPr>
          <p:nvPr/>
        </p:nvPicPr>
        <p:blipFill>
          <a:blip r:embed="rId2"/>
          <a:srcRect t="14122"/>
          <a:stretch>
            <a:fillRect/>
          </a:stretch>
        </p:blipFill>
        <p:spPr>
          <a:xfrm>
            <a:off x="20" y="10"/>
            <a:ext cx="12191980" cy="6857989"/>
          </a:xfrm>
          <a:prstGeom prst="rect">
            <a:avLst/>
          </a:prstGeom>
        </p:spPr>
      </p:pic>
      <p:sp>
        <p:nvSpPr>
          <p:cNvPr id="243" name="Flowchart: Document 242">
            <a:extLst>
              <a:ext uri="{FF2B5EF4-FFF2-40B4-BE49-F238E27FC236}">
                <a16:creationId xmlns:a16="http://schemas.microsoft.com/office/drawing/2014/main" id="{D22FBD32-C88A-4C1D-BC76-613A93944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04804" y="304807"/>
            <a:ext cx="6858000" cy="6248391"/>
          </a:xfrm>
          <a:prstGeom prst="flowChartDocumen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5" name="Title 4">
            <a:extLst>
              <a:ext uri="{FF2B5EF4-FFF2-40B4-BE49-F238E27FC236}">
                <a16:creationId xmlns:a16="http://schemas.microsoft.com/office/drawing/2014/main" id="{3C529806-CDD2-7A65-860D-45CF5BE4F20D}"/>
              </a:ext>
            </a:extLst>
          </p:cNvPr>
          <p:cNvSpPr>
            <a:spLocks noGrp="1"/>
          </p:cNvSpPr>
          <p:nvPr>
            <p:ph type="title"/>
          </p:nvPr>
        </p:nvSpPr>
        <p:spPr>
          <a:xfrm>
            <a:off x="691078" y="343424"/>
            <a:ext cx="4225893" cy="4714222"/>
          </a:xfrm>
        </p:spPr>
        <p:txBody>
          <a:bodyPr vert="horz" lIns="91440" tIns="45720" rIns="91440" bIns="45720" rtlCol="0" anchor="b">
            <a:normAutofit fontScale="90000"/>
          </a:bodyPr>
          <a:lstStyle/>
          <a:p>
            <a:br>
              <a:rPr lang="en-US" sz="4600" dirty="0">
                <a:solidFill>
                  <a:schemeClr val="accent6"/>
                </a:solidFill>
              </a:rPr>
            </a:br>
            <a:br>
              <a:rPr lang="en-US" sz="4600" dirty="0">
                <a:solidFill>
                  <a:schemeClr val="accent6"/>
                </a:solidFill>
              </a:rPr>
            </a:br>
            <a:br>
              <a:rPr lang="en-US" dirty="0"/>
            </a:br>
            <a:br>
              <a:rPr lang="en-US" sz="4600" dirty="0">
                <a:solidFill>
                  <a:schemeClr val="accent6"/>
                </a:solidFill>
              </a:rPr>
            </a:br>
            <a:br>
              <a:rPr lang="en-US" sz="4600" dirty="0">
                <a:solidFill>
                  <a:schemeClr val="accent6"/>
                </a:solidFill>
              </a:rPr>
            </a:br>
            <a:br>
              <a:rPr lang="en-US" sz="4600" dirty="0">
                <a:solidFill>
                  <a:schemeClr val="accent6"/>
                </a:solidFill>
              </a:rPr>
            </a:br>
            <a:br>
              <a:rPr lang="en-US" sz="4600" dirty="0">
                <a:solidFill>
                  <a:schemeClr val="accent6"/>
                </a:solidFill>
              </a:rPr>
            </a:br>
            <a:br>
              <a:rPr lang="en-US" sz="4600" dirty="0">
                <a:solidFill>
                  <a:schemeClr val="accent6"/>
                </a:solidFill>
              </a:rPr>
            </a:br>
            <a:br>
              <a:rPr lang="en-US" dirty="0">
                <a:solidFill>
                  <a:schemeClr val="accent6"/>
                </a:solidFill>
              </a:rPr>
            </a:br>
            <a:br>
              <a:rPr lang="en-US" dirty="0">
                <a:solidFill>
                  <a:schemeClr val="accent6"/>
                </a:solidFill>
              </a:rPr>
            </a:br>
            <a:br>
              <a:rPr lang="en-US" sz="4600" dirty="0">
                <a:solidFill>
                  <a:schemeClr val="accent6"/>
                </a:solidFill>
              </a:rPr>
            </a:br>
            <a:br>
              <a:rPr lang="en-US" sz="4600" dirty="0">
                <a:solidFill>
                  <a:schemeClr val="accent6"/>
                </a:solidFill>
              </a:rPr>
            </a:br>
            <a:r>
              <a:rPr lang="en-US" sz="4800" dirty="0">
                <a:solidFill>
                  <a:schemeClr val="accent6"/>
                </a:solidFill>
              </a:rPr>
              <a:t>Υπ</a:t>
            </a:r>
            <a:r>
              <a:rPr lang="en-US" sz="4800" dirty="0" err="1">
                <a:solidFill>
                  <a:schemeClr val="accent6"/>
                </a:solidFill>
              </a:rPr>
              <a:t>οστήριξη</a:t>
            </a:r>
            <a:r>
              <a:rPr lang="en-US" sz="4800" dirty="0">
                <a:solidFill>
                  <a:schemeClr val="accent6"/>
                </a:solidFill>
              </a:rPr>
              <a:t> </a:t>
            </a:r>
            <a:r>
              <a:rPr lang="en-US" sz="4800" dirty="0" err="1">
                <a:solidFill>
                  <a:schemeClr val="accent6"/>
                </a:solidFill>
              </a:rPr>
              <a:t>στη</a:t>
            </a:r>
            <a:r>
              <a:rPr lang="en-US" sz="4800" dirty="0">
                <a:solidFill>
                  <a:schemeClr val="accent6"/>
                </a:solidFill>
              </a:rPr>
              <a:t> </a:t>
            </a:r>
            <a:r>
              <a:rPr lang="en-US" sz="4800" dirty="0" err="1">
                <a:solidFill>
                  <a:schemeClr val="accent6"/>
                </a:solidFill>
              </a:rPr>
              <a:t>συγγρ</a:t>
            </a:r>
            <a:r>
              <a:rPr lang="en-US" sz="4800" dirty="0">
                <a:solidFill>
                  <a:schemeClr val="accent6"/>
                </a:solidFill>
              </a:rPr>
              <a:t>αφή της εργασίας</a:t>
            </a:r>
            <a:br>
              <a:rPr lang="en-US" sz="4600" dirty="0">
                <a:solidFill>
                  <a:schemeClr val="accent6"/>
                </a:solidFill>
              </a:rPr>
            </a:br>
            <a:br>
              <a:rPr lang="en-US" sz="4600" dirty="0">
                <a:solidFill>
                  <a:schemeClr val="accent6"/>
                </a:solidFill>
              </a:rPr>
            </a:br>
            <a:br>
              <a:rPr lang="el-GR" sz="4600" dirty="0">
                <a:solidFill>
                  <a:schemeClr val="accent6"/>
                </a:solidFill>
              </a:rPr>
            </a:br>
            <a:r>
              <a:rPr lang="el-GR" sz="1600" dirty="0">
                <a:solidFill>
                  <a:srgbClr val="7030A0"/>
                </a:solidFill>
              </a:rPr>
              <a:t>Εικόνα του έργου της</a:t>
            </a:r>
            <a:r>
              <a:rPr lang="en-US" sz="1600" dirty="0">
                <a:solidFill>
                  <a:srgbClr val="7030A0"/>
                </a:solidFill>
              </a:rPr>
              <a:t> Marta </a:t>
            </a:r>
            <a:r>
              <a:rPr lang="en-US" sz="1600" dirty="0" err="1">
                <a:solidFill>
                  <a:srgbClr val="7030A0"/>
                </a:solidFill>
              </a:rPr>
              <a:t>Minujín</a:t>
            </a:r>
            <a:r>
              <a:rPr lang="en-US" sz="1600" dirty="0">
                <a:solidFill>
                  <a:srgbClr val="7030A0"/>
                </a:solidFill>
              </a:rPr>
              <a:t> The Parthenon of Books (Kassel Documenta 14, 2017)</a:t>
            </a:r>
            <a:br>
              <a:rPr lang="en-US" sz="4600" dirty="0">
                <a:solidFill>
                  <a:srgbClr val="7030A0"/>
                </a:solidFill>
              </a:rPr>
            </a:br>
            <a:endParaRPr lang="en-US" sz="4600" dirty="0">
              <a:solidFill>
                <a:srgbClr val="7030A0"/>
              </a:solidFill>
            </a:endParaRPr>
          </a:p>
        </p:txBody>
      </p:sp>
      <p:grpSp>
        <p:nvGrpSpPr>
          <p:cNvPr id="207" name="Group 206">
            <a:extLst>
              <a:ext uri="{FF2B5EF4-FFF2-40B4-BE49-F238E27FC236}">
                <a16:creationId xmlns:a16="http://schemas.microsoft.com/office/drawing/2014/main" id="{53499997-BC46-4896-AEA5-37EC629D22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208" name="Straight Connector 207">
              <a:extLst>
                <a:ext uri="{FF2B5EF4-FFF2-40B4-BE49-F238E27FC236}">
                  <a16:creationId xmlns:a16="http://schemas.microsoft.com/office/drawing/2014/main" id="{ADA461E0-415F-4E8B-8B08-2C975693D3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AD1EDD03-89DD-456E-BB53-FA43BE25A3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72A76E89-A44E-4207-8F8A-F853ED8A3B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3C81BA9D-E2BC-4AD2-B816-5DE100BC85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EA155025-B3E7-46D2-B556-80A8E9083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DAAE4CEE-0410-46B5-B649-E3754C5394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C86DDB39-DB80-43C8-A5AF-24AE5841B6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EF3BE8C2-40CB-46C0-9536-BA1C51AF92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BE2D5D2E-1F38-48BC-B038-9DA190B871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8289E300-BEF0-4977-919B-F3367CF876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F12B4899-7298-454D-90B9-382ACAEAA8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686FBE75-F4D3-48DD-85D2-593D0C1B37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AE586789-549A-4D87-8967-6DCD5DEDF6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B66293A2-B541-4BE7-8C99-1B730BB4DA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F2938820-6D84-479D-B608-354903781A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98EE07FC-6A61-4C78-BAF6-86E2FD5435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9C4E5A61-6E0E-44DD-B47E-9547F3A5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948B355A-1131-4815-881C-3949360FA2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873D903E-5A72-42B5-B741-95081B06E2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65769BB5-F1CF-4A57-A2E8-2ED9F9DDF0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E4F9ABF1-4E55-4D70-ACF2-DB7D62C7D4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D75E62-63B6-4237-88D5-02A90DDFA1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6A41C83-58E2-4EE6-864C-DB7DE375A9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F1162541-E8F8-4926-91B8-AD9F51415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33E6FB3D-A8E2-4B96-B87B-EEEC499F8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30766009-515D-4494-BFF6-AC554CBCD0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14C1372F-2169-48C6-8AEB-411E8405B2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73FA4F1-4239-4336-BB84-8E3BBCD7F5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E90E0AA-C864-445E-AC17-96D1C90CBE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5D4D2F48-C2BF-4C1C-82B9-FEB42F3CD8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96BB855D-6213-4C07-A21A-F0250B89F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913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D89400-97A8-A56B-DFAC-DDDC2FF44A51}"/>
              </a:ext>
            </a:extLst>
          </p:cNvPr>
          <p:cNvSpPr>
            <a:spLocks noGrp="1"/>
          </p:cNvSpPr>
          <p:nvPr>
            <p:ph type="title"/>
          </p:nvPr>
        </p:nvSpPr>
        <p:spPr>
          <a:xfrm>
            <a:off x="691078" y="722903"/>
            <a:ext cx="10312571" cy="1047531"/>
          </a:xfrm>
        </p:spPr>
        <p:txBody>
          <a:bodyPr>
            <a:normAutofit fontScale="90000"/>
          </a:bodyPr>
          <a:lstStyle/>
          <a:p>
            <a:pPr marL="228600" indent="-228600">
              <a:buClr>
                <a:schemeClr val="tx2">
                  <a:lumMod val="50000"/>
                  <a:lumOff val="50000"/>
                </a:schemeClr>
              </a:buClr>
              <a:buSzPct val="75000"/>
              <a:buFont typeface="Wingdings" panose="05000000000000000000" pitchFamily="2" charset="2"/>
              <a:buChar char="§"/>
            </a:pPr>
            <a:br>
              <a:rPr lang="en-US" sz="2000" dirty="0"/>
            </a:br>
            <a:br>
              <a:rPr lang="en-US" sz="2000" dirty="0"/>
            </a:br>
            <a:br>
              <a:rPr lang="en-US" sz="2000" dirty="0"/>
            </a:br>
            <a:r>
              <a:rPr lang="en-US" sz="2000" dirty="0">
                <a:solidFill>
                  <a:schemeClr val="accent3">
                    <a:lumMod val="50000"/>
                  </a:schemeClr>
                </a:solidFill>
              </a:rPr>
              <a:t> Η </a:t>
            </a:r>
            <a:r>
              <a:rPr lang="en-US" sz="2000" dirty="0" err="1">
                <a:solidFill>
                  <a:schemeClr val="accent3">
                    <a:lumMod val="50000"/>
                  </a:schemeClr>
                </a:solidFill>
              </a:rPr>
              <a:t>εκ</a:t>
            </a:r>
            <a:r>
              <a:rPr lang="en-US" sz="2000" dirty="0">
                <a:solidFill>
                  <a:schemeClr val="accent3">
                    <a:lumMod val="50000"/>
                  </a:schemeClr>
                </a:solidFill>
              </a:rPr>
              <a:t>πόνηση της εργασίας χωρίζεται σε στάδια και τα φοιτητά θα πρέπει να έρχονται προετοιμασμένα στα μαθήματα για τις απαιτήσεις του κάθε σταδίου ως εξής</a:t>
            </a:r>
            <a:r>
              <a:rPr lang="el-GR" sz="2000" dirty="0">
                <a:solidFill>
                  <a:schemeClr val="accent3">
                    <a:lumMod val="50000"/>
                  </a:schemeClr>
                </a:solidFill>
              </a:rPr>
              <a:t> (χρήση </a:t>
            </a:r>
            <a:r>
              <a:rPr lang="en-US" sz="2000" dirty="0" err="1">
                <a:solidFill>
                  <a:schemeClr val="accent3">
                    <a:lumMod val="50000"/>
                  </a:schemeClr>
                </a:solidFill>
              </a:rPr>
              <a:t>powerpoint</a:t>
            </a:r>
            <a:r>
              <a:rPr lang="en-US" sz="2000" dirty="0">
                <a:solidFill>
                  <a:schemeClr val="accent3">
                    <a:lumMod val="50000"/>
                  </a:schemeClr>
                </a:solidFill>
              </a:rPr>
              <a:t>)</a:t>
            </a:r>
            <a:r>
              <a:rPr lang="el-GR" sz="2000" dirty="0">
                <a:solidFill>
                  <a:schemeClr val="accent3">
                    <a:lumMod val="50000"/>
                  </a:schemeClr>
                </a:solidFill>
              </a:rPr>
              <a:t>:</a:t>
            </a:r>
            <a:br>
              <a:rPr lang="en-US" dirty="0">
                <a:solidFill>
                  <a:schemeClr val="accent3">
                    <a:lumMod val="50000"/>
                  </a:schemeClr>
                </a:solidFill>
              </a:rPr>
            </a:br>
            <a:endParaRPr lang="en-US" dirty="0">
              <a:solidFill>
                <a:schemeClr val="accent3">
                  <a:lumMod val="50000"/>
                </a:schemeClr>
              </a:solidFill>
            </a:endParaRPr>
          </a:p>
        </p:txBody>
      </p:sp>
      <p:sp>
        <p:nvSpPr>
          <p:cNvPr id="4" name="Content Placeholder 3">
            <a:extLst>
              <a:ext uri="{FF2B5EF4-FFF2-40B4-BE49-F238E27FC236}">
                <a16:creationId xmlns:a16="http://schemas.microsoft.com/office/drawing/2014/main" id="{04D4D7A4-254A-791D-6B91-2375DEC0577C}"/>
              </a:ext>
            </a:extLst>
          </p:cNvPr>
          <p:cNvSpPr>
            <a:spLocks noGrp="1"/>
          </p:cNvSpPr>
          <p:nvPr>
            <p:ph sz="half" idx="1"/>
          </p:nvPr>
        </p:nvSpPr>
        <p:spPr>
          <a:xfrm>
            <a:off x="691078" y="1546699"/>
            <a:ext cx="5009584" cy="4015152"/>
          </a:xfrm>
        </p:spPr>
        <p:txBody>
          <a:bodyPr>
            <a:noAutofit/>
          </a:bodyPr>
          <a:lstStyle/>
          <a:p>
            <a:r>
              <a:rPr lang="en-US" sz="1600" dirty="0"/>
              <a:t>1</a:t>
            </a:r>
            <a:r>
              <a:rPr lang="en-US" sz="1800" dirty="0"/>
              <a:t>.  </a:t>
            </a:r>
            <a:r>
              <a:rPr lang="en-US" sz="1800" dirty="0">
                <a:solidFill>
                  <a:schemeClr val="accent2">
                    <a:lumMod val="50000"/>
                  </a:schemeClr>
                </a:solidFill>
              </a:rPr>
              <a:t>Επ</a:t>
            </a:r>
            <a:r>
              <a:rPr lang="en-US" sz="1800" dirty="0" err="1">
                <a:solidFill>
                  <a:schemeClr val="accent2">
                    <a:lumMod val="50000"/>
                  </a:schemeClr>
                </a:solidFill>
              </a:rPr>
              <a:t>ιλογή</a:t>
            </a:r>
            <a:r>
              <a:rPr lang="en-US" sz="1800" dirty="0">
                <a:solidFill>
                  <a:schemeClr val="accent2">
                    <a:lumMod val="50000"/>
                  </a:schemeClr>
                </a:solidFill>
              </a:rPr>
              <a:t> </a:t>
            </a:r>
            <a:r>
              <a:rPr lang="en-US" sz="1800" dirty="0" err="1">
                <a:solidFill>
                  <a:schemeClr val="accent2">
                    <a:lumMod val="50000"/>
                  </a:schemeClr>
                </a:solidFill>
              </a:rPr>
              <a:t>του</a:t>
            </a:r>
            <a:r>
              <a:rPr lang="en-US" sz="1800" dirty="0">
                <a:solidFill>
                  <a:schemeClr val="accent2">
                    <a:lumMod val="50000"/>
                  </a:schemeClr>
                </a:solidFill>
              </a:rPr>
              <a:t> </a:t>
            </a:r>
            <a:r>
              <a:rPr lang="en-US" sz="1800" dirty="0" err="1">
                <a:solidFill>
                  <a:schemeClr val="accent2">
                    <a:lumMod val="50000"/>
                  </a:schemeClr>
                </a:solidFill>
              </a:rPr>
              <a:t>θέμ</a:t>
            </a:r>
            <a:r>
              <a:rPr lang="en-US" sz="1800" dirty="0">
                <a:solidFill>
                  <a:schemeClr val="accent2">
                    <a:lumMod val="50000"/>
                  </a:schemeClr>
                </a:solidFill>
              </a:rPr>
              <a:t>ατος (τίτλος) και περιγραφή (έως 200 λέξεις) </a:t>
            </a:r>
            <a:r>
              <a:rPr lang="en-US" sz="1800" b="1" dirty="0"/>
              <a:t>26/10</a:t>
            </a:r>
            <a:endParaRPr lang="en-US" sz="1800" b="1" dirty="0">
              <a:solidFill>
                <a:schemeClr val="accent2">
                  <a:lumMod val="50000"/>
                </a:schemeClr>
              </a:solidFill>
            </a:endParaRPr>
          </a:p>
          <a:p>
            <a:pPr lvl="0"/>
            <a:r>
              <a:rPr lang="en-US" sz="1800" dirty="0">
                <a:solidFill>
                  <a:schemeClr val="accent2">
                    <a:lumMod val="50000"/>
                  </a:schemeClr>
                </a:solidFill>
              </a:rPr>
              <a:t>2.  Επ</a:t>
            </a:r>
            <a:r>
              <a:rPr lang="en-US" sz="1800" dirty="0" err="1">
                <a:solidFill>
                  <a:schemeClr val="accent2">
                    <a:lumMod val="50000"/>
                  </a:schemeClr>
                </a:solidFill>
              </a:rPr>
              <a:t>ιλογή</a:t>
            </a:r>
            <a:r>
              <a:rPr lang="en-US" sz="1800" dirty="0">
                <a:solidFill>
                  <a:schemeClr val="accent2">
                    <a:lumMod val="50000"/>
                  </a:schemeClr>
                </a:solidFill>
              </a:rPr>
              <a:t> 2 π</a:t>
            </a:r>
            <a:r>
              <a:rPr lang="en-US" sz="1800" dirty="0" err="1">
                <a:solidFill>
                  <a:schemeClr val="accent2">
                    <a:lumMod val="50000"/>
                  </a:schemeClr>
                </a:solidFill>
              </a:rPr>
              <a:t>ροτύ</a:t>
            </a:r>
            <a:r>
              <a:rPr lang="en-US" sz="1800" dirty="0">
                <a:solidFill>
                  <a:schemeClr val="accent2">
                    <a:lumMod val="50000"/>
                  </a:schemeClr>
                </a:solidFill>
              </a:rPr>
              <a:t>πων που θα χρησιμοποιήσετε και παρουσίασή τους στην τάξη </a:t>
            </a:r>
            <a:r>
              <a:rPr lang="en-US" sz="1800" b="1" dirty="0">
                <a:solidFill>
                  <a:schemeClr val="accent2">
                    <a:lumMod val="50000"/>
                  </a:schemeClr>
                </a:solidFill>
              </a:rPr>
              <a:t>2/11</a:t>
            </a:r>
          </a:p>
          <a:p>
            <a:pPr lvl="0"/>
            <a:r>
              <a:rPr lang="en-US" sz="1800" dirty="0">
                <a:solidFill>
                  <a:schemeClr val="accent2">
                    <a:lumMod val="50000"/>
                  </a:schemeClr>
                </a:solidFill>
              </a:rPr>
              <a:t>3.  </a:t>
            </a:r>
            <a:r>
              <a:rPr lang="en-US" sz="1800" dirty="0" err="1">
                <a:solidFill>
                  <a:schemeClr val="accent2">
                    <a:lumMod val="50000"/>
                  </a:schemeClr>
                </a:solidFill>
              </a:rPr>
              <a:t>Προετοιμ</a:t>
            </a:r>
            <a:r>
              <a:rPr lang="en-US" sz="1800" dirty="0">
                <a:solidFill>
                  <a:schemeClr val="accent2">
                    <a:lumMod val="50000"/>
                  </a:schemeClr>
                </a:solidFill>
              </a:rPr>
              <a:t>ασία της βιβλιογραφίας.  </a:t>
            </a:r>
            <a:r>
              <a:rPr lang="en-US" sz="1800" dirty="0" err="1">
                <a:solidFill>
                  <a:schemeClr val="accent2">
                    <a:lumMod val="50000"/>
                  </a:schemeClr>
                </a:solidFill>
              </a:rPr>
              <a:t>Ορίστε</a:t>
            </a:r>
            <a:r>
              <a:rPr lang="en-US" sz="1800" dirty="0">
                <a:solidFill>
                  <a:schemeClr val="accent2">
                    <a:lumMod val="50000"/>
                  </a:schemeClr>
                </a:solidFill>
              </a:rPr>
              <a:t> </a:t>
            </a:r>
            <a:r>
              <a:rPr lang="en-US" sz="1800" dirty="0" err="1">
                <a:solidFill>
                  <a:schemeClr val="accent2">
                    <a:lumMod val="50000"/>
                  </a:schemeClr>
                </a:solidFill>
              </a:rPr>
              <a:t>τις</a:t>
            </a:r>
            <a:r>
              <a:rPr lang="en-US" sz="1800" dirty="0">
                <a:solidFill>
                  <a:schemeClr val="accent2">
                    <a:lumMod val="50000"/>
                  </a:schemeClr>
                </a:solidFill>
              </a:rPr>
              <a:t> </a:t>
            </a:r>
            <a:r>
              <a:rPr lang="en-US" sz="1800" dirty="0" err="1">
                <a:solidFill>
                  <a:schemeClr val="accent2">
                    <a:lumMod val="50000"/>
                  </a:schemeClr>
                </a:solidFill>
              </a:rPr>
              <a:t>θεμ</a:t>
            </a:r>
            <a:r>
              <a:rPr lang="en-US" sz="1800" dirty="0">
                <a:solidFill>
                  <a:schemeClr val="accent2">
                    <a:lumMod val="50000"/>
                  </a:schemeClr>
                </a:solidFill>
              </a:rPr>
              <a:t>ατικές και τις λέξεις κλειδιά του υλικού που θα αναζητήσετε.  </a:t>
            </a:r>
            <a:r>
              <a:rPr lang="en-US" sz="1800" b="1" dirty="0">
                <a:solidFill>
                  <a:schemeClr val="accent2">
                    <a:lumMod val="50000"/>
                  </a:schemeClr>
                </a:solidFill>
              </a:rPr>
              <a:t>9/11  </a:t>
            </a:r>
          </a:p>
          <a:p>
            <a:pPr lvl="0"/>
            <a:r>
              <a:rPr lang="en-US" sz="1800" dirty="0">
                <a:solidFill>
                  <a:schemeClr val="accent2">
                    <a:lumMod val="50000"/>
                  </a:schemeClr>
                </a:solidFill>
              </a:rPr>
              <a:t>4.  Παρα</a:t>
            </a:r>
            <a:r>
              <a:rPr lang="en-US" sz="1800" dirty="0" err="1">
                <a:solidFill>
                  <a:schemeClr val="accent2">
                    <a:lumMod val="50000"/>
                  </a:schemeClr>
                </a:solidFill>
              </a:rPr>
              <a:t>θέστε</a:t>
            </a:r>
            <a:r>
              <a:rPr lang="en-US" sz="1800" dirty="0">
                <a:solidFill>
                  <a:schemeClr val="accent2">
                    <a:lumMod val="50000"/>
                  </a:schemeClr>
                </a:solidFill>
              </a:rPr>
              <a:t> τα 3 π</a:t>
            </a:r>
            <a:r>
              <a:rPr lang="en-US" sz="1800" dirty="0" err="1">
                <a:solidFill>
                  <a:schemeClr val="accent2">
                    <a:lumMod val="50000"/>
                  </a:schemeClr>
                </a:solidFill>
              </a:rPr>
              <a:t>ιο</a:t>
            </a:r>
            <a:r>
              <a:rPr lang="en-US" sz="1800" dirty="0">
                <a:solidFill>
                  <a:schemeClr val="accent2">
                    <a:lumMod val="50000"/>
                  </a:schemeClr>
                </a:solidFill>
              </a:rPr>
              <a:t> </a:t>
            </a:r>
            <a:r>
              <a:rPr lang="en-US" sz="1800" dirty="0" err="1">
                <a:solidFill>
                  <a:schemeClr val="accent2">
                    <a:lumMod val="50000"/>
                  </a:schemeClr>
                </a:solidFill>
              </a:rPr>
              <a:t>χρήσιμ</a:t>
            </a:r>
            <a:r>
              <a:rPr lang="en-US" sz="1800" dirty="0">
                <a:solidFill>
                  <a:schemeClr val="accent2">
                    <a:lumMod val="50000"/>
                  </a:schemeClr>
                </a:solidFill>
              </a:rPr>
              <a:t>α βιβλία και άρθρα, καθώς και 3 πηγές οπτικού υλικού που θα χρησιμοποιήσετε </a:t>
            </a:r>
            <a:r>
              <a:rPr lang="en-US" sz="1800" b="1" dirty="0">
                <a:solidFill>
                  <a:schemeClr val="accent2">
                    <a:lumMod val="50000"/>
                  </a:schemeClr>
                </a:solidFill>
              </a:rPr>
              <a:t>16/11</a:t>
            </a:r>
          </a:p>
          <a:p>
            <a:pPr lvl="0"/>
            <a:r>
              <a:rPr lang="en-US" sz="1800" dirty="0">
                <a:solidFill>
                  <a:schemeClr val="accent2">
                    <a:lumMod val="50000"/>
                  </a:schemeClr>
                </a:solidFill>
              </a:rPr>
              <a:t>5..  Πα</a:t>
            </a:r>
            <a:r>
              <a:rPr lang="en-US" sz="1800" dirty="0" err="1">
                <a:solidFill>
                  <a:schemeClr val="accent2">
                    <a:lumMod val="50000"/>
                  </a:schemeClr>
                </a:solidFill>
              </a:rPr>
              <a:t>ρουσί</a:t>
            </a:r>
            <a:r>
              <a:rPr lang="en-US" sz="1800" dirty="0">
                <a:solidFill>
                  <a:schemeClr val="accent2">
                    <a:lumMod val="50000"/>
                  </a:schemeClr>
                </a:solidFill>
              </a:rPr>
              <a:t>αση πλήρους βιβλιογραφίας στην οποία θα στηριχτείτε για την συγγραφή της εργασίας </a:t>
            </a:r>
            <a:r>
              <a:rPr lang="en-US" sz="1800" b="1" dirty="0">
                <a:solidFill>
                  <a:schemeClr val="accent2">
                    <a:lumMod val="50000"/>
                  </a:schemeClr>
                </a:solidFill>
              </a:rPr>
              <a:t>30/11</a:t>
            </a:r>
          </a:p>
        </p:txBody>
      </p:sp>
      <p:sp>
        <p:nvSpPr>
          <p:cNvPr id="5" name="Content Placeholder 4">
            <a:extLst>
              <a:ext uri="{FF2B5EF4-FFF2-40B4-BE49-F238E27FC236}">
                <a16:creationId xmlns:a16="http://schemas.microsoft.com/office/drawing/2014/main" id="{0CEB433E-5DCD-AE44-6014-4B278C43574B}"/>
              </a:ext>
            </a:extLst>
          </p:cNvPr>
          <p:cNvSpPr>
            <a:spLocks noGrp="1"/>
          </p:cNvSpPr>
          <p:nvPr>
            <p:ph sz="half" idx="2"/>
          </p:nvPr>
        </p:nvSpPr>
        <p:spPr>
          <a:xfrm>
            <a:off x="5935075" y="1206230"/>
            <a:ext cx="5068574" cy="5165387"/>
          </a:xfrm>
        </p:spPr>
        <p:txBody>
          <a:bodyPr>
            <a:normAutofit fontScale="92500" lnSpcReduction="10000"/>
          </a:bodyPr>
          <a:lstStyle/>
          <a:p>
            <a:endParaRPr lang="el-GR" dirty="0"/>
          </a:p>
          <a:p>
            <a:r>
              <a:rPr lang="en-US" sz="2300" dirty="0">
                <a:solidFill>
                  <a:schemeClr val="accent2">
                    <a:lumMod val="50000"/>
                  </a:schemeClr>
                </a:solidFill>
              </a:rPr>
              <a:t>6  </a:t>
            </a:r>
            <a:r>
              <a:rPr lang="en-US" sz="2300" dirty="0" err="1">
                <a:solidFill>
                  <a:schemeClr val="accent2">
                    <a:lumMod val="50000"/>
                  </a:schemeClr>
                </a:solidFill>
              </a:rPr>
              <a:t>Σχεδιάγρ</a:t>
            </a:r>
            <a:r>
              <a:rPr lang="en-US" sz="2300" dirty="0">
                <a:solidFill>
                  <a:schemeClr val="accent2">
                    <a:lumMod val="50000"/>
                  </a:schemeClr>
                </a:solidFill>
              </a:rPr>
              <a:t>αμμα της εργασίας.  </a:t>
            </a:r>
            <a:r>
              <a:rPr lang="en-US" sz="2300" dirty="0" err="1">
                <a:solidFill>
                  <a:schemeClr val="accent2">
                    <a:lumMod val="50000"/>
                  </a:schemeClr>
                </a:solidFill>
              </a:rPr>
              <a:t>Δομή</a:t>
            </a:r>
            <a:r>
              <a:rPr lang="en-US" sz="2300" dirty="0">
                <a:solidFill>
                  <a:schemeClr val="accent2">
                    <a:lumMod val="50000"/>
                  </a:schemeClr>
                </a:solidFill>
              </a:rPr>
              <a:t>, </a:t>
            </a:r>
            <a:r>
              <a:rPr lang="en-US" sz="2300" dirty="0" err="1">
                <a:solidFill>
                  <a:schemeClr val="accent2">
                    <a:lumMod val="50000"/>
                  </a:schemeClr>
                </a:solidFill>
              </a:rPr>
              <a:t>ενότητες</a:t>
            </a:r>
            <a:r>
              <a:rPr lang="en-US" sz="2300" dirty="0">
                <a:solidFill>
                  <a:schemeClr val="accent2">
                    <a:lumMod val="50000"/>
                  </a:schemeClr>
                </a:solidFill>
              </a:rPr>
              <a:t>, και π</a:t>
            </a:r>
            <a:r>
              <a:rPr lang="en-US" sz="2300" dirty="0" err="1">
                <a:solidFill>
                  <a:schemeClr val="accent2">
                    <a:lumMod val="50000"/>
                  </a:schemeClr>
                </a:solidFill>
              </a:rPr>
              <a:t>εριγρ</a:t>
            </a:r>
            <a:r>
              <a:rPr lang="en-US" sz="2300" dirty="0">
                <a:solidFill>
                  <a:schemeClr val="accent2">
                    <a:lumMod val="50000"/>
                  </a:schemeClr>
                </a:solidFill>
              </a:rPr>
              <a:t>αφή της κάθε ενότητας σε 1-3</a:t>
            </a:r>
            <a:r>
              <a:rPr lang="el-GR" sz="2300" dirty="0">
                <a:solidFill>
                  <a:schemeClr val="accent2">
                    <a:lumMod val="50000"/>
                  </a:schemeClr>
                </a:solidFill>
              </a:rPr>
              <a:t> </a:t>
            </a:r>
            <a:r>
              <a:rPr lang="en-US" sz="2300" dirty="0">
                <a:solidFill>
                  <a:schemeClr val="accent2">
                    <a:lumMod val="50000"/>
                  </a:schemeClr>
                </a:solidFill>
              </a:rPr>
              <a:t>π</a:t>
            </a:r>
            <a:r>
              <a:rPr lang="en-US" sz="2300" dirty="0" err="1">
                <a:solidFill>
                  <a:schemeClr val="accent2">
                    <a:lumMod val="50000"/>
                  </a:schemeClr>
                </a:solidFill>
              </a:rPr>
              <a:t>ροτάσεις</a:t>
            </a:r>
            <a:r>
              <a:rPr lang="en-US" sz="2300" dirty="0">
                <a:solidFill>
                  <a:schemeClr val="accent2">
                    <a:lumMod val="50000"/>
                  </a:schemeClr>
                </a:solidFill>
              </a:rPr>
              <a:t>.  </a:t>
            </a:r>
            <a:r>
              <a:rPr lang="en-US" sz="2300" dirty="0" err="1">
                <a:solidFill>
                  <a:schemeClr val="accent2">
                    <a:lumMod val="50000"/>
                  </a:schemeClr>
                </a:solidFill>
              </a:rPr>
              <a:t>Λίστ</a:t>
            </a:r>
            <a:r>
              <a:rPr lang="en-US" sz="2300" dirty="0">
                <a:solidFill>
                  <a:schemeClr val="accent2">
                    <a:lumMod val="50000"/>
                  </a:schemeClr>
                </a:solidFill>
              </a:rPr>
              <a:t>α εικόνων που θα συμπεριλάβετε στην εργασία </a:t>
            </a:r>
            <a:r>
              <a:rPr lang="en-US" sz="2300" b="1" dirty="0">
                <a:solidFill>
                  <a:schemeClr val="accent2">
                    <a:lumMod val="50000"/>
                  </a:schemeClr>
                </a:solidFill>
              </a:rPr>
              <a:t>7/12</a:t>
            </a:r>
          </a:p>
          <a:p>
            <a:r>
              <a:rPr lang="en-US" sz="2300" dirty="0">
                <a:solidFill>
                  <a:schemeClr val="accent2">
                    <a:lumMod val="50000"/>
                  </a:schemeClr>
                </a:solidFill>
              </a:rPr>
              <a:t>7.  </a:t>
            </a:r>
            <a:r>
              <a:rPr lang="en-US" sz="2300" dirty="0" err="1">
                <a:solidFill>
                  <a:schemeClr val="accent2">
                    <a:lumMod val="50000"/>
                  </a:schemeClr>
                </a:solidFill>
              </a:rPr>
              <a:t>Συγγρ</a:t>
            </a:r>
            <a:r>
              <a:rPr lang="en-US" sz="2300" dirty="0">
                <a:solidFill>
                  <a:schemeClr val="accent2">
                    <a:lumMod val="50000"/>
                  </a:schemeClr>
                </a:solidFill>
              </a:rPr>
              <a:t>αφή και παράδοση της εργασία</a:t>
            </a:r>
            <a:r>
              <a:rPr lang="el-GR" sz="2300" dirty="0">
                <a:solidFill>
                  <a:schemeClr val="accent2">
                    <a:lumMod val="50000"/>
                  </a:schemeClr>
                </a:solidFill>
              </a:rPr>
              <a:t>ς</a:t>
            </a:r>
            <a:r>
              <a:rPr lang="en-US" sz="2300" dirty="0">
                <a:solidFill>
                  <a:schemeClr val="accent2">
                    <a:lumMod val="50000"/>
                  </a:schemeClr>
                </a:solidFill>
              </a:rPr>
              <a:t> σε π</a:t>
            </a:r>
            <a:r>
              <a:rPr lang="en-US" sz="2300" dirty="0" err="1">
                <a:solidFill>
                  <a:schemeClr val="accent2">
                    <a:lumMod val="50000"/>
                  </a:schemeClr>
                </a:solidFill>
              </a:rPr>
              <a:t>ρώτη</a:t>
            </a:r>
            <a:r>
              <a:rPr lang="en-US" sz="2300" dirty="0">
                <a:solidFill>
                  <a:schemeClr val="accent2">
                    <a:lumMod val="50000"/>
                  </a:schemeClr>
                </a:solidFill>
              </a:rPr>
              <a:t> </a:t>
            </a:r>
            <a:r>
              <a:rPr lang="en-US" sz="2300" dirty="0" err="1">
                <a:solidFill>
                  <a:schemeClr val="accent2">
                    <a:lumMod val="50000"/>
                  </a:schemeClr>
                </a:solidFill>
              </a:rPr>
              <a:t>μορφή</a:t>
            </a:r>
            <a:r>
              <a:rPr lang="el-GR" sz="2300" dirty="0">
                <a:solidFill>
                  <a:schemeClr val="accent2">
                    <a:lumMod val="50000"/>
                  </a:schemeClr>
                </a:solidFill>
              </a:rPr>
              <a:t> </a:t>
            </a:r>
            <a:r>
              <a:rPr lang="en-US" sz="2300" b="1" dirty="0">
                <a:solidFill>
                  <a:schemeClr val="accent2">
                    <a:lumMod val="50000"/>
                  </a:schemeClr>
                </a:solidFill>
              </a:rPr>
              <a:t>21/12</a:t>
            </a:r>
            <a:r>
              <a:rPr lang="el-GR" sz="2300" dirty="0">
                <a:solidFill>
                  <a:schemeClr val="accent2">
                    <a:lumMod val="50000"/>
                  </a:schemeClr>
                </a:solidFill>
              </a:rPr>
              <a:t> </a:t>
            </a:r>
            <a:r>
              <a:rPr lang="en-US" sz="2300" dirty="0">
                <a:solidFill>
                  <a:schemeClr val="accent2">
                    <a:lumMod val="50000"/>
                  </a:schemeClr>
                </a:solidFill>
              </a:rPr>
              <a:t>.  </a:t>
            </a:r>
            <a:r>
              <a:rPr lang="el-GR" sz="2300" dirty="0">
                <a:solidFill>
                  <a:schemeClr val="accent2">
                    <a:lumMod val="50000"/>
                  </a:schemeClr>
                </a:solidFill>
              </a:rPr>
              <a:t>Διόρθωσή της από την διδάσκουσα 11/1</a:t>
            </a:r>
            <a:r>
              <a:rPr lang="en-US" sz="2300" dirty="0">
                <a:solidFill>
                  <a:schemeClr val="accent2">
                    <a:lumMod val="50000"/>
                  </a:schemeClr>
                </a:solidFill>
              </a:rPr>
              <a:t> </a:t>
            </a:r>
          </a:p>
          <a:p>
            <a:r>
              <a:rPr lang="en-US" sz="2300" dirty="0">
                <a:solidFill>
                  <a:schemeClr val="accent2">
                    <a:lumMod val="50000"/>
                  </a:schemeClr>
                </a:solidFill>
              </a:rPr>
              <a:t>8.  </a:t>
            </a:r>
            <a:r>
              <a:rPr lang="en-US" sz="2300" dirty="0" err="1">
                <a:solidFill>
                  <a:schemeClr val="accent2">
                    <a:lumMod val="50000"/>
                  </a:schemeClr>
                </a:solidFill>
              </a:rPr>
              <a:t>Τελική</a:t>
            </a:r>
            <a:r>
              <a:rPr lang="en-US" sz="2300" dirty="0">
                <a:solidFill>
                  <a:schemeClr val="accent2">
                    <a:lumMod val="50000"/>
                  </a:schemeClr>
                </a:solidFill>
              </a:rPr>
              <a:t> πα</a:t>
            </a:r>
            <a:r>
              <a:rPr lang="en-US" sz="2300" dirty="0" err="1">
                <a:solidFill>
                  <a:schemeClr val="accent2">
                    <a:lumMod val="50000"/>
                  </a:schemeClr>
                </a:solidFill>
              </a:rPr>
              <a:t>ρουσί</a:t>
            </a:r>
            <a:r>
              <a:rPr lang="en-US" sz="2300" dirty="0">
                <a:solidFill>
                  <a:schemeClr val="accent2">
                    <a:lumMod val="50000"/>
                  </a:schemeClr>
                </a:solidFill>
              </a:rPr>
              <a:t>αση της εργασία</a:t>
            </a:r>
            <a:r>
              <a:rPr lang="el-GR" sz="2300" dirty="0">
                <a:solidFill>
                  <a:schemeClr val="accent2">
                    <a:lumMod val="50000"/>
                  </a:schemeClr>
                </a:solidFill>
              </a:rPr>
              <a:t>ς</a:t>
            </a:r>
            <a:r>
              <a:rPr lang="en-US" sz="2300" dirty="0">
                <a:solidFill>
                  <a:schemeClr val="accent2">
                    <a:lumMod val="50000"/>
                  </a:schemeClr>
                </a:solidFill>
              </a:rPr>
              <a:t> στην τάξη σε </a:t>
            </a:r>
            <a:r>
              <a:rPr lang="en-US" sz="2300" dirty="0" err="1">
                <a:solidFill>
                  <a:schemeClr val="accent2">
                    <a:lumMod val="50000"/>
                  </a:schemeClr>
                </a:solidFill>
              </a:rPr>
              <a:t>powerpoint</a:t>
            </a:r>
            <a:r>
              <a:rPr lang="en-US" sz="2300" dirty="0">
                <a:solidFill>
                  <a:schemeClr val="accent2">
                    <a:lumMod val="50000"/>
                  </a:schemeClr>
                </a:solidFill>
              </a:rPr>
              <a:t> </a:t>
            </a:r>
            <a:r>
              <a:rPr lang="en-US" sz="2300" b="1" dirty="0">
                <a:solidFill>
                  <a:schemeClr val="accent2">
                    <a:lumMod val="50000"/>
                  </a:schemeClr>
                </a:solidFill>
              </a:rPr>
              <a:t>1</a:t>
            </a:r>
            <a:r>
              <a:rPr lang="el-GR" sz="2300" b="1" dirty="0">
                <a:solidFill>
                  <a:schemeClr val="accent2">
                    <a:lumMod val="50000"/>
                  </a:schemeClr>
                </a:solidFill>
              </a:rPr>
              <a:t>8</a:t>
            </a:r>
            <a:r>
              <a:rPr lang="en-US" sz="2300" b="1" dirty="0">
                <a:solidFill>
                  <a:schemeClr val="accent2">
                    <a:lumMod val="50000"/>
                  </a:schemeClr>
                </a:solidFill>
              </a:rPr>
              <a:t>/1</a:t>
            </a:r>
          </a:p>
          <a:p>
            <a:r>
              <a:rPr lang="en-US" sz="2300" dirty="0">
                <a:solidFill>
                  <a:schemeClr val="accent2">
                    <a:lumMod val="50000"/>
                  </a:schemeClr>
                </a:solidFill>
              </a:rPr>
              <a:t>9.  Υποβ</a:t>
            </a:r>
            <a:r>
              <a:rPr lang="en-US" sz="2300" dirty="0" err="1">
                <a:solidFill>
                  <a:schemeClr val="accent2">
                    <a:lumMod val="50000"/>
                  </a:schemeClr>
                </a:solidFill>
              </a:rPr>
              <a:t>ολή</a:t>
            </a:r>
            <a:r>
              <a:rPr lang="en-US" sz="2300" dirty="0">
                <a:solidFill>
                  <a:schemeClr val="accent2">
                    <a:lumMod val="50000"/>
                  </a:schemeClr>
                </a:solidFill>
              </a:rPr>
              <a:t> </a:t>
            </a:r>
            <a:r>
              <a:rPr lang="en-US" sz="2300" dirty="0" err="1">
                <a:solidFill>
                  <a:schemeClr val="accent2">
                    <a:lumMod val="50000"/>
                  </a:schemeClr>
                </a:solidFill>
              </a:rPr>
              <a:t>της</a:t>
            </a:r>
            <a:r>
              <a:rPr lang="en-US" sz="2300" dirty="0">
                <a:solidFill>
                  <a:schemeClr val="accent2">
                    <a:lumMod val="50000"/>
                  </a:schemeClr>
                </a:solidFill>
              </a:rPr>
              <a:t> </a:t>
            </a:r>
            <a:r>
              <a:rPr lang="en-US" sz="2300" dirty="0" err="1">
                <a:solidFill>
                  <a:schemeClr val="accent2">
                    <a:lumMod val="50000"/>
                  </a:schemeClr>
                </a:solidFill>
              </a:rPr>
              <a:t>εργ</a:t>
            </a:r>
            <a:r>
              <a:rPr lang="en-US" sz="2300" dirty="0">
                <a:solidFill>
                  <a:schemeClr val="accent2">
                    <a:lumMod val="50000"/>
                  </a:schemeClr>
                </a:solidFill>
              </a:rPr>
              <a:t>ασίας κατα την εξέταση του μαθήματος</a:t>
            </a:r>
          </a:p>
          <a:p>
            <a:endParaRPr lang="en-US" dirty="0"/>
          </a:p>
        </p:txBody>
      </p:sp>
    </p:spTree>
    <p:extLst>
      <p:ext uri="{BB962C8B-B14F-4D97-AF65-F5344CB8AC3E}">
        <p14:creationId xmlns:p14="http://schemas.microsoft.com/office/powerpoint/2010/main" val="1410966017"/>
      </p:ext>
    </p:extLst>
  </p:cSld>
  <p:clrMapOvr>
    <a:masterClrMapping/>
  </p:clrMapOvr>
</p:sld>
</file>

<file path=ppt/theme/theme1.xml><?xml version="1.0" encoding="utf-8"?>
<a:theme xmlns:a="http://schemas.openxmlformats.org/drawingml/2006/main" name="CosineVTI">
  <a:themeElements>
    <a:clrScheme name="Custom 133">
      <a:dk1>
        <a:sysClr val="windowText" lastClr="000000"/>
      </a:dk1>
      <a:lt1>
        <a:sysClr val="window" lastClr="FFFFFF"/>
      </a:lt1>
      <a:dk2>
        <a:srgbClr val="2A2735"/>
      </a:dk2>
      <a:lt2>
        <a:srgbClr val="EEEEEE"/>
      </a:lt2>
      <a:accent1>
        <a:srgbClr val="1EBE9B"/>
      </a:accent1>
      <a:accent2>
        <a:srgbClr val="8F99BB"/>
      </a:accent2>
      <a:accent3>
        <a:srgbClr val="FD8686"/>
      </a:accent3>
      <a:accent4>
        <a:srgbClr val="A3A3C1"/>
      </a:accent4>
      <a:accent5>
        <a:srgbClr val="7162FE"/>
      </a:accent5>
      <a:accent6>
        <a:srgbClr val="E76445"/>
      </a:accent6>
      <a:hlink>
        <a:srgbClr val="EF08F7"/>
      </a:hlink>
      <a:folHlink>
        <a:srgbClr val="8477FE"/>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ineVTI" id="{4F4449D5-5E9D-4D83-9E2A-939F9CF20276}" vid="{03166EA1-370F-4321-A61E-8851365B4312}"/>
    </a:ext>
  </a:extLst>
</a:theme>
</file>

<file path=docProps/app.xml><?xml version="1.0" encoding="utf-8"?>
<Properties xmlns="http://schemas.openxmlformats.org/officeDocument/2006/extended-properties" xmlns:vt="http://schemas.openxmlformats.org/officeDocument/2006/docPropsVTypes">
  <TotalTime>470</TotalTime>
  <Words>1155</Words>
  <Application>Microsoft Office PowerPoint</Application>
  <PresentationFormat>Widescreen</PresentationFormat>
  <Paragraphs>53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Grandview</vt:lpstr>
      <vt:lpstr>Wingdings</vt:lpstr>
      <vt:lpstr>CosineVTI</vt:lpstr>
      <vt:lpstr>Ακτιβισμός και δημόσια σφαίρα</vt:lpstr>
      <vt:lpstr>Απαιτήσεις μαθήματος</vt:lpstr>
      <vt:lpstr>Απαιτήσεις μαθήματος</vt:lpstr>
      <vt:lpstr>Παρουσιάσεις/Οδηγίες </vt:lpstr>
      <vt:lpstr>Παραδείγματα θεμάτων εργασιών </vt:lpstr>
      <vt:lpstr>Παραδείγματα θεμάτων εργασιών</vt:lpstr>
      <vt:lpstr>Παραδείγματα θεμάτων εργασιών</vt:lpstr>
      <vt:lpstr>            Υποστήριξη στη συγγραφή της εργασίας   Εικόνα του έργου της Marta Minujín The Parthenon of Books (Kassel Documenta 14, 2017) </vt:lpstr>
      <vt:lpstr>    Η εκπόνηση της εργασίας χωρίζεται σε στάδια και τα φοιτητά θα πρέπει να έρχονται προετοιμασμένα στα μαθήματα για τις απαιτήσεις του κάθε σταδίου ως εξής (χρήση powerpoint):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MARINA-ANASTASIA KOTZAMANI</dc:creator>
  <cp:lastModifiedBy>MARINA-ANASTASIA KOTZAMANI</cp:lastModifiedBy>
  <cp:revision>3</cp:revision>
  <dcterms:created xsi:type="dcterms:W3CDTF">2026-10-11T18:29:49Z</dcterms:created>
  <dcterms:modified xsi:type="dcterms:W3CDTF">2026-10-14T13:45:38Z</dcterms:modified>
</cp:coreProperties>
</file>