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73" r:id="rId6"/>
    <p:sldId id="274" r:id="rId7"/>
    <p:sldId id="260" r:id="rId8"/>
    <p:sldId id="270" r:id="rId9"/>
    <p:sldId id="272" r:id="rId10"/>
    <p:sldId id="278" r:id="rId11"/>
    <p:sldId id="271" r:id="rId12"/>
    <p:sldId id="279" r:id="rId13"/>
    <p:sldId id="277" r:id="rId14"/>
    <p:sldId id="265" r:id="rId15"/>
    <p:sldId id="268" r:id="rId16"/>
    <p:sldId id="269" r:id="rId17"/>
    <p:sldId id="275" r:id="rId18"/>
    <p:sldId id="261" r:id="rId19"/>
    <p:sldId id="262" r:id="rId20"/>
    <p:sldId id="263" r:id="rId21"/>
    <p:sldId id="264" r:id="rId22"/>
    <p:sldId id="266" r:id="rId23"/>
    <p:sldId id="26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71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4/4/2026</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a:t>
            </a:fld>
            <a:endParaRPr lang="en-US" sz="1000" dirty="0"/>
          </a:p>
        </p:txBody>
      </p:sp>
    </p:spTree>
    <p:extLst>
      <p:ext uri="{BB962C8B-B14F-4D97-AF65-F5344CB8AC3E}">
        <p14:creationId xmlns:p14="http://schemas.microsoft.com/office/powerpoint/2010/main" val="878644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678019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35129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843756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292093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4/4/2026</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a:t>
            </a:fld>
            <a:endParaRPr lang="en-US" dirty="0"/>
          </a:p>
        </p:txBody>
      </p:sp>
    </p:spTree>
    <p:extLst>
      <p:ext uri="{BB962C8B-B14F-4D97-AF65-F5344CB8AC3E}">
        <p14:creationId xmlns:p14="http://schemas.microsoft.com/office/powerpoint/2010/main" val="386684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527279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3605842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513035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12727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4/4/2026</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a:t>
            </a:fld>
            <a:endParaRPr lang="en-US"/>
          </a:p>
        </p:txBody>
      </p:sp>
    </p:spTree>
    <p:extLst>
      <p:ext uri="{BB962C8B-B14F-4D97-AF65-F5344CB8AC3E}">
        <p14:creationId xmlns:p14="http://schemas.microsoft.com/office/powerpoint/2010/main" val="1954226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4/4/2026</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522344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en.wikipedia.org/wiki/Nowhere_(even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punchdrunk.co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books.google.gr/books?id=VHJwL6bYqMMC&amp;printsec=frontcover&amp;source=gbs_ge_summary_r&amp;redir_esc=y&amp;hl=en#v=onepage&amp;q&amp;f=false" TargetMode="External"/><Relationship Id="rId2" Type="http://schemas.openxmlformats.org/officeDocument/2006/relationships/hyperlink" Target="http://feministspectator.princeton.edu/articl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FD5BE0-4ADB-FFD4-612C-1003A7998888}"/>
              </a:ext>
            </a:extLst>
          </p:cNvPr>
          <p:cNvSpPr>
            <a:spLocks noGrp="1"/>
          </p:cNvSpPr>
          <p:nvPr>
            <p:ph type="ctrTitle"/>
          </p:nvPr>
        </p:nvSpPr>
        <p:spPr>
          <a:xfrm>
            <a:off x="6047980" y="1030406"/>
            <a:ext cx="5068121" cy="3506879"/>
          </a:xfrm>
        </p:spPr>
        <p:txBody>
          <a:bodyPr anchor="ctr">
            <a:normAutofit/>
          </a:bodyPr>
          <a:lstStyle/>
          <a:p>
            <a:pPr algn="l"/>
            <a:r>
              <a:rPr lang="en-GB" sz="4800" b="1" dirty="0">
                <a:latin typeface="Garamond" panose="02020404030301010803" pitchFamily="18" charset="0"/>
              </a:rPr>
              <a:t>Utopia and Dystopia in the Theatrical Act</a:t>
            </a:r>
            <a:br>
              <a:rPr lang="en-GB" sz="4800" b="1" dirty="0">
                <a:latin typeface="Garamond" panose="02020404030301010803" pitchFamily="18" charset="0"/>
              </a:rPr>
            </a:br>
            <a:r>
              <a:rPr lang="en-GB" sz="4800" b="1" dirty="0">
                <a:latin typeface="Garamond" panose="02020404030301010803" pitchFamily="18" charset="0"/>
              </a:rPr>
              <a:t>Week 6</a:t>
            </a:r>
          </a:p>
        </p:txBody>
      </p:sp>
      <p:sp>
        <p:nvSpPr>
          <p:cNvPr id="3" name="Subtitle 2">
            <a:extLst>
              <a:ext uri="{FF2B5EF4-FFF2-40B4-BE49-F238E27FC236}">
                <a16:creationId xmlns:a16="http://schemas.microsoft.com/office/drawing/2014/main" id="{40C31301-719C-6071-CE88-095D564FC629}"/>
              </a:ext>
            </a:extLst>
          </p:cNvPr>
          <p:cNvSpPr>
            <a:spLocks noGrp="1"/>
          </p:cNvSpPr>
          <p:nvPr>
            <p:ph type="subTitle" idx="1"/>
          </p:nvPr>
        </p:nvSpPr>
        <p:spPr>
          <a:xfrm>
            <a:off x="6047980" y="4691564"/>
            <a:ext cx="5068121" cy="1136029"/>
          </a:xfrm>
        </p:spPr>
        <p:txBody>
          <a:bodyPr>
            <a:noAutofit/>
          </a:bodyPr>
          <a:lstStyle/>
          <a:p>
            <a:pPr algn="l"/>
            <a:r>
              <a:rPr lang="en-GB" sz="2000" b="1" dirty="0">
                <a:latin typeface="Garamond" panose="02020404030301010803" pitchFamily="18" charset="0"/>
              </a:rPr>
              <a:t>Modern Theories :</a:t>
            </a:r>
            <a:r>
              <a:rPr lang="el-GR" sz="2000" b="1" dirty="0">
                <a:latin typeface="Garamond" panose="02020404030301010803" pitchFamily="18" charset="0"/>
              </a:rPr>
              <a:t> </a:t>
            </a:r>
            <a:r>
              <a:rPr lang="en-GB" sz="2000" b="1" dirty="0">
                <a:latin typeface="Garamond" panose="02020404030301010803" pitchFamily="18" charset="0"/>
              </a:rPr>
              <a:t>Ruth  </a:t>
            </a:r>
            <a:r>
              <a:rPr lang="en-GB" sz="2000" b="1" dirty="0" err="1">
                <a:latin typeface="Garamond" panose="02020404030301010803" pitchFamily="18" charset="0"/>
              </a:rPr>
              <a:t>Levitas</a:t>
            </a:r>
            <a:r>
              <a:rPr lang="en-GB" sz="2000" b="1" dirty="0">
                <a:latin typeface="Garamond" panose="02020404030301010803" pitchFamily="18" charset="0"/>
              </a:rPr>
              <a:t>, Lucy </a:t>
            </a:r>
            <a:r>
              <a:rPr lang="en-GB" sz="2000" b="1" dirty="0" err="1">
                <a:latin typeface="Garamond" panose="02020404030301010803" pitchFamily="18" charset="0"/>
              </a:rPr>
              <a:t>Sargisson</a:t>
            </a:r>
            <a:r>
              <a:rPr lang="en-GB" sz="2000" b="1" dirty="0">
                <a:latin typeface="Garamond" panose="02020404030301010803" pitchFamily="18" charset="0"/>
              </a:rPr>
              <a:t>, Jill Dolan, David Harvey</a:t>
            </a:r>
          </a:p>
          <a:p>
            <a:pPr algn="l"/>
            <a:r>
              <a:rPr lang="en-GB" sz="2000" b="1" dirty="0">
                <a:latin typeface="Garamond" panose="02020404030301010803" pitchFamily="18" charset="0"/>
              </a:rPr>
              <a:t>TAZ, Burning Man, Immersive Theatre</a:t>
            </a:r>
          </a:p>
        </p:txBody>
      </p:sp>
      <p:pic>
        <p:nvPicPr>
          <p:cNvPr id="4" name="Picture 3" descr="Empty seats in a film theater">
            <a:extLst>
              <a:ext uri="{FF2B5EF4-FFF2-40B4-BE49-F238E27FC236}">
                <a16:creationId xmlns:a16="http://schemas.microsoft.com/office/drawing/2014/main" id="{7627D8A5-8C6D-7FF9-08D7-AC371819F481}"/>
              </a:ext>
            </a:extLst>
          </p:cNvPr>
          <p:cNvPicPr>
            <a:picLocks noChangeAspect="1"/>
          </p:cNvPicPr>
          <p:nvPr/>
        </p:nvPicPr>
        <p:blipFill rotWithShape="1">
          <a:blip r:embed="rId2"/>
          <a:srcRect l="25433" r="21963" b="-1"/>
          <a:stretch/>
        </p:blipFill>
        <p:spPr>
          <a:xfrm>
            <a:off x="20" y="10"/>
            <a:ext cx="5404493" cy="6857990"/>
          </a:xfrm>
          <a:prstGeom prst="rect">
            <a:avLst/>
          </a:prstGeom>
        </p:spPr>
      </p:pic>
    </p:spTree>
    <p:extLst>
      <p:ext uri="{BB962C8B-B14F-4D97-AF65-F5344CB8AC3E}">
        <p14:creationId xmlns:p14="http://schemas.microsoft.com/office/powerpoint/2010/main" val="654596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n-US" sz="3200" b="1" dirty="0">
                <a:latin typeface="Garamond" panose="02020404030301010803" pitchFamily="18" charset="0"/>
              </a:rPr>
              <a:t>Utopia, present and future</a:t>
            </a:r>
            <a:endParaRPr lang="el-GR" sz="3200" b="1" dirty="0">
              <a:latin typeface="Garamond" panose="02020404030301010803" pitchFamily="18" charset="0"/>
            </a:endParaRPr>
          </a:p>
        </p:txBody>
      </p:sp>
      <p:sp>
        <p:nvSpPr>
          <p:cNvPr id="3" name="Θέση περιεχομένου 2"/>
          <p:cNvSpPr>
            <a:spLocks noGrp="1"/>
          </p:cNvSpPr>
          <p:nvPr>
            <p:ph idx="1"/>
          </p:nvPr>
        </p:nvSpPr>
        <p:spPr>
          <a:xfrm>
            <a:off x="1517904" y="2312894"/>
            <a:ext cx="9144000" cy="3786154"/>
          </a:xfrm>
        </p:spPr>
        <p:txBody>
          <a:bodyPr>
            <a:normAutofit/>
          </a:bodyPr>
          <a:lstStyle/>
          <a:p>
            <a:pPr algn="just"/>
            <a:r>
              <a:rPr lang="en-US" sz="2000" b="1" dirty="0">
                <a:latin typeface="Garamond" panose="02020404030301010803" pitchFamily="18" charset="0"/>
              </a:rPr>
              <a:t>The ‘Utopian Performative’ </a:t>
            </a:r>
            <a:r>
              <a:rPr lang="en-US" sz="2000" dirty="0">
                <a:latin typeface="Garamond" panose="02020404030301010803" pitchFamily="18" charset="0"/>
              </a:rPr>
              <a:t>springs from a complex alchemy of form and content, context and location, which take shape in moments of utopia as doings, as process, as never finished gesture toward a potentially better future (8). Dolan</a:t>
            </a:r>
          </a:p>
          <a:p>
            <a:pPr algn="just"/>
            <a:r>
              <a:rPr lang="en-US" sz="2000" dirty="0">
                <a:latin typeface="Garamond" panose="02020404030301010803" pitchFamily="18" charset="0"/>
              </a:rPr>
              <a:t>Performance’s simultaneity, its present-tenseness, uniquely suits it to probing the possibilities of utopia as a hopeful process that continually writes a difference, better future...its spatiality often anchors it to an imagined place, a “what if” of matter and expression. Performance always exceeds its space and its image, since it lives only in its doing, which is imagining, in the good no-place that is theatre (13)…Spectators, imagine, together, the affective potential of a future in which this rich feeling of warmth, even of love, could be experienced regularly and effectively outside the theatre. </a:t>
            </a:r>
            <a:endParaRPr lang="el-GR" sz="2000" dirty="0">
              <a:latin typeface="Garamond" panose="02020404030301010803" pitchFamily="18" charset="0"/>
            </a:endParaRPr>
          </a:p>
        </p:txBody>
      </p:sp>
    </p:spTree>
    <p:extLst>
      <p:ext uri="{BB962C8B-B14F-4D97-AF65-F5344CB8AC3E}">
        <p14:creationId xmlns:p14="http://schemas.microsoft.com/office/powerpoint/2010/main" val="2628602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F16D93E4-DC7D-935E-08AE-E9620F4FE430}"/>
              </a:ext>
            </a:extLst>
          </p:cNvPr>
          <p:cNvSpPr>
            <a:spLocks noGrp="1"/>
          </p:cNvSpPr>
          <p:nvPr>
            <p:ph type="title"/>
          </p:nvPr>
        </p:nvSpPr>
        <p:spPr/>
        <p:txBody>
          <a:bodyPr>
            <a:normAutofit/>
          </a:bodyPr>
          <a:lstStyle/>
          <a:p>
            <a:pPr algn="ctr"/>
            <a:r>
              <a:rPr lang="en-US" sz="3200" b="1" dirty="0">
                <a:latin typeface="Garamond" panose="02020404030301010803" pitchFamily="18" charset="0"/>
              </a:rPr>
              <a:t>Utopian Theatre?</a:t>
            </a:r>
          </a:p>
        </p:txBody>
      </p:sp>
      <p:sp>
        <p:nvSpPr>
          <p:cNvPr id="5" name="Θέση περιεχομένου 4">
            <a:extLst>
              <a:ext uri="{FF2B5EF4-FFF2-40B4-BE49-F238E27FC236}">
                <a16:creationId xmlns:a16="http://schemas.microsoft.com/office/drawing/2014/main" id="{15B3558B-D025-383D-7D36-51CE84B92105}"/>
              </a:ext>
            </a:extLst>
          </p:cNvPr>
          <p:cNvSpPr>
            <a:spLocks noGrp="1"/>
          </p:cNvSpPr>
          <p:nvPr>
            <p:ph sz="half" idx="1"/>
          </p:nvPr>
        </p:nvSpPr>
        <p:spPr>
          <a:xfrm>
            <a:off x="1517903" y="2980944"/>
            <a:ext cx="4587061" cy="3118104"/>
          </a:xfrm>
        </p:spPr>
        <p:txBody>
          <a:bodyPr>
            <a:normAutofit lnSpcReduction="10000"/>
          </a:bodyPr>
          <a:lstStyle/>
          <a:p>
            <a:pPr algn="just"/>
            <a:r>
              <a:rPr lang="en-US" sz="2000" dirty="0">
                <a:latin typeface="Garamond" panose="02020404030301010803" pitchFamily="18" charset="0"/>
              </a:rPr>
              <a:t>Theatre becomes a privilege, intimate area of human experience within which one can demand…that the impossible be achieved /experienced here and now – the </a:t>
            </a:r>
            <a:r>
              <a:rPr lang="en-US" sz="2000" b="1" i="1" dirty="0">
                <a:latin typeface="Garamond" panose="02020404030301010803" pitchFamily="18" charset="0"/>
              </a:rPr>
              <a:t>impossible</a:t>
            </a:r>
            <a:r>
              <a:rPr lang="en-US" sz="2000" i="1" dirty="0">
                <a:latin typeface="Garamond" panose="02020404030301010803" pitchFamily="18" charset="0"/>
              </a:rPr>
              <a:t> - </a:t>
            </a:r>
            <a:r>
              <a:rPr lang="en-US" sz="2000" dirty="0">
                <a:latin typeface="Garamond" panose="02020404030301010803" pitchFamily="18" charset="0"/>
              </a:rPr>
              <a:t>a sense of unity between what is usually divided in our daily life, the material and immaterial, the human body and spirit.</a:t>
            </a:r>
            <a:r>
              <a:rPr lang="el-GR" sz="2000" dirty="0">
                <a:latin typeface="Garamond" panose="02020404030301010803" pitchFamily="18" charset="0"/>
              </a:rPr>
              <a:t> </a:t>
            </a:r>
            <a:r>
              <a:rPr lang="en-US" sz="2000" dirty="0">
                <a:latin typeface="Garamond" panose="02020404030301010803" pitchFamily="18" charset="0"/>
              </a:rPr>
              <a:t>Mortality and infinity – the absolute. Joseph </a:t>
            </a:r>
            <a:r>
              <a:rPr lang="en-US" sz="2000" dirty="0" err="1">
                <a:latin typeface="Garamond" panose="02020404030301010803" pitchFamily="18" charset="0"/>
              </a:rPr>
              <a:t>Chaikin</a:t>
            </a:r>
            <a:r>
              <a:rPr lang="en-US" sz="2000" dirty="0">
                <a:latin typeface="Garamond" panose="02020404030301010803" pitchFamily="18" charset="0"/>
              </a:rPr>
              <a:t>, Open Theatre</a:t>
            </a:r>
          </a:p>
          <a:p>
            <a:pPr algn="just"/>
            <a:endParaRPr lang="en-US" sz="2000" dirty="0">
              <a:latin typeface="Garamond" panose="02020404030301010803" pitchFamily="18" charset="0"/>
            </a:endParaRPr>
          </a:p>
        </p:txBody>
      </p:sp>
      <p:sp>
        <p:nvSpPr>
          <p:cNvPr id="6" name="Θέση περιεχομένου 5">
            <a:extLst>
              <a:ext uri="{FF2B5EF4-FFF2-40B4-BE49-F238E27FC236}">
                <a16:creationId xmlns:a16="http://schemas.microsoft.com/office/drawing/2014/main" id="{45D33325-B92D-6D23-5780-5CCF4C1B2356}"/>
              </a:ext>
            </a:extLst>
          </p:cNvPr>
          <p:cNvSpPr>
            <a:spLocks noGrp="1"/>
          </p:cNvSpPr>
          <p:nvPr>
            <p:ph sz="half" idx="2"/>
          </p:nvPr>
        </p:nvSpPr>
        <p:spPr>
          <a:xfrm>
            <a:off x="6336792" y="2980944"/>
            <a:ext cx="4334256" cy="3118104"/>
          </a:xfrm>
        </p:spPr>
        <p:txBody>
          <a:bodyPr>
            <a:normAutofit lnSpcReduction="10000"/>
          </a:bodyPr>
          <a:lstStyle/>
          <a:p>
            <a:pPr algn="just"/>
            <a:r>
              <a:rPr lang="el-GR" sz="2000" dirty="0">
                <a:latin typeface="Garamond" panose="02020404030301010803" pitchFamily="18" charset="0"/>
              </a:rPr>
              <a:t>Το θέατρο γίνεται ένα προνόμιο, ένας οικείος χώρος της ανθρώπινης εμπειρίας μέσα στον οποίο μπορεί κανείς να απαιτήσει... Το αδύνατο να επιτευχθεί / βιωθεί εδώ και τώρα - το αδύνατο - μια αίσθηση ενότητας μεταξύ αυτού που συνήθως χωρίζεται στην καθημερινή μας ζωή, του υλικού και του άυλου, του ανθρώπινου σώματος και πνεύματος.</a:t>
            </a:r>
          </a:p>
          <a:p>
            <a:pPr algn="just"/>
            <a:endParaRPr lang="el-GR" dirty="0">
              <a:latin typeface="Garamond" panose="02020404030301010803" pitchFamily="18" charset="0"/>
            </a:endParaRPr>
          </a:p>
          <a:p>
            <a:endParaRPr lang="en-US" dirty="0"/>
          </a:p>
        </p:txBody>
      </p:sp>
    </p:spTree>
    <p:extLst>
      <p:ext uri="{BB962C8B-B14F-4D97-AF65-F5344CB8AC3E}">
        <p14:creationId xmlns:p14="http://schemas.microsoft.com/office/powerpoint/2010/main" val="1706379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n-US" sz="3200" b="1" dirty="0">
                <a:latin typeface="Garamond" panose="02020404030301010803" pitchFamily="18" charset="0"/>
              </a:rPr>
              <a:t>Utopian and Dystopian Drama: </a:t>
            </a:r>
            <a:r>
              <a:rPr lang="en-US" sz="3200" b="1" i="1" dirty="0">
                <a:latin typeface="Garamond" panose="02020404030301010803" pitchFamily="18" charset="0"/>
              </a:rPr>
              <a:t>The Plot of the Future: Utopia and Dystopia in Modern Drama, 1991</a:t>
            </a:r>
            <a:endParaRPr lang="el-GR" sz="3200" b="1" dirty="0">
              <a:latin typeface="Garamond" panose="02020404030301010803" pitchFamily="18" charset="0"/>
            </a:endParaRPr>
          </a:p>
        </p:txBody>
      </p:sp>
      <p:sp>
        <p:nvSpPr>
          <p:cNvPr id="3" name="Θέση περιεχομένου 2"/>
          <p:cNvSpPr>
            <a:spLocks noGrp="1"/>
          </p:cNvSpPr>
          <p:nvPr>
            <p:ph sz="half" idx="1"/>
          </p:nvPr>
        </p:nvSpPr>
        <p:spPr/>
        <p:txBody>
          <a:bodyPr>
            <a:normAutofit fontScale="92500" lnSpcReduction="20000"/>
          </a:bodyPr>
          <a:lstStyle/>
          <a:p>
            <a:pPr algn="just"/>
            <a:r>
              <a:rPr lang="en-US" sz="2400" dirty="0">
                <a:latin typeface="Garamond" panose="02020404030301010803" pitchFamily="18" charset="0"/>
              </a:rPr>
              <a:t>“Plays that revived interest in the future as a dramatic theme and as a chosen time setting of dramatic action.” 1991, (2) </a:t>
            </a:r>
          </a:p>
          <a:p>
            <a:pPr algn="just"/>
            <a:r>
              <a:rPr lang="en-US" sz="2400" dirty="0">
                <a:latin typeface="Garamond" panose="02020404030301010803" pitchFamily="18" charset="0"/>
              </a:rPr>
              <a:t>“Theatre succeeds when it presents its utopian arguments as a blueprint, open to opposition, rather than depicting the consequences of their implementation.” 1995, (61) </a:t>
            </a:r>
          </a:p>
          <a:p>
            <a:pPr marL="0" indent="0" algn="just">
              <a:buNone/>
            </a:pPr>
            <a:endParaRPr lang="en-US" sz="2400" dirty="0">
              <a:latin typeface="Garamond" panose="02020404030301010803" pitchFamily="18" charset="0"/>
            </a:endParaRPr>
          </a:p>
          <a:p>
            <a:pPr algn="just"/>
            <a:endParaRPr lang="en-US" sz="2800" dirty="0">
              <a:latin typeface="Garamond" panose="02020404030301010803" pitchFamily="18" charset="0"/>
            </a:endParaRPr>
          </a:p>
          <a:p>
            <a:endParaRPr lang="el-GR" dirty="0"/>
          </a:p>
        </p:txBody>
      </p:sp>
      <p:sp>
        <p:nvSpPr>
          <p:cNvPr id="4" name="Θέση περιεχομένου 3"/>
          <p:cNvSpPr>
            <a:spLocks noGrp="1"/>
          </p:cNvSpPr>
          <p:nvPr>
            <p:ph sz="half" idx="2"/>
          </p:nvPr>
        </p:nvSpPr>
        <p:spPr/>
        <p:txBody>
          <a:bodyPr>
            <a:normAutofit fontScale="92500" lnSpcReduction="20000"/>
          </a:bodyPr>
          <a:lstStyle/>
          <a:p>
            <a:pPr algn="just"/>
            <a:r>
              <a:rPr lang="en-US" dirty="0">
                <a:latin typeface="Garamond" panose="02020404030301010803" pitchFamily="18" charset="0"/>
              </a:rPr>
              <a:t>Utopia is, by its very nature, without conflict-a state of stasis, harmony and balance. These are not ingredients for exciting theatre, which is always based on conflict, opposition and contradiction or at least tension. 1995, (16)</a:t>
            </a:r>
          </a:p>
          <a:p>
            <a:pPr algn="just"/>
            <a:endParaRPr lang="el-GR" sz="2000" dirty="0">
              <a:latin typeface="Garamond" panose="02020404030301010803" pitchFamily="18" charset="0"/>
            </a:endParaRPr>
          </a:p>
        </p:txBody>
      </p:sp>
    </p:spTree>
    <p:extLst>
      <p:ext uri="{BB962C8B-B14F-4D97-AF65-F5344CB8AC3E}">
        <p14:creationId xmlns:p14="http://schemas.microsoft.com/office/powerpoint/2010/main" val="3794342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n-US" sz="2400" b="1" dirty="0">
                <a:latin typeface="Garamond" panose="02020404030301010803" pitchFamily="18" charset="0"/>
              </a:rPr>
              <a:t>Ernst Bloch and his followers: Herbert Marcuse (</a:t>
            </a:r>
            <a:r>
              <a:rPr lang="en-US" sz="2400" b="1" i="1" dirty="0">
                <a:latin typeface="Garamond" panose="02020404030301010803" pitchFamily="18" charset="0"/>
              </a:rPr>
              <a:t>The Aesthetic Dimension: Towards a Critique of Marxist Aesthetics</a:t>
            </a:r>
            <a:r>
              <a:rPr lang="en-US" sz="2400" b="1" dirty="0">
                <a:latin typeface="Garamond" panose="02020404030301010803" pitchFamily="18" charset="0"/>
              </a:rPr>
              <a:t>, 1978) and David Harvey (</a:t>
            </a:r>
            <a:r>
              <a:rPr lang="en-US" sz="2400" b="1" i="1" dirty="0">
                <a:latin typeface="Garamond" panose="02020404030301010803" pitchFamily="18" charset="0"/>
              </a:rPr>
              <a:t>Spaces of Hope</a:t>
            </a:r>
            <a:r>
              <a:rPr lang="en-US" sz="2400" b="1" dirty="0">
                <a:latin typeface="Garamond" panose="02020404030301010803" pitchFamily="18" charset="0"/>
              </a:rPr>
              <a:t>, 2009)</a:t>
            </a:r>
            <a:endParaRPr lang="el-GR" sz="2400" b="1" dirty="0">
              <a:latin typeface="Garamond" panose="02020404030301010803" pitchFamily="18" charset="0"/>
            </a:endParaRPr>
          </a:p>
        </p:txBody>
      </p:sp>
      <p:sp>
        <p:nvSpPr>
          <p:cNvPr id="3" name="Θέση περιεχομένου 2"/>
          <p:cNvSpPr>
            <a:spLocks noGrp="1"/>
          </p:cNvSpPr>
          <p:nvPr>
            <p:ph idx="1"/>
          </p:nvPr>
        </p:nvSpPr>
        <p:spPr/>
        <p:txBody>
          <a:bodyPr/>
          <a:lstStyle/>
          <a:p>
            <a:r>
              <a:rPr lang="en-US" sz="1800" i="1" dirty="0">
                <a:latin typeface="Garamond" panose="02020404030301010803" pitchFamily="18" charset="0"/>
              </a:rPr>
              <a:t>The Principle of Hope: The Utopian Function of Art and Literature</a:t>
            </a:r>
            <a:r>
              <a:rPr lang="en-US" sz="1800" dirty="0">
                <a:latin typeface="Garamond" panose="02020404030301010803" pitchFamily="18" charset="0"/>
              </a:rPr>
              <a:t>: instances of “anticipatory illumination” which evade our efforts to apprehend them </a:t>
            </a:r>
            <a:r>
              <a:rPr lang="en-US" sz="1800" dirty="0" err="1">
                <a:latin typeface="Garamond" panose="02020404030301010803" pitchFamily="18" charset="0"/>
              </a:rPr>
              <a:t>directly..utopia</a:t>
            </a:r>
            <a:r>
              <a:rPr lang="en-US" sz="1800" dirty="0">
                <a:latin typeface="Garamond" panose="02020404030301010803" pitchFamily="18" charset="0"/>
              </a:rPr>
              <a:t> is a mode of our being”</a:t>
            </a:r>
          </a:p>
          <a:p>
            <a:r>
              <a:rPr lang="en-US" sz="1800" dirty="0">
                <a:latin typeface="Garamond" panose="02020404030301010803" pitchFamily="18" charset="0"/>
              </a:rPr>
              <a:t>Hope knows itself as the ‘</a:t>
            </a:r>
            <a:r>
              <a:rPr lang="en-US" sz="1800" i="1" dirty="0">
                <a:latin typeface="Garamond" panose="02020404030301010803" pitchFamily="18" charset="0"/>
              </a:rPr>
              <a:t>utopian function</a:t>
            </a:r>
            <a:r>
              <a:rPr lang="en-US" sz="1800" dirty="0">
                <a:latin typeface="Garamond" panose="02020404030301010803" pitchFamily="18" charset="0"/>
              </a:rPr>
              <a:t>‘. Its contents are first represented in ideas, and essentially in those of the imagination.</a:t>
            </a:r>
            <a:r>
              <a:rPr lang="en-US" sz="1800" u="sng" dirty="0">
                <a:latin typeface="Garamond" panose="02020404030301010803" pitchFamily="18" charset="0"/>
              </a:rPr>
              <a:t> </a:t>
            </a:r>
            <a:r>
              <a:rPr lang="en-US" sz="1800" dirty="0">
                <a:latin typeface="Garamond" panose="02020404030301010803" pitchFamily="18" charset="0"/>
              </a:rPr>
              <a:t>Bloch speaks of such imaginative ideas as extending, “in an anticipating way, existing material into the future possibilities of being different and better”.</a:t>
            </a:r>
          </a:p>
          <a:p>
            <a:r>
              <a:rPr lang="en-US" sz="1800" dirty="0">
                <a:latin typeface="Garamond" panose="02020404030301010803" pitchFamily="18" charset="0"/>
              </a:rPr>
              <a:t>Role of Imagination crucial: not wish-fulfilment but artistic expression: music, drama, art </a:t>
            </a:r>
          </a:p>
          <a:p>
            <a:r>
              <a:rPr lang="en-US" sz="1800" dirty="0">
                <a:latin typeface="Garamond" panose="02020404030301010803" pitchFamily="18" charset="0"/>
              </a:rPr>
              <a:t>Herbert Marcuse following Bloch: “Art as an arena in which an alternative world can be expressed—not in a didactic, descriptive way as in traditional ‘utopian literature’, but through the communication of an alternative experience.” </a:t>
            </a:r>
          </a:p>
          <a:p>
            <a:endParaRPr lang="el-GR" sz="1800" dirty="0">
              <a:latin typeface="Garamond" panose="02020404030301010803" pitchFamily="18" charset="0"/>
            </a:endParaRPr>
          </a:p>
        </p:txBody>
      </p:sp>
    </p:spTree>
    <p:extLst>
      <p:ext uri="{BB962C8B-B14F-4D97-AF65-F5344CB8AC3E}">
        <p14:creationId xmlns:p14="http://schemas.microsoft.com/office/powerpoint/2010/main" val="3288522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F9238-1FAD-BACD-91ED-C2C50DBCBC4F}"/>
              </a:ext>
            </a:extLst>
          </p:cNvPr>
          <p:cNvSpPr>
            <a:spLocks noGrp="1"/>
          </p:cNvSpPr>
          <p:nvPr>
            <p:ph type="title"/>
          </p:nvPr>
        </p:nvSpPr>
        <p:spPr/>
        <p:txBody>
          <a:bodyPr>
            <a:normAutofit/>
          </a:bodyPr>
          <a:lstStyle/>
          <a:p>
            <a:pPr algn="ctr"/>
            <a:r>
              <a:rPr lang="en-GB" sz="3200" b="1" dirty="0">
                <a:latin typeface="Garamond" panose="02020404030301010803" pitchFamily="18" charset="0"/>
              </a:rPr>
              <a:t>David Harvey: </a:t>
            </a:r>
            <a:r>
              <a:rPr lang="en-GB" sz="3200" b="1" i="1" dirty="0">
                <a:latin typeface="Garamond" panose="02020404030301010803" pitchFamily="18" charset="0"/>
              </a:rPr>
              <a:t>Spaces of Hope </a:t>
            </a:r>
            <a:r>
              <a:rPr lang="en-GB" sz="3200" b="1" dirty="0">
                <a:latin typeface="Garamond" panose="02020404030301010803" pitchFamily="18" charset="0"/>
              </a:rPr>
              <a:t>(2009)</a:t>
            </a:r>
            <a:br>
              <a:rPr lang="en-GB" sz="3200" b="1" dirty="0">
                <a:latin typeface="Garamond" panose="02020404030301010803" pitchFamily="18" charset="0"/>
              </a:rPr>
            </a:br>
            <a:r>
              <a:rPr lang="en-GB" sz="3200" b="1" dirty="0">
                <a:latin typeface="Garamond" panose="02020404030301010803" pitchFamily="18" charset="0"/>
              </a:rPr>
              <a:t>Part 1: Spatiotemporal Utopias</a:t>
            </a:r>
          </a:p>
        </p:txBody>
      </p:sp>
      <p:sp>
        <p:nvSpPr>
          <p:cNvPr id="3" name="Content Placeholder 2">
            <a:extLst>
              <a:ext uri="{FF2B5EF4-FFF2-40B4-BE49-F238E27FC236}">
                <a16:creationId xmlns:a16="http://schemas.microsoft.com/office/drawing/2014/main" id="{BBAA5A91-8E63-E438-323B-CADDD63F37EC}"/>
              </a:ext>
            </a:extLst>
          </p:cNvPr>
          <p:cNvSpPr>
            <a:spLocks noGrp="1"/>
          </p:cNvSpPr>
          <p:nvPr>
            <p:ph idx="1"/>
          </p:nvPr>
        </p:nvSpPr>
        <p:spPr/>
        <p:txBody>
          <a:bodyPr>
            <a:normAutofit/>
          </a:bodyPr>
          <a:lstStyle/>
          <a:p>
            <a:pPr algn="just"/>
            <a:r>
              <a:rPr lang="en-GB" sz="2200" dirty="0">
                <a:latin typeface="Garamond" panose="02020404030301010803" pitchFamily="18" charset="0"/>
              </a:rPr>
              <a:t>Spatiotemporal utopianism/reaction to problems in special form or temporal process. </a:t>
            </a:r>
          </a:p>
          <a:p>
            <a:pPr algn="just"/>
            <a:r>
              <a:rPr lang="en-GB" sz="2200" dirty="0">
                <a:latin typeface="Garamond" panose="02020404030301010803" pitchFamily="18" charset="0"/>
              </a:rPr>
              <a:t>Imaginative spatial play to achieve specific social and moral goals converted to potentially endlessly open experimentation with the possibilities of spatial form, </a:t>
            </a:r>
            <a:r>
              <a:rPr lang="en-GB" sz="2200" dirty="0" err="1">
                <a:latin typeface="Garamond" panose="02020404030301010803" pitchFamily="18" charset="0"/>
              </a:rPr>
              <a:t>ie</a:t>
            </a:r>
            <a:r>
              <a:rPr lang="en-GB" sz="2200" dirty="0">
                <a:latin typeface="Garamond" panose="02020404030301010803" pitchFamily="18" charset="0"/>
              </a:rPr>
              <a:t>. Exploration of different modes of collective living, gender relations, the relation to nature, production/consumption styles). Exploration of emancipatory strategies. </a:t>
            </a:r>
            <a:r>
              <a:rPr lang="en-GB" sz="2200" dirty="0" err="1">
                <a:latin typeface="Garamond" panose="02020404030301010803" pitchFamily="18" charset="0"/>
              </a:rPr>
              <a:t>Authoratianism</a:t>
            </a:r>
            <a:r>
              <a:rPr lang="en-GB" sz="2200" dirty="0">
                <a:latin typeface="Garamond" panose="02020404030301010803" pitchFamily="18" charset="0"/>
              </a:rPr>
              <a:t>/totalitarianism? (because of closure)</a:t>
            </a:r>
          </a:p>
          <a:p>
            <a:endParaRPr lang="en-GB" dirty="0"/>
          </a:p>
        </p:txBody>
      </p:sp>
    </p:spTree>
    <p:extLst>
      <p:ext uri="{BB962C8B-B14F-4D97-AF65-F5344CB8AC3E}">
        <p14:creationId xmlns:p14="http://schemas.microsoft.com/office/powerpoint/2010/main" val="3579353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4215A-81A8-237F-11D6-44BF43ACECEC}"/>
              </a:ext>
            </a:extLst>
          </p:cNvPr>
          <p:cNvSpPr>
            <a:spLocks noGrp="1"/>
          </p:cNvSpPr>
          <p:nvPr>
            <p:ph type="title"/>
          </p:nvPr>
        </p:nvSpPr>
        <p:spPr/>
        <p:txBody>
          <a:bodyPr>
            <a:normAutofit/>
          </a:bodyPr>
          <a:lstStyle/>
          <a:p>
            <a:pPr algn="ctr"/>
            <a:r>
              <a:rPr lang="en-GB" sz="3200" b="1" dirty="0">
                <a:latin typeface="Garamond" panose="02020404030301010803" pitchFamily="18" charset="0"/>
              </a:rPr>
              <a:t>David Harvey</a:t>
            </a:r>
            <a:r>
              <a:rPr lang="en-GB" sz="3200" b="1" i="1" dirty="0">
                <a:latin typeface="Garamond" panose="02020404030301010803" pitchFamily="18" charset="0"/>
              </a:rPr>
              <a:t>, Spaces of Hope</a:t>
            </a:r>
            <a:r>
              <a:rPr lang="en-GB" sz="3200" b="1" dirty="0">
                <a:latin typeface="Garamond" panose="02020404030301010803" pitchFamily="18" charset="0"/>
              </a:rPr>
              <a:t>, Part 2: Dialectical Utopianism</a:t>
            </a:r>
          </a:p>
        </p:txBody>
      </p:sp>
      <p:sp>
        <p:nvSpPr>
          <p:cNvPr id="3" name="Content Placeholder 2">
            <a:extLst>
              <a:ext uri="{FF2B5EF4-FFF2-40B4-BE49-F238E27FC236}">
                <a16:creationId xmlns:a16="http://schemas.microsoft.com/office/drawing/2014/main" id="{EA4D066D-8740-121D-9E50-B825FACA2F61}"/>
              </a:ext>
            </a:extLst>
          </p:cNvPr>
          <p:cNvSpPr>
            <a:spLocks noGrp="1"/>
          </p:cNvSpPr>
          <p:nvPr>
            <p:ph idx="1"/>
          </p:nvPr>
        </p:nvSpPr>
        <p:spPr/>
        <p:txBody>
          <a:bodyPr>
            <a:normAutofit fontScale="92500"/>
          </a:bodyPr>
          <a:lstStyle/>
          <a:p>
            <a:pPr algn="just"/>
            <a:r>
              <a:rPr lang="en-GB" dirty="0">
                <a:latin typeface="Garamond" panose="02020404030301010803" pitchFamily="18" charset="0"/>
              </a:rPr>
              <a:t>Process-Orientated Utopias, (free)market exchange, Materialized Utopias of process cannot escape problem of closure.</a:t>
            </a:r>
          </a:p>
          <a:p>
            <a:pPr algn="just"/>
            <a:r>
              <a:rPr lang="en-GB" dirty="0">
                <a:latin typeface="Garamond" panose="02020404030301010803" pitchFamily="18" charset="0"/>
              </a:rPr>
              <a:t>Free-flowing processes become instantiated in structures, in institutional, social, cultural and physical realities that acquire a relative permanence, fixity, and immovability.</a:t>
            </a:r>
          </a:p>
          <a:p>
            <a:pPr algn="just"/>
            <a:r>
              <a:rPr lang="en-GB" b="1" dirty="0">
                <a:latin typeface="Garamond" panose="02020404030301010803" pitchFamily="18" charset="0"/>
              </a:rPr>
              <a:t>Contradictions</a:t>
            </a:r>
            <a:r>
              <a:rPr lang="en-GB" dirty="0">
                <a:latin typeface="Garamond" panose="02020404030301010803" pitchFamily="18" charset="0"/>
              </a:rPr>
              <a:t> of Capitalist Utopia: material well-being/consumerism promise of rights, freedoms, democracy, co-option of resistance</a:t>
            </a:r>
          </a:p>
          <a:p>
            <a:pPr algn="just"/>
            <a:endParaRPr lang="en-GB" dirty="0">
              <a:latin typeface="Garamond" panose="02020404030301010803" pitchFamily="18" charset="0"/>
            </a:endParaRPr>
          </a:p>
        </p:txBody>
      </p:sp>
    </p:spTree>
    <p:extLst>
      <p:ext uri="{BB962C8B-B14F-4D97-AF65-F5344CB8AC3E}">
        <p14:creationId xmlns:p14="http://schemas.microsoft.com/office/powerpoint/2010/main" val="10989113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D8266-FE10-E955-45CD-7952C466F3EF}"/>
              </a:ext>
            </a:extLst>
          </p:cNvPr>
          <p:cNvSpPr>
            <a:spLocks noGrp="1"/>
          </p:cNvSpPr>
          <p:nvPr>
            <p:ph type="title"/>
          </p:nvPr>
        </p:nvSpPr>
        <p:spPr/>
        <p:txBody>
          <a:bodyPr>
            <a:normAutofit/>
          </a:bodyPr>
          <a:lstStyle/>
          <a:p>
            <a:pPr algn="ctr"/>
            <a:r>
              <a:rPr lang="en-GB" sz="3200" b="1" i="1" dirty="0">
                <a:latin typeface="Garamond" panose="02020404030301010803" pitchFamily="18" charset="0"/>
              </a:rPr>
              <a:t>Spaces of Hope</a:t>
            </a:r>
            <a:r>
              <a:rPr lang="en-GB" sz="3200" b="1" dirty="0">
                <a:latin typeface="Garamond" panose="02020404030301010803" pitchFamily="18" charset="0"/>
              </a:rPr>
              <a:t>, Part 3: </a:t>
            </a:r>
            <a:br>
              <a:rPr lang="en-GB" sz="3200" b="1" dirty="0">
                <a:latin typeface="Garamond" panose="02020404030301010803" pitchFamily="18" charset="0"/>
              </a:rPr>
            </a:br>
            <a:r>
              <a:rPr lang="en-GB" sz="3200" b="1" dirty="0">
                <a:latin typeface="Garamond" panose="02020404030301010803" pitchFamily="18" charset="0"/>
              </a:rPr>
              <a:t>Either/or vs both/and</a:t>
            </a:r>
          </a:p>
        </p:txBody>
      </p:sp>
      <p:sp>
        <p:nvSpPr>
          <p:cNvPr id="3" name="Content Placeholder 2">
            <a:extLst>
              <a:ext uri="{FF2B5EF4-FFF2-40B4-BE49-F238E27FC236}">
                <a16:creationId xmlns:a16="http://schemas.microsoft.com/office/drawing/2014/main" id="{7F305EB3-9584-09FC-FA01-890701F60352}"/>
              </a:ext>
            </a:extLst>
          </p:cNvPr>
          <p:cNvSpPr>
            <a:spLocks noGrp="1"/>
          </p:cNvSpPr>
          <p:nvPr>
            <p:ph idx="1"/>
          </p:nvPr>
        </p:nvSpPr>
        <p:spPr/>
        <p:txBody>
          <a:bodyPr>
            <a:normAutofit fontScale="77500" lnSpcReduction="20000"/>
          </a:bodyPr>
          <a:lstStyle/>
          <a:p>
            <a:pPr algn="just"/>
            <a:r>
              <a:rPr lang="en-GB" b="1" dirty="0">
                <a:latin typeface="Garamond" panose="02020404030301010803" pitchFamily="18" charset="0"/>
              </a:rPr>
              <a:t>Task</a:t>
            </a:r>
            <a:r>
              <a:rPr lang="en-GB" dirty="0">
                <a:latin typeface="Garamond" panose="02020404030301010803" pitchFamily="18" charset="0"/>
              </a:rPr>
              <a:t>: to define an alternative not in terms of static special forms or even of some perfected emancipatory social process. I.e., a spatiotemporal utopianism/dialectical utopianism, rooted in our present possibilities and simultaneously pointing towards different trajectories for human, uneven, geographical developments.</a:t>
            </a:r>
          </a:p>
          <a:p>
            <a:pPr algn="just"/>
            <a:r>
              <a:rPr lang="en-GB" dirty="0">
                <a:latin typeface="Garamond" panose="02020404030301010803" pitchFamily="18" charset="0"/>
              </a:rPr>
              <a:t>The challenge is to develop language materially grounded in social and ecological conditions which emphasizes possibilities and alternatives for human action through the will to create. Political-economic alternatives to class-bound capitalist system.</a:t>
            </a:r>
          </a:p>
          <a:p>
            <a:pPr algn="just"/>
            <a:r>
              <a:rPr lang="en-GB" dirty="0">
                <a:latin typeface="Garamond" panose="02020404030301010803" pitchFamily="18" charset="0"/>
              </a:rPr>
              <a:t>Issues: conservations of micro-habitats, ecological restoration projects, urban design, fossil fuel utilization, resource exploitation patterns, livelihood protections, sustenance of geographically specific cultural forms, life enhancement at local and global level.</a:t>
            </a:r>
          </a:p>
        </p:txBody>
      </p:sp>
    </p:spTree>
    <p:extLst>
      <p:ext uri="{BB962C8B-B14F-4D97-AF65-F5344CB8AC3E}">
        <p14:creationId xmlns:p14="http://schemas.microsoft.com/office/powerpoint/2010/main" val="818753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BE555C-0D6C-8E3B-14CB-ADFCF1809F67}"/>
              </a:ext>
            </a:extLst>
          </p:cNvPr>
          <p:cNvSpPr>
            <a:spLocks noGrp="1"/>
          </p:cNvSpPr>
          <p:nvPr>
            <p:ph type="title"/>
          </p:nvPr>
        </p:nvSpPr>
        <p:spPr>
          <a:xfrm>
            <a:off x="1517904" y="1517904"/>
            <a:ext cx="9144000" cy="917386"/>
          </a:xfrm>
        </p:spPr>
        <p:txBody>
          <a:bodyPr>
            <a:normAutofit/>
          </a:bodyPr>
          <a:lstStyle/>
          <a:p>
            <a:pPr algn="ctr"/>
            <a:r>
              <a:rPr lang="en-US" sz="3200" b="1" i="1" dirty="0">
                <a:latin typeface="Garamond" panose="02020404030301010803" pitchFamily="18" charset="0"/>
              </a:rPr>
              <a:t>Spaces of Hope, </a:t>
            </a:r>
            <a:r>
              <a:rPr lang="en-US" sz="3200" b="1" dirty="0">
                <a:latin typeface="Garamond" panose="02020404030301010803" pitchFamily="18" charset="0"/>
              </a:rPr>
              <a:t>Reviews</a:t>
            </a:r>
          </a:p>
        </p:txBody>
      </p:sp>
      <p:sp>
        <p:nvSpPr>
          <p:cNvPr id="3" name="Θέση περιεχομένου 2">
            <a:extLst>
              <a:ext uri="{FF2B5EF4-FFF2-40B4-BE49-F238E27FC236}">
                <a16:creationId xmlns:a16="http://schemas.microsoft.com/office/drawing/2014/main" id="{78B21E4C-1268-CE10-2CAA-E59D1A6092C5}"/>
              </a:ext>
            </a:extLst>
          </p:cNvPr>
          <p:cNvSpPr>
            <a:spLocks noGrp="1"/>
          </p:cNvSpPr>
          <p:nvPr>
            <p:ph idx="1"/>
          </p:nvPr>
        </p:nvSpPr>
        <p:spPr>
          <a:xfrm>
            <a:off x="1517904" y="2435290"/>
            <a:ext cx="9144000" cy="3663758"/>
          </a:xfrm>
        </p:spPr>
        <p:txBody>
          <a:bodyPr>
            <a:normAutofit/>
          </a:bodyPr>
          <a:lstStyle/>
          <a:p>
            <a:pPr algn="just"/>
            <a:r>
              <a:rPr lang="en-US" sz="2400" dirty="0">
                <a:latin typeface="Garamond" panose="02020404030301010803" pitchFamily="18" charset="0"/>
              </a:rPr>
              <a:t>Interplay between individuals and the environment ‘Imaginative special play to achieve specific social and moral and goals – potentially endlessly open experimentation with the possibility of spatial forms. This permits the exploration of a wide range of human potentialities (different modes of collective living, gender relations, production/consumption, in relation to nature. </a:t>
            </a:r>
          </a:p>
          <a:p>
            <a:pPr algn="just"/>
            <a:r>
              <a:rPr lang="en-US" sz="2400" dirty="0">
                <a:latin typeface="Garamond" panose="02020404030301010803" pitchFamily="18" charset="0"/>
              </a:rPr>
              <a:t>Beyond Marx’s contradictions in society.</a:t>
            </a:r>
          </a:p>
          <a:p>
            <a:endParaRPr lang="en-US" sz="2400" dirty="0"/>
          </a:p>
        </p:txBody>
      </p:sp>
    </p:spTree>
    <p:extLst>
      <p:ext uri="{BB962C8B-B14F-4D97-AF65-F5344CB8AC3E}">
        <p14:creationId xmlns:p14="http://schemas.microsoft.com/office/powerpoint/2010/main" val="3532040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74ACE-870F-18A9-E387-5B59854907F0}"/>
              </a:ext>
            </a:extLst>
          </p:cNvPr>
          <p:cNvSpPr>
            <a:spLocks noGrp="1"/>
          </p:cNvSpPr>
          <p:nvPr>
            <p:ph type="title"/>
          </p:nvPr>
        </p:nvSpPr>
        <p:spPr/>
        <p:txBody>
          <a:bodyPr>
            <a:normAutofit/>
          </a:bodyPr>
          <a:lstStyle/>
          <a:p>
            <a:pPr algn="ctr"/>
            <a:r>
              <a:rPr lang="en-GB" sz="3200" b="1" i="1" dirty="0">
                <a:latin typeface="Garamond" panose="02020404030301010803" pitchFamily="18" charset="0"/>
              </a:rPr>
              <a:t>TAZ </a:t>
            </a:r>
            <a:r>
              <a:rPr lang="en-GB" sz="3200" b="1" dirty="0">
                <a:latin typeface="Garamond" panose="02020404030301010803" pitchFamily="18" charset="0"/>
              </a:rPr>
              <a:t>: Temporary Autonomous Zone</a:t>
            </a:r>
          </a:p>
        </p:txBody>
      </p:sp>
      <p:sp>
        <p:nvSpPr>
          <p:cNvPr id="3" name="Content Placeholder 2">
            <a:extLst>
              <a:ext uri="{FF2B5EF4-FFF2-40B4-BE49-F238E27FC236}">
                <a16:creationId xmlns:a16="http://schemas.microsoft.com/office/drawing/2014/main" id="{8A0A3055-B489-154C-D21E-CA00763F92D7}"/>
              </a:ext>
            </a:extLst>
          </p:cNvPr>
          <p:cNvSpPr>
            <a:spLocks noGrp="1"/>
          </p:cNvSpPr>
          <p:nvPr>
            <p:ph idx="1"/>
          </p:nvPr>
        </p:nvSpPr>
        <p:spPr>
          <a:xfrm>
            <a:off x="1517904" y="2444620"/>
            <a:ext cx="9144000" cy="3654428"/>
          </a:xfrm>
        </p:spPr>
        <p:txBody>
          <a:bodyPr>
            <a:normAutofit/>
          </a:bodyPr>
          <a:lstStyle/>
          <a:p>
            <a:r>
              <a:rPr lang="en-GB" sz="2400" dirty="0">
                <a:latin typeface="Garamond" panose="02020404030301010803" pitchFamily="18" charset="0"/>
              </a:rPr>
              <a:t>E.g. </a:t>
            </a:r>
            <a:r>
              <a:rPr lang="en-GB" sz="2400" b="1" i="1" dirty="0">
                <a:latin typeface="Garamond" panose="02020404030301010803" pitchFamily="18" charset="0"/>
              </a:rPr>
              <a:t>Burning Man</a:t>
            </a:r>
            <a:r>
              <a:rPr lang="en-GB" sz="2400" dirty="0">
                <a:latin typeface="Garamond" panose="02020404030301010803" pitchFamily="18" charset="0"/>
              </a:rPr>
              <a:t>, Nevada </a:t>
            </a:r>
          </a:p>
          <a:p>
            <a:r>
              <a:rPr lang="en-GB" sz="2400" i="1" dirty="0" err="1">
                <a:latin typeface="Garamond" panose="02020404030301010803" pitchFamily="18" charset="0"/>
              </a:rPr>
              <a:t>Apogaea</a:t>
            </a:r>
            <a:r>
              <a:rPr lang="en-GB" sz="2400" dirty="0">
                <a:latin typeface="Garamond" panose="02020404030301010803" pitchFamily="18" charset="0"/>
              </a:rPr>
              <a:t>, Colorado (far from Earth) </a:t>
            </a:r>
          </a:p>
          <a:p>
            <a:r>
              <a:rPr lang="en-GB" sz="2400" i="1" dirty="0">
                <a:latin typeface="Garamond" panose="02020404030301010803" pitchFamily="18" charset="0"/>
              </a:rPr>
              <a:t>Burning Flipside</a:t>
            </a:r>
            <a:r>
              <a:rPr lang="en-GB" sz="2400" dirty="0">
                <a:latin typeface="Garamond" panose="02020404030301010803" pitchFamily="18" charset="0"/>
              </a:rPr>
              <a:t>, Austen, Texas, ‘</a:t>
            </a:r>
            <a:r>
              <a:rPr lang="en-GB" sz="2400" dirty="0" err="1">
                <a:latin typeface="Garamond" panose="02020404030301010803" pitchFamily="18" charset="0"/>
              </a:rPr>
              <a:t>Pyropolis</a:t>
            </a:r>
            <a:r>
              <a:rPr lang="en-GB" sz="2400" dirty="0">
                <a:latin typeface="Garamond" panose="02020404030301010803" pitchFamily="18" charset="0"/>
              </a:rPr>
              <a:t>’</a:t>
            </a:r>
          </a:p>
          <a:p>
            <a:r>
              <a:rPr lang="en-GB" sz="2400" i="1" dirty="0">
                <a:latin typeface="Garamond" panose="02020404030301010803" pitchFamily="18" charset="0"/>
              </a:rPr>
              <a:t>Nowhere</a:t>
            </a:r>
            <a:r>
              <a:rPr lang="en-GB" sz="2400" dirty="0">
                <a:latin typeface="Garamond" panose="02020404030301010803" pitchFamily="18" charset="0"/>
              </a:rPr>
              <a:t>, Aragon, Spain, </a:t>
            </a:r>
            <a:r>
              <a:rPr lang="en-GB" sz="2400" dirty="0">
                <a:latin typeface="Garamond" panose="02020404030301010803" pitchFamily="18" charset="0"/>
                <a:hlinkClick r:id="rId2"/>
              </a:rPr>
              <a:t>Nowhere (event) – Wikipedia</a:t>
            </a:r>
            <a:endParaRPr lang="en-GB" sz="2400" dirty="0">
              <a:latin typeface="Garamond" panose="02020404030301010803" pitchFamily="18" charset="0"/>
            </a:endParaRPr>
          </a:p>
          <a:p>
            <a:r>
              <a:rPr lang="en-GB" sz="2400" dirty="0" err="1">
                <a:latin typeface="Garamond" panose="02020404030301010803" pitchFamily="18" charset="0"/>
              </a:rPr>
              <a:t>Transformus</a:t>
            </a:r>
            <a:r>
              <a:rPr lang="en-GB" sz="2400" dirty="0">
                <a:latin typeface="Garamond" panose="02020404030301010803" pitchFamily="18" charset="0"/>
              </a:rPr>
              <a:t>, West Virginia, City called ‘</a:t>
            </a:r>
            <a:r>
              <a:rPr lang="en-GB" sz="2400" dirty="0" err="1">
                <a:latin typeface="Garamond" panose="02020404030301010803" pitchFamily="18" charset="0"/>
              </a:rPr>
              <a:t>Mysteria</a:t>
            </a:r>
            <a:r>
              <a:rPr lang="en-GB" sz="2400" dirty="0">
                <a:latin typeface="Garamond" panose="02020404030301010803" pitchFamily="18" charset="0"/>
              </a:rPr>
              <a:t>’ (11</a:t>
            </a:r>
            <a:r>
              <a:rPr lang="en-GB" sz="2400" baseline="30000" dirty="0">
                <a:latin typeface="Garamond" panose="02020404030301010803" pitchFamily="18" charset="0"/>
              </a:rPr>
              <a:t>th</a:t>
            </a:r>
            <a:r>
              <a:rPr lang="en-GB" sz="2400" dirty="0">
                <a:latin typeface="Garamond" panose="02020404030301010803" pitchFamily="18" charset="0"/>
              </a:rPr>
              <a:t> Principle: Consent) 2004</a:t>
            </a:r>
          </a:p>
          <a:p>
            <a:r>
              <a:rPr lang="en-GB" sz="2400" dirty="0">
                <a:latin typeface="Garamond" panose="02020404030301010803" pitchFamily="18" charset="0"/>
              </a:rPr>
              <a:t>Firefly Arts Collective, Vermont, USA</a:t>
            </a:r>
          </a:p>
          <a:p>
            <a:endParaRPr lang="en-GB" dirty="0"/>
          </a:p>
        </p:txBody>
      </p:sp>
    </p:spTree>
    <p:extLst>
      <p:ext uri="{BB962C8B-B14F-4D97-AF65-F5344CB8AC3E}">
        <p14:creationId xmlns:p14="http://schemas.microsoft.com/office/powerpoint/2010/main" val="969532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9CA72-7953-B0DC-E096-FF81510FAACC}"/>
              </a:ext>
            </a:extLst>
          </p:cNvPr>
          <p:cNvSpPr>
            <a:spLocks noGrp="1"/>
          </p:cNvSpPr>
          <p:nvPr>
            <p:ph type="title"/>
          </p:nvPr>
        </p:nvSpPr>
        <p:spPr/>
        <p:txBody>
          <a:bodyPr>
            <a:normAutofit/>
          </a:bodyPr>
          <a:lstStyle/>
          <a:p>
            <a:pPr algn="ctr"/>
            <a:r>
              <a:rPr lang="en-GB" sz="3200" b="1" i="1" dirty="0">
                <a:latin typeface="Garamond" panose="02020404030301010803" pitchFamily="18" charset="0"/>
              </a:rPr>
              <a:t>Burning Man </a:t>
            </a:r>
            <a:r>
              <a:rPr lang="en-GB" sz="3200" b="1" dirty="0">
                <a:latin typeface="Garamond" panose="02020404030301010803" pitchFamily="18" charset="0"/>
              </a:rPr>
              <a:t>: Festival, Ritual or Utopia?</a:t>
            </a:r>
          </a:p>
        </p:txBody>
      </p:sp>
      <p:sp>
        <p:nvSpPr>
          <p:cNvPr id="3" name="Content Placeholder 2">
            <a:extLst>
              <a:ext uri="{FF2B5EF4-FFF2-40B4-BE49-F238E27FC236}">
                <a16:creationId xmlns:a16="http://schemas.microsoft.com/office/drawing/2014/main" id="{92511F24-D09C-EC3E-1E03-512BB4E623E8}"/>
              </a:ext>
            </a:extLst>
          </p:cNvPr>
          <p:cNvSpPr>
            <a:spLocks noGrp="1"/>
          </p:cNvSpPr>
          <p:nvPr>
            <p:ph idx="1"/>
          </p:nvPr>
        </p:nvSpPr>
        <p:spPr/>
        <p:txBody>
          <a:bodyPr>
            <a:normAutofit fontScale="85000" lnSpcReduction="20000"/>
          </a:bodyPr>
          <a:lstStyle/>
          <a:p>
            <a:r>
              <a:rPr lang="en-GB" b="1" dirty="0">
                <a:latin typeface="Garamond" panose="02020404030301010803" pitchFamily="18" charset="0"/>
              </a:rPr>
              <a:t>Ceremony</a:t>
            </a:r>
            <a:r>
              <a:rPr lang="en-GB" dirty="0">
                <a:latin typeface="Garamond" panose="02020404030301010803" pitchFamily="18" charset="0"/>
              </a:rPr>
              <a:t>: Burning wooden effigy of man night before Labour Day, Larry Harvey, 1986-8 San Francisco/1991 - Black Rock City (temporary), Nevada (Dessert), 9 days. 20</a:t>
            </a:r>
            <a:r>
              <a:rPr lang="en-GB" baseline="30000" dirty="0">
                <a:latin typeface="Garamond" panose="02020404030301010803" pitchFamily="18" charset="0"/>
              </a:rPr>
              <a:t> </a:t>
            </a:r>
            <a:r>
              <a:rPr lang="en-GB" dirty="0">
                <a:latin typeface="Garamond" panose="02020404030301010803" pitchFamily="18" charset="0"/>
              </a:rPr>
              <a:t>+ thousand, ‘why not?’ inspires annual theme -1996. Last day burning of ‘</a:t>
            </a:r>
            <a:r>
              <a:rPr lang="en-GB" b="1" dirty="0">
                <a:latin typeface="Garamond" panose="02020404030301010803" pitchFamily="18" charset="0"/>
              </a:rPr>
              <a:t>The Temple</a:t>
            </a:r>
            <a:r>
              <a:rPr lang="en-GB" dirty="0">
                <a:latin typeface="Garamond" panose="02020404030301010803" pitchFamily="18" charset="0"/>
              </a:rPr>
              <a:t>’</a:t>
            </a:r>
          </a:p>
          <a:p>
            <a:r>
              <a:rPr lang="en-GB" dirty="0">
                <a:latin typeface="Garamond" panose="02020404030301010803" pitchFamily="18" charset="0"/>
              </a:rPr>
              <a:t>Attendees create all art, activities and events, performances, multi-media. </a:t>
            </a:r>
            <a:r>
              <a:rPr lang="en-GB" b="1" dirty="0">
                <a:latin typeface="Garamond" panose="02020404030301010803" pitchFamily="18" charset="0"/>
              </a:rPr>
              <a:t>Radical Self-Expression</a:t>
            </a:r>
          </a:p>
          <a:p>
            <a:r>
              <a:rPr lang="en-GB" b="1" dirty="0">
                <a:latin typeface="Garamond" panose="02020404030301010803" pitchFamily="18" charset="0"/>
              </a:rPr>
              <a:t>Ten principles</a:t>
            </a:r>
            <a:r>
              <a:rPr lang="en-GB" dirty="0">
                <a:latin typeface="Garamond" panose="02020404030301010803" pitchFamily="18" charset="0"/>
              </a:rPr>
              <a:t>: participation, radical inclusion, de-commodification, self-reliance, self-expression, communal effort, civic responsibility,  ‘leave no trace’, immediacy, gifting</a:t>
            </a:r>
          </a:p>
          <a:p>
            <a:endParaRPr lang="en-GB" dirty="0"/>
          </a:p>
        </p:txBody>
      </p:sp>
    </p:spTree>
    <p:extLst>
      <p:ext uri="{BB962C8B-B14F-4D97-AF65-F5344CB8AC3E}">
        <p14:creationId xmlns:p14="http://schemas.microsoft.com/office/powerpoint/2010/main" val="23355880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CD0CF1E-4915-4854-AE1A-BE8E8ABDE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378B036-879B-4F45-A653-56FC275A70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2000"/>
            <a:ext cx="12192000" cy="6096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592A97-C320-5919-B604-EC8A649A2A77}"/>
              </a:ext>
            </a:extLst>
          </p:cNvPr>
          <p:cNvSpPr>
            <a:spLocks noGrp="1"/>
          </p:cNvSpPr>
          <p:nvPr>
            <p:ph type="title"/>
          </p:nvPr>
        </p:nvSpPr>
        <p:spPr>
          <a:xfrm>
            <a:off x="762000" y="1517903"/>
            <a:ext cx="10668000" cy="1345115"/>
          </a:xfrm>
        </p:spPr>
        <p:txBody>
          <a:bodyPr>
            <a:normAutofit/>
          </a:bodyPr>
          <a:lstStyle/>
          <a:p>
            <a:pPr algn="ctr"/>
            <a:r>
              <a:rPr lang="en-GB" sz="3200" b="1" dirty="0">
                <a:latin typeface="Garamond" panose="02020404030301010803" pitchFamily="18" charset="0"/>
              </a:rPr>
              <a:t>Ruth </a:t>
            </a:r>
            <a:r>
              <a:rPr lang="en-GB" sz="3200" b="1" dirty="0" err="1">
                <a:latin typeface="Garamond" panose="02020404030301010803" pitchFamily="18" charset="0"/>
              </a:rPr>
              <a:t>Levitas</a:t>
            </a:r>
            <a:r>
              <a:rPr lang="en-GB" sz="3200" b="1" dirty="0">
                <a:latin typeface="Garamond" panose="02020404030301010803" pitchFamily="18" charset="0"/>
              </a:rPr>
              <a:t>: Hope, The Education of Desire and the Imaginary Reconstitution of Society</a:t>
            </a:r>
          </a:p>
        </p:txBody>
      </p:sp>
      <p:sp>
        <p:nvSpPr>
          <p:cNvPr id="3" name="Content Placeholder 2">
            <a:extLst>
              <a:ext uri="{FF2B5EF4-FFF2-40B4-BE49-F238E27FC236}">
                <a16:creationId xmlns:a16="http://schemas.microsoft.com/office/drawing/2014/main" id="{0B39AAFE-75E5-FD0C-5260-224721295C22}"/>
              </a:ext>
            </a:extLst>
          </p:cNvPr>
          <p:cNvSpPr>
            <a:spLocks noGrp="1"/>
          </p:cNvSpPr>
          <p:nvPr>
            <p:ph idx="1"/>
          </p:nvPr>
        </p:nvSpPr>
        <p:spPr>
          <a:xfrm>
            <a:off x="762000" y="2970222"/>
            <a:ext cx="10668000" cy="3125777"/>
          </a:xfrm>
        </p:spPr>
        <p:txBody>
          <a:bodyPr>
            <a:normAutofit fontScale="92500" lnSpcReduction="20000"/>
          </a:bodyPr>
          <a:lstStyle/>
          <a:p>
            <a:r>
              <a:rPr lang="en-GB" sz="2800" b="1" dirty="0">
                <a:latin typeface="Garamond" panose="02020404030301010803" pitchFamily="18" charset="0"/>
              </a:rPr>
              <a:t>What is Utopia for?</a:t>
            </a:r>
          </a:p>
          <a:p>
            <a:r>
              <a:rPr lang="en-GB" dirty="0">
                <a:latin typeface="Garamond" panose="02020404030301010803" pitchFamily="18" charset="0"/>
              </a:rPr>
              <a:t>Everything that reaches to a transformed existence can be considered to have a utopian aspect. (Bloch: fairy tales, myths, theatre, architecture, music, new clothes, religion). Begins with ‘wishful thinking’. </a:t>
            </a:r>
          </a:p>
          <a:p>
            <a:r>
              <a:rPr lang="en-GB" b="1" dirty="0">
                <a:latin typeface="Garamond" panose="02020404030301010803" pitchFamily="18" charset="0"/>
              </a:rPr>
              <a:t>Utopian models holistic, imaginary, critical, normative, prescriptive and future orientated. The imagining of a reconstituted society, society imagined otherwise. </a:t>
            </a:r>
            <a:r>
              <a:rPr lang="en-GB" b="1" i="1" dirty="0">
                <a:latin typeface="Garamond" panose="02020404030301010803" pitchFamily="18" charset="0"/>
              </a:rPr>
              <a:t>Utopia as Method </a:t>
            </a:r>
            <a:r>
              <a:rPr lang="en-GB" b="1" dirty="0">
                <a:latin typeface="Garamond" panose="02020404030301010803" pitchFamily="18" charset="0"/>
              </a:rPr>
              <a:t>in order to effectively address problems: international poverty, social inclusion/exclusion, sustainable futures.</a:t>
            </a:r>
          </a:p>
        </p:txBody>
      </p:sp>
    </p:spTree>
    <p:extLst>
      <p:ext uri="{BB962C8B-B14F-4D97-AF65-F5344CB8AC3E}">
        <p14:creationId xmlns:p14="http://schemas.microsoft.com/office/powerpoint/2010/main" val="18025215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857F1-3154-74FB-1750-E8E452492B25}"/>
              </a:ext>
            </a:extLst>
          </p:cNvPr>
          <p:cNvSpPr>
            <a:spLocks noGrp="1"/>
          </p:cNvSpPr>
          <p:nvPr>
            <p:ph type="title"/>
          </p:nvPr>
        </p:nvSpPr>
        <p:spPr/>
        <p:txBody>
          <a:bodyPr/>
          <a:lstStyle/>
          <a:p>
            <a:pPr algn="ctr"/>
            <a:r>
              <a:rPr lang="en-GB" b="1" dirty="0">
                <a:latin typeface="Garamond" panose="02020404030301010803" pitchFamily="18" charset="0"/>
              </a:rPr>
              <a:t>Immersive Theatre: ‘The Burnt City’ (</a:t>
            </a:r>
            <a:r>
              <a:rPr lang="en-GB" b="1" dirty="0" err="1">
                <a:latin typeface="Garamond" panose="02020404030301010803" pitchFamily="18" charset="0"/>
              </a:rPr>
              <a:t>Punchdrunk</a:t>
            </a:r>
            <a:r>
              <a:rPr lang="en-GB" b="1" dirty="0">
                <a:latin typeface="Garamond" panose="02020404030301010803" pitchFamily="18" charset="0"/>
              </a:rPr>
              <a:t>)</a:t>
            </a:r>
          </a:p>
        </p:txBody>
      </p:sp>
      <p:sp>
        <p:nvSpPr>
          <p:cNvPr id="3" name="Content Placeholder 2">
            <a:extLst>
              <a:ext uri="{FF2B5EF4-FFF2-40B4-BE49-F238E27FC236}">
                <a16:creationId xmlns:a16="http://schemas.microsoft.com/office/drawing/2014/main" id="{E954ECE0-08CF-B0BF-B3CB-2E8EF10D2CAF}"/>
              </a:ext>
            </a:extLst>
          </p:cNvPr>
          <p:cNvSpPr>
            <a:spLocks noGrp="1"/>
          </p:cNvSpPr>
          <p:nvPr>
            <p:ph idx="1"/>
          </p:nvPr>
        </p:nvSpPr>
        <p:spPr/>
        <p:txBody>
          <a:bodyPr>
            <a:normAutofit/>
          </a:bodyPr>
          <a:lstStyle/>
          <a:p>
            <a:r>
              <a:rPr lang="en-GB" sz="1900" dirty="0">
                <a:latin typeface="Garamond" panose="02020404030301010803" pitchFamily="18" charset="0"/>
              </a:rPr>
              <a:t>Homer’s Iliad in two parts: The Greek camp and Troy</a:t>
            </a:r>
          </a:p>
          <a:p>
            <a:r>
              <a:rPr lang="en-GB" sz="1900" dirty="0">
                <a:latin typeface="Garamond" panose="02020404030301010803" pitchFamily="18" charset="0"/>
              </a:rPr>
              <a:t>Large scale, immersive, detailed props, dance, music</a:t>
            </a:r>
          </a:p>
          <a:p>
            <a:r>
              <a:rPr lang="en-GB" sz="1900" dirty="0">
                <a:latin typeface="Garamond" panose="02020404030301010803" pitchFamily="18" charset="0"/>
              </a:rPr>
              <a:t>Individual experience, affect, senses, multiple visits</a:t>
            </a:r>
          </a:p>
          <a:p>
            <a:r>
              <a:rPr lang="en-GB" sz="1900" dirty="0">
                <a:latin typeface="Garamond" panose="02020404030301010803" pitchFamily="18" charset="0"/>
              </a:rPr>
              <a:t>Audience participation but masks mandatory.</a:t>
            </a:r>
          </a:p>
          <a:p>
            <a:r>
              <a:rPr lang="en-GB" sz="1900" dirty="0">
                <a:latin typeface="Garamond" panose="02020404030301010803" pitchFamily="18" charset="0"/>
              </a:rPr>
              <a:t>Transgression of boundaries: No fourth wall, no stage audience/stage, </a:t>
            </a:r>
            <a:r>
              <a:rPr lang="en-US" sz="1900" dirty="0" err="1">
                <a:latin typeface="Garamond" panose="02020404030301010803" pitchFamily="18" charset="0"/>
                <a:hlinkClick r:id="rId2"/>
              </a:rPr>
              <a:t>Punchdrunk</a:t>
            </a:r>
            <a:r>
              <a:rPr lang="en-US" sz="1900" dirty="0">
                <a:latin typeface="Garamond" panose="02020404030301010803" pitchFamily="18" charset="0"/>
                <a:hlinkClick r:id="rId2"/>
              </a:rPr>
              <a:t> 'The world's leading immersive theatre company' – GQ Magazine</a:t>
            </a:r>
            <a:endParaRPr lang="en-GB" sz="1900" dirty="0">
              <a:latin typeface="Garamond" panose="02020404030301010803" pitchFamily="18" charset="0"/>
            </a:endParaRPr>
          </a:p>
          <a:p>
            <a:endParaRPr lang="en-GB" dirty="0"/>
          </a:p>
        </p:txBody>
      </p:sp>
    </p:spTree>
    <p:extLst>
      <p:ext uri="{BB962C8B-B14F-4D97-AF65-F5344CB8AC3E}">
        <p14:creationId xmlns:p14="http://schemas.microsoft.com/office/powerpoint/2010/main" val="3640566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5F344-ECCC-3A9B-BD8F-EF6BF131E1FE}"/>
              </a:ext>
            </a:extLst>
          </p:cNvPr>
          <p:cNvSpPr>
            <a:spLocks noGrp="1"/>
          </p:cNvSpPr>
          <p:nvPr>
            <p:ph type="title"/>
          </p:nvPr>
        </p:nvSpPr>
        <p:spPr/>
        <p:txBody>
          <a:bodyPr>
            <a:normAutofit/>
          </a:bodyPr>
          <a:lstStyle/>
          <a:p>
            <a:pPr algn="ctr"/>
            <a:r>
              <a:rPr lang="en-GB" sz="3200" b="1" dirty="0" err="1">
                <a:latin typeface="Garamond" panose="02020404030301010803" pitchFamily="18" charset="0"/>
              </a:rPr>
              <a:t>DiY</a:t>
            </a:r>
            <a:r>
              <a:rPr lang="en-GB" sz="3200" b="1" dirty="0">
                <a:latin typeface="Garamond" panose="02020404030301010803" pitchFamily="18" charset="0"/>
              </a:rPr>
              <a:t> Culture: ‘Do it Yourself’ Culture </a:t>
            </a:r>
            <a:br>
              <a:rPr lang="en-GB" sz="3200" b="1" dirty="0">
                <a:latin typeface="Garamond" panose="02020404030301010803" pitchFamily="18" charset="0"/>
              </a:rPr>
            </a:br>
            <a:r>
              <a:rPr lang="en-GB" sz="3200" b="1" dirty="0">
                <a:latin typeface="Garamond" panose="02020404030301010803" pitchFamily="18" charset="0"/>
              </a:rPr>
              <a:t>Early 20</a:t>
            </a:r>
            <a:r>
              <a:rPr lang="en-GB" sz="3200" b="1" baseline="30000" dirty="0">
                <a:latin typeface="Garamond" panose="02020404030301010803" pitchFamily="18" charset="0"/>
              </a:rPr>
              <a:t>th</a:t>
            </a:r>
            <a:r>
              <a:rPr lang="en-GB" sz="3200" b="1" dirty="0">
                <a:latin typeface="Garamond" panose="02020404030301010803" pitchFamily="18" charset="0"/>
              </a:rPr>
              <a:t> / 6</a:t>
            </a:r>
            <a:r>
              <a:rPr lang="en-GB" sz="3200" b="1" baseline="30000" dirty="0">
                <a:latin typeface="Garamond" panose="02020404030301010803" pitchFamily="18" charset="0"/>
              </a:rPr>
              <a:t>th</a:t>
            </a:r>
            <a:r>
              <a:rPr lang="en-GB" sz="3200" b="1" dirty="0">
                <a:latin typeface="Garamond" panose="02020404030301010803" pitchFamily="18" charset="0"/>
              </a:rPr>
              <a:t> BCE, Basilicata</a:t>
            </a:r>
          </a:p>
        </p:txBody>
      </p:sp>
      <p:sp>
        <p:nvSpPr>
          <p:cNvPr id="3" name="Content Placeholder 2">
            <a:extLst>
              <a:ext uri="{FF2B5EF4-FFF2-40B4-BE49-F238E27FC236}">
                <a16:creationId xmlns:a16="http://schemas.microsoft.com/office/drawing/2014/main" id="{3B428F6E-5A10-799E-1658-6B285962EC21}"/>
              </a:ext>
            </a:extLst>
          </p:cNvPr>
          <p:cNvSpPr>
            <a:spLocks noGrp="1"/>
          </p:cNvSpPr>
          <p:nvPr>
            <p:ph idx="1"/>
          </p:nvPr>
        </p:nvSpPr>
        <p:spPr>
          <a:xfrm>
            <a:off x="1517904" y="2761861"/>
            <a:ext cx="9144000" cy="3337187"/>
          </a:xfrm>
        </p:spPr>
        <p:txBody>
          <a:bodyPr>
            <a:normAutofit fontScale="70000" lnSpcReduction="20000"/>
          </a:bodyPr>
          <a:lstStyle/>
          <a:p>
            <a:r>
              <a:rPr lang="en-GB" sz="2900" b="1" dirty="0">
                <a:latin typeface="Garamond" panose="02020404030301010803" pitchFamily="18" charset="0"/>
              </a:rPr>
              <a:t>Reaction to</a:t>
            </a:r>
            <a:r>
              <a:rPr lang="en-GB" sz="2900" dirty="0">
                <a:latin typeface="Garamond" panose="02020404030301010803" pitchFamily="18" charset="0"/>
              </a:rPr>
              <a:t>: academic and economic specialization: Design, create, customize, repair without special training. Critical Making. The Maker-Culture/self-made culture</a:t>
            </a:r>
          </a:p>
          <a:p>
            <a:r>
              <a:rPr lang="en-GB" sz="2900" dirty="0" err="1">
                <a:latin typeface="Garamond" panose="02020404030301010803" pitchFamily="18" charset="0"/>
              </a:rPr>
              <a:t>DiY</a:t>
            </a:r>
            <a:r>
              <a:rPr lang="en-GB" sz="2900" dirty="0">
                <a:latin typeface="Garamond" panose="02020404030301010803" pitchFamily="18" charset="0"/>
              </a:rPr>
              <a:t> as venue for holistic engagement/marketplace motivations (economic, lack of product or quality, /identity enhancement (craftmanship, community, uniqueness)</a:t>
            </a:r>
          </a:p>
          <a:p>
            <a:r>
              <a:rPr lang="en-GB" sz="2900" dirty="0">
                <a:latin typeface="Garamond" panose="02020404030301010803" pitchFamily="18" charset="0"/>
              </a:rPr>
              <a:t>Hackerspace, </a:t>
            </a:r>
            <a:r>
              <a:rPr lang="en-GB" sz="2900" dirty="0" err="1">
                <a:latin typeface="Garamond" panose="02020404030301010803" pitchFamily="18" charset="0"/>
              </a:rPr>
              <a:t>Solarpunk</a:t>
            </a:r>
            <a:r>
              <a:rPr lang="en-GB" sz="2900" dirty="0">
                <a:latin typeface="Garamond" panose="02020404030301010803" pitchFamily="18" charset="0"/>
              </a:rPr>
              <a:t>, </a:t>
            </a:r>
            <a:r>
              <a:rPr lang="en-GB" sz="2900" dirty="0" err="1">
                <a:latin typeface="Garamond" panose="02020404030301010803" pitchFamily="18" charset="0"/>
              </a:rPr>
              <a:t>Infoshops</a:t>
            </a:r>
            <a:r>
              <a:rPr lang="en-GB" sz="2900" dirty="0">
                <a:latin typeface="Garamond" panose="02020404030301010803" pitchFamily="18" charset="0"/>
              </a:rPr>
              <a:t>, Hackerspace, musicians, mix-tapes, RRR, crafts (greeting cards, self-publish, clothes-haute couture?) </a:t>
            </a:r>
            <a:r>
              <a:rPr lang="en-GB" sz="2900" b="1" dirty="0">
                <a:latin typeface="Garamond" panose="02020404030301010803" pitchFamily="18" charset="0"/>
              </a:rPr>
              <a:t>Utopia as Process?</a:t>
            </a:r>
          </a:p>
          <a:p>
            <a:r>
              <a:rPr lang="en-GB" sz="2900" b="1" dirty="0">
                <a:latin typeface="Garamond" panose="02020404030301010803" pitchFamily="18" charset="0"/>
              </a:rPr>
              <a:t>Artists</a:t>
            </a:r>
            <a:r>
              <a:rPr lang="en-GB" sz="2900" dirty="0">
                <a:latin typeface="Garamond" panose="02020404030301010803" pitchFamily="18" charset="0"/>
              </a:rPr>
              <a:t> against mass culture and mass production/emphasis on man-made</a:t>
            </a:r>
          </a:p>
          <a:p>
            <a:r>
              <a:rPr lang="en-GB" sz="2900" b="1" dirty="0">
                <a:latin typeface="Garamond" panose="02020404030301010803" pitchFamily="18" charset="0"/>
              </a:rPr>
              <a:t>Social Idea</a:t>
            </a:r>
            <a:r>
              <a:rPr lang="en-GB" sz="2900" dirty="0">
                <a:latin typeface="Garamond" panose="02020404030301010803" pitchFamily="18" charset="0"/>
              </a:rPr>
              <a:t>: sharing ideas, designs, techniques, methods, projects online or in person. Ethic of self-sufficiency (no need for paid expert) because anyone can perform a variety of tasks.  </a:t>
            </a:r>
            <a:r>
              <a:rPr lang="en-GB" sz="2900" b="1" dirty="0">
                <a:latin typeface="Garamond" panose="02020404030301010803" pitchFamily="18" charset="0"/>
              </a:rPr>
              <a:t>Education system?</a:t>
            </a:r>
          </a:p>
          <a:p>
            <a:endParaRPr lang="en-GB" dirty="0"/>
          </a:p>
          <a:p>
            <a:endParaRPr lang="en-GB" dirty="0"/>
          </a:p>
        </p:txBody>
      </p:sp>
    </p:spTree>
    <p:extLst>
      <p:ext uri="{BB962C8B-B14F-4D97-AF65-F5344CB8AC3E}">
        <p14:creationId xmlns:p14="http://schemas.microsoft.com/office/powerpoint/2010/main" val="1043171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1A8C2-7651-3C91-BC5A-93331155A227}"/>
              </a:ext>
            </a:extLst>
          </p:cNvPr>
          <p:cNvSpPr>
            <a:spLocks noGrp="1"/>
          </p:cNvSpPr>
          <p:nvPr>
            <p:ph type="title"/>
          </p:nvPr>
        </p:nvSpPr>
        <p:spPr/>
        <p:txBody>
          <a:bodyPr>
            <a:normAutofit/>
          </a:bodyPr>
          <a:lstStyle/>
          <a:p>
            <a:pPr algn="ctr"/>
            <a:r>
              <a:rPr lang="en-GB" sz="3200" b="1" dirty="0">
                <a:latin typeface="Garamond" panose="02020404030301010803" pitchFamily="18" charset="0"/>
              </a:rPr>
              <a:t>Utopia, Method, Vision, </a:t>
            </a:r>
            <a:r>
              <a:rPr lang="en-GB" sz="3200" dirty="0">
                <a:latin typeface="Garamond" panose="02020404030301010803" pitchFamily="18" charset="0"/>
              </a:rPr>
              <a:t>2007</a:t>
            </a:r>
            <a:r>
              <a:rPr lang="en-GB" sz="3200" b="1" dirty="0">
                <a:latin typeface="Garamond" panose="02020404030301010803" pitchFamily="18" charset="0"/>
              </a:rPr>
              <a:t> </a:t>
            </a:r>
            <a:br>
              <a:rPr lang="en-GB" sz="3200" dirty="0">
                <a:latin typeface="Garamond" panose="02020404030301010803" pitchFamily="18" charset="0"/>
              </a:rPr>
            </a:br>
            <a:r>
              <a:rPr lang="en-GB" sz="3200" dirty="0">
                <a:latin typeface="Garamond" panose="02020404030301010803" pitchFamily="18" charset="0"/>
              </a:rPr>
              <a:t>Tom Moylan and Raffaella </a:t>
            </a:r>
            <a:r>
              <a:rPr lang="en-GB" sz="3200" dirty="0" err="1">
                <a:latin typeface="Garamond" panose="02020404030301010803" pitchFamily="18" charset="0"/>
              </a:rPr>
              <a:t>Baccolini</a:t>
            </a:r>
            <a:endParaRPr lang="en-GB" sz="3200" dirty="0">
              <a:latin typeface="Garamond" panose="02020404030301010803" pitchFamily="18" charset="0"/>
            </a:endParaRPr>
          </a:p>
        </p:txBody>
      </p:sp>
      <p:sp>
        <p:nvSpPr>
          <p:cNvPr id="3" name="Content Placeholder 2">
            <a:extLst>
              <a:ext uri="{FF2B5EF4-FFF2-40B4-BE49-F238E27FC236}">
                <a16:creationId xmlns:a16="http://schemas.microsoft.com/office/drawing/2014/main" id="{0B3CE89C-57F4-1161-9260-A78667A5D7EC}"/>
              </a:ext>
            </a:extLst>
          </p:cNvPr>
          <p:cNvSpPr>
            <a:spLocks noGrp="1"/>
          </p:cNvSpPr>
          <p:nvPr>
            <p:ph idx="1"/>
          </p:nvPr>
        </p:nvSpPr>
        <p:spPr/>
        <p:txBody>
          <a:bodyPr>
            <a:normAutofit fontScale="85000" lnSpcReduction="20000"/>
          </a:bodyPr>
          <a:lstStyle/>
          <a:p>
            <a:pPr algn="just"/>
            <a:r>
              <a:rPr lang="en-GB" b="1" dirty="0">
                <a:latin typeface="Garamond" panose="02020404030301010803" pitchFamily="18" charset="0"/>
              </a:rPr>
              <a:t>Be realistic - Demand the impossible</a:t>
            </a:r>
            <a:r>
              <a:rPr lang="en-GB" dirty="0">
                <a:latin typeface="Garamond" panose="02020404030301010803" pitchFamily="18" charset="0"/>
              </a:rPr>
              <a:t>! David Bell – utopia in the here and now/continual change and rethinking, ‘ambiguous consistency’, ‘immanent and </a:t>
            </a:r>
            <a:r>
              <a:rPr lang="en-GB" b="1" dirty="0">
                <a:latin typeface="Garamond" panose="02020404030301010803" pitchFamily="18" charset="0"/>
              </a:rPr>
              <a:t>prefigurative</a:t>
            </a:r>
            <a:r>
              <a:rPr lang="en-GB" dirty="0">
                <a:latin typeface="Garamond" panose="02020404030301010803" pitchFamily="18" charset="0"/>
              </a:rPr>
              <a:t>’, ‘micro-utopias’. </a:t>
            </a:r>
            <a:r>
              <a:rPr lang="el-GR" dirty="0">
                <a:latin typeface="Garamond" panose="02020404030301010803" pitchFamily="18" charset="0"/>
              </a:rPr>
              <a:t>Ουτοπία στο εδώ και τώρα/συνεχής αλλαγή και επανεξέταση, «διφορούμενη συνέπεια», «έμφυτη και </a:t>
            </a:r>
            <a:r>
              <a:rPr lang="el-GR" dirty="0" err="1">
                <a:latin typeface="Garamond" panose="02020404030301010803" pitchFamily="18" charset="0"/>
              </a:rPr>
              <a:t>προεικονιστική</a:t>
            </a:r>
            <a:r>
              <a:rPr lang="el-GR" dirty="0">
                <a:latin typeface="Garamond" panose="02020404030301010803" pitchFamily="18" charset="0"/>
              </a:rPr>
              <a:t>», «</a:t>
            </a:r>
            <a:r>
              <a:rPr lang="el-GR" dirty="0" err="1">
                <a:latin typeface="Garamond" panose="02020404030301010803" pitchFamily="18" charset="0"/>
              </a:rPr>
              <a:t>μικρο</a:t>
            </a:r>
            <a:r>
              <a:rPr lang="el-GR" dirty="0">
                <a:latin typeface="Garamond" panose="02020404030301010803" pitchFamily="18" charset="0"/>
              </a:rPr>
              <a:t>-ουτοπίες».</a:t>
            </a:r>
            <a:r>
              <a:rPr lang="en-US" dirty="0">
                <a:latin typeface="Garamond" panose="02020404030301010803" pitchFamily="18" charset="0"/>
              </a:rPr>
              <a:t> Inter-action between human and non-human animals or more than-</a:t>
            </a:r>
            <a:endParaRPr lang="en-GB" dirty="0">
              <a:latin typeface="Garamond" panose="02020404030301010803" pitchFamily="18" charset="0"/>
            </a:endParaRPr>
          </a:p>
          <a:p>
            <a:pPr algn="just"/>
            <a:r>
              <a:rPr lang="en-GB" dirty="0">
                <a:latin typeface="Garamond" panose="02020404030301010803" pitchFamily="18" charset="0"/>
              </a:rPr>
              <a:t>Co-optation </a:t>
            </a:r>
            <a:r>
              <a:rPr lang="el-GR" dirty="0">
                <a:latin typeface="Garamond" panose="02020404030301010803" pitchFamily="18" charset="0"/>
              </a:rPr>
              <a:t>(οικειοποίηση/</a:t>
            </a:r>
            <a:r>
              <a:rPr lang="el-GR" dirty="0" err="1">
                <a:latin typeface="Garamond" panose="02020404030301010803" pitchFamily="18" charset="0"/>
              </a:rPr>
              <a:t>εργαλειοποιηση</a:t>
            </a:r>
            <a:r>
              <a:rPr lang="el-GR" dirty="0">
                <a:latin typeface="Garamond" panose="02020404030301010803" pitchFamily="18" charset="0"/>
              </a:rPr>
              <a:t>) </a:t>
            </a:r>
            <a:r>
              <a:rPr lang="en-GB" dirty="0">
                <a:latin typeface="Garamond" panose="02020404030301010803" pitchFamily="18" charset="0"/>
              </a:rPr>
              <a:t>of Utopia by capitalism.</a:t>
            </a:r>
          </a:p>
          <a:p>
            <a:pPr algn="just"/>
            <a:r>
              <a:rPr lang="en-GB" b="1" dirty="0">
                <a:latin typeface="Garamond" panose="02020404030301010803" pitchFamily="18" charset="0"/>
              </a:rPr>
              <a:t>Utopian subjects </a:t>
            </a:r>
            <a:r>
              <a:rPr lang="en-GB" dirty="0">
                <a:latin typeface="Garamond" panose="02020404030301010803" pitchFamily="18" charset="0"/>
              </a:rPr>
              <a:t>(Moylan)</a:t>
            </a:r>
          </a:p>
          <a:p>
            <a:pPr algn="just"/>
            <a:r>
              <a:rPr lang="en-GB" b="1" dirty="0">
                <a:latin typeface="Garamond" panose="02020404030301010803" pitchFamily="18" charset="0"/>
              </a:rPr>
              <a:t>Nostalgia</a:t>
            </a:r>
            <a:r>
              <a:rPr lang="en-GB" dirty="0">
                <a:latin typeface="Garamond" panose="02020404030301010803" pitchFamily="18" charset="0"/>
              </a:rPr>
              <a:t>: for ideal past that did not exist.  Memory manipulation (conservative) or improved version of past for ideals of future (creative).</a:t>
            </a:r>
          </a:p>
        </p:txBody>
      </p:sp>
    </p:spTree>
    <p:extLst>
      <p:ext uri="{BB962C8B-B14F-4D97-AF65-F5344CB8AC3E}">
        <p14:creationId xmlns:p14="http://schemas.microsoft.com/office/powerpoint/2010/main" val="37390909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C05D4-7C18-FB14-D7F2-C5CB9D79811E}"/>
              </a:ext>
            </a:extLst>
          </p:cNvPr>
          <p:cNvSpPr>
            <a:spLocks noGrp="1"/>
          </p:cNvSpPr>
          <p:nvPr>
            <p:ph type="title"/>
          </p:nvPr>
        </p:nvSpPr>
        <p:spPr/>
        <p:txBody>
          <a:bodyPr>
            <a:normAutofit/>
          </a:bodyPr>
          <a:lstStyle/>
          <a:p>
            <a:pPr algn="ctr"/>
            <a:r>
              <a:rPr lang="en-GB" sz="3200" b="1" dirty="0">
                <a:latin typeface="Garamond" panose="02020404030301010803" pitchFamily="18" charset="0"/>
              </a:rPr>
              <a:t>Conclusion</a:t>
            </a:r>
          </a:p>
        </p:txBody>
      </p:sp>
      <p:sp>
        <p:nvSpPr>
          <p:cNvPr id="3" name="Content Placeholder 2">
            <a:extLst>
              <a:ext uri="{FF2B5EF4-FFF2-40B4-BE49-F238E27FC236}">
                <a16:creationId xmlns:a16="http://schemas.microsoft.com/office/drawing/2014/main" id="{48BA0299-CEDA-CCFA-57A7-AA8F02D84E6B}"/>
              </a:ext>
            </a:extLst>
          </p:cNvPr>
          <p:cNvSpPr>
            <a:spLocks noGrp="1"/>
          </p:cNvSpPr>
          <p:nvPr>
            <p:ph idx="1"/>
          </p:nvPr>
        </p:nvSpPr>
        <p:spPr>
          <a:xfrm>
            <a:off x="1517904" y="2360645"/>
            <a:ext cx="9144000" cy="3738403"/>
          </a:xfrm>
        </p:spPr>
        <p:txBody>
          <a:bodyPr>
            <a:normAutofit lnSpcReduction="10000"/>
          </a:bodyPr>
          <a:lstStyle/>
          <a:p>
            <a:pPr algn="just"/>
            <a:r>
              <a:rPr lang="en-GB" sz="2200" dirty="0">
                <a:latin typeface="Garamond" panose="02020404030301010803" pitchFamily="18" charset="0"/>
              </a:rPr>
              <a:t>Christiania, Denmark vs The Amish of Pennsylvania</a:t>
            </a:r>
          </a:p>
          <a:p>
            <a:pPr algn="just"/>
            <a:r>
              <a:rPr lang="en-GB" sz="2200" dirty="0">
                <a:latin typeface="Garamond" panose="02020404030301010803" pitchFamily="18" charset="0"/>
              </a:rPr>
              <a:t>Function vs Vision/Temporary vs Permanent / Process vs Perfection</a:t>
            </a:r>
          </a:p>
          <a:p>
            <a:pPr algn="just"/>
            <a:r>
              <a:rPr lang="en-GB" sz="2200" dirty="0">
                <a:latin typeface="Garamond" panose="02020404030301010803" pitchFamily="18" charset="0"/>
              </a:rPr>
              <a:t>Utopia or Ideology? (truth vs lies). Is/are utopia(s) </a:t>
            </a:r>
            <a:r>
              <a:rPr lang="en-GB" sz="2200" b="1" dirty="0">
                <a:latin typeface="Garamond" panose="02020404030301010803" pitchFamily="18" charset="0"/>
              </a:rPr>
              <a:t>dangerous</a:t>
            </a:r>
            <a:r>
              <a:rPr lang="en-GB" sz="2200" dirty="0">
                <a:latin typeface="Garamond" panose="02020404030301010803" pitchFamily="18" charset="0"/>
              </a:rPr>
              <a:t>?</a:t>
            </a:r>
          </a:p>
          <a:p>
            <a:pPr algn="just"/>
            <a:r>
              <a:rPr lang="en-GB" sz="2200" b="1" dirty="0">
                <a:latin typeface="Garamond" panose="02020404030301010803" pitchFamily="18" charset="0"/>
              </a:rPr>
              <a:t>Eutopia: at what cost</a:t>
            </a:r>
            <a:r>
              <a:rPr lang="en-GB" sz="2200" dirty="0">
                <a:latin typeface="Garamond" panose="02020404030301010803" pitchFamily="18" charset="0"/>
              </a:rPr>
              <a:t>? Repositories of our fears and hopes, individual and collective. Desire to impose our utopia on others leads to dystopia.</a:t>
            </a:r>
          </a:p>
          <a:p>
            <a:pPr algn="just"/>
            <a:r>
              <a:rPr lang="en-GB" sz="2200" b="1" dirty="0">
                <a:latin typeface="Garamond" panose="02020404030301010803" pitchFamily="18" charset="0"/>
              </a:rPr>
              <a:t>Sargent: </a:t>
            </a:r>
            <a:r>
              <a:rPr lang="en-GB" sz="2200" dirty="0">
                <a:latin typeface="Garamond" panose="02020404030301010803" pitchFamily="18" charset="0"/>
              </a:rPr>
              <a:t>We must </a:t>
            </a:r>
            <a:r>
              <a:rPr lang="en-GB" sz="2200" b="1" dirty="0">
                <a:latin typeface="Garamond" panose="02020404030301010803" pitchFamily="18" charset="0"/>
              </a:rPr>
              <a:t>choose </a:t>
            </a:r>
            <a:r>
              <a:rPr lang="en-GB" sz="2200" dirty="0">
                <a:latin typeface="Garamond" panose="02020404030301010803" pitchFamily="18" charset="0"/>
              </a:rPr>
              <a:t>Utopia: Choose the belief that the world can be </a:t>
            </a:r>
            <a:r>
              <a:rPr lang="en-GB" sz="2200" b="1" dirty="0">
                <a:latin typeface="Garamond" panose="02020404030301010803" pitchFamily="18" charset="0"/>
              </a:rPr>
              <a:t>radically</a:t>
            </a:r>
            <a:r>
              <a:rPr lang="en-GB" sz="2200" dirty="0">
                <a:latin typeface="Garamond" panose="02020404030301010803" pitchFamily="18" charset="0"/>
              </a:rPr>
              <a:t> improved; we must dream socially, we must allow our dreams to affect our lives. We must </a:t>
            </a:r>
            <a:r>
              <a:rPr lang="en-GB" sz="2200" b="1" dirty="0">
                <a:latin typeface="Garamond" panose="02020404030301010803" pitchFamily="18" charset="0"/>
              </a:rPr>
              <a:t>commit </a:t>
            </a:r>
            <a:r>
              <a:rPr lang="en-GB" sz="2200" dirty="0">
                <a:latin typeface="Garamond" panose="02020404030301010803" pitchFamily="18" charset="0"/>
              </a:rPr>
              <a:t>utopia. “ Utopias are generally </a:t>
            </a:r>
            <a:r>
              <a:rPr lang="en-GB" sz="2200" b="1" dirty="0">
                <a:latin typeface="Garamond" panose="02020404030301010803" pitchFamily="18" charset="0"/>
              </a:rPr>
              <a:t>oppositional</a:t>
            </a:r>
            <a:r>
              <a:rPr lang="en-GB" sz="2200" dirty="0">
                <a:latin typeface="Garamond" panose="02020404030301010803" pitchFamily="18" charset="0"/>
              </a:rPr>
              <a:t>, reflecting, at the minimum, </a:t>
            </a:r>
            <a:r>
              <a:rPr lang="en-GB" sz="2200" b="1" dirty="0">
                <a:latin typeface="Garamond" panose="02020404030301010803" pitchFamily="18" charset="0"/>
              </a:rPr>
              <a:t>frustration</a:t>
            </a:r>
            <a:r>
              <a:rPr lang="en-GB" sz="2200" dirty="0">
                <a:latin typeface="Garamond" panose="02020404030301010803" pitchFamily="18" charset="0"/>
              </a:rPr>
              <a:t> at things as they are and the </a:t>
            </a:r>
            <a:r>
              <a:rPr lang="en-GB" sz="2200" b="1" dirty="0">
                <a:latin typeface="Garamond" panose="02020404030301010803" pitchFamily="18" charset="0"/>
              </a:rPr>
              <a:t>desire </a:t>
            </a:r>
            <a:r>
              <a:rPr lang="en-GB" sz="2200" dirty="0">
                <a:latin typeface="Garamond" panose="02020404030301010803" pitchFamily="18" charset="0"/>
              </a:rPr>
              <a:t>for a better life.”</a:t>
            </a: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sz="2200" dirty="0">
              <a:latin typeface="Garamond" panose="02020404030301010803" pitchFamily="18" charset="0"/>
            </a:endParaRPr>
          </a:p>
          <a:p>
            <a:pPr algn="just"/>
            <a:endParaRPr lang="en-GB" dirty="0">
              <a:latin typeface="Garamond" panose="02020404030301010803" pitchFamily="18" charset="0"/>
            </a:endParaRPr>
          </a:p>
          <a:p>
            <a:pPr algn="just"/>
            <a:endParaRPr lang="en-GB" dirty="0">
              <a:latin typeface="Garamond" panose="02020404030301010803" pitchFamily="18" charset="0"/>
            </a:endParaRPr>
          </a:p>
          <a:p>
            <a:endParaRPr lang="en-GB" dirty="0"/>
          </a:p>
          <a:p>
            <a:endParaRPr lang="en-GB" dirty="0"/>
          </a:p>
          <a:p>
            <a:endParaRPr lang="en-GB" dirty="0"/>
          </a:p>
        </p:txBody>
      </p:sp>
    </p:spTree>
    <p:extLst>
      <p:ext uri="{BB962C8B-B14F-4D97-AF65-F5344CB8AC3E}">
        <p14:creationId xmlns:p14="http://schemas.microsoft.com/office/powerpoint/2010/main" val="8157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52A54-B878-603A-72DD-EE7554168565}"/>
              </a:ext>
            </a:extLst>
          </p:cNvPr>
          <p:cNvSpPr>
            <a:spLocks noGrp="1"/>
          </p:cNvSpPr>
          <p:nvPr>
            <p:ph type="title"/>
          </p:nvPr>
        </p:nvSpPr>
        <p:spPr/>
        <p:txBody>
          <a:bodyPr>
            <a:normAutofit/>
          </a:bodyPr>
          <a:lstStyle/>
          <a:p>
            <a:pPr algn="ctr"/>
            <a:r>
              <a:rPr lang="en-GB" sz="3200" b="1" dirty="0">
                <a:latin typeface="Garamond" panose="02020404030301010803" pitchFamily="18" charset="0"/>
              </a:rPr>
              <a:t>Utopia as Method : Ruth </a:t>
            </a:r>
            <a:r>
              <a:rPr lang="en-GB" sz="3200" b="1" dirty="0" err="1">
                <a:latin typeface="Garamond" panose="02020404030301010803" pitchFamily="18" charset="0"/>
              </a:rPr>
              <a:t>Levitas</a:t>
            </a:r>
            <a:endParaRPr lang="en-GB" sz="3200" b="1" dirty="0">
              <a:latin typeface="Garamond" panose="02020404030301010803" pitchFamily="18" charset="0"/>
            </a:endParaRPr>
          </a:p>
        </p:txBody>
      </p:sp>
      <p:sp>
        <p:nvSpPr>
          <p:cNvPr id="3" name="Content Placeholder 2">
            <a:extLst>
              <a:ext uri="{FF2B5EF4-FFF2-40B4-BE49-F238E27FC236}">
                <a16:creationId xmlns:a16="http://schemas.microsoft.com/office/drawing/2014/main" id="{C4833780-62A3-919B-2BB8-8669B0A3D9E8}"/>
              </a:ext>
            </a:extLst>
          </p:cNvPr>
          <p:cNvSpPr>
            <a:spLocks noGrp="1"/>
          </p:cNvSpPr>
          <p:nvPr>
            <p:ph idx="1"/>
          </p:nvPr>
        </p:nvSpPr>
        <p:spPr/>
        <p:txBody>
          <a:bodyPr>
            <a:normAutofit fontScale="92500"/>
          </a:bodyPr>
          <a:lstStyle/>
          <a:p>
            <a:r>
              <a:rPr lang="en-GB" b="1" dirty="0">
                <a:latin typeface="Garamond" panose="02020404030301010803" pitchFamily="18" charset="0"/>
              </a:rPr>
              <a:t>Three Modes</a:t>
            </a:r>
            <a:r>
              <a:rPr lang="en-GB" dirty="0">
                <a:latin typeface="Garamond" panose="02020404030301010803" pitchFamily="18" charset="0"/>
              </a:rPr>
              <a:t>: </a:t>
            </a:r>
          </a:p>
          <a:p>
            <a:r>
              <a:rPr lang="en-GB" b="1" dirty="0">
                <a:latin typeface="Garamond" panose="02020404030301010803" pitchFamily="18" charset="0"/>
              </a:rPr>
              <a:t>Analytical/archaeological</a:t>
            </a:r>
            <a:r>
              <a:rPr lang="en-GB" dirty="0">
                <a:latin typeface="Garamond" panose="02020404030301010803" pitchFamily="18" charset="0"/>
              </a:rPr>
              <a:t>: the good society open to public critique, inclusion, social relationships, quality of life, poverty, </a:t>
            </a:r>
            <a:r>
              <a:rPr lang="en-GB" b="1" dirty="0">
                <a:latin typeface="Garamond" panose="02020404030301010803" pitchFamily="18" charset="0"/>
              </a:rPr>
              <a:t>inequality</a:t>
            </a:r>
          </a:p>
          <a:p>
            <a:r>
              <a:rPr lang="en-GB" b="1" dirty="0">
                <a:latin typeface="Garamond" panose="02020404030301010803" pitchFamily="18" charset="0"/>
              </a:rPr>
              <a:t>Constructive/architectural</a:t>
            </a:r>
            <a:r>
              <a:rPr lang="en-GB" dirty="0">
                <a:latin typeface="Garamond" panose="02020404030301010803" pitchFamily="18" charset="0"/>
              </a:rPr>
              <a:t>: Creating viable alternatives (means/goal)</a:t>
            </a:r>
          </a:p>
          <a:p>
            <a:r>
              <a:rPr lang="en-GB" b="1" dirty="0">
                <a:latin typeface="Garamond" panose="02020404030301010803" pitchFamily="18" charset="0"/>
              </a:rPr>
              <a:t>Ontological</a:t>
            </a:r>
            <a:r>
              <a:rPr lang="en-GB" dirty="0">
                <a:latin typeface="Garamond" panose="02020404030301010803" pitchFamily="18" charset="0"/>
              </a:rPr>
              <a:t>: The education of desire, different selves.</a:t>
            </a:r>
          </a:p>
          <a:p>
            <a:r>
              <a:rPr lang="en-GB" dirty="0">
                <a:latin typeface="Garamond" panose="02020404030301010803" pitchFamily="18" charset="0"/>
              </a:rPr>
              <a:t>All modes must be multiple, provisional and reflexive. </a:t>
            </a:r>
          </a:p>
          <a:p>
            <a:endParaRPr lang="en-GB" dirty="0">
              <a:latin typeface="Garamond" panose="02020404030301010803" pitchFamily="18" charset="0"/>
            </a:endParaRPr>
          </a:p>
          <a:p>
            <a:endParaRPr lang="en-GB" dirty="0"/>
          </a:p>
        </p:txBody>
      </p:sp>
    </p:spTree>
    <p:extLst>
      <p:ext uri="{BB962C8B-B14F-4D97-AF65-F5344CB8AC3E}">
        <p14:creationId xmlns:p14="http://schemas.microsoft.com/office/powerpoint/2010/main" val="174034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E2B48-0FBC-9350-EEB9-10FC15A7570F}"/>
              </a:ext>
            </a:extLst>
          </p:cNvPr>
          <p:cNvSpPr>
            <a:spLocks noGrp="1"/>
          </p:cNvSpPr>
          <p:nvPr>
            <p:ph type="title"/>
          </p:nvPr>
        </p:nvSpPr>
        <p:spPr/>
        <p:txBody>
          <a:bodyPr>
            <a:normAutofit/>
          </a:bodyPr>
          <a:lstStyle/>
          <a:p>
            <a:pPr algn="ctr"/>
            <a:r>
              <a:rPr lang="en-GB" sz="3200" b="1" dirty="0">
                <a:latin typeface="Garamond" panose="02020404030301010803" pitchFamily="18" charset="0"/>
              </a:rPr>
              <a:t>Utopian Transgression: Lucy </a:t>
            </a:r>
            <a:r>
              <a:rPr lang="en-GB" sz="3200" b="1" dirty="0" err="1">
                <a:latin typeface="Garamond" panose="02020404030301010803" pitchFamily="18" charset="0"/>
              </a:rPr>
              <a:t>Sargisson</a:t>
            </a:r>
            <a:br>
              <a:rPr lang="en-GB" sz="3200" b="1" dirty="0">
                <a:latin typeface="Garamond" panose="02020404030301010803" pitchFamily="18" charset="0"/>
              </a:rPr>
            </a:br>
            <a:r>
              <a:rPr lang="en-GB" sz="3200" b="1" dirty="0">
                <a:latin typeface="Garamond" panose="02020404030301010803" pitchFamily="18" charset="0"/>
              </a:rPr>
              <a:t>Against Binaries and Dualisms</a:t>
            </a:r>
          </a:p>
        </p:txBody>
      </p:sp>
      <p:sp>
        <p:nvSpPr>
          <p:cNvPr id="3" name="Content Placeholder 2">
            <a:extLst>
              <a:ext uri="{FF2B5EF4-FFF2-40B4-BE49-F238E27FC236}">
                <a16:creationId xmlns:a16="http://schemas.microsoft.com/office/drawing/2014/main" id="{56B21F82-81F0-3D58-C11E-036001EBFEB3}"/>
              </a:ext>
            </a:extLst>
          </p:cNvPr>
          <p:cNvSpPr>
            <a:spLocks noGrp="1"/>
          </p:cNvSpPr>
          <p:nvPr>
            <p:ph idx="1"/>
          </p:nvPr>
        </p:nvSpPr>
        <p:spPr>
          <a:xfrm>
            <a:off x="1517904" y="2705878"/>
            <a:ext cx="9144000" cy="3601616"/>
          </a:xfrm>
        </p:spPr>
        <p:txBody>
          <a:bodyPr>
            <a:normAutofit fontScale="77500" lnSpcReduction="20000"/>
          </a:bodyPr>
          <a:lstStyle/>
          <a:p>
            <a:pPr algn="just"/>
            <a:r>
              <a:rPr lang="en-GB" sz="3100" b="1" i="1" dirty="0">
                <a:latin typeface="Garamond" panose="02020404030301010803" pitchFamily="18" charset="0"/>
              </a:rPr>
              <a:t>Utopian Bodies and the Politics of Transgression, 2000.</a:t>
            </a:r>
          </a:p>
          <a:p>
            <a:pPr algn="just"/>
            <a:r>
              <a:rPr lang="en-GB" dirty="0">
                <a:latin typeface="Garamond" panose="02020404030301010803" pitchFamily="18" charset="0"/>
              </a:rPr>
              <a:t>Transgression of boundaries </a:t>
            </a:r>
            <a:r>
              <a:rPr lang="en-GB" b="1" dirty="0">
                <a:latin typeface="Garamond" panose="02020404030301010803" pitchFamily="18" charset="0"/>
              </a:rPr>
              <a:t>utopian method</a:t>
            </a:r>
            <a:r>
              <a:rPr lang="en-GB" dirty="0">
                <a:latin typeface="Garamond" panose="02020404030301010803" pitchFamily="18" charset="0"/>
              </a:rPr>
              <a:t>: self/other, difference, codes and norms.</a:t>
            </a:r>
            <a:endParaRPr lang="en-GB" b="1" i="1" dirty="0">
              <a:latin typeface="Garamond" panose="02020404030301010803" pitchFamily="18" charset="0"/>
            </a:endParaRPr>
          </a:p>
          <a:p>
            <a:pPr marL="0" indent="0" algn="just">
              <a:buNone/>
            </a:pPr>
            <a:r>
              <a:rPr lang="en-GB" b="1" i="1" dirty="0">
                <a:latin typeface="Garamond" panose="02020404030301010803" pitchFamily="18" charset="0"/>
              </a:rPr>
              <a:t>Fool’s Gold</a:t>
            </a:r>
            <a:r>
              <a:rPr lang="en-GB" dirty="0">
                <a:latin typeface="Garamond" panose="02020404030301010803" pitchFamily="18" charset="0"/>
              </a:rPr>
              <a:t>, 2012: Utopian Desire: </a:t>
            </a:r>
            <a:r>
              <a:rPr lang="en-GB" b="1" dirty="0">
                <a:latin typeface="Garamond" panose="02020404030301010803" pitchFamily="18" charset="0"/>
              </a:rPr>
              <a:t>Criticism</a:t>
            </a:r>
            <a:r>
              <a:rPr lang="en-GB" dirty="0">
                <a:latin typeface="Garamond" panose="02020404030301010803" pitchFamily="18" charset="0"/>
              </a:rPr>
              <a:t> and </a:t>
            </a:r>
            <a:r>
              <a:rPr lang="en-GB" b="1" dirty="0">
                <a:latin typeface="Garamond" panose="02020404030301010803" pitchFamily="18" charset="0"/>
              </a:rPr>
              <a:t>Creativity</a:t>
            </a:r>
            <a:r>
              <a:rPr lang="en-GB" dirty="0">
                <a:latin typeface="Garamond" panose="02020404030301010803" pitchFamily="18" charset="0"/>
              </a:rPr>
              <a:t> at heart.</a:t>
            </a:r>
            <a:endParaRPr lang="en-GB" b="1" dirty="0">
              <a:latin typeface="Garamond" panose="02020404030301010803" pitchFamily="18" charset="0"/>
            </a:endParaRPr>
          </a:p>
          <a:p>
            <a:pPr marL="0" indent="0" algn="just">
              <a:buNone/>
            </a:pPr>
            <a:r>
              <a:rPr lang="en-GB" dirty="0">
                <a:latin typeface="Garamond" panose="02020404030301010803" pitchFamily="18" charset="0"/>
              </a:rPr>
              <a:t>Analytical political thought or fantasy/escape (if one part missing).</a:t>
            </a:r>
          </a:p>
          <a:p>
            <a:pPr marL="0" indent="0" algn="just">
              <a:buNone/>
            </a:pPr>
            <a:r>
              <a:rPr lang="en-GB" b="1" dirty="0">
                <a:latin typeface="Garamond" panose="02020404030301010803" pitchFamily="18" charset="0"/>
              </a:rPr>
              <a:t>Core terms: </a:t>
            </a:r>
            <a:r>
              <a:rPr lang="en-GB" dirty="0">
                <a:latin typeface="Garamond" panose="02020404030301010803" pitchFamily="18" charset="0"/>
              </a:rPr>
              <a:t>Authorship (whose utopia – individual or group or leader), context (what is context it occurs: hierarchical, egalitarian, consensual, co-operative, anarchist, exploitative, capitalist), intent (what does it seek: realization, perfection, exploration, oppositional, critique, experimental). Prime goal to change way we think, not so much helping to change the structural contexts in which beliefs and practices are produced and re-produced (</a:t>
            </a:r>
            <a:r>
              <a:rPr lang="en-GB" dirty="0" err="1">
                <a:latin typeface="Garamond" panose="02020404030301010803" pitchFamily="18" charset="0"/>
              </a:rPr>
              <a:t>Levitas</a:t>
            </a:r>
            <a:r>
              <a:rPr lang="en-GB" dirty="0">
                <a:latin typeface="Garamond" panose="02020404030301010803" pitchFamily="18" charset="0"/>
              </a:rPr>
              <a:t>). Utopia as </a:t>
            </a:r>
            <a:r>
              <a:rPr lang="en-GB" b="1" dirty="0">
                <a:latin typeface="Garamond" panose="02020404030301010803" pitchFamily="18" charset="0"/>
              </a:rPr>
              <a:t>catalyst for change. </a:t>
            </a:r>
          </a:p>
          <a:p>
            <a:pPr marL="0" indent="0" algn="just">
              <a:buNone/>
            </a:pPr>
            <a:endParaRPr lang="en-GB" dirty="0">
              <a:latin typeface="Garamond" panose="02020404030301010803" pitchFamily="18" charset="0"/>
            </a:endParaRPr>
          </a:p>
          <a:p>
            <a:pPr algn="just"/>
            <a:endParaRPr lang="en-GB" dirty="0">
              <a:latin typeface="Garamond" panose="02020404030301010803" pitchFamily="18" charset="0"/>
            </a:endParaRPr>
          </a:p>
        </p:txBody>
      </p:sp>
    </p:spTree>
    <p:extLst>
      <p:ext uri="{BB962C8B-B14F-4D97-AF65-F5344CB8AC3E}">
        <p14:creationId xmlns:p14="http://schemas.microsoft.com/office/powerpoint/2010/main" val="4137434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CE781262-DE15-C27F-356D-3702C4792E5C}"/>
              </a:ext>
            </a:extLst>
          </p:cNvPr>
          <p:cNvSpPr>
            <a:spLocks noGrp="1"/>
          </p:cNvSpPr>
          <p:nvPr>
            <p:ph type="title"/>
          </p:nvPr>
        </p:nvSpPr>
        <p:spPr/>
        <p:txBody>
          <a:bodyPr>
            <a:normAutofit/>
          </a:bodyPr>
          <a:lstStyle/>
          <a:p>
            <a:pPr algn="ctr"/>
            <a:r>
              <a:rPr lang="en-US" sz="3200" b="1" dirty="0">
                <a:latin typeface="Garamond" panose="02020404030301010803" pitchFamily="18" charset="0"/>
              </a:rPr>
              <a:t>Transgression of Binaries</a:t>
            </a:r>
            <a:br>
              <a:rPr lang="el-GR" sz="3200" b="1" dirty="0">
                <a:latin typeface="Garamond" panose="02020404030301010803" pitchFamily="18" charset="0"/>
              </a:rPr>
            </a:br>
            <a:r>
              <a:rPr lang="en-GB" sz="3200" b="1" i="1" dirty="0">
                <a:latin typeface="Garamond" panose="02020404030301010803" pitchFamily="18" charset="0"/>
              </a:rPr>
              <a:t>Contemporary Feminist Utopianism</a:t>
            </a:r>
            <a:r>
              <a:rPr lang="el-GR" sz="3200" b="1" i="1" dirty="0">
                <a:latin typeface="Garamond" panose="02020404030301010803" pitchFamily="18" charset="0"/>
              </a:rPr>
              <a:t>, </a:t>
            </a:r>
            <a:r>
              <a:rPr lang="el-GR" sz="3200" b="1" dirty="0">
                <a:latin typeface="Garamond" panose="02020404030301010803" pitchFamily="18" charset="0"/>
              </a:rPr>
              <a:t>1996</a:t>
            </a:r>
            <a:endParaRPr lang="en-US" sz="3200" b="1" dirty="0">
              <a:latin typeface="Garamond" panose="02020404030301010803" pitchFamily="18" charset="0"/>
            </a:endParaRPr>
          </a:p>
        </p:txBody>
      </p:sp>
      <p:sp>
        <p:nvSpPr>
          <p:cNvPr id="5" name="Θέση περιεχομένου 4">
            <a:extLst>
              <a:ext uri="{FF2B5EF4-FFF2-40B4-BE49-F238E27FC236}">
                <a16:creationId xmlns:a16="http://schemas.microsoft.com/office/drawing/2014/main" id="{ACF47D81-FD30-46A7-7086-AF4F4446F93F}"/>
              </a:ext>
            </a:extLst>
          </p:cNvPr>
          <p:cNvSpPr>
            <a:spLocks noGrp="1"/>
          </p:cNvSpPr>
          <p:nvPr>
            <p:ph sz="half" idx="1"/>
          </p:nvPr>
        </p:nvSpPr>
        <p:spPr>
          <a:xfrm>
            <a:off x="1517904" y="2921787"/>
            <a:ext cx="4334256" cy="3772523"/>
          </a:xfrm>
        </p:spPr>
        <p:txBody>
          <a:bodyPr>
            <a:normAutofit fontScale="92500"/>
          </a:bodyPr>
          <a:lstStyle/>
          <a:p>
            <a:pPr algn="just"/>
            <a:r>
              <a:rPr lang="en-US" sz="1800" b="1" dirty="0">
                <a:effectLst/>
                <a:latin typeface="Garamond" panose="02020404030301010803" pitchFamily="18" charset="0"/>
                <a:ea typeface="Calibri" panose="020F0502020204030204" pitchFamily="34" charset="0"/>
              </a:rPr>
              <a:t>First, it issues from political dissatisfaction and offers political critique. Second, it articulates estrangement and offers an alternative perspective from a new space. Third, it is creative and imaginative. Fourth, it has subversive and transformative potential (3). As a result, transgressive utopian thought breaks the rules that support boundaries; it questions traditional paradigms; and creates new space where new political and conceptual ideas may thrive.</a:t>
            </a:r>
            <a:endParaRPr lang="en-US" b="1" dirty="0">
              <a:latin typeface="Garamond" panose="02020404030301010803" pitchFamily="18" charset="0"/>
            </a:endParaRPr>
          </a:p>
        </p:txBody>
      </p:sp>
      <p:sp>
        <p:nvSpPr>
          <p:cNvPr id="6" name="Θέση περιεχομένου 5">
            <a:extLst>
              <a:ext uri="{FF2B5EF4-FFF2-40B4-BE49-F238E27FC236}">
                <a16:creationId xmlns:a16="http://schemas.microsoft.com/office/drawing/2014/main" id="{B9840317-3B03-551C-2FE7-313DD8555339}"/>
              </a:ext>
            </a:extLst>
          </p:cNvPr>
          <p:cNvSpPr>
            <a:spLocks noGrp="1"/>
          </p:cNvSpPr>
          <p:nvPr>
            <p:ph sz="half" idx="2"/>
          </p:nvPr>
        </p:nvSpPr>
        <p:spPr/>
        <p:txBody>
          <a:bodyPr>
            <a:normAutofit fontScale="92500"/>
          </a:bodyPr>
          <a:lstStyle/>
          <a:p>
            <a:pPr algn="just"/>
            <a:r>
              <a:rPr lang="en-US" sz="2800" dirty="0">
                <a:effectLst/>
                <a:latin typeface="Garamond" panose="02020404030301010803" pitchFamily="18" charset="0"/>
                <a:ea typeface="Calibri" panose="020F0502020204030204" pitchFamily="34" charset="0"/>
              </a:rPr>
              <a:t>Three of the most important binaries which feminist utopian thought seeks to transgress are between: self/other; spirit/matter; and generic conventions which can enact political desires</a:t>
            </a:r>
          </a:p>
        </p:txBody>
      </p:sp>
    </p:spTree>
    <p:extLst>
      <p:ext uri="{BB962C8B-B14F-4D97-AF65-F5344CB8AC3E}">
        <p14:creationId xmlns:p14="http://schemas.microsoft.com/office/powerpoint/2010/main" val="2088706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319ADB1B-2420-53B6-2F32-212781843D8A}"/>
              </a:ext>
            </a:extLst>
          </p:cNvPr>
          <p:cNvSpPr>
            <a:spLocks noGrp="1"/>
          </p:cNvSpPr>
          <p:nvPr>
            <p:ph type="title"/>
          </p:nvPr>
        </p:nvSpPr>
        <p:spPr/>
        <p:txBody>
          <a:bodyPr>
            <a:normAutofit/>
          </a:bodyPr>
          <a:lstStyle/>
          <a:p>
            <a:pPr algn="ctr"/>
            <a:r>
              <a:rPr lang="el-GR" sz="3200" b="1" dirty="0">
                <a:latin typeface="Garamond" panose="02020404030301010803" pitchFamily="18" charset="0"/>
              </a:rPr>
              <a:t>Υπέρβαση/Παράβαση Δυαδικών Σχέσεων</a:t>
            </a:r>
            <a:br>
              <a:rPr lang="en-GB" sz="3200" b="1" dirty="0">
                <a:latin typeface="Garamond" panose="02020404030301010803" pitchFamily="18" charset="0"/>
              </a:rPr>
            </a:br>
            <a:r>
              <a:rPr lang="en-GB" sz="3200" b="1" dirty="0">
                <a:latin typeface="Garamond" panose="02020404030301010803" pitchFamily="18" charset="0"/>
              </a:rPr>
              <a:t>(Lucy </a:t>
            </a:r>
            <a:r>
              <a:rPr lang="en-GB" sz="3200" b="1" dirty="0" err="1">
                <a:latin typeface="Garamond" panose="02020404030301010803" pitchFamily="18" charset="0"/>
              </a:rPr>
              <a:t>Sargisson</a:t>
            </a:r>
            <a:r>
              <a:rPr lang="en-GB" sz="3200" b="1" dirty="0">
                <a:latin typeface="Garamond" panose="02020404030301010803" pitchFamily="18" charset="0"/>
              </a:rPr>
              <a:t>)</a:t>
            </a:r>
            <a:endParaRPr lang="en-US" sz="3200" b="1" dirty="0">
              <a:latin typeface="Garamond" panose="02020404030301010803" pitchFamily="18" charset="0"/>
            </a:endParaRPr>
          </a:p>
        </p:txBody>
      </p:sp>
      <p:sp>
        <p:nvSpPr>
          <p:cNvPr id="6" name="Θέση περιεχομένου 5">
            <a:extLst>
              <a:ext uri="{FF2B5EF4-FFF2-40B4-BE49-F238E27FC236}">
                <a16:creationId xmlns:a16="http://schemas.microsoft.com/office/drawing/2014/main" id="{3B56E1E1-0A63-3748-D74D-418CDE9D19B6}"/>
              </a:ext>
            </a:extLst>
          </p:cNvPr>
          <p:cNvSpPr>
            <a:spLocks noGrp="1"/>
          </p:cNvSpPr>
          <p:nvPr>
            <p:ph idx="1"/>
          </p:nvPr>
        </p:nvSpPr>
        <p:spPr/>
        <p:txBody>
          <a:bodyPr>
            <a:normAutofit fontScale="92500" lnSpcReduction="20000"/>
          </a:bodyPr>
          <a:lstStyle/>
          <a:p>
            <a:pPr algn="just"/>
            <a:r>
              <a:rPr lang="el-GR" sz="2400" dirty="0">
                <a:latin typeface="Garamond" panose="02020404030301010803" pitchFamily="18" charset="0"/>
              </a:rPr>
              <a:t>Τρία από τα πιο σημαντικά δίπολα που η φεμινιστική ουτοπική σκέψη επιδιώκει να παραβιάσει είναι μεταξύ: εαυτός/άλλος· πνεύμα/ύλη· και γενικές συμβάσεις που μπορούν να θεσπίσουν πολιτικές επιθυμίες.</a:t>
            </a:r>
            <a:endParaRPr lang="en-US" sz="2400" dirty="0">
              <a:latin typeface="Garamond" panose="02020404030301010803" pitchFamily="18" charset="0"/>
            </a:endParaRPr>
          </a:p>
          <a:p>
            <a:pPr algn="just"/>
            <a:r>
              <a:rPr lang="el-GR" sz="2400" dirty="0">
                <a:latin typeface="Garamond" panose="02020404030301010803" pitchFamily="18" charset="0"/>
              </a:rPr>
              <a:t>Πρώτον, πηγάζει από την πολιτική δυσαρέσκεια και προσφέρει πολιτική κριτική. Δεύτερον, αρθρώνει την αποξένωση και προσφέρει μια εναλλακτική προοπτική από έναν νέο χώρο. Τρίτον, είναι δημιουργική και ευφάνταστη. Τέταρτον, έχει ανατρεπτικές και μετασχηματιστικές δυνατότητες. Ως αποτέλεσμα, η υπερβατική ουτοπική σκέψη σπάει τους κανόνες που υποστηρίζουν τα όρια, αμφισβητεί τα παραδοσιακά μοντέλα και δημιουργεί νέο χώρο όπου νέες πολιτικές και εννοιολογικές ιδέες μπορούν να ευδοκιμήσουν.</a:t>
            </a:r>
          </a:p>
          <a:p>
            <a:endParaRPr lang="en-US" dirty="0"/>
          </a:p>
        </p:txBody>
      </p:sp>
    </p:spTree>
    <p:extLst>
      <p:ext uri="{BB962C8B-B14F-4D97-AF65-F5344CB8AC3E}">
        <p14:creationId xmlns:p14="http://schemas.microsoft.com/office/powerpoint/2010/main" val="4055599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1F45E-8A1E-3D5C-2A12-0B7573D1A160}"/>
              </a:ext>
            </a:extLst>
          </p:cNvPr>
          <p:cNvSpPr>
            <a:spLocks noGrp="1"/>
          </p:cNvSpPr>
          <p:nvPr>
            <p:ph type="title"/>
          </p:nvPr>
        </p:nvSpPr>
        <p:spPr/>
        <p:txBody>
          <a:bodyPr>
            <a:normAutofit/>
          </a:bodyPr>
          <a:lstStyle/>
          <a:p>
            <a:pPr algn="ctr"/>
            <a:r>
              <a:rPr lang="en-GB" sz="3200" b="1" i="1" dirty="0">
                <a:latin typeface="Garamond" panose="02020404030301010803" pitchFamily="18" charset="0"/>
              </a:rPr>
              <a:t>Utopia in Performance: Finding Hope at the Theatre</a:t>
            </a:r>
            <a:r>
              <a:rPr lang="en-GB" sz="3200" b="1" dirty="0">
                <a:latin typeface="Garamond" panose="02020404030301010803" pitchFamily="18" charset="0"/>
              </a:rPr>
              <a:t>, Jill Dolan, 2005</a:t>
            </a:r>
          </a:p>
        </p:txBody>
      </p:sp>
      <p:sp>
        <p:nvSpPr>
          <p:cNvPr id="3" name="Content Placeholder 2">
            <a:extLst>
              <a:ext uri="{FF2B5EF4-FFF2-40B4-BE49-F238E27FC236}">
                <a16:creationId xmlns:a16="http://schemas.microsoft.com/office/drawing/2014/main" id="{EA657BED-9B9D-A9A0-491D-DE7472FFFFEA}"/>
              </a:ext>
            </a:extLst>
          </p:cNvPr>
          <p:cNvSpPr>
            <a:spLocks noGrp="1"/>
          </p:cNvSpPr>
          <p:nvPr>
            <p:ph idx="1"/>
          </p:nvPr>
        </p:nvSpPr>
        <p:spPr/>
        <p:txBody>
          <a:bodyPr>
            <a:normAutofit fontScale="77500" lnSpcReduction="20000"/>
          </a:bodyPr>
          <a:lstStyle/>
          <a:p>
            <a:pPr algn="just"/>
            <a:r>
              <a:rPr lang="en-GB" dirty="0">
                <a:latin typeface="Garamond" panose="02020404030301010803" pitchFamily="18" charset="0"/>
                <a:hlinkClick r:id="rId2"/>
              </a:rPr>
              <a:t>Articles | The Feminist Spectator (princeton.edu)</a:t>
            </a:r>
            <a:endParaRPr lang="en-GB" dirty="0">
              <a:latin typeface="Garamond" panose="02020404030301010803" pitchFamily="18" charset="0"/>
            </a:endParaRPr>
          </a:p>
          <a:p>
            <a:pPr algn="just"/>
            <a:r>
              <a:rPr lang="en-GB" dirty="0">
                <a:latin typeface="Garamond" panose="02020404030301010803" pitchFamily="18" charset="0"/>
              </a:rPr>
              <a:t>Emotional, visceral, social connection felt at the theatre – </a:t>
            </a:r>
            <a:r>
              <a:rPr lang="el-GR" dirty="0">
                <a:latin typeface="Garamond" panose="02020404030301010803" pitchFamily="18" charset="0"/>
              </a:rPr>
              <a:t>ν</a:t>
            </a:r>
            <a:r>
              <a:rPr lang="en-GB" dirty="0" err="1">
                <a:latin typeface="Garamond" panose="02020404030301010803" pitchFamily="18" charset="0"/>
              </a:rPr>
              <a:t>ot</a:t>
            </a:r>
            <a:r>
              <a:rPr lang="en-GB" dirty="0">
                <a:latin typeface="Garamond" panose="02020404030301010803" pitchFamily="18" charset="0"/>
              </a:rPr>
              <a:t> what might a better world look like, but </a:t>
            </a:r>
            <a:r>
              <a:rPr lang="en-GB" b="1" dirty="0">
                <a:latin typeface="Garamond" panose="02020404030301010803" pitchFamily="18" charset="0"/>
              </a:rPr>
              <a:t>feel like </a:t>
            </a:r>
            <a:r>
              <a:rPr lang="en-GB" dirty="0">
                <a:latin typeface="Garamond" panose="02020404030301010803" pitchFamily="18" charset="0"/>
              </a:rPr>
              <a:t>– and motivate us for change through hopeful utopian sentiment. Finding utopia in Performance is idiosyncratic, spontaneous, unpredictable. </a:t>
            </a:r>
          </a:p>
          <a:p>
            <a:pPr algn="just"/>
            <a:r>
              <a:rPr lang="en-GB" dirty="0">
                <a:latin typeface="Garamond" panose="02020404030301010803" pitchFamily="18" charset="0"/>
              </a:rPr>
              <a:t>Performance provides a forum for connectedness, for being human together, for feeling love, hope and commonality in ‘particular and historical ways’ (not universal and transcendent). To describe and capture fleeting moments of a better world. Performance inspires audiences to feel alliances with each other. Radical Humanism.</a:t>
            </a:r>
          </a:p>
          <a:p>
            <a:pPr algn="just"/>
            <a:r>
              <a:rPr lang="en-US" dirty="0">
                <a:hlinkClick r:id="rId3"/>
              </a:rPr>
              <a:t>Utopia in Performance: Finding Hope at the Theater - Jill Dolan - Google Books</a:t>
            </a:r>
            <a:r>
              <a:rPr lang="en-US" dirty="0"/>
              <a:t> </a:t>
            </a:r>
            <a:r>
              <a:rPr lang="en-US" dirty="0">
                <a:latin typeface="Garamond" panose="02020404030301010803" pitchFamily="18" charset="0"/>
              </a:rPr>
              <a:t>(see </a:t>
            </a:r>
            <a:r>
              <a:rPr lang="en-US" dirty="0" err="1">
                <a:latin typeface="Garamond" panose="02020404030301010803" pitchFamily="18" charset="0"/>
              </a:rPr>
              <a:t>Carslon</a:t>
            </a:r>
            <a:r>
              <a:rPr lang="en-US" dirty="0">
                <a:latin typeface="Garamond" panose="02020404030301010803" pitchFamily="18" charset="0"/>
              </a:rPr>
              <a:t> quote) </a:t>
            </a:r>
            <a:r>
              <a:rPr lang="en-US" b="1" dirty="0">
                <a:latin typeface="Garamond" panose="02020404030301010803" pitchFamily="18" charset="0"/>
              </a:rPr>
              <a:t>Civic participation and emotional belonging.</a:t>
            </a:r>
            <a:endParaRPr lang="en-GB" b="1" dirty="0">
              <a:latin typeface="Garamond" panose="02020404030301010803" pitchFamily="18" charset="0"/>
            </a:endParaRPr>
          </a:p>
        </p:txBody>
      </p:sp>
    </p:spTree>
    <p:extLst>
      <p:ext uri="{BB962C8B-B14F-4D97-AF65-F5344CB8AC3E}">
        <p14:creationId xmlns:p14="http://schemas.microsoft.com/office/powerpoint/2010/main" val="3591316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F6C01D-BC8A-CC11-F0FE-20BBD9270602}"/>
              </a:ext>
            </a:extLst>
          </p:cNvPr>
          <p:cNvSpPr>
            <a:spLocks noGrp="1"/>
          </p:cNvSpPr>
          <p:nvPr>
            <p:ph type="title"/>
          </p:nvPr>
        </p:nvSpPr>
        <p:spPr/>
        <p:txBody>
          <a:bodyPr>
            <a:normAutofit/>
          </a:bodyPr>
          <a:lstStyle/>
          <a:p>
            <a:pPr algn="ctr"/>
            <a:r>
              <a:rPr lang="en-US" sz="3200" b="1" dirty="0">
                <a:latin typeface="Garamond" panose="02020404030301010803" pitchFamily="18" charset="0"/>
              </a:rPr>
              <a:t>Utopian Performance, part 2</a:t>
            </a:r>
          </a:p>
        </p:txBody>
      </p:sp>
      <p:sp>
        <p:nvSpPr>
          <p:cNvPr id="3" name="Θέση περιεχομένου 2">
            <a:extLst>
              <a:ext uri="{FF2B5EF4-FFF2-40B4-BE49-F238E27FC236}">
                <a16:creationId xmlns:a16="http://schemas.microsoft.com/office/drawing/2014/main" id="{4D02E6D4-50B5-D70D-430E-22AA7AD7BB39}"/>
              </a:ext>
            </a:extLst>
          </p:cNvPr>
          <p:cNvSpPr>
            <a:spLocks noGrp="1"/>
          </p:cNvSpPr>
          <p:nvPr>
            <p:ph idx="1"/>
          </p:nvPr>
        </p:nvSpPr>
        <p:spPr>
          <a:xfrm>
            <a:off x="1517904" y="2757369"/>
            <a:ext cx="9144000" cy="4100631"/>
          </a:xfrm>
        </p:spPr>
        <p:txBody>
          <a:bodyPr>
            <a:normAutofit/>
          </a:bodyPr>
          <a:lstStyle/>
          <a:p>
            <a:pPr algn="just"/>
            <a:r>
              <a:rPr lang="en-US" sz="2000" dirty="0">
                <a:latin typeface="Garamond" panose="02020404030301010803" pitchFamily="18" charset="0"/>
              </a:rPr>
              <a:t>Utopian Performatives describe small but profound moments in which performance calls the attention of the audience in a way that lifts everyone slightly above the present into a hopeful feeling of what the world may be like, if every moment of our lives were as emotionally volatile, generous, aesthetically striking and </a:t>
            </a:r>
            <a:r>
              <a:rPr lang="en-US" sz="2000" dirty="0" err="1">
                <a:latin typeface="Garamond" panose="02020404030301010803" pitchFamily="18" charset="0"/>
              </a:rPr>
              <a:t>intersubjectively</a:t>
            </a:r>
            <a:r>
              <a:rPr lang="en-US" sz="2000" dirty="0">
                <a:latin typeface="Garamond" panose="02020404030301010803" pitchFamily="18" charset="0"/>
              </a:rPr>
              <a:t> intense (5). “…the potential of different kinds of performance to inspire moments in which audiences feel themselves allied with each other, and with the broader, more capacious sense of a public, in which social discourse articulates the impossible, rather than the insurmountable obstacles to human potential.” (2) “The aesthetics of these performances lead to both affective and effective feelings and expressions of hope and love not just for a partner, as the domestic scripts of realism so often emphasize, but for other people, for a more abstracted notion of “community” or for an even more intangible idea of “humankind…the possibility of the politics of transformation”. (2) </a:t>
            </a:r>
          </a:p>
          <a:p>
            <a:endParaRPr lang="en-US" dirty="0">
              <a:latin typeface="Garamond" panose="02020404030301010803" pitchFamily="18" charset="0"/>
            </a:endParaRPr>
          </a:p>
        </p:txBody>
      </p:sp>
    </p:spTree>
    <p:extLst>
      <p:ext uri="{BB962C8B-B14F-4D97-AF65-F5344CB8AC3E}">
        <p14:creationId xmlns:p14="http://schemas.microsoft.com/office/powerpoint/2010/main" val="2063316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871448-3FED-132D-03E6-E49084E083C9}"/>
              </a:ext>
            </a:extLst>
          </p:cNvPr>
          <p:cNvSpPr>
            <a:spLocks noGrp="1"/>
          </p:cNvSpPr>
          <p:nvPr>
            <p:ph type="title"/>
          </p:nvPr>
        </p:nvSpPr>
        <p:spPr/>
        <p:txBody>
          <a:bodyPr>
            <a:normAutofit/>
          </a:bodyPr>
          <a:lstStyle/>
          <a:p>
            <a:pPr algn="ctr"/>
            <a:r>
              <a:rPr lang="en-US" sz="3200" b="1" dirty="0">
                <a:latin typeface="Garamond" panose="02020404030301010803" pitchFamily="18" charset="0"/>
              </a:rPr>
              <a:t>Function of Utopian Performatives: Utopia as process of spending time</a:t>
            </a:r>
          </a:p>
        </p:txBody>
      </p:sp>
      <p:sp>
        <p:nvSpPr>
          <p:cNvPr id="3" name="Θέση περιεχομένου 2">
            <a:extLst>
              <a:ext uri="{FF2B5EF4-FFF2-40B4-BE49-F238E27FC236}">
                <a16:creationId xmlns:a16="http://schemas.microsoft.com/office/drawing/2014/main" id="{D271ED50-B552-4CB7-F9C7-C8FE8A319653}"/>
              </a:ext>
            </a:extLst>
          </p:cNvPr>
          <p:cNvSpPr>
            <a:spLocks noGrp="1"/>
          </p:cNvSpPr>
          <p:nvPr>
            <p:ph sz="half" idx="1"/>
          </p:nvPr>
        </p:nvSpPr>
        <p:spPr/>
        <p:txBody>
          <a:bodyPr>
            <a:noAutofit/>
          </a:bodyPr>
          <a:lstStyle/>
          <a:p>
            <a:pPr algn="just"/>
            <a:r>
              <a:rPr lang="en-US" sz="1600" dirty="0">
                <a:latin typeface="Garamond" panose="02020404030301010803" pitchFamily="18" charset="0"/>
              </a:rPr>
              <a:t>Utopian performatives persuade us that beyond this now of material oppression and unequal power relations lives a future that might be different, one whose potential we can feel by the promise of a present that </a:t>
            </a:r>
            <a:r>
              <a:rPr lang="en-US" sz="1600" b="1" dirty="0">
                <a:latin typeface="Garamond" panose="02020404030301010803" pitchFamily="18" charset="0"/>
              </a:rPr>
              <a:t>gestures</a:t>
            </a:r>
            <a:r>
              <a:rPr lang="en-US" sz="1600" dirty="0">
                <a:latin typeface="Garamond" panose="02020404030301010803" pitchFamily="18" charset="0"/>
              </a:rPr>
              <a:t> towards the future (7). They rehearse civic engagement. </a:t>
            </a:r>
            <a:r>
              <a:rPr lang="el-GR" sz="1600" dirty="0">
                <a:latin typeface="Garamond" panose="02020404030301010803" pitchFamily="18" charset="0"/>
              </a:rPr>
              <a:t>(</a:t>
            </a:r>
            <a:r>
              <a:rPr lang="en-US" sz="1600" dirty="0">
                <a:latin typeface="Garamond" panose="02020404030301010803" pitchFamily="18" charset="0"/>
              </a:rPr>
              <a:t>Boal and Brecht). Imagination, Dreams, Desires</a:t>
            </a:r>
          </a:p>
          <a:p>
            <a:pPr algn="just"/>
            <a:r>
              <a:rPr lang="en-US" sz="1600" dirty="0">
                <a:latin typeface="Garamond" panose="02020404030301010803" pitchFamily="18" charset="0"/>
              </a:rPr>
              <a:t>Document performance’s  emotional efficacy as a way to think about its social potential (15)</a:t>
            </a:r>
          </a:p>
          <a:p>
            <a:pPr algn="just"/>
            <a:r>
              <a:rPr lang="en-US" sz="1600" dirty="0">
                <a:latin typeface="Garamond" panose="02020404030301010803" pitchFamily="18" charset="0"/>
              </a:rPr>
              <a:t>Theatre: A space of desire, longing, loss</a:t>
            </a:r>
          </a:p>
        </p:txBody>
      </p:sp>
      <p:sp>
        <p:nvSpPr>
          <p:cNvPr id="4" name="Θέση περιεχομένου 3">
            <a:extLst>
              <a:ext uri="{FF2B5EF4-FFF2-40B4-BE49-F238E27FC236}">
                <a16:creationId xmlns:a16="http://schemas.microsoft.com/office/drawing/2014/main" id="{47B32CAA-19E6-0552-98D9-603120CA17F2}"/>
              </a:ext>
            </a:extLst>
          </p:cNvPr>
          <p:cNvSpPr>
            <a:spLocks noGrp="1"/>
          </p:cNvSpPr>
          <p:nvPr>
            <p:ph sz="half" idx="2"/>
          </p:nvPr>
        </p:nvSpPr>
        <p:spPr>
          <a:xfrm>
            <a:off x="6336792" y="2980943"/>
            <a:ext cx="4334256" cy="3306967"/>
          </a:xfrm>
        </p:spPr>
        <p:txBody>
          <a:bodyPr>
            <a:normAutofit fontScale="92500"/>
          </a:bodyPr>
          <a:lstStyle/>
          <a:p>
            <a:pPr algn="just"/>
            <a:r>
              <a:rPr lang="el-GR" sz="2200" b="1" dirty="0">
                <a:latin typeface="Garamond" panose="02020404030301010803" pitchFamily="18" charset="0"/>
              </a:rPr>
              <a:t>Οι ουτοπικές επιτελέσεις μας πείθουν ότι πέρα από αυτό το τώρα της υλικής καταπίεσης και των άνισων σχέσεων εξουσίας ζει ένα μέλλον που μπορεί να είναι διαφορετικό, ένα μέλλον του οποίου τις δυνατότητες μπορούμε να νιώσουμε με την υπόσχεση ενός παρόντος που χειρονομεί προς το μέλλον. Προβάρουν τη συμμετοχή στα κοινά. </a:t>
            </a:r>
          </a:p>
          <a:p>
            <a:endParaRPr lang="en-US" dirty="0"/>
          </a:p>
        </p:txBody>
      </p:sp>
    </p:spTree>
    <p:extLst>
      <p:ext uri="{BB962C8B-B14F-4D97-AF65-F5344CB8AC3E}">
        <p14:creationId xmlns:p14="http://schemas.microsoft.com/office/powerpoint/2010/main" val="284975923"/>
      </p:ext>
    </p:extLst>
  </p:cSld>
  <p:clrMapOvr>
    <a:masterClrMapping/>
  </p:clrMapOvr>
</p:sld>
</file>

<file path=ppt/theme/theme1.xml><?xml version="1.0" encoding="utf-8"?>
<a:theme xmlns:a="http://schemas.openxmlformats.org/drawingml/2006/main" name="PrismaticVTI">
  <a:themeElements>
    <a:clrScheme name="AnalogousFromDarkSeedLeftStep">
      <a:dk1>
        <a:srgbClr val="000000"/>
      </a:dk1>
      <a:lt1>
        <a:srgbClr val="FFFFFF"/>
      </a:lt1>
      <a:dk2>
        <a:srgbClr val="35261E"/>
      </a:dk2>
      <a:lt2>
        <a:srgbClr val="E6E2E8"/>
      </a:lt2>
      <a:accent1>
        <a:srgbClr val="65B237"/>
      </a:accent1>
      <a:accent2>
        <a:srgbClr val="8FAA2A"/>
      </a:accent2>
      <a:accent3>
        <a:srgbClr val="BA9F3A"/>
      </a:accent3>
      <a:accent4>
        <a:srgbClr val="BE642E"/>
      </a:accent4>
      <a:accent5>
        <a:srgbClr val="D04047"/>
      </a:accent5>
      <a:accent6>
        <a:srgbClr val="BE2E70"/>
      </a:accent6>
      <a:hlink>
        <a:srgbClr val="BF4F3F"/>
      </a:hlink>
      <a:folHlink>
        <a:srgbClr val="7F7F7F"/>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docProps/app.xml><?xml version="1.0" encoding="utf-8"?>
<Properties xmlns="http://schemas.openxmlformats.org/officeDocument/2006/extended-properties" xmlns:vt="http://schemas.openxmlformats.org/officeDocument/2006/docPropsVTypes">
  <TotalTime>3272</TotalTime>
  <Words>2705</Words>
  <Application>Microsoft Office PowerPoint</Application>
  <PresentationFormat>Widescreen</PresentationFormat>
  <Paragraphs>121</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Aharoni</vt:lpstr>
      <vt:lpstr>Arial</vt:lpstr>
      <vt:lpstr>Avenir Next LT Pro</vt:lpstr>
      <vt:lpstr>Garamond</vt:lpstr>
      <vt:lpstr>PrismaticVTI</vt:lpstr>
      <vt:lpstr>Utopia and Dystopia in the Theatrical Act Week 6</vt:lpstr>
      <vt:lpstr>Ruth Levitas: Hope, The Education of Desire and the Imaginary Reconstitution of Society</vt:lpstr>
      <vt:lpstr>Utopia as Method : Ruth Levitas</vt:lpstr>
      <vt:lpstr>Utopian Transgression: Lucy Sargisson Against Binaries and Dualisms</vt:lpstr>
      <vt:lpstr>Transgression of Binaries Contemporary Feminist Utopianism, 1996</vt:lpstr>
      <vt:lpstr>Υπέρβαση/Παράβαση Δυαδικών Σχέσεων (Lucy Sargisson)</vt:lpstr>
      <vt:lpstr>Utopia in Performance: Finding Hope at the Theatre, Jill Dolan, 2005</vt:lpstr>
      <vt:lpstr>Utopian Performance, part 2</vt:lpstr>
      <vt:lpstr>Function of Utopian Performatives: Utopia as process of spending time</vt:lpstr>
      <vt:lpstr>Utopia, present and future</vt:lpstr>
      <vt:lpstr>Utopian Theatre?</vt:lpstr>
      <vt:lpstr>Utopian and Dystopian Drama: The Plot of the Future: Utopia and Dystopia in Modern Drama, 1991</vt:lpstr>
      <vt:lpstr>Ernst Bloch and his followers: Herbert Marcuse (The Aesthetic Dimension: Towards a Critique of Marxist Aesthetics, 1978) and David Harvey (Spaces of Hope, 2009)</vt:lpstr>
      <vt:lpstr>David Harvey: Spaces of Hope (2009) Part 1: Spatiotemporal Utopias</vt:lpstr>
      <vt:lpstr>David Harvey, Spaces of Hope, Part 2: Dialectical Utopianism</vt:lpstr>
      <vt:lpstr>Spaces of Hope, Part 3:  Either/or vs both/and</vt:lpstr>
      <vt:lpstr>Spaces of Hope, Reviews</vt:lpstr>
      <vt:lpstr>TAZ : Temporary Autonomous Zone</vt:lpstr>
      <vt:lpstr>Burning Man : Festival, Ritual or Utopia?</vt:lpstr>
      <vt:lpstr>Immersive Theatre: ‘The Burnt City’ (Punchdrunk)</vt:lpstr>
      <vt:lpstr>DiY Culture: ‘Do it Yourself’ Culture  Early 20th / 6th BCE, Basilicata</vt:lpstr>
      <vt:lpstr>Utopia, Method, Vision, 2007  Tom Moylan and Raffaella Baccolini</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Utopia and Dystopia in the Theatrical Act Week</dc:title>
  <dc:creator>Maria Varsamopoulou</dc:creator>
  <cp:lastModifiedBy>Maria Varsam</cp:lastModifiedBy>
  <cp:revision>44</cp:revision>
  <dcterms:created xsi:type="dcterms:W3CDTF">2023-06-08T18:32:28Z</dcterms:created>
  <dcterms:modified xsi:type="dcterms:W3CDTF">2026-04-04T09:40:12Z</dcterms:modified>
</cp:coreProperties>
</file>