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71E37EC-8569-C012-945D-180E86987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3F1AD053-6EAD-AF45-6937-3C912346D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D5ADC2F-651E-25DA-74DE-99DE798F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55ECCB1-97D2-141C-079B-CE4951FE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70B630F-4E0D-AAF9-E0CE-127D3FE9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3F096CA-5807-D644-C76E-0457A2B7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6872B7B7-9850-CE12-F0C5-436B60A78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C14733A-4A43-ED0B-2010-53CB89D7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9716C80-5CE1-7B5D-8424-F15DEDB2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4052831-5FA8-2A70-B1BA-A1F5D5F7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200C14EE-071B-F879-0751-7A71EFE9F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02B785B9-ED43-0534-D677-FAF7106A1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7DFAE6C-1681-0450-A554-1BB77A8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0A563CD-460D-0FF2-8D6C-FFC26795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70979DD-3A7C-913C-B993-5F7AD82F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3027F48-CC73-2DF8-3302-9C21D8B1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4BE07F5-D192-FA88-30D4-496C7B3E8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BB22988-67B9-9C36-E96A-037B6A9E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94299E1-17B9-29C0-1674-E72E224A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4926D2A-1C51-22D4-5D3B-9FECDC4E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AF38E43-54AB-2AF5-DEAA-37AE2A0C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B9CFFF8-B570-3096-233B-3BE5FBC23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E667E49-FB4F-9D3B-BD90-7C190783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CDFC713-B091-F011-135E-32E8A6AC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8B26106-52E6-3A67-A137-BCB3599F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3DE9966-3D91-D867-AC83-C6207E62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46A59E4-C8E4-6073-57E4-48DEEA508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E3D8666F-BABA-78C1-3314-158CC8787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AAF81D8-1ECA-3FEB-AC6D-20DB2D9C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D12A429-876B-36F5-80A1-2CF6E266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9BA9524-D422-FD1A-ED70-00CF99B5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6E19C4E-5CF1-D0FB-19BC-BF8A5A58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A9355DE-4C4A-C0C7-D8F5-6D4269898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F2D1920-75AF-C356-1504-1465E748F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E8064645-BCF4-67C1-DF5F-B00AB6018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6E09CCC4-76AA-D881-C09A-479B4FDF6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59ED002E-C21D-FD2A-708F-5234A67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36A0C19C-B05D-8D01-558C-8702A089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8440EC45-C9E3-6A4E-96D7-99080C7F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3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EC3DBDA-9425-3ED7-EEC0-87E21A1E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96E5A52-8E1B-C821-EA49-F3BFF353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AE91214B-FA48-E505-3C09-E6CFA100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19953853-9E58-C65E-E4B3-83F6971C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3C7EE06B-F63C-BF56-5ADC-E55E71B0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E252AF6C-D06E-110D-70E4-E3103EB8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FC1A3C21-AEC4-0BAB-B4D3-BB4E657F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7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ECC7496-2C60-F05F-98C9-2F697D2C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FBE6ABC-414F-7466-5FD6-2DEF32BA2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A14BFB5-28BD-BE7B-D6F3-F7C893950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E4E3357-200E-B8D6-96FF-D883312A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13BB47C-CBB3-CD0F-C08B-AC516ADD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B091738-3F67-90DB-2536-80DBC7DA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83E7C9-25BF-200C-8F34-DA4522D9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DFA2C52B-3274-09CA-B84A-06B2C9968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0FA01503-25B6-A85C-1257-C0C553991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18CC83E-2004-65D4-F1F8-F39992E6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44D4513-0628-ECC7-F7A0-774653FE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70CDCF1-1664-7ECC-3CD2-D5BA0C1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3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EC9932EC-4DBF-6709-CFAB-DCD8D112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EB8BA9E-DFC4-96CD-6626-B947C8207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E807E85-0FF1-BA4D-178B-5694472F9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F6BA-5F30-4A44-A38D-9392D32A4A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179C3F0-C22C-7C4A-E795-DDB51684B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49D9CDC-97CB-AD0B-70F8-0A0A1D688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97AC-CF67-4F4A-B2F9-1AA12F59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7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E6050014-DD67-E1A3-5F66-39E303EB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Problem Exploration in Research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D2E01DE4-7289-FB58-4BAD-2BEE5E00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Garamond" panose="02020404030301010803" pitchFamily="18" charset="0"/>
              </a:rPr>
              <a:t>Questions to consider before starting: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Why am I doing this research?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Why should you believe what you’re saying?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How could this research prove useful?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Surely Pr. X said (discovered, researched) this 10 years ago in Y Journal?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What other methods could I use to do my research?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Is there a ‘so what’ to my question/research problem/problem statement? </a:t>
            </a:r>
          </a:p>
        </p:txBody>
      </p:sp>
    </p:spTree>
    <p:extLst>
      <p:ext uri="{BB962C8B-B14F-4D97-AF65-F5344CB8AC3E}">
        <p14:creationId xmlns:p14="http://schemas.microsoft.com/office/powerpoint/2010/main" val="150612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B536C4A-4DD1-D93C-D579-74ABC238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Aims of Problem Exploration in Research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4FB401F-29F0-C961-C93E-7B2856368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To redefine your research questions as problem statements</a:t>
            </a:r>
          </a:p>
          <a:p>
            <a:r>
              <a:rPr lang="en-US" dirty="0">
                <a:latin typeface="Garamond" panose="02020404030301010803" pitchFamily="18" charset="0"/>
              </a:rPr>
              <a:t>To identify assumptions underlying your problem statement</a:t>
            </a:r>
          </a:p>
          <a:p>
            <a:r>
              <a:rPr lang="en-US" dirty="0">
                <a:latin typeface="Garamond" panose="02020404030301010803" pitchFamily="18" charset="0"/>
              </a:rPr>
              <a:t>Explore Methods of visually mapping research information</a:t>
            </a:r>
          </a:p>
          <a:p>
            <a:r>
              <a:rPr lang="en-US" dirty="0">
                <a:latin typeface="Garamond" panose="02020404030301010803" pitchFamily="18" charset="0"/>
              </a:rPr>
              <a:t>Employ idea-generation strategies to introduce new approaches to your research</a:t>
            </a:r>
          </a:p>
          <a:p>
            <a:r>
              <a:rPr lang="en-US" dirty="0">
                <a:latin typeface="Garamond" panose="02020404030301010803" pitchFamily="18" charset="0"/>
              </a:rPr>
              <a:t>Consider new ideas generated to re-examine the direction of your research project</a:t>
            </a:r>
          </a:p>
          <a:p>
            <a:r>
              <a:rPr lang="en-US" dirty="0">
                <a:latin typeface="Garamond" panose="02020404030301010803" pitchFamily="18" charset="0"/>
              </a:rPr>
              <a:t>Identify the stages of the creative process in order to facilitate the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256080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2AFF74A-2032-9CF7-1C29-8754D145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The Process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A7837A4-2390-2CDF-66A1-01536B225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Recognition</a:t>
            </a:r>
            <a:r>
              <a:rPr lang="en-US" dirty="0">
                <a:latin typeface="Garamond" panose="02020404030301010803" pitchFamily="18" charset="0"/>
              </a:rPr>
              <a:t> = A recognition that the problem exists</a:t>
            </a:r>
          </a:p>
          <a:p>
            <a:r>
              <a:rPr lang="en-US" dirty="0">
                <a:latin typeface="Garamond" panose="02020404030301010803" pitchFamily="18" charset="0"/>
              </a:rPr>
              <a:t>↓</a:t>
            </a:r>
          </a:p>
          <a:p>
            <a:r>
              <a:rPr lang="en-US" b="1" dirty="0">
                <a:latin typeface="Garamond" panose="02020404030301010803" pitchFamily="18" charset="0"/>
              </a:rPr>
              <a:t>Preparation</a:t>
            </a:r>
            <a:r>
              <a:rPr lang="en-US" dirty="0">
                <a:latin typeface="Garamond" panose="02020404030301010803" pitchFamily="18" charset="0"/>
              </a:rPr>
              <a:t> = A deliberate effort to understand the problem</a:t>
            </a:r>
          </a:p>
          <a:p>
            <a:r>
              <a:rPr lang="en-US" dirty="0">
                <a:latin typeface="Garamond" panose="02020404030301010803" pitchFamily="18" charset="0"/>
              </a:rPr>
              <a:t>↓</a:t>
            </a:r>
          </a:p>
          <a:p>
            <a:r>
              <a:rPr lang="en-US" b="1" dirty="0">
                <a:latin typeface="Garamond" panose="02020404030301010803" pitchFamily="18" charset="0"/>
              </a:rPr>
              <a:t>Incubation</a:t>
            </a:r>
            <a:r>
              <a:rPr lang="en-US" dirty="0">
                <a:latin typeface="Garamond" panose="02020404030301010803" pitchFamily="18" charset="0"/>
              </a:rPr>
              <a:t> = The application of techniques to generate ideas</a:t>
            </a:r>
          </a:p>
          <a:p>
            <a:r>
              <a:rPr lang="en-US" dirty="0">
                <a:latin typeface="Garamond" panose="02020404030301010803" pitchFamily="18" charset="0"/>
              </a:rPr>
              <a:t>↓</a:t>
            </a:r>
          </a:p>
          <a:p>
            <a:r>
              <a:rPr lang="en-US" b="1" dirty="0">
                <a:latin typeface="Garamond" panose="02020404030301010803" pitchFamily="18" charset="0"/>
              </a:rPr>
              <a:t>Verification</a:t>
            </a:r>
            <a:r>
              <a:rPr lang="en-US" dirty="0">
                <a:latin typeface="Garamond" panose="02020404030301010803" pitchFamily="18" charset="0"/>
              </a:rPr>
              <a:t> = The hard work of developing and testing the idea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1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2FB77F9-8096-6190-9E8D-07BD861F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Preparation and Generation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527C4D2-06B0-CCB4-444D-195BD3A88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Preparation: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Briefing: The problem as given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The problem as understood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Formulation and reformulation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Generation: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Idea Development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Purge/Brainstorming/Creative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Memory Retrieval/Limitations/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Context/Testing Hypothesis</a:t>
            </a:r>
          </a:p>
          <a:p>
            <a:pPr algn="just"/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0CB3F4D-0A1B-4CCB-1455-A0EC8D32EE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Alternatively:</a:t>
            </a:r>
          </a:p>
          <a:p>
            <a:r>
              <a:rPr lang="en-US" dirty="0">
                <a:latin typeface="Garamond" panose="02020404030301010803" pitchFamily="18" charset="0"/>
              </a:rPr>
              <a:t>1. Find the problem</a:t>
            </a:r>
          </a:p>
          <a:p>
            <a:r>
              <a:rPr lang="en-US" dirty="0">
                <a:latin typeface="Garamond" panose="02020404030301010803" pitchFamily="18" charset="0"/>
              </a:rPr>
              <a:t>2. Find the facts around the problem</a:t>
            </a:r>
          </a:p>
          <a:p>
            <a:r>
              <a:rPr lang="en-US" dirty="0">
                <a:latin typeface="Garamond" panose="02020404030301010803" pitchFamily="18" charset="0"/>
              </a:rPr>
              <a:t>3. Define the problem</a:t>
            </a:r>
          </a:p>
          <a:p>
            <a:r>
              <a:rPr lang="en-US" dirty="0">
                <a:latin typeface="Garamond" panose="02020404030301010803" pitchFamily="18" charset="0"/>
              </a:rPr>
              <a:t>4. Find Ideas</a:t>
            </a:r>
          </a:p>
          <a:p>
            <a:r>
              <a:rPr lang="en-US" dirty="0">
                <a:latin typeface="Garamond" panose="02020404030301010803" pitchFamily="18" charset="0"/>
              </a:rPr>
              <a:t>5. Evaluate and select solutions from ideas</a:t>
            </a:r>
          </a:p>
          <a:p>
            <a:r>
              <a:rPr lang="en-US" dirty="0">
                <a:latin typeface="Garamond" panose="02020404030301010803" pitchFamily="18" charset="0"/>
              </a:rPr>
              <a:t>6. Plan actions upon the selections</a:t>
            </a:r>
          </a:p>
          <a:p>
            <a:r>
              <a:rPr lang="en-US" dirty="0">
                <a:latin typeface="Garamond" panose="02020404030301010803" pitchFamily="18" charset="0"/>
              </a:rPr>
              <a:t>7. Take action on the solutions</a:t>
            </a:r>
          </a:p>
        </p:txBody>
      </p:sp>
    </p:spTree>
    <p:extLst>
      <p:ext uri="{BB962C8B-B14F-4D97-AF65-F5344CB8AC3E}">
        <p14:creationId xmlns:p14="http://schemas.microsoft.com/office/powerpoint/2010/main" val="219100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1F3E54-CC0E-F099-6097-ED32F690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Questions and Assumptions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8AF1998-4CAD-B8BF-05DB-41745C8896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Research Questions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Concise problem statements using active verbs: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How can I ...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How can we …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Question definition helps to: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Guide your research process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Avoids wasting time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A helpful start/writer’s block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AF6ECECD-0892-D83E-9FF8-74A0A07D75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Assumptions </a:t>
            </a:r>
          </a:p>
          <a:p>
            <a:pPr marL="0" indent="0" algn="just">
              <a:buNone/>
            </a:pPr>
            <a:r>
              <a:rPr lang="en-US" b="1" dirty="0">
                <a:latin typeface="Garamond" panose="02020404030301010803" pitchFamily="18" charset="0"/>
              </a:rPr>
              <a:t>Ask yourself: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What are the assumptions underlying this question?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Are you asking the right question?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Are there other viewpoints to consider this question from?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Are there other factors to consider?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How is your question different?</a:t>
            </a:r>
          </a:p>
          <a:p>
            <a:pPr algn="just"/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7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E1F2E8-828E-92F2-B3A7-724E1E08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Ideas Generation: Brainstorming, Mind Mapping, Flow Charts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5732B47-1992-7691-9674-E22F5699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A. Rapid Brainstorming: The goal is to stimulate creativity and lateral thinking (thinking outside the box)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1. </a:t>
            </a:r>
            <a:r>
              <a:rPr lang="en-US" dirty="0">
                <a:latin typeface="Garamond" panose="02020404030301010803" pitchFamily="18" charset="0"/>
              </a:rPr>
              <a:t>Generates words, ideas, suggestions to add to this question statement.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2. </a:t>
            </a:r>
            <a:r>
              <a:rPr lang="en-US" dirty="0">
                <a:latin typeface="Garamond" panose="02020404030301010803" pitchFamily="18" charset="0"/>
              </a:rPr>
              <a:t>The researcher then selects helpful ideas and reframes the question: How can I …? (using active verbs)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3. </a:t>
            </a:r>
            <a:r>
              <a:rPr lang="en-US" dirty="0">
                <a:latin typeface="Garamond" panose="02020404030301010803" pitchFamily="18" charset="0"/>
              </a:rPr>
              <a:t>Problems/Thoughts/Suggestions/Questions = Avoid self-criticism, judgement, stress, fear, reluctance, self-censorship, lack of preparation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B. Mind Maps (illustrate)</a:t>
            </a:r>
          </a:p>
          <a:p>
            <a:pPr algn="just"/>
            <a:r>
              <a:rPr lang="en-US" b="1" dirty="0">
                <a:latin typeface="Garamond" panose="02020404030301010803" pitchFamily="18" charset="0"/>
              </a:rPr>
              <a:t>C. The Flower Technique</a:t>
            </a:r>
            <a:r>
              <a:rPr lang="en-US" dirty="0">
                <a:latin typeface="Garamond" panose="02020404030301010803" pitchFamily="18" charset="0"/>
              </a:rPr>
              <a:t>: Pick a dynamic word, do a chart, look for furthest word and read back into question or make a list for one word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2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CDF262-7BE8-293E-BB50-702F6402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Evaluation of Ideas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A96742C-D48F-D85C-B5C1-49883E2CF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Give marks out of 10 for:</a:t>
            </a:r>
          </a:p>
          <a:p>
            <a:r>
              <a:rPr lang="en-US" dirty="0">
                <a:latin typeface="Garamond" panose="02020404030301010803" pitchFamily="18" charset="0"/>
              </a:rPr>
              <a:t>Novelty – original ideas</a:t>
            </a:r>
          </a:p>
          <a:p>
            <a:r>
              <a:rPr lang="en-US" dirty="0">
                <a:latin typeface="Garamond" panose="02020404030301010803" pitchFamily="18" charset="0"/>
              </a:rPr>
              <a:t>Appeal – attractive ideas</a:t>
            </a:r>
          </a:p>
          <a:p>
            <a:r>
              <a:rPr lang="en-US" dirty="0">
                <a:latin typeface="Garamond" panose="02020404030301010803" pitchFamily="18" charset="0"/>
              </a:rPr>
              <a:t>Feasibility – applicable ideas</a:t>
            </a:r>
          </a:p>
          <a:p>
            <a:r>
              <a:rPr lang="en-US" b="1" dirty="0">
                <a:latin typeface="Garamond" panose="02020404030301010803" pitchFamily="18" charset="0"/>
              </a:rPr>
              <a:t>Which ideas rank highest in all three?</a:t>
            </a:r>
          </a:p>
          <a:p>
            <a:r>
              <a:rPr lang="en-US" b="1" dirty="0">
                <a:latin typeface="Garamond" panose="02020404030301010803" pitchFamily="18" charset="0"/>
              </a:rPr>
              <a:t>But: </a:t>
            </a:r>
            <a:r>
              <a:rPr lang="en-US" dirty="0">
                <a:latin typeface="Garamond" panose="02020404030301010803" pitchFamily="18" charset="0"/>
              </a:rPr>
              <a:t>Value naïve ideas / Capture all ideas / piggy back on other ideas</a:t>
            </a:r>
          </a:p>
          <a:p>
            <a:r>
              <a:rPr lang="en-US" dirty="0">
                <a:latin typeface="Garamond" panose="02020404030301010803" pitchFamily="18" charset="0"/>
              </a:rPr>
              <a:t>Feedback → Reflection → Reformulating Research Problem Statement</a:t>
            </a:r>
          </a:p>
          <a:p>
            <a:r>
              <a:rPr lang="en-US" b="1" dirty="0">
                <a:latin typeface="Garamond" panose="02020404030301010803" pitchFamily="18" charset="0"/>
              </a:rPr>
              <a:t>Is this the right question?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881CF18-EEF8-B60D-EC8F-D4F840229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300" b="1" dirty="0">
                <a:latin typeface="Garamond" panose="02020404030301010803" pitchFamily="18" charset="0"/>
              </a:rPr>
              <a:t>Sticker Chart</a:t>
            </a:r>
          </a:p>
          <a:p>
            <a:pPr marL="0" indent="0" algn="just">
              <a:buNone/>
            </a:pPr>
            <a:r>
              <a:rPr lang="en-US" dirty="0">
                <a:latin typeface="Garamond" panose="02020404030301010803" pitchFamily="18" charset="0"/>
              </a:rPr>
              <a:t>Use three sets of stickers with different </a:t>
            </a:r>
            <a:r>
              <a:rPr lang="en-US" dirty="0" err="1">
                <a:latin typeface="Garamond" panose="02020404030301010803" pitchFamily="18" charset="0"/>
              </a:rPr>
              <a:t>colours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Garamond" panose="02020404030301010803" pitchFamily="18" charset="0"/>
              </a:rPr>
              <a:t>Blue Ideas</a:t>
            </a:r>
            <a:r>
              <a:rPr lang="en-US" dirty="0">
                <a:latin typeface="Garamond" panose="02020404030301010803" pitchFamily="18" charset="0"/>
              </a:rPr>
              <a:t>: Easy to implement/Few risks/High Acceptability/Past Examples available</a:t>
            </a:r>
          </a:p>
          <a:p>
            <a:pPr marL="0" indent="0" algn="just">
              <a:buNone/>
            </a:pPr>
            <a:r>
              <a:rPr lang="en-US" b="1" dirty="0">
                <a:latin typeface="Garamond" panose="02020404030301010803" pitchFamily="18" charset="0"/>
              </a:rPr>
              <a:t>Red Ideas: </a:t>
            </a:r>
            <a:r>
              <a:rPr lang="en-US" dirty="0">
                <a:latin typeface="Garamond" panose="02020404030301010803" pitchFamily="18" charset="0"/>
              </a:rPr>
              <a:t>Breakthrough or 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Innovative Ideas/Interesting or Exciting Ideas/Can be Implemented</a:t>
            </a:r>
          </a:p>
          <a:p>
            <a:pPr marL="0" indent="0" algn="just">
              <a:buNone/>
            </a:pPr>
            <a:r>
              <a:rPr lang="en-US" b="1" dirty="0">
                <a:latin typeface="Garamond" panose="02020404030301010803" pitchFamily="18" charset="0"/>
              </a:rPr>
              <a:t>Yellow Ideas:</a:t>
            </a:r>
            <a:r>
              <a:rPr lang="en-US" dirty="0">
                <a:latin typeface="Garamond" panose="02020404030301010803" pitchFamily="18" charset="0"/>
              </a:rPr>
              <a:t> Ideas for the Future/Dreams, Challenges/Red ideas for tomorrow</a:t>
            </a:r>
          </a:p>
        </p:txBody>
      </p:sp>
    </p:spTree>
    <p:extLst>
      <p:ext uri="{BB962C8B-B14F-4D97-AF65-F5344CB8AC3E}">
        <p14:creationId xmlns:p14="http://schemas.microsoft.com/office/powerpoint/2010/main" val="400085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CBAE6F-6D20-C9EE-7164-00618721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Conclusion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C993DFE-7F8F-7EB3-BD99-973FEFCD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latin typeface="Garamond" panose="02020404030301010803" pitchFamily="18" charset="0"/>
              </a:rPr>
              <a:t>Your argument as ‘story’: Why?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Determine what your central idea is (argument/thesis statement) and organize your writing and research around this.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The writer and reader will know where the essay is ‘going’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Ideas can be linked together in a particular sequence </a:t>
            </a:r>
            <a:r>
              <a:rPr lang="en-US">
                <a:latin typeface="Garamond" panose="02020404030301010803" pitchFamily="18" charset="0"/>
              </a:rPr>
              <a:t>(</a:t>
            </a:r>
            <a:r>
              <a:rPr lang="en-US" smtClean="0">
                <a:latin typeface="Garamond" panose="02020404030301010803" pitchFamily="18" charset="0"/>
              </a:rPr>
              <a:t>chronological/cause-effect/logical/comparison)</a:t>
            </a:r>
            <a:endParaRPr lang="en-US" dirty="0">
              <a:latin typeface="Garamond" panose="02020404030301010803" pitchFamily="18" charset="0"/>
            </a:endParaRP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There is a clear beginning and end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The reader is given a sense of direction as they read – the writer’s purpose guides the reader</a:t>
            </a:r>
          </a:p>
          <a:p>
            <a:pPr algn="just"/>
            <a:r>
              <a:rPr lang="en-US" dirty="0">
                <a:latin typeface="Garamond" panose="02020404030301010803" pitchFamily="18" charset="0"/>
              </a:rPr>
              <a:t>There is a sense of completion by the end, the ‘story’ is ‘rounded off’</a:t>
            </a:r>
          </a:p>
        </p:txBody>
      </p:sp>
    </p:spTree>
    <p:extLst>
      <p:ext uri="{BB962C8B-B14F-4D97-AF65-F5344CB8AC3E}">
        <p14:creationId xmlns:p14="http://schemas.microsoft.com/office/powerpoint/2010/main" val="2764497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658</Words>
  <Application>Microsoft Office PowerPoint</Application>
  <PresentationFormat>Ευρεία οθόνη</PresentationFormat>
  <Paragraphs>86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Θέμα του Office</vt:lpstr>
      <vt:lpstr>Problem Exploration in Research</vt:lpstr>
      <vt:lpstr>Aims of Problem Exploration in Research</vt:lpstr>
      <vt:lpstr>The Process</vt:lpstr>
      <vt:lpstr>Preparation and Generation</vt:lpstr>
      <vt:lpstr>Questions and Assumptions</vt:lpstr>
      <vt:lpstr>Ideas Generation: Brainstorming, Mind Mapping, Flow Charts</vt:lpstr>
      <vt:lpstr>Evaluation of Ideas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Exploration in Research</dc:title>
  <dc:creator>maria varsamopoulou</dc:creator>
  <cp:lastModifiedBy>kathigites</cp:lastModifiedBy>
  <cp:revision>6</cp:revision>
  <dcterms:created xsi:type="dcterms:W3CDTF">2023-12-11T20:08:26Z</dcterms:created>
  <dcterms:modified xsi:type="dcterms:W3CDTF">2024-01-15T11:53:06Z</dcterms:modified>
</cp:coreProperties>
</file>