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6" r:id="rId8"/>
    <p:sldId id="287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76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46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17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934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6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88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917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92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40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488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8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5C691BE-0AED-4369-814E-4A77FCA4F9A9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299FCB0-FDED-43E6-9B1B-5BA5B2FF4FD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22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CC846E-5A2F-1CFE-3099-CD94679031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Υποθέσεις </a:t>
            </a:r>
            <a:endParaRPr lang="en-GB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11C3837-BC5F-69BF-600D-E08FBFE6C0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368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B8BFE3-0BFE-18F1-5094-6FB16EC11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Μη κατευθυνόμενες και κατευθυνόμενες ερευνητικές υποθέσεις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F0AEAB-6C17-60A8-2BF7-14DE9C9E9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Σε μια </a:t>
            </a:r>
            <a:r>
              <a:rPr lang="el-GR" b="1" dirty="0"/>
              <a:t>μη κατευθυνόμενη ερευνητική υπόθεση </a:t>
            </a:r>
            <a:r>
              <a:rPr lang="el-GR" dirty="0"/>
              <a:t>ο ερευνητής προβλέπει απλώς την ύπαρξη της σχέσης, ενώ η κατεύθυνση της σχέσης δεν παρουσιάζεται.</a:t>
            </a:r>
          </a:p>
          <a:p>
            <a:r>
              <a:rPr lang="el-GR" dirty="0"/>
              <a:t>Μη κατευθυνόμενη ερευνητική υπόθεση: «Υπάρχουν διαφορές ανάμεσα στις οδούς χορήγησης των αναλγητικών στους καρκινοπαθείς».</a:t>
            </a:r>
          </a:p>
          <a:p>
            <a:r>
              <a:rPr lang="el-GR" dirty="0"/>
              <a:t>Στην </a:t>
            </a:r>
            <a:r>
              <a:rPr lang="el-GR" b="1" dirty="0"/>
              <a:t>κατευθυνόμενη ερευνητική υπόθεση </a:t>
            </a:r>
            <a:r>
              <a:rPr lang="el-GR" dirty="0"/>
              <a:t>ο ερευνητής προβλέπει τον τύπο της σχέσης που </a:t>
            </a:r>
            <a:r>
              <a:rPr lang="el-GR" dirty="0" err="1"/>
              <a:t>προσδοκάται</a:t>
            </a:r>
            <a:r>
              <a:rPr lang="el-GR" dirty="0"/>
              <a:t>.</a:t>
            </a:r>
          </a:p>
          <a:p>
            <a:r>
              <a:rPr lang="el-GR" dirty="0"/>
              <a:t>Οι κατευθυνόμενες υποθέσεις έχουν αρκετά πλεονεκτήματα:</a:t>
            </a:r>
          </a:p>
          <a:p>
            <a:pPr marL="544068" lvl="1" indent="-342900">
              <a:buFont typeface="+mj-lt"/>
              <a:buAutoNum type="arabicPeriod"/>
            </a:pPr>
            <a:r>
              <a:rPr lang="el-GR" dirty="0"/>
              <a:t>Αποσαφηνίζουν τις προσδοκίες του ερευνητή</a:t>
            </a:r>
          </a:p>
          <a:p>
            <a:pPr marL="544068" lvl="1" indent="-342900">
              <a:buFont typeface="+mj-lt"/>
              <a:buAutoNum type="arabicPeriod"/>
            </a:pPr>
            <a:r>
              <a:rPr lang="el-GR" dirty="0"/>
              <a:t>Επιτρέπουν πιο ακριβή έλεγχο των θεωρητικών προτάσεων</a:t>
            </a:r>
          </a:p>
          <a:p>
            <a:pPr marL="544068" lvl="1" indent="-342900">
              <a:buFont typeface="+mj-lt"/>
              <a:buAutoNum type="arabicPeriod"/>
            </a:pPr>
            <a:r>
              <a:rPr lang="el-GR" dirty="0"/>
              <a:t>Επιτρέπουν τη χρήση μονόπλευρων στατιστικών ελέγχων</a:t>
            </a:r>
          </a:p>
          <a:p>
            <a:pPr marL="544068" lvl="1" indent="-342900">
              <a:buFont typeface="+mj-lt"/>
              <a:buAutoNum type="arabicPeriod"/>
            </a:pPr>
            <a:endParaRPr lang="el-GR" dirty="0"/>
          </a:p>
          <a:p>
            <a:pPr marL="201168" lvl="1" indent="0">
              <a:buNone/>
            </a:pPr>
            <a:r>
              <a:rPr lang="el-GR" dirty="0"/>
              <a:t>Κατευθυνόμενη ερευνητική υπόθεση: «Η επαγγελματική αφοσίωση αυξάνεται από το επίπεδο διοίκησης που βασίζεται στα κίνητρα».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701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74AB33-5942-5609-CA99-07C5E1EE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Κριτήρια υπόθεσης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84A98F-6A05-744C-9111-021029558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Μια υπόθεση θα πρέπει να: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Είναι διατυπωμένη υπό τη μορφή δηλωτικής πρότασης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Είναι διατυπωμένη σε ενεστώτα χρόνο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Περιλαμβάνει τον πληθυσμό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Περιλαμβάνει τις μεταβλητές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Αντανακλά τον προβληματισμό, το σκοπό ή την ερευνητική ερώτηση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Είναι εμπειρικά ελέγξιμη (δηλαδή να μπορεί να επιτευχθεί ο έλεγχος)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685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194654-7A5C-8A5D-D269-D6A4B548C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Μορφή υπόθεσης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BD00A9-6574-3192-860E-3CE88B5FB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Οι υποθέσεις συνήθως διατυπώνονται με τη μορφή συσχέτισης ή σύγκρισης.</a:t>
            </a:r>
          </a:p>
          <a:p>
            <a:r>
              <a:rPr lang="el-GR" dirty="0"/>
              <a:t>Μια κατευθυνόμενη ερευνητική υπόθεση θα πρέπει να περιέχει όρους όπως λιγότερο, μεγαλύτερο, ελάττωση ή αρνητική συσχέτιση.</a:t>
            </a:r>
          </a:p>
          <a:p>
            <a:r>
              <a:rPr lang="el-GR" dirty="0"/>
              <a:t>Παραδείγματα ερευνητικών ερωτήσεων και αντίστοιχων υποθέσεων:</a:t>
            </a:r>
          </a:p>
          <a:p>
            <a:pPr lvl="1"/>
            <a:r>
              <a:rPr lang="el-GR" dirty="0"/>
              <a:t>Ερευνητική ερώτηση: Υπάρχει συσχέτιση μεταξύ των επιπέδων άγχους και των αποτελεσμάτων των εξετάσεων στους επί </a:t>
            </a:r>
            <a:r>
              <a:rPr lang="el-GR" dirty="0" err="1"/>
              <a:t>πτυχίω</a:t>
            </a:r>
            <a:r>
              <a:rPr lang="el-GR" dirty="0"/>
              <a:t> φοιτητές νοσηλευτικής;</a:t>
            </a:r>
          </a:p>
          <a:p>
            <a:pPr lvl="1"/>
            <a:r>
              <a:rPr lang="el-GR" dirty="0"/>
              <a:t>Υπόθεση: Υπάρχει </a:t>
            </a:r>
            <a:r>
              <a:rPr lang="el-GR" b="1" i="1" dirty="0"/>
              <a:t>αρνητική συσχέτιση </a:t>
            </a:r>
            <a:r>
              <a:rPr lang="el-GR" dirty="0"/>
              <a:t>μεταξύ των επιπέδων άγχους και των αποτελεσμάτων των εξετάσεων στους επί </a:t>
            </a:r>
            <a:r>
              <a:rPr lang="el-GR" dirty="0" err="1"/>
              <a:t>πτυχίω</a:t>
            </a:r>
            <a:r>
              <a:rPr lang="el-GR" dirty="0"/>
              <a:t> φοιτητές νοσηλευτικής.</a:t>
            </a:r>
          </a:p>
          <a:p>
            <a:pPr lvl="1"/>
            <a:r>
              <a:rPr lang="el-GR" dirty="0"/>
              <a:t>Ερευνητική ερώτηση: Υπάρχει διαφορά στην ετοιμότητα για </a:t>
            </a:r>
            <a:r>
              <a:rPr lang="el-GR" dirty="0" err="1"/>
              <a:t>προεγχειρητική</a:t>
            </a:r>
            <a:r>
              <a:rPr lang="el-GR" dirty="0"/>
              <a:t> εκπαίδευση ανάμεσα στους </a:t>
            </a:r>
            <a:r>
              <a:rPr lang="el-GR" dirty="0" err="1"/>
              <a:t>προεγχειρητικούς</a:t>
            </a:r>
            <a:r>
              <a:rPr lang="el-GR" dirty="0"/>
              <a:t> ασθενείς με υψηλά επίπεδα άγχους και σε εκείνους που δεν έχουν υψηλά επίπεδα άγχους;</a:t>
            </a:r>
          </a:p>
          <a:p>
            <a:pPr lvl="1"/>
            <a:r>
              <a:rPr lang="el-GR" dirty="0"/>
              <a:t>Υπόθεση: Η ετοιμότητα εκπαίδευσης κατά την </a:t>
            </a:r>
            <a:r>
              <a:rPr lang="el-GR" dirty="0" err="1"/>
              <a:t>προεγχειρητική</a:t>
            </a:r>
            <a:r>
              <a:rPr lang="el-GR" dirty="0"/>
              <a:t> διδασκαλία είναι </a:t>
            </a:r>
            <a:r>
              <a:rPr lang="el-GR" b="1" i="1" dirty="0"/>
              <a:t>μικρότερη</a:t>
            </a:r>
            <a:r>
              <a:rPr lang="el-GR" dirty="0"/>
              <a:t> στους </a:t>
            </a:r>
            <a:r>
              <a:rPr lang="el-GR" dirty="0" err="1"/>
              <a:t>προεγχειρητικούς</a:t>
            </a:r>
            <a:r>
              <a:rPr lang="el-GR" dirty="0"/>
              <a:t> ασθενείς με υψηλά επίπεδα άγχους σε σύγκριση με τους ασθενείς που δεν έχουν υψηλά επίπεδα άγχους.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75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88344B-C024-86DD-7B02-14F1A638D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Υποθέσεις και έλεγχος της θεωρίας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EA4C76-EA49-EAA3-DCA1-D4C0CB228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Συνήθως μια υπόθεση ελέγχει μόνο μια πρόταση της θεωρίας και όχι ολόκληρη τη θεωρία.</a:t>
            </a:r>
          </a:p>
          <a:p>
            <a:r>
              <a:rPr lang="el-GR" dirty="0"/>
              <a:t>Οι υποθέσεις δεν αποδεικνύονται. </a:t>
            </a:r>
          </a:p>
          <a:p>
            <a:r>
              <a:rPr lang="el-GR" dirty="0"/>
              <a:t>Η λέξη «αποδεικνύω» αποτελεί μια απαγορευμένη έννοια για τον τομέα της έρευνας, ενώ κανένας ερευνητής δεν θα πρέπει να ισχυρίζεται κάτι παρόμοιο.</a:t>
            </a:r>
          </a:p>
          <a:p>
            <a:r>
              <a:rPr lang="el-GR" dirty="0"/>
              <a:t>Σε περίπτωση που η μηδενική υπόθεση απορριφθεί, τότε υποστηρίζεται η εναλλακτική υπόθεση. Τότε υποστηρίζεται και η θεωρία που επάγεται από αυτήν.</a:t>
            </a:r>
          </a:p>
          <a:p>
            <a:r>
              <a:rPr lang="el-GR" dirty="0"/>
              <a:t>Παρομοίως, σε περίπτωση που η ερευνητική υπόθεση δεν υποστηρίζεται, τότε ούτε η θεωρία υποστηρίζεται. </a:t>
            </a:r>
          </a:p>
          <a:p>
            <a:r>
              <a:rPr lang="el-GR" dirty="0"/>
              <a:t>Όταν τα δεδομένα αποτυγχάνουν να υποστηρίξουν τη θεωρία, τότε απαιτείται μια κριτική επανεξέταση της θεωρίας.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7472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630DD6-E6F7-1182-34BA-70A9902D2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Σχολιασμός υποθέσεων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D4101F-A60B-8E3E-E311-864BCA645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Τα κριτήρια με βάση τα οποία γίνεται η αξιολόγηση των υποθέσεων μιας μελέτης: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Περιέχεται στη μελέτη μια υπόθεση ή υποθέσεις;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Είναι κάθε υπόθεση διατυπωμένη με σαφήνεια αλλά και με συνοπτικό τρόπο;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Είναι διατυπωμένη η υπόθεση με τη μορφή δηλωτικής πρότασης;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Είναι η υπόθεση άμεσα συνδεδεμένη με τον προβληματισμό της μελέτης;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Εάν υπάρχει ένα πλήρως καθορισμένο πλαίσιο στην προκειμένη μελέτη, προέρχεται η υπόθεση από το πλαίσιο αυτό;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Περιλαμβάνει η κάθε υπόθεση τον πληθυσμό και τουλάχιστον δύο μεταβλητές;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Διατυπώνεται η κάθε υπόθεση ως κατευθυνόμενη ερευνητική υπόθεση; Εάν όχι, παρουσιάζεται η λογική για τον συγκεκριμένο τύπο υπόθεσης;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Είναι εμφανές ότι κάθε υπόθεση μπορεί να καταστεί εμπειρικά ελέγξιμη;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Σε κάθε υπόθεση περιέχεται μια μόνο πρόβλεψη;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2647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0C5C6F-DF10-9FCC-97A8-5F79AE67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Ερωτήσεις κατανόησης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590DA3-EF8E-5A6F-AAC0-DAEDE60A1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517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7A3DE9-BF66-CB7C-3716-833E15F33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0C3A85-1263-59B1-3C65-3D68C797E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Προσδιορίστε την ανεξάρτητη και την εξαρτημένη μεταβλητή στις ακόλουθες υποθέσεις:</a:t>
            </a:r>
          </a:p>
          <a:p>
            <a:pPr lvl="1"/>
            <a:r>
              <a:rPr lang="el-GR" dirty="0"/>
              <a:t>Οι άνδρες που υποβλήθηκαν σε </a:t>
            </a:r>
            <a:r>
              <a:rPr lang="el-GR" dirty="0" err="1"/>
              <a:t>σκωληκοειδεκτομή</a:t>
            </a:r>
            <a:r>
              <a:rPr lang="el-GR" dirty="0"/>
              <a:t> ζητούν περισσότερο τα παυσίπονα από ότι οι γυναίκες που υποβλήθηκαν σε </a:t>
            </a:r>
            <a:r>
              <a:rPr lang="el-GR" dirty="0" err="1"/>
              <a:t>σκωληκοειδεκτομή</a:t>
            </a:r>
            <a:r>
              <a:rPr lang="el-GR" dirty="0"/>
              <a:t>.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3882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96D2E6-8F1F-881A-D09C-0FC2F784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598E24-85E0-F84C-6309-ABDA08490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Προσδιορίστε την ανεξάρτητη και την εξαρτημένη μεταβλητή στις ακόλουθες υποθέσεις:</a:t>
            </a:r>
          </a:p>
          <a:p>
            <a:pPr lvl="1"/>
            <a:r>
              <a:rPr lang="el-GR" dirty="0"/>
              <a:t>Οι άνδρες που υποβλήθηκαν σε </a:t>
            </a:r>
            <a:r>
              <a:rPr lang="el-GR" dirty="0" err="1"/>
              <a:t>σκωληκοειδεκτομή</a:t>
            </a:r>
            <a:r>
              <a:rPr lang="el-GR" dirty="0"/>
              <a:t> ζητούν περισσότερο τα παυσίπονα από ότι οι γυναίκες που υποβλήθηκαν σε </a:t>
            </a:r>
            <a:r>
              <a:rPr lang="el-GR" dirty="0" err="1"/>
              <a:t>σκωληκοειδεκτομή</a:t>
            </a:r>
            <a:r>
              <a:rPr lang="el-GR" dirty="0"/>
              <a:t>. </a:t>
            </a:r>
          </a:p>
          <a:p>
            <a:r>
              <a:rPr lang="el-GR" dirty="0">
                <a:solidFill>
                  <a:srgbClr val="FF0000"/>
                </a:solidFill>
              </a:rPr>
              <a:t>Ανεξάρτητη μεταβλητή: το φύλο των ασθενών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l-GR" dirty="0">
                <a:solidFill>
                  <a:srgbClr val="FF0000"/>
                </a:solidFill>
              </a:rPr>
              <a:t>Εξαρτημένη μεταβλητή: τα αιτήματα για φαρμακευτική αγωγή</a:t>
            </a:r>
          </a:p>
        </p:txBody>
      </p:sp>
    </p:spTree>
    <p:extLst>
      <p:ext uri="{BB962C8B-B14F-4D97-AF65-F5344CB8AC3E}">
        <p14:creationId xmlns:p14="http://schemas.microsoft.com/office/powerpoint/2010/main" val="2229396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7F72CD-B41D-5935-86D2-361A3D74A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594AC3-CEFA-A0C3-E6A5-F3AA43B1B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 Προσδιορίστε την ανεξάρτητη και την εξαρτημένη μεταβλητή στις ακόλουθες υποθέσεις:</a:t>
            </a:r>
          </a:p>
          <a:p>
            <a:pPr lvl="1"/>
            <a:r>
              <a:rPr lang="el-GR" dirty="0"/>
              <a:t>Υπάρχει μια αντίστροφη συσχέτιση μεταξύ του αριθμού των μαθημάτων ανώδυνου τοκετού που παρακολούθησαν οι </a:t>
            </a:r>
            <a:r>
              <a:rPr lang="el-GR" dirty="0" err="1"/>
              <a:t>έγκυες</a:t>
            </a:r>
            <a:r>
              <a:rPr lang="el-GR" dirty="0"/>
              <a:t> και του βαθμού του φόβου που αισθάνονται κατά τον τοκετό.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7053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750AF4-18B6-22F6-7CFC-D91459626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A67C6F-C701-7AA6-A6C7-DBDC02438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 Προσδιορίστε την ανεξάρτητη και την εξαρτημένη μεταβλητή στις ακόλουθες υποθέσεις:</a:t>
            </a:r>
          </a:p>
          <a:p>
            <a:pPr lvl="1"/>
            <a:r>
              <a:rPr lang="el-GR" dirty="0"/>
              <a:t>Υπάρχει μια αντίστροφη συσχέτιση μεταξύ του αριθμού των μαθημάτων ανώδυνου τοκετού που παρακολούθησαν οι </a:t>
            </a:r>
            <a:r>
              <a:rPr lang="el-GR" dirty="0" err="1"/>
              <a:t>έγκυες</a:t>
            </a:r>
            <a:r>
              <a:rPr lang="el-GR" dirty="0"/>
              <a:t> και του βαθμού του φόβου που αισθάνονται κατά τον τοκετό.</a:t>
            </a:r>
          </a:p>
          <a:p>
            <a:r>
              <a:rPr lang="el-GR" dirty="0">
                <a:solidFill>
                  <a:srgbClr val="FF0000"/>
                </a:solidFill>
              </a:rPr>
              <a:t>Ανεξάρτητη μεταβλητή: αριθμός μαθημάτων ανώδυνου τοκετού </a:t>
            </a:r>
          </a:p>
          <a:p>
            <a:r>
              <a:rPr lang="el-GR" dirty="0">
                <a:solidFill>
                  <a:srgbClr val="FF0000"/>
                </a:solidFill>
              </a:rPr>
              <a:t>Εξαρτημένη μεταβλητή: φόβος κατά τον τοκετό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0640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8C3BA3-3C38-21FC-5928-A8E036D47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Εισαγωγή 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06F776-8885-D1F7-72A2-20DF38B45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Στην επιστημονική έρευνα, οι υποθέσεις αποτελούν εικασίες οι οποίες βοηθούν τον ερευνητή να αναζητήσει την επίλυση ενός προβληματισμού.</a:t>
            </a:r>
          </a:p>
          <a:p>
            <a:r>
              <a:rPr lang="el-GR" dirty="0"/>
              <a:t>Η </a:t>
            </a:r>
            <a:r>
              <a:rPr lang="en-US" dirty="0"/>
              <a:t>Kerlinger </a:t>
            </a:r>
            <a:r>
              <a:rPr lang="el-GR" dirty="0"/>
              <a:t>(1986) όρισε την υπόθεση ως μια «εικαζόμενη διατύπωση των σχέσεων μεταξύ δύο ή περισσότερων μεταβλητών».</a:t>
            </a:r>
          </a:p>
          <a:p>
            <a:r>
              <a:rPr lang="el-GR" dirty="0"/>
              <a:t>Οι </a:t>
            </a:r>
            <a:r>
              <a:rPr lang="en-US" dirty="0"/>
              <a:t>Polit </a:t>
            </a:r>
            <a:r>
              <a:rPr lang="el-GR" dirty="0"/>
              <a:t>και</a:t>
            </a:r>
            <a:r>
              <a:rPr lang="en-US" dirty="0"/>
              <a:t> Beck </a:t>
            </a:r>
            <a:r>
              <a:rPr lang="el-GR" dirty="0"/>
              <a:t>(2008) παρουσίασαν έναν παρόμοιο ορισμό αποκαλώντας την υπόθεση ως μια «διατύπωση των προσδοκιών του ερευνητή σχετικά με τις σχέσεις μεταξύ των μεταβλητών της μελέτης».</a:t>
            </a:r>
          </a:p>
          <a:p>
            <a:r>
              <a:rPr lang="el-GR" dirty="0"/>
              <a:t>Στις ερευνητικές μελέτες μπορεί να υπάρχουν μία ή περισσότερες υποθέσεις.</a:t>
            </a:r>
          </a:p>
          <a:p>
            <a:r>
              <a:rPr lang="el-GR" dirty="0"/>
              <a:t>Οι υποθέσεις πρέπει να γράφονται πριν από την έναρξη της μελέτης και να μην τροποποιούνται μετά την αξιολόγηση των αποτελεσμάτων της μελέτης.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52611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867EE5-E442-67CA-E000-AF0C7F9E8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828697-F522-C50C-D4C7-0E00D3EA8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3. Προσδιορίστε την ανεξάρτητη και την εξαρτημένη μεταβλητή στις ακόλουθες υποθέσεις:</a:t>
            </a:r>
          </a:p>
          <a:p>
            <a:pPr lvl="1"/>
            <a:r>
              <a:rPr lang="el-GR" dirty="0"/>
              <a:t>Οι ανύπαντρες </a:t>
            </a:r>
            <a:r>
              <a:rPr lang="el-GR" dirty="0" err="1"/>
              <a:t>έφηβες</a:t>
            </a:r>
            <a:r>
              <a:rPr lang="el-GR" dirty="0"/>
              <a:t> γυναίκες αναφέρουν λιγότερη θετική εικόνα σώματος από ότι οι παντρεμένες </a:t>
            </a:r>
            <a:r>
              <a:rPr lang="el-GR" dirty="0" err="1"/>
              <a:t>έφηβες</a:t>
            </a:r>
            <a:r>
              <a:rPr lang="el-GR" dirty="0"/>
              <a:t> </a:t>
            </a:r>
            <a:r>
              <a:rPr lang="el-GR" dirty="0" err="1"/>
              <a:t>έγκυες</a:t>
            </a:r>
            <a:r>
              <a:rPr lang="el-GR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849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431252-5EEC-944A-758C-0714DEC9B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1424A1-BA2A-5026-07FC-F128EB343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3. Προσδιορίστε την ανεξάρτητη και την εξαρτημένη μεταβλητή στις ακόλουθες υποθέσεις:</a:t>
            </a:r>
          </a:p>
          <a:p>
            <a:pPr lvl="1"/>
            <a:r>
              <a:rPr lang="el-GR" dirty="0"/>
              <a:t>Οι ανύπαντρες </a:t>
            </a:r>
            <a:r>
              <a:rPr lang="el-GR" dirty="0" err="1"/>
              <a:t>έφηβες</a:t>
            </a:r>
            <a:r>
              <a:rPr lang="el-GR" dirty="0"/>
              <a:t> γυναίκες αναφέρουν λιγότερη θετική εικόνα σώματος από ότι οι παντρεμένες </a:t>
            </a:r>
            <a:r>
              <a:rPr lang="el-GR" dirty="0" err="1"/>
              <a:t>έφηβες</a:t>
            </a:r>
            <a:r>
              <a:rPr lang="el-GR" dirty="0"/>
              <a:t> </a:t>
            </a:r>
            <a:r>
              <a:rPr lang="el-GR" dirty="0" err="1"/>
              <a:t>έγκυες</a:t>
            </a:r>
            <a:r>
              <a:rPr lang="el-GR" dirty="0"/>
              <a:t>.</a:t>
            </a:r>
          </a:p>
          <a:p>
            <a:r>
              <a:rPr lang="el-GR" dirty="0">
                <a:solidFill>
                  <a:srgbClr val="FF0000"/>
                </a:solidFill>
              </a:rPr>
              <a:t>Ανεξάρτητη μεταβλητή: οικογενειακή κατάσταση</a:t>
            </a:r>
          </a:p>
          <a:p>
            <a:r>
              <a:rPr lang="el-GR" dirty="0">
                <a:solidFill>
                  <a:srgbClr val="FF0000"/>
                </a:solidFill>
              </a:rPr>
              <a:t>Εξαρτημένη μεταβλητή: εικόνα σώματος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7052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4D9B23-5210-37F2-B798-ECC607247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09E64E-F8D9-67A1-7759-03CD7AA51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4. Προσδιορίστε την ανεξάρτητη και την εξαρτημένη μεταβλητή στις ακόλουθες υποθέσεις:</a:t>
            </a:r>
          </a:p>
          <a:p>
            <a:pPr lvl="1"/>
            <a:r>
              <a:rPr lang="el-GR" dirty="0"/>
              <a:t>Υπάρχει μια αντίστροφη σχέση μεταξύ των επιπέδων άγχους των </a:t>
            </a:r>
            <a:r>
              <a:rPr lang="el-GR" dirty="0" err="1"/>
              <a:t>μτχ</a:t>
            </a:r>
            <a:r>
              <a:rPr lang="el-GR" dirty="0"/>
              <a:t> ασθενών που υποβλήθηκαν σε υστερεκτομή και της ανάγκης τους για παυσίπονα.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897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325E8C-3992-1DD1-BF6D-51ED9770B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325334-1A4E-7020-DD8B-016D5E54C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4. Προσδιορίστε την ανεξάρτητη και την εξαρτημένη μεταβλητή στις ακόλουθες υποθέσεις:</a:t>
            </a:r>
          </a:p>
          <a:p>
            <a:pPr lvl="1"/>
            <a:r>
              <a:rPr lang="el-GR" dirty="0"/>
              <a:t>Υπάρχει μια αντίστροφη σχέση μεταξύ των επιπέδων άγχους των </a:t>
            </a:r>
            <a:r>
              <a:rPr lang="el-GR" dirty="0" err="1"/>
              <a:t>μτχ</a:t>
            </a:r>
            <a:r>
              <a:rPr lang="el-GR" dirty="0"/>
              <a:t> ασθενών που υποβλήθηκαν σε υστερεκτομή και της ανάγκης τους για παυσίπονα.</a:t>
            </a:r>
          </a:p>
          <a:p>
            <a:r>
              <a:rPr lang="el-GR" dirty="0">
                <a:solidFill>
                  <a:srgbClr val="FF0000"/>
                </a:solidFill>
              </a:rPr>
              <a:t>Ανεξάρτητη μεταβλητή: άγχος</a:t>
            </a:r>
          </a:p>
          <a:p>
            <a:r>
              <a:rPr lang="el-GR" dirty="0">
                <a:solidFill>
                  <a:srgbClr val="FF0000"/>
                </a:solidFill>
              </a:rPr>
              <a:t>Εξαρτημένη μεταβλητή: ανάγκη για παυσίπονα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66299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AC0B00-A4F6-C468-B20D-DDB9D646C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C557CE-B650-47BA-A823-CCD5BB9E0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5. Προσδιορίστε την ανεξάρτητη και την εξαρτημένη μεταβλητή στις ακόλουθες υποθέσεις:</a:t>
            </a:r>
          </a:p>
          <a:p>
            <a:r>
              <a:rPr lang="el-GR" dirty="0"/>
              <a:t>Υπάρχει πιο αυξημένη συχνότητα χρήσης μαριχουάνας ανάμεσα στους μαθητές της πρώτης τάξης του λυκείου από ότι στους τελειόφοιτους μαθητές.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7903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2C057D-378D-AFCC-942C-D66D18208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9BFFE7-A7D7-DCF1-3DCA-4BA79FCB5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5. Προσδιορίστε την ανεξάρτητη και την εξαρτημένη μεταβλητή στις ακόλουθες υποθέσεις:</a:t>
            </a:r>
          </a:p>
          <a:p>
            <a:r>
              <a:rPr lang="el-GR" dirty="0"/>
              <a:t>Υπάρχει πιο αυξημένη συχνότητα χρήσης μαριχουάνας ανάμεσα στους μαθητές της πρώτης τάξης του λυκείου από ότι στους τελειόφοιτους μαθητές.</a:t>
            </a:r>
            <a:endParaRPr lang="en-GB" dirty="0"/>
          </a:p>
          <a:p>
            <a:r>
              <a:rPr lang="el-GR" dirty="0">
                <a:solidFill>
                  <a:srgbClr val="FF0000"/>
                </a:solidFill>
              </a:rPr>
              <a:t>Ανεξάρτητη μεταβλητή: τάξη φοίτησης</a:t>
            </a:r>
          </a:p>
          <a:p>
            <a:r>
              <a:rPr lang="el-GR" dirty="0">
                <a:solidFill>
                  <a:srgbClr val="FF0000"/>
                </a:solidFill>
              </a:rPr>
              <a:t>Εξαρτημένη μεταβλητή: χρήση μαριχουάνας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4370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DE37B3-E344-1DCF-021B-5B70D93DD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969082-B9C4-4862-2CB7-6B14523D6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6. Προσδιορίστε την ανεξάρτητη και την εξαρτημένη μεταβλητή στις ακόλουθες υποθέσεις:</a:t>
            </a:r>
          </a:p>
          <a:p>
            <a:r>
              <a:rPr lang="el-GR" dirty="0"/>
              <a:t>Οι μεγαλύτεροι σε ηλικία ενήλικες παρουσιάζουν χαμηλότερη εικόνα αυτοεκτίμησης μετά τη συνταξιοδότηση από ότι πριν από τη συνταξιοδότηση.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19540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86EF7F-D559-FE61-85B3-FFCF067B7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C5DC38-9303-BDA5-16BE-8CEC95AE9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6. Προσδιορίστε την ανεξάρτητη και την εξαρτημένη μεταβλητή στις ακόλουθες υποθέσεις:</a:t>
            </a:r>
          </a:p>
          <a:p>
            <a:r>
              <a:rPr lang="el-GR" dirty="0"/>
              <a:t>Οι μεγαλύτεροι σε ηλικία ενήλικες παρουσιάζουν χαμηλότερη εικόνα αυτοεκτίμησης μετά τη συνταξιοδότηση από ότι πριν από τη συνταξιοδότηση.</a:t>
            </a:r>
            <a:endParaRPr lang="en-GB" dirty="0"/>
          </a:p>
          <a:p>
            <a:r>
              <a:rPr lang="el-GR" dirty="0">
                <a:solidFill>
                  <a:srgbClr val="FF0000"/>
                </a:solidFill>
              </a:rPr>
              <a:t>Ανεξάρτητη μεταβλητή: συνταξιοδότηση</a:t>
            </a:r>
          </a:p>
          <a:p>
            <a:r>
              <a:rPr lang="el-GR" dirty="0">
                <a:solidFill>
                  <a:srgbClr val="FF0000"/>
                </a:solidFill>
              </a:rPr>
              <a:t>Εξαρτημένη μεταβλητή: εικόνα αυτοεκτίμησης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24452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80CE25-A644-65E8-16DB-1C679BE2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CB184D-4070-C23F-582F-3D2DE00B6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7. Προσδιορίστε την ανεξάρτητη και την εξαρτημένη μεταβλητή στις ακόλουθες υποθέσεις:</a:t>
            </a:r>
          </a:p>
          <a:p>
            <a:r>
              <a:rPr lang="el-GR" dirty="0"/>
              <a:t>Το ποσοστό εναλλαγής θέσεων εργασίας και η έλλειψη επαγγελματικής ικανοποίησης των νοσηλευτών που εργάστηκαν λιγότερο από 2 χρόνια είναι υψηλότερο από το αντίστοιχο ποσοστό των νοσηλευτών που εργάστηκαν για 2 ή περισσότερα χρόνια.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306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334B36-8868-699F-C401-F31FAA370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29AE58-E77A-6CA6-E475-51255D053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7. Προσδιορίστε την ανεξάρτητη και την εξαρτημένη μεταβλητή στις ακόλουθες υποθέσεις:</a:t>
            </a:r>
          </a:p>
          <a:p>
            <a:r>
              <a:rPr lang="el-GR" dirty="0"/>
              <a:t>Το ποσοστό εναλλαγής θέσεων εργασίας και η έλλειψη επαγγελματικής ικανοποίησης των νοσηλευτών που εργάστηκαν λιγότερο από 2 χρόνια είναι υψηλότερο από το αντίστοιχο ποσοστό των νοσηλευτών που εργάστηκαν για 2 ή περισσότερα χρόνια.</a:t>
            </a:r>
            <a:endParaRPr lang="en-GB" dirty="0"/>
          </a:p>
          <a:p>
            <a:r>
              <a:rPr lang="el-GR" dirty="0">
                <a:solidFill>
                  <a:srgbClr val="FF0000"/>
                </a:solidFill>
              </a:rPr>
              <a:t>Ανεξάρτητη μεταβλητή: διάρκεια εργασίας</a:t>
            </a:r>
          </a:p>
          <a:p>
            <a:r>
              <a:rPr lang="el-GR" dirty="0">
                <a:solidFill>
                  <a:srgbClr val="FF0000"/>
                </a:solidFill>
              </a:rPr>
              <a:t>Εξαρτημένη μεταβλητή: α. ποσοστό αλλαγής θέσεων εργασίας, β. επίπεδα επαγγελματικής ικανοποίησης 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8208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BFE0DC-234C-CA5E-DBCA-3AEB63BDD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Σκοποί των υποθέσεων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D20A38-5806-6A6C-9B04-6EC3FEE6C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υποθέσεις εξυπηρετούν αρκετούς σκοπούς στις ερευνητικές μελέτες:</a:t>
            </a:r>
          </a:p>
          <a:p>
            <a:pPr marL="544068" lvl="1" indent="-342900">
              <a:buFont typeface="+mj-lt"/>
              <a:buAutoNum type="arabicPeriod"/>
            </a:pPr>
            <a:r>
              <a:rPr lang="el-GR" dirty="0"/>
              <a:t>Προσδίδουν αντικειμενικότητα στις επιστημονικές έρευνες εντοπίζοντας ένα συγκεκριμένο τμήμα της θεωρίας που υπόκειται σε έλεγχο.</a:t>
            </a:r>
          </a:p>
          <a:p>
            <a:pPr marL="544068" lvl="1" indent="-342900">
              <a:buFont typeface="+mj-lt"/>
              <a:buAutoNum type="arabicPeriod"/>
            </a:pPr>
            <a:r>
              <a:rPr lang="el-GR" dirty="0"/>
              <a:t>Μέσω των υποθέσεων, δίνεται η ευκαιρία να ελεγχθούν οι θεωρητικές προτάσεις στην πραγματικότητα. </a:t>
            </a:r>
          </a:p>
          <a:p>
            <a:pPr marL="544068" lvl="1" indent="-342900">
              <a:buFont typeface="+mj-lt"/>
              <a:buAutoNum type="arabicPeriod"/>
            </a:pPr>
            <a:r>
              <a:rPr lang="el-GR" dirty="0"/>
              <a:t>Ακόμα και αν δεν υποστηρίζεται η ερευνητική υπόθεση, αποκτάται επιστημονική γνώση.</a:t>
            </a:r>
          </a:p>
          <a:p>
            <a:pPr marL="544068" lvl="1" indent="-342900">
              <a:buFont typeface="+mj-lt"/>
              <a:buAutoNum type="arabicPeriod"/>
            </a:pPr>
            <a:r>
              <a:rPr lang="el-GR" dirty="0"/>
              <a:t>Οι υποθέσεις καθοδηγούν τον ερευνητικό σχεδιασμό και υπαγορεύουν τον τύπο της στατιστικής ανάλυσης που θα χρησιμοποιηθεί για τα δεδομένα.</a:t>
            </a:r>
          </a:p>
          <a:p>
            <a:pPr marL="544068" lvl="1" indent="-342900">
              <a:buFont typeface="+mj-lt"/>
              <a:buAutoNum type="arabicPeriod"/>
            </a:pPr>
            <a:r>
              <a:rPr lang="el-GR" dirty="0"/>
              <a:t>Βοηθούν τον αναγνώστη να κατανοήσει τις προσδοκίες του ερευνητή σχετικά με τη μελέτη, προτού καν ξεκινήσει η συλλογή των δεδομένων.</a:t>
            </a:r>
          </a:p>
          <a:p>
            <a:pPr marL="544068" lvl="1" indent="-342900">
              <a:buFont typeface="+mj-lt"/>
              <a:buAutoNum type="arabicPeriod"/>
            </a:pPr>
            <a:r>
              <a:rPr lang="el-GR" dirty="0"/>
              <a:t>Στην εποχή της τεκμηριωμένης νοσηλευτικής πρακτικής, οι υποθέσεις είναι σημαντικές γιατί ο νοσηλευτής χρειάζεται να γνωρίζει ότι η πρακτική του βασίζεται σε ερευνητικές μελέτες στις οποίες ο έλεγχος της υπόθεσης υποστήριξε συγκεκριμένες πρακτικές μεθόδους ή παρεμβάσεις.</a:t>
            </a:r>
          </a:p>
          <a:p>
            <a:pPr marL="544068" lvl="1" indent="-342900">
              <a:buFont typeface="+mj-lt"/>
              <a:buAutoNum type="arabicPeriod"/>
            </a:pPr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86765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5395F0-AB5B-0F9A-EC78-503935F25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9B90C4-FF23-4F9A-F506-D23F0DDCD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8.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Οι επί πτυχίων νοσηλευτές καλύπτουν περισσότερο τις ψυχολογικές ανάγκες των ασθενών.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76843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32751D-2ADA-DE61-DD08-15BABB680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C9B084-6C0B-0D52-62DB-E610BFDFF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8.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Οι επί πτυχίων νοσηλευτές καλύπτουν περισσότερο τις ψυχολογικές ανάγκες των ασθενών.</a:t>
            </a:r>
            <a:endParaRPr lang="en-GB" dirty="0"/>
          </a:p>
          <a:p>
            <a:r>
              <a:rPr lang="el-GR" dirty="0">
                <a:solidFill>
                  <a:srgbClr val="FF0000"/>
                </a:solidFill>
              </a:rPr>
              <a:t>Ένα επίπεδο της ανεξάρτητης μεταβλητής λείπει. Με ποια ομάδα συγκρίνεται η ομάδα των φοιτητών νοσηλευτικής επί </a:t>
            </a:r>
            <a:r>
              <a:rPr lang="el-GR" dirty="0" err="1">
                <a:solidFill>
                  <a:srgbClr val="FF0000"/>
                </a:solidFill>
              </a:rPr>
              <a:t>πτυχίω</a:t>
            </a:r>
            <a:r>
              <a:rPr lang="el-GR" dirty="0">
                <a:solidFill>
                  <a:srgbClr val="FF0000"/>
                </a:solidFill>
              </a:rPr>
              <a:t>;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5767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44D12C-6DAF-E001-4A9F-5A2426432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45E8C33-7F58-0624-7338-2F36CDF99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9.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Υπάρχει κάποια διαφορά στα επίπεδα άγχους των ασθενών με καρδιοπάθεια που έχουν διδαχθεί τεχνικές χαλάρωσης με εκείνων που δεν έχουν διδαχθεί παρόμοιες τεχνικές;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50741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11BFD-3D40-408A-A4C8-A4FEC24FB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99D01-EC7B-4D98-A329-20C00F20D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9.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Υπάρχει κάποια διαφορά στα επίπεδα άγχους των ασθενών με καρδιοπάθεια που έχουν διδαχθεί τεχνικές χαλάρωσης με εκείνων που δεν έχουν διδαχθεί παρόμοιες τεχνικές;</a:t>
            </a:r>
            <a:endParaRPr lang="en-GB" dirty="0"/>
          </a:p>
          <a:p>
            <a:r>
              <a:rPr lang="el-GR" dirty="0">
                <a:solidFill>
                  <a:srgbClr val="FF0000"/>
                </a:solidFill>
              </a:rPr>
              <a:t>Υπάρχει ερωτηματικό στο τέλος της πρότασης. Ο ισχυρισμός αυτός δεν αποτελεί υπόθεση.</a:t>
            </a:r>
          </a:p>
        </p:txBody>
      </p:sp>
    </p:spTree>
    <p:extLst>
      <p:ext uri="{BB962C8B-B14F-4D97-AF65-F5344CB8AC3E}">
        <p14:creationId xmlns:p14="http://schemas.microsoft.com/office/powerpoint/2010/main" val="42272771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1AE86-F5D6-4E48-B6E2-9E5651A14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D8971-745C-4274-AB37-923F726CE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10.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Τα επίπεδα κατάθλιψης μειώνονται όσο αυξάνεται η αλληλεπίδραση με τα κατοικίδια.</a:t>
            </a:r>
          </a:p>
        </p:txBody>
      </p:sp>
    </p:spTree>
    <p:extLst>
      <p:ext uri="{BB962C8B-B14F-4D97-AF65-F5344CB8AC3E}">
        <p14:creationId xmlns:p14="http://schemas.microsoft.com/office/powerpoint/2010/main" val="40468990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7C8C7-8ADF-4F38-90D9-011FEB346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4CAB7-077A-41F1-A705-8B00EA94A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10.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Τα επίπεδα κατάθλιψης μειώνονται όσο αυξάνεται η αλληλεπίδραση με τα κατοικίδια.</a:t>
            </a:r>
          </a:p>
          <a:p>
            <a:r>
              <a:rPr lang="el-GR" dirty="0">
                <a:solidFill>
                  <a:srgbClr val="FF0000"/>
                </a:solidFill>
              </a:rPr>
              <a:t>Δεν προσδιορίζεται ο πληθυσμός.</a:t>
            </a:r>
          </a:p>
        </p:txBody>
      </p:sp>
    </p:spTree>
    <p:extLst>
      <p:ext uri="{BB962C8B-B14F-4D97-AF65-F5344CB8AC3E}">
        <p14:creationId xmlns:p14="http://schemas.microsoft.com/office/powerpoint/2010/main" val="42163857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C0CB2-A0D4-45DE-963B-DB2D77E78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B6A20-BE09-45DB-8911-71DF83774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11.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Οι νοσηλευτές παρέχουν καλύτερες εκπαιδευτικές οδηγίες στους ασθενείς από ότι οι ιατροί.</a:t>
            </a:r>
          </a:p>
        </p:txBody>
      </p:sp>
    </p:spTree>
    <p:extLst>
      <p:ext uri="{BB962C8B-B14F-4D97-AF65-F5344CB8AC3E}">
        <p14:creationId xmlns:p14="http://schemas.microsoft.com/office/powerpoint/2010/main" val="17542994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6302E-71E4-4DD7-9B7E-FB2ECECDA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BD6AC-96D1-4A9D-927A-356C54F30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11.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Οι νοσηλευτές παρέχουν καλύτερες εκπαιδευτικές οδηγίες στους ασθενείς από ότι οι ιατροί.</a:t>
            </a:r>
          </a:p>
          <a:p>
            <a:r>
              <a:rPr lang="el-GR" dirty="0">
                <a:solidFill>
                  <a:srgbClr val="FF0000"/>
                </a:solidFill>
              </a:rPr>
              <a:t>Η λέξη καλύτερα δεν αποτελεί παράδειγμα ελέγξιμης υπόθεσης.</a:t>
            </a:r>
          </a:p>
          <a:p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701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9AB45-DA14-49A0-842E-14A66BFDD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059A3-B41A-4905-B6FC-F775531B3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12.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Υπάρχει θετική συσχέτιση μεταξύ των επιπέδων επαγγελματικής αυτονομίας των νοσηλευτών και των αναφερόμενων επιπέδων επαγγελματικής ικανοποίησης. </a:t>
            </a:r>
          </a:p>
        </p:txBody>
      </p:sp>
    </p:spTree>
    <p:extLst>
      <p:ext uri="{BB962C8B-B14F-4D97-AF65-F5344CB8AC3E}">
        <p14:creationId xmlns:p14="http://schemas.microsoft.com/office/powerpoint/2010/main" val="25442940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D44FF-F120-40BE-809D-989F12700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6A525-CE47-4E63-B956-21FEC05FF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12. Αξιολογήστε την ακόλουθη υπόθεση με βάση τα κριτήρια αξιολόγησης των υποθέσεων:</a:t>
            </a:r>
          </a:p>
          <a:p>
            <a:r>
              <a:rPr lang="el-GR" dirty="0"/>
              <a:t>Υπάρχει θετική συσχέτιση μεταξύ των επιπέδων επαγγελματικής αυτονομίας των νοσηλευτών και των αναφερόμενων επιπέδων επαγγελματικής ικανοποίησης. </a:t>
            </a:r>
          </a:p>
          <a:p>
            <a:r>
              <a:rPr lang="el-GR" dirty="0">
                <a:solidFill>
                  <a:srgbClr val="FF0000"/>
                </a:solidFill>
              </a:rPr>
              <a:t>Αυτή η υπόθεση φαίνεται καλή.</a:t>
            </a:r>
          </a:p>
        </p:txBody>
      </p:sp>
    </p:spTree>
    <p:extLst>
      <p:ext uri="{BB962C8B-B14F-4D97-AF65-F5344CB8AC3E}">
        <p14:creationId xmlns:p14="http://schemas.microsoft.com/office/powerpoint/2010/main" val="3971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7DEFA-0C7F-752D-BAB7-DB247F9F7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Πηγές ή λογική των υποθέσεων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A4019B-29E0-F433-14EA-E65304013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υποθέσεις δεν είναι αβάσιμες ή τυχαίες εικασίες.</a:t>
            </a:r>
          </a:p>
          <a:p>
            <a:r>
              <a:rPr lang="el-GR" dirty="0"/>
              <a:t>Ο ερευνητής θα πρέπει να είναι σε θέση να διατυπώσει την πηγή ή τη λογική για κάθε υπόθεση.</a:t>
            </a:r>
          </a:p>
          <a:p>
            <a:r>
              <a:rPr lang="el-GR" dirty="0"/>
              <a:t>Η πηγή ή η λογική για κάθε υπόθεση μπορεί να πηγάζει από μια θεωρία, μια πρότερη ερευνητική μελέτη ή μια προσωπική εμπειρία.</a:t>
            </a:r>
          </a:p>
          <a:p>
            <a:r>
              <a:rPr lang="el-GR" dirty="0"/>
              <a:t>Η πιο σημαντική πηγή μιας υπόθεσης είναι το θεωρητικό ή εννοιολογικό πλαίσιο της μελέτης.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898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807C9C-48B8-30A8-386A-973FF26E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Ταξινόμηση υποθέσεων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8C9708-6DCF-C564-F73F-99BD0E16D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υποθέσεις μπορούν να ταξινομηθούν στις </a:t>
            </a:r>
            <a:r>
              <a:rPr lang="el-GR" b="1" dirty="0"/>
              <a:t>απλές</a:t>
            </a:r>
            <a:r>
              <a:rPr lang="el-GR" dirty="0"/>
              <a:t> και ή στις </a:t>
            </a:r>
            <a:r>
              <a:rPr lang="el-GR" b="1" dirty="0"/>
              <a:t>σύνθετες</a:t>
            </a:r>
            <a:r>
              <a:rPr lang="el-GR" dirty="0"/>
              <a:t> υποθέσεις.</a:t>
            </a:r>
          </a:p>
          <a:p>
            <a:r>
              <a:rPr lang="el-GR" dirty="0"/>
              <a:t>Επίσης, μπορούν να ταξινομηθούν σε </a:t>
            </a:r>
            <a:r>
              <a:rPr lang="el-GR" b="1" dirty="0"/>
              <a:t>ερευνητικές</a:t>
            </a:r>
            <a:r>
              <a:rPr lang="el-GR" dirty="0"/>
              <a:t> ή </a:t>
            </a:r>
            <a:r>
              <a:rPr lang="el-GR" b="1" dirty="0"/>
              <a:t>μηδενικές</a:t>
            </a:r>
            <a:r>
              <a:rPr lang="el-GR" dirty="0"/>
              <a:t> υποθέσεις.</a:t>
            </a:r>
          </a:p>
          <a:p>
            <a:r>
              <a:rPr lang="el-GR" dirty="0"/>
              <a:t>Οι ερευνητικές υποθέσεις μπορούν να διακριθούν περαιτέρω σε </a:t>
            </a:r>
            <a:r>
              <a:rPr lang="el-GR" b="1" dirty="0"/>
              <a:t>μη κατευθυνόμενες </a:t>
            </a:r>
            <a:r>
              <a:rPr lang="el-GR" dirty="0"/>
              <a:t>και σε </a:t>
            </a:r>
            <a:r>
              <a:rPr lang="el-GR" b="1" dirty="0"/>
              <a:t>κατευθυνόμενες υποθέσεις</a:t>
            </a:r>
            <a:r>
              <a:rPr lang="el-GR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3847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B970EC-81C0-93FE-D277-FFCA94CEA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Απλές και σύνθετες υποθέσεις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5546D7-BCF1-158A-9880-085147E33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Μια </a:t>
            </a:r>
            <a:r>
              <a:rPr lang="el-GR" b="1" dirty="0"/>
              <a:t>απλή υπόθεση </a:t>
            </a:r>
            <a:r>
              <a:rPr lang="el-GR" dirty="0"/>
              <a:t>αφορά τη σχέση μεταξύ μιας ανεξάρτητης κι μιας εξαρτημένης μεταβλητής.</a:t>
            </a:r>
          </a:p>
          <a:p>
            <a:r>
              <a:rPr lang="el-GR" dirty="0"/>
              <a:t>Στις πειραματικές μελέτες η ανεξάρτητη μεταβλητή θεωρείται ως η «αιτία» ή ο λόγος για τον οποίο συμβαίνει ένα φαινόμενο, ενώ η εξαρτημένη μεταβλητή είναι το «αποτέλεσμα», δηλαδή η εμφάνιση του φαινομένου. </a:t>
            </a:r>
          </a:p>
          <a:p>
            <a:r>
              <a:rPr lang="el-GR" dirty="0"/>
              <a:t>Οι ανεξάρτητες και οι εξαρτημένες μεταβλητές μπορούν να προσδιοριστούν σε πολλές μη πειραματικές μελέτες εξετάζοντας την κατεύθυνση της επιρροής από τη μια μεταβλητή στην άλλη ή καθορίζοντας ποια μεταβλητή συνέβη πριν από την άλλη.</a:t>
            </a:r>
          </a:p>
          <a:p>
            <a:r>
              <a:rPr lang="el-GR" dirty="0"/>
              <a:t>Η ανεξάρτητη μεταβλητή συμβαίνει πρώτη χρονολογικά , αλλά όχι απαραίτητα πρώτη στη διατύπωση της υπόθεσης.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458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92232-0E32-4258-A33D-4DFD95D5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Απλές και σύνθετες υποθέσεις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2981C-72B7-4BD6-AE28-74188CF73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Μια </a:t>
            </a:r>
            <a:r>
              <a:rPr lang="el-GR" b="1" dirty="0"/>
              <a:t>σύνθετη υπόθεση </a:t>
            </a:r>
            <a:r>
              <a:rPr lang="el-GR" dirty="0"/>
              <a:t>αφορά τη σχέση στην οποία δύο ή περισσότερες ανεξάρτητες μεταβλητές, ή δύο ή περισσότερες εξαρτημένες μεταβλητές, ή και τα δύο μαζί, εξετάζονται στην ίδια μελέτη. </a:t>
            </a:r>
          </a:p>
          <a:p>
            <a:r>
              <a:rPr lang="el-GR" dirty="0"/>
              <a:t>Μια απλή υπόθεση μπορεί να είναι </a:t>
            </a:r>
            <a:r>
              <a:rPr lang="el-GR" dirty="0" err="1"/>
              <a:t>διμεταβλητή</a:t>
            </a:r>
            <a:r>
              <a:rPr lang="el-GR" dirty="0"/>
              <a:t>, ενώ μια σύνθετη υπόθεση είναι </a:t>
            </a:r>
            <a:r>
              <a:rPr lang="el-GR" dirty="0" err="1"/>
              <a:t>πολυμεταβλητή</a:t>
            </a:r>
            <a:r>
              <a:rPr lang="el-GR" dirty="0"/>
              <a:t>.</a:t>
            </a:r>
          </a:p>
          <a:p>
            <a:r>
              <a:rPr lang="el-GR" dirty="0"/>
              <a:t>Από τη στιγμή που υπάρχουν περισσότερες από μια ανεξάρτητες μεταβλητές ή περισσότερες από μια εξαρτημένες μεταβλητές, ή και τα δύο, η υπόθεση θεωρείται σύνθετη. </a:t>
            </a:r>
          </a:p>
        </p:txBody>
      </p:sp>
    </p:spTree>
    <p:extLst>
      <p:ext uri="{BB962C8B-B14F-4D97-AF65-F5344CB8AC3E}">
        <p14:creationId xmlns:p14="http://schemas.microsoft.com/office/powerpoint/2010/main" val="396481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7F3C8-D9A5-4A12-A8AB-495B10608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Απλές και σύνθετες υποθέσεις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1E0E3DD-948C-4A47-8473-3058186DFA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024057"/>
              </p:ext>
            </p:extLst>
          </p:nvPr>
        </p:nvGraphicFramePr>
        <p:xfrm>
          <a:off x="0" y="1846262"/>
          <a:ext cx="12130484" cy="4906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850">
                  <a:extLst>
                    <a:ext uri="{9D8B030D-6E8A-4147-A177-3AD203B41FA5}">
                      <a16:colId xmlns:a16="http://schemas.microsoft.com/office/drawing/2014/main" val="3550835772"/>
                    </a:ext>
                  </a:extLst>
                </a:gridCol>
                <a:gridCol w="1460478">
                  <a:extLst>
                    <a:ext uri="{9D8B030D-6E8A-4147-A177-3AD203B41FA5}">
                      <a16:colId xmlns:a16="http://schemas.microsoft.com/office/drawing/2014/main" val="3204796013"/>
                    </a:ext>
                  </a:extLst>
                </a:gridCol>
                <a:gridCol w="1469564">
                  <a:extLst>
                    <a:ext uri="{9D8B030D-6E8A-4147-A177-3AD203B41FA5}">
                      <a16:colId xmlns:a16="http://schemas.microsoft.com/office/drawing/2014/main" val="3765102618"/>
                    </a:ext>
                  </a:extLst>
                </a:gridCol>
                <a:gridCol w="1203725">
                  <a:extLst>
                    <a:ext uri="{9D8B030D-6E8A-4147-A177-3AD203B41FA5}">
                      <a16:colId xmlns:a16="http://schemas.microsoft.com/office/drawing/2014/main" val="3621840977"/>
                    </a:ext>
                  </a:extLst>
                </a:gridCol>
                <a:gridCol w="6662867">
                  <a:extLst>
                    <a:ext uri="{9D8B030D-6E8A-4147-A177-3AD203B41FA5}">
                      <a16:colId xmlns:a16="http://schemas.microsoft.com/office/drawing/2014/main" val="2277234817"/>
                    </a:ext>
                  </a:extLst>
                </a:gridCol>
              </a:tblGrid>
              <a:tr h="648078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Πληθυσμός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Ανεξάρτητη μεταβλητή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Εξαρτημένη μεταβλητή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Τύπος υπόθεσης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Υποθέσεις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759212"/>
                  </a:ext>
                </a:extLst>
              </a:tr>
              <a:tr h="1203573">
                <a:tc>
                  <a:txBody>
                    <a:bodyPr/>
                    <a:lstStyle/>
                    <a:p>
                      <a:r>
                        <a:rPr lang="el-GR" dirty="0"/>
                        <a:t>Νεογνά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Επίπεδα χρήσης αλκοόλης από μητέρες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Βάρος σώματος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Απλή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Το σωματικό βάρος γέννησης των νεογνών αλκοολικών μητέρων είναι χαμηλότερο σε σχέση με εκείνων των νεογνών των οποίων οι μητέρες δεν ήταν αλκοολικές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632733"/>
                  </a:ext>
                </a:extLst>
              </a:tr>
              <a:tr h="648078">
                <a:tc>
                  <a:txBody>
                    <a:bodyPr/>
                    <a:lstStyle/>
                    <a:p>
                      <a:r>
                        <a:rPr lang="el-GR" dirty="0"/>
                        <a:t>Ασθενείς ΜΕΘ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Στέρηση ύπνου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Άγχος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Απλή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Όσο πιο μεγάλος είναι ο βαθμός στέρησης του ύπνου τόσο πιο υψηλά είναι τα επίπεδα άγχους στους ασθενείς των ΜΕΘ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741906"/>
                  </a:ext>
                </a:extLst>
              </a:tr>
              <a:tr h="925825">
                <a:tc>
                  <a:txBody>
                    <a:bodyPr/>
                    <a:lstStyle/>
                    <a:p>
                      <a:r>
                        <a:rPr lang="el-GR" dirty="0"/>
                        <a:t>Ενήλικες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Α. Τύπος δίαιτας</a:t>
                      </a:r>
                    </a:p>
                    <a:p>
                      <a:r>
                        <a:rPr lang="el-GR" dirty="0"/>
                        <a:t>Β. Άσκηση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Βάρος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Σύνθετη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Η καθημερινή απώλεια βάρους στους ενήλικες που ακολουθούν </a:t>
                      </a:r>
                      <a:r>
                        <a:rPr lang="el-GR" dirty="0" err="1"/>
                        <a:t>υποθερμιδική</a:t>
                      </a:r>
                      <a:r>
                        <a:rPr lang="el-GR" dirty="0"/>
                        <a:t> δίαιτα και άσκηση είναι μεγαλύτερη από ότι σε εκείνους που δεν ακολουθούν τα ανωτέρω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296654"/>
                  </a:ext>
                </a:extLst>
              </a:tr>
              <a:tr h="1481321">
                <a:tc>
                  <a:txBody>
                    <a:bodyPr/>
                    <a:lstStyle/>
                    <a:p>
                      <a:r>
                        <a:rPr lang="el-GR" dirty="0"/>
                        <a:t>Γυναίκες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Μέθοδος τοκετού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Α. Επιλόχεια κατάθλιψη</a:t>
                      </a:r>
                    </a:p>
                    <a:p>
                      <a:r>
                        <a:rPr lang="el-GR" dirty="0"/>
                        <a:t>Β. Αίσθημα ανεπάρκειας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Σύνθετη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Οι περισσότερες περιπτώσεις επιλόχειας κατάθλιψης και αισθήματος ανεπάρκειας αναφέρονται από γυναίκες που γέννησαν με καισαρική τομή παρά από γυναίκες που είχαν φυσιολογικό τοκετό.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87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712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6D1965-BE5D-586D-0721-735E549EB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Μηδενικές και ερευνητικές-εναλλακτικές υποθέσεις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EF94FA-B392-624A-7830-E695B196C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μηδενική υπόθεση </a:t>
            </a:r>
            <a:r>
              <a:rPr lang="el-GR" dirty="0"/>
              <a:t>(Η</a:t>
            </a:r>
            <a:r>
              <a:rPr lang="el-GR" baseline="-25000" dirty="0"/>
              <a:t>0</a:t>
            </a:r>
            <a:r>
              <a:rPr lang="el-GR" dirty="0"/>
              <a:t>) προβλέπει ότι δεν υπάρχει καμία σχέση μεταξύ των μεταβλητών και ότι υπόκειται σε στατιστική ανάλυση.</a:t>
            </a:r>
          </a:p>
          <a:p>
            <a:r>
              <a:rPr lang="el-GR" dirty="0"/>
              <a:t>Μια </a:t>
            </a:r>
            <a:r>
              <a:rPr lang="el-GR" b="1" dirty="0"/>
              <a:t>ερευνητική ή εναλλακτική υπόθεση </a:t>
            </a:r>
            <a:r>
              <a:rPr lang="el-GR" dirty="0"/>
              <a:t>(Η</a:t>
            </a:r>
            <a:r>
              <a:rPr lang="el-GR" baseline="-25000" dirty="0"/>
              <a:t>1</a:t>
            </a:r>
            <a:r>
              <a:rPr lang="el-GR" dirty="0"/>
              <a:t>) υποδηλώνει την αναμενόμενη σχέση μεταξύ των μεταβλητών. Μπορεί να ονομαστεί αλλιώς και </a:t>
            </a:r>
            <a:r>
              <a:rPr lang="el-GR" i="1" dirty="0"/>
              <a:t>επιστημονική</a:t>
            </a:r>
            <a:r>
              <a:rPr lang="el-GR" dirty="0"/>
              <a:t>, </a:t>
            </a:r>
            <a:r>
              <a:rPr lang="el-GR" i="1" dirty="0"/>
              <a:t>ουσιαστική</a:t>
            </a:r>
            <a:r>
              <a:rPr lang="el-GR" dirty="0"/>
              <a:t> και </a:t>
            </a:r>
            <a:r>
              <a:rPr lang="el-GR" i="1" dirty="0"/>
              <a:t>θεωρητική</a:t>
            </a:r>
            <a:r>
              <a:rPr lang="el-GR" dirty="0"/>
              <a:t>.</a:t>
            </a:r>
          </a:p>
          <a:p>
            <a:r>
              <a:rPr lang="el-GR" dirty="0"/>
              <a:t>Γενικότερα, ο στόχος του ερευνητή είναι να απορρίψει τη μηδενική υπόθεση, καθώς με τον τρόπο αυτό θα υποστηρίξει την ερευνητική υπόθεση.</a:t>
            </a:r>
          </a:p>
        </p:txBody>
      </p:sp>
    </p:spTree>
    <p:extLst>
      <p:ext uri="{BB962C8B-B14F-4D97-AF65-F5344CB8AC3E}">
        <p14:creationId xmlns:p14="http://schemas.microsoft.com/office/powerpoint/2010/main" val="3313525822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</TotalTime>
  <Words>2214</Words>
  <Application>Microsoft Office PowerPoint</Application>
  <PresentationFormat>Widescreen</PresentationFormat>
  <Paragraphs>177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Calibri</vt:lpstr>
      <vt:lpstr>Calibri Light</vt:lpstr>
      <vt:lpstr>Ανασκόπηση</vt:lpstr>
      <vt:lpstr>Υποθέσεις </vt:lpstr>
      <vt:lpstr>Εισαγωγή </vt:lpstr>
      <vt:lpstr>Σκοποί των υποθέσεων</vt:lpstr>
      <vt:lpstr>Πηγές ή λογική των υποθέσεων</vt:lpstr>
      <vt:lpstr>Ταξινόμηση υποθέσεων</vt:lpstr>
      <vt:lpstr>Απλές και σύνθετες υποθέσεις</vt:lpstr>
      <vt:lpstr>Απλές και σύνθετες υποθέσεις</vt:lpstr>
      <vt:lpstr>Απλές και σύνθετες υποθέσεις</vt:lpstr>
      <vt:lpstr>Μηδενικές και ερευνητικές-εναλλακτικές υποθέσεις</vt:lpstr>
      <vt:lpstr>Μη κατευθυνόμενες και κατευθυνόμενες ερευνητικές υποθέσεις</vt:lpstr>
      <vt:lpstr>Κριτήρια υπόθεσης</vt:lpstr>
      <vt:lpstr>Μορφή υπόθεσης</vt:lpstr>
      <vt:lpstr>Υποθέσεις και έλεγχος της θεωρίας</vt:lpstr>
      <vt:lpstr>Σχολιασμός υποθέσεων</vt:lpstr>
      <vt:lpstr>Ερωτήσεις κατανόησης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Υποθέσεις </dc:title>
  <dc:creator>Christos Stylianou</dc:creator>
  <cp:lastModifiedBy>Alkmena Kafazi</cp:lastModifiedBy>
  <cp:revision>19</cp:revision>
  <dcterms:created xsi:type="dcterms:W3CDTF">2025-11-15T17:12:21Z</dcterms:created>
  <dcterms:modified xsi:type="dcterms:W3CDTF">2025-11-17T08:14:12Z</dcterms:modified>
</cp:coreProperties>
</file>