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30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4" d="100"/>
          <a:sy n="114" d="100"/>
        </p:scale>
        <p:origin x="474"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99098095-7CA4-4C20-ACDF-1658D5EEFAC9}" type="datetimeFigureOut">
              <a:rPr lang="en-GB" smtClean="0"/>
              <a:t>05/11/2025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9AEC4FD-10FB-4D76-820C-32C1684DF511}"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7112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9098095-7CA4-4C20-ACDF-1658D5EEFAC9}" type="datetimeFigureOut">
              <a:rPr lang="en-GB" smtClean="0"/>
              <a:t>05/11/2025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9AEC4FD-10FB-4D76-820C-32C1684DF511}" type="slidenum">
              <a:rPr lang="en-GB" smtClean="0"/>
              <a:t>‹#›</a:t>
            </a:fld>
            <a:endParaRPr lang="en-GB"/>
          </a:p>
        </p:txBody>
      </p:sp>
    </p:spTree>
    <p:extLst>
      <p:ext uri="{BB962C8B-B14F-4D97-AF65-F5344CB8AC3E}">
        <p14:creationId xmlns:p14="http://schemas.microsoft.com/office/powerpoint/2010/main" val="2985600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9098095-7CA4-4C20-ACDF-1658D5EEFAC9}" type="datetimeFigureOut">
              <a:rPr lang="en-GB" smtClean="0"/>
              <a:t>05/11/2025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9AEC4FD-10FB-4D76-820C-32C1684DF511}" type="slidenum">
              <a:rPr lang="en-GB" smtClean="0"/>
              <a:t>‹#›</a:t>
            </a:fld>
            <a:endParaRPr lang="en-GB"/>
          </a:p>
        </p:txBody>
      </p:sp>
    </p:spTree>
    <p:extLst>
      <p:ext uri="{BB962C8B-B14F-4D97-AF65-F5344CB8AC3E}">
        <p14:creationId xmlns:p14="http://schemas.microsoft.com/office/powerpoint/2010/main" val="1524094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9098095-7CA4-4C20-ACDF-1658D5EEFAC9}" type="datetimeFigureOut">
              <a:rPr lang="en-GB" smtClean="0"/>
              <a:t>05/11/2025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9AEC4FD-10FB-4D76-820C-32C1684DF511}" type="slidenum">
              <a:rPr lang="en-GB" smtClean="0"/>
              <a:t>‹#›</a:t>
            </a:fld>
            <a:endParaRPr lang="en-GB"/>
          </a:p>
        </p:txBody>
      </p:sp>
    </p:spTree>
    <p:extLst>
      <p:ext uri="{BB962C8B-B14F-4D97-AF65-F5344CB8AC3E}">
        <p14:creationId xmlns:p14="http://schemas.microsoft.com/office/powerpoint/2010/main" val="1925423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99098095-7CA4-4C20-ACDF-1658D5EEFAC9}" type="datetimeFigureOut">
              <a:rPr lang="en-GB" smtClean="0"/>
              <a:t>05/11/2025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9AEC4FD-10FB-4D76-820C-32C1684DF511}"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1286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99098095-7CA4-4C20-ACDF-1658D5EEFAC9}" type="datetimeFigureOut">
              <a:rPr lang="en-GB" smtClean="0"/>
              <a:t>05/11/2025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9AEC4FD-10FB-4D76-820C-32C1684DF511}" type="slidenum">
              <a:rPr lang="en-GB" smtClean="0"/>
              <a:t>‹#›</a:t>
            </a:fld>
            <a:endParaRPr lang="en-GB"/>
          </a:p>
        </p:txBody>
      </p:sp>
    </p:spTree>
    <p:extLst>
      <p:ext uri="{BB962C8B-B14F-4D97-AF65-F5344CB8AC3E}">
        <p14:creationId xmlns:p14="http://schemas.microsoft.com/office/powerpoint/2010/main" val="1660427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97280" y="2582334"/>
            <a:ext cx="4937760" cy="3378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217920" y="2582334"/>
            <a:ext cx="4937760" cy="3378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99098095-7CA4-4C20-ACDF-1658D5EEFAC9}" type="datetimeFigureOut">
              <a:rPr lang="en-GB" smtClean="0"/>
              <a:t>05/11/2025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9AEC4FD-10FB-4D76-820C-32C1684DF511}" type="slidenum">
              <a:rPr lang="en-GB" smtClean="0"/>
              <a:t>‹#›</a:t>
            </a:fld>
            <a:endParaRPr lang="en-GB"/>
          </a:p>
        </p:txBody>
      </p:sp>
    </p:spTree>
    <p:extLst>
      <p:ext uri="{BB962C8B-B14F-4D97-AF65-F5344CB8AC3E}">
        <p14:creationId xmlns:p14="http://schemas.microsoft.com/office/powerpoint/2010/main" val="1232865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99098095-7CA4-4C20-ACDF-1658D5EEFAC9}" type="datetimeFigureOut">
              <a:rPr lang="en-GB" smtClean="0"/>
              <a:t>05/11/2025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9AEC4FD-10FB-4D76-820C-32C1684DF511}" type="slidenum">
              <a:rPr lang="en-GB" smtClean="0"/>
              <a:t>‹#›</a:t>
            </a:fld>
            <a:endParaRPr lang="en-GB"/>
          </a:p>
        </p:txBody>
      </p:sp>
    </p:spTree>
    <p:extLst>
      <p:ext uri="{BB962C8B-B14F-4D97-AF65-F5344CB8AC3E}">
        <p14:creationId xmlns:p14="http://schemas.microsoft.com/office/powerpoint/2010/main" val="3773954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9098095-7CA4-4C20-ACDF-1658D5EEFAC9}" type="datetimeFigureOut">
              <a:rPr lang="en-GB" smtClean="0"/>
              <a:t>05/11/2025</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19AEC4FD-10FB-4D76-820C-32C1684DF511}" type="slidenum">
              <a:rPr lang="en-GB" smtClean="0"/>
              <a:t>‹#›</a:t>
            </a:fld>
            <a:endParaRPr lang="en-GB"/>
          </a:p>
        </p:txBody>
      </p:sp>
    </p:spTree>
    <p:extLst>
      <p:ext uri="{BB962C8B-B14F-4D97-AF65-F5344CB8AC3E}">
        <p14:creationId xmlns:p14="http://schemas.microsoft.com/office/powerpoint/2010/main" val="8514398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9098095-7CA4-4C20-ACDF-1658D5EEFAC9}" type="datetimeFigureOut">
              <a:rPr lang="en-GB" smtClean="0"/>
              <a:t>05/11/2025</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9AEC4FD-10FB-4D76-820C-32C1684DF511}" type="slidenum">
              <a:rPr lang="en-GB" smtClean="0"/>
              <a:t>‹#›</a:t>
            </a:fld>
            <a:endParaRPr lang="en-GB"/>
          </a:p>
        </p:txBody>
      </p:sp>
    </p:spTree>
    <p:extLst>
      <p:ext uri="{BB962C8B-B14F-4D97-AF65-F5344CB8AC3E}">
        <p14:creationId xmlns:p14="http://schemas.microsoft.com/office/powerpoint/2010/main" val="3692023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99098095-7CA4-4C20-ACDF-1658D5EEFAC9}" type="datetimeFigureOut">
              <a:rPr lang="en-GB" smtClean="0"/>
              <a:t>05/11/2025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9AEC4FD-10FB-4D76-820C-32C1684DF511}" type="slidenum">
              <a:rPr lang="en-GB" smtClean="0"/>
              <a:t>‹#›</a:t>
            </a:fld>
            <a:endParaRPr lang="en-GB"/>
          </a:p>
        </p:txBody>
      </p:sp>
    </p:spTree>
    <p:extLst>
      <p:ext uri="{BB962C8B-B14F-4D97-AF65-F5344CB8AC3E}">
        <p14:creationId xmlns:p14="http://schemas.microsoft.com/office/powerpoint/2010/main" val="35440532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9098095-7CA4-4C20-ACDF-1658D5EEFAC9}" type="datetimeFigureOut">
              <a:rPr lang="en-GB" smtClean="0"/>
              <a:t>05/11/2025</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9AEC4FD-10FB-4D76-820C-32C1684DF511}"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955300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D1948D-BED8-000D-BB22-A6FFE570863F}"/>
              </a:ext>
            </a:extLst>
          </p:cNvPr>
          <p:cNvSpPr>
            <a:spLocks noGrp="1"/>
          </p:cNvSpPr>
          <p:nvPr>
            <p:ph type="ctrTitle"/>
          </p:nvPr>
        </p:nvSpPr>
        <p:spPr/>
        <p:txBody>
          <a:bodyPr/>
          <a:lstStyle/>
          <a:p>
            <a:r>
              <a:rPr lang="el-GR" dirty="0"/>
              <a:t>Συμμετέχοντες της μελέτης και συλλογή των δεδομένων</a:t>
            </a:r>
            <a:endParaRPr lang="en-GB" dirty="0"/>
          </a:p>
        </p:txBody>
      </p:sp>
      <p:sp>
        <p:nvSpPr>
          <p:cNvPr id="3" name="Υπότιτλος 2">
            <a:extLst>
              <a:ext uri="{FF2B5EF4-FFF2-40B4-BE49-F238E27FC236}">
                <a16:creationId xmlns:a16="http://schemas.microsoft.com/office/drawing/2014/main" id="{374F2B4C-8B13-E125-5F68-0D5EDFD82C35}"/>
              </a:ext>
            </a:extLst>
          </p:cNvPr>
          <p:cNvSpPr>
            <a:spLocks noGrp="1"/>
          </p:cNvSpPr>
          <p:nvPr>
            <p:ph type="subTitle" idx="1"/>
          </p:nvPr>
        </p:nvSpPr>
        <p:spPr/>
        <p:txBody>
          <a:bodyPr/>
          <a:lstStyle/>
          <a:p>
            <a:r>
              <a:rPr lang="el-GR" b="1" dirty="0"/>
              <a:t>Πληθυσμοί και δείγματα</a:t>
            </a:r>
            <a:endParaRPr lang="en-GB" dirty="0"/>
          </a:p>
        </p:txBody>
      </p:sp>
    </p:spTree>
    <p:extLst>
      <p:ext uri="{BB962C8B-B14F-4D97-AF65-F5344CB8AC3E}">
        <p14:creationId xmlns:p14="http://schemas.microsoft.com/office/powerpoint/2010/main" val="9130642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0CF215-0C4A-EC98-83B5-3F4F71012904}"/>
              </a:ext>
            </a:extLst>
          </p:cNvPr>
          <p:cNvSpPr>
            <a:spLocks noGrp="1"/>
          </p:cNvSpPr>
          <p:nvPr>
            <p:ph type="title"/>
          </p:nvPr>
        </p:nvSpPr>
        <p:spPr/>
        <p:txBody>
          <a:bodyPr/>
          <a:lstStyle/>
          <a:p>
            <a:r>
              <a:rPr lang="el-GR" dirty="0" err="1"/>
              <a:t>Στρωματοποιημένη</a:t>
            </a:r>
            <a:r>
              <a:rPr lang="el-GR" dirty="0"/>
              <a:t> τυχαία δειγματοληψία</a:t>
            </a:r>
            <a:endParaRPr lang="en-GB" dirty="0"/>
          </a:p>
        </p:txBody>
      </p:sp>
      <p:sp>
        <p:nvSpPr>
          <p:cNvPr id="3" name="Θέση περιεχομένου 2">
            <a:extLst>
              <a:ext uri="{FF2B5EF4-FFF2-40B4-BE49-F238E27FC236}">
                <a16:creationId xmlns:a16="http://schemas.microsoft.com/office/drawing/2014/main" id="{11F038F8-6B15-AAE4-C7AA-D1D2FEAC72BC}"/>
              </a:ext>
            </a:extLst>
          </p:cNvPr>
          <p:cNvSpPr>
            <a:spLocks noGrp="1"/>
          </p:cNvSpPr>
          <p:nvPr>
            <p:ph idx="1"/>
          </p:nvPr>
        </p:nvSpPr>
        <p:spPr/>
        <p:txBody>
          <a:bodyPr/>
          <a:lstStyle/>
          <a:p>
            <a:r>
              <a:rPr lang="el-GR" b="1" dirty="0"/>
              <a:t>Δυσανάλογη </a:t>
            </a:r>
            <a:r>
              <a:rPr lang="el-GR" b="1" dirty="0" err="1"/>
              <a:t>στρωματοποιημένη</a:t>
            </a:r>
            <a:r>
              <a:rPr lang="el-GR" b="1" dirty="0"/>
              <a:t> δειγματοληψία: </a:t>
            </a:r>
            <a:r>
              <a:rPr lang="el-GR" dirty="0"/>
              <a:t>η επιλογή δείγματος γίνεται με τέτοιο τρόπο ώστε ο αριθμός των μελών του δείγματος που επιλέγεται από κάθε στρώμα να μην είναι ανάλογος με το μέγεθος του στρώματος στο συνολικό πληθυσμό.</a:t>
            </a:r>
            <a:endParaRPr lang="en-GB" dirty="0"/>
          </a:p>
        </p:txBody>
      </p:sp>
    </p:spTree>
    <p:extLst>
      <p:ext uri="{BB962C8B-B14F-4D97-AF65-F5344CB8AC3E}">
        <p14:creationId xmlns:p14="http://schemas.microsoft.com/office/powerpoint/2010/main" val="906206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6ABA730-BFCB-CA93-CA84-5C2776F5B0AE}"/>
              </a:ext>
            </a:extLst>
          </p:cNvPr>
          <p:cNvSpPr>
            <a:spLocks noGrp="1"/>
          </p:cNvSpPr>
          <p:nvPr>
            <p:ph type="title"/>
          </p:nvPr>
        </p:nvSpPr>
        <p:spPr/>
        <p:txBody>
          <a:bodyPr/>
          <a:lstStyle/>
          <a:p>
            <a:r>
              <a:rPr lang="el-GR" dirty="0"/>
              <a:t>Συσσωρευτική τυχαία δειγματοληψία</a:t>
            </a:r>
            <a:endParaRPr lang="en-GB" dirty="0"/>
          </a:p>
        </p:txBody>
      </p:sp>
      <p:sp>
        <p:nvSpPr>
          <p:cNvPr id="3" name="Θέση περιεχομένου 2">
            <a:extLst>
              <a:ext uri="{FF2B5EF4-FFF2-40B4-BE49-F238E27FC236}">
                <a16:creationId xmlns:a16="http://schemas.microsoft.com/office/drawing/2014/main" id="{290A1A01-FB9D-C41C-4864-0026945A4E1D}"/>
              </a:ext>
            </a:extLst>
          </p:cNvPr>
          <p:cNvSpPr>
            <a:spLocks noGrp="1"/>
          </p:cNvSpPr>
          <p:nvPr>
            <p:ph idx="1"/>
          </p:nvPr>
        </p:nvSpPr>
        <p:spPr/>
        <p:txBody>
          <a:bodyPr/>
          <a:lstStyle/>
          <a:p>
            <a:r>
              <a:rPr lang="el-GR" dirty="0"/>
              <a:t>Σε μεγάλης κλίμακας μελέτες, όπου ο πληθυσμός απλώνεται γεωγραφικά η δειγματοληψία είναι δύσκολη και χρονοβόρα.</a:t>
            </a:r>
          </a:p>
          <a:p>
            <a:r>
              <a:rPr lang="el-GR" dirty="0"/>
              <a:t>Επιλέγονται ομάδες παρά άτομα από τον πληθυσμό. Π.χ. επιλέγουμε πολιτείες, μετά επιλέγουμε  πόλεις από αυτές τις πολιτείες, και μετά επιλέγουμε κομητεία από αυτές τις πόλεις. Έπειτα ακολουθεί τυχαία επιλογή δείγματος από τις ομάδες που έχουμε επιλέξει.</a:t>
            </a:r>
            <a:endParaRPr lang="en-GB" dirty="0"/>
          </a:p>
        </p:txBody>
      </p:sp>
    </p:spTree>
    <p:extLst>
      <p:ext uri="{BB962C8B-B14F-4D97-AF65-F5344CB8AC3E}">
        <p14:creationId xmlns:p14="http://schemas.microsoft.com/office/powerpoint/2010/main" val="1076513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4B1BEA3-4280-C0F0-305C-1FE3E9A0858D}"/>
              </a:ext>
            </a:extLst>
          </p:cNvPr>
          <p:cNvSpPr>
            <a:spLocks noGrp="1"/>
          </p:cNvSpPr>
          <p:nvPr>
            <p:ph type="title"/>
          </p:nvPr>
        </p:nvSpPr>
        <p:spPr/>
        <p:txBody>
          <a:bodyPr/>
          <a:lstStyle/>
          <a:p>
            <a:r>
              <a:rPr lang="el-GR" dirty="0"/>
              <a:t>Συστηματική τυχαία δειγματοληψία</a:t>
            </a:r>
            <a:endParaRPr lang="en-GB" dirty="0"/>
          </a:p>
        </p:txBody>
      </p:sp>
      <p:sp>
        <p:nvSpPr>
          <p:cNvPr id="3" name="Θέση περιεχομένου 2">
            <a:extLst>
              <a:ext uri="{FF2B5EF4-FFF2-40B4-BE49-F238E27FC236}">
                <a16:creationId xmlns:a16="http://schemas.microsoft.com/office/drawing/2014/main" id="{B97B5B3B-A91B-BE93-A216-D4E8D9C24808}"/>
              </a:ext>
            </a:extLst>
          </p:cNvPr>
          <p:cNvSpPr>
            <a:spLocks noGrp="1"/>
          </p:cNvSpPr>
          <p:nvPr>
            <p:ph idx="1"/>
          </p:nvPr>
        </p:nvSpPr>
        <p:spPr/>
        <p:txBody>
          <a:bodyPr/>
          <a:lstStyle/>
          <a:p>
            <a:r>
              <a:rPr lang="el-GR" dirty="0"/>
              <a:t>Απόκτηση ενός καταλόγου του πληθυσμού.</a:t>
            </a:r>
          </a:p>
          <a:p>
            <a:r>
              <a:rPr lang="el-GR" dirty="0"/>
              <a:t>Καθορισμός του μεγέθους του δείγματος.</a:t>
            </a:r>
          </a:p>
          <a:p>
            <a:r>
              <a:rPr lang="el-GR" dirty="0"/>
              <a:t>Καθορισμός του δειγματοληπτικού διαστήματος.</a:t>
            </a:r>
            <a:endParaRPr lang="en-GB" dirty="0"/>
          </a:p>
        </p:txBody>
      </p:sp>
    </p:spTree>
    <p:extLst>
      <p:ext uri="{BB962C8B-B14F-4D97-AF65-F5344CB8AC3E}">
        <p14:creationId xmlns:p14="http://schemas.microsoft.com/office/powerpoint/2010/main" val="10681535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348410-CA94-4DF0-2B6A-C3F1BD6D8CEA}"/>
              </a:ext>
            </a:extLst>
          </p:cNvPr>
          <p:cNvSpPr>
            <a:spLocks noGrp="1"/>
          </p:cNvSpPr>
          <p:nvPr>
            <p:ph type="title"/>
          </p:nvPr>
        </p:nvSpPr>
        <p:spPr>
          <a:xfrm>
            <a:off x="490789" y="109322"/>
            <a:ext cx="10813869" cy="1450757"/>
          </a:xfrm>
        </p:spPr>
        <p:txBody>
          <a:bodyPr/>
          <a:lstStyle/>
          <a:p>
            <a:r>
              <a:rPr lang="el-GR" dirty="0"/>
              <a:t>Σύγκριση μεθόδων τυχαίας δειγματοληψίας</a:t>
            </a:r>
            <a:endParaRPr lang="en-GB" dirty="0"/>
          </a:p>
        </p:txBody>
      </p:sp>
      <p:graphicFrame>
        <p:nvGraphicFramePr>
          <p:cNvPr id="4" name="Θέση περιεχομένου 3">
            <a:extLst>
              <a:ext uri="{FF2B5EF4-FFF2-40B4-BE49-F238E27FC236}">
                <a16:creationId xmlns:a16="http://schemas.microsoft.com/office/drawing/2014/main" id="{77391C6F-8A67-689D-74CA-71B126EB2DBE}"/>
              </a:ext>
            </a:extLst>
          </p:cNvPr>
          <p:cNvGraphicFramePr>
            <a:graphicFrameLocks noGrp="1"/>
          </p:cNvGraphicFramePr>
          <p:nvPr>
            <p:ph idx="1"/>
            <p:extLst>
              <p:ext uri="{D42A27DB-BD31-4B8C-83A1-F6EECF244321}">
                <p14:modId xmlns:p14="http://schemas.microsoft.com/office/powerpoint/2010/main" val="2197850621"/>
              </p:ext>
            </p:extLst>
          </p:nvPr>
        </p:nvGraphicFramePr>
        <p:xfrm>
          <a:off x="280851" y="1737360"/>
          <a:ext cx="11691257" cy="4846320"/>
        </p:xfrm>
        <a:graphic>
          <a:graphicData uri="http://schemas.openxmlformats.org/drawingml/2006/table">
            <a:tbl>
              <a:tblPr firstRow="1" bandRow="1">
                <a:tableStyleId>{5C22544A-7EE6-4342-B048-85BDC9FD1C3A}</a:tableStyleId>
              </a:tblPr>
              <a:tblGrid>
                <a:gridCol w="2211355">
                  <a:extLst>
                    <a:ext uri="{9D8B030D-6E8A-4147-A177-3AD203B41FA5}">
                      <a16:colId xmlns:a16="http://schemas.microsoft.com/office/drawing/2014/main" val="1179925976"/>
                    </a:ext>
                  </a:extLst>
                </a:gridCol>
                <a:gridCol w="4077478">
                  <a:extLst>
                    <a:ext uri="{9D8B030D-6E8A-4147-A177-3AD203B41FA5}">
                      <a16:colId xmlns:a16="http://schemas.microsoft.com/office/drawing/2014/main" val="2155931379"/>
                    </a:ext>
                  </a:extLst>
                </a:gridCol>
                <a:gridCol w="5402424">
                  <a:extLst>
                    <a:ext uri="{9D8B030D-6E8A-4147-A177-3AD203B41FA5}">
                      <a16:colId xmlns:a16="http://schemas.microsoft.com/office/drawing/2014/main" val="3198912946"/>
                    </a:ext>
                  </a:extLst>
                </a:gridCol>
              </a:tblGrid>
              <a:tr h="370840">
                <a:tc>
                  <a:txBody>
                    <a:bodyPr/>
                    <a:lstStyle/>
                    <a:p>
                      <a:r>
                        <a:rPr lang="el-GR" sz="1600" dirty="0"/>
                        <a:t>Μέθοδος τυχαίας δειγματοληψίας</a:t>
                      </a:r>
                      <a:endParaRPr lang="en-GB" sz="1600" dirty="0"/>
                    </a:p>
                  </a:txBody>
                  <a:tcPr/>
                </a:tc>
                <a:tc>
                  <a:txBody>
                    <a:bodyPr/>
                    <a:lstStyle/>
                    <a:p>
                      <a:r>
                        <a:rPr lang="el-GR" sz="1600" dirty="0"/>
                        <a:t>Πλεονεκτήματα </a:t>
                      </a:r>
                      <a:endParaRPr lang="en-GB" sz="1600" dirty="0"/>
                    </a:p>
                  </a:txBody>
                  <a:tcPr/>
                </a:tc>
                <a:tc>
                  <a:txBody>
                    <a:bodyPr/>
                    <a:lstStyle/>
                    <a:p>
                      <a:r>
                        <a:rPr lang="el-GR" sz="1600" dirty="0"/>
                        <a:t>Μειονεκτήματα </a:t>
                      </a:r>
                      <a:endParaRPr lang="en-GB" sz="1600" dirty="0"/>
                    </a:p>
                  </a:txBody>
                  <a:tcPr/>
                </a:tc>
                <a:extLst>
                  <a:ext uri="{0D108BD9-81ED-4DB2-BD59-A6C34878D82A}">
                    <a16:rowId xmlns:a16="http://schemas.microsoft.com/office/drawing/2014/main" val="1066144326"/>
                  </a:ext>
                </a:extLst>
              </a:tr>
              <a:tr h="370840">
                <a:tc>
                  <a:txBody>
                    <a:bodyPr/>
                    <a:lstStyle/>
                    <a:p>
                      <a:r>
                        <a:rPr lang="el-GR" sz="1600" dirty="0"/>
                        <a:t>Απλή τυχαία δειγματοληψία</a:t>
                      </a:r>
                      <a:endParaRPr lang="en-GB" sz="1600" dirty="0"/>
                    </a:p>
                  </a:txBody>
                  <a:tcPr/>
                </a:tc>
                <a:tc>
                  <a:txBody>
                    <a:bodyPr/>
                    <a:lstStyle/>
                    <a:p>
                      <a:r>
                        <a:rPr lang="el-GR" sz="1600" dirty="0"/>
                        <a:t>Ζητείται περιορισμένη γνώση αναφορικά με τον πληθυσμό</a:t>
                      </a:r>
                    </a:p>
                    <a:p>
                      <a:r>
                        <a:rPr lang="el-GR" sz="1600" dirty="0"/>
                        <a:t>Πολύ μικρή πιθανότητα δειγματοληπτικής μεροληψίας</a:t>
                      </a:r>
                    </a:p>
                    <a:p>
                      <a:r>
                        <a:rPr lang="el-GR" sz="1600" dirty="0"/>
                        <a:t>Εύκολη ανάλυση δεδομένων</a:t>
                      </a:r>
                      <a:endParaRPr lang="en-GB" sz="1600" dirty="0"/>
                    </a:p>
                  </a:txBody>
                  <a:tcPr/>
                </a:tc>
                <a:tc>
                  <a:txBody>
                    <a:bodyPr/>
                    <a:lstStyle/>
                    <a:p>
                      <a:r>
                        <a:rPr lang="el-GR" sz="1600" dirty="0"/>
                        <a:t>Απαιτείται πλήρης κατάλογος του πληθυσμού</a:t>
                      </a:r>
                    </a:p>
                    <a:p>
                      <a:r>
                        <a:rPr lang="el-GR" sz="1600" dirty="0"/>
                        <a:t>Χρονοβόρα διαδικασία</a:t>
                      </a:r>
                    </a:p>
                    <a:p>
                      <a:r>
                        <a:rPr lang="el-GR" sz="1600" dirty="0"/>
                        <a:t>Δαπανηρή διαδικασία</a:t>
                      </a:r>
                      <a:endParaRPr lang="en-GB" sz="1600" dirty="0"/>
                    </a:p>
                  </a:txBody>
                  <a:tcPr/>
                </a:tc>
                <a:extLst>
                  <a:ext uri="{0D108BD9-81ED-4DB2-BD59-A6C34878D82A}">
                    <a16:rowId xmlns:a16="http://schemas.microsoft.com/office/drawing/2014/main" val="1510594932"/>
                  </a:ext>
                </a:extLst>
              </a:tr>
              <a:tr h="334716">
                <a:tc>
                  <a:txBody>
                    <a:bodyPr/>
                    <a:lstStyle/>
                    <a:p>
                      <a:r>
                        <a:rPr lang="el-GR" sz="1600" dirty="0" err="1"/>
                        <a:t>Στρωματοποιημένη</a:t>
                      </a:r>
                      <a:r>
                        <a:rPr lang="el-GR" sz="1600" dirty="0"/>
                        <a:t> τυχαία δειγματοληψία</a:t>
                      </a:r>
                      <a:endParaRPr lang="en-GB" sz="1600" dirty="0"/>
                    </a:p>
                  </a:txBody>
                  <a:tcPr/>
                </a:tc>
                <a:tc>
                  <a:txBody>
                    <a:bodyPr/>
                    <a:lstStyle/>
                    <a:p>
                      <a:r>
                        <a:rPr lang="el-GR" sz="1600" dirty="0"/>
                        <a:t>Αυξημένος βαθμός αντιπροσωπευτικότητας του δείγματος</a:t>
                      </a:r>
                    </a:p>
                    <a:p>
                      <a:r>
                        <a:rPr lang="el-GR" sz="1600" dirty="0"/>
                        <a:t>Εξασφάλιση επαρκούς αριθμού περιστατικών από τις υποομάδες</a:t>
                      </a:r>
                      <a:endParaRPr lang="en-GB" sz="1600" dirty="0"/>
                    </a:p>
                  </a:txBody>
                  <a:tcPr/>
                </a:tc>
                <a:tc>
                  <a:txBody>
                    <a:bodyPr/>
                    <a:lstStyle/>
                    <a:p>
                      <a:r>
                        <a:rPr lang="el-GR" sz="1600" dirty="0"/>
                        <a:t>Απαίτηση επακριβών γνώσεων αναφορικά με τον πληθυσμό</a:t>
                      </a:r>
                    </a:p>
                    <a:p>
                      <a:r>
                        <a:rPr lang="el-GR" sz="1600" dirty="0"/>
                        <a:t>Δαπανηρή διαδικασία</a:t>
                      </a:r>
                    </a:p>
                    <a:p>
                      <a:r>
                        <a:rPr lang="el-GR" sz="1600" dirty="0"/>
                        <a:t>Πολύπλοκες στατιστικές επεξεργασίες</a:t>
                      </a:r>
                      <a:endParaRPr lang="en-GB" sz="1600" dirty="0"/>
                    </a:p>
                  </a:txBody>
                  <a:tcPr/>
                </a:tc>
                <a:extLst>
                  <a:ext uri="{0D108BD9-81ED-4DB2-BD59-A6C34878D82A}">
                    <a16:rowId xmlns:a16="http://schemas.microsoft.com/office/drawing/2014/main" val="1381324264"/>
                  </a:ext>
                </a:extLst>
              </a:tr>
              <a:tr h="370840">
                <a:tc>
                  <a:txBody>
                    <a:bodyPr/>
                    <a:lstStyle/>
                    <a:p>
                      <a:r>
                        <a:rPr lang="el-GR" sz="1600" dirty="0"/>
                        <a:t>Συσσωρευτική τυχαία δειγματοληψία</a:t>
                      </a:r>
                      <a:endParaRPr lang="en-GB" sz="1600" dirty="0"/>
                    </a:p>
                  </a:txBody>
                  <a:tcPr/>
                </a:tc>
                <a:tc>
                  <a:txBody>
                    <a:bodyPr/>
                    <a:lstStyle/>
                    <a:p>
                      <a:r>
                        <a:rPr lang="el-GR" sz="1600" dirty="0"/>
                        <a:t>Εξοικονόμηση χρόνου και χρήματος</a:t>
                      </a:r>
                    </a:p>
                    <a:p>
                      <a:r>
                        <a:rPr lang="el-GR" sz="1600" dirty="0"/>
                        <a:t>Μικρός αριθμός δειγματοληπτικών μονάδων</a:t>
                      </a:r>
                    </a:p>
                    <a:p>
                      <a:r>
                        <a:rPr lang="el-GR" sz="1600" dirty="0"/>
                        <a:t>Εκτίμηση των χαρακτηριστικών των ομάδων όπως και για τον πληθυσμό</a:t>
                      </a:r>
                      <a:endParaRPr lang="en-GB" sz="1600" dirty="0"/>
                    </a:p>
                  </a:txBody>
                  <a:tcPr/>
                </a:tc>
                <a:tc>
                  <a:txBody>
                    <a:bodyPr/>
                    <a:lstStyle/>
                    <a:p>
                      <a:r>
                        <a:rPr lang="el-GR" sz="1600" dirty="0"/>
                        <a:t>Περισσότερα δειγματοληπτικά σφάλματα</a:t>
                      </a:r>
                    </a:p>
                    <a:p>
                      <a:r>
                        <a:rPr lang="el-GR" sz="1600" dirty="0"/>
                        <a:t>Πολύπλοκες στατιστικές δοκιμές</a:t>
                      </a:r>
                    </a:p>
                    <a:p>
                      <a:r>
                        <a:rPr lang="el-GR" sz="1600" dirty="0"/>
                        <a:t>Απαίτηση μοναδικής καταχώρησης κάθε μέλους σε μια συστάδα</a:t>
                      </a:r>
                      <a:endParaRPr lang="en-GB" sz="1600" dirty="0"/>
                    </a:p>
                  </a:txBody>
                  <a:tcPr/>
                </a:tc>
                <a:extLst>
                  <a:ext uri="{0D108BD9-81ED-4DB2-BD59-A6C34878D82A}">
                    <a16:rowId xmlns:a16="http://schemas.microsoft.com/office/drawing/2014/main" val="2972665384"/>
                  </a:ext>
                </a:extLst>
              </a:tr>
              <a:tr h="370840">
                <a:tc>
                  <a:txBody>
                    <a:bodyPr/>
                    <a:lstStyle/>
                    <a:p>
                      <a:r>
                        <a:rPr lang="el-GR" sz="1600" dirty="0"/>
                        <a:t>Συστηματική τυχαία δειγματοληψία</a:t>
                      </a:r>
                      <a:endParaRPr lang="en-GB" sz="1600" dirty="0"/>
                    </a:p>
                  </a:txBody>
                  <a:tcPr/>
                </a:tc>
                <a:tc>
                  <a:txBody>
                    <a:bodyPr/>
                    <a:lstStyle/>
                    <a:p>
                      <a:r>
                        <a:rPr lang="el-GR" sz="1600" dirty="0"/>
                        <a:t>Εύκολη επιλογή δείγματος</a:t>
                      </a:r>
                    </a:p>
                    <a:p>
                      <a:r>
                        <a:rPr lang="el-GR" sz="1600" dirty="0"/>
                        <a:t>Οικονομική διαδικασία</a:t>
                      </a:r>
                    </a:p>
                    <a:p>
                      <a:r>
                        <a:rPr lang="el-GR" sz="1600" dirty="0"/>
                        <a:t>Εξοικονόμηση χρόνου</a:t>
                      </a:r>
                      <a:endParaRPr lang="en-GB" sz="1600" dirty="0"/>
                    </a:p>
                  </a:txBody>
                  <a:tcPr/>
                </a:tc>
                <a:tc>
                  <a:txBody>
                    <a:bodyPr/>
                    <a:lstStyle/>
                    <a:p>
                      <a:r>
                        <a:rPr lang="el-GR" sz="1600" dirty="0"/>
                        <a:t>Μεροληπτικά δείγματα αν η καταγραφή του πληθυσμού δεν είναι τυχαία</a:t>
                      </a:r>
                    </a:p>
                    <a:p>
                      <a:endParaRPr lang="en-GB" sz="1600" dirty="0"/>
                    </a:p>
                  </a:txBody>
                  <a:tcPr/>
                </a:tc>
                <a:extLst>
                  <a:ext uri="{0D108BD9-81ED-4DB2-BD59-A6C34878D82A}">
                    <a16:rowId xmlns:a16="http://schemas.microsoft.com/office/drawing/2014/main" val="597775755"/>
                  </a:ext>
                </a:extLst>
              </a:tr>
            </a:tbl>
          </a:graphicData>
        </a:graphic>
      </p:graphicFrame>
    </p:spTree>
    <p:extLst>
      <p:ext uri="{BB962C8B-B14F-4D97-AF65-F5344CB8AC3E}">
        <p14:creationId xmlns:p14="http://schemas.microsoft.com/office/powerpoint/2010/main" val="28339325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5F33D1C-F337-2D87-BC2F-C0667D6F7314}"/>
              </a:ext>
            </a:extLst>
          </p:cNvPr>
          <p:cNvSpPr>
            <a:spLocks noGrp="1"/>
          </p:cNvSpPr>
          <p:nvPr>
            <p:ph type="title"/>
          </p:nvPr>
        </p:nvSpPr>
        <p:spPr/>
        <p:txBody>
          <a:bodyPr/>
          <a:lstStyle/>
          <a:p>
            <a:r>
              <a:rPr lang="el-GR" dirty="0"/>
              <a:t>Μη τυχαίες δειγματοληπτικές μέθοδοι</a:t>
            </a:r>
            <a:endParaRPr lang="en-GB" dirty="0"/>
          </a:p>
        </p:txBody>
      </p:sp>
      <p:sp>
        <p:nvSpPr>
          <p:cNvPr id="3" name="Θέση περιεχομένου 2">
            <a:extLst>
              <a:ext uri="{FF2B5EF4-FFF2-40B4-BE49-F238E27FC236}">
                <a16:creationId xmlns:a16="http://schemas.microsoft.com/office/drawing/2014/main" id="{441C0400-D86B-F14D-BA97-A96C3DE7DB12}"/>
              </a:ext>
            </a:extLst>
          </p:cNvPr>
          <p:cNvSpPr>
            <a:spLocks noGrp="1"/>
          </p:cNvSpPr>
          <p:nvPr>
            <p:ph idx="1"/>
          </p:nvPr>
        </p:nvSpPr>
        <p:spPr/>
        <p:txBody>
          <a:bodyPr/>
          <a:lstStyle/>
          <a:p>
            <a:r>
              <a:rPr lang="el-GR" dirty="0"/>
              <a:t>Οι μη τυχαίες μέθοδοι είναι πιθανό να παράγουν ένα μεροληπτικό δείγμα, σε σύγκριση με τις τυχαίες μεθόδους.</a:t>
            </a:r>
          </a:p>
          <a:p>
            <a:r>
              <a:rPr lang="el-GR" dirty="0"/>
              <a:t>Ο ερευνητής δεν μπορεί να εκτιμήσει την πιθανότητα που έχει το κάθε μέλος του πληθυσμού να συμπεριληφθεί στο δείγμα.</a:t>
            </a:r>
          </a:p>
          <a:p>
            <a:r>
              <a:rPr lang="el-GR" dirty="0"/>
              <a:t>Περιορίζονται οι γενικεύσεις που μπορούν να γίνουν σχετικά με τα ευρήματα της έρευνας.</a:t>
            </a:r>
          </a:p>
          <a:p>
            <a:endParaRPr lang="en-GB" dirty="0"/>
          </a:p>
        </p:txBody>
      </p:sp>
    </p:spTree>
    <p:extLst>
      <p:ext uri="{BB962C8B-B14F-4D97-AF65-F5344CB8AC3E}">
        <p14:creationId xmlns:p14="http://schemas.microsoft.com/office/powerpoint/2010/main" val="14860598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1767E8-B3AF-2ECA-239D-DF9BCCEA57DC}"/>
              </a:ext>
            </a:extLst>
          </p:cNvPr>
          <p:cNvSpPr>
            <a:spLocks noGrp="1"/>
          </p:cNvSpPr>
          <p:nvPr>
            <p:ph type="title"/>
          </p:nvPr>
        </p:nvSpPr>
        <p:spPr/>
        <p:txBody>
          <a:bodyPr/>
          <a:lstStyle/>
          <a:p>
            <a:r>
              <a:rPr lang="el-GR" dirty="0"/>
              <a:t>Μη τυχαίες δειγματοληπτικές μέθοδοι</a:t>
            </a:r>
            <a:endParaRPr lang="en-GB" dirty="0"/>
          </a:p>
        </p:txBody>
      </p:sp>
      <p:sp>
        <p:nvSpPr>
          <p:cNvPr id="3" name="Θέση περιεχομένου 2">
            <a:extLst>
              <a:ext uri="{FF2B5EF4-FFF2-40B4-BE49-F238E27FC236}">
                <a16:creationId xmlns:a16="http://schemas.microsoft.com/office/drawing/2014/main" id="{DF386505-9112-B005-DAFF-7AF6362450DF}"/>
              </a:ext>
            </a:extLst>
          </p:cNvPr>
          <p:cNvSpPr>
            <a:spLocks noGrp="1"/>
          </p:cNvSpPr>
          <p:nvPr>
            <p:ph idx="1"/>
          </p:nvPr>
        </p:nvSpPr>
        <p:spPr/>
        <p:txBody>
          <a:bodyPr/>
          <a:lstStyle/>
          <a:p>
            <a:pPr marL="457200" indent="-457200">
              <a:buFont typeface="+mj-lt"/>
              <a:buAutoNum type="arabicPeriod"/>
            </a:pPr>
            <a:r>
              <a:rPr lang="el-GR" dirty="0"/>
              <a:t>Βολική (εύκολη) δειγματοληψία</a:t>
            </a:r>
          </a:p>
          <a:p>
            <a:pPr marL="457200" indent="-457200">
              <a:buFont typeface="+mj-lt"/>
              <a:buAutoNum type="arabicPeriod"/>
            </a:pPr>
            <a:r>
              <a:rPr lang="el-GR" dirty="0"/>
              <a:t>Ποσοστιαία δειγματοληψία</a:t>
            </a:r>
          </a:p>
          <a:p>
            <a:pPr marL="457200" indent="-457200">
              <a:buFont typeface="+mj-lt"/>
              <a:buAutoNum type="arabicPeriod"/>
            </a:pPr>
            <a:r>
              <a:rPr lang="el-GR" dirty="0"/>
              <a:t>Σκόπιμη δειγματοληψία</a:t>
            </a:r>
            <a:endParaRPr lang="en-GB" dirty="0"/>
          </a:p>
        </p:txBody>
      </p:sp>
    </p:spTree>
    <p:extLst>
      <p:ext uri="{BB962C8B-B14F-4D97-AF65-F5344CB8AC3E}">
        <p14:creationId xmlns:p14="http://schemas.microsoft.com/office/powerpoint/2010/main" val="27538315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482FEA7-402A-6AE2-18B3-1408A2C28B3B}"/>
              </a:ext>
            </a:extLst>
          </p:cNvPr>
          <p:cNvSpPr>
            <a:spLocks noGrp="1"/>
          </p:cNvSpPr>
          <p:nvPr>
            <p:ph type="title"/>
          </p:nvPr>
        </p:nvSpPr>
        <p:spPr/>
        <p:txBody>
          <a:bodyPr/>
          <a:lstStyle/>
          <a:p>
            <a:r>
              <a:rPr lang="el-GR" dirty="0"/>
              <a:t>Βολική (εύκολη) δειγματοληψία</a:t>
            </a:r>
            <a:endParaRPr lang="en-GB" dirty="0"/>
          </a:p>
        </p:txBody>
      </p:sp>
      <p:sp>
        <p:nvSpPr>
          <p:cNvPr id="3" name="Θέση περιεχομένου 2">
            <a:extLst>
              <a:ext uri="{FF2B5EF4-FFF2-40B4-BE49-F238E27FC236}">
                <a16:creationId xmlns:a16="http://schemas.microsoft.com/office/drawing/2014/main" id="{3ADA5C7D-9319-16FD-C12A-71D77C313EBB}"/>
              </a:ext>
            </a:extLst>
          </p:cNvPr>
          <p:cNvSpPr>
            <a:spLocks noGrp="1"/>
          </p:cNvSpPr>
          <p:nvPr>
            <p:ph idx="1"/>
          </p:nvPr>
        </p:nvSpPr>
        <p:spPr/>
        <p:txBody>
          <a:bodyPr>
            <a:normAutofit lnSpcReduction="10000"/>
          </a:bodyPr>
          <a:lstStyle/>
          <a:p>
            <a:r>
              <a:rPr lang="el-GR" dirty="0"/>
              <a:t>Αφορά την επιλογή εύκολα διαθέσιμων ατόμων για τη διεξαγωγή της μελέτης.</a:t>
            </a:r>
          </a:p>
          <a:p>
            <a:r>
              <a:rPr lang="el-GR" dirty="0"/>
              <a:t>Τα στοιχεία μπορεί να είναι ή να μην είναι αντιπροσωπευτικά του πληθυσμού, καθώς δεν υπάρχει ακριβής τρόπος για να καθοριστεί ο βαθμός αντιπροσωπευτικότητάς τους.</a:t>
            </a:r>
          </a:p>
          <a:p>
            <a:r>
              <a:rPr lang="el-GR" dirty="0"/>
              <a:t>Άρα, πρόκειται για μια αναξιόπιστη δειγματοληπτική μέθοδο.</a:t>
            </a:r>
          </a:p>
          <a:p>
            <a:r>
              <a:rPr lang="el-GR" dirty="0"/>
              <a:t>Ωστόσο, ίσως είναι η περισσότερο χρησιμοποιούμενη μέθοδος στη νοσηλευτική έρευνα.</a:t>
            </a:r>
          </a:p>
          <a:p>
            <a:r>
              <a:rPr lang="el-GR" dirty="0"/>
              <a:t>Επιλέγεται γιατί έτσι εξοικονομείται χρόνος και χρήμα.</a:t>
            </a:r>
          </a:p>
          <a:p>
            <a:r>
              <a:rPr lang="el-GR" dirty="0"/>
              <a:t>Τα βολικά δείγματα επιλέγονται:</a:t>
            </a:r>
          </a:p>
          <a:p>
            <a:pPr marL="457200" indent="-457200">
              <a:buFont typeface="+mj-lt"/>
              <a:buAutoNum type="arabicPeriod"/>
            </a:pPr>
            <a:r>
              <a:rPr lang="el-GR" dirty="0"/>
              <a:t>Από γνωστά άτομα του ερευνητή</a:t>
            </a:r>
          </a:p>
          <a:p>
            <a:pPr marL="457200" indent="-457200">
              <a:buFont typeface="+mj-lt"/>
              <a:buAutoNum type="arabicPeriod"/>
            </a:pPr>
            <a:r>
              <a:rPr lang="el-GR" dirty="0"/>
              <a:t>Μέσω της δειγματοληψίας χιονοστιβάδας ή δειγματοληψίας δικτύου: τα υποκείμενα της μελέτης βοηθούν ώστε να βρεθούν και άλλα υποψήφια υποκείμενα.</a:t>
            </a:r>
          </a:p>
          <a:p>
            <a:endParaRPr lang="en-GB" dirty="0"/>
          </a:p>
        </p:txBody>
      </p:sp>
    </p:spTree>
    <p:extLst>
      <p:ext uri="{BB962C8B-B14F-4D97-AF65-F5344CB8AC3E}">
        <p14:creationId xmlns:p14="http://schemas.microsoft.com/office/powerpoint/2010/main" val="4119536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26F1411-5C40-A305-4AB9-989E43A78FE7}"/>
              </a:ext>
            </a:extLst>
          </p:cNvPr>
          <p:cNvSpPr>
            <a:spLocks noGrp="1"/>
          </p:cNvSpPr>
          <p:nvPr>
            <p:ph type="title"/>
          </p:nvPr>
        </p:nvSpPr>
        <p:spPr/>
        <p:txBody>
          <a:bodyPr/>
          <a:lstStyle/>
          <a:p>
            <a:r>
              <a:rPr lang="el-GR" dirty="0"/>
              <a:t>Ποσοστιαία δειγματοληψία</a:t>
            </a:r>
            <a:endParaRPr lang="en-GB" dirty="0"/>
          </a:p>
        </p:txBody>
      </p:sp>
      <p:sp>
        <p:nvSpPr>
          <p:cNvPr id="3" name="Θέση περιεχομένου 2">
            <a:extLst>
              <a:ext uri="{FF2B5EF4-FFF2-40B4-BE49-F238E27FC236}">
                <a16:creationId xmlns:a16="http://schemas.microsoft.com/office/drawing/2014/main" id="{84BC1EC6-4738-3347-0FCB-2D0C7C74F4A2}"/>
              </a:ext>
            </a:extLst>
          </p:cNvPr>
          <p:cNvSpPr>
            <a:spLocks noGrp="1"/>
          </p:cNvSpPr>
          <p:nvPr>
            <p:ph idx="1"/>
          </p:nvPr>
        </p:nvSpPr>
        <p:spPr/>
        <p:txBody>
          <a:bodyPr/>
          <a:lstStyle/>
          <a:p>
            <a:r>
              <a:rPr lang="el-GR" dirty="0"/>
              <a:t>Μοιάζει με την </a:t>
            </a:r>
            <a:r>
              <a:rPr lang="el-GR" dirty="0" err="1"/>
              <a:t>στρωματοποιημένη</a:t>
            </a:r>
            <a:r>
              <a:rPr lang="el-GR" dirty="0"/>
              <a:t> τυχαία δειγματοληψία, καθώς στο 1</a:t>
            </a:r>
            <a:r>
              <a:rPr lang="el-GR" baseline="30000" dirty="0"/>
              <a:t>ο</a:t>
            </a:r>
            <a:r>
              <a:rPr lang="el-GR" dirty="0"/>
              <a:t> στάδιο γίνεται διαχωρισμός του πληθυσμού σε ομοιογενή στρώματα και κατόπιν επιλογή δείγματος από κάθε στρώμα. </a:t>
            </a:r>
          </a:p>
          <a:p>
            <a:r>
              <a:rPr lang="el-GR" dirty="0"/>
              <a:t>Η διαφορά τους έγκειται στον τρόπο εξασφάλισης των υποκειμένων. Στην </a:t>
            </a:r>
            <a:r>
              <a:rPr lang="el-GR" dirty="0" err="1"/>
              <a:t>στρωματοποιημένη</a:t>
            </a:r>
            <a:r>
              <a:rPr lang="el-GR" dirty="0"/>
              <a:t> τυχαία δειγματοληψία τα μέλη του δείγματος επιλέγονται τυχαία, ενώ στην ποσοστιαία δειγματοληψία επιλέγονται μέσω βολικών δειγμάτων.</a:t>
            </a:r>
            <a:endParaRPr lang="en-GB" dirty="0"/>
          </a:p>
        </p:txBody>
      </p:sp>
    </p:spTree>
    <p:extLst>
      <p:ext uri="{BB962C8B-B14F-4D97-AF65-F5344CB8AC3E}">
        <p14:creationId xmlns:p14="http://schemas.microsoft.com/office/powerpoint/2010/main" val="31709638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1C2346-9D28-6D6B-7497-2335D684DC6F}"/>
              </a:ext>
            </a:extLst>
          </p:cNvPr>
          <p:cNvSpPr>
            <a:spLocks noGrp="1"/>
          </p:cNvSpPr>
          <p:nvPr>
            <p:ph type="title"/>
          </p:nvPr>
        </p:nvSpPr>
        <p:spPr/>
        <p:txBody>
          <a:bodyPr/>
          <a:lstStyle/>
          <a:p>
            <a:r>
              <a:rPr lang="el-GR" dirty="0"/>
              <a:t>Σκόπιμη δειγματοληψία</a:t>
            </a:r>
            <a:endParaRPr lang="en-GB" dirty="0"/>
          </a:p>
        </p:txBody>
      </p:sp>
      <p:sp>
        <p:nvSpPr>
          <p:cNvPr id="3" name="Θέση περιεχομένου 2">
            <a:extLst>
              <a:ext uri="{FF2B5EF4-FFF2-40B4-BE49-F238E27FC236}">
                <a16:creationId xmlns:a16="http://schemas.microsoft.com/office/drawing/2014/main" id="{13EC64F8-D81A-4E98-FF05-9C82EB726F17}"/>
              </a:ext>
            </a:extLst>
          </p:cNvPr>
          <p:cNvSpPr>
            <a:spLocks noGrp="1"/>
          </p:cNvSpPr>
          <p:nvPr>
            <p:ph idx="1"/>
          </p:nvPr>
        </p:nvSpPr>
        <p:spPr/>
        <p:txBody>
          <a:bodyPr/>
          <a:lstStyle/>
          <a:p>
            <a:r>
              <a:rPr lang="el-GR" dirty="0"/>
              <a:t>Αφορά την επιλεκτική επιλογή των υποκειμένων της μελέτης.</a:t>
            </a:r>
          </a:p>
          <a:p>
            <a:r>
              <a:rPr lang="el-GR" dirty="0"/>
              <a:t>Βασίζεται στην παραδοχή ότι ο ερευνητής έχει αρκετές γνώσεις σχετικά με τον πληθυσμό και θα επιλέξει τα πλέον αντιπροσωπευτικά υποκείμενα για τη μελέτη.</a:t>
            </a:r>
          </a:p>
          <a:p>
            <a:r>
              <a:rPr lang="el-GR" dirty="0"/>
              <a:t>Χρησιμοποιείται συνήθως στην ποιοτική έρευνα.</a:t>
            </a:r>
            <a:endParaRPr lang="en-GB" dirty="0"/>
          </a:p>
        </p:txBody>
      </p:sp>
    </p:spTree>
    <p:extLst>
      <p:ext uri="{BB962C8B-B14F-4D97-AF65-F5344CB8AC3E}">
        <p14:creationId xmlns:p14="http://schemas.microsoft.com/office/powerpoint/2010/main" val="20073297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92264BD-4586-A4A5-D424-43069C58B164}"/>
              </a:ext>
            </a:extLst>
          </p:cNvPr>
          <p:cNvSpPr>
            <a:spLocks noGrp="1"/>
          </p:cNvSpPr>
          <p:nvPr>
            <p:ph type="title"/>
          </p:nvPr>
        </p:nvSpPr>
        <p:spPr/>
        <p:txBody>
          <a:bodyPr/>
          <a:lstStyle/>
          <a:p>
            <a:r>
              <a:rPr lang="el-GR" dirty="0"/>
              <a:t>Χρονικό πλαίσιο μελέτης του δείγματος</a:t>
            </a:r>
            <a:endParaRPr lang="en-GB" dirty="0"/>
          </a:p>
        </p:txBody>
      </p:sp>
      <p:sp>
        <p:nvSpPr>
          <p:cNvPr id="3" name="Θέση περιεχομένου 2">
            <a:extLst>
              <a:ext uri="{FF2B5EF4-FFF2-40B4-BE49-F238E27FC236}">
                <a16:creationId xmlns:a16="http://schemas.microsoft.com/office/drawing/2014/main" id="{61AF9659-5FE6-516F-4167-122D8CAB5858}"/>
              </a:ext>
            </a:extLst>
          </p:cNvPr>
          <p:cNvSpPr>
            <a:spLocks noGrp="1"/>
          </p:cNvSpPr>
          <p:nvPr>
            <p:ph idx="1"/>
          </p:nvPr>
        </p:nvSpPr>
        <p:spPr/>
        <p:txBody>
          <a:bodyPr/>
          <a:lstStyle/>
          <a:p>
            <a:r>
              <a:rPr lang="el-GR" dirty="0"/>
              <a:t>Το χρονικό πλαίσιο της επιλογής και μελέτης των υποκειμένων σε μια μελέτη αποτελεί το κριτήριο με βάση το οποίο οι μελέτες διακρίνονται ως διαχρονικές ή συγχρονικές.</a:t>
            </a:r>
          </a:p>
          <a:p>
            <a:r>
              <a:rPr lang="el-GR" dirty="0"/>
              <a:t>Μια διαχρονική μελέτη παρακολουθεί τα υποκείμενα σε μια περίοδο του χρόνου στο μέλλον, ενώ μια συγχρονική μελέτη εξετάζει τα υποκείμενα σε μια δεδομένη χρονική στιγμή.</a:t>
            </a:r>
          </a:p>
          <a:p>
            <a:r>
              <a:rPr lang="el-GR" dirty="0"/>
              <a:t>Τεχνικά, εάν ο ερευνητής ενδιαφέρεται για τις αλλαγές που μπορεί να συμβούν στη διάρκεια του χρόνου, μια έρευνα μπορεί να θεωρηθεί διαχρονική, ακόμη και αν ο χρόνος αυτός είναι 1 μήνας ή ακόμη και 1 εβδομάδα.</a:t>
            </a:r>
          </a:p>
          <a:p>
            <a:r>
              <a:rPr lang="el-GR" dirty="0"/>
              <a:t>Ειδικός τύπος διαχρονικής μελέτης: μελέτη </a:t>
            </a:r>
            <a:r>
              <a:rPr lang="el-GR" dirty="0" err="1"/>
              <a:t>κοορτής</a:t>
            </a:r>
            <a:endParaRPr lang="en-GB" dirty="0"/>
          </a:p>
          <a:p>
            <a:endParaRPr lang="el-GR" dirty="0"/>
          </a:p>
          <a:p>
            <a:endParaRPr lang="en-GB" dirty="0"/>
          </a:p>
        </p:txBody>
      </p:sp>
    </p:spTree>
    <p:extLst>
      <p:ext uri="{BB962C8B-B14F-4D97-AF65-F5344CB8AC3E}">
        <p14:creationId xmlns:p14="http://schemas.microsoft.com/office/powerpoint/2010/main" val="3751784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5DF5349-ED75-788E-6361-4C132ED4C054}"/>
              </a:ext>
            </a:extLst>
          </p:cNvPr>
          <p:cNvSpPr>
            <a:spLocks noGrp="1"/>
          </p:cNvSpPr>
          <p:nvPr>
            <p:ph type="title"/>
          </p:nvPr>
        </p:nvSpPr>
        <p:spPr/>
        <p:txBody>
          <a:bodyPr/>
          <a:lstStyle/>
          <a:p>
            <a:r>
              <a:rPr lang="el-GR" dirty="0"/>
              <a:t>Πληθυσμός </a:t>
            </a:r>
            <a:endParaRPr lang="en-GB" dirty="0"/>
          </a:p>
        </p:txBody>
      </p:sp>
      <p:sp>
        <p:nvSpPr>
          <p:cNvPr id="3" name="Θέση περιεχομένου 2">
            <a:extLst>
              <a:ext uri="{FF2B5EF4-FFF2-40B4-BE49-F238E27FC236}">
                <a16:creationId xmlns:a16="http://schemas.microsoft.com/office/drawing/2014/main" id="{4FBD5C8A-07AB-3FC1-B835-45CFF051D4E7}"/>
              </a:ext>
            </a:extLst>
          </p:cNvPr>
          <p:cNvSpPr>
            <a:spLocks noGrp="1"/>
          </p:cNvSpPr>
          <p:nvPr>
            <p:ph idx="1"/>
          </p:nvPr>
        </p:nvSpPr>
        <p:spPr/>
        <p:txBody>
          <a:bodyPr/>
          <a:lstStyle/>
          <a:p>
            <a:r>
              <a:rPr lang="el-GR" dirty="0"/>
              <a:t>Είναι το πλήρες σύνολο ατόμων ή αντικειμένων που διακρίνονται για κάποιο κοινό χαρακτηριστικό το οποίο υπόκειται στο ενδιαφέρον του ερευνητή.</a:t>
            </a:r>
          </a:p>
          <a:p>
            <a:r>
              <a:rPr lang="el-GR" dirty="0"/>
              <a:t>Η ποσοτική έρευνα ενδιαφέρεται περισσότερο για τους πληθυσμούς, ενώ η ποιοτική έρευνα επικεντρώνεται κυρίως στα άτομα.</a:t>
            </a:r>
          </a:p>
          <a:p>
            <a:r>
              <a:rPr lang="el-GR" dirty="0"/>
              <a:t>Ο πληθυσμός μιας μελέτης αποτελείται από δύο ομάδες: τον πληθυσμό-στόχο και τον </a:t>
            </a:r>
            <a:r>
              <a:rPr lang="el-GR" dirty="0" err="1"/>
              <a:t>προσβάσιμο</a:t>
            </a:r>
            <a:r>
              <a:rPr lang="el-GR" dirty="0"/>
              <a:t> πληθυσμό. </a:t>
            </a:r>
          </a:p>
        </p:txBody>
      </p:sp>
    </p:spTree>
    <p:extLst>
      <p:ext uri="{BB962C8B-B14F-4D97-AF65-F5344CB8AC3E}">
        <p14:creationId xmlns:p14="http://schemas.microsoft.com/office/powerpoint/2010/main" val="28196001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8C651C-5B2F-00F9-A070-30762834BA71}"/>
              </a:ext>
            </a:extLst>
          </p:cNvPr>
          <p:cNvSpPr>
            <a:spLocks noGrp="1"/>
          </p:cNvSpPr>
          <p:nvPr>
            <p:ph type="title"/>
          </p:nvPr>
        </p:nvSpPr>
        <p:spPr/>
        <p:txBody>
          <a:bodyPr/>
          <a:lstStyle/>
          <a:p>
            <a:r>
              <a:rPr lang="el-GR" dirty="0"/>
              <a:t>Διαχρονική ≠ Συγχρονική μελέτη</a:t>
            </a:r>
            <a:endParaRPr lang="en-GB" dirty="0"/>
          </a:p>
        </p:txBody>
      </p:sp>
      <p:sp>
        <p:nvSpPr>
          <p:cNvPr id="3" name="Θέση περιεχομένου 2">
            <a:extLst>
              <a:ext uri="{FF2B5EF4-FFF2-40B4-BE49-F238E27FC236}">
                <a16:creationId xmlns:a16="http://schemas.microsoft.com/office/drawing/2014/main" id="{1BF9B584-F997-B36C-6142-3901A3A5C57C}"/>
              </a:ext>
            </a:extLst>
          </p:cNvPr>
          <p:cNvSpPr>
            <a:spLocks noGrp="1"/>
          </p:cNvSpPr>
          <p:nvPr>
            <p:ph idx="1"/>
          </p:nvPr>
        </p:nvSpPr>
        <p:spPr/>
        <p:txBody>
          <a:bodyPr/>
          <a:lstStyle/>
          <a:p>
            <a:r>
              <a:rPr lang="el-GR" dirty="0"/>
              <a:t>Χρήση μαριχουάνας σε μαθητές γυμνασίου. </a:t>
            </a:r>
          </a:p>
          <a:p>
            <a:r>
              <a:rPr lang="el-GR" dirty="0"/>
              <a:t>Συμβαίνουν αλλαγές στη χρήση όσο οι μαθητές προχωράνε τις τάξεις;</a:t>
            </a:r>
          </a:p>
          <a:p>
            <a:r>
              <a:rPr lang="el-GR" dirty="0"/>
              <a:t>Διαχρονική μελέτη: μελετάμε μαθητές 1</a:t>
            </a:r>
            <a:r>
              <a:rPr lang="el-GR" baseline="30000" dirty="0"/>
              <a:t>ης</a:t>
            </a:r>
            <a:r>
              <a:rPr lang="el-GR" dirty="0"/>
              <a:t> γυμνασίου και τους παρακολουθούμε μέχρι την αποφοίτησή τους από το γυμνάσιο.</a:t>
            </a:r>
          </a:p>
          <a:p>
            <a:r>
              <a:rPr lang="el-GR" dirty="0"/>
              <a:t>Συγχρονική μελέτη: συλλέγουμε όλα τα δεδομένα σε μια χρονική στιγμή, χρησιμοποιώντας δείγματα μαθητών από όλες τις τάξεις του γυμνασίου. </a:t>
            </a:r>
            <a:endParaRPr lang="en-GB" dirty="0"/>
          </a:p>
        </p:txBody>
      </p:sp>
    </p:spTree>
    <p:extLst>
      <p:ext uri="{BB962C8B-B14F-4D97-AF65-F5344CB8AC3E}">
        <p14:creationId xmlns:p14="http://schemas.microsoft.com/office/powerpoint/2010/main" val="4395183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7A686C-8E99-B9FA-90F8-808DFFF2F1B7}"/>
              </a:ext>
            </a:extLst>
          </p:cNvPr>
          <p:cNvSpPr>
            <a:spLocks noGrp="1"/>
          </p:cNvSpPr>
          <p:nvPr>
            <p:ph type="title"/>
          </p:nvPr>
        </p:nvSpPr>
        <p:spPr/>
        <p:txBody>
          <a:bodyPr/>
          <a:lstStyle/>
          <a:p>
            <a:r>
              <a:rPr lang="el-GR" dirty="0"/>
              <a:t>Μέγεθος δείγματος</a:t>
            </a:r>
            <a:endParaRPr lang="en-GB" dirty="0"/>
          </a:p>
        </p:txBody>
      </p:sp>
      <p:sp>
        <p:nvSpPr>
          <p:cNvPr id="3" name="Θέση περιεχομένου 2">
            <a:extLst>
              <a:ext uri="{FF2B5EF4-FFF2-40B4-BE49-F238E27FC236}">
                <a16:creationId xmlns:a16="http://schemas.microsoft.com/office/drawing/2014/main" id="{DDA513BB-D2D2-FC79-0187-615EA0B8E2C4}"/>
              </a:ext>
            </a:extLst>
          </p:cNvPr>
          <p:cNvSpPr>
            <a:spLocks noGrp="1"/>
          </p:cNvSpPr>
          <p:nvPr>
            <p:ph idx="1"/>
          </p:nvPr>
        </p:nvSpPr>
        <p:spPr/>
        <p:txBody>
          <a:bodyPr/>
          <a:lstStyle/>
          <a:p>
            <a:r>
              <a:rPr lang="el-GR" dirty="0"/>
              <a:t>Οι ποιοτικές μελέτες χρησιμοποιούν πολύ μικρά δείγματα, ακόμη και μικρότερα του 10. Όταν όλα τα θέματα που αφορούν στους συμμετέχοντες αποκαλύπτονται και δεν μένει κάτι κρυφό, η δειγματοληψία σταματά.</a:t>
            </a:r>
          </a:p>
          <a:p>
            <a:r>
              <a:rPr lang="el-GR" dirty="0"/>
              <a:t>Οι ποσοτικές μελέτες αναζητούν μεγαλύτερα μεγέθη δείγματος.</a:t>
            </a:r>
          </a:p>
          <a:p>
            <a:r>
              <a:rPr lang="el-GR" dirty="0"/>
              <a:t>Δεν υπάρχουν απλοί κανόνες που να καθορίζουν το επιθυμητό μέγεθος του δείγματος.</a:t>
            </a:r>
          </a:p>
          <a:p>
            <a:r>
              <a:rPr lang="el-GR" dirty="0"/>
              <a:t>Κάποιοι παράγοντες που πρέπει να λάβουμε υπόψη είναι: η ομοιογένεια του πληθυσμού (μεγάλη ομοιογένεια, μικρότερο δείγμα), η ακρίβεια στη γενίκευση των αποτελεσμάτων (μεγαλύτερη ακρίβεια, μεγαλύτερο δείγμα), αν η δειγματοληψία είναι τυχαία (τυχαία δειγματοληψία, μικρότερο δείγμα).</a:t>
            </a:r>
            <a:endParaRPr lang="en-GB" dirty="0"/>
          </a:p>
        </p:txBody>
      </p:sp>
    </p:spTree>
    <p:extLst>
      <p:ext uri="{BB962C8B-B14F-4D97-AF65-F5344CB8AC3E}">
        <p14:creationId xmlns:p14="http://schemas.microsoft.com/office/powerpoint/2010/main" val="24128543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CBC3DF-8478-342D-38A4-61F115F52EB5}"/>
              </a:ext>
            </a:extLst>
          </p:cNvPr>
          <p:cNvSpPr>
            <a:spLocks noGrp="1"/>
          </p:cNvSpPr>
          <p:nvPr>
            <p:ph type="title"/>
          </p:nvPr>
        </p:nvSpPr>
        <p:spPr/>
        <p:txBody>
          <a:bodyPr/>
          <a:lstStyle/>
          <a:p>
            <a:r>
              <a:rPr lang="el-GR" dirty="0"/>
              <a:t>Περιπτώσεις που απαιτούν μεγάλα μεγέθη δειγμάτων</a:t>
            </a:r>
            <a:endParaRPr lang="en-GB" dirty="0"/>
          </a:p>
        </p:txBody>
      </p:sp>
      <p:sp>
        <p:nvSpPr>
          <p:cNvPr id="3" name="Θέση περιεχομένου 2">
            <a:extLst>
              <a:ext uri="{FF2B5EF4-FFF2-40B4-BE49-F238E27FC236}">
                <a16:creationId xmlns:a16="http://schemas.microsoft.com/office/drawing/2014/main" id="{55261B7F-82A6-9ACE-7953-4AEFE3915733}"/>
              </a:ext>
            </a:extLst>
          </p:cNvPr>
          <p:cNvSpPr>
            <a:spLocks noGrp="1"/>
          </p:cNvSpPr>
          <p:nvPr>
            <p:ph idx="1"/>
          </p:nvPr>
        </p:nvSpPr>
        <p:spPr/>
        <p:txBody>
          <a:bodyPr/>
          <a:lstStyle/>
          <a:p>
            <a:pPr marL="457200" indent="-457200">
              <a:buFont typeface="+mj-lt"/>
              <a:buAutoNum type="arabicPeriod"/>
            </a:pPr>
            <a:r>
              <a:rPr lang="el-GR" dirty="0"/>
              <a:t>Παρουσία πολλών μη ελεγχόμενων μεταβλητών.</a:t>
            </a:r>
          </a:p>
          <a:p>
            <a:pPr marL="457200" indent="-457200">
              <a:buFont typeface="+mj-lt"/>
              <a:buAutoNum type="arabicPeriod"/>
            </a:pPr>
            <a:r>
              <a:rPr lang="el-GR" dirty="0"/>
              <a:t>Όταν υπάρχουν διαφορές μεταξύ των μελών του πληθυσμού, σχετικά με τη μεταβλητή του ενδιαφέροντος.</a:t>
            </a:r>
          </a:p>
          <a:p>
            <a:pPr marL="457200" indent="-457200">
              <a:buFont typeface="+mj-lt"/>
              <a:buAutoNum type="arabicPeriod"/>
            </a:pPr>
            <a:r>
              <a:rPr lang="el-GR" dirty="0"/>
              <a:t>Όταν ο πληθυσμός πρέπει να διαχωριστεί σε υποομάδες.</a:t>
            </a:r>
          </a:p>
          <a:p>
            <a:pPr marL="457200" indent="-457200">
              <a:buFont typeface="+mj-lt"/>
              <a:buAutoNum type="arabicPeriod"/>
            </a:pPr>
            <a:r>
              <a:rPr lang="el-GR" dirty="0"/>
              <a:t>Όταν ο βαθμός εγκατάλειψης της έρευνας από τα υποκείμενα αναμένεται να είναι μεγάλος.</a:t>
            </a:r>
          </a:p>
          <a:p>
            <a:pPr marL="457200" indent="-457200">
              <a:buFont typeface="+mj-lt"/>
              <a:buAutoNum type="arabicPeriod"/>
            </a:pPr>
            <a:r>
              <a:rPr lang="el-GR" dirty="0"/>
              <a:t>Χρήση στατιστικών δοκιμών που απαιτούν ελάχιστο μέγεθος δείγματος.</a:t>
            </a:r>
            <a:endParaRPr lang="en-GB" dirty="0"/>
          </a:p>
        </p:txBody>
      </p:sp>
    </p:spTree>
    <p:extLst>
      <p:ext uri="{BB962C8B-B14F-4D97-AF65-F5344CB8AC3E}">
        <p14:creationId xmlns:p14="http://schemas.microsoft.com/office/powerpoint/2010/main" val="14773095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5FCC8EA-F283-5371-D9F1-FBA386283396}"/>
              </a:ext>
            </a:extLst>
          </p:cNvPr>
          <p:cNvSpPr>
            <a:spLocks noGrp="1"/>
          </p:cNvSpPr>
          <p:nvPr>
            <p:ph type="title"/>
          </p:nvPr>
        </p:nvSpPr>
        <p:spPr/>
        <p:txBody>
          <a:bodyPr/>
          <a:lstStyle/>
          <a:p>
            <a:r>
              <a:rPr lang="el-GR" dirty="0"/>
              <a:t>Ερωτήσεις κατανόησης</a:t>
            </a:r>
            <a:endParaRPr lang="en-GB" dirty="0"/>
          </a:p>
        </p:txBody>
      </p:sp>
      <p:sp>
        <p:nvSpPr>
          <p:cNvPr id="3" name="Θέση περιεχομένου 2">
            <a:extLst>
              <a:ext uri="{FF2B5EF4-FFF2-40B4-BE49-F238E27FC236}">
                <a16:creationId xmlns:a16="http://schemas.microsoft.com/office/drawing/2014/main" id="{2ACC20FD-013C-EC0F-B99A-A078F9DCFFC0}"/>
              </a:ext>
            </a:extLst>
          </p:cNvPr>
          <p:cNvSpPr>
            <a:spLocks noGrp="1"/>
          </p:cNvSpPr>
          <p:nvPr>
            <p:ph idx="1"/>
          </p:nvPr>
        </p:nvSpPr>
        <p:spPr/>
        <p:txBody>
          <a:bodyPr/>
          <a:lstStyle/>
          <a:p>
            <a:endParaRPr lang="en-GB"/>
          </a:p>
        </p:txBody>
      </p:sp>
    </p:spTree>
    <p:extLst>
      <p:ext uri="{BB962C8B-B14F-4D97-AF65-F5344CB8AC3E}">
        <p14:creationId xmlns:p14="http://schemas.microsoft.com/office/powerpoint/2010/main" val="26723310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393288-D469-6A09-F44D-72CB053ACA58}"/>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268C1CC3-1A16-D3D9-DE21-C65B9E31E446}"/>
              </a:ext>
            </a:extLst>
          </p:cNvPr>
          <p:cNvSpPr>
            <a:spLocks noGrp="1"/>
          </p:cNvSpPr>
          <p:nvPr>
            <p:ph idx="1"/>
          </p:nvPr>
        </p:nvSpPr>
        <p:spPr/>
        <p:txBody>
          <a:bodyPr/>
          <a:lstStyle/>
          <a:p>
            <a:r>
              <a:rPr lang="el-GR" dirty="0"/>
              <a:t>1. Μη τυχαία δειγματοληψία σημαίνει ότι δεν υπάρχει πιθανότητα να προκύψει ένα μεροληπτικό δείγμα κατά την επιλογή των υποκειμένων:</a:t>
            </a:r>
          </a:p>
          <a:p>
            <a:r>
              <a:rPr lang="el-GR" dirty="0"/>
              <a:t>1. ΣΩΣΤΟ</a:t>
            </a:r>
          </a:p>
          <a:p>
            <a:r>
              <a:rPr lang="el-GR" dirty="0"/>
              <a:t>2. ΛΑΘΟΣ</a:t>
            </a:r>
            <a:endParaRPr lang="en-GB" dirty="0"/>
          </a:p>
        </p:txBody>
      </p:sp>
    </p:spTree>
    <p:extLst>
      <p:ext uri="{BB962C8B-B14F-4D97-AF65-F5344CB8AC3E}">
        <p14:creationId xmlns:p14="http://schemas.microsoft.com/office/powerpoint/2010/main" val="36103186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62F8882-A655-354F-C54B-A3FD454DC365}"/>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09493E56-E693-290C-4161-FB091E93F63A}"/>
              </a:ext>
            </a:extLst>
          </p:cNvPr>
          <p:cNvSpPr>
            <a:spLocks noGrp="1"/>
          </p:cNvSpPr>
          <p:nvPr>
            <p:ph idx="1"/>
          </p:nvPr>
        </p:nvSpPr>
        <p:spPr/>
        <p:txBody>
          <a:bodyPr/>
          <a:lstStyle/>
          <a:p>
            <a:r>
              <a:rPr lang="el-GR" dirty="0"/>
              <a:t>1. Μη τυχαία δειγματοληψία σημαίνει ότι δεν υπάρχει πιθανότητα να προκύψει ένα μεροληπτικό δείγμα κατά την επιλογή των υποκειμένων:</a:t>
            </a:r>
          </a:p>
          <a:p>
            <a:r>
              <a:rPr lang="el-GR" dirty="0"/>
              <a:t>1. ΣΩΣΤΟ</a:t>
            </a:r>
          </a:p>
          <a:p>
            <a:r>
              <a:rPr lang="el-GR" dirty="0">
                <a:solidFill>
                  <a:srgbClr val="FF0000"/>
                </a:solidFill>
              </a:rPr>
              <a:t>2. ΛΑΘΟΣ</a:t>
            </a:r>
            <a:endParaRPr lang="en-GB" dirty="0">
              <a:solidFill>
                <a:srgbClr val="FF0000"/>
              </a:solidFill>
            </a:endParaRPr>
          </a:p>
          <a:p>
            <a:endParaRPr lang="en-GB" dirty="0"/>
          </a:p>
        </p:txBody>
      </p:sp>
    </p:spTree>
    <p:extLst>
      <p:ext uri="{BB962C8B-B14F-4D97-AF65-F5344CB8AC3E}">
        <p14:creationId xmlns:p14="http://schemas.microsoft.com/office/powerpoint/2010/main" val="39210651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BEB17CD-EFAC-980C-8069-5CAD18DB6663}"/>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3DEDD5C0-85C8-84FC-0B90-4188CFD7B0BC}"/>
              </a:ext>
            </a:extLst>
          </p:cNvPr>
          <p:cNvSpPr>
            <a:spLocks noGrp="1"/>
          </p:cNvSpPr>
          <p:nvPr>
            <p:ph idx="1"/>
          </p:nvPr>
        </p:nvSpPr>
        <p:spPr/>
        <p:txBody>
          <a:bodyPr/>
          <a:lstStyle/>
          <a:p>
            <a:r>
              <a:rPr lang="el-GR" dirty="0"/>
              <a:t>2. Οι ερευνητές συνήθως μελετούν δείγματα παρά πληθυσμούς:</a:t>
            </a:r>
          </a:p>
          <a:p>
            <a:r>
              <a:rPr lang="el-GR" dirty="0"/>
              <a:t>1. ΣΩΣΤΟ</a:t>
            </a:r>
          </a:p>
          <a:p>
            <a:r>
              <a:rPr lang="el-GR" dirty="0"/>
              <a:t>2. ΛΑΘΟΣ</a:t>
            </a:r>
            <a:endParaRPr lang="en-GB" dirty="0"/>
          </a:p>
        </p:txBody>
      </p:sp>
    </p:spTree>
    <p:extLst>
      <p:ext uri="{BB962C8B-B14F-4D97-AF65-F5344CB8AC3E}">
        <p14:creationId xmlns:p14="http://schemas.microsoft.com/office/powerpoint/2010/main" val="29698721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C3666AD-042C-26B7-56DB-05D5E58FAF43}"/>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FFCC2176-56D9-E6DF-DE10-51C04EA28228}"/>
              </a:ext>
            </a:extLst>
          </p:cNvPr>
          <p:cNvSpPr>
            <a:spLocks noGrp="1"/>
          </p:cNvSpPr>
          <p:nvPr>
            <p:ph idx="1"/>
          </p:nvPr>
        </p:nvSpPr>
        <p:spPr/>
        <p:txBody>
          <a:bodyPr/>
          <a:lstStyle/>
          <a:p>
            <a:r>
              <a:rPr lang="el-GR" dirty="0"/>
              <a:t>2. Οι ερευνητές συνήθως μελετούν δείγματα παρά πληθυσμούς:</a:t>
            </a:r>
          </a:p>
          <a:p>
            <a:r>
              <a:rPr lang="el-GR" dirty="0">
                <a:solidFill>
                  <a:srgbClr val="FF0000"/>
                </a:solidFill>
              </a:rPr>
              <a:t>1. ΣΩΣΤΟ</a:t>
            </a:r>
          </a:p>
          <a:p>
            <a:r>
              <a:rPr lang="el-GR" dirty="0"/>
              <a:t>2. ΛΑΘΟΣ</a:t>
            </a:r>
            <a:endParaRPr lang="en-GB" dirty="0"/>
          </a:p>
          <a:p>
            <a:endParaRPr lang="en-GB" dirty="0"/>
          </a:p>
        </p:txBody>
      </p:sp>
    </p:spTree>
    <p:extLst>
      <p:ext uri="{BB962C8B-B14F-4D97-AF65-F5344CB8AC3E}">
        <p14:creationId xmlns:p14="http://schemas.microsoft.com/office/powerpoint/2010/main" val="23566689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D32C56-9E91-9BB0-524F-186FE2626054}"/>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CC243020-DB9D-0CE3-B11E-9BC36B76C0DF}"/>
              </a:ext>
            </a:extLst>
          </p:cNvPr>
          <p:cNvSpPr>
            <a:spLocks noGrp="1"/>
          </p:cNvSpPr>
          <p:nvPr>
            <p:ph idx="1"/>
          </p:nvPr>
        </p:nvSpPr>
        <p:spPr/>
        <p:txBody>
          <a:bodyPr/>
          <a:lstStyle/>
          <a:p>
            <a:r>
              <a:rPr lang="el-GR" dirty="0"/>
              <a:t>3. Με σκοπό την ανεύρεση μητέρων παιδιών με κυστική </a:t>
            </a:r>
            <a:r>
              <a:rPr lang="el-GR" dirty="0" err="1"/>
              <a:t>ίνωση</a:t>
            </a:r>
            <a:r>
              <a:rPr lang="el-GR" dirty="0"/>
              <a:t>, ένας ερευνητής ήρθε σε επαφή με μια τέτοια μητέρα στη γειτονιά του και της ζήτησε εάν γνώριζε και άλλες μητέρες παιδιών με κυστική </a:t>
            </a:r>
            <a:r>
              <a:rPr lang="el-GR" dirty="0" err="1"/>
              <a:t>ίνωση</a:t>
            </a:r>
            <a:r>
              <a:rPr lang="el-GR" dirty="0"/>
              <a:t>. Προσδιορίστε τον τύπο της δειγματοληπτικής μεθόδου που χρησιμοποιήθηκε:</a:t>
            </a:r>
          </a:p>
          <a:p>
            <a:pPr marL="457200" indent="-457200">
              <a:buFont typeface="+mj-lt"/>
              <a:buAutoNum type="arabicPeriod"/>
            </a:pPr>
            <a:r>
              <a:rPr lang="el-GR" dirty="0"/>
              <a:t>Απλή τυχαία δειγματοληψία.</a:t>
            </a:r>
          </a:p>
          <a:p>
            <a:pPr marL="457200" indent="-457200">
              <a:buFont typeface="+mj-lt"/>
              <a:buAutoNum type="arabicPeriod"/>
            </a:pPr>
            <a:r>
              <a:rPr lang="el-GR" dirty="0" err="1"/>
              <a:t>Στρωματοποιημένη</a:t>
            </a:r>
            <a:r>
              <a:rPr lang="el-GR" dirty="0"/>
              <a:t> τυχαία δειγματοληψία.</a:t>
            </a:r>
          </a:p>
          <a:p>
            <a:pPr marL="457200" indent="-457200">
              <a:buFont typeface="+mj-lt"/>
              <a:buAutoNum type="arabicPeriod"/>
            </a:pPr>
            <a:r>
              <a:rPr lang="el-GR" dirty="0"/>
              <a:t>Δείγμα χιονοστιβάδας.</a:t>
            </a:r>
          </a:p>
          <a:p>
            <a:pPr marL="457200" indent="-457200">
              <a:buFont typeface="+mj-lt"/>
              <a:buAutoNum type="arabicPeriod"/>
            </a:pPr>
            <a:r>
              <a:rPr lang="el-GR" dirty="0"/>
              <a:t>Ποσοστιαία δειγματοληψία.</a:t>
            </a:r>
          </a:p>
          <a:p>
            <a:pPr marL="457200" indent="-457200">
              <a:buFont typeface="+mj-lt"/>
              <a:buAutoNum type="arabicPeriod"/>
            </a:pPr>
            <a:endParaRPr lang="el-GR" dirty="0"/>
          </a:p>
          <a:p>
            <a:endParaRPr lang="en-GB" dirty="0"/>
          </a:p>
        </p:txBody>
      </p:sp>
    </p:spTree>
    <p:extLst>
      <p:ext uri="{BB962C8B-B14F-4D97-AF65-F5344CB8AC3E}">
        <p14:creationId xmlns:p14="http://schemas.microsoft.com/office/powerpoint/2010/main" val="27410460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51463D-4A29-F829-1AB9-DAD2016861BF}"/>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847B5E40-1F19-5EB8-F412-E7363E937291}"/>
              </a:ext>
            </a:extLst>
          </p:cNvPr>
          <p:cNvSpPr>
            <a:spLocks noGrp="1"/>
          </p:cNvSpPr>
          <p:nvPr>
            <p:ph idx="1"/>
          </p:nvPr>
        </p:nvSpPr>
        <p:spPr/>
        <p:txBody>
          <a:bodyPr/>
          <a:lstStyle/>
          <a:p>
            <a:r>
              <a:rPr lang="el-GR" dirty="0"/>
              <a:t>3. Με σκοπό την ανεύρεση μητέρων παιδιών με κυστική </a:t>
            </a:r>
            <a:r>
              <a:rPr lang="el-GR" dirty="0" err="1"/>
              <a:t>ίνωση</a:t>
            </a:r>
            <a:r>
              <a:rPr lang="el-GR" dirty="0"/>
              <a:t>, ένας ερευνητής ήρθε σε επαφή με μια τέτοια μητέρα στη γειτονιά του και της ζήτησε εάν γνώριζε και άλλες μητέρες παιδιών με κυστική </a:t>
            </a:r>
            <a:r>
              <a:rPr lang="el-GR" dirty="0" err="1"/>
              <a:t>ίνωση</a:t>
            </a:r>
            <a:r>
              <a:rPr lang="el-GR" dirty="0"/>
              <a:t>. Προσδιορίστε τον τύπο της δειγματοληπτικής μεθόδου που χρησιμοποιήθηκε:</a:t>
            </a:r>
          </a:p>
          <a:p>
            <a:pPr marL="457200" indent="-457200">
              <a:buFont typeface="+mj-lt"/>
              <a:buAutoNum type="arabicPeriod"/>
            </a:pPr>
            <a:r>
              <a:rPr lang="el-GR" dirty="0"/>
              <a:t>Απλή τυχαία δειγματοληψία.</a:t>
            </a:r>
          </a:p>
          <a:p>
            <a:pPr marL="457200" indent="-457200">
              <a:buFont typeface="+mj-lt"/>
              <a:buAutoNum type="arabicPeriod"/>
            </a:pPr>
            <a:r>
              <a:rPr lang="el-GR" dirty="0" err="1"/>
              <a:t>Στρωματοποιημένη</a:t>
            </a:r>
            <a:r>
              <a:rPr lang="el-GR" dirty="0"/>
              <a:t> τυχαία δειγματοληψία.</a:t>
            </a:r>
          </a:p>
          <a:p>
            <a:pPr marL="457200" indent="-457200">
              <a:buFont typeface="+mj-lt"/>
              <a:buAutoNum type="arabicPeriod"/>
            </a:pPr>
            <a:r>
              <a:rPr lang="el-GR" dirty="0">
                <a:solidFill>
                  <a:srgbClr val="FF0000"/>
                </a:solidFill>
              </a:rPr>
              <a:t>Δείγμα χιονοστιβάδας.</a:t>
            </a:r>
          </a:p>
          <a:p>
            <a:pPr marL="457200" indent="-457200">
              <a:buFont typeface="+mj-lt"/>
              <a:buAutoNum type="arabicPeriod"/>
            </a:pPr>
            <a:r>
              <a:rPr lang="el-GR" dirty="0"/>
              <a:t>Ποσοστιαία δειγματοληψία.</a:t>
            </a:r>
          </a:p>
          <a:p>
            <a:endParaRPr lang="en-GB" dirty="0"/>
          </a:p>
        </p:txBody>
      </p:sp>
    </p:spTree>
    <p:extLst>
      <p:ext uri="{BB962C8B-B14F-4D97-AF65-F5344CB8AC3E}">
        <p14:creationId xmlns:p14="http://schemas.microsoft.com/office/powerpoint/2010/main" val="2754337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73E5DFE-C6DA-2F4E-16CD-FE1281BD608B}"/>
              </a:ext>
            </a:extLst>
          </p:cNvPr>
          <p:cNvSpPr>
            <a:spLocks noGrp="1"/>
          </p:cNvSpPr>
          <p:nvPr>
            <p:ph type="title"/>
          </p:nvPr>
        </p:nvSpPr>
        <p:spPr/>
        <p:txBody>
          <a:bodyPr/>
          <a:lstStyle/>
          <a:p>
            <a:r>
              <a:rPr lang="el-GR" dirty="0"/>
              <a:t>Πληθυσμός-στόχος και </a:t>
            </a:r>
            <a:r>
              <a:rPr lang="el-GR" dirty="0" err="1"/>
              <a:t>προσβάσιμος</a:t>
            </a:r>
            <a:r>
              <a:rPr lang="el-GR" dirty="0"/>
              <a:t> πληθυσμός</a:t>
            </a:r>
            <a:endParaRPr lang="en-GB" dirty="0"/>
          </a:p>
        </p:txBody>
      </p:sp>
      <p:sp>
        <p:nvSpPr>
          <p:cNvPr id="3" name="Θέση περιεχομένου 2">
            <a:extLst>
              <a:ext uri="{FF2B5EF4-FFF2-40B4-BE49-F238E27FC236}">
                <a16:creationId xmlns:a16="http://schemas.microsoft.com/office/drawing/2014/main" id="{435C5853-FFC5-110E-D396-1EEFF7C5B024}"/>
              </a:ext>
            </a:extLst>
          </p:cNvPr>
          <p:cNvSpPr>
            <a:spLocks noGrp="1"/>
          </p:cNvSpPr>
          <p:nvPr>
            <p:ph idx="1"/>
          </p:nvPr>
        </p:nvSpPr>
        <p:spPr/>
        <p:txBody>
          <a:bodyPr/>
          <a:lstStyle/>
          <a:p>
            <a:r>
              <a:rPr lang="el-GR" b="1" dirty="0"/>
              <a:t>Πληθυσμός-στόχος</a:t>
            </a:r>
            <a:r>
              <a:rPr lang="el-GR" dirty="0"/>
              <a:t>: απαρτίζεται από ολόκληρο το σύνολο των ανθρώπων ή των αντικειμένων στο οποίο ο ερευνητής επιθυμεί να γενικεύσει τα ευρήματα της μελέτης του. Αποτελείται από ανθρώπους ή αντικείμενα που πληρούν τα ορισμένα κριτήρια που υπόκεινται στο ενδιαφέρον του ερευνητή. Π.χ. όλοι οι παιδιατρικοί ασθενείς για το έτος 2025.</a:t>
            </a:r>
          </a:p>
          <a:p>
            <a:r>
              <a:rPr lang="el-GR" dirty="0"/>
              <a:t>Καθώς η πιθανότητα πρόσβασης σε ολόκληρο τον πληθυσμό είναι πολύ μικρή, ο ερευνητής συνήθως πραγματοποιεί δειγματοληψία από μια διαθέσιμη ομάδα, η οποία ονομάζεται </a:t>
            </a:r>
            <a:r>
              <a:rPr lang="el-GR" b="1" dirty="0" err="1"/>
              <a:t>προσβάσιμος</a:t>
            </a:r>
            <a:r>
              <a:rPr lang="el-GR" b="1" dirty="0"/>
              <a:t> πληθυσμός ή πληθυσμός μελέτης</a:t>
            </a:r>
            <a:r>
              <a:rPr lang="el-GR" dirty="0"/>
              <a:t>. </a:t>
            </a:r>
            <a:endParaRPr lang="en-GB" dirty="0"/>
          </a:p>
          <a:p>
            <a:endParaRPr lang="en-GB" dirty="0"/>
          </a:p>
        </p:txBody>
      </p:sp>
    </p:spTree>
    <p:extLst>
      <p:ext uri="{BB962C8B-B14F-4D97-AF65-F5344CB8AC3E}">
        <p14:creationId xmlns:p14="http://schemas.microsoft.com/office/powerpoint/2010/main" val="16134432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EA02FB4-C020-65BA-71E9-EF3046AD100D}"/>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5B4CE05E-2164-5F54-8D16-620C03BDEF02}"/>
              </a:ext>
            </a:extLst>
          </p:cNvPr>
          <p:cNvSpPr>
            <a:spLocks noGrp="1"/>
          </p:cNvSpPr>
          <p:nvPr>
            <p:ph idx="1"/>
          </p:nvPr>
        </p:nvSpPr>
        <p:spPr/>
        <p:txBody>
          <a:bodyPr>
            <a:normAutofit/>
          </a:bodyPr>
          <a:lstStyle/>
          <a:p>
            <a:r>
              <a:rPr lang="el-GR" dirty="0"/>
              <a:t>4. Τι ισχύει για την τυχαία δειγματοληψία:</a:t>
            </a:r>
          </a:p>
          <a:p>
            <a:pPr marL="749808" lvl="1" indent="-457200">
              <a:buFont typeface="+mj-lt"/>
              <a:buAutoNum type="arabicPeriod"/>
            </a:pPr>
            <a:r>
              <a:rPr lang="el-GR" dirty="0"/>
              <a:t>Η απόκτηση αντιπροσωπευτικών στοιχείων του πληθυσμού δεν αποτελεί στόχο.</a:t>
            </a:r>
          </a:p>
          <a:p>
            <a:pPr marL="749808" lvl="1" indent="-457200">
              <a:buFont typeface="+mj-lt"/>
              <a:buAutoNum type="arabicPeriod"/>
            </a:pPr>
            <a:r>
              <a:rPr lang="el-GR" dirty="0"/>
              <a:t>Η τυχαία δειγματοληψία είναι </a:t>
            </a:r>
            <a:r>
              <a:rPr lang="el-GR" dirty="0" err="1"/>
              <a:t>συμπτωματική</a:t>
            </a:r>
            <a:r>
              <a:rPr lang="el-GR" dirty="0"/>
              <a:t>. </a:t>
            </a:r>
          </a:p>
          <a:p>
            <a:pPr marL="749808" lvl="1" indent="-457200">
              <a:buFont typeface="+mj-lt"/>
              <a:buAutoNum type="arabicPeriod"/>
            </a:pPr>
            <a:r>
              <a:rPr lang="el-GR" dirty="0"/>
              <a:t>Με την τυχαία δειγματοληψία κάθε στοιχείο του πληθυσμού έχει την ίδια πιθανότητα να επιλεγεί για το δείγμα. </a:t>
            </a:r>
          </a:p>
          <a:p>
            <a:pPr marL="749808" lvl="1" indent="-457200">
              <a:buFont typeface="+mj-lt"/>
              <a:buAutoNum type="arabicPeriod"/>
            </a:pPr>
            <a:r>
              <a:rPr lang="el-GR" dirty="0"/>
              <a:t>Με τη χρήση τυχαίων δειγματοληπτικών μεθόδων, η δυνατότητα γενίκευσης των ευρημάτων της μελέτης μειώνεται αισθητά.</a:t>
            </a:r>
            <a:endParaRPr lang="en-GB" dirty="0"/>
          </a:p>
          <a:p>
            <a:pPr marL="749808" lvl="1" indent="-457200">
              <a:buFont typeface="+mj-lt"/>
              <a:buAutoNum type="arabicPeriod"/>
            </a:pPr>
            <a:endParaRPr lang="en-GB" dirty="0"/>
          </a:p>
        </p:txBody>
      </p:sp>
    </p:spTree>
    <p:extLst>
      <p:ext uri="{BB962C8B-B14F-4D97-AF65-F5344CB8AC3E}">
        <p14:creationId xmlns:p14="http://schemas.microsoft.com/office/powerpoint/2010/main" val="139788895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3F9FB29-E8FD-ADB0-6787-1A5984655A07}"/>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9CA1B034-298F-64EB-A2BE-AB59A76F2E14}"/>
              </a:ext>
            </a:extLst>
          </p:cNvPr>
          <p:cNvSpPr>
            <a:spLocks noGrp="1"/>
          </p:cNvSpPr>
          <p:nvPr>
            <p:ph idx="1"/>
          </p:nvPr>
        </p:nvSpPr>
        <p:spPr/>
        <p:txBody>
          <a:bodyPr/>
          <a:lstStyle/>
          <a:p>
            <a:r>
              <a:rPr lang="el-GR" dirty="0"/>
              <a:t>4. Τι ισχύει για την τυχαία δειγματοληψία:</a:t>
            </a:r>
          </a:p>
          <a:p>
            <a:pPr marL="749808" lvl="1" indent="-457200">
              <a:buFont typeface="+mj-lt"/>
              <a:buAutoNum type="arabicPeriod"/>
            </a:pPr>
            <a:r>
              <a:rPr lang="el-GR" dirty="0"/>
              <a:t>Η απόκτηση αντιπροσωπευτικών στοιχείων του πληθυσμού δεν αποτελεί στόχο.</a:t>
            </a:r>
          </a:p>
          <a:p>
            <a:pPr marL="749808" lvl="1" indent="-457200">
              <a:buFont typeface="+mj-lt"/>
              <a:buAutoNum type="arabicPeriod"/>
            </a:pPr>
            <a:r>
              <a:rPr lang="el-GR" dirty="0"/>
              <a:t>Η τυχαία δειγματοληψία είναι </a:t>
            </a:r>
            <a:r>
              <a:rPr lang="el-GR" dirty="0" err="1"/>
              <a:t>συμπτωματική</a:t>
            </a:r>
            <a:r>
              <a:rPr lang="el-GR" dirty="0"/>
              <a:t>. </a:t>
            </a:r>
          </a:p>
          <a:p>
            <a:pPr marL="749808" lvl="1" indent="-457200">
              <a:buFont typeface="+mj-lt"/>
              <a:buAutoNum type="arabicPeriod"/>
            </a:pPr>
            <a:r>
              <a:rPr lang="el-GR" dirty="0">
                <a:solidFill>
                  <a:srgbClr val="FF0000"/>
                </a:solidFill>
              </a:rPr>
              <a:t>Με την τυχαία δειγματοληψία κάθε στοιχείο του πληθυσμού έχει την ίδια πιθανότητα να επιλεγεί για το δείγμα. </a:t>
            </a:r>
          </a:p>
          <a:p>
            <a:pPr marL="749808" lvl="1" indent="-457200">
              <a:buFont typeface="+mj-lt"/>
              <a:buAutoNum type="arabicPeriod"/>
            </a:pPr>
            <a:r>
              <a:rPr lang="el-GR" dirty="0"/>
              <a:t>Με τη χρήση τυχαίων δειγματοληπτικών μεθόδων, η δυνατότητα γενίκευσης των ευρημάτων της μελέτης μειώνεται αισθητά.</a:t>
            </a:r>
            <a:endParaRPr lang="en-GB" dirty="0"/>
          </a:p>
          <a:p>
            <a:endParaRPr lang="en-GB" dirty="0"/>
          </a:p>
        </p:txBody>
      </p:sp>
    </p:spTree>
    <p:extLst>
      <p:ext uri="{BB962C8B-B14F-4D97-AF65-F5344CB8AC3E}">
        <p14:creationId xmlns:p14="http://schemas.microsoft.com/office/powerpoint/2010/main" val="7133893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49CDDC-58B6-BD46-4BA4-CD8A437AA616}"/>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CD496B69-DD40-58FF-8ABE-005DCE789026}"/>
              </a:ext>
            </a:extLst>
          </p:cNvPr>
          <p:cNvSpPr>
            <a:spLocks noGrp="1"/>
          </p:cNvSpPr>
          <p:nvPr>
            <p:ph idx="1"/>
          </p:nvPr>
        </p:nvSpPr>
        <p:spPr/>
        <p:txBody>
          <a:bodyPr/>
          <a:lstStyle/>
          <a:p>
            <a:r>
              <a:rPr lang="el-GR" dirty="0"/>
              <a:t>5. Τι ισχύει για τις μεθόδους τυχαίας δειγματοληψίας:</a:t>
            </a:r>
          </a:p>
          <a:p>
            <a:pPr marL="749808" lvl="1" indent="-457200">
              <a:buFont typeface="+mj-lt"/>
              <a:buAutoNum type="arabicPeriod"/>
            </a:pPr>
            <a:r>
              <a:rPr lang="el-GR" dirty="0"/>
              <a:t>Μια μέθοδος είναι η βολική (εύκολη) δειγματοληψία.</a:t>
            </a:r>
          </a:p>
          <a:p>
            <a:pPr marL="749808" lvl="1" indent="-457200">
              <a:buFont typeface="+mj-lt"/>
              <a:buAutoNum type="arabicPeriod"/>
            </a:pPr>
            <a:r>
              <a:rPr lang="el-GR" dirty="0"/>
              <a:t>Συνήθως έχουν </a:t>
            </a:r>
            <a:r>
              <a:rPr lang="el-GR" sz="1800" dirty="0"/>
              <a:t>μικρή πιθανότητα δειγματοληπτικής μεροληψίας.</a:t>
            </a:r>
          </a:p>
          <a:p>
            <a:pPr marL="749808" lvl="1" indent="-457200">
              <a:buFont typeface="+mj-lt"/>
              <a:buAutoNum type="arabicPeriod"/>
            </a:pPr>
            <a:r>
              <a:rPr lang="el-GR" dirty="0"/>
              <a:t>Η απλή τυχαία δειγματοληψία δεν αποτελεί χρονοβόρα διαδικασία.</a:t>
            </a:r>
          </a:p>
          <a:p>
            <a:pPr marL="749808" lvl="1" indent="-457200">
              <a:buFont typeface="+mj-lt"/>
              <a:buAutoNum type="arabicPeriod"/>
            </a:pPr>
            <a:r>
              <a:rPr lang="el-GR" dirty="0"/>
              <a:t>Στην </a:t>
            </a:r>
            <a:r>
              <a:rPr lang="el-GR" dirty="0" err="1"/>
              <a:t>στρωματοποιημένη</a:t>
            </a:r>
            <a:r>
              <a:rPr lang="el-GR" dirty="0"/>
              <a:t> τυχαία δειγματοληψία δεν υπάρχει α</a:t>
            </a:r>
            <a:r>
              <a:rPr lang="el-GR" sz="1800" dirty="0"/>
              <a:t>υξημένος βαθμός αντιπροσωπευτικότητας του δείγματος.</a:t>
            </a:r>
          </a:p>
          <a:p>
            <a:pPr marL="749808" lvl="1" indent="-457200">
              <a:buFont typeface="+mj-lt"/>
              <a:buAutoNum type="arabicPeriod"/>
            </a:pPr>
            <a:endParaRPr lang="el-GR" dirty="0"/>
          </a:p>
          <a:p>
            <a:pPr marL="749808" lvl="1" indent="-457200">
              <a:buFont typeface="+mj-lt"/>
              <a:buAutoNum type="arabicPeriod"/>
            </a:pPr>
            <a:endParaRPr lang="el-GR" sz="1800" dirty="0"/>
          </a:p>
          <a:p>
            <a:pPr marL="749808" lvl="1" indent="-457200">
              <a:buFont typeface="+mj-lt"/>
              <a:buAutoNum type="arabicPeriod"/>
            </a:pPr>
            <a:endParaRPr lang="el-GR" sz="1800" dirty="0"/>
          </a:p>
          <a:p>
            <a:pPr marL="749808" lvl="1" indent="-457200">
              <a:buFont typeface="+mj-lt"/>
              <a:buAutoNum type="arabicPeriod"/>
            </a:pPr>
            <a:endParaRPr lang="el-GR" dirty="0"/>
          </a:p>
          <a:p>
            <a:pPr marL="749808" lvl="1" indent="-457200">
              <a:buFont typeface="+mj-lt"/>
              <a:buAutoNum type="arabicPeriod"/>
            </a:pPr>
            <a:endParaRPr lang="el-GR" dirty="0"/>
          </a:p>
          <a:p>
            <a:endParaRPr lang="en-GB" dirty="0"/>
          </a:p>
        </p:txBody>
      </p:sp>
    </p:spTree>
    <p:extLst>
      <p:ext uri="{BB962C8B-B14F-4D97-AF65-F5344CB8AC3E}">
        <p14:creationId xmlns:p14="http://schemas.microsoft.com/office/powerpoint/2010/main" val="6479809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812FD29-7B3B-30A8-8304-0A52DC428188}"/>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F2FFCBCA-8979-24A9-DF30-2744BA182F56}"/>
              </a:ext>
            </a:extLst>
          </p:cNvPr>
          <p:cNvSpPr>
            <a:spLocks noGrp="1"/>
          </p:cNvSpPr>
          <p:nvPr>
            <p:ph idx="1"/>
          </p:nvPr>
        </p:nvSpPr>
        <p:spPr/>
        <p:txBody>
          <a:bodyPr/>
          <a:lstStyle/>
          <a:p>
            <a:r>
              <a:rPr lang="el-GR" dirty="0"/>
              <a:t>5. Τι ισχύει για τις μεθόδους τυχαίας δειγματοληψίας:</a:t>
            </a:r>
          </a:p>
          <a:p>
            <a:pPr marL="749808" lvl="1" indent="-457200">
              <a:buFont typeface="+mj-lt"/>
              <a:buAutoNum type="arabicPeriod"/>
            </a:pPr>
            <a:r>
              <a:rPr lang="el-GR" dirty="0"/>
              <a:t>Μια μέθοδος είναι η βολική (εύκολη) δειγματοληψία.</a:t>
            </a:r>
          </a:p>
          <a:p>
            <a:pPr marL="749808" lvl="1" indent="-457200">
              <a:buFont typeface="+mj-lt"/>
              <a:buAutoNum type="arabicPeriod"/>
            </a:pPr>
            <a:r>
              <a:rPr lang="el-GR" dirty="0">
                <a:solidFill>
                  <a:srgbClr val="FF0000"/>
                </a:solidFill>
              </a:rPr>
              <a:t>Συνήθως έχουν </a:t>
            </a:r>
            <a:r>
              <a:rPr lang="el-GR" sz="1800" dirty="0">
                <a:solidFill>
                  <a:srgbClr val="FF0000"/>
                </a:solidFill>
              </a:rPr>
              <a:t>μικρή πιθανότητα δειγματοληπτικής μεροληψίας.</a:t>
            </a:r>
          </a:p>
          <a:p>
            <a:pPr marL="749808" lvl="1" indent="-457200">
              <a:buFont typeface="+mj-lt"/>
              <a:buAutoNum type="arabicPeriod"/>
            </a:pPr>
            <a:r>
              <a:rPr lang="el-GR" dirty="0"/>
              <a:t>Η απλή τυχαία δειγματοληψία δεν αποτελεί χρονοβόρα διαδικασία.</a:t>
            </a:r>
          </a:p>
          <a:p>
            <a:pPr marL="749808" lvl="1" indent="-457200">
              <a:buFont typeface="+mj-lt"/>
              <a:buAutoNum type="arabicPeriod"/>
            </a:pPr>
            <a:r>
              <a:rPr lang="el-GR" dirty="0"/>
              <a:t>Στην </a:t>
            </a:r>
            <a:r>
              <a:rPr lang="el-GR" dirty="0" err="1"/>
              <a:t>στρωματοποιημένη</a:t>
            </a:r>
            <a:r>
              <a:rPr lang="el-GR" dirty="0"/>
              <a:t> τυχαία δειγματοληψία δεν υπάρχει α</a:t>
            </a:r>
            <a:r>
              <a:rPr lang="el-GR" sz="1800" dirty="0"/>
              <a:t>υξημένος βαθμός αντιπροσωπευτικότητας του δείγματος.</a:t>
            </a:r>
          </a:p>
          <a:p>
            <a:endParaRPr lang="en-GB" dirty="0"/>
          </a:p>
        </p:txBody>
      </p:sp>
    </p:spTree>
    <p:extLst>
      <p:ext uri="{BB962C8B-B14F-4D97-AF65-F5344CB8AC3E}">
        <p14:creationId xmlns:p14="http://schemas.microsoft.com/office/powerpoint/2010/main" val="39378374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921774-9EF2-B18E-A4F3-8B76D9624C89}"/>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A7DF294F-6CC9-18E3-AF00-4311EA19F621}"/>
              </a:ext>
            </a:extLst>
          </p:cNvPr>
          <p:cNvSpPr>
            <a:spLocks noGrp="1"/>
          </p:cNvSpPr>
          <p:nvPr>
            <p:ph idx="1"/>
          </p:nvPr>
        </p:nvSpPr>
        <p:spPr/>
        <p:txBody>
          <a:bodyPr/>
          <a:lstStyle/>
          <a:p>
            <a:r>
              <a:rPr lang="el-GR" dirty="0"/>
              <a:t>6. Τι ισχύει για τις μη τυχαίες δειγματοληπτικές μεθόδους:</a:t>
            </a:r>
          </a:p>
          <a:p>
            <a:pPr marL="749808" lvl="1" indent="-457200">
              <a:buFont typeface="+mj-lt"/>
              <a:buAutoNum type="arabicPeriod"/>
            </a:pPr>
            <a:r>
              <a:rPr lang="el-GR" dirty="0"/>
              <a:t>Οι μη τυχαίες μέθοδοι δεν είναι πιθανό να παράγουν ένα μεροληπτικό δείγμα.</a:t>
            </a:r>
          </a:p>
          <a:p>
            <a:pPr marL="749808" lvl="1" indent="-457200">
              <a:buFont typeface="+mj-lt"/>
              <a:buAutoNum type="arabicPeriod"/>
            </a:pPr>
            <a:r>
              <a:rPr lang="el-GR" dirty="0"/>
              <a:t>Ο ερευνητής μπορεί να εκτιμήσει την πιθανότητα που έχει το κάθε μέλος του πληθυσμού να συμπεριληφθεί στο δείγμα.</a:t>
            </a:r>
          </a:p>
          <a:p>
            <a:pPr marL="749808" lvl="1" indent="-457200">
              <a:buFont typeface="+mj-lt"/>
              <a:buAutoNum type="arabicPeriod"/>
            </a:pPr>
            <a:r>
              <a:rPr lang="el-GR" dirty="0"/>
              <a:t>Περιορίζονται οι γενικεύσεις που μπορούν να γίνουν σχετικά με τα ευρήματα της έρευνας.</a:t>
            </a:r>
          </a:p>
          <a:p>
            <a:pPr marL="749808" lvl="1" indent="-457200">
              <a:buFont typeface="+mj-lt"/>
              <a:buAutoNum type="arabicPeriod"/>
            </a:pPr>
            <a:r>
              <a:rPr lang="el-GR" dirty="0"/>
              <a:t>Η ποσοστιαία δειγματοληψία δεν μοιάζει με την </a:t>
            </a:r>
            <a:r>
              <a:rPr lang="el-GR" dirty="0" err="1"/>
              <a:t>στρωματοποιημένη</a:t>
            </a:r>
            <a:r>
              <a:rPr lang="el-GR" dirty="0"/>
              <a:t> τυχαία δειγματοληψία.</a:t>
            </a:r>
          </a:p>
          <a:p>
            <a:r>
              <a:rPr lang="el-GR" dirty="0"/>
              <a:t>  </a:t>
            </a:r>
            <a:endParaRPr lang="en-GB" dirty="0"/>
          </a:p>
        </p:txBody>
      </p:sp>
    </p:spTree>
    <p:extLst>
      <p:ext uri="{BB962C8B-B14F-4D97-AF65-F5344CB8AC3E}">
        <p14:creationId xmlns:p14="http://schemas.microsoft.com/office/powerpoint/2010/main" val="26888497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FF6C863-6237-40D5-52BD-F275581AFA31}"/>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77A5B8F3-5288-609B-7538-0BCB0D146124}"/>
              </a:ext>
            </a:extLst>
          </p:cNvPr>
          <p:cNvSpPr>
            <a:spLocks noGrp="1"/>
          </p:cNvSpPr>
          <p:nvPr>
            <p:ph idx="1"/>
          </p:nvPr>
        </p:nvSpPr>
        <p:spPr/>
        <p:txBody>
          <a:bodyPr/>
          <a:lstStyle/>
          <a:p>
            <a:r>
              <a:rPr lang="el-GR" dirty="0"/>
              <a:t>6. Τι ισχύει για τις μη τυχαίες δειγματοληπτικές μεθόδους:</a:t>
            </a:r>
          </a:p>
          <a:p>
            <a:pPr marL="749808" lvl="1" indent="-457200">
              <a:buFont typeface="+mj-lt"/>
              <a:buAutoNum type="arabicPeriod"/>
            </a:pPr>
            <a:r>
              <a:rPr lang="el-GR" dirty="0"/>
              <a:t>Οι μη τυχαίες μέθοδοι δεν είναι πιθανό να παράγουν ένα μεροληπτικό δείγμα.</a:t>
            </a:r>
          </a:p>
          <a:p>
            <a:pPr marL="749808" lvl="1" indent="-457200">
              <a:buFont typeface="+mj-lt"/>
              <a:buAutoNum type="arabicPeriod"/>
            </a:pPr>
            <a:r>
              <a:rPr lang="el-GR" dirty="0"/>
              <a:t>Ο ερευνητής μπορεί να εκτιμήσει την πιθανότητα που έχει το κάθε μέλος του πληθυσμού να συμπεριληφθεί στο δείγμα.</a:t>
            </a:r>
          </a:p>
          <a:p>
            <a:pPr marL="749808" lvl="1" indent="-457200">
              <a:buFont typeface="+mj-lt"/>
              <a:buAutoNum type="arabicPeriod"/>
            </a:pPr>
            <a:r>
              <a:rPr lang="el-GR" dirty="0">
                <a:solidFill>
                  <a:srgbClr val="FF0000"/>
                </a:solidFill>
              </a:rPr>
              <a:t>Περιορίζονται οι γενικεύσεις που μπορούν να γίνουν σχετικά με τα ευρήματα της έρευνας.</a:t>
            </a:r>
          </a:p>
          <a:p>
            <a:pPr marL="749808" lvl="1" indent="-457200">
              <a:buFont typeface="+mj-lt"/>
              <a:buAutoNum type="arabicPeriod"/>
            </a:pPr>
            <a:r>
              <a:rPr lang="el-GR" dirty="0"/>
              <a:t>Η ποσοστιαία δειγματοληψία δεν μοιάζει με την </a:t>
            </a:r>
            <a:r>
              <a:rPr lang="el-GR" dirty="0" err="1"/>
              <a:t>στρωματοποιημένη</a:t>
            </a:r>
            <a:r>
              <a:rPr lang="el-GR" dirty="0"/>
              <a:t> τυχαία δειγματοληψία.</a:t>
            </a:r>
          </a:p>
          <a:p>
            <a:endParaRPr lang="en-GB" dirty="0"/>
          </a:p>
        </p:txBody>
      </p:sp>
    </p:spTree>
    <p:extLst>
      <p:ext uri="{BB962C8B-B14F-4D97-AF65-F5344CB8AC3E}">
        <p14:creationId xmlns:p14="http://schemas.microsoft.com/office/powerpoint/2010/main" val="2142249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33A095-86B6-BA27-4737-EEA21327F51C}"/>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370147CC-7FAD-BE28-5126-D133BDAD0D3A}"/>
              </a:ext>
            </a:extLst>
          </p:cNvPr>
          <p:cNvSpPr>
            <a:spLocks noGrp="1"/>
          </p:cNvSpPr>
          <p:nvPr>
            <p:ph idx="1"/>
          </p:nvPr>
        </p:nvSpPr>
        <p:spPr/>
        <p:txBody>
          <a:bodyPr/>
          <a:lstStyle/>
          <a:p>
            <a:r>
              <a:rPr lang="el-GR" dirty="0"/>
              <a:t>7. Τι ισχύει για τις διαχρονικές ή συγχρονικές μελέτες:</a:t>
            </a:r>
          </a:p>
          <a:p>
            <a:pPr marL="749808" lvl="1" indent="-457200">
              <a:buFont typeface="+mj-lt"/>
              <a:buAutoNum type="arabicPeriod"/>
            </a:pPr>
            <a:r>
              <a:rPr lang="el-GR" dirty="0"/>
              <a:t>Μια διαχρονική μελέτη παρακολουθεί τα υποκείμενα σε μια δεδομένη χρονική στιγμή.</a:t>
            </a:r>
          </a:p>
          <a:p>
            <a:pPr marL="749808" lvl="1" indent="-457200">
              <a:buFont typeface="+mj-lt"/>
              <a:buAutoNum type="arabicPeriod"/>
            </a:pPr>
            <a:r>
              <a:rPr lang="el-GR" dirty="0"/>
              <a:t>Μια συγχρονική μελέτη εξετάζει τα υποκείμενα σε μια περίοδο του χρόνου στο μέλλον.</a:t>
            </a:r>
          </a:p>
          <a:p>
            <a:pPr marL="749808" lvl="1" indent="-457200">
              <a:buFont typeface="+mj-lt"/>
              <a:buAutoNum type="arabicPeriod"/>
            </a:pPr>
            <a:r>
              <a:rPr lang="el-GR" dirty="0"/>
              <a:t>Εάν ο ερευνητής ενδιαφέρεται για τις αλλαγές που μπορεί να συμβούν στη διάρκεια του χρόνου, μια έρευνα μπορεί να θεωρηθεί διαχρονική, ακόμη και αν ο χρόνος αυτός είναι 1 εβδομάδα.</a:t>
            </a:r>
          </a:p>
          <a:p>
            <a:pPr marL="749808" lvl="1" indent="-457200">
              <a:buFont typeface="+mj-lt"/>
              <a:buAutoNum type="arabicPeriod"/>
            </a:pPr>
            <a:r>
              <a:rPr lang="el-GR" dirty="0"/>
              <a:t>Η μελέτη </a:t>
            </a:r>
            <a:r>
              <a:rPr lang="el-GR" dirty="0" err="1"/>
              <a:t>κοορτής</a:t>
            </a:r>
            <a:r>
              <a:rPr lang="el-GR" dirty="0"/>
              <a:t> είναι τύπος συγχρονικής μελέτης.</a:t>
            </a:r>
            <a:endParaRPr lang="en-GB" dirty="0"/>
          </a:p>
          <a:p>
            <a:endParaRPr lang="en-GB" dirty="0"/>
          </a:p>
        </p:txBody>
      </p:sp>
    </p:spTree>
    <p:extLst>
      <p:ext uri="{BB962C8B-B14F-4D97-AF65-F5344CB8AC3E}">
        <p14:creationId xmlns:p14="http://schemas.microsoft.com/office/powerpoint/2010/main" val="36548685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2A5770-1827-E5C3-C90D-8AF2D25BB72A}"/>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28B8EA7B-81F2-20B3-E0FF-64C6432F9940}"/>
              </a:ext>
            </a:extLst>
          </p:cNvPr>
          <p:cNvSpPr>
            <a:spLocks noGrp="1"/>
          </p:cNvSpPr>
          <p:nvPr>
            <p:ph idx="1"/>
          </p:nvPr>
        </p:nvSpPr>
        <p:spPr/>
        <p:txBody>
          <a:bodyPr/>
          <a:lstStyle/>
          <a:p>
            <a:r>
              <a:rPr lang="el-GR" dirty="0"/>
              <a:t>7. Τι ισχύει για τις διαχρονικές ή συγχρονικές μελέτες:</a:t>
            </a:r>
          </a:p>
          <a:p>
            <a:pPr marL="749808" lvl="1" indent="-457200">
              <a:buFont typeface="+mj-lt"/>
              <a:buAutoNum type="arabicPeriod"/>
            </a:pPr>
            <a:r>
              <a:rPr lang="el-GR" dirty="0"/>
              <a:t>Μια διαχρονική μελέτη παρακολουθεί τα υποκείμενα σε μια δεδομένη χρονική στιγμή.</a:t>
            </a:r>
          </a:p>
          <a:p>
            <a:pPr marL="749808" lvl="1" indent="-457200">
              <a:buFont typeface="+mj-lt"/>
              <a:buAutoNum type="arabicPeriod"/>
            </a:pPr>
            <a:r>
              <a:rPr lang="el-GR" dirty="0"/>
              <a:t>Μια συγχρονική μελέτη εξετάζει τα υποκείμενα σε μια περίοδο του χρόνου στο μέλλον.</a:t>
            </a:r>
          </a:p>
          <a:p>
            <a:pPr marL="749808" lvl="1" indent="-457200">
              <a:buFont typeface="+mj-lt"/>
              <a:buAutoNum type="arabicPeriod"/>
            </a:pPr>
            <a:r>
              <a:rPr lang="el-GR" dirty="0">
                <a:solidFill>
                  <a:srgbClr val="FF0000"/>
                </a:solidFill>
              </a:rPr>
              <a:t>Εάν ο ερευνητής ενδιαφέρεται για τις αλλαγές που μπορεί να συμβούν στη διάρκεια του χρόνου, μια έρευνα μπορεί να θεωρηθεί διαχρονική, ακόμη και αν ο χρόνος αυτός είναι 1 εβδομάδα.</a:t>
            </a:r>
          </a:p>
          <a:p>
            <a:pPr marL="749808" lvl="1" indent="-457200">
              <a:buFont typeface="+mj-lt"/>
              <a:buAutoNum type="arabicPeriod"/>
            </a:pPr>
            <a:r>
              <a:rPr lang="el-GR" dirty="0"/>
              <a:t>Η μελέτη </a:t>
            </a:r>
            <a:r>
              <a:rPr lang="el-GR" dirty="0" err="1"/>
              <a:t>κοορτής</a:t>
            </a:r>
            <a:r>
              <a:rPr lang="el-GR" dirty="0"/>
              <a:t> είναι τύπος συγχρονικής μελέτης.</a:t>
            </a:r>
            <a:endParaRPr lang="en-GB" dirty="0"/>
          </a:p>
          <a:p>
            <a:endParaRPr lang="en-GB" dirty="0"/>
          </a:p>
        </p:txBody>
      </p:sp>
    </p:spTree>
    <p:extLst>
      <p:ext uri="{BB962C8B-B14F-4D97-AF65-F5344CB8AC3E}">
        <p14:creationId xmlns:p14="http://schemas.microsoft.com/office/powerpoint/2010/main" val="38541189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1C07554-EFCB-4A78-D9E8-078D16A8BC95}"/>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40A88258-931D-F70E-1544-0ECE6AC5E835}"/>
              </a:ext>
            </a:extLst>
          </p:cNvPr>
          <p:cNvSpPr>
            <a:spLocks noGrp="1"/>
          </p:cNvSpPr>
          <p:nvPr>
            <p:ph idx="1"/>
          </p:nvPr>
        </p:nvSpPr>
        <p:spPr/>
        <p:txBody>
          <a:bodyPr/>
          <a:lstStyle/>
          <a:p>
            <a:r>
              <a:rPr lang="el-GR" dirty="0"/>
              <a:t>8. Τι ισχύει για το μέγεθος του δείγματος:</a:t>
            </a:r>
          </a:p>
          <a:p>
            <a:pPr marL="544068" lvl="1" indent="-342900">
              <a:buFont typeface="+mj-lt"/>
              <a:buAutoNum type="arabicPeriod"/>
            </a:pPr>
            <a:r>
              <a:rPr lang="el-GR" dirty="0"/>
              <a:t>Οι ποιοτικές μελέτες χρησιμοποιούν πολύ μεγάλα δείγματα. </a:t>
            </a:r>
          </a:p>
          <a:p>
            <a:pPr marL="544068" lvl="1" indent="-342900">
              <a:buFont typeface="+mj-lt"/>
              <a:buAutoNum type="arabicPeriod"/>
            </a:pPr>
            <a:r>
              <a:rPr lang="el-GR" dirty="0"/>
              <a:t>Στις ποσοτικές μελέτες όταν όλα τα θέματα που αφορούν στους συμμετέχοντες αποκαλύπτονται και δεν μένει κάτι κρυφό, η δειγματοληψία σταματά.</a:t>
            </a:r>
          </a:p>
          <a:p>
            <a:pPr marL="544068" lvl="1" indent="-342900">
              <a:buFont typeface="+mj-lt"/>
              <a:buAutoNum type="arabicPeriod"/>
            </a:pPr>
            <a:r>
              <a:rPr lang="el-GR" dirty="0"/>
              <a:t>Οι ποσοτικές μελέτες αναζητούν μικρότερα μεγέθη δείγματος.</a:t>
            </a:r>
          </a:p>
          <a:p>
            <a:pPr marL="544068" lvl="1" indent="-342900">
              <a:buFont typeface="+mj-lt"/>
              <a:buAutoNum type="arabicPeriod"/>
            </a:pPr>
            <a:r>
              <a:rPr lang="el-GR" dirty="0"/>
              <a:t>Οι κανόνες που καθορίζουν το επιθυμητό μέγεθος του δείγματος είναι απλοί.</a:t>
            </a:r>
          </a:p>
          <a:p>
            <a:pPr marL="544068" lvl="1" indent="-342900">
              <a:buFont typeface="+mj-lt"/>
              <a:buAutoNum type="arabicPeriod"/>
            </a:pPr>
            <a:r>
              <a:rPr lang="el-GR" dirty="0"/>
              <a:t>Όταν η δειγματοληψία είναι τυχαία, το δείγμα που χρειάζεται είναι μικρότερο.</a:t>
            </a:r>
            <a:endParaRPr lang="en-GB" dirty="0"/>
          </a:p>
          <a:p>
            <a:endParaRPr lang="en-GB" dirty="0"/>
          </a:p>
        </p:txBody>
      </p:sp>
    </p:spTree>
    <p:extLst>
      <p:ext uri="{BB962C8B-B14F-4D97-AF65-F5344CB8AC3E}">
        <p14:creationId xmlns:p14="http://schemas.microsoft.com/office/powerpoint/2010/main" val="37956425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0DEDEFD-9923-F3B2-1FD5-B0789A0F23E0}"/>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93C83CDA-5DB6-FF47-5151-A2BCEFE8EC1B}"/>
              </a:ext>
            </a:extLst>
          </p:cNvPr>
          <p:cNvSpPr>
            <a:spLocks noGrp="1"/>
          </p:cNvSpPr>
          <p:nvPr>
            <p:ph idx="1"/>
          </p:nvPr>
        </p:nvSpPr>
        <p:spPr/>
        <p:txBody>
          <a:bodyPr/>
          <a:lstStyle/>
          <a:p>
            <a:r>
              <a:rPr lang="el-GR" dirty="0"/>
              <a:t>8. Τι ισχύει για το μέγεθος του δείγματος:</a:t>
            </a:r>
          </a:p>
          <a:p>
            <a:pPr marL="544068" lvl="1" indent="-342900">
              <a:buFont typeface="+mj-lt"/>
              <a:buAutoNum type="arabicPeriod"/>
            </a:pPr>
            <a:r>
              <a:rPr lang="el-GR" dirty="0"/>
              <a:t>Οι ποιοτικές μελέτες χρησιμοποιούν πολύ μεγάλα δείγματα. </a:t>
            </a:r>
          </a:p>
          <a:p>
            <a:pPr marL="544068" lvl="1" indent="-342900">
              <a:buFont typeface="+mj-lt"/>
              <a:buAutoNum type="arabicPeriod"/>
            </a:pPr>
            <a:r>
              <a:rPr lang="el-GR" dirty="0"/>
              <a:t>Στις ποσοτικές μελέτες όταν όλα τα θέματα που αφορούν στους συμμετέχοντες αποκαλύπτονται και δεν μένει κάτι κρυφό, η δειγματοληψία σταματά.</a:t>
            </a:r>
          </a:p>
          <a:p>
            <a:pPr marL="544068" lvl="1" indent="-342900">
              <a:buFont typeface="+mj-lt"/>
              <a:buAutoNum type="arabicPeriod"/>
            </a:pPr>
            <a:r>
              <a:rPr lang="el-GR" dirty="0"/>
              <a:t>Οι ποσοτικές μελέτες αναζητούν μικρότερα μεγέθη δείγματος.</a:t>
            </a:r>
          </a:p>
          <a:p>
            <a:pPr marL="544068" lvl="1" indent="-342900">
              <a:buFont typeface="+mj-lt"/>
              <a:buAutoNum type="arabicPeriod"/>
            </a:pPr>
            <a:r>
              <a:rPr lang="el-GR" dirty="0"/>
              <a:t>Οι κανόνες που καθορίζουν το επιθυμητό μέγεθος του δείγματος είναι απλοί.</a:t>
            </a:r>
          </a:p>
          <a:p>
            <a:pPr marL="544068" lvl="1" indent="-342900">
              <a:buFont typeface="+mj-lt"/>
              <a:buAutoNum type="arabicPeriod"/>
            </a:pPr>
            <a:r>
              <a:rPr lang="el-GR" dirty="0">
                <a:solidFill>
                  <a:srgbClr val="FF0000"/>
                </a:solidFill>
              </a:rPr>
              <a:t>Όταν η δειγματοληψία είναι τυχαία, το δείγμα που χρειάζεται είναι μικρότερο.</a:t>
            </a:r>
            <a:endParaRPr lang="en-GB" dirty="0">
              <a:solidFill>
                <a:srgbClr val="FF0000"/>
              </a:solidFill>
            </a:endParaRPr>
          </a:p>
          <a:p>
            <a:endParaRPr lang="en-GB" dirty="0"/>
          </a:p>
        </p:txBody>
      </p:sp>
    </p:spTree>
    <p:extLst>
      <p:ext uri="{BB962C8B-B14F-4D97-AF65-F5344CB8AC3E}">
        <p14:creationId xmlns:p14="http://schemas.microsoft.com/office/powerpoint/2010/main" val="566695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3D160D-87C6-4D59-650B-F34DC85A2BC9}"/>
              </a:ext>
            </a:extLst>
          </p:cNvPr>
          <p:cNvSpPr>
            <a:spLocks noGrp="1"/>
          </p:cNvSpPr>
          <p:nvPr>
            <p:ph type="title"/>
          </p:nvPr>
        </p:nvSpPr>
        <p:spPr/>
        <p:txBody>
          <a:bodyPr/>
          <a:lstStyle/>
          <a:p>
            <a:r>
              <a:rPr lang="el-GR" dirty="0"/>
              <a:t>Δείγματα </a:t>
            </a:r>
            <a:endParaRPr lang="en-GB" dirty="0"/>
          </a:p>
        </p:txBody>
      </p:sp>
      <p:sp>
        <p:nvSpPr>
          <p:cNvPr id="3" name="Θέση περιεχομένου 2">
            <a:extLst>
              <a:ext uri="{FF2B5EF4-FFF2-40B4-BE49-F238E27FC236}">
                <a16:creationId xmlns:a16="http://schemas.microsoft.com/office/drawing/2014/main" id="{8747C6E5-99B0-C357-8B21-FC14E282DAD6}"/>
              </a:ext>
            </a:extLst>
          </p:cNvPr>
          <p:cNvSpPr>
            <a:spLocks noGrp="1"/>
          </p:cNvSpPr>
          <p:nvPr>
            <p:ph idx="1"/>
          </p:nvPr>
        </p:nvSpPr>
        <p:spPr/>
        <p:txBody>
          <a:bodyPr/>
          <a:lstStyle/>
          <a:p>
            <a:r>
              <a:rPr lang="el-GR" dirty="0"/>
              <a:t>Στις περισσότερες μελέτες, ένα δείγμα του πληθυσμού επιλέγεται για να αντιπροσωπεύσει τον πληθυσμό.</a:t>
            </a:r>
          </a:p>
          <a:p>
            <a:r>
              <a:rPr lang="el-GR" dirty="0"/>
              <a:t>Όταν το δείγμα επιλέγεται με κατάλληλο τρόπο, ο ερευνητής μπορεί να κάνει διαπιστώσεις για τον πληθυσμό βασιζόμενος μόνο στα στοιχεία του δείγματος.</a:t>
            </a:r>
          </a:p>
          <a:p>
            <a:r>
              <a:rPr lang="el-GR" dirty="0"/>
              <a:t>Το μεμονωμένο μέλος ενός πληθυσμού ονομάζεται </a:t>
            </a:r>
            <a:r>
              <a:rPr lang="el-GR" b="1" dirty="0"/>
              <a:t>στοιχείο. </a:t>
            </a:r>
            <a:endParaRPr lang="en-GB" dirty="0"/>
          </a:p>
        </p:txBody>
      </p:sp>
    </p:spTree>
    <p:extLst>
      <p:ext uri="{BB962C8B-B14F-4D97-AF65-F5344CB8AC3E}">
        <p14:creationId xmlns:p14="http://schemas.microsoft.com/office/powerpoint/2010/main" val="38193032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21C051-1471-2B16-8675-31119CD2A10D}"/>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FBF8DE19-39FD-C289-9945-56E475F7EFC3}"/>
              </a:ext>
            </a:extLst>
          </p:cNvPr>
          <p:cNvSpPr>
            <a:spLocks noGrp="1"/>
          </p:cNvSpPr>
          <p:nvPr>
            <p:ph idx="1"/>
          </p:nvPr>
        </p:nvSpPr>
        <p:spPr/>
        <p:txBody>
          <a:bodyPr/>
          <a:lstStyle/>
          <a:p>
            <a:pPr marL="0" indent="0">
              <a:buNone/>
            </a:pPr>
            <a:r>
              <a:rPr lang="el-GR" dirty="0"/>
              <a:t>9. Πότε απαιτούνται μεγάλα μεγέθη δείγματος;</a:t>
            </a:r>
          </a:p>
          <a:p>
            <a:pPr marL="749808" lvl="1" indent="-457200">
              <a:buFont typeface="+mj-lt"/>
              <a:buAutoNum type="arabicPeriod"/>
            </a:pPr>
            <a:r>
              <a:rPr lang="el-GR" dirty="0"/>
              <a:t>Όταν δεν υπάρχουν πολλές μη ελεγχόμενες μεταβλητές.</a:t>
            </a:r>
          </a:p>
          <a:p>
            <a:pPr marL="749808" lvl="1" indent="-457200">
              <a:buFont typeface="+mj-lt"/>
              <a:buAutoNum type="arabicPeriod"/>
            </a:pPr>
            <a:r>
              <a:rPr lang="el-GR" dirty="0"/>
              <a:t>Όταν δεν υπάρχουν διαφορές μεταξύ των μελών του πληθυσμού, σχετικά με τη μεταβλητή του ενδιαφέροντος.</a:t>
            </a:r>
          </a:p>
          <a:p>
            <a:pPr marL="749808" lvl="1" indent="-457200">
              <a:buFont typeface="+mj-lt"/>
              <a:buAutoNum type="arabicPeriod"/>
            </a:pPr>
            <a:r>
              <a:rPr lang="el-GR" dirty="0"/>
              <a:t>Όταν ο πληθυσμός πρέπει να διαχωριστεί σε υποομάδες.</a:t>
            </a:r>
          </a:p>
          <a:p>
            <a:pPr marL="749808" lvl="1" indent="-457200">
              <a:buFont typeface="+mj-lt"/>
              <a:buAutoNum type="arabicPeriod"/>
            </a:pPr>
            <a:r>
              <a:rPr lang="el-GR" dirty="0"/>
              <a:t>Όταν ο βαθμός εγκατάλειψης της έρευνας από τα υποκείμενα αναμένεται να είναι μικρός.</a:t>
            </a:r>
          </a:p>
          <a:p>
            <a:endParaRPr lang="en-GB" dirty="0"/>
          </a:p>
        </p:txBody>
      </p:sp>
    </p:spTree>
    <p:extLst>
      <p:ext uri="{BB962C8B-B14F-4D97-AF65-F5344CB8AC3E}">
        <p14:creationId xmlns:p14="http://schemas.microsoft.com/office/powerpoint/2010/main" val="41787354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10C5C1-B6D5-5714-B70C-B6C45690A099}"/>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6F362E42-8521-E94C-08DC-8274886FB9E2}"/>
              </a:ext>
            </a:extLst>
          </p:cNvPr>
          <p:cNvSpPr>
            <a:spLocks noGrp="1"/>
          </p:cNvSpPr>
          <p:nvPr>
            <p:ph idx="1"/>
          </p:nvPr>
        </p:nvSpPr>
        <p:spPr/>
        <p:txBody>
          <a:bodyPr/>
          <a:lstStyle/>
          <a:p>
            <a:pPr marL="0" indent="0">
              <a:buNone/>
            </a:pPr>
            <a:r>
              <a:rPr lang="el-GR" dirty="0"/>
              <a:t>9. Πότε απαιτούνται μεγάλα μεγέθη δείγματος;</a:t>
            </a:r>
          </a:p>
          <a:p>
            <a:pPr marL="749808" lvl="1" indent="-457200">
              <a:buFont typeface="+mj-lt"/>
              <a:buAutoNum type="arabicPeriod"/>
            </a:pPr>
            <a:r>
              <a:rPr lang="el-GR" dirty="0"/>
              <a:t>Όταν δεν υπάρχουν πολλές μη ελεγχόμενες μεταβλητές.</a:t>
            </a:r>
          </a:p>
          <a:p>
            <a:pPr marL="749808" lvl="1" indent="-457200">
              <a:buFont typeface="+mj-lt"/>
              <a:buAutoNum type="arabicPeriod"/>
            </a:pPr>
            <a:r>
              <a:rPr lang="el-GR" dirty="0"/>
              <a:t>Όταν δεν υπάρχουν διαφορές μεταξύ των μελών του πληθυσμού, σχετικά με τη μεταβλητή του ενδιαφέροντος.</a:t>
            </a:r>
          </a:p>
          <a:p>
            <a:pPr marL="749808" lvl="1" indent="-457200">
              <a:buFont typeface="+mj-lt"/>
              <a:buAutoNum type="arabicPeriod"/>
            </a:pPr>
            <a:r>
              <a:rPr lang="el-GR" dirty="0">
                <a:solidFill>
                  <a:srgbClr val="FF0000"/>
                </a:solidFill>
              </a:rPr>
              <a:t>Όταν ο πληθυσμός πρέπει να διαχωριστεί σε υποομάδες.</a:t>
            </a:r>
          </a:p>
          <a:p>
            <a:pPr marL="749808" lvl="1" indent="-457200">
              <a:buFont typeface="+mj-lt"/>
              <a:buAutoNum type="arabicPeriod"/>
            </a:pPr>
            <a:r>
              <a:rPr lang="el-GR" dirty="0"/>
              <a:t>Όταν ο βαθμός εγκατάλειψης της έρευνας από τα υποκείμενα αναμένεται να είναι μικρός.</a:t>
            </a:r>
          </a:p>
          <a:p>
            <a:endParaRPr lang="en-GB" dirty="0"/>
          </a:p>
        </p:txBody>
      </p:sp>
    </p:spTree>
    <p:extLst>
      <p:ext uri="{BB962C8B-B14F-4D97-AF65-F5344CB8AC3E}">
        <p14:creationId xmlns:p14="http://schemas.microsoft.com/office/powerpoint/2010/main" val="23814957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E409998-98F0-DB03-2D0E-436FD9AAD1F3}"/>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93FB5145-016C-CDBD-9AB3-FE1AFC951626}"/>
              </a:ext>
            </a:extLst>
          </p:cNvPr>
          <p:cNvSpPr>
            <a:spLocks noGrp="1"/>
          </p:cNvSpPr>
          <p:nvPr>
            <p:ph idx="1"/>
          </p:nvPr>
        </p:nvSpPr>
        <p:spPr/>
        <p:txBody>
          <a:bodyPr/>
          <a:lstStyle/>
          <a:p>
            <a:r>
              <a:rPr lang="el-GR" dirty="0"/>
              <a:t>10. Πληθυσμός-στόχος είναι ο πληθυσμός που απαρτίζεται από ολόκληρο το σύνολο των ανθρώπων ή των αντικειμένων στο οποίο ο ερευνητής επιθυμεί να γενικεύσει τα ευρήματα της μελέτης του:</a:t>
            </a:r>
          </a:p>
          <a:p>
            <a:r>
              <a:rPr lang="el-GR" dirty="0"/>
              <a:t>1. ΣΩΣΤΟ</a:t>
            </a:r>
          </a:p>
          <a:p>
            <a:r>
              <a:rPr lang="el-GR" dirty="0"/>
              <a:t>2. ΛΑΘΟΣ</a:t>
            </a:r>
            <a:endParaRPr lang="en-GB" dirty="0"/>
          </a:p>
        </p:txBody>
      </p:sp>
    </p:spTree>
    <p:extLst>
      <p:ext uri="{BB962C8B-B14F-4D97-AF65-F5344CB8AC3E}">
        <p14:creationId xmlns:p14="http://schemas.microsoft.com/office/powerpoint/2010/main" val="36698058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B6C7B1-9749-34C9-1405-38395D124601}"/>
              </a:ext>
            </a:extLst>
          </p:cNvPr>
          <p:cNvSpPr>
            <a:spLocks noGrp="1"/>
          </p:cNvSpPr>
          <p:nvPr>
            <p:ph type="title"/>
          </p:nvPr>
        </p:nvSpPr>
        <p:spPr/>
        <p:txBody>
          <a:bodyPr/>
          <a:lstStyle/>
          <a:p>
            <a:endParaRPr lang="en-GB"/>
          </a:p>
        </p:txBody>
      </p:sp>
      <p:sp>
        <p:nvSpPr>
          <p:cNvPr id="3" name="Θέση περιεχομένου 2">
            <a:extLst>
              <a:ext uri="{FF2B5EF4-FFF2-40B4-BE49-F238E27FC236}">
                <a16:creationId xmlns:a16="http://schemas.microsoft.com/office/drawing/2014/main" id="{0456929E-DC90-FDED-B3A4-95E8B4731876}"/>
              </a:ext>
            </a:extLst>
          </p:cNvPr>
          <p:cNvSpPr>
            <a:spLocks noGrp="1"/>
          </p:cNvSpPr>
          <p:nvPr>
            <p:ph idx="1"/>
          </p:nvPr>
        </p:nvSpPr>
        <p:spPr/>
        <p:txBody>
          <a:bodyPr/>
          <a:lstStyle/>
          <a:p>
            <a:r>
              <a:rPr lang="el-GR" dirty="0"/>
              <a:t>10. Πληθυσμός-στόχος είναι ο πληθυσμός που απαρτίζεται από ολόκληρο το σύνολο των ανθρώπων ή των αντικειμένων στο οποίο ο ερευνητής επιθυμεί να γενικεύσει τα ευρήματα της μελέτης του:</a:t>
            </a:r>
          </a:p>
          <a:p>
            <a:r>
              <a:rPr lang="el-GR" dirty="0">
                <a:solidFill>
                  <a:srgbClr val="FF0000"/>
                </a:solidFill>
              </a:rPr>
              <a:t>1. ΣΩΣΤΟ</a:t>
            </a:r>
          </a:p>
          <a:p>
            <a:r>
              <a:rPr lang="el-GR" dirty="0"/>
              <a:t>2. ΛΑΘΟΣ</a:t>
            </a:r>
            <a:endParaRPr lang="en-GB" dirty="0"/>
          </a:p>
          <a:p>
            <a:endParaRPr lang="en-GB" dirty="0"/>
          </a:p>
        </p:txBody>
      </p:sp>
    </p:spTree>
    <p:extLst>
      <p:ext uri="{BB962C8B-B14F-4D97-AF65-F5344CB8AC3E}">
        <p14:creationId xmlns:p14="http://schemas.microsoft.com/office/powerpoint/2010/main" val="4167115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E205C2D-46D8-26DE-80B7-AEF7A2566BD0}"/>
              </a:ext>
            </a:extLst>
          </p:cNvPr>
          <p:cNvSpPr>
            <a:spLocks noGrp="1"/>
          </p:cNvSpPr>
          <p:nvPr>
            <p:ph type="title"/>
          </p:nvPr>
        </p:nvSpPr>
        <p:spPr/>
        <p:txBody>
          <a:bodyPr/>
          <a:lstStyle/>
          <a:p>
            <a:r>
              <a:rPr lang="el-GR" dirty="0"/>
              <a:t>Τύποι δειγματοληπτικών μεθόδων</a:t>
            </a:r>
            <a:endParaRPr lang="en-GB" dirty="0"/>
          </a:p>
        </p:txBody>
      </p:sp>
      <p:sp>
        <p:nvSpPr>
          <p:cNvPr id="3" name="Θέση περιεχομένου 2">
            <a:extLst>
              <a:ext uri="{FF2B5EF4-FFF2-40B4-BE49-F238E27FC236}">
                <a16:creationId xmlns:a16="http://schemas.microsoft.com/office/drawing/2014/main" id="{1518A6F2-C03E-2C36-AF9B-7A9D821F625B}"/>
              </a:ext>
            </a:extLst>
          </p:cNvPr>
          <p:cNvSpPr>
            <a:spLocks noGrp="1"/>
          </p:cNvSpPr>
          <p:nvPr>
            <p:ph idx="1"/>
          </p:nvPr>
        </p:nvSpPr>
        <p:spPr/>
        <p:txBody>
          <a:bodyPr/>
          <a:lstStyle/>
          <a:p>
            <a:r>
              <a:rPr lang="el-GR" dirty="0"/>
              <a:t>Τα δείγματα επιλέγονται μέσω δύο τύπων δειγματοληπτικών μεθόδων:</a:t>
            </a:r>
          </a:p>
          <a:p>
            <a:pPr marL="749808" lvl="1" indent="-457200">
              <a:buFont typeface="+mj-lt"/>
              <a:buAutoNum type="arabicPeriod"/>
            </a:pPr>
            <a:r>
              <a:rPr lang="el-GR" dirty="0"/>
              <a:t>Της τυχαίας δειγματοληψίας.</a:t>
            </a:r>
          </a:p>
          <a:p>
            <a:pPr marL="749808" lvl="1" indent="-457200">
              <a:buFont typeface="+mj-lt"/>
              <a:buAutoNum type="arabicPeriod"/>
            </a:pPr>
            <a:r>
              <a:rPr lang="el-GR" dirty="0"/>
              <a:t>Της μη τυχαίας δειγματοληψίας.</a:t>
            </a:r>
            <a:endParaRPr lang="en-GB" dirty="0"/>
          </a:p>
        </p:txBody>
      </p:sp>
    </p:spTree>
    <p:extLst>
      <p:ext uri="{BB962C8B-B14F-4D97-AF65-F5344CB8AC3E}">
        <p14:creationId xmlns:p14="http://schemas.microsoft.com/office/powerpoint/2010/main" val="2719716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8C439E-9D44-8A9E-E3B0-5E45C99A0F07}"/>
              </a:ext>
            </a:extLst>
          </p:cNvPr>
          <p:cNvSpPr>
            <a:spLocks noGrp="1"/>
          </p:cNvSpPr>
          <p:nvPr>
            <p:ph type="title"/>
          </p:nvPr>
        </p:nvSpPr>
        <p:spPr/>
        <p:txBody>
          <a:bodyPr/>
          <a:lstStyle/>
          <a:p>
            <a:r>
              <a:rPr lang="el-GR" dirty="0"/>
              <a:t>Τυχαίες δειγματοληπτικές μέθοδοι</a:t>
            </a:r>
            <a:endParaRPr lang="en-GB" dirty="0"/>
          </a:p>
        </p:txBody>
      </p:sp>
      <p:sp>
        <p:nvSpPr>
          <p:cNvPr id="3" name="Θέση περιεχομένου 2">
            <a:extLst>
              <a:ext uri="{FF2B5EF4-FFF2-40B4-BE49-F238E27FC236}">
                <a16:creationId xmlns:a16="http://schemas.microsoft.com/office/drawing/2014/main" id="{26494B51-4BD8-AE44-5E32-203DF2F0B59F}"/>
              </a:ext>
            </a:extLst>
          </p:cNvPr>
          <p:cNvSpPr>
            <a:spLocks noGrp="1"/>
          </p:cNvSpPr>
          <p:nvPr>
            <p:ph idx="1"/>
          </p:nvPr>
        </p:nvSpPr>
        <p:spPr/>
        <p:txBody>
          <a:bodyPr/>
          <a:lstStyle/>
          <a:p>
            <a:r>
              <a:rPr lang="el-GR" b="1" dirty="0"/>
              <a:t>Η τυχαία δειγματοληψία ή η δειγματοληψία πιθανότητας</a:t>
            </a:r>
            <a:r>
              <a:rPr lang="el-GR" dirty="0"/>
              <a:t>, συμπεριλαμβάνει τη χρήση της διαδικασίας της τυχαίας επιλογής ενός δείγματος από τα μέλη ενός πληθυσμού. Ο στόχος είναι η απόκτηση αντιπροσωπευτικών στοιχείων του πληθυσμού.</a:t>
            </a:r>
          </a:p>
          <a:p>
            <a:r>
              <a:rPr lang="el-GR" dirty="0"/>
              <a:t>Ο όρος τυχαία παραπέμπει σε κάτι συμπτωματικό. Ωστόσο, η τυχαία δειγματοληψία μόνο </a:t>
            </a:r>
            <a:r>
              <a:rPr lang="el-GR" dirty="0" err="1"/>
              <a:t>συμπτωματική</a:t>
            </a:r>
            <a:r>
              <a:rPr lang="el-GR" dirty="0"/>
              <a:t> δεν είναι. </a:t>
            </a:r>
          </a:p>
          <a:p>
            <a:r>
              <a:rPr lang="el-GR" dirty="0"/>
              <a:t>Με την τυχαία δειγματοληψία κάθε στοιχείο του πληθυσμού έχει την ίδια ευκαιρία ή πιθανότητα να επιλεγεί για το δείγμα. </a:t>
            </a:r>
          </a:p>
          <a:p>
            <a:r>
              <a:rPr lang="el-GR" dirty="0"/>
              <a:t>Η τυχαία δειγματοληψία δίνει τη δυνατότητα στον ερευνητή μόνο να εκτιμήσει την πιθανότητα οποιουδήποτε μέλους του πληθυσμού να συμπεριληφθεί στο δείγμα.</a:t>
            </a:r>
          </a:p>
          <a:p>
            <a:r>
              <a:rPr lang="el-GR" dirty="0"/>
              <a:t>Χωρίς τη χρήση τυχαίων δειγματοληπτικών μεθόδων, η δυνατότητα γενίκευσης των ευρημάτων της μελέτης μειώνεται αισθητά.</a:t>
            </a:r>
            <a:endParaRPr lang="en-GB" dirty="0"/>
          </a:p>
        </p:txBody>
      </p:sp>
    </p:spTree>
    <p:extLst>
      <p:ext uri="{BB962C8B-B14F-4D97-AF65-F5344CB8AC3E}">
        <p14:creationId xmlns:p14="http://schemas.microsoft.com/office/powerpoint/2010/main" val="715130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54F3E72-AC3D-8937-E040-BC413C7764D2}"/>
              </a:ext>
            </a:extLst>
          </p:cNvPr>
          <p:cNvSpPr>
            <a:spLocks noGrp="1"/>
          </p:cNvSpPr>
          <p:nvPr>
            <p:ph type="title"/>
          </p:nvPr>
        </p:nvSpPr>
        <p:spPr/>
        <p:txBody>
          <a:bodyPr/>
          <a:lstStyle/>
          <a:p>
            <a:r>
              <a:rPr lang="el-GR" dirty="0"/>
              <a:t>Τύποι μεθόδων τυχαίας δειγματοληψίας</a:t>
            </a:r>
            <a:endParaRPr lang="en-GB" dirty="0"/>
          </a:p>
        </p:txBody>
      </p:sp>
      <p:sp>
        <p:nvSpPr>
          <p:cNvPr id="3" name="Θέση περιεχομένου 2">
            <a:extLst>
              <a:ext uri="{FF2B5EF4-FFF2-40B4-BE49-F238E27FC236}">
                <a16:creationId xmlns:a16="http://schemas.microsoft.com/office/drawing/2014/main" id="{02243762-204E-0599-3CE9-A73A6C722C67}"/>
              </a:ext>
            </a:extLst>
          </p:cNvPr>
          <p:cNvSpPr>
            <a:spLocks noGrp="1"/>
          </p:cNvSpPr>
          <p:nvPr>
            <p:ph idx="1"/>
          </p:nvPr>
        </p:nvSpPr>
        <p:spPr/>
        <p:txBody>
          <a:bodyPr/>
          <a:lstStyle/>
          <a:p>
            <a:pPr marL="457200" indent="-457200">
              <a:buFont typeface="+mj-lt"/>
              <a:buAutoNum type="arabicPeriod"/>
            </a:pPr>
            <a:r>
              <a:rPr lang="el-GR" dirty="0"/>
              <a:t>Απλή τυχαία δειγματοληψία.</a:t>
            </a:r>
          </a:p>
          <a:p>
            <a:pPr marL="457200" indent="-457200">
              <a:buFont typeface="+mj-lt"/>
              <a:buAutoNum type="arabicPeriod"/>
            </a:pPr>
            <a:r>
              <a:rPr lang="el-GR" dirty="0" err="1"/>
              <a:t>Στρωματοποιημένη</a:t>
            </a:r>
            <a:r>
              <a:rPr lang="el-GR" dirty="0"/>
              <a:t> τυχαία δειγματοληψία.</a:t>
            </a:r>
          </a:p>
          <a:p>
            <a:pPr marL="457200" indent="-457200">
              <a:buFont typeface="+mj-lt"/>
              <a:buAutoNum type="arabicPeriod"/>
            </a:pPr>
            <a:r>
              <a:rPr lang="el-GR" dirty="0"/>
              <a:t>Συσσωρευτική τυχαία δειγματοληψία.</a:t>
            </a:r>
          </a:p>
          <a:p>
            <a:pPr marL="457200" indent="-457200">
              <a:buFont typeface="+mj-lt"/>
              <a:buAutoNum type="arabicPeriod"/>
            </a:pPr>
            <a:r>
              <a:rPr lang="el-GR" dirty="0"/>
              <a:t>Συστηματική τυχαία δειγματοληψία.</a:t>
            </a:r>
            <a:endParaRPr lang="en-GB" dirty="0"/>
          </a:p>
        </p:txBody>
      </p:sp>
    </p:spTree>
    <p:extLst>
      <p:ext uri="{BB962C8B-B14F-4D97-AF65-F5344CB8AC3E}">
        <p14:creationId xmlns:p14="http://schemas.microsoft.com/office/powerpoint/2010/main" val="692383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5177DEF-E2D1-39A1-EC9E-14425FF68B35}"/>
              </a:ext>
            </a:extLst>
          </p:cNvPr>
          <p:cNvSpPr>
            <a:spLocks noGrp="1"/>
          </p:cNvSpPr>
          <p:nvPr>
            <p:ph type="title"/>
          </p:nvPr>
        </p:nvSpPr>
        <p:spPr/>
        <p:txBody>
          <a:bodyPr/>
          <a:lstStyle/>
          <a:p>
            <a:r>
              <a:rPr lang="el-GR" dirty="0"/>
              <a:t>Απλή τυχαία δειγματοληψία</a:t>
            </a:r>
            <a:endParaRPr lang="en-GB" dirty="0"/>
          </a:p>
        </p:txBody>
      </p:sp>
      <p:sp>
        <p:nvSpPr>
          <p:cNvPr id="3" name="Θέση περιεχομένου 2">
            <a:extLst>
              <a:ext uri="{FF2B5EF4-FFF2-40B4-BE49-F238E27FC236}">
                <a16:creationId xmlns:a16="http://schemas.microsoft.com/office/drawing/2014/main" id="{EA7084F5-EF26-0743-0C08-25787412C8C9}"/>
              </a:ext>
            </a:extLst>
          </p:cNvPr>
          <p:cNvSpPr>
            <a:spLocks noGrp="1"/>
          </p:cNvSpPr>
          <p:nvPr>
            <p:ph idx="1"/>
          </p:nvPr>
        </p:nvSpPr>
        <p:spPr/>
        <p:txBody>
          <a:bodyPr/>
          <a:lstStyle/>
          <a:p>
            <a:r>
              <a:rPr lang="el-GR" dirty="0"/>
              <a:t>Διασφαλίζει ότι κάθε στοιχείο του πληθυσμού έχει ίση και ανεξάρτητη πιθανότητα να επιλεγεί.</a:t>
            </a:r>
          </a:p>
          <a:p>
            <a:r>
              <a:rPr lang="el-GR" dirty="0"/>
              <a:t>Η λέξη απλή δεν σημαίνει εύκολη. Στην πραγματικότητα, η απλή τυχαία δειγματοληψία μπορεί να αποβεί αρκετά σύνθετη και χρονοβόρα διαδικασία. </a:t>
            </a:r>
          </a:p>
          <a:p>
            <a:r>
              <a:rPr lang="el-GR" dirty="0"/>
              <a:t>Το 1</a:t>
            </a:r>
            <a:r>
              <a:rPr lang="el-GR" baseline="30000" dirty="0"/>
              <a:t>ο</a:t>
            </a:r>
            <a:r>
              <a:rPr lang="el-GR" dirty="0"/>
              <a:t> βήμα αφορά τον καθορισμό του </a:t>
            </a:r>
            <a:r>
              <a:rPr lang="el-GR" dirty="0" err="1"/>
              <a:t>προσβάσιμου</a:t>
            </a:r>
            <a:r>
              <a:rPr lang="el-GR" dirty="0"/>
              <a:t> πληθυσμού και την καταχώρηση όλων των στοιχείων του πληθυσμού.</a:t>
            </a:r>
          </a:p>
          <a:p>
            <a:r>
              <a:rPr lang="el-GR" dirty="0"/>
              <a:t>Μετά ακολουθεί η διαδικασία επιλογής του δείγματος, π.χ. μέσω της χρήσης ενός πίνακα τυχαίων αριθμών.</a:t>
            </a:r>
          </a:p>
          <a:p>
            <a:r>
              <a:rPr lang="el-GR" dirty="0"/>
              <a:t>Τέτοιοι πίνακες υπάρχουν σε κάποια βιβλία έρευνας και στατιστικής. Ωστόσο, σήμερα, προκύπτουν μέσω του ηλεκτρονικού υπολογιστή.</a:t>
            </a:r>
          </a:p>
          <a:p>
            <a:r>
              <a:rPr lang="el-GR" dirty="0"/>
              <a:t>Ιστοσελίδα με δυνατότητα δημιουργίας πίνακα τυχαίων αριθμών: </a:t>
            </a:r>
            <a:r>
              <a:rPr lang="en-GB" dirty="0"/>
              <a:t>http://stattrek.com/Tables/Random.aspx</a:t>
            </a:r>
          </a:p>
        </p:txBody>
      </p:sp>
    </p:spTree>
    <p:extLst>
      <p:ext uri="{BB962C8B-B14F-4D97-AF65-F5344CB8AC3E}">
        <p14:creationId xmlns:p14="http://schemas.microsoft.com/office/powerpoint/2010/main" val="1756586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8EF37C6-1AAF-69D9-83B5-7486A9C52724}"/>
              </a:ext>
            </a:extLst>
          </p:cNvPr>
          <p:cNvSpPr>
            <a:spLocks noGrp="1"/>
          </p:cNvSpPr>
          <p:nvPr>
            <p:ph type="title"/>
          </p:nvPr>
        </p:nvSpPr>
        <p:spPr/>
        <p:txBody>
          <a:bodyPr/>
          <a:lstStyle/>
          <a:p>
            <a:r>
              <a:rPr lang="el-GR" dirty="0" err="1"/>
              <a:t>Στρωματοποιημένη</a:t>
            </a:r>
            <a:r>
              <a:rPr lang="el-GR" dirty="0"/>
              <a:t> τυχαία δειγματοληψία</a:t>
            </a:r>
            <a:endParaRPr lang="en-GB" dirty="0"/>
          </a:p>
        </p:txBody>
      </p:sp>
      <p:sp>
        <p:nvSpPr>
          <p:cNvPr id="3" name="Θέση περιεχομένου 2">
            <a:extLst>
              <a:ext uri="{FF2B5EF4-FFF2-40B4-BE49-F238E27FC236}">
                <a16:creationId xmlns:a16="http://schemas.microsoft.com/office/drawing/2014/main" id="{D0319A24-2793-E35C-88AB-C1653CC57E3B}"/>
              </a:ext>
            </a:extLst>
          </p:cNvPr>
          <p:cNvSpPr>
            <a:spLocks noGrp="1"/>
          </p:cNvSpPr>
          <p:nvPr>
            <p:ph idx="1"/>
          </p:nvPr>
        </p:nvSpPr>
        <p:spPr/>
        <p:txBody>
          <a:bodyPr/>
          <a:lstStyle/>
          <a:p>
            <a:r>
              <a:rPr lang="el-GR" dirty="0"/>
              <a:t>Ο πληθυσμός διακρίνεται σε υποομάδες, ή στρώματα, σύμφωνα με κάποια ή κάποιες μεταβλητές που υπόκεινται στο ενδιαφέρον του ερευνητή.</a:t>
            </a:r>
          </a:p>
          <a:p>
            <a:r>
              <a:rPr lang="el-GR" dirty="0"/>
              <a:t>Μετά τον διαχωρισμό του πληθυσμού σε δύο ή περισσότερα στρώματα επιλέγεται ένα απλό τυχαίο δείγμα από κάθε μία από αυτές τις υποομάδες.</a:t>
            </a:r>
          </a:p>
          <a:p>
            <a:r>
              <a:rPr lang="el-GR" dirty="0"/>
              <a:t>Μεταβλητές που μπορεί να χρησιμοποιηθούν ως κριτήρια για τον διαχωρισμό του πληθυσμού σε υποομάδες: ηλικία, φύλο, εκπαιδευτικό υπόβαθρο.</a:t>
            </a:r>
          </a:p>
          <a:p>
            <a:r>
              <a:rPr lang="el-GR" b="1" dirty="0"/>
              <a:t>Αναλογική </a:t>
            </a:r>
            <a:r>
              <a:rPr lang="el-GR" b="1" dirty="0" err="1"/>
              <a:t>στρωματοποιημένη</a:t>
            </a:r>
            <a:r>
              <a:rPr lang="el-GR" b="1" dirty="0"/>
              <a:t> δειγματοληψία: </a:t>
            </a:r>
            <a:r>
              <a:rPr lang="el-GR" dirty="0"/>
              <a:t>επιλογή δείγματος με τέτοιο τρόπο, ώστε το δείγμα κάθε στρώματος να είναι ανάλογο με το μέγεθος της κάθε υποομάδας στον συνολικό πληθυσμό. Π.χ. αν σε πληθυσμό φοιτητών με 1000 φοιτητές οι 400 ήταν πρωτοετείς, οι 300 δευτεροετείς, οι 200 τριτοετείς και οι 100 τελειόφοιτοι, τότε το μέγεθος του δείγματος για κάθε ομάδα θα έπρεπε να είναι: 40% πρωτοετείς, 30% δευτεροετείς, 20% τριτοετείς και 10% τελειόφοιτοι. </a:t>
            </a:r>
            <a:endParaRPr lang="en-GB" dirty="0"/>
          </a:p>
        </p:txBody>
      </p:sp>
    </p:spTree>
    <p:extLst>
      <p:ext uri="{BB962C8B-B14F-4D97-AF65-F5344CB8AC3E}">
        <p14:creationId xmlns:p14="http://schemas.microsoft.com/office/powerpoint/2010/main" val="152961181"/>
      </p:ext>
    </p:extLst>
  </p:cSld>
  <p:clrMapOvr>
    <a:masterClrMapping/>
  </p:clrMapOvr>
</p:sld>
</file>

<file path=ppt/theme/theme1.xml><?xml version="1.0" encoding="utf-8"?>
<a:theme xmlns:a="http://schemas.openxmlformats.org/drawingml/2006/main" name="Ανασκόπηση">
  <a:themeElements>
    <a:clrScheme name="Ανασκόπηση">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Ανασκόπηση">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νασκόπηση">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232</TotalTime>
  <Words>2519</Words>
  <Application>Microsoft Office PowerPoint</Application>
  <PresentationFormat>Widescreen</PresentationFormat>
  <Paragraphs>219</Paragraphs>
  <Slides>43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43</vt:i4>
      </vt:variant>
    </vt:vector>
  </HeadingPairs>
  <TitlesOfParts>
    <vt:vector size="46" baseType="lpstr">
      <vt:lpstr>Calibri</vt:lpstr>
      <vt:lpstr>Calibri Light</vt:lpstr>
      <vt:lpstr>Ανασκόπηση</vt:lpstr>
      <vt:lpstr>Συμμετέχοντες της μελέτης και συλλογή των δεδομένων</vt:lpstr>
      <vt:lpstr>Πληθυσμός </vt:lpstr>
      <vt:lpstr>Πληθυσμός-στόχος και προσβάσιμος πληθυσμός</vt:lpstr>
      <vt:lpstr>Δείγματα </vt:lpstr>
      <vt:lpstr>Τύποι δειγματοληπτικών μεθόδων</vt:lpstr>
      <vt:lpstr>Τυχαίες δειγματοληπτικές μέθοδοι</vt:lpstr>
      <vt:lpstr>Τύποι μεθόδων τυχαίας δειγματοληψίας</vt:lpstr>
      <vt:lpstr>Απλή τυχαία δειγματοληψία</vt:lpstr>
      <vt:lpstr>Στρωματοποιημένη τυχαία δειγματοληψία</vt:lpstr>
      <vt:lpstr>Στρωματοποιημένη τυχαία δειγματοληψία</vt:lpstr>
      <vt:lpstr>Συσσωρευτική τυχαία δειγματοληψία</vt:lpstr>
      <vt:lpstr>Συστηματική τυχαία δειγματοληψία</vt:lpstr>
      <vt:lpstr>Σύγκριση μεθόδων τυχαίας δειγματοληψίας</vt:lpstr>
      <vt:lpstr>Μη τυχαίες δειγματοληπτικές μέθοδοι</vt:lpstr>
      <vt:lpstr>Μη τυχαίες δειγματοληπτικές μέθοδοι</vt:lpstr>
      <vt:lpstr>Βολική (εύκολη) δειγματοληψία</vt:lpstr>
      <vt:lpstr>Ποσοστιαία δειγματοληψία</vt:lpstr>
      <vt:lpstr>Σκόπιμη δειγματοληψία</vt:lpstr>
      <vt:lpstr>Χρονικό πλαίσιο μελέτης του δείγματος</vt:lpstr>
      <vt:lpstr>Διαχρονική ≠ Συγχρονική μελέτη</vt:lpstr>
      <vt:lpstr>Μέγεθος δείγματος</vt:lpstr>
      <vt:lpstr>Περιπτώσεις που απαιτούν μεγάλα μεγέθη δειγμάτων</vt:lpstr>
      <vt:lpstr>Ερωτήσεις κατανόησης</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Συμμετέχοντες της μελέτης και συλλογή των δεδομένων</dc:title>
  <dc:creator>Christos Stylianou</dc:creator>
  <cp:lastModifiedBy>Alkmena Kafazi</cp:lastModifiedBy>
  <cp:revision>4</cp:revision>
  <dcterms:created xsi:type="dcterms:W3CDTF">2025-10-28T09:28:12Z</dcterms:created>
  <dcterms:modified xsi:type="dcterms:W3CDTF">2025-11-05T08:35:07Z</dcterms:modified>
</cp:coreProperties>
</file>