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97" r:id="rId22"/>
    <p:sldId id="298" r:id="rId23"/>
    <p:sldId id="299" r:id="rId24"/>
    <p:sldId id="300" r:id="rId25"/>
    <p:sldId id="301" r:id="rId26"/>
    <p:sldId id="302" r:id="rId27"/>
    <p:sldId id="296" r:id="rId28"/>
    <p:sldId id="276" r:id="rId29"/>
    <p:sldId id="277" r:id="rId30"/>
    <p:sldId id="278" r:id="rId31"/>
    <p:sldId id="279" r:id="rId32"/>
    <p:sldId id="280" r:id="rId33"/>
    <p:sldId id="281" r:id="rId34"/>
    <p:sldId id="282" r:id="rId35"/>
    <p:sldId id="283" r:id="rId36"/>
    <p:sldId id="284" r:id="rId37"/>
    <p:sldId id="285" r:id="rId38"/>
    <p:sldId id="286" r:id="rId39"/>
    <p:sldId id="287" r:id="rId40"/>
    <p:sldId id="288" r:id="rId41"/>
    <p:sldId id="289" r:id="rId42"/>
    <p:sldId id="290" r:id="rId43"/>
    <p:sldId id="291" r:id="rId44"/>
    <p:sldId id="292" r:id="rId45"/>
    <p:sldId id="293" r:id="rId46"/>
    <p:sldId id="294" r:id="rId47"/>
    <p:sldId id="295" r:id="rId4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379EBE02-4EE2-4DC6-B7CA-8F4ED54067E8}" type="datetimeFigureOut">
              <a:rPr lang="en-GB" smtClean="0"/>
              <a:t>28/10/2025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6BB94D9-7CAF-4CD7-856C-F04179BF0D1B}" type="slidenum">
              <a:rPr lang="en-GB" smtClean="0"/>
              <a:t>‹#›</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756623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379EBE02-4EE2-4DC6-B7CA-8F4ED54067E8}" type="datetimeFigureOut">
              <a:rPr lang="en-GB" smtClean="0"/>
              <a:t>28/10/2025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6BB94D9-7CAF-4CD7-856C-F04179BF0D1B}" type="slidenum">
              <a:rPr lang="en-GB" smtClean="0"/>
              <a:t>‹#›</a:t>
            </a:fld>
            <a:endParaRPr lang="en-GB"/>
          </a:p>
        </p:txBody>
      </p:sp>
    </p:spTree>
    <p:extLst>
      <p:ext uri="{BB962C8B-B14F-4D97-AF65-F5344CB8AC3E}">
        <p14:creationId xmlns:p14="http://schemas.microsoft.com/office/powerpoint/2010/main" val="6450391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379EBE02-4EE2-4DC6-B7CA-8F4ED54067E8}" type="datetimeFigureOut">
              <a:rPr lang="en-GB" smtClean="0"/>
              <a:t>28/10/2025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6BB94D9-7CAF-4CD7-856C-F04179BF0D1B}" type="slidenum">
              <a:rPr lang="en-GB" smtClean="0"/>
              <a:t>‹#›</a:t>
            </a:fld>
            <a:endParaRPr lang="en-GB"/>
          </a:p>
        </p:txBody>
      </p:sp>
    </p:spTree>
    <p:extLst>
      <p:ext uri="{BB962C8B-B14F-4D97-AF65-F5344CB8AC3E}">
        <p14:creationId xmlns:p14="http://schemas.microsoft.com/office/powerpoint/2010/main" val="2762431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379EBE02-4EE2-4DC6-B7CA-8F4ED54067E8}" type="datetimeFigureOut">
              <a:rPr lang="en-GB" smtClean="0"/>
              <a:t>28/10/2025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6BB94D9-7CAF-4CD7-856C-F04179BF0D1B}" type="slidenum">
              <a:rPr lang="en-GB" smtClean="0"/>
              <a:t>‹#›</a:t>
            </a:fld>
            <a:endParaRPr lang="en-GB"/>
          </a:p>
        </p:txBody>
      </p:sp>
    </p:spTree>
    <p:extLst>
      <p:ext uri="{BB962C8B-B14F-4D97-AF65-F5344CB8AC3E}">
        <p14:creationId xmlns:p14="http://schemas.microsoft.com/office/powerpoint/2010/main" val="1495232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379EBE02-4EE2-4DC6-B7CA-8F4ED54067E8}" type="datetimeFigureOut">
              <a:rPr lang="en-GB" smtClean="0"/>
              <a:t>28/10/2025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6BB94D9-7CAF-4CD7-856C-F04179BF0D1B}" type="slidenum">
              <a:rPr lang="en-GB" smtClean="0"/>
              <a:t>‹#›</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744605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379EBE02-4EE2-4DC6-B7CA-8F4ED54067E8}" type="datetimeFigureOut">
              <a:rPr lang="en-GB" smtClean="0"/>
              <a:t>28/10/2025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6BB94D9-7CAF-4CD7-856C-F04179BF0D1B}" type="slidenum">
              <a:rPr lang="en-GB" smtClean="0"/>
              <a:t>‹#›</a:t>
            </a:fld>
            <a:endParaRPr lang="en-GB"/>
          </a:p>
        </p:txBody>
      </p:sp>
    </p:spTree>
    <p:extLst>
      <p:ext uri="{BB962C8B-B14F-4D97-AF65-F5344CB8AC3E}">
        <p14:creationId xmlns:p14="http://schemas.microsoft.com/office/powerpoint/2010/main" val="37858992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097280" y="2582334"/>
            <a:ext cx="4937760" cy="337820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217920" y="2582334"/>
            <a:ext cx="4937760" cy="337820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379EBE02-4EE2-4DC6-B7CA-8F4ED54067E8}" type="datetimeFigureOut">
              <a:rPr lang="en-GB" smtClean="0"/>
              <a:t>28/10/2025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6BB94D9-7CAF-4CD7-856C-F04179BF0D1B}" type="slidenum">
              <a:rPr lang="en-GB" smtClean="0"/>
              <a:t>‹#›</a:t>
            </a:fld>
            <a:endParaRPr lang="en-GB"/>
          </a:p>
        </p:txBody>
      </p:sp>
    </p:spTree>
    <p:extLst>
      <p:ext uri="{BB962C8B-B14F-4D97-AF65-F5344CB8AC3E}">
        <p14:creationId xmlns:p14="http://schemas.microsoft.com/office/powerpoint/2010/main" val="1410152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379EBE02-4EE2-4DC6-B7CA-8F4ED54067E8}" type="datetimeFigureOut">
              <a:rPr lang="en-GB" smtClean="0"/>
              <a:t>28/10/2025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6BB94D9-7CAF-4CD7-856C-F04179BF0D1B}" type="slidenum">
              <a:rPr lang="en-GB" smtClean="0"/>
              <a:t>‹#›</a:t>
            </a:fld>
            <a:endParaRPr lang="en-GB"/>
          </a:p>
        </p:txBody>
      </p:sp>
    </p:spTree>
    <p:extLst>
      <p:ext uri="{BB962C8B-B14F-4D97-AF65-F5344CB8AC3E}">
        <p14:creationId xmlns:p14="http://schemas.microsoft.com/office/powerpoint/2010/main" val="22734421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ό">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379EBE02-4EE2-4DC6-B7CA-8F4ED54067E8}" type="datetimeFigureOut">
              <a:rPr lang="en-GB" smtClean="0"/>
              <a:t>28/10/2025</a:t>
            </a:fld>
            <a:endParaRPr lang="en-GB"/>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GB"/>
          </a:p>
        </p:txBody>
      </p:sp>
      <p:sp>
        <p:nvSpPr>
          <p:cNvPr id="9" name="Slide Number Placeholder 8"/>
          <p:cNvSpPr>
            <a:spLocks noGrp="1"/>
          </p:cNvSpPr>
          <p:nvPr>
            <p:ph type="sldNum" sz="quarter" idx="12"/>
          </p:nvPr>
        </p:nvSpPr>
        <p:spPr/>
        <p:txBody>
          <a:bodyPr/>
          <a:lstStyle/>
          <a:p>
            <a:fld id="{E6BB94D9-7CAF-4CD7-856C-F04179BF0D1B}" type="slidenum">
              <a:rPr lang="en-GB" smtClean="0"/>
              <a:t>‹#›</a:t>
            </a:fld>
            <a:endParaRPr lang="en-GB"/>
          </a:p>
        </p:txBody>
      </p:sp>
    </p:spTree>
    <p:extLst>
      <p:ext uri="{BB962C8B-B14F-4D97-AF65-F5344CB8AC3E}">
        <p14:creationId xmlns:p14="http://schemas.microsoft.com/office/powerpoint/2010/main" val="39192144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79EBE02-4EE2-4DC6-B7CA-8F4ED54067E8}" type="datetimeFigureOut">
              <a:rPr lang="en-GB" smtClean="0"/>
              <a:t>28/10/2025</a:t>
            </a:fld>
            <a:endParaRPr lang="en-GB"/>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GB"/>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E6BB94D9-7CAF-4CD7-856C-F04179BF0D1B}" type="slidenum">
              <a:rPr lang="en-GB" smtClean="0"/>
              <a:t>‹#›</a:t>
            </a:fld>
            <a:endParaRPr lang="en-GB"/>
          </a:p>
        </p:txBody>
      </p:sp>
    </p:spTree>
    <p:extLst>
      <p:ext uri="{BB962C8B-B14F-4D97-AF65-F5344CB8AC3E}">
        <p14:creationId xmlns:p14="http://schemas.microsoft.com/office/powerpoint/2010/main" val="36204526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379EBE02-4EE2-4DC6-B7CA-8F4ED54067E8}" type="datetimeFigureOut">
              <a:rPr lang="en-GB" smtClean="0"/>
              <a:t>28/10/2025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6BB94D9-7CAF-4CD7-856C-F04179BF0D1B}" type="slidenum">
              <a:rPr lang="en-GB" smtClean="0"/>
              <a:t>‹#›</a:t>
            </a:fld>
            <a:endParaRPr lang="en-GB"/>
          </a:p>
        </p:txBody>
      </p:sp>
    </p:spTree>
    <p:extLst>
      <p:ext uri="{BB962C8B-B14F-4D97-AF65-F5344CB8AC3E}">
        <p14:creationId xmlns:p14="http://schemas.microsoft.com/office/powerpoint/2010/main" val="2250871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379EBE02-4EE2-4DC6-B7CA-8F4ED54067E8}" type="datetimeFigureOut">
              <a:rPr lang="en-GB" smtClean="0"/>
              <a:t>28/10/2025</a:t>
            </a:fld>
            <a:endParaRPr lang="en-GB"/>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GB"/>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E6BB94D9-7CAF-4CD7-856C-F04179BF0D1B}" type="slidenum">
              <a:rPr lang="en-GB" smtClean="0"/>
              <a:t>‹#›</a:t>
            </a:fld>
            <a:endParaRPr lang="en-GB"/>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8223134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8420C55-0276-F97F-C56F-E64854A40D2E}"/>
              </a:ext>
            </a:extLst>
          </p:cNvPr>
          <p:cNvSpPr>
            <a:spLocks noGrp="1"/>
          </p:cNvSpPr>
          <p:nvPr>
            <p:ph type="ctrTitle"/>
          </p:nvPr>
        </p:nvSpPr>
        <p:spPr/>
        <p:txBody>
          <a:bodyPr/>
          <a:lstStyle/>
          <a:p>
            <a:r>
              <a:rPr lang="el-GR" dirty="0"/>
              <a:t>Συμμετέχοντες της μελέτης και συλλογή των δεδομένων</a:t>
            </a:r>
            <a:endParaRPr lang="en-GB" dirty="0"/>
          </a:p>
        </p:txBody>
      </p:sp>
      <p:sp>
        <p:nvSpPr>
          <p:cNvPr id="3" name="Υπότιτλος 2">
            <a:extLst>
              <a:ext uri="{FF2B5EF4-FFF2-40B4-BE49-F238E27FC236}">
                <a16:creationId xmlns:a16="http://schemas.microsoft.com/office/drawing/2014/main" id="{E95374BF-04C3-A699-9F5D-439FA2BB2FF5}"/>
              </a:ext>
            </a:extLst>
          </p:cNvPr>
          <p:cNvSpPr>
            <a:spLocks noGrp="1"/>
          </p:cNvSpPr>
          <p:nvPr>
            <p:ph type="subTitle" idx="1"/>
          </p:nvPr>
        </p:nvSpPr>
        <p:spPr/>
        <p:txBody>
          <a:bodyPr/>
          <a:lstStyle/>
          <a:p>
            <a:r>
              <a:rPr lang="el-GR" dirty="0"/>
              <a:t>Μέτρηση και συλλογή δεδομένων</a:t>
            </a:r>
            <a:endParaRPr lang="en-GB" dirty="0"/>
          </a:p>
        </p:txBody>
      </p:sp>
    </p:spTree>
    <p:extLst>
      <p:ext uri="{BB962C8B-B14F-4D97-AF65-F5344CB8AC3E}">
        <p14:creationId xmlns:p14="http://schemas.microsoft.com/office/powerpoint/2010/main" val="12436120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14E53A0-BBF8-E30C-EC8F-BCAF1437BA78}"/>
              </a:ext>
            </a:extLst>
          </p:cNvPr>
          <p:cNvSpPr>
            <a:spLocks noGrp="1"/>
          </p:cNvSpPr>
          <p:nvPr>
            <p:ph type="title"/>
          </p:nvPr>
        </p:nvSpPr>
        <p:spPr/>
        <p:txBody>
          <a:bodyPr/>
          <a:lstStyle/>
          <a:p>
            <a:r>
              <a:rPr lang="el-GR" dirty="0"/>
              <a:t>Διατύπωση των ερωτήσεων </a:t>
            </a:r>
            <a:endParaRPr lang="en-GB" dirty="0"/>
          </a:p>
        </p:txBody>
      </p:sp>
      <p:sp>
        <p:nvSpPr>
          <p:cNvPr id="3" name="Θέση περιεχομένου 2">
            <a:extLst>
              <a:ext uri="{FF2B5EF4-FFF2-40B4-BE49-F238E27FC236}">
                <a16:creationId xmlns:a16="http://schemas.microsoft.com/office/drawing/2014/main" id="{B717DB25-4BDB-F383-1243-DBD397B7A01C}"/>
              </a:ext>
            </a:extLst>
          </p:cNvPr>
          <p:cNvSpPr>
            <a:spLocks noGrp="1"/>
          </p:cNvSpPr>
          <p:nvPr>
            <p:ph idx="1"/>
          </p:nvPr>
        </p:nvSpPr>
        <p:spPr/>
        <p:txBody>
          <a:bodyPr/>
          <a:lstStyle/>
          <a:p>
            <a:r>
              <a:rPr lang="el-GR" dirty="0"/>
              <a:t>Πρέπει να γίνεται με καταφατικό παρά με αρνητικό τρόπο (π.χ. ποτέ).</a:t>
            </a:r>
          </a:p>
          <a:p>
            <a:r>
              <a:rPr lang="el-GR" dirty="0"/>
              <a:t>Αποφύγετε τις διφορούμενες ερωτήσεις. Οι διφορούμενες ερωτήσεις περιέχουν λέξεις με πάνω από ένα νοήματα (π.χ. γενικά, συνήθως).</a:t>
            </a:r>
          </a:p>
          <a:p>
            <a:r>
              <a:rPr lang="el-GR" dirty="0"/>
              <a:t>Αποφύγετε τις διπλές αρνητικές ερωτήσεις: «Δεν διαφωνείτε με την ιδέα….».</a:t>
            </a:r>
          </a:p>
          <a:p>
            <a:r>
              <a:rPr lang="el-GR" dirty="0"/>
              <a:t>Ερωτήσεις με ουδέτερη διατύπωση για να μην κατευθύνετε την απάντηση: Μη ουδέτερη ερώτηση: «Πιστεύετε ότι το κάπνισμα είναι μια αηδιαστική συνήθεια;», ουδέτερη ερώτηση: «Ποια είναι η γνώμη σας για το κάπνισμα;».</a:t>
            </a:r>
          </a:p>
          <a:p>
            <a:r>
              <a:rPr lang="el-GR" dirty="0"/>
              <a:t>Αποφύγετε τις διπλές ερωτήσεις. «Σκοπεύετε να κάνετε  μεταπτυχιακό και να αναζητήσετε κάποια διοικητική θέση μετά;»</a:t>
            </a:r>
            <a:endParaRPr lang="en-GB" dirty="0"/>
          </a:p>
        </p:txBody>
      </p:sp>
    </p:spTree>
    <p:extLst>
      <p:ext uri="{BB962C8B-B14F-4D97-AF65-F5344CB8AC3E}">
        <p14:creationId xmlns:p14="http://schemas.microsoft.com/office/powerpoint/2010/main" val="6198355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9506BDA-2FF7-FAB5-D244-6659C4F91FEC}"/>
              </a:ext>
            </a:extLst>
          </p:cNvPr>
          <p:cNvSpPr>
            <a:spLocks noGrp="1"/>
          </p:cNvSpPr>
          <p:nvPr>
            <p:ph type="title"/>
          </p:nvPr>
        </p:nvSpPr>
        <p:spPr/>
        <p:txBody>
          <a:bodyPr/>
          <a:lstStyle/>
          <a:p>
            <a:r>
              <a:rPr lang="el-GR" dirty="0"/>
              <a:t>Τύποι ερωτήσεων</a:t>
            </a:r>
            <a:endParaRPr lang="en-GB" dirty="0"/>
          </a:p>
        </p:txBody>
      </p:sp>
      <p:sp>
        <p:nvSpPr>
          <p:cNvPr id="3" name="Θέση περιεχομένου 2">
            <a:extLst>
              <a:ext uri="{FF2B5EF4-FFF2-40B4-BE49-F238E27FC236}">
                <a16:creationId xmlns:a16="http://schemas.microsoft.com/office/drawing/2014/main" id="{DB30E9E5-1F9B-1A98-B065-56D9B2458D18}"/>
              </a:ext>
            </a:extLst>
          </p:cNvPr>
          <p:cNvSpPr>
            <a:spLocks noGrp="1"/>
          </p:cNvSpPr>
          <p:nvPr>
            <p:ph idx="1"/>
          </p:nvPr>
        </p:nvSpPr>
        <p:spPr/>
        <p:txBody>
          <a:bodyPr>
            <a:normAutofit fontScale="92500" lnSpcReduction="10000"/>
          </a:bodyPr>
          <a:lstStyle/>
          <a:p>
            <a:r>
              <a:rPr lang="el-GR" dirty="0"/>
              <a:t>Δημογραφικές ερωτήσεις: συλλέγουν δεδομένα σχετικά με τα χαρακτηριστικά του δείγματος (ηλικία, εκπαιδευτικό υπόβαθρο, θρησκευτική πεποίθηση).</a:t>
            </a:r>
          </a:p>
          <a:p>
            <a:r>
              <a:rPr lang="el-GR" dirty="0"/>
              <a:t>Ερωτήσεις κλειστού τύπου: οι ερωτηθέντες καλούνται να απαντήσουν επιλέγοντας από συγκεκριμένες εναλλακτικές (ερωτήσεις σωστού-λάθους, οι ερωτήσεις πολλαπλής επιλογής, οι ερωτήσεις αντιστοίχισης).</a:t>
            </a:r>
          </a:p>
          <a:p>
            <a:r>
              <a:rPr lang="el-GR" dirty="0"/>
              <a:t>Ερωτήσεις ανοιχτού τύπου: οι συμμετέχοντες απαντάνε στις ερωτήσεις με δικά τους λόγια. </a:t>
            </a:r>
          </a:p>
          <a:p>
            <a:r>
              <a:rPr lang="el-GR" dirty="0"/>
              <a:t>Διηθητικές ερωτήσεις ή ερωτήσεις φίλτρο: η απάντησή τους εξαρτάται άμεσα από την απάντηση σε προηγούμενη ερώτηση.</a:t>
            </a:r>
          </a:p>
          <a:p>
            <a:r>
              <a:rPr lang="el-GR" dirty="0"/>
              <a:t>Ερωτήσεις «παγίδες»: είναι ερωτήματα που δεν υπόκεινται στο άμεσο ενδιαφέρον του ερευνητή, αλλά περιορίζουν την έμφαση που δίνεται στο σκοπό της μελέτης μέσω των άλλων ερωτήσεων. Γίνεται για να αποφύγουμε την τάση των ερωτηθέντων να απαντούν όπως περιμένει ο ερευνητής. Π.χ. σε μια μελέτη με στόχο τον προσδιορισμό της ικανοποίησης από τη νοσηλευτική φροντίδα μια ερώτηση «παγίδα» θα μπορούσε να είναι: «Πώς αξιολογείτε το φαγητό του νοσοκομείου;».</a:t>
            </a:r>
            <a:endParaRPr lang="en-GB" dirty="0"/>
          </a:p>
        </p:txBody>
      </p:sp>
    </p:spTree>
    <p:extLst>
      <p:ext uri="{BB962C8B-B14F-4D97-AF65-F5344CB8AC3E}">
        <p14:creationId xmlns:p14="http://schemas.microsoft.com/office/powerpoint/2010/main" val="27753735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A327C18-1973-8024-C3C6-7308808DAE75}"/>
              </a:ext>
            </a:extLst>
          </p:cNvPr>
          <p:cNvSpPr>
            <a:spLocks noGrp="1"/>
          </p:cNvSpPr>
          <p:nvPr>
            <p:ph type="title"/>
          </p:nvPr>
        </p:nvSpPr>
        <p:spPr/>
        <p:txBody>
          <a:bodyPr/>
          <a:lstStyle/>
          <a:p>
            <a:r>
              <a:rPr lang="el-GR" dirty="0"/>
              <a:t>Παράγοντες που επηρεάζουν το ποσοστό ανταπόκρισης</a:t>
            </a:r>
            <a:endParaRPr lang="en-GB" dirty="0"/>
          </a:p>
        </p:txBody>
      </p:sp>
      <p:sp>
        <p:nvSpPr>
          <p:cNvPr id="3" name="Θέση περιεχομένου 2">
            <a:extLst>
              <a:ext uri="{FF2B5EF4-FFF2-40B4-BE49-F238E27FC236}">
                <a16:creationId xmlns:a16="http://schemas.microsoft.com/office/drawing/2014/main" id="{CE89C43D-3056-0209-2801-522CC1642116}"/>
              </a:ext>
            </a:extLst>
          </p:cNvPr>
          <p:cNvSpPr>
            <a:spLocks noGrp="1"/>
          </p:cNvSpPr>
          <p:nvPr>
            <p:ph idx="1"/>
          </p:nvPr>
        </p:nvSpPr>
        <p:spPr/>
        <p:txBody>
          <a:bodyPr>
            <a:normAutofit fontScale="92500" lnSpcReduction="10000"/>
          </a:bodyPr>
          <a:lstStyle/>
          <a:p>
            <a:r>
              <a:rPr lang="el-GR" dirty="0"/>
              <a:t>Η ταχυδρομική αποστολή να μην γίνεται σε περιόδους διακοπών.</a:t>
            </a:r>
          </a:p>
          <a:p>
            <a:r>
              <a:rPr lang="el-GR" dirty="0"/>
              <a:t>Χειρόγραφη διεύθυνση στο εξωτερικό των φακέλων.</a:t>
            </a:r>
          </a:p>
          <a:p>
            <a:r>
              <a:rPr lang="el-GR" dirty="0"/>
              <a:t>Προσωπική υπογραφή του ερευνητή στη συνοδευτική επιστολή.</a:t>
            </a:r>
          </a:p>
          <a:p>
            <a:r>
              <a:rPr lang="el-GR" dirty="0"/>
              <a:t>Παρακινητικές πληροφορίες στο περιεχόμενο της συνοδευτικής επιστολής.</a:t>
            </a:r>
          </a:p>
          <a:p>
            <a:r>
              <a:rPr lang="el-GR" dirty="0"/>
              <a:t>Οργάνωση και σαφήνεια ερωτηματολογίου.</a:t>
            </a:r>
          </a:p>
          <a:p>
            <a:r>
              <a:rPr lang="el-GR" dirty="0"/>
              <a:t>Εύκολη διαδικασία συμπλήρωσης του ερωτηματολογίου.</a:t>
            </a:r>
          </a:p>
          <a:p>
            <a:r>
              <a:rPr lang="el-GR" dirty="0"/>
              <a:t>Να μην χρειάζονται πάνω από 10-15 λεπτά για τη συμπλήρωση του ερωτηματολογίου.</a:t>
            </a:r>
          </a:p>
          <a:p>
            <a:r>
              <a:rPr lang="el-GR" dirty="0"/>
              <a:t>Διασφάλιση ανωνυμίας.</a:t>
            </a:r>
          </a:p>
          <a:p>
            <a:r>
              <a:rPr lang="el-GR" dirty="0"/>
              <a:t>Να υπάρχει σφραγισμένος φάκελος.</a:t>
            </a:r>
          </a:p>
          <a:p>
            <a:r>
              <a:rPr lang="el-GR" dirty="0"/>
              <a:t>Να υπάρχει ένα μικρό κίνητρο, όπως ένα μικρό χρηματικό ποσό.</a:t>
            </a:r>
            <a:endParaRPr lang="en-GB" dirty="0"/>
          </a:p>
        </p:txBody>
      </p:sp>
    </p:spTree>
    <p:extLst>
      <p:ext uri="{BB962C8B-B14F-4D97-AF65-F5344CB8AC3E}">
        <p14:creationId xmlns:p14="http://schemas.microsoft.com/office/powerpoint/2010/main" val="6614942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E848E90-55C5-BB8A-5189-1EC78087E9F0}"/>
              </a:ext>
            </a:extLst>
          </p:cNvPr>
          <p:cNvSpPr>
            <a:spLocks noGrp="1"/>
          </p:cNvSpPr>
          <p:nvPr>
            <p:ph type="title"/>
          </p:nvPr>
        </p:nvSpPr>
        <p:spPr/>
        <p:txBody>
          <a:bodyPr/>
          <a:lstStyle/>
          <a:p>
            <a:r>
              <a:rPr lang="el-GR" dirty="0"/>
              <a:t>Πλεονεκτήματα ερωτηματολογίων</a:t>
            </a:r>
            <a:endParaRPr lang="en-GB" dirty="0"/>
          </a:p>
        </p:txBody>
      </p:sp>
      <p:sp>
        <p:nvSpPr>
          <p:cNvPr id="3" name="Θέση περιεχομένου 2">
            <a:extLst>
              <a:ext uri="{FF2B5EF4-FFF2-40B4-BE49-F238E27FC236}">
                <a16:creationId xmlns:a16="http://schemas.microsoft.com/office/drawing/2014/main" id="{3BB7964D-BB8E-6736-E9DD-A3CDE067BEB6}"/>
              </a:ext>
            </a:extLst>
          </p:cNvPr>
          <p:cNvSpPr>
            <a:spLocks noGrp="1"/>
          </p:cNvSpPr>
          <p:nvPr>
            <p:ph idx="1"/>
          </p:nvPr>
        </p:nvSpPr>
        <p:spPr/>
        <p:txBody>
          <a:bodyPr/>
          <a:lstStyle/>
          <a:p>
            <a:r>
              <a:rPr lang="el-GR" dirty="0"/>
              <a:t>Γρήγορο και φθηνό μέσο συλλογής δεδομένων.</a:t>
            </a:r>
          </a:p>
          <a:p>
            <a:r>
              <a:rPr lang="el-GR" dirty="0"/>
              <a:t>Πιο εύκολος ο έλεγχος της αξιοπιστίας και της εγκυρότητας.</a:t>
            </a:r>
          </a:p>
          <a:p>
            <a:r>
              <a:rPr lang="el-GR" dirty="0"/>
              <a:t>Απαιτείται λιγότερος χρόνος σε σχέση π.χ. με τις συνεντεύξεις.</a:t>
            </a:r>
          </a:p>
          <a:p>
            <a:r>
              <a:rPr lang="el-GR" dirty="0"/>
              <a:t>Μπορεί να συλλεχθούν δεδομένα από άτομα που ζουν σε απομακρυσμένες περιοχές.</a:t>
            </a:r>
          </a:p>
          <a:p>
            <a:r>
              <a:rPr lang="el-GR" dirty="0"/>
              <a:t>Μπορεί να τηρηθεί η ανωνυμία.</a:t>
            </a:r>
          </a:p>
          <a:p>
            <a:r>
              <a:rPr lang="el-GR" dirty="0"/>
              <a:t>Είναι πιο πιθανό να δοθούν ειλικρινείς απαντήσεις αν διασφαλισθεί η ανωνυμία.</a:t>
            </a:r>
            <a:endParaRPr lang="en-GB" dirty="0"/>
          </a:p>
        </p:txBody>
      </p:sp>
    </p:spTree>
    <p:extLst>
      <p:ext uri="{BB962C8B-B14F-4D97-AF65-F5344CB8AC3E}">
        <p14:creationId xmlns:p14="http://schemas.microsoft.com/office/powerpoint/2010/main" val="12720305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329B7E9-B8A7-609B-CFE5-0D40B7B89ABF}"/>
              </a:ext>
            </a:extLst>
          </p:cNvPr>
          <p:cNvSpPr>
            <a:spLocks noGrp="1"/>
          </p:cNvSpPr>
          <p:nvPr>
            <p:ph type="title"/>
          </p:nvPr>
        </p:nvSpPr>
        <p:spPr/>
        <p:txBody>
          <a:bodyPr/>
          <a:lstStyle/>
          <a:p>
            <a:r>
              <a:rPr lang="el-GR" dirty="0"/>
              <a:t>Μειονεκτήματα ερωτηματολογίων</a:t>
            </a:r>
            <a:endParaRPr lang="en-GB" dirty="0"/>
          </a:p>
        </p:txBody>
      </p:sp>
      <p:sp>
        <p:nvSpPr>
          <p:cNvPr id="3" name="Θέση περιεχομένου 2">
            <a:extLst>
              <a:ext uri="{FF2B5EF4-FFF2-40B4-BE49-F238E27FC236}">
                <a16:creationId xmlns:a16="http://schemas.microsoft.com/office/drawing/2014/main" id="{3B7D890F-4663-9EA5-3065-BD4D9D52D658}"/>
              </a:ext>
            </a:extLst>
          </p:cNvPr>
          <p:cNvSpPr>
            <a:spLocks noGrp="1"/>
          </p:cNvSpPr>
          <p:nvPr>
            <p:ph idx="1"/>
          </p:nvPr>
        </p:nvSpPr>
        <p:spPr/>
        <p:txBody>
          <a:bodyPr/>
          <a:lstStyle/>
          <a:p>
            <a:r>
              <a:rPr lang="el-GR" dirty="0"/>
              <a:t>Η ταχυδρόμηση είναι δαπανηρή.</a:t>
            </a:r>
          </a:p>
          <a:p>
            <a:r>
              <a:rPr lang="el-GR" dirty="0"/>
              <a:t>Τα ποσοστά επιστροφής μπορεί να είναι χαμηλά.</a:t>
            </a:r>
          </a:p>
          <a:p>
            <a:r>
              <a:rPr lang="el-GR" dirty="0"/>
              <a:t>Οι ερωτηθέντες μπορεί να δώσουν κοινωνικά αποδεκτές απαντήσεις.</a:t>
            </a:r>
          </a:p>
          <a:p>
            <a:r>
              <a:rPr lang="el-GR" dirty="0"/>
              <a:t>Δεν υπάρχει δυνατότητα διευκρινίσεων.</a:t>
            </a:r>
          </a:p>
          <a:p>
            <a:r>
              <a:rPr lang="el-GR" dirty="0"/>
              <a:t>Οι ερωτηθέντες πρέπει να είναι εγγράμματοι.</a:t>
            </a:r>
          </a:p>
          <a:p>
            <a:r>
              <a:rPr lang="el-GR" dirty="0"/>
              <a:t>Δεν πρέπει να πάσχουν από κάποια αναπηρία που δεν τους επιτρέπει να απαντήσουν τις ερωτήσεις.</a:t>
            </a:r>
            <a:endParaRPr lang="en-GB" dirty="0"/>
          </a:p>
        </p:txBody>
      </p:sp>
    </p:spTree>
    <p:extLst>
      <p:ext uri="{BB962C8B-B14F-4D97-AF65-F5344CB8AC3E}">
        <p14:creationId xmlns:p14="http://schemas.microsoft.com/office/powerpoint/2010/main" val="4168376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29BDF1F-998A-F2C0-117D-A083FF53DE0F}"/>
              </a:ext>
            </a:extLst>
          </p:cNvPr>
          <p:cNvSpPr>
            <a:spLocks noGrp="1"/>
          </p:cNvSpPr>
          <p:nvPr>
            <p:ph type="title"/>
          </p:nvPr>
        </p:nvSpPr>
        <p:spPr/>
        <p:txBody>
          <a:bodyPr/>
          <a:lstStyle/>
          <a:p>
            <a:r>
              <a:rPr lang="el-GR" dirty="0"/>
              <a:t>Συνεντεύξεις </a:t>
            </a:r>
            <a:endParaRPr lang="en-GB" dirty="0"/>
          </a:p>
        </p:txBody>
      </p:sp>
      <p:sp>
        <p:nvSpPr>
          <p:cNvPr id="3" name="Θέση περιεχομένου 2">
            <a:extLst>
              <a:ext uri="{FF2B5EF4-FFF2-40B4-BE49-F238E27FC236}">
                <a16:creationId xmlns:a16="http://schemas.microsoft.com/office/drawing/2014/main" id="{8FBA60B8-97F2-1CBA-1E34-97FB66395A59}"/>
              </a:ext>
            </a:extLst>
          </p:cNvPr>
          <p:cNvSpPr>
            <a:spLocks noGrp="1"/>
          </p:cNvSpPr>
          <p:nvPr>
            <p:ph idx="1"/>
          </p:nvPr>
        </p:nvSpPr>
        <p:spPr/>
        <p:txBody>
          <a:bodyPr/>
          <a:lstStyle/>
          <a:p>
            <a:r>
              <a:rPr lang="el-GR" dirty="0"/>
              <a:t>Μη δομημένες, ιδιαίτερα δομημένες ή </a:t>
            </a:r>
            <a:r>
              <a:rPr lang="el-GR" dirty="0" err="1"/>
              <a:t>ημιδομημένες</a:t>
            </a:r>
            <a:r>
              <a:rPr lang="el-GR" dirty="0"/>
              <a:t>.</a:t>
            </a:r>
          </a:p>
          <a:p>
            <a:r>
              <a:rPr lang="el-GR" dirty="0"/>
              <a:t>Στις μη δομημένες συνεντεύξεις, ο ερευνητής διαθέτει περισσή ελευθερία σχετικά με την καθοδήγηση της συνέντευξης.</a:t>
            </a:r>
          </a:p>
          <a:p>
            <a:r>
              <a:rPr lang="el-GR" dirty="0"/>
              <a:t>Στις δομημένες συνεντεύξεις τίθενται οι ίδιες ερωτήσεις, με την ίδια σειρά και με τον ίδιο τρόπο σε όλους τους συμμετέχοντες.</a:t>
            </a:r>
          </a:p>
          <a:p>
            <a:r>
              <a:rPr lang="el-GR" dirty="0"/>
              <a:t>Στις </a:t>
            </a:r>
            <a:r>
              <a:rPr lang="el-GR" dirty="0" err="1"/>
              <a:t>ημιδομημένες</a:t>
            </a:r>
            <a:r>
              <a:rPr lang="el-GR" dirty="0"/>
              <a:t> συνεντεύξεις οι ερευνητές θέτουν ένα ορισμένο αριθμό συγκεκριμένων ερωτήσεων, ενώ παράλληλα επιτρέπονται και οι διερευνητικές ερωτήσεις.</a:t>
            </a:r>
          </a:p>
          <a:p>
            <a:endParaRPr lang="en-GB" dirty="0"/>
          </a:p>
        </p:txBody>
      </p:sp>
    </p:spTree>
    <p:extLst>
      <p:ext uri="{BB962C8B-B14F-4D97-AF65-F5344CB8AC3E}">
        <p14:creationId xmlns:p14="http://schemas.microsoft.com/office/powerpoint/2010/main" val="22311163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9C47251-267D-D5B6-2598-0C0F9FB2AB90}"/>
              </a:ext>
            </a:extLst>
          </p:cNvPr>
          <p:cNvSpPr>
            <a:spLocks noGrp="1"/>
          </p:cNvSpPr>
          <p:nvPr>
            <p:ph type="title"/>
          </p:nvPr>
        </p:nvSpPr>
        <p:spPr/>
        <p:txBody>
          <a:bodyPr/>
          <a:lstStyle/>
          <a:p>
            <a:r>
              <a:rPr lang="el-GR" dirty="0"/>
              <a:t>Πλεονεκτήματα συνεντεύξεων</a:t>
            </a:r>
            <a:endParaRPr lang="en-GB" dirty="0"/>
          </a:p>
        </p:txBody>
      </p:sp>
      <p:sp>
        <p:nvSpPr>
          <p:cNvPr id="3" name="Θέση περιεχομένου 2">
            <a:extLst>
              <a:ext uri="{FF2B5EF4-FFF2-40B4-BE49-F238E27FC236}">
                <a16:creationId xmlns:a16="http://schemas.microsoft.com/office/drawing/2014/main" id="{189E48CD-BD16-AACE-9EBB-2978E234EDEF}"/>
              </a:ext>
            </a:extLst>
          </p:cNvPr>
          <p:cNvSpPr>
            <a:spLocks noGrp="1"/>
          </p:cNvSpPr>
          <p:nvPr>
            <p:ph idx="1"/>
          </p:nvPr>
        </p:nvSpPr>
        <p:spPr/>
        <p:txBody>
          <a:bodyPr/>
          <a:lstStyle/>
          <a:p>
            <a:r>
              <a:rPr lang="el-GR" dirty="0"/>
              <a:t>Οι απαντήσεις λαμβάνονται από μεγάλη ποικιλία ατόμων.</a:t>
            </a:r>
          </a:p>
          <a:p>
            <a:r>
              <a:rPr lang="el-GR" dirty="0"/>
              <a:t>Το ποσοστό ανταπόκρισης είναι υψηλό.</a:t>
            </a:r>
          </a:p>
          <a:p>
            <a:r>
              <a:rPr lang="el-GR" dirty="0"/>
              <a:t>Η πλειοψηφία των δεδομένων αξιοποιείται.</a:t>
            </a:r>
          </a:p>
          <a:p>
            <a:r>
              <a:rPr lang="el-GR" dirty="0"/>
              <a:t>Είναι δυνατή η παρατήρηση λεκτικών και μη λεκτικών χαρακτηριστικών.</a:t>
            </a:r>
          </a:p>
          <a:p>
            <a:endParaRPr lang="en-GB" dirty="0"/>
          </a:p>
        </p:txBody>
      </p:sp>
    </p:spTree>
    <p:extLst>
      <p:ext uri="{BB962C8B-B14F-4D97-AF65-F5344CB8AC3E}">
        <p14:creationId xmlns:p14="http://schemas.microsoft.com/office/powerpoint/2010/main" val="18209972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15BA4D6-7328-4FBE-9F39-25BB8CF395DA}"/>
              </a:ext>
            </a:extLst>
          </p:cNvPr>
          <p:cNvSpPr>
            <a:spLocks noGrp="1"/>
          </p:cNvSpPr>
          <p:nvPr>
            <p:ph type="title"/>
          </p:nvPr>
        </p:nvSpPr>
        <p:spPr/>
        <p:txBody>
          <a:bodyPr/>
          <a:lstStyle/>
          <a:p>
            <a:r>
              <a:rPr lang="el-GR" dirty="0"/>
              <a:t>Μειονεκτήματα συνεντεύξεων</a:t>
            </a:r>
            <a:endParaRPr lang="en-GB" dirty="0"/>
          </a:p>
        </p:txBody>
      </p:sp>
      <p:sp>
        <p:nvSpPr>
          <p:cNvPr id="3" name="Θέση περιεχομένου 2">
            <a:extLst>
              <a:ext uri="{FF2B5EF4-FFF2-40B4-BE49-F238E27FC236}">
                <a16:creationId xmlns:a16="http://schemas.microsoft.com/office/drawing/2014/main" id="{503FEF73-C421-F487-503E-0B68B429C26D}"/>
              </a:ext>
            </a:extLst>
          </p:cNvPr>
          <p:cNvSpPr>
            <a:spLocks noGrp="1"/>
          </p:cNvSpPr>
          <p:nvPr>
            <p:ph idx="1"/>
          </p:nvPr>
        </p:nvSpPr>
        <p:spPr/>
        <p:txBody>
          <a:bodyPr/>
          <a:lstStyle/>
          <a:p>
            <a:r>
              <a:rPr lang="el-GR" dirty="0"/>
              <a:t>Απαιτείται ειδική εκπαίδευση για τους </a:t>
            </a:r>
            <a:r>
              <a:rPr lang="el-GR" dirty="0" err="1"/>
              <a:t>συνεντευκτές</a:t>
            </a:r>
            <a:r>
              <a:rPr lang="el-GR" dirty="0"/>
              <a:t>.</a:t>
            </a:r>
          </a:p>
          <a:p>
            <a:r>
              <a:rPr lang="el-GR" dirty="0"/>
              <a:t>Είναι χρονοβόρες.</a:t>
            </a:r>
          </a:p>
          <a:p>
            <a:r>
              <a:rPr lang="el-GR" dirty="0"/>
              <a:t>Οι ερωτηθέντες μπορεί να δώσουν κοινωνικά αποδεκτές απαντήσεις.</a:t>
            </a:r>
          </a:p>
          <a:p>
            <a:r>
              <a:rPr lang="el-GR" dirty="0"/>
              <a:t>Οι ερωτηθέντες μπορεί να αγχωθούν, καθώς γνωρίζουν ότι οι απαντήσεις τους καταγράφονται.</a:t>
            </a:r>
          </a:p>
          <a:p>
            <a:r>
              <a:rPr lang="el-GR" dirty="0"/>
              <a:t>Οι ερωτηθέντες μπορεί να επηρεαστούν από τα χαρακτηριστικά του </a:t>
            </a:r>
            <a:r>
              <a:rPr lang="el-GR" dirty="0" err="1"/>
              <a:t>συνεντευκτή</a:t>
            </a:r>
            <a:r>
              <a:rPr lang="el-GR" dirty="0"/>
              <a:t>.</a:t>
            </a:r>
          </a:p>
          <a:p>
            <a:endParaRPr lang="en-GB" dirty="0"/>
          </a:p>
        </p:txBody>
      </p:sp>
    </p:spTree>
    <p:extLst>
      <p:ext uri="{BB962C8B-B14F-4D97-AF65-F5344CB8AC3E}">
        <p14:creationId xmlns:p14="http://schemas.microsoft.com/office/powerpoint/2010/main" val="26525899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844D4A6-CBA6-8445-10E7-4E6AE4D077CF}"/>
              </a:ext>
            </a:extLst>
          </p:cNvPr>
          <p:cNvSpPr>
            <a:spLocks noGrp="1"/>
          </p:cNvSpPr>
          <p:nvPr>
            <p:ph type="title"/>
          </p:nvPr>
        </p:nvSpPr>
        <p:spPr/>
        <p:txBody>
          <a:bodyPr/>
          <a:lstStyle/>
          <a:p>
            <a:r>
              <a:rPr lang="el-GR" dirty="0"/>
              <a:t>Μέθοδοι παρατήρησης</a:t>
            </a:r>
            <a:endParaRPr lang="en-GB" dirty="0"/>
          </a:p>
        </p:txBody>
      </p:sp>
      <p:sp>
        <p:nvSpPr>
          <p:cNvPr id="3" name="Θέση περιεχομένου 2">
            <a:extLst>
              <a:ext uri="{FF2B5EF4-FFF2-40B4-BE49-F238E27FC236}">
                <a16:creationId xmlns:a16="http://schemas.microsoft.com/office/drawing/2014/main" id="{98EDAF8D-37BB-E4BB-6B6B-DF18B68CAEAF}"/>
              </a:ext>
            </a:extLst>
          </p:cNvPr>
          <p:cNvSpPr>
            <a:spLocks noGrp="1"/>
          </p:cNvSpPr>
          <p:nvPr>
            <p:ph idx="1"/>
          </p:nvPr>
        </p:nvSpPr>
        <p:spPr/>
        <p:txBody>
          <a:bodyPr/>
          <a:lstStyle/>
          <a:p>
            <a:r>
              <a:rPr lang="el-GR" dirty="0"/>
              <a:t>Συλλογή δεδομένων μέσω της οπτικής παρατήρησης.</a:t>
            </a:r>
          </a:p>
          <a:p>
            <a:r>
              <a:rPr lang="el-GR" dirty="0"/>
              <a:t>Διαδικασία:</a:t>
            </a:r>
          </a:p>
          <a:p>
            <a:pPr marL="457200" indent="-457200">
              <a:buFont typeface="+mj-lt"/>
              <a:buAutoNum type="arabicPeriod"/>
            </a:pPr>
            <a:r>
              <a:rPr lang="el-GR" dirty="0"/>
              <a:t>Προσδιορισμός συμπεριφορών που θα παρατηρηθούν.</a:t>
            </a:r>
          </a:p>
          <a:p>
            <a:pPr marL="457200" indent="-457200">
              <a:buFont typeface="+mj-lt"/>
              <a:buAutoNum type="arabicPeriod"/>
            </a:pPr>
            <a:r>
              <a:rPr lang="el-GR" dirty="0"/>
              <a:t>Εκπαίδευση παρατηρητών.</a:t>
            </a:r>
          </a:p>
          <a:p>
            <a:pPr marL="457200" indent="-457200">
              <a:buFont typeface="+mj-lt"/>
              <a:buAutoNum type="arabicPeriod"/>
            </a:pPr>
            <a:r>
              <a:rPr lang="el-GR" dirty="0"/>
              <a:t>Δομημένες και μη δομημένες παρατηρήσεις: οι συμπεριφορές τοποθετούνται σε ήδη υπάρχουσα λίστα ή ο ερευνητής περιγράφει συμπεριφορές χωρίς να γνωρίζει από πριν.</a:t>
            </a:r>
          </a:p>
          <a:p>
            <a:pPr marL="457200" indent="-457200">
              <a:buFont typeface="+mj-lt"/>
              <a:buAutoNum type="arabicPeriod"/>
            </a:pPr>
            <a:r>
              <a:rPr lang="el-GR" dirty="0"/>
              <a:t>Σχέση μεταξύ παρατηρητή και υποκειμένων: μη συμμετοχικός παρατηρητής ή συμμετοχικός παρατηρητής (αλληλεπίδραση).</a:t>
            </a:r>
          </a:p>
          <a:p>
            <a:pPr marL="457200" indent="-457200">
              <a:buFont typeface="+mj-lt"/>
              <a:buAutoNum type="arabicPeriod"/>
            </a:pPr>
            <a:endParaRPr lang="el-GR" dirty="0"/>
          </a:p>
          <a:p>
            <a:pPr marL="457200" indent="-457200">
              <a:buFont typeface="+mj-lt"/>
              <a:buAutoNum type="arabicPeriod"/>
            </a:pPr>
            <a:endParaRPr lang="en-GB" dirty="0"/>
          </a:p>
        </p:txBody>
      </p:sp>
    </p:spTree>
    <p:extLst>
      <p:ext uri="{BB962C8B-B14F-4D97-AF65-F5344CB8AC3E}">
        <p14:creationId xmlns:p14="http://schemas.microsoft.com/office/powerpoint/2010/main" val="36088429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EE2DDC6-6368-02F8-FB63-C13BD7DD39A9}"/>
              </a:ext>
            </a:extLst>
          </p:cNvPr>
          <p:cNvSpPr>
            <a:spLocks noGrp="1"/>
          </p:cNvSpPr>
          <p:nvPr>
            <p:ph type="title"/>
          </p:nvPr>
        </p:nvSpPr>
        <p:spPr/>
        <p:txBody>
          <a:bodyPr/>
          <a:lstStyle/>
          <a:p>
            <a:r>
              <a:rPr lang="el-GR" dirty="0"/>
              <a:t>Κλίμακες μέτρησης στάσεων</a:t>
            </a:r>
            <a:endParaRPr lang="en-GB" dirty="0"/>
          </a:p>
        </p:txBody>
      </p:sp>
      <p:sp>
        <p:nvSpPr>
          <p:cNvPr id="3" name="Θέση περιεχομένου 2">
            <a:extLst>
              <a:ext uri="{FF2B5EF4-FFF2-40B4-BE49-F238E27FC236}">
                <a16:creationId xmlns:a16="http://schemas.microsoft.com/office/drawing/2014/main" id="{7CEC18E3-0669-87D6-FCE4-3C8A52123439}"/>
              </a:ext>
            </a:extLst>
          </p:cNvPr>
          <p:cNvSpPr>
            <a:spLocks noGrp="1"/>
          </p:cNvSpPr>
          <p:nvPr>
            <p:ph idx="1"/>
          </p:nvPr>
        </p:nvSpPr>
        <p:spPr/>
        <p:txBody>
          <a:bodyPr/>
          <a:lstStyle/>
          <a:p>
            <a:r>
              <a:rPr lang="el-GR" dirty="0"/>
              <a:t>Κλίμακα </a:t>
            </a:r>
            <a:r>
              <a:rPr lang="en-GB" dirty="0"/>
              <a:t>Likert:</a:t>
            </a:r>
            <a:r>
              <a:rPr lang="el-GR" dirty="0"/>
              <a:t> </a:t>
            </a:r>
          </a:p>
          <a:p>
            <a:pPr lvl="1"/>
            <a:r>
              <a:rPr lang="el-GR" dirty="0"/>
              <a:t>είναι όργανο </a:t>
            </a:r>
            <a:r>
              <a:rPr lang="el-GR" dirty="0" err="1"/>
              <a:t>αυτοαναφοράς</a:t>
            </a:r>
            <a:endParaRPr lang="el-GR" dirty="0"/>
          </a:p>
          <a:p>
            <a:pPr lvl="1"/>
            <a:r>
              <a:rPr lang="el-GR" dirty="0"/>
              <a:t>Συνήθως περιλαμβάνει 5 ή 7 απαντήσεις</a:t>
            </a:r>
          </a:p>
          <a:p>
            <a:pPr lvl="1"/>
            <a:r>
              <a:rPr lang="el-GR" dirty="0"/>
              <a:t>Ο αριθμός θετικών και αρνητικών στοιχείων είναι ίσος.</a:t>
            </a:r>
          </a:p>
          <a:p>
            <a:pPr lvl="1"/>
            <a:r>
              <a:rPr lang="el-GR" dirty="0"/>
              <a:t>Διαφωνώ απόλυτα, διαφωνώ, αβεβαιότητα, συμφωνώ, συμφωνώ απόλυτα. </a:t>
            </a:r>
            <a:endParaRPr lang="en-GB" dirty="0"/>
          </a:p>
        </p:txBody>
      </p:sp>
    </p:spTree>
    <p:extLst>
      <p:ext uri="{BB962C8B-B14F-4D97-AF65-F5344CB8AC3E}">
        <p14:creationId xmlns:p14="http://schemas.microsoft.com/office/powerpoint/2010/main" val="22585545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AB4E846-E5B0-69C1-5ED8-6AA4CEC6A367}"/>
              </a:ext>
            </a:extLst>
          </p:cNvPr>
          <p:cNvSpPr>
            <a:spLocks noGrp="1"/>
          </p:cNvSpPr>
          <p:nvPr>
            <p:ph type="title"/>
          </p:nvPr>
        </p:nvSpPr>
        <p:spPr/>
        <p:txBody>
          <a:bodyPr/>
          <a:lstStyle/>
          <a:p>
            <a:r>
              <a:rPr lang="el-GR" dirty="0"/>
              <a:t>Αρχές της μέτρησης</a:t>
            </a:r>
            <a:endParaRPr lang="en-GB" dirty="0"/>
          </a:p>
        </p:txBody>
      </p:sp>
      <p:sp>
        <p:nvSpPr>
          <p:cNvPr id="3" name="Θέση περιεχομένου 2">
            <a:extLst>
              <a:ext uri="{FF2B5EF4-FFF2-40B4-BE49-F238E27FC236}">
                <a16:creationId xmlns:a16="http://schemas.microsoft.com/office/drawing/2014/main" id="{764AEDB9-C449-0A36-9BDF-9E637035AAD5}"/>
              </a:ext>
            </a:extLst>
          </p:cNvPr>
          <p:cNvSpPr>
            <a:spLocks noGrp="1"/>
          </p:cNvSpPr>
          <p:nvPr>
            <p:ph idx="1"/>
          </p:nvPr>
        </p:nvSpPr>
        <p:spPr/>
        <p:txBody>
          <a:bodyPr/>
          <a:lstStyle/>
          <a:p>
            <a:r>
              <a:rPr lang="el-GR" dirty="0"/>
              <a:t>Η κατανόηση των αρχών της μέτρησης είναι κρίσιμη για το στάδιο της συλλογής των δεδομένων.</a:t>
            </a:r>
          </a:p>
          <a:p>
            <a:r>
              <a:rPr lang="el-GR" dirty="0"/>
              <a:t>Οι ερευνητικές μεταβλητές πρέπει να οριστούν με λειτουργικό τρόπο, αφού οι λειτουργικοί ορισμοί υποδεικνύουν τον τρόπο με τον οποίο οι μεταβλητές θα παρατηρηθούν ή θα μετρηθούν.</a:t>
            </a:r>
          </a:p>
          <a:p>
            <a:r>
              <a:rPr lang="el-GR" dirty="0"/>
              <a:t>Μέτρηση είναι η διαδικασία απόδοσης αριθμών στις μεταβλητές.</a:t>
            </a:r>
          </a:p>
          <a:p>
            <a:r>
              <a:rPr lang="el-GR" dirty="0"/>
              <a:t>Στην έρευνα, η μέτρηση συνεπάγεται ποσοτικοποίηση των πληροφοριών.</a:t>
            </a:r>
          </a:p>
          <a:p>
            <a:endParaRPr lang="en-GB" dirty="0"/>
          </a:p>
        </p:txBody>
      </p:sp>
    </p:spTree>
    <p:extLst>
      <p:ext uri="{BB962C8B-B14F-4D97-AF65-F5344CB8AC3E}">
        <p14:creationId xmlns:p14="http://schemas.microsoft.com/office/powerpoint/2010/main" val="25878361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267C939-9994-D879-59F3-93B4B0EAB0B4}"/>
              </a:ext>
            </a:extLst>
          </p:cNvPr>
          <p:cNvSpPr>
            <a:spLocks noGrp="1"/>
          </p:cNvSpPr>
          <p:nvPr>
            <p:ph type="title"/>
          </p:nvPr>
        </p:nvSpPr>
        <p:spPr/>
        <p:txBody>
          <a:bodyPr/>
          <a:lstStyle/>
          <a:p>
            <a:r>
              <a:rPr lang="el-GR" dirty="0"/>
              <a:t>Οπτική αναλογική κλίμακα (</a:t>
            </a:r>
            <a:r>
              <a:rPr lang="en-GB" dirty="0"/>
              <a:t>VAS)</a:t>
            </a:r>
          </a:p>
        </p:txBody>
      </p:sp>
      <p:sp>
        <p:nvSpPr>
          <p:cNvPr id="3" name="Θέση περιεχομένου 2">
            <a:extLst>
              <a:ext uri="{FF2B5EF4-FFF2-40B4-BE49-F238E27FC236}">
                <a16:creationId xmlns:a16="http://schemas.microsoft.com/office/drawing/2014/main" id="{5DE05617-ACA0-D036-72B9-2AA7BD2FA990}"/>
              </a:ext>
            </a:extLst>
          </p:cNvPr>
          <p:cNvSpPr>
            <a:spLocks noGrp="1"/>
          </p:cNvSpPr>
          <p:nvPr>
            <p:ph idx="1"/>
          </p:nvPr>
        </p:nvSpPr>
        <p:spPr/>
        <p:txBody>
          <a:bodyPr/>
          <a:lstStyle/>
          <a:p>
            <a:r>
              <a:rPr lang="en-GB" dirty="0"/>
              <a:t>Visual Analogue Scale</a:t>
            </a:r>
          </a:p>
          <a:p>
            <a:r>
              <a:rPr lang="el-GR" dirty="0"/>
              <a:t>Παρουσιάζει στα υποκείμενα μια ευθεία γραμμή σχεδιασμένη σε ένα κομμάτι χαρτί.</a:t>
            </a:r>
          </a:p>
          <a:p>
            <a:r>
              <a:rPr lang="el-GR" dirty="0"/>
              <a:t>Σε κάθε άκρη της γραμμής υπάρχουν λέξεις ή σύντομες φράσεις που αντιπροσωπεύουν κάποιο φαινόμενο, π.χ. τον πόνο.</a:t>
            </a:r>
          </a:p>
          <a:p>
            <a:r>
              <a:rPr lang="el-GR" dirty="0"/>
              <a:t>Τα άτομα κάνουν ένα σημάδι πάνω στη γραμμή στο σημείο που αντανακλά τη δική τους εμπειρία σχετικά με το φαινόμενο. </a:t>
            </a:r>
          </a:p>
          <a:p>
            <a:r>
              <a:rPr lang="el-GR" dirty="0"/>
              <a:t>Συχνά η γραμμή έχει μήκος 100 χιλιοστών και προσομοιάζει με μια βαθμολογική κλίμακα από το 0 έως το 100. </a:t>
            </a:r>
            <a:endParaRPr lang="en-GB" dirty="0"/>
          </a:p>
        </p:txBody>
      </p:sp>
    </p:spTree>
    <p:extLst>
      <p:ext uri="{BB962C8B-B14F-4D97-AF65-F5344CB8AC3E}">
        <p14:creationId xmlns:p14="http://schemas.microsoft.com/office/powerpoint/2010/main" val="5740417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DB6F36B-C0F3-9B05-5686-ADC50BC84533}"/>
              </a:ext>
            </a:extLst>
          </p:cNvPr>
          <p:cNvSpPr>
            <a:spLocks noGrp="1"/>
          </p:cNvSpPr>
          <p:nvPr>
            <p:ph type="title"/>
          </p:nvPr>
        </p:nvSpPr>
        <p:spPr/>
        <p:txBody>
          <a:bodyPr/>
          <a:lstStyle/>
          <a:p>
            <a:r>
              <a:rPr lang="el-GR" dirty="0"/>
              <a:t>Κριτήρια επιλογής ενός οργάνου συλλογής δεδομένων</a:t>
            </a:r>
            <a:endParaRPr lang="en-GB" dirty="0"/>
          </a:p>
        </p:txBody>
      </p:sp>
      <p:sp>
        <p:nvSpPr>
          <p:cNvPr id="3" name="Θέση περιεχομένου 2">
            <a:extLst>
              <a:ext uri="{FF2B5EF4-FFF2-40B4-BE49-F238E27FC236}">
                <a16:creationId xmlns:a16="http://schemas.microsoft.com/office/drawing/2014/main" id="{15BB4BC7-CC8D-7DC1-C083-CE4406EDB28E}"/>
              </a:ext>
            </a:extLst>
          </p:cNvPr>
          <p:cNvSpPr>
            <a:spLocks noGrp="1"/>
          </p:cNvSpPr>
          <p:nvPr>
            <p:ph idx="1"/>
          </p:nvPr>
        </p:nvSpPr>
        <p:spPr/>
        <p:txBody>
          <a:bodyPr/>
          <a:lstStyle/>
          <a:p>
            <a:r>
              <a:rPr lang="el-GR" dirty="0"/>
              <a:t>Πρακτικότητα</a:t>
            </a:r>
          </a:p>
          <a:p>
            <a:r>
              <a:rPr lang="el-GR" dirty="0"/>
              <a:t>Αξιοπιστία</a:t>
            </a:r>
          </a:p>
          <a:p>
            <a:r>
              <a:rPr lang="el-GR" dirty="0"/>
              <a:t>Εγκυρότητα </a:t>
            </a:r>
            <a:endParaRPr lang="en-GB" dirty="0"/>
          </a:p>
        </p:txBody>
      </p:sp>
    </p:spTree>
    <p:extLst>
      <p:ext uri="{BB962C8B-B14F-4D97-AF65-F5344CB8AC3E}">
        <p14:creationId xmlns:p14="http://schemas.microsoft.com/office/powerpoint/2010/main" val="30635585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3B136EB-620D-E9BC-C2DA-33D6E07F0EC5}"/>
              </a:ext>
            </a:extLst>
          </p:cNvPr>
          <p:cNvSpPr>
            <a:spLocks noGrp="1"/>
          </p:cNvSpPr>
          <p:nvPr>
            <p:ph type="title"/>
          </p:nvPr>
        </p:nvSpPr>
        <p:spPr/>
        <p:txBody>
          <a:bodyPr/>
          <a:lstStyle/>
          <a:p>
            <a:r>
              <a:rPr lang="el-GR" dirty="0"/>
              <a:t>Πρακτικότητα του οργάνου</a:t>
            </a:r>
            <a:endParaRPr lang="en-GB" dirty="0"/>
          </a:p>
        </p:txBody>
      </p:sp>
      <p:sp>
        <p:nvSpPr>
          <p:cNvPr id="3" name="Θέση περιεχομένου 2">
            <a:extLst>
              <a:ext uri="{FF2B5EF4-FFF2-40B4-BE49-F238E27FC236}">
                <a16:creationId xmlns:a16="http://schemas.microsoft.com/office/drawing/2014/main" id="{EF75658C-A18C-C1DD-4A85-46E196D028B6}"/>
              </a:ext>
            </a:extLst>
          </p:cNvPr>
          <p:cNvSpPr>
            <a:spLocks noGrp="1"/>
          </p:cNvSpPr>
          <p:nvPr>
            <p:ph idx="1"/>
          </p:nvPr>
        </p:nvSpPr>
        <p:spPr/>
        <p:txBody>
          <a:bodyPr/>
          <a:lstStyle/>
          <a:p>
            <a:r>
              <a:rPr lang="el-GR" dirty="0"/>
              <a:t>Κόστος</a:t>
            </a:r>
          </a:p>
          <a:p>
            <a:r>
              <a:rPr lang="el-GR" dirty="0"/>
              <a:t>Καταλληλόλητα</a:t>
            </a:r>
          </a:p>
          <a:p>
            <a:r>
              <a:rPr lang="el-GR" dirty="0"/>
              <a:t>Αν απαιτείται εκπαίδευση των ερευνητών για τη χρήση του</a:t>
            </a:r>
          </a:p>
          <a:p>
            <a:endParaRPr lang="en-GB" dirty="0"/>
          </a:p>
        </p:txBody>
      </p:sp>
    </p:spTree>
    <p:extLst>
      <p:ext uri="{BB962C8B-B14F-4D97-AF65-F5344CB8AC3E}">
        <p14:creationId xmlns:p14="http://schemas.microsoft.com/office/powerpoint/2010/main" val="2751070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0F60D56-C15F-C4FD-2488-82FD355A6990}"/>
              </a:ext>
            </a:extLst>
          </p:cNvPr>
          <p:cNvSpPr>
            <a:spLocks noGrp="1"/>
          </p:cNvSpPr>
          <p:nvPr>
            <p:ph type="title"/>
          </p:nvPr>
        </p:nvSpPr>
        <p:spPr/>
        <p:txBody>
          <a:bodyPr/>
          <a:lstStyle/>
          <a:p>
            <a:r>
              <a:rPr lang="el-GR" dirty="0"/>
              <a:t>Αξιοπιστία του οργάνου</a:t>
            </a:r>
            <a:endParaRPr lang="en-GB" dirty="0"/>
          </a:p>
        </p:txBody>
      </p:sp>
      <p:sp>
        <p:nvSpPr>
          <p:cNvPr id="3" name="Θέση περιεχομένου 2">
            <a:extLst>
              <a:ext uri="{FF2B5EF4-FFF2-40B4-BE49-F238E27FC236}">
                <a16:creationId xmlns:a16="http://schemas.microsoft.com/office/drawing/2014/main" id="{D7904CA5-C344-8A0D-3730-2CB6C0B65092}"/>
              </a:ext>
            </a:extLst>
          </p:cNvPr>
          <p:cNvSpPr>
            <a:spLocks noGrp="1"/>
          </p:cNvSpPr>
          <p:nvPr>
            <p:ph idx="1"/>
          </p:nvPr>
        </p:nvSpPr>
        <p:spPr/>
        <p:txBody>
          <a:bodyPr/>
          <a:lstStyle/>
          <a:p>
            <a:r>
              <a:rPr lang="el-GR" dirty="0"/>
              <a:t>Αφορά την εσωτερική συνοχή και τη σταθερότητά του.</a:t>
            </a:r>
          </a:p>
          <a:p>
            <a:r>
              <a:rPr lang="el-GR" dirty="0"/>
              <a:t>Αξιοπιστία σταθερότητας: η σταθερότητα που παρουσιάζεται με την πάροδο του χρόνου.</a:t>
            </a:r>
          </a:p>
          <a:p>
            <a:r>
              <a:rPr lang="el-GR" dirty="0"/>
              <a:t>Αξιοπιστία ισοδυναμίας: ο βαθμός στον οποίο δύο μορφές ενός εργαλείου δίνουν τα ίδια αποτελέσματα ή δύο παρατηρητές χρησιμοποιώντας το ίδιο εργαλείο λαμβάνουν τα ίδια αποτελέσματα.</a:t>
            </a:r>
          </a:p>
          <a:p>
            <a:r>
              <a:rPr lang="el-GR" dirty="0"/>
              <a:t>Αξιοπιστία εσωτερικής συνοχής: αφορά στο βαθμό με τον οποίο τα στοιχεία ενός οργάνου μετρούν την ίδια μεταβλητή. Π.χ. ερωτηματολόγιο που μετρά την κατάθλιψη. Συντελεστής </a:t>
            </a:r>
            <a:r>
              <a:rPr lang="en-GB" dirty="0"/>
              <a:t>Cronbach’s a.</a:t>
            </a:r>
          </a:p>
          <a:p>
            <a:endParaRPr lang="el-GR" dirty="0"/>
          </a:p>
          <a:p>
            <a:endParaRPr lang="el-GR" dirty="0"/>
          </a:p>
          <a:p>
            <a:endParaRPr lang="en-GB" dirty="0"/>
          </a:p>
        </p:txBody>
      </p:sp>
    </p:spTree>
    <p:extLst>
      <p:ext uri="{BB962C8B-B14F-4D97-AF65-F5344CB8AC3E}">
        <p14:creationId xmlns:p14="http://schemas.microsoft.com/office/powerpoint/2010/main" val="16696572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DC20759-0496-C657-DA74-CE08B5059D4C}"/>
              </a:ext>
            </a:extLst>
          </p:cNvPr>
          <p:cNvSpPr>
            <a:spLocks noGrp="1"/>
          </p:cNvSpPr>
          <p:nvPr>
            <p:ph type="title"/>
          </p:nvPr>
        </p:nvSpPr>
        <p:spPr/>
        <p:txBody>
          <a:bodyPr/>
          <a:lstStyle/>
          <a:p>
            <a:r>
              <a:rPr lang="el-GR" dirty="0"/>
              <a:t>Εγκυρότητα του οργάνου</a:t>
            </a:r>
            <a:endParaRPr lang="en-GB" dirty="0"/>
          </a:p>
        </p:txBody>
      </p:sp>
      <p:sp>
        <p:nvSpPr>
          <p:cNvPr id="3" name="Θέση περιεχομένου 2">
            <a:extLst>
              <a:ext uri="{FF2B5EF4-FFF2-40B4-BE49-F238E27FC236}">
                <a16:creationId xmlns:a16="http://schemas.microsoft.com/office/drawing/2014/main" id="{8CF5389D-EA93-EE6C-4FA5-6D278EEAA46C}"/>
              </a:ext>
            </a:extLst>
          </p:cNvPr>
          <p:cNvSpPr>
            <a:spLocks noGrp="1"/>
          </p:cNvSpPr>
          <p:nvPr>
            <p:ph idx="1"/>
          </p:nvPr>
        </p:nvSpPr>
        <p:spPr/>
        <p:txBody>
          <a:bodyPr/>
          <a:lstStyle/>
          <a:p>
            <a:r>
              <a:rPr lang="el-GR" dirty="0"/>
              <a:t>Αναφέρεται στην ικανότητά του να συγκεντρώσει δεδομένα τα οποία προορίζεται να συγκεντρώσει. </a:t>
            </a:r>
          </a:p>
          <a:p>
            <a:r>
              <a:rPr lang="el-GR" dirty="0"/>
              <a:t>Εάν ένα εργαλείο προορίζεται για τη μέτρηση της αυτοπεποίθησης, μετράει όντως την αυτοπεποίθηση;</a:t>
            </a:r>
          </a:p>
          <a:p>
            <a:r>
              <a:rPr lang="el-GR" dirty="0"/>
              <a:t>Μπορεί να καθοριστεί είτε από μια ομάδα ειδικών είτε από την εξέταση της υπάρχουσας βιβλιογραφίας.</a:t>
            </a:r>
            <a:endParaRPr lang="en-GB" dirty="0"/>
          </a:p>
        </p:txBody>
      </p:sp>
    </p:spTree>
    <p:extLst>
      <p:ext uri="{BB962C8B-B14F-4D97-AF65-F5344CB8AC3E}">
        <p14:creationId xmlns:p14="http://schemas.microsoft.com/office/powerpoint/2010/main" val="32292243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A98873A-95D5-5F41-6437-143DB03BA9C7}"/>
              </a:ext>
            </a:extLst>
          </p:cNvPr>
          <p:cNvSpPr>
            <a:spLocks noGrp="1"/>
          </p:cNvSpPr>
          <p:nvPr>
            <p:ph type="title"/>
          </p:nvPr>
        </p:nvSpPr>
        <p:spPr/>
        <p:txBody>
          <a:bodyPr/>
          <a:lstStyle/>
          <a:p>
            <a:r>
              <a:rPr lang="el-GR" dirty="0"/>
              <a:t>Σχέση μεταξύ αξιοπιστίας και εγκυρότητας</a:t>
            </a:r>
            <a:endParaRPr lang="en-GB" dirty="0"/>
          </a:p>
        </p:txBody>
      </p:sp>
      <p:sp>
        <p:nvSpPr>
          <p:cNvPr id="3" name="Θέση περιεχομένου 2">
            <a:extLst>
              <a:ext uri="{FF2B5EF4-FFF2-40B4-BE49-F238E27FC236}">
                <a16:creationId xmlns:a16="http://schemas.microsoft.com/office/drawing/2014/main" id="{2AD68B75-CCD4-C74F-8895-010584D2463C}"/>
              </a:ext>
            </a:extLst>
          </p:cNvPr>
          <p:cNvSpPr>
            <a:spLocks noGrp="1"/>
          </p:cNvSpPr>
          <p:nvPr>
            <p:ph idx="1"/>
          </p:nvPr>
        </p:nvSpPr>
        <p:spPr/>
        <p:txBody>
          <a:bodyPr/>
          <a:lstStyle/>
          <a:p>
            <a:r>
              <a:rPr lang="el-GR" dirty="0"/>
              <a:t>Η αξιοπιστία συνήθως εξετάζεται πρώτη, καθώς αποτελεί απαραίτητη συνθήκη για την εγκυρότητα.</a:t>
            </a:r>
          </a:p>
          <a:p>
            <a:r>
              <a:rPr lang="el-GR" dirty="0"/>
              <a:t>Ένα όργανο δεν μπορεί να είναι έγκυρο αν δεν είναι αξιόπιστο. Όμως, μπορεί να είναι αξιόπιστο χωρίς να είναι έγκυρο.</a:t>
            </a:r>
            <a:endParaRPr lang="en-GB" dirty="0"/>
          </a:p>
        </p:txBody>
      </p:sp>
    </p:spTree>
    <p:extLst>
      <p:ext uri="{BB962C8B-B14F-4D97-AF65-F5344CB8AC3E}">
        <p14:creationId xmlns:p14="http://schemas.microsoft.com/office/powerpoint/2010/main" val="31923974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8A23A92-EC2D-3B9B-76C0-64B72F10F839}"/>
              </a:ext>
            </a:extLst>
          </p:cNvPr>
          <p:cNvSpPr>
            <a:spLocks noGrp="1"/>
          </p:cNvSpPr>
          <p:nvPr>
            <p:ph type="title"/>
          </p:nvPr>
        </p:nvSpPr>
        <p:spPr/>
        <p:txBody>
          <a:bodyPr/>
          <a:lstStyle/>
          <a:p>
            <a:r>
              <a:rPr lang="el-GR" dirty="0"/>
              <a:t>Πηγές σφαλμάτων στη συλλογή δεδομένων</a:t>
            </a:r>
            <a:endParaRPr lang="en-GB" dirty="0"/>
          </a:p>
        </p:txBody>
      </p:sp>
      <p:sp>
        <p:nvSpPr>
          <p:cNvPr id="3" name="Θέση περιεχομένου 2">
            <a:extLst>
              <a:ext uri="{FF2B5EF4-FFF2-40B4-BE49-F238E27FC236}">
                <a16:creationId xmlns:a16="http://schemas.microsoft.com/office/drawing/2014/main" id="{76F8216F-2951-A6F2-0635-D99870D47BFA}"/>
              </a:ext>
            </a:extLst>
          </p:cNvPr>
          <p:cNvSpPr>
            <a:spLocks noGrp="1"/>
          </p:cNvSpPr>
          <p:nvPr>
            <p:ph idx="1"/>
          </p:nvPr>
        </p:nvSpPr>
        <p:spPr/>
        <p:txBody>
          <a:bodyPr/>
          <a:lstStyle/>
          <a:p>
            <a:r>
              <a:rPr lang="el-GR" dirty="0"/>
              <a:t>Ανεπάρκειες του οργάνου (π.χ. μη σαφείς ερωτήσεις).</a:t>
            </a:r>
          </a:p>
          <a:p>
            <a:r>
              <a:rPr lang="el-GR" dirty="0"/>
              <a:t>Μεροληψία στην εφαρμογή του οργάνου (λάθη στην εφαρμογή του οργάνου. Π.χ. οι παρατηρητές δεν συλλέγουν τα δεδομένα με τον ίδιο τρόπο)..</a:t>
            </a:r>
          </a:p>
          <a:p>
            <a:r>
              <a:rPr lang="el-GR" dirty="0"/>
              <a:t>Περιβαλλοντικές διαφοροποιήσεις κατά τη διάρκεια συλλογής δεδομένων. Όταν οι συνθήκες δεν είναι ίδιες για όλους τους συμμετέχοντες (π.χ. θερμοκρασία, επίπεδα θορύβου).</a:t>
            </a:r>
          </a:p>
          <a:p>
            <a:r>
              <a:rPr lang="el-GR" dirty="0"/>
              <a:t>Προσωρινά χαρακτηριστικά των υποκειμένων που μπορεί να επηρεάσουν τις απαντήσεις τους (π.χ. άγχος, πείνα, κούραση).</a:t>
            </a:r>
            <a:endParaRPr lang="en-GB" dirty="0"/>
          </a:p>
        </p:txBody>
      </p:sp>
    </p:spTree>
    <p:extLst>
      <p:ext uri="{BB962C8B-B14F-4D97-AF65-F5344CB8AC3E}">
        <p14:creationId xmlns:p14="http://schemas.microsoft.com/office/powerpoint/2010/main" val="33095840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7D87FA9-731A-EC99-9196-4054B3F3FC0F}"/>
              </a:ext>
            </a:extLst>
          </p:cNvPr>
          <p:cNvSpPr>
            <a:spLocks noGrp="1"/>
          </p:cNvSpPr>
          <p:nvPr>
            <p:ph type="title"/>
          </p:nvPr>
        </p:nvSpPr>
        <p:spPr/>
        <p:txBody>
          <a:bodyPr/>
          <a:lstStyle/>
          <a:p>
            <a:r>
              <a:rPr lang="el-GR" dirty="0"/>
              <a:t>Ερωτήσεις κατανόησης</a:t>
            </a:r>
            <a:endParaRPr lang="en-GB" dirty="0"/>
          </a:p>
        </p:txBody>
      </p:sp>
      <p:sp>
        <p:nvSpPr>
          <p:cNvPr id="3" name="Θέση περιεχομένου 2">
            <a:extLst>
              <a:ext uri="{FF2B5EF4-FFF2-40B4-BE49-F238E27FC236}">
                <a16:creationId xmlns:a16="http://schemas.microsoft.com/office/drawing/2014/main" id="{DF561844-1D02-69EB-C5FD-2D32090E93FC}"/>
              </a:ext>
            </a:extLst>
          </p:cNvPr>
          <p:cNvSpPr>
            <a:spLocks noGrp="1"/>
          </p:cNvSpPr>
          <p:nvPr>
            <p:ph idx="1"/>
          </p:nvPr>
        </p:nvSpPr>
        <p:spPr/>
        <p:txBody>
          <a:bodyPr/>
          <a:lstStyle/>
          <a:p>
            <a:endParaRPr lang="en-GB"/>
          </a:p>
        </p:txBody>
      </p:sp>
    </p:spTree>
    <p:extLst>
      <p:ext uri="{BB962C8B-B14F-4D97-AF65-F5344CB8AC3E}">
        <p14:creationId xmlns:p14="http://schemas.microsoft.com/office/powerpoint/2010/main" val="317367847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867FE32-F9C7-4971-98E7-D04377D918AB}"/>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FA3C0F22-9ABF-7694-3215-EEB3A35B63B6}"/>
              </a:ext>
            </a:extLst>
          </p:cNvPr>
          <p:cNvSpPr>
            <a:spLocks noGrp="1"/>
          </p:cNvSpPr>
          <p:nvPr>
            <p:ph idx="1"/>
          </p:nvPr>
        </p:nvSpPr>
        <p:spPr/>
        <p:txBody>
          <a:bodyPr/>
          <a:lstStyle/>
          <a:p>
            <a:r>
              <a:rPr lang="el-GR" dirty="0"/>
              <a:t>1. Ποιο από τα παρακάτω αποτελεί πλεονέκτημα της συνέντευξης έναντι ενός ερωτηματολογίου:</a:t>
            </a:r>
          </a:p>
          <a:p>
            <a:pPr marL="749808" lvl="1" indent="-457200">
              <a:buFont typeface="+mj-lt"/>
              <a:buAutoNum type="arabicPeriod"/>
            </a:pPr>
            <a:r>
              <a:rPr lang="el-GR" dirty="0"/>
              <a:t>Οι ερωτηθέντες δεν μπορούν να ζητούν επεξηγήσεις.</a:t>
            </a:r>
          </a:p>
          <a:p>
            <a:pPr marL="749808" lvl="1" indent="-457200">
              <a:buFont typeface="+mj-lt"/>
              <a:buAutoNum type="arabicPeriod"/>
            </a:pPr>
            <a:r>
              <a:rPr lang="el-GR" dirty="0"/>
              <a:t>Τα δεδομένα είναι πιο ολοκληρωμένα.</a:t>
            </a:r>
          </a:p>
          <a:p>
            <a:pPr marL="749808" lvl="1" indent="-457200">
              <a:buFont typeface="+mj-lt"/>
              <a:buAutoNum type="arabicPeriod"/>
            </a:pPr>
            <a:r>
              <a:rPr lang="el-GR" dirty="0"/>
              <a:t>Δεν απαιτείται εκπαίδευση των </a:t>
            </a:r>
            <a:r>
              <a:rPr lang="el-GR" dirty="0" err="1"/>
              <a:t>συνεντευκτών</a:t>
            </a:r>
            <a:r>
              <a:rPr lang="el-GR" dirty="0"/>
              <a:t>.</a:t>
            </a:r>
          </a:p>
          <a:p>
            <a:pPr marL="749808" lvl="1" indent="-457200">
              <a:buFont typeface="+mj-lt"/>
              <a:buAutoNum type="arabicPeriod"/>
            </a:pPr>
            <a:r>
              <a:rPr lang="el-GR" dirty="0"/>
              <a:t>Μπορούν να συλλεχθούν πιο εύκολα δεδομένα από μια απομακρυσμένα γεωγραφικά περιοχή.</a:t>
            </a:r>
            <a:endParaRPr lang="en-GB" dirty="0"/>
          </a:p>
        </p:txBody>
      </p:sp>
    </p:spTree>
    <p:extLst>
      <p:ext uri="{BB962C8B-B14F-4D97-AF65-F5344CB8AC3E}">
        <p14:creationId xmlns:p14="http://schemas.microsoft.com/office/powerpoint/2010/main" val="30828483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D4477-8809-C85A-1B50-8B1AC4DFEEC5}"/>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F213CC51-E512-A241-E1FD-E16D8A0CCB11}"/>
              </a:ext>
            </a:extLst>
          </p:cNvPr>
          <p:cNvSpPr>
            <a:spLocks noGrp="1"/>
          </p:cNvSpPr>
          <p:nvPr>
            <p:ph idx="1"/>
          </p:nvPr>
        </p:nvSpPr>
        <p:spPr/>
        <p:txBody>
          <a:bodyPr/>
          <a:lstStyle/>
          <a:p>
            <a:r>
              <a:rPr lang="el-GR" dirty="0"/>
              <a:t>1. Ποιο από τα παρακάτω αποτελεί πλεονέκτημα της συνέντευξης έναντι ενός ερωτηματολογίου:</a:t>
            </a:r>
          </a:p>
          <a:p>
            <a:pPr marL="749808" lvl="1" indent="-457200">
              <a:buFont typeface="+mj-lt"/>
              <a:buAutoNum type="arabicPeriod"/>
            </a:pPr>
            <a:r>
              <a:rPr lang="el-GR" dirty="0"/>
              <a:t>Οι ερωτηθέντες δεν μπορούν να ζητούν επεξηγήσεις.</a:t>
            </a:r>
          </a:p>
          <a:p>
            <a:pPr marL="749808" lvl="1" indent="-457200">
              <a:buFont typeface="+mj-lt"/>
              <a:buAutoNum type="arabicPeriod"/>
            </a:pPr>
            <a:r>
              <a:rPr lang="el-GR" dirty="0">
                <a:solidFill>
                  <a:srgbClr val="FF0000"/>
                </a:solidFill>
              </a:rPr>
              <a:t>Τα δεδομένα είναι πιο ολοκληρωμένα.</a:t>
            </a:r>
          </a:p>
          <a:p>
            <a:pPr marL="749808" lvl="1" indent="-457200">
              <a:buFont typeface="+mj-lt"/>
              <a:buAutoNum type="arabicPeriod"/>
            </a:pPr>
            <a:r>
              <a:rPr lang="el-GR" dirty="0"/>
              <a:t>Δεν απαιτείται εκπαίδευση των </a:t>
            </a:r>
            <a:r>
              <a:rPr lang="el-GR" dirty="0" err="1"/>
              <a:t>συνεντευκτών</a:t>
            </a:r>
            <a:r>
              <a:rPr lang="el-GR" dirty="0"/>
              <a:t>.</a:t>
            </a:r>
          </a:p>
          <a:p>
            <a:pPr marL="749808" lvl="1" indent="-457200">
              <a:buFont typeface="+mj-lt"/>
              <a:buAutoNum type="arabicPeriod"/>
            </a:pPr>
            <a:r>
              <a:rPr lang="el-GR" dirty="0"/>
              <a:t>Μπορούν να συλλεχθούν πιο εύκολα δεδομένα από μια απομακρυσμένα γεωγραφικά περιοχή.</a:t>
            </a:r>
            <a:endParaRPr lang="en-GB" dirty="0"/>
          </a:p>
          <a:p>
            <a:endParaRPr lang="en-GB" dirty="0"/>
          </a:p>
        </p:txBody>
      </p:sp>
    </p:spTree>
    <p:extLst>
      <p:ext uri="{BB962C8B-B14F-4D97-AF65-F5344CB8AC3E}">
        <p14:creationId xmlns:p14="http://schemas.microsoft.com/office/powerpoint/2010/main" val="3309892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FF44DB3-8C3B-A37D-05FB-D5874B7751C0}"/>
              </a:ext>
            </a:extLst>
          </p:cNvPr>
          <p:cNvSpPr>
            <a:spLocks noGrp="1"/>
          </p:cNvSpPr>
          <p:nvPr>
            <p:ph type="title"/>
          </p:nvPr>
        </p:nvSpPr>
        <p:spPr/>
        <p:txBody>
          <a:bodyPr/>
          <a:lstStyle/>
          <a:p>
            <a:r>
              <a:rPr lang="el-GR" dirty="0"/>
              <a:t>Επίπεδο της μέτρησης</a:t>
            </a:r>
            <a:endParaRPr lang="en-GB" dirty="0"/>
          </a:p>
        </p:txBody>
      </p:sp>
      <p:sp>
        <p:nvSpPr>
          <p:cNvPr id="3" name="Θέση περιεχομένου 2">
            <a:extLst>
              <a:ext uri="{FF2B5EF4-FFF2-40B4-BE49-F238E27FC236}">
                <a16:creationId xmlns:a16="http://schemas.microsoft.com/office/drawing/2014/main" id="{D3DE759F-EDFB-06CF-BFF2-8FD31E51446E}"/>
              </a:ext>
            </a:extLst>
          </p:cNvPr>
          <p:cNvSpPr>
            <a:spLocks noGrp="1"/>
          </p:cNvSpPr>
          <p:nvPr>
            <p:ph idx="1"/>
          </p:nvPr>
        </p:nvSpPr>
        <p:spPr/>
        <p:txBody>
          <a:bodyPr/>
          <a:lstStyle/>
          <a:p>
            <a:r>
              <a:rPr lang="el-GR" dirty="0"/>
              <a:t>Επίπεδο μέτρησης και κλίμακα μέτρησης: είναι όροι που συχνά χρησιμοποιούνται εναλλακτικά.</a:t>
            </a:r>
          </a:p>
          <a:p>
            <a:r>
              <a:rPr lang="el-GR" dirty="0"/>
              <a:t>Υπάρχουν 4 επίπεδα ή κλίμακες μέτρησης:</a:t>
            </a:r>
          </a:p>
          <a:p>
            <a:pPr marL="544068" lvl="1" indent="-342900">
              <a:buFont typeface="+mj-lt"/>
              <a:buAutoNum type="arabicPeriod"/>
            </a:pPr>
            <a:r>
              <a:rPr lang="el-GR" dirty="0"/>
              <a:t>Το ονομαστικό</a:t>
            </a:r>
          </a:p>
          <a:p>
            <a:pPr marL="544068" lvl="1" indent="-342900">
              <a:buFont typeface="+mj-lt"/>
              <a:buAutoNum type="arabicPeriod"/>
            </a:pPr>
            <a:r>
              <a:rPr lang="el-GR" dirty="0"/>
              <a:t>Το διατακτικό</a:t>
            </a:r>
          </a:p>
          <a:p>
            <a:pPr marL="544068" lvl="1" indent="-342900">
              <a:buFont typeface="+mj-lt"/>
              <a:buAutoNum type="arabicPeriod"/>
            </a:pPr>
            <a:r>
              <a:rPr lang="el-GR" dirty="0"/>
              <a:t>Το διαστημικό</a:t>
            </a:r>
          </a:p>
          <a:p>
            <a:pPr marL="544068" lvl="1" indent="-342900">
              <a:buFont typeface="+mj-lt"/>
              <a:buAutoNum type="arabicPeriod"/>
            </a:pPr>
            <a:r>
              <a:rPr lang="el-GR" dirty="0"/>
              <a:t>Το αναλογικό</a:t>
            </a:r>
            <a:endParaRPr lang="en-GB" dirty="0"/>
          </a:p>
        </p:txBody>
      </p:sp>
    </p:spTree>
    <p:extLst>
      <p:ext uri="{BB962C8B-B14F-4D97-AF65-F5344CB8AC3E}">
        <p14:creationId xmlns:p14="http://schemas.microsoft.com/office/powerpoint/2010/main" val="29394784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A9EC5DD-2406-17DA-3BCF-E2AC1A4256EF}"/>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2FE23891-511E-E08B-0F72-3100D7058D93}"/>
              </a:ext>
            </a:extLst>
          </p:cNvPr>
          <p:cNvSpPr>
            <a:spLocks noGrp="1"/>
          </p:cNvSpPr>
          <p:nvPr>
            <p:ph idx="1"/>
          </p:nvPr>
        </p:nvSpPr>
        <p:spPr/>
        <p:txBody>
          <a:bodyPr/>
          <a:lstStyle/>
          <a:p>
            <a:r>
              <a:rPr lang="el-GR" dirty="0"/>
              <a:t>2. Ένα εργαλείο μπορεί να είναι αξιόπιστο χωρίς να είναι έγκυρο:</a:t>
            </a:r>
          </a:p>
          <a:p>
            <a:r>
              <a:rPr lang="el-GR" dirty="0"/>
              <a:t>1. ΣΩΣΤΟ</a:t>
            </a:r>
          </a:p>
          <a:p>
            <a:r>
              <a:rPr lang="el-GR" dirty="0"/>
              <a:t>2. ΛΑΘΟΣ</a:t>
            </a:r>
            <a:endParaRPr lang="en-GB" dirty="0"/>
          </a:p>
        </p:txBody>
      </p:sp>
    </p:spTree>
    <p:extLst>
      <p:ext uri="{BB962C8B-B14F-4D97-AF65-F5344CB8AC3E}">
        <p14:creationId xmlns:p14="http://schemas.microsoft.com/office/powerpoint/2010/main" val="23071119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FF413F6-2BED-F767-C1A3-702C7670A73D}"/>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74AF82C4-B7BA-1991-ABEA-6AC890C83A10}"/>
              </a:ext>
            </a:extLst>
          </p:cNvPr>
          <p:cNvSpPr>
            <a:spLocks noGrp="1"/>
          </p:cNvSpPr>
          <p:nvPr>
            <p:ph idx="1"/>
          </p:nvPr>
        </p:nvSpPr>
        <p:spPr/>
        <p:txBody>
          <a:bodyPr/>
          <a:lstStyle/>
          <a:p>
            <a:r>
              <a:rPr lang="el-GR" dirty="0"/>
              <a:t>2. Ένα εργαλείο μπορεί να είναι αξιόπιστο χωρίς να είναι έγκυρο:</a:t>
            </a:r>
          </a:p>
          <a:p>
            <a:r>
              <a:rPr lang="el-GR" dirty="0">
                <a:solidFill>
                  <a:srgbClr val="FF0000"/>
                </a:solidFill>
              </a:rPr>
              <a:t>1. ΣΩΣΤΟ</a:t>
            </a:r>
          </a:p>
          <a:p>
            <a:r>
              <a:rPr lang="el-GR" dirty="0"/>
              <a:t>2. ΛΑΘΟΣ</a:t>
            </a:r>
            <a:endParaRPr lang="en-GB" dirty="0"/>
          </a:p>
          <a:p>
            <a:endParaRPr lang="en-GB" dirty="0"/>
          </a:p>
        </p:txBody>
      </p:sp>
    </p:spTree>
    <p:extLst>
      <p:ext uri="{BB962C8B-B14F-4D97-AF65-F5344CB8AC3E}">
        <p14:creationId xmlns:p14="http://schemas.microsoft.com/office/powerpoint/2010/main" val="19900566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4B3A22A-FAA5-134C-26C3-74EC97F95E65}"/>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E2604418-4966-CA66-1040-55807BF111C5}"/>
              </a:ext>
            </a:extLst>
          </p:cNvPr>
          <p:cNvSpPr>
            <a:spLocks noGrp="1"/>
          </p:cNvSpPr>
          <p:nvPr>
            <p:ph idx="1"/>
          </p:nvPr>
        </p:nvSpPr>
        <p:spPr/>
        <p:txBody>
          <a:bodyPr/>
          <a:lstStyle/>
          <a:p>
            <a:r>
              <a:rPr lang="el-GR" dirty="0"/>
              <a:t>3. Τι ισχύει για τα επίπεδα μέτρησης:</a:t>
            </a:r>
          </a:p>
          <a:p>
            <a:pPr marL="749808" lvl="1" indent="-457200">
              <a:buFont typeface="+mj-lt"/>
              <a:buAutoNum type="arabicPeriod"/>
            </a:pPr>
            <a:r>
              <a:rPr lang="el-GR" dirty="0"/>
              <a:t>Τα δεδομένα μπορούν πάντα να μετατραπούν από ένα επίπεδο μέτρησης σε ένα χαμηλότερο.</a:t>
            </a:r>
          </a:p>
          <a:p>
            <a:pPr marL="749808" lvl="1" indent="-457200">
              <a:buFont typeface="+mj-lt"/>
              <a:buAutoNum type="arabicPeriod"/>
            </a:pPr>
            <a:r>
              <a:rPr lang="el-GR" dirty="0"/>
              <a:t>Τα δεδομένα μπορούν να μετατραπούν από ένα χαμηλότερο σε υψηλότερο επίπεδο μέτρησης.</a:t>
            </a:r>
          </a:p>
          <a:p>
            <a:pPr marL="749808" lvl="1" indent="-457200">
              <a:buFont typeface="+mj-lt"/>
              <a:buAutoNum type="arabicPeriod"/>
            </a:pPr>
            <a:r>
              <a:rPr lang="el-GR" dirty="0"/>
              <a:t>Τα διαστημικά και αναλογικά δεδομένα δεν μπορούν να μετατραπούν σε διατακτικά ή ονομαστικά δεδομένα.</a:t>
            </a:r>
          </a:p>
          <a:p>
            <a:pPr marL="749808" lvl="1" indent="-457200">
              <a:buFont typeface="+mj-lt"/>
              <a:buAutoNum type="arabicPeriod"/>
            </a:pPr>
            <a:r>
              <a:rPr lang="el-GR" dirty="0"/>
              <a:t>Τα διατακτικά δεδομένα δεν μπορούν να μετατραπούν σε ονομαστικά δεδομένα. </a:t>
            </a:r>
            <a:endParaRPr lang="en-GB" dirty="0"/>
          </a:p>
          <a:p>
            <a:r>
              <a:rPr lang="el-GR" dirty="0"/>
              <a:t> </a:t>
            </a:r>
            <a:endParaRPr lang="en-GB" dirty="0"/>
          </a:p>
        </p:txBody>
      </p:sp>
    </p:spTree>
    <p:extLst>
      <p:ext uri="{BB962C8B-B14F-4D97-AF65-F5344CB8AC3E}">
        <p14:creationId xmlns:p14="http://schemas.microsoft.com/office/powerpoint/2010/main" val="313836740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8FD99BB-A707-08D5-348A-8CA4AE631CD7}"/>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548EE8E9-57E4-FB9D-3D78-7F1818A06D54}"/>
              </a:ext>
            </a:extLst>
          </p:cNvPr>
          <p:cNvSpPr>
            <a:spLocks noGrp="1"/>
          </p:cNvSpPr>
          <p:nvPr>
            <p:ph idx="1"/>
          </p:nvPr>
        </p:nvSpPr>
        <p:spPr/>
        <p:txBody>
          <a:bodyPr/>
          <a:lstStyle/>
          <a:p>
            <a:r>
              <a:rPr lang="el-GR" dirty="0"/>
              <a:t>3. Τι ισχύει για τα επίπεδα μέτρησης:</a:t>
            </a:r>
          </a:p>
          <a:p>
            <a:pPr marL="749808" lvl="1" indent="-457200">
              <a:buFont typeface="+mj-lt"/>
              <a:buAutoNum type="arabicPeriod"/>
            </a:pPr>
            <a:r>
              <a:rPr lang="el-GR" dirty="0">
                <a:solidFill>
                  <a:srgbClr val="FF0000"/>
                </a:solidFill>
              </a:rPr>
              <a:t>Τα δεδομένα μπορούν πάντα να μετατραπούν από ένα επίπεδο μέτρησης σε ένα χαμηλότερο.</a:t>
            </a:r>
          </a:p>
          <a:p>
            <a:pPr marL="749808" lvl="1" indent="-457200">
              <a:buFont typeface="+mj-lt"/>
              <a:buAutoNum type="arabicPeriod"/>
            </a:pPr>
            <a:r>
              <a:rPr lang="el-GR" dirty="0"/>
              <a:t>Τα δεδομένα μπορούν να μετατραπούν από ένα χαμηλότερο σε υψηλότερο επίπεδο μέτρησης.</a:t>
            </a:r>
          </a:p>
          <a:p>
            <a:pPr marL="749808" lvl="1" indent="-457200">
              <a:buFont typeface="+mj-lt"/>
              <a:buAutoNum type="arabicPeriod"/>
            </a:pPr>
            <a:r>
              <a:rPr lang="el-GR" dirty="0"/>
              <a:t>Τα διαστημικά και αναλογικά δεδομένα δεν μπορούν να μετατραπούν σε διατακτικά ή ονομαστικά δεδομένα.</a:t>
            </a:r>
          </a:p>
          <a:p>
            <a:pPr marL="749808" lvl="1" indent="-457200">
              <a:buFont typeface="+mj-lt"/>
              <a:buAutoNum type="arabicPeriod"/>
            </a:pPr>
            <a:r>
              <a:rPr lang="el-GR" dirty="0"/>
              <a:t>Τα διατακτικά δεδομένα δεν μπορούν να μετατραπούν σε ονομαστικά δεδομένα. </a:t>
            </a:r>
            <a:endParaRPr lang="en-GB" dirty="0"/>
          </a:p>
          <a:p>
            <a:r>
              <a:rPr lang="el-GR" dirty="0"/>
              <a:t> </a:t>
            </a:r>
            <a:endParaRPr lang="en-GB" dirty="0"/>
          </a:p>
          <a:p>
            <a:endParaRPr lang="en-GB" dirty="0"/>
          </a:p>
        </p:txBody>
      </p:sp>
    </p:spTree>
    <p:extLst>
      <p:ext uri="{BB962C8B-B14F-4D97-AF65-F5344CB8AC3E}">
        <p14:creationId xmlns:p14="http://schemas.microsoft.com/office/powerpoint/2010/main" val="241759262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BAE21DB-CEEF-5D1A-D768-B19CB110617E}"/>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BCE48ECA-2DA7-1380-8F8B-8AFF53DD48D8}"/>
              </a:ext>
            </a:extLst>
          </p:cNvPr>
          <p:cNvSpPr>
            <a:spLocks noGrp="1"/>
          </p:cNvSpPr>
          <p:nvPr>
            <p:ph idx="1"/>
          </p:nvPr>
        </p:nvSpPr>
        <p:spPr/>
        <p:txBody>
          <a:bodyPr/>
          <a:lstStyle/>
          <a:p>
            <a:r>
              <a:rPr lang="el-GR" dirty="0"/>
              <a:t>4. Το φύλο αποτελεί:</a:t>
            </a:r>
          </a:p>
          <a:p>
            <a:pPr marL="544068" lvl="1" indent="-342900">
              <a:buFont typeface="+mj-lt"/>
              <a:buAutoNum type="arabicPeriod"/>
            </a:pPr>
            <a:r>
              <a:rPr lang="el-GR" dirty="0"/>
              <a:t>Ονομαστικό επίπεδο μέτρησης</a:t>
            </a:r>
          </a:p>
          <a:p>
            <a:pPr marL="544068" lvl="1" indent="-342900">
              <a:buFont typeface="+mj-lt"/>
              <a:buAutoNum type="arabicPeriod"/>
            </a:pPr>
            <a:r>
              <a:rPr lang="el-GR" dirty="0"/>
              <a:t>Διατακτικό επίπεδο μέτρησης</a:t>
            </a:r>
          </a:p>
          <a:p>
            <a:pPr marL="544068" lvl="1" indent="-342900">
              <a:buFont typeface="+mj-lt"/>
              <a:buAutoNum type="arabicPeriod"/>
            </a:pPr>
            <a:r>
              <a:rPr lang="el-GR" dirty="0"/>
              <a:t>Διαστημικό επίπεδο μέτρησης</a:t>
            </a:r>
          </a:p>
          <a:p>
            <a:pPr marL="544068" lvl="1" indent="-342900">
              <a:buFont typeface="+mj-lt"/>
              <a:buAutoNum type="arabicPeriod"/>
            </a:pPr>
            <a:r>
              <a:rPr lang="el-GR" dirty="0"/>
              <a:t>Αναλογικό επίπεδο μέτρησης</a:t>
            </a:r>
            <a:endParaRPr lang="en-GB" dirty="0"/>
          </a:p>
          <a:p>
            <a:pPr marL="749808" lvl="1" indent="-457200">
              <a:buFont typeface="+mj-lt"/>
              <a:buAutoNum type="arabicPeriod"/>
            </a:pPr>
            <a:endParaRPr lang="el-GR" dirty="0"/>
          </a:p>
          <a:p>
            <a:pPr marL="749808" lvl="1" indent="-457200">
              <a:buFont typeface="+mj-lt"/>
              <a:buAutoNum type="arabicPeriod"/>
            </a:pPr>
            <a:endParaRPr lang="en-GB" dirty="0"/>
          </a:p>
        </p:txBody>
      </p:sp>
    </p:spTree>
    <p:extLst>
      <p:ext uri="{BB962C8B-B14F-4D97-AF65-F5344CB8AC3E}">
        <p14:creationId xmlns:p14="http://schemas.microsoft.com/office/powerpoint/2010/main" val="209058515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21EABC9-7221-C1E3-B1AF-1DEE8C74AF77}"/>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097E1DAB-3CA3-0B65-EF1F-D91A630BF8C7}"/>
              </a:ext>
            </a:extLst>
          </p:cNvPr>
          <p:cNvSpPr>
            <a:spLocks noGrp="1"/>
          </p:cNvSpPr>
          <p:nvPr>
            <p:ph idx="1"/>
          </p:nvPr>
        </p:nvSpPr>
        <p:spPr/>
        <p:txBody>
          <a:bodyPr/>
          <a:lstStyle/>
          <a:p>
            <a:r>
              <a:rPr lang="el-GR" dirty="0"/>
              <a:t>4. Το φύλο αποτελεί:</a:t>
            </a:r>
          </a:p>
          <a:p>
            <a:pPr marL="544068" lvl="1" indent="-342900">
              <a:buFont typeface="+mj-lt"/>
              <a:buAutoNum type="arabicPeriod"/>
            </a:pPr>
            <a:r>
              <a:rPr lang="el-GR" dirty="0">
                <a:solidFill>
                  <a:srgbClr val="FF0000"/>
                </a:solidFill>
              </a:rPr>
              <a:t>Ονομαστικό επίπεδο μέτρησης</a:t>
            </a:r>
          </a:p>
          <a:p>
            <a:pPr marL="544068" lvl="1" indent="-342900">
              <a:buFont typeface="+mj-lt"/>
              <a:buAutoNum type="arabicPeriod"/>
            </a:pPr>
            <a:r>
              <a:rPr lang="el-GR" dirty="0"/>
              <a:t>Διατακτικό επίπεδο μέτρησης</a:t>
            </a:r>
          </a:p>
          <a:p>
            <a:pPr marL="544068" lvl="1" indent="-342900">
              <a:buFont typeface="+mj-lt"/>
              <a:buAutoNum type="arabicPeriod"/>
            </a:pPr>
            <a:r>
              <a:rPr lang="el-GR" dirty="0"/>
              <a:t>Διαστημικό επίπεδο μέτρησης</a:t>
            </a:r>
          </a:p>
          <a:p>
            <a:pPr marL="544068" lvl="1" indent="-342900">
              <a:buFont typeface="+mj-lt"/>
              <a:buAutoNum type="arabicPeriod"/>
            </a:pPr>
            <a:r>
              <a:rPr lang="el-GR" dirty="0"/>
              <a:t>Αναλογικό επίπεδο μέτρησης</a:t>
            </a:r>
            <a:endParaRPr lang="en-GB" dirty="0"/>
          </a:p>
          <a:p>
            <a:endParaRPr lang="en-GB" dirty="0"/>
          </a:p>
        </p:txBody>
      </p:sp>
    </p:spTree>
    <p:extLst>
      <p:ext uri="{BB962C8B-B14F-4D97-AF65-F5344CB8AC3E}">
        <p14:creationId xmlns:p14="http://schemas.microsoft.com/office/powerpoint/2010/main" val="67594052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ECE6E5B-D7B9-2B7A-D03E-29E4D7DB1819}"/>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572AFAE0-23B5-FC9F-1F8E-DFBA11F15CE0}"/>
              </a:ext>
            </a:extLst>
          </p:cNvPr>
          <p:cNvSpPr>
            <a:spLocks noGrp="1"/>
          </p:cNvSpPr>
          <p:nvPr>
            <p:ph idx="1"/>
          </p:nvPr>
        </p:nvSpPr>
        <p:spPr/>
        <p:txBody>
          <a:bodyPr/>
          <a:lstStyle/>
          <a:p>
            <a:r>
              <a:rPr lang="el-GR" dirty="0"/>
              <a:t>5. Τι ισχύει για τη διατύπωση των ερωτήσεων στα ερωτηματολόγια;</a:t>
            </a:r>
          </a:p>
          <a:p>
            <a:pPr marL="749808" lvl="1" indent="-457200">
              <a:buFont typeface="+mj-lt"/>
              <a:buAutoNum type="arabicPeriod"/>
            </a:pPr>
            <a:r>
              <a:rPr lang="el-GR" dirty="0"/>
              <a:t>Πρέπει να γίνονται με αρνητικό τρόπο παρά με καταφατικό τρόπο.</a:t>
            </a:r>
          </a:p>
          <a:p>
            <a:pPr marL="749808" lvl="1" indent="-457200">
              <a:buFont typeface="+mj-lt"/>
              <a:buAutoNum type="arabicPeriod"/>
            </a:pPr>
            <a:r>
              <a:rPr lang="el-GR" dirty="0"/>
              <a:t>Οι διφορούμενες ερωτήσεις δεν δημιουργούν σύγχυση. </a:t>
            </a:r>
          </a:p>
          <a:p>
            <a:pPr marL="749808" lvl="1" indent="-457200">
              <a:buFont typeface="+mj-lt"/>
              <a:buAutoNum type="arabicPeriod"/>
            </a:pPr>
            <a:r>
              <a:rPr lang="el-GR" dirty="0"/>
              <a:t>Δεν πρέπει να αποφύγετε τις διπλές αρνητικές ερωτήσεις.</a:t>
            </a:r>
          </a:p>
          <a:p>
            <a:pPr marL="749808" lvl="1" indent="-457200">
              <a:buFont typeface="+mj-lt"/>
              <a:buAutoNum type="arabicPeriod"/>
            </a:pPr>
            <a:r>
              <a:rPr lang="el-GR" dirty="0"/>
              <a:t>Οι ερωτήσεις με ουδέτερη διατύπωση δεν κατευθύνουν την απάντηση.</a:t>
            </a:r>
            <a:endParaRPr lang="en-GB" dirty="0"/>
          </a:p>
        </p:txBody>
      </p:sp>
    </p:spTree>
    <p:extLst>
      <p:ext uri="{BB962C8B-B14F-4D97-AF65-F5344CB8AC3E}">
        <p14:creationId xmlns:p14="http://schemas.microsoft.com/office/powerpoint/2010/main" val="238079219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251D122-CDCC-CBB3-15B8-202325109B06}"/>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AD901781-8946-A00E-8CD8-9933D4434E9A}"/>
              </a:ext>
            </a:extLst>
          </p:cNvPr>
          <p:cNvSpPr>
            <a:spLocks noGrp="1"/>
          </p:cNvSpPr>
          <p:nvPr>
            <p:ph idx="1"/>
          </p:nvPr>
        </p:nvSpPr>
        <p:spPr/>
        <p:txBody>
          <a:bodyPr/>
          <a:lstStyle/>
          <a:p>
            <a:r>
              <a:rPr lang="el-GR" dirty="0"/>
              <a:t>5. Τι ισχύει για τη διατύπωση των ερωτήσεων στα ερωτηματολόγια;</a:t>
            </a:r>
          </a:p>
          <a:p>
            <a:pPr marL="749808" lvl="1" indent="-457200">
              <a:buFont typeface="+mj-lt"/>
              <a:buAutoNum type="arabicPeriod"/>
            </a:pPr>
            <a:r>
              <a:rPr lang="el-GR" dirty="0"/>
              <a:t>Πρέπει να γίνονται με αρνητικό τρόπο παρά με καταφατικό τρόπο.</a:t>
            </a:r>
          </a:p>
          <a:p>
            <a:pPr marL="749808" lvl="1" indent="-457200">
              <a:buFont typeface="+mj-lt"/>
              <a:buAutoNum type="arabicPeriod"/>
            </a:pPr>
            <a:r>
              <a:rPr lang="el-GR" dirty="0"/>
              <a:t>Οι διφορούμενες ερωτήσεις δεν δημιουργούν σύγχυση. </a:t>
            </a:r>
          </a:p>
          <a:p>
            <a:pPr marL="749808" lvl="1" indent="-457200">
              <a:buFont typeface="+mj-lt"/>
              <a:buAutoNum type="arabicPeriod"/>
            </a:pPr>
            <a:r>
              <a:rPr lang="el-GR" dirty="0"/>
              <a:t>Δεν πρέπει να αποφύγετε τις διπλές αρνητικές ερωτήσεις.</a:t>
            </a:r>
          </a:p>
          <a:p>
            <a:pPr marL="749808" lvl="1" indent="-457200">
              <a:buFont typeface="+mj-lt"/>
              <a:buAutoNum type="arabicPeriod"/>
            </a:pPr>
            <a:r>
              <a:rPr lang="el-GR" dirty="0">
                <a:solidFill>
                  <a:srgbClr val="FF0000"/>
                </a:solidFill>
              </a:rPr>
              <a:t>Οι ερωτήσεις με ουδέτερη διατύπωση δεν κατευθύνουν την απάντηση.</a:t>
            </a:r>
            <a:endParaRPr lang="en-GB" dirty="0">
              <a:solidFill>
                <a:srgbClr val="FF0000"/>
              </a:solidFill>
            </a:endParaRPr>
          </a:p>
          <a:p>
            <a:endParaRPr lang="en-GB" dirty="0"/>
          </a:p>
        </p:txBody>
      </p:sp>
    </p:spTree>
    <p:extLst>
      <p:ext uri="{BB962C8B-B14F-4D97-AF65-F5344CB8AC3E}">
        <p14:creationId xmlns:p14="http://schemas.microsoft.com/office/powerpoint/2010/main" val="251474073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87F2CB9-AF95-0878-5774-381CC9A7A05B}"/>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98B4E9FC-E119-003A-B586-A4B5CA1DC8B6}"/>
              </a:ext>
            </a:extLst>
          </p:cNvPr>
          <p:cNvSpPr>
            <a:spLocks noGrp="1"/>
          </p:cNvSpPr>
          <p:nvPr>
            <p:ph idx="1"/>
          </p:nvPr>
        </p:nvSpPr>
        <p:spPr/>
        <p:txBody>
          <a:bodyPr/>
          <a:lstStyle/>
          <a:p>
            <a:r>
              <a:rPr lang="el-GR" dirty="0"/>
              <a:t>6. Τι ισχύει για τις συνεντεύξεις:</a:t>
            </a:r>
          </a:p>
          <a:p>
            <a:pPr marL="749808" lvl="1" indent="-457200">
              <a:buFont typeface="+mj-lt"/>
              <a:buAutoNum type="arabicPeriod"/>
            </a:pPr>
            <a:r>
              <a:rPr lang="el-GR" dirty="0"/>
              <a:t>Είναι πάντα δομημένες.</a:t>
            </a:r>
          </a:p>
          <a:p>
            <a:pPr marL="749808" lvl="1" indent="-457200">
              <a:buFont typeface="+mj-lt"/>
              <a:buAutoNum type="arabicPeriod"/>
            </a:pPr>
            <a:r>
              <a:rPr lang="el-GR" dirty="0"/>
              <a:t>Στις μη δομημένες συνεντεύξεις, ο ερευνητής δεν διαθέτει περισσή ελευθερία σχετικά με την καθοδήγηση της συνέντευξης.</a:t>
            </a:r>
          </a:p>
          <a:p>
            <a:pPr marL="749808" lvl="1" indent="-457200">
              <a:buFont typeface="+mj-lt"/>
              <a:buAutoNum type="arabicPeriod"/>
            </a:pPr>
            <a:r>
              <a:rPr lang="el-GR" dirty="0"/>
              <a:t>Στις δομημένες συνεντεύξεις τίθενται οι ίδιες ερωτήσεις, με την ίδια σειρά και με τον ίδιο τρόπο σε όλους τους συμμετέχοντες.</a:t>
            </a:r>
          </a:p>
          <a:p>
            <a:pPr marL="749808" lvl="1" indent="-457200">
              <a:buFont typeface="+mj-lt"/>
              <a:buAutoNum type="arabicPeriod"/>
            </a:pPr>
            <a:r>
              <a:rPr lang="el-GR" dirty="0"/>
              <a:t>Στις </a:t>
            </a:r>
            <a:r>
              <a:rPr lang="el-GR" dirty="0" err="1"/>
              <a:t>ημιδομημένες</a:t>
            </a:r>
            <a:r>
              <a:rPr lang="el-GR" dirty="0"/>
              <a:t> συνεντεύξεις οι ερευνητές θέτουν ένα ορισμένο αριθμό συγκεκριμένων ερωτήσεων, ενώ δεν επιτρέπονται και οι διερευνητικές ερωτήσεις.</a:t>
            </a:r>
          </a:p>
          <a:p>
            <a:endParaRPr lang="en-GB" dirty="0"/>
          </a:p>
        </p:txBody>
      </p:sp>
    </p:spTree>
    <p:extLst>
      <p:ext uri="{BB962C8B-B14F-4D97-AF65-F5344CB8AC3E}">
        <p14:creationId xmlns:p14="http://schemas.microsoft.com/office/powerpoint/2010/main" val="395091155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C62B4FC-513A-B3BC-C3C4-E319C58D585C}"/>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D47C589D-6A50-1F2F-CAE3-9679DB5E80CE}"/>
              </a:ext>
            </a:extLst>
          </p:cNvPr>
          <p:cNvSpPr>
            <a:spLocks noGrp="1"/>
          </p:cNvSpPr>
          <p:nvPr>
            <p:ph idx="1"/>
          </p:nvPr>
        </p:nvSpPr>
        <p:spPr/>
        <p:txBody>
          <a:bodyPr/>
          <a:lstStyle/>
          <a:p>
            <a:r>
              <a:rPr lang="el-GR" dirty="0"/>
              <a:t>6. Τι ισχύει για τις συνεντεύξεις:</a:t>
            </a:r>
          </a:p>
          <a:p>
            <a:pPr marL="749808" lvl="1" indent="-457200">
              <a:buFont typeface="+mj-lt"/>
              <a:buAutoNum type="arabicPeriod"/>
            </a:pPr>
            <a:r>
              <a:rPr lang="el-GR" dirty="0"/>
              <a:t>Είναι πάντα δομημένες.</a:t>
            </a:r>
          </a:p>
          <a:p>
            <a:pPr marL="749808" lvl="1" indent="-457200">
              <a:buFont typeface="+mj-lt"/>
              <a:buAutoNum type="arabicPeriod"/>
            </a:pPr>
            <a:r>
              <a:rPr lang="el-GR" dirty="0"/>
              <a:t>Στις μη δομημένες συνεντεύξεις, ο ερευνητής δεν διαθέτει περισσή ελευθερία σχετικά με την καθοδήγηση της συνέντευξης.</a:t>
            </a:r>
          </a:p>
          <a:p>
            <a:pPr marL="749808" lvl="1" indent="-457200">
              <a:buFont typeface="+mj-lt"/>
              <a:buAutoNum type="arabicPeriod"/>
            </a:pPr>
            <a:r>
              <a:rPr lang="el-GR" dirty="0">
                <a:solidFill>
                  <a:srgbClr val="FF0000"/>
                </a:solidFill>
              </a:rPr>
              <a:t>Στις δομημένες συνεντεύξεις τίθενται οι ίδιες ερωτήσεις, με την ίδια σειρά και με τον ίδιο τρόπο σε όλους τους συμμετέχοντες.</a:t>
            </a:r>
          </a:p>
          <a:p>
            <a:pPr marL="749808" lvl="1" indent="-457200">
              <a:buFont typeface="+mj-lt"/>
              <a:buAutoNum type="arabicPeriod"/>
            </a:pPr>
            <a:r>
              <a:rPr lang="el-GR" dirty="0"/>
              <a:t>Στις </a:t>
            </a:r>
            <a:r>
              <a:rPr lang="el-GR" dirty="0" err="1"/>
              <a:t>ημιδομημένες</a:t>
            </a:r>
            <a:r>
              <a:rPr lang="el-GR" dirty="0"/>
              <a:t> συνεντεύξεις οι ερευνητές θέτουν ένα ορισμένο αριθμό συγκεκριμένων ερωτήσεων, ενώ δεν επιτρέπονται και οι διερευνητικές ερωτήσεις.</a:t>
            </a:r>
          </a:p>
          <a:p>
            <a:endParaRPr lang="en-GB" dirty="0"/>
          </a:p>
        </p:txBody>
      </p:sp>
    </p:spTree>
    <p:extLst>
      <p:ext uri="{BB962C8B-B14F-4D97-AF65-F5344CB8AC3E}">
        <p14:creationId xmlns:p14="http://schemas.microsoft.com/office/powerpoint/2010/main" val="27362196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C1DF428-3DBC-305D-CA54-0D9672D2DEF3}"/>
              </a:ext>
            </a:extLst>
          </p:cNvPr>
          <p:cNvSpPr>
            <a:spLocks noGrp="1"/>
          </p:cNvSpPr>
          <p:nvPr>
            <p:ph type="title"/>
          </p:nvPr>
        </p:nvSpPr>
        <p:spPr/>
        <p:txBody>
          <a:bodyPr/>
          <a:lstStyle/>
          <a:p>
            <a:r>
              <a:rPr lang="el-GR" dirty="0"/>
              <a:t>Επίπεδο της μέτρησης</a:t>
            </a:r>
            <a:endParaRPr lang="en-GB" dirty="0"/>
          </a:p>
        </p:txBody>
      </p:sp>
      <p:sp>
        <p:nvSpPr>
          <p:cNvPr id="3" name="Θέση περιεχομένου 2">
            <a:extLst>
              <a:ext uri="{FF2B5EF4-FFF2-40B4-BE49-F238E27FC236}">
                <a16:creationId xmlns:a16="http://schemas.microsoft.com/office/drawing/2014/main" id="{9561DC75-2FC2-B1E5-AC86-ADBFCB327343}"/>
              </a:ext>
            </a:extLst>
          </p:cNvPr>
          <p:cNvSpPr>
            <a:spLocks noGrp="1"/>
          </p:cNvSpPr>
          <p:nvPr>
            <p:ph idx="1"/>
          </p:nvPr>
        </p:nvSpPr>
        <p:spPr/>
        <p:txBody>
          <a:bodyPr>
            <a:normAutofit fontScale="92500" lnSpcReduction="20000"/>
          </a:bodyPr>
          <a:lstStyle/>
          <a:p>
            <a:r>
              <a:rPr lang="el-GR" b="1" dirty="0"/>
              <a:t>Ονομαστικό επίπεδο μέτρησης: </a:t>
            </a:r>
            <a:r>
              <a:rPr lang="el-GR" dirty="0"/>
              <a:t>τα αντικείμενα ή τα γεγονότα κατηγοριοποιούνται και οι κατηγορίες είναι διακριτές η μια από την άλλη. Π.χ. το φύλο, οι θρησκευτικές πεποιθήσεις, οι πολιτικές πεποιθήσεις.</a:t>
            </a:r>
          </a:p>
          <a:p>
            <a:r>
              <a:rPr lang="el-GR" dirty="0"/>
              <a:t>Τα δεδομένα που μπορούν να διαταχθούν σε σειρές όσο και σε κατηγορίες αφορούν το </a:t>
            </a:r>
            <a:r>
              <a:rPr lang="el-GR" b="1" dirty="0"/>
              <a:t>διατακτικό επίπεδο μέτρησης</a:t>
            </a:r>
            <a:r>
              <a:rPr lang="el-GR" dirty="0"/>
              <a:t>. Οι αριθμοί που προκύπτουν από αυτή τη διαδικασία υποδεικνύουν τη σειρά των μεταβλητών. Π.χ. Τα επίπεδα άγχους: ήπια, μέτρια και σοβαρά.</a:t>
            </a:r>
          </a:p>
          <a:p>
            <a:r>
              <a:rPr lang="el-GR" dirty="0"/>
              <a:t>Τα διαστημικά δεδομένα αποτελούνται από πραγματικούς αριθμούς. </a:t>
            </a:r>
            <a:r>
              <a:rPr lang="el-GR" b="1" dirty="0"/>
              <a:t>Το διαστημικό επίπεδο μέτρησης </a:t>
            </a:r>
            <a:r>
              <a:rPr lang="el-GR" dirty="0"/>
              <a:t>αφορά δεδομένα τα οποία όχι μόνο μπορούν να τοποθετηθούν σε κατηγορίες και σε σειρές, αλλά που μπορεί να προσδιοριστεί ακόμη και η απόσταση μεταξύ των σειρών τους. Π.χ. η θερμοκρασία του σώματος: 37, 37.2, 37.4….</a:t>
            </a:r>
          </a:p>
          <a:p>
            <a:r>
              <a:rPr lang="el-GR" dirty="0"/>
              <a:t>Τα δεδομένα που προκύπτουν από το αναλογικό επίπεδο μέτρησης θεωρούνται πιο ακριβή. </a:t>
            </a:r>
            <a:r>
              <a:rPr lang="el-GR" b="1" dirty="0"/>
              <a:t>Το αναλογικό επίπεδο μέτρησης </a:t>
            </a:r>
            <a:r>
              <a:rPr lang="el-GR" dirty="0"/>
              <a:t>συμπεριλαμβάνει δεδομένα τα οποία μπορούν να κατηγοριοποιηθούν  και να διαταχθούν σε σειρές, ενώ μπορεί να προσδιοριστεί και η απόσταση μεταξύ των σειρών και να οριστεί ένα πραγματικό μηδενικό σημείο αναφοράς. Π.χ. το ποσό των χρημάτων των πολιτών στην  τράπεζα. </a:t>
            </a:r>
            <a:endParaRPr lang="en-GB" dirty="0"/>
          </a:p>
        </p:txBody>
      </p:sp>
    </p:spTree>
    <p:extLst>
      <p:ext uri="{BB962C8B-B14F-4D97-AF65-F5344CB8AC3E}">
        <p14:creationId xmlns:p14="http://schemas.microsoft.com/office/powerpoint/2010/main" val="13865620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3A7186B-7D95-1C97-1C30-F4371216A9E5}"/>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B1490F3A-D02F-2615-231A-5450509A221D}"/>
              </a:ext>
            </a:extLst>
          </p:cNvPr>
          <p:cNvSpPr>
            <a:spLocks noGrp="1"/>
          </p:cNvSpPr>
          <p:nvPr>
            <p:ph idx="1"/>
          </p:nvPr>
        </p:nvSpPr>
        <p:spPr/>
        <p:txBody>
          <a:bodyPr/>
          <a:lstStyle/>
          <a:p>
            <a:r>
              <a:rPr lang="el-GR" dirty="0"/>
              <a:t>7. Τι ισχύει για την εγκυρότητα ενός οργάνου:</a:t>
            </a:r>
          </a:p>
          <a:p>
            <a:pPr marL="749808" lvl="1" indent="-457200">
              <a:buFont typeface="+mj-lt"/>
              <a:buAutoNum type="arabicPeriod"/>
            </a:pPr>
            <a:r>
              <a:rPr lang="el-GR" dirty="0"/>
              <a:t>Αναφέρεται στη σταθερότητα που παρουσιάζεται με την πάροδο του χρόνου.</a:t>
            </a:r>
          </a:p>
          <a:p>
            <a:pPr marL="749808" lvl="1" indent="-457200">
              <a:buFont typeface="+mj-lt"/>
              <a:buAutoNum type="arabicPeriod"/>
            </a:pPr>
            <a:r>
              <a:rPr lang="el-GR" dirty="0"/>
              <a:t>Μπορεί να καθοριστεί είτε από μια ομάδα ειδικών είτε από την εξέταση της υπάρχουσας βιβλιογραφίας.</a:t>
            </a:r>
          </a:p>
          <a:p>
            <a:pPr marL="749808" lvl="1" indent="-457200">
              <a:buFont typeface="+mj-lt"/>
              <a:buAutoNum type="arabicPeriod"/>
            </a:pPr>
            <a:r>
              <a:rPr lang="el-GR" dirty="0"/>
              <a:t>Μπορεί να μετρηθεί μέσω του συντελεστή </a:t>
            </a:r>
            <a:r>
              <a:rPr lang="en-GB" dirty="0"/>
              <a:t>Cronbach’s a.</a:t>
            </a:r>
            <a:endParaRPr lang="el-GR" dirty="0"/>
          </a:p>
          <a:p>
            <a:pPr marL="749808" lvl="1" indent="-457200">
              <a:buFont typeface="+mj-lt"/>
              <a:buAutoNum type="arabicPeriod"/>
            </a:pPr>
            <a:r>
              <a:rPr lang="el-GR" dirty="0"/>
              <a:t>Δείχνει τον βαθμό στον οποίο δύο μορφές ενός εργαλείου δίνουν τα ίδια αποτελέσματα.</a:t>
            </a:r>
          </a:p>
          <a:p>
            <a:endParaRPr lang="en-GB" dirty="0"/>
          </a:p>
          <a:p>
            <a:endParaRPr lang="el-GR" dirty="0"/>
          </a:p>
          <a:p>
            <a:endParaRPr lang="en-GB" dirty="0"/>
          </a:p>
          <a:p>
            <a:endParaRPr lang="en-GB" dirty="0"/>
          </a:p>
        </p:txBody>
      </p:sp>
    </p:spTree>
    <p:extLst>
      <p:ext uri="{BB962C8B-B14F-4D97-AF65-F5344CB8AC3E}">
        <p14:creationId xmlns:p14="http://schemas.microsoft.com/office/powerpoint/2010/main" val="392418414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60F7955-0E87-9097-7DE6-829CD90F24E5}"/>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B58068B3-9E18-50BF-58AB-D6F82CAD8BE7}"/>
              </a:ext>
            </a:extLst>
          </p:cNvPr>
          <p:cNvSpPr>
            <a:spLocks noGrp="1"/>
          </p:cNvSpPr>
          <p:nvPr>
            <p:ph idx="1"/>
          </p:nvPr>
        </p:nvSpPr>
        <p:spPr/>
        <p:txBody>
          <a:bodyPr/>
          <a:lstStyle/>
          <a:p>
            <a:r>
              <a:rPr lang="el-GR" dirty="0"/>
              <a:t>7. Τι ισχύει για την εγκυρότητα ενός οργάνου:</a:t>
            </a:r>
          </a:p>
          <a:p>
            <a:pPr marL="749808" lvl="1" indent="-457200">
              <a:buFont typeface="+mj-lt"/>
              <a:buAutoNum type="arabicPeriod"/>
            </a:pPr>
            <a:r>
              <a:rPr lang="el-GR" dirty="0"/>
              <a:t>Αναφέρεται στη σταθερότητα που παρουσιάζεται με την πάροδο του χρόνου.</a:t>
            </a:r>
          </a:p>
          <a:p>
            <a:pPr marL="749808" lvl="1" indent="-457200">
              <a:buFont typeface="+mj-lt"/>
              <a:buAutoNum type="arabicPeriod"/>
            </a:pPr>
            <a:r>
              <a:rPr lang="el-GR" dirty="0">
                <a:solidFill>
                  <a:srgbClr val="FF0000"/>
                </a:solidFill>
              </a:rPr>
              <a:t>Μπορεί να καθοριστεί είτε από μια ομάδα ειδικών είτε από την εξέταση της υπάρχουσας βιβλιογραφίας.</a:t>
            </a:r>
          </a:p>
          <a:p>
            <a:pPr marL="749808" lvl="1" indent="-457200">
              <a:buFont typeface="+mj-lt"/>
              <a:buAutoNum type="arabicPeriod"/>
            </a:pPr>
            <a:r>
              <a:rPr lang="el-GR" dirty="0"/>
              <a:t>Μπορεί να μετρηθεί μέσω του συντελεστή </a:t>
            </a:r>
            <a:r>
              <a:rPr lang="en-GB" dirty="0"/>
              <a:t>Cronbach’s a.</a:t>
            </a:r>
            <a:endParaRPr lang="el-GR" dirty="0"/>
          </a:p>
          <a:p>
            <a:pPr marL="749808" lvl="1" indent="-457200">
              <a:buFont typeface="+mj-lt"/>
              <a:buAutoNum type="arabicPeriod"/>
            </a:pPr>
            <a:r>
              <a:rPr lang="el-GR" dirty="0"/>
              <a:t>Δείχνει τον βαθμό στον οποίο δύο μορφές ενός εργαλείου δίνουν τα ίδια αποτελέσματα.</a:t>
            </a:r>
          </a:p>
          <a:p>
            <a:endParaRPr lang="en-GB" dirty="0"/>
          </a:p>
        </p:txBody>
      </p:sp>
    </p:spTree>
    <p:extLst>
      <p:ext uri="{BB962C8B-B14F-4D97-AF65-F5344CB8AC3E}">
        <p14:creationId xmlns:p14="http://schemas.microsoft.com/office/powerpoint/2010/main" val="316267707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F92E1E6-F0AC-3204-D9B3-AEE0ADDC8B91}"/>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01075405-5A15-FCAC-DE45-D26BE6DA7C04}"/>
              </a:ext>
            </a:extLst>
          </p:cNvPr>
          <p:cNvSpPr>
            <a:spLocks noGrp="1"/>
          </p:cNvSpPr>
          <p:nvPr>
            <p:ph idx="1"/>
          </p:nvPr>
        </p:nvSpPr>
        <p:spPr/>
        <p:txBody>
          <a:bodyPr>
            <a:normAutofit/>
          </a:bodyPr>
          <a:lstStyle/>
          <a:p>
            <a:r>
              <a:rPr lang="el-GR" dirty="0"/>
              <a:t>8. Οι περιβαλλοντικές διαφοροποιήσεις κατά τη διάρκεια συλλογής δεδομένων αποτελούν πηγή σφάλματος στη συλλογή δεδομένων:</a:t>
            </a:r>
          </a:p>
          <a:p>
            <a:pPr marL="749808" lvl="1" indent="-457200">
              <a:buFont typeface="+mj-lt"/>
              <a:buAutoNum type="arabicPeriod"/>
            </a:pPr>
            <a:r>
              <a:rPr lang="el-GR" dirty="0"/>
              <a:t>ΣΩΣΤΟ</a:t>
            </a:r>
          </a:p>
          <a:p>
            <a:pPr marL="749808" lvl="1" indent="-457200">
              <a:buFont typeface="+mj-lt"/>
              <a:buAutoNum type="arabicPeriod"/>
            </a:pPr>
            <a:r>
              <a:rPr lang="el-GR" dirty="0"/>
              <a:t>ΛΑΘΟΣ</a:t>
            </a:r>
          </a:p>
          <a:p>
            <a:endParaRPr lang="en-GB" dirty="0"/>
          </a:p>
        </p:txBody>
      </p:sp>
    </p:spTree>
    <p:extLst>
      <p:ext uri="{BB962C8B-B14F-4D97-AF65-F5344CB8AC3E}">
        <p14:creationId xmlns:p14="http://schemas.microsoft.com/office/powerpoint/2010/main" val="324310934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DAF8AFF-830C-A63E-31D8-6E285DE6213C}"/>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92541401-82FE-1905-88E9-965ABB6869F1}"/>
              </a:ext>
            </a:extLst>
          </p:cNvPr>
          <p:cNvSpPr>
            <a:spLocks noGrp="1"/>
          </p:cNvSpPr>
          <p:nvPr>
            <p:ph idx="1"/>
          </p:nvPr>
        </p:nvSpPr>
        <p:spPr/>
        <p:txBody>
          <a:bodyPr/>
          <a:lstStyle/>
          <a:p>
            <a:r>
              <a:rPr lang="el-GR" dirty="0"/>
              <a:t>8. Οι περιβαλλοντικές διαφοροποιήσεις κατά τη διάρκεια συλλογής δεδομένων αποτελούν πηγή σφάλματος στη συλλογή δεδομένων:</a:t>
            </a:r>
          </a:p>
          <a:p>
            <a:pPr marL="749808" lvl="1" indent="-457200">
              <a:buFont typeface="+mj-lt"/>
              <a:buAutoNum type="arabicPeriod"/>
            </a:pPr>
            <a:r>
              <a:rPr lang="el-GR" dirty="0">
                <a:solidFill>
                  <a:srgbClr val="FF0000"/>
                </a:solidFill>
              </a:rPr>
              <a:t>ΣΩΣΤΟ</a:t>
            </a:r>
          </a:p>
          <a:p>
            <a:pPr marL="749808" lvl="1" indent="-457200">
              <a:buFont typeface="+mj-lt"/>
              <a:buAutoNum type="arabicPeriod"/>
            </a:pPr>
            <a:r>
              <a:rPr lang="el-GR" dirty="0"/>
              <a:t>ΛΑΘΟΣ</a:t>
            </a:r>
          </a:p>
          <a:p>
            <a:endParaRPr lang="en-GB" dirty="0"/>
          </a:p>
        </p:txBody>
      </p:sp>
    </p:spTree>
    <p:extLst>
      <p:ext uri="{BB962C8B-B14F-4D97-AF65-F5344CB8AC3E}">
        <p14:creationId xmlns:p14="http://schemas.microsoft.com/office/powerpoint/2010/main" val="360939845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09B64CA-A352-5D90-5A54-8C55C9B70ED6}"/>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77C6C137-0801-C9AA-6E11-D82EAE891E1F}"/>
              </a:ext>
            </a:extLst>
          </p:cNvPr>
          <p:cNvSpPr>
            <a:spLocks noGrp="1"/>
          </p:cNvSpPr>
          <p:nvPr>
            <p:ph idx="1"/>
          </p:nvPr>
        </p:nvSpPr>
        <p:spPr/>
        <p:txBody>
          <a:bodyPr/>
          <a:lstStyle/>
          <a:p>
            <a:r>
              <a:rPr lang="el-GR" dirty="0"/>
              <a:t>9. Κριτήρια επιλογής ενός οργάνου συλλογής δεδομένων είναι:</a:t>
            </a:r>
          </a:p>
          <a:p>
            <a:pPr lvl="1"/>
            <a:r>
              <a:rPr lang="el-GR" dirty="0"/>
              <a:t>1.</a:t>
            </a:r>
          </a:p>
          <a:p>
            <a:pPr lvl="1"/>
            <a:r>
              <a:rPr lang="el-GR" dirty="0"/>
              <a:t>2. </a:t>
            </a:r>
          </a:p>
          <a:p>
            <a:pPr lvl="1"/>
            <a:r>
              <a:rPr lang="el-GR" dirty="0"/>
              <a:t>3.</a:t>
            </a:r>
          </a:p>
        </p:txBody>
      </p:sp>
    </p:spTree>
    <p:extLst>
      <p:ext uri="{BB962C8B-B14F-4D97-AF65-F5344CB8AC3E}">
        <p14:creationId xmlns:p14="http://schemas.microsoft.com/office/powerpoint/2010/main" val="266587800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599AA61-94E8-BDA4-F449-16C15B8F7809}"/>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CAAC50B7-2EC9-781E-210D-56CF442B6CE5}"/>
              </a:ext>
            </a:extLst>
          </p:cNvPr>
          <p:cNvSpPr>
            <a:spLocks noGrp="1"/>
          </p:cNvSpPr>
          <p:nvPr>
            <p:ph idx="1"/>
          </p:nvPr>
        </p:nvSpPr>
        <p:spPr/>
        <p:txBody>
          <a:bodyPr/>
          <a:lstStyle/>
          <a:p>
            <a:r>
              <a:rPr lang="el-GR" dirty="0"/>
              <a:t>9. Κριτήρια επιλογής ενός οργάνου συλλογής δεδομένων είναι:</a:t>
            </a:r>
          </a:p>
          <a:p>
            <a:pPr lvl="1"/>
            <a:r>
              <a:rPr lang="el-GR" dirty="0">
                <a:solidFill>
                  <a:srgbClr val="FF0000"/>
                </a:solidFill>
              </a:rPr>
              <a:t>1. Πρακτικότητα</a:t>
            </a:r>
          </a:p>
          <a:p>
            <a:pPr lvl="1"/>
            <a:r>
              <a:rPr lang="el-GR" dirty="0">
                <a:solidFill>
                  <a:srgbClr val="FF0000"/>
                </a:solidFill>
              </a:rPr>
              <a:t>2. Αξιοπιστία </a:t>
            </a:r>
          </a:p>
          <a:p>
            <a:pPr lvl="1"/>
            <a:r>
              <a:rPr lang="el-GR" dirty="0">
                <a:solidFill>
                  <a:srgbClr val="FF0000"/>
                </a:solidFill>
              </a:rPr>
              <a:t>3. Εγκυρότητα</a:t>
            </a:r>
          </a:p>
          <a:p>
            <a:endParaRPr lang="en-GB" dirty="0"/>
          </a:p>
        </p:txBody>
      </p:sp>
    </p:spTree>
    <p:extLst>
      <p:ext uri="{BB962C8B-B14F-4D97-AF65-F5344CB8AC3E}">
        <p14:creationId xmlns:p14="http://schemas.microsoft.com/office/powerpoint/2010/main" val="26466737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A9C406B-2788-AB29-55F8-3ABA5CC98A52}"/>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66DE90E7-F7B1-F857-9ABC-06848A7156D6}"/>
              </a:ext>
            </a:extLst>
          </p:cNvPr>
          <p:cNvSpPr>
            <a:spLocks noGrp="1"/>
          </p:cNvSpPr>
          <p:nvPr>
            <p:ph idx="1"/>
          </p:nvPr>
        </p:nvSpPr>
        <p:spPr/>
        <p:txBody>
          <a:bodyPr/>
          <a:lstStyle/>
          <a:p>
            <a:r>
              <a:rPr lang="el-GR" dirty="0"/>
              <a:t>10. Τι ισχύει για τις μετρήσεις των δεδομένων:</a:t>
            </a:r>
          </a:p>
          <a:p>
            <a:pPr marL="749808" lvl="1" indent="-457200">
              <a:buFont typeface="+mj-lt"/>
              <a:buAutoNum type="arabicPeriod"/>
            </a:pPr>
            <a:r>
              <a:rPr lang="el-GR" dirty="0"/>
              <a:t>Η κατανόηση των αρχών της μέτρησης είναι κρίσιμη για το στάδιο της συλλογής των δεδομένων.</a:t>
            </a:r>
          </a:p>
          <a:p>
            <a:pPr marL="749808" lvl="1" indent="-457200">
              <a:buFont typeface="+mj-lt"/>
              <a:buAutoNum type="arabicPeriod"/>
            </a:pPr>
            <a:r>
              <a:rPr lang="el-GR" dirty="0"/>
              <a:t>Οι εννοιολογικοί ορισμοί υποδεικνύουν τον τρόπο με τον οποίο οι μεταβλητές θα παρατηρηθούν ή θα μετρηθούν.</a:t>
            </a:r>
          </a:p>
          <a:p>
            <a:pPr marL="749808" lvl="1" indent="-457200">
              <a:buFont typeface="+mj-lt"/>
              <a:buAutoNum type="arabicPeriod"/>
            </a:pPr>
            <a:r>
              <a:rPr lang="el-GR" dirty="0"/>
              <a:t>Μέτρηση είναι η διαδικασία απόδοσης νοημάτων στις μεταβλητές.</a:t>
            </a:r>
          </a:p>
          <a:p>
            <a:pPr marL="749808" lvl="1" indent="-457200">
              <a:buFont typeface="+mj-lt"/>
              <a:buAutoNum type="arabicPeriod"/>
            </a:pPr>
            <a:r>
              <a:rPr lang="el-GR" dirty="0"/>
              <a:t>Στην έρευνα, η μέτρηση δεν συνεπάγεται ποσοτικοποίηση των πληροφοριών.</a:t>
            </a:r>
          </a:p>
          <a:p>
            <a:endParaRPr lang="en-GB" dirty="0"/>
          </a:p>
        </p:txBody>
      </p:sp>
    </p:spTree>
    <p:extLst>
      <p:ext uri="{BB962C8B-B14F-4D97-AF65-F5344CB8AC3E}">
        <p14:creationId xmlns:p14="http://schemas.microsoft.com/office/powerpoint/2010/main" val="99698677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349A28B-88A4-2081-997D-AC36FBA9CCFC}"/>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76F00B20-AC80-AD5D-9621-72FEA4C47997}"/>
              </a:ext>
            </a:extLst>
          </p:cNvPr>
          <p:cNvSpPr>
            <a:spLocks noGrp="1"/>
          </p:cNvSpPr>
          <p:nvPr>
            <p:ph idx="1"/>
          </p:nvPr>
        </p:nvSpPr>
        <p:spPr/>
        <p:txBody>
          <a:bodyPr/>
          <a:lstStyle/>
          <a:p>
            <a:r>
              <a:rPr lang="el-GR" dirty="0"/>
              <a:t>10. Τι ισχύει για τις μετρήσεις των δεδομένων:</a:t>
            </a:r>
          </a:p>
          <a:p>
            <a:pPr marL="749808" lvl="1" indent="-457200">
              <a:buFont typeface="+mj-lt"/>
              <a:buAutoNum type="arabicPeriod"/>
            </a:pPr>
            <a:r>
              <a:rPr lang="el-GR" dirty="0">
                <a:solidFill>
                  <a:srgbClr val="FF0000"/>
                </a:solidFill>
              </a:rPr>
              <a:t>Η κατανόηση των αρχών της μέτρησης είναι κρίσιμη για το στάδιο της συλλογής των δεδομένων.</a:t>
            </a:r>
          </a:p>
          <a:p>
            <a:pPr marL="749808" lvl="1" indent="-457200">
              <a:buFont typeface="+mj-lt"/>
              <a:buAutoNum type="arabicPeriod"/>
            </a:pPr>
            <a:r>
              <a:rPr lang="el-GR" dirty="0"/>
              <a:t>Οι εννοιολογικοί ορισμοί υποδεικνύουν τον τρόπο με τον οποίο οι μεταβλητές θα παρατηρηθούν ή θα μετρηθούν.</a:t>
            </a:r>
          </a:p>
          <a:p>
            <a:pPr marL="749808" lvl="1" indent="-457200">
              <a:buFont typeface="+mj-lt"/>
              <a:buAutoNum type="arabicPeriod"/>
            </a:pPr>
            <a:r>
              <a:rPr lang="el-GR" dirty="0"/>
              <a:t>Μέτρηση είναι η διαδικασία απόδοσης νοημάτων στις μεταβλητές.</a:t>
            </a:r>
          </a:p>
          <a:p>
            <a:pPr marL="749808" lvl="1" indent="-457200">
              <a:buFont typeface="+mj-lt"/>
              <a:buAutoNum type="arabicPeriod"/>
            </a:pPr>
            <a:r>
              <a:rPr lang="el-GR" dirty="0"/>
              <a:t>Στην έρευνα, η μέτρηση δεν συνεπάγεται ποσοτικοποίηση των πληροφοριών.</a:t>
            </a:r>
          </a:p>
          <a:p>
            <a:endParaRPr lang="en-GB" dirty="0"/>
          </a:p>
        </p:txBody>
      </p:sp>
    </p:spTree>
    <p:extLst>
      <p:ext uri="{BB962C8B-B14F-4D97-AF65-F5344CB8AC3E}">
        <p14:creationId xmlns:p14="http://schemas.microsoft.com/office/powerpoint/2010/main" val="6935184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FF9D2C0-37AF-6D5D-5845-B3E7FE54993E}"/>
              </a:ext>
            </a:extLst>
          </p:cNvPr>
          <p:cNvSpPr>
            <a:spLocks noGrp="1"/>
          </p:cNvSpPr>
          <p:nvPr>
            <p:ph type="title"/>
          </p:nvPr>
        </p:nvSpPr>
        <p:spPr/>
        <p:txBody>
          <a:bodyPr/>
          <a:lstStyle/>
          <a:p>
            <a:r>
              <a:rPr lang="el-GR" dirty="0"/>
              <a:t>Μετατροπή των δεδομένων σε ένα χαμηλότερο επίπεδο μέτρησης</a:t>
            </a:r>
            <a:endParaRPr lang="en-GB" dirty="0"/>
          </a:p>
        </p:txBody>
      </p:sp>
      <p:sp>
        <p:nvSpPr>
          <p:cNvPr id="3" name="Θέση περιεχομένου 2">
            <a:extLst>
              <a:ext uri="{FF2B5EF4-FFF2-40B4-BE49-F238E27FC236}">
                <a16:creationId xmlns:a16="http://schemas.microsoft.com/office/drawing/2014/main" id="{39A0E6D2-2117-1DA5-204F-663EE1E9AEED}"/>
              </a:ext>
            </a:extLst>
          </p:cNvPr>
          <p:cNvSpPr>
            <a:spLocks noGrp="1"/>
          </p:cNvSpPr>
          <p:nvPr>
            <p:ph idx="1"/>
          </p:nvPr>
        </p:nvSpPr>
        <p:spPr/>
        <p:txBody>
          <a:bodyPr/>
          <a:lstStyle/>
          <a:p>
            <a:r>
              <a:rPr lang="el-GR" dirty="0"/>
              <a:t>Τα δεδομένα μπορούν πάντα να μετατραπούν από ένα επίπεδο μέτρησης σε ένα χαμηλότερο, αλλά ποτέ σε υψηλότερο.</a:t>
            </a:r>
          </a:p>
          <a:p>
            <a:r>
              <a:rPr lang="el-GR" dirty="0"/>
              <a:t>Τα διαστημικά και αναλογικά δεδομένα μπορούν να μετατραπούν σε διατακτικά ή ονομαστικά δεδομένα, ενώ τα διατακτικά δεδομένα μπορούν να μετατραπούν σε ονομαστικά δεδομένα. </a:t>
            </a:r>
            <a:endParaRPr lang="en-GB" dirty="0"/>
          </a:p>
        </p:txBody>
      </p:sp>
    </p:spTree>
    <p:extLst>
      <p:ext uri="{BB962C8B-B14F-4D97-AF65-F5344CB8AC3E}">
        <p14:creationId xmlns:p14="http://schemas.microsoft.com/office/powerpoint/2010/main" val="2614538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6B07B97-E906-35CC-0FB7-D805EB418F2E}"/>
              </a:ext>
            </a:extLst>
          </p:cNvPr>
          <p:cNvSpPr>
            <a:spLocks noGrp="1"/>
          </p:cNvSpPr>
          <p:nvPr>
            <p:ph type="title"/>
          </p:nvPr>
        </p:nvSpPr>
        <p:spPr/>
        <p:txBody>
          <a:bodyPr/>
          <a:lstStyle/>
          <a:p>
            <a:r>
              <a:rPr lang="el-GR" dirty="0"/>
              <a:t>Προσδιορισμός του κατάλληλου επιπέδου μέτρησης</a:t>
            </a:r>
            <a:endParaRPr lang="en-GB" dirty="0"/>
          </a:p>
        </p:txBody>
      </p:sp>
      <p:sp>
        <p:nvSpPr>
          <p:cNvPr id="3" name="Θέση περιεχομένου 2">
            <a:extLst>
              <a:ext uri="{FF2B5EF4-FFF2-40B4-BE49-F238E27FC236}">
                <a16:creationId xmlns:a16="http://schemas.microsoft.com/office/drawing/2014/main" id="{1CF0B840-63AE-1F59-A85D-5A7EA108458B}"/>
              </a:ext>
            </a:extLst>
          </p:cNvPr>
          <p:cNvSpPr>
            <a:spLocks noGrp="1"/>
          </p:cNvSpPr>
          <p:nvPr>
            <p:ph idx="1"/>
          </p:nvPr>
        </p:nvSpPr>
        <p:spPr/>
        <p:txBody>
          <a:bodyPr/>
          <a:lstStyle/>
          <a:p>
            <a:r>
              <a:rPr lang="el-GR" dirty="0"/>
              <a:t>Ο λειτουργικός ορισμός της μεταβλητής θα είναι αυτός που θα προσδιορίσει την επιλογή του επιπέδου μέτρησης των υπό συλλογή δεδομένων.</a:t>
            </a:r>
          </a:p>
          <a:p>
            <a:r>
              <a:rPr lang="el-GR" dirty="0"/>
              <a:t>Μερικές μεταβλητές, από τη φύση τους, μπορεί να μετρηθούν μόνο σε ένα επίπεδο μέτρησης. Π.χ. το φύλο μπορεί να μετρηθεί μόνο σε ονομαστικό επίπεδο. </a:t>
            </a:r>
            <a:endParaRPr lang="en-GB" dirty="0"/>
          </a:p>
        </p:txBody>
      </p:sp>
    </p:spTree>
    <p:extLst>
      <p:ext uri="{BB962C8B-B14F-4D97-AF65-F5344CB8AC3E}">
        <p14:creationId xmlns:p14="http://schemas.microsoft.com/office/powerpoint/2010/main" val="36894613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FC91CC1-A07C-74CE-5319-1A3E54A16A5D}"/>
              </a:ext>
            </a:extLst>
          </p:cNvPr>
          <p:cNvSpPr>
            <a:spLocks noGrp="1"/>
          </p:cNvSpPr>
          <p:nvPr>
            <p:ph type="title"/>
          </p:nvPr>
        </p:nvSpPr>
        <p:spPr/>
        <p:txBody>
          <a:bodyPr/>
          <a:lstStyle/>
          <a:p>
            <a:r>
              <a:rPr lang="el-GR" dirty="0"/>
              <a:t>Διαδικασία συλλογής δεδομένων</a:t>
            </a:r>
            <a:endParaRPr lang="en-GB" dirty="0"/>
          </a:p>
        </p:txBody>
      </p:sp>
      <p:sp>
        <p:nvSpPr>
          <p:cNvPr id="3" name="Θέση περιεχομένου 2">
            <a:extLst>
              <a:ext uri="{FF2B5EF4-FFF2-40B4-BE49-F238E27FC236}">
                <a16:creationId xmlns:a16="http://schemas.microsoft.com/office/drawing/2014/main" id="{5E798314-8768-3A77-2BB7-F1A10D50C59C}"/>
              </a:ext>
            </a:extLst>
          </p:cNvPr>
          <p:cNvSpPr>
            <a:spLocks noGrp="1"/>
          </p:cNvSpPr>
          <p:nvPr>
            <p:ph idx="1"/>
          </p:nvPr>
        </p:nvSpPr>
        <p:spPr/>
        <p:txBody>
          <a:bodyPr/>
          <a:lstStyle/>
          <a:p>
            <a:r>
              <a:rPr lang="el-GR" dirty="0"/>
              <a:t>Ποιος θα συλλέξει τα δεδομένα: ένας ερευνητής ή ομάδα ερευνητών. Όταν εμπλέκονται πάνω από ένα άτομα, θα πρέπει να γίνει εκπαίδευση.</a:t>
            </a:r>
          </a:p>
          <a:p>
            <a:r>
              <a:rPr lang="el-GR" dirty="0"/>
              <a:t>Πότε θα συλλεχθούν τα δεδομένα: μήνας, ημέρα, ώρα συλλογής δεδομένων.</a:t>
            </a:r>
          </a:p>
          <a:p>
            <a:r>
              <a:rPr lang="el-GR" dirty="0"/>
              <a:t>Που θα γίνει η συλλογή των δεδομένων: ακριβής τοποθεσία.</a:t>
            </a:r>
          </a:p>
          <a:p>
            <a:r>
              <a:rPr lang="el-GR" dirty="0"/>
              <a:t>Ποια δεδομένα θα συλλεχθούν: τα δεδομένα που χρειάζονται για να απαντηθούν τα ερευνητικά ερωτήματα ή για να ελεγχθεί η ερευνητική υπόθεση.</a:t>
            </a:r>
          </a:p>
          <a:p>
            <a:r>
              <a:rPr lang="el-GR" dirty="0"/>
              <a:t>Πως θα γίνει η συλλογή των δεδομένων: ερωτηματολόγιο ή κάποιο άλλο όργανο μέτρησης.</a:t>
            </a:r>
            <a:endParaRPr lang="en-GB" dirty="0"/>
          </a:p>
        </p:txBody>
      </p:sp>
    </p:spTree>
    <p:extLst>
      <p:ext uri="{BB962C8B-B14F-4D97-AF65-F5344CB8AC3E}">
        <p14:creationId xmlns:p14="http://schemas.microsoft.com/office/powerpoint/2010/main" val="23406678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D585E0B-A960-0E10-C4C7-F5A2E785A373}"/>
              </a:ext>
            </a:extLst>
          </p:cNvPr>
          <p:cNvSpPr>
            <a:spLocks noGrp="1"/>
          </p:cNvSpPr>
          <p:nvPr>
            <p:ph type="title"/>
          </p:nvPr>
        </p:nvSpPr>
        <p:spPr/>
        <p:txBody>
          <a:bodyPr/>
          <a:lstStyle/>
          <a:p>
            <a:r>
              <a:rPr lang="el-GR" dirty="0"/>
              <a:t>Μέθοδοι συλλογής δεδομένων</a:t>
            </a:r>
            <a:endParaRPr lang="en-GB" dirty="0"/>
          </a:p>
        </p:txBody>
      </p:sp>
      <p:sp>
        <p:nvSpPr>
          <p:cNvPr id="3" name="Θέση περιεχομένου 2">
            <a:extLst>
              <a:ext uri="{FF2B5EF4-FFF2-40B4-BE49-F238E27FC236}">
                <a16:creationId xmlns:a16="http://schemas.microsoft.com/office/drawing/2014/main" id="{719782FF-D40F-FD88-C663-6688792FD463}"/>
              </a:ext>
            </a:extLst>
          </p:cNvPr>
          <p:cNvSpPr>
            <a:spLocks noGrp="1"/>
          </p:cNvSpPr>
          <p:nvPr>
            <p:ph idx="1"/>
          </p:nvPr>
        </p:nvSpPr>
        <p:spPr/>
        <p:txBody>
          <a:bodyPr/>
          <a:lstStyle/>
          <a:p>
            <a:r>
              <a:rPr lang="el-GR" dirty="0"/>
              <a:t>Ερωτηματολόγια</a:t>
            </a:r>
          </a:p>
          <a:p>
            <a:r>
              <a:rPr lang="el-GR" dirty="0"/>
              <a:t>Συνεντεύξεις</a:t>
            </a:r>
          </a:p>
          <a:p>
            <a:r>
              <a:rPr lang="el-GR" dirty="0"/>
              <a:t>Μέθοδοι παρατήρησης</a:t>
            </a:r>
          </a:p>
          <a:p>
            <a:r>
              <a:rPr lang="el-GR" dirty="0"/>
              <a:t>Ψυχολογικά τεστ (τεστ προσωπικότητας)</a:t>
            </a:r>
            <a:endParaRPr lang="en-GB" dirty="0"/>
          </a:p>
        </p:txBody>
      </p:sp>
    </p:spTree>
    <p:extLst>
      <p:ext uri="{BB962C8B-B14F-4D97-AF65-F5344CB8AC3E}">
        <p14:creationId xmlns:p14="http://schemas.microsoft.com/office/powerpoint/2010/main" val="17597317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6E0EA53-C39F-EC5E-71CD-51FD59F93044}"/>
              </a:ext>
            </a:extLst>
          </p:cNvPr>
          <p:cNvSpPr>
            <a:spLocks noGrp="1"/>
          </p:cNvSpPr>
          <p:nvPr>
            <p:ph type="title"/>
          </p:nvPr>
        </p:nvSpPr>
        <p:spPr/>
        <p:txBody>
          <a:bodyPr/>
          <a:lstStyle/>
          <a:p>
            <a:r>
              <a:rPr lang="el-GR" dirty="0"/>
              <a:t>Ερωτηματολόγια </a:t>
            </a:r>
            <a:endParaRPr lang="en-GB" dirty="0"/>
          </a:p>
        </p:txBody>
      </p:sp>
      <p:sp>
        <p:nvSpPr>
          <p:cNvPr id="3" name="Θέση περιεχομένου 2">
            <a:extLst>
              <a:ext uri="{FF2B5EF4-FFF2-40B4-BE49-F238E27FC236}">
                <a16:creationId xmlns:a16="http://schemas.microsoft.com/office/drawing/2014/main" id="{12A3A827-DF81-B57B-7385-1F99B2DC9F63}"/>
              </a:ext>
            </a:extLst>
          </p:cNvPr>
          <p:cNvSpPr>
            <a:spLocks noGrp="1"/>
          </p:cNvSpPr>
          <p:nvPr>
            <p:ph idx="1"/>
          </p:nvPr>
        </p:nvSpPr>
        <p:spPr/>
        <p:txBody>
          <a:bodyPr/>
          <a:lstStyle/>
          <a:p>
            <a:r>
              <a:rPr lang="el-GR" dirty="0"/>
              <a:t>Είναι ένα εργαλείο γραπτής αυτό-αναφοράς, καθώς αποτελείται από ερωτήσεις τις οποίες καλούνται να απαντήσουν οι συμμετέχοντες.</a:t>
            </a:r>
          </a:p>
          <a:p>
            <a:r>
              <a:rPr lang="el-GR" dirty="0"/>
              <a:t>Εμφάνιση ερωτηματολογίου: εμφανίσιμα, γραμματικώς ορθά και να μην περιέχονται λάθη.</a:t>
            </a:r>
          </a:p>
          <a:p>
            <a:r>
              <a:rPr lang="el-GR" dirty="0"/>
              <a:t>Η απόσταση μεταξύ των ερωτήσεων είναι σημαντική. </a:t>
            </a:r>
          </a:p>
          <a:p>
            <a:r>
              <a:rPr lang="el-GR" dirty="0"/>
              <a:t>Το μέγεθος του ερωτηματολογίου μπορεί να επηρεάσει την προθυμία των ερωτηθέντων. Εάν το ερωτηματολόγιο φαίνεται πολύ μεγάλο ίσως οι ερωτηθέντες το εγκαταλείψουν.</a:t>
            </a:r>
          </a:p>
          <a:p>
            <a:r>
              <a:rPr lang="el-GR" dirty="0"/>
              <a:t>Το ερωτηματολόγιο πρέπει να είναι διατυπωμένο στη γλώσσα των ερωτηθέντων και στο επίπεδο γνώσης και ανάγνωσής τους.</a:t>
            </a:r>
          </a:p>
          <a:p>
            <a:r>
              <a:rPr lang="el-GR" dirty="0"/>
              <a:t>Οι ερωτήσεις πρέπει να είναι όσο πιο σύντομες γίνεται.</a:t>
            </a:r>
          </a:p>
          <a:p>
            <a:endParaRPr lang="el-GR" dirty="0"/>
          </a:p>
          <a:p>
            <a:endParaRPr lang="en-GB" dirty="0"/>
          </a:p>
        </p:txBody>
      </p:sp>
    </p:spTree>
    <p:extLst>
      <p:ext uri="{BB962C8B-B14F-4D97-AF65-F5344CB8AC3E}">
        <p14:creationId xmlns:p14="http://schemas.microsoft.com/office/powerpoint/2010/main" val="2380157137"/>
      </p:ext>
    </p:extLst>
  </p:cSld>
  <p:clrMapOvr>
    <a:masterClrMapping/>
  </p:clrMapOvr>
</p:sld>
</file>

<file path=ppt/theme/theme1.xml><?xml version="1.0" encoding="utf-8"?>
<a:theme xmlns:a="http://schemas.openxmlformats.org/drawingml/2006/main" name="Ανασκόπηση">
  <a:themeElements>
    <a:clrScheme name="Ανασκόπηση">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Ανασκόπηση">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Ανασκόπηση">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186</TotalTime>
  <Words>2556</Words>
  <Application>Microsoft Office PowerPoint</Application>
  <PresentationFormat>Ευρεία οθόνη</PresentationFormat>
  <Paragraphs>236</Paragraphs>
  <Slides>47</Slides>
  <Notes>0</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47</vt:i4>
      </vt:variant>
    </vt:vector>
  </HeadingPairs>
  <TitlesOfParts>
    <vt:vector size="50" baseType="lpstr">
      <vt:lpstr>Calibri</vt:lpstr>
      <vt:lpstr>Calibri Light</vt:lpstr>
      <vt:lpstr>Ανασκόπηση</vt:lpstr>
      <vt:lpstr>Συμμετέχοντες της μελέτης και συλλογή των δεδομένων</vt:lpstr>
      <vt:lpstr>Αρχές της μέτρησης</vt:lpstr>
      <vt:lpstr>Επίπεδο της μέτρησης</vt:lpstr>
      <vt:lpstr>Επίπεδο της μέτρησης</vt:lpstr>
      <vt:lpstr>Μετατροπή των δεδομένων σε ένα χαμηλότερο επίπεδο μέτρησης</vt:lpstr>
      <vt:lpstr>Προσδιορισμός του κατάλληλου επιπέδου μέτρησης</vt:lpstr>
      <vt:lpstr>Διαδικασία συλλογής δεδομένων</vt:lpstr>
      <vt:lpstr>Μέθοδοι συλλογής δεδομένων</vt:lpstr>
      <vt:lpstr>Ερωτηματολόγια </vt:lpstr>
      <vt:lpstr>Διατύπωση των ερωτήσεων </vt:lpstr>
      <vt:lpstr>Τύποι ερωτήσεων</vt:lpstr>
      <vt:lpstr>Παράγοντες που επηρεάζουν το ποσοστό ανταπόκρισης</vt:lpstr>
      <vt:lpstr>Πλεονεκτήματα ερωτηματολογίων</vt:lpstr>
      <vt:lpstr>Μειονεκτήματα ερωτηματολογίων</vt:lpstr>
      <vt:lpstr>Συνεντεύξεις </vt:lpstr>
      <vt:lpstr>Πλεονεκτήματα συνεντεύξεων</vt:lpstr>
      <vt:lpstr>Μειονεκτήματα συνεντεύξεων</vt:lpstr>
      <vt:lpstr>Μέθοδοι παρατήρησης</vt:lpstr>
      <vt:lpstr>Κλίμακες μέτρησης στάσεων</vt:lpstr>
      <vt:lpstr>Οπτική αναλογική κλίμακα (VAS)</vt:lpstr>
      <vt:lpstr>Κριτήρια επιλογής ενός οργάνου συλλογής δεδομένων</vt:lpstr>
      <vt:lpstr>Πρακτικότητα του οργάνου</vt:lpstr>
      <vt:lpstr>Αξιοπιστία του οργάνου</vt:lpstr>
      <vt:lpstr>Εγκυρότητα του οργάνου</vt:lpstr>
      <vt:lpstr>Σχέση μεταξύ αξιοπιστίας και εγκυρότητας</vt:lpstr>
      <vt:lpstr>Πηγές σφαλμάτων στη συλλογή δεδομένων</vt:lpstr>
      <vt:lpstr>Ερωτήσεις κατανόησης</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Christos Stylianou</dc:creator>
  <cp:lastModifiedBy>Christos Stylianou</cp:lastModifiedBy>
  <cp:revision>1</cp:revision>
  <dcterms:created xsi:type="dcterms:W3CDTF">2025-10-28T13:15:45Z</dcterms:created>
  <dcterms:modified xsi:type="dcterms:W3CDTF">2025-10-28T16:22:40Z</dcterms:modified>
</cp:coreProperties>
</file>