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E7ED030-2753-4A1E-9A0A-3E7185D0419F}" type="datetimeFigureOut">
              <a:rPr lang="el-GR" smtClean="0"/>
              <a:t>17/10/2025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CA56D64-C8A6-48F2-9F9B-14D7C2450303}"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5048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7ED030-2753-4A1E-9A0A-3E7185D0419F}" type="datetimeFigureOut">
              <a:rPr lang="el-GR" smtClean="0"/>
              <a:t>17/10/2025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CA56D64-C8A6-48F2-9F9B-14D7C2450303}" type="slidenum">
              <a:rPr lang="el-GR" smtClean="0"/>
              <a:t>‹#›</a:t>
            </a:fld>
            <a:endParaRPr lang="el-GR"/>
          </a:p>
        </p:txBody>
      </p:sp>
    </p:spTree>
    <p:extLst>
      <p:ext uri="{BB962C8B-B14F-4D97-AF65-F5344CB8AC3E}">
        <p14:creationId xmlns:p14="http://schemas.microsoft.com/office/powerpoint/2010/main" val="3765575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7ED030-2753-4A1E-9A0A-3E7185D0419F}" type="datetimeFigureOut">
              <a:rPr lang="el-GR" smtClean="0"/>
              <a:t>17/10/2025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CA56D64-C8A6-48F2-9F9B-14D7C2450303}" type="slidenum">
              <a:rPr lang="el-GR" smtClean="0"/>
              <a:t>‹#›</a:t>
            </a:fld>
            <a:endParaRPr lang="el-GR"/>
          </a:p>
        </p:txBody>
      </p:sp>
    </p:spTree>
    <p:extLst>
      <p:ext uri="{BB962C8B-B14F-4D97-AF65-F5344CB8AC3E}">
        <p14:creationId xmlns:p14="http://schemas.microsoft.com/office/powerpoint/2010/main" val="1066534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7ED030-2753-4A1E-9A0A-3E7185D0419F}" type="datetimeFigureOut">
              <a:rPr lang="el-GR" smtClean="0"/>
              <a:t>17/10/2025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CA56D64-C8A6-48F2-9F9B-14D7C2450303}" type="slidenum">
              <a:rPr lang="el-GR" smtClean="0"/>
              <a:t>‹#›</a:t>
            </a:fld>
            <a:endParaRPr lang="el-GR"/>
          </a:p>
        </p:txBody>
      </p:sp>
    </p:spTree>
    <p:extLst>
      <p:ext uri="{BB962C8B-B14F-4D97-AF65-F5344CB8AC3E}">
        <p14:creationId xmlns:p14="http://schemas.microsoft.com/office/powerpoint/2010/main" val="2545017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E7ED030-2753-4A1E-9A0A-3E7185D0419F}" type="datetimeFigureOut">
              <a:rPr lang="el-GR" smtClean="0"/>
              <a:t>17/10/2025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CA56D64-C8A6-48F2-9F9B-14D7C2450303}"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534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E7ED030-2753-4A1E-9A0A-3E7185D0419F}" type="datetimeFigureOut">
              <a:rPr lang="el-GR" smtClean="0"/>
              <a:t>17/10/2025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CA56D64-C8A6-48F2-9F9B-14D7C2450303}" type="slidenum">
              <a:rPr lang="el-GR" smtClean="0"/>
              <a:t>‹#›</a:t>
            </a:fld>
            <a:endParaRPr lang="el-GR"/>
          </a:p>
        </p:txBody>
      </p:sp>
    </p:spTree>
    <p:extLst>
      <p:ext uri="{BB962C8B-B14F-4D97-AF65-F5344CB8AC3E}">
        <p14:creationId xmlns:p14="http://schemas.microsoft.com/office/powerpoint/2010/main" val="470531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E7ED030-2753-4A1E-9A0A-3E7185D0419F}" type="datetimeFigureOut">
              <a:rPr lang="el-GR" smtClean="0"/>
              <a:t>17/10/2025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CA56D64-C8A6-48F2-9F9B-14D7C2450303}" type="slidenum">
              <a:rPr lang="el-GR" smtClean="0"/>
              <a:t>‹#›</a:t>
            </a:fld>
            <a:endParaRPr lang="el-GR"/>
          </a:p>
        </p:txBody>
      </p:sp>
    </p:spTree>
    <p:extLst>
      <p:ext uri="{BB962C8B-B14F-4D97-AF65-F5344CB8AC3E}">
        <p14:creationId xmlns:p14="http://schemas.microsoft.com/office/powerpoint/2010/main" val="1155554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7ED030-2753-4A1E-9A0A-3E7185D0419F}" type="datetimeFigureOut">
              <a:rPr lang="el-GR" smtClean="0"/>
              <a:t>17/10/2025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1CA56D64-C8A6-48F2-9F9B-14D7C2450303}" type="slidenum">
              <a:rPr lang="el-GR" smtClean="0"/>
              <a:t>‹#›</a:t>
            </a:fld>
            <a:endParaRPr lang="el-GR"/>
          </a:p>
        </p:txBody>
      </p:sp>
    </p:spTree>
    <p:extLst>
      <p:ext uri="{BB962C8B-B14F-4D97-AF65-F5344CB8AC3E}">
        <p14:creationId xmlns:p14="http://schemas.microsoft.com/office/powerpoint/2010/main" val="673062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E7ED030-2753-4A1E-9A0A-3E7185D0419F}" type="datetimeFigureOut">
              <a:rPr lang="el-GR" smtClean="0"/>
              <a:t>17/10/2025</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1CA56D64-C8A6-48F2-9F9B-14D7C2450303}" type="slidenum">
              <a:rPr lang="el-GR" smtClean="0"/>
              <a:t>‹#›</a:t>
            </a:fld>
            <a:endParaRPr lang="el-GR"/>
          </a:p>
        </p:txBody>
      </p:sp>
    </p:spTree>
    <p:extLst>
      <p:ext uri="{BB962C8B-B14F-4D97-AF65-F5344CB8AC3E}">
        <p14:creationId xmlns:p14="http://schemas.microsoft.com/office/powerpoint/2010/main" val="4079058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E7ED030-2753-4A1E-9A0A-3E7185D0419F}" type="datetimeFigureOut">
              <a:rPr lang="el-GR" smtClean="0"/>
              <a:t>17/10/2025</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CA56D64-C8A6-48F2-9F9B-14D7C2450303}" type="slidenum">
              <a:rPr lang="el-GR" smtClean="0"/>
              <a:t>‹#›</a:t>
            </a:fld>
            <a:endParaRPr lang="el-GR"/>
          </a:p>
        </p:txBody>
      </p:sp>
    </p:spTree>
    <p:extLst>
      <p:ext uri="{BB962C8B-B14F-4D97-AF65-F5344CB8AC3E}">
        <p14:creationId xmlns:p14="http://schemas.microsoft.com/office/powerpoint/2010/main" val="3121940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E7ED030-2753-4A1E-9A0A-3E7185D0419F}" type="datetimeFigureOut">
              <a:rPr lang="el-GR" smtClean="0"/>
              <a:t>17/10/2025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CA56D64-C8A6-48F2-9F9B-14D7C2450303}" type="slidenum">
              <a:rPr lang="el-GR" smtClean="0"/>
              <a:t>‹#›</a:t>
            </a:fld>
            <a:endParaRPr lang="el-GR"/>
          </a:p>
        </p:txBody>
      </p:sp>
    </p:spTree>
    <p:extLst>
      <p:ext uri="{BB962C8B-B14F-4D97-AF65-F5344CB8AC3E}">
        <p14:creationId xmlns:p14="http://schemas.microsoft.com/office/powerpoint/2010/main" val="3866087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E7ED030-2753-4A1E-9A0A-3E7185D0419F}" type="datetimeFigureOut">
              <a:rPr lang="el-GR" smtClean="0"/>
              <a:t>17/10/2025</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CA56D64-C8A6-48F2-9F9B-14D7C2450303}"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65630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0973CB4-9591-4746-BA10-F92CFC90B943}"/>
              </a:ext>
            </a:extLst>
          </p:cNvPr>
          <p:cNvSpPr>
            <a:spLocks noGrp="1"/>
          </p:cNvSpPr>
          <p:nvPr>
            <p:ph type="ctrTitle"/>
          </p:nvPr>
        </p:nvSpPr>
        <p:spPr/>
        <p:txBody>
          <a:bodyPr/>
          <a:lstStyle/>
          <a:p>
            <a:r>
              <a:rPr lang="el-GR" dirty="0"/>
              <a:t>Ποσοτικοί ερευνητικοί σχεδιασμοί</a:t>
            </a:r>
          </a:p>
        </p:txBody>
      </p:sp>
    </p:spTree>
    <p:extLst>
      <p:ext uri="{BB962C8B-B14F-4D97-AF65-F5344CB8AC3E}">
        <p14:creationId xmlns:p14="http://schemas.microsoft.com/office/powerpoint/2010/main" val="2728242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CC6C6-955F-4451-B46B-DCF17035EDC2}"/>
              </a:ext>
            </a:extLst>
          </p:cNvPr>
          <p:cNvSpPr>
            <a:spLocks noGrp="1"/>
          </p:cNvSpPr>
          <p:nvPr>
            <p:ph type="title"/>
          </p:nvPr>
        </p:nvSpPr>
        <p:spPr/>
        <p:txBody>
          <a:bodyPr/>
          <a:lstStyle/>
          <a:p>
            <a:r>
              <a:rPr lang="el-GR" dirty="0"/>
              <a:t>Εγκυρότητα των πειραματικών σχεδιασμών</a:t>
            </a:r>
          </a:p>
        </p:txBody>
      </p:sp>
      <p:sp>
        <p:nvSpPr>
          <p:cNvPr id="3" name="Content Placeholder 2">
            <a:extLst>
              <a:ext uri="{FF2B5EF4-FFF2-40B4-BE49-F238E27FC236}">
                <a16:creationId xmlns:a16="http://schemas.microsoft.com/office/drawing/2014/main" id="{CBEC43B8-DC71-4A56-A8F1-043C9C62A362}"/>
              </a:ext>
            </a:extLst>
          </p:cNvPr>
          <p:cNvSpPr>
            <a:spLocks noGrp="1"/>
          </p:cNvSpPr>
          <p:nvPr>
            <p:ph idx="1"/>
          </p:nvPr>
        </p:nvSpPr>
        <p:spPr/>
        <p:txBody>
          <a:bodyPr/>
          <a:lstStyle/>
          <a:p>
            <a:r>
              <a:rPr lang="el-GR" dirty="0"/>
              <a:t>Η </a:t>
            </a:r>
            <a:r>
              <a:rPr lang="el-GR" b="1" dirty="0"/>
              <a:t>εσωτερική εγκυρότητα </a:t>
            </a:r>
            <a:r>
              <a:rPr lang="el-GR" dirty="0"/>
              <a:t>ενός πειραματικού σχεδιασμού αφορά τον βαθμό στον οποίο οι μεταβολές της εξαρτημένης μεταβλητής (αποτέλεσμα) μπορούν να αποδοθούν στην ανεξάρτητη μεταβλητή (αιτία).</a:t>
            </a:r>
          </a:p>
          <a:p>
            <a:r>
              <a:rPr lang="el-GR" dirty="0"/>
              <a:t>Η </a:t>
            </a:r>
            <a:r>
              <a:rPr lang="el-GR" b="1" dirty="0"/>
              <a:t>εξωτερική εγκυρότητα </a:t>
            </a:r>
            <a:r>
              <a:rPr lang="el-GR" dirty="0"/>
              <a:t>αφορά το βαθμό στον οποίο τα αποτελέσματα της μελέτης μπορούν να γενικευθούν σε άλλους ανθρώπους και άλλες συνθήκες. </a:t>
            </a:r>
          </a:p>
          <a:p>
            <a:r>
              <a:rPr lang="el-GR" dirty="0"/>
              <a:t>Εξωτερική εγκυρότητα: ερωτήματα που θα μπορούσαν να τεθούν</a:t>
            </a:r>
          </a:p>
          <a:p>
            <a:pPr lvl="1"/>
            <a:r>
              <a:rPr lang="el-GR" dirty="0"/>
              <a:t>Σε ποιο βαθμό θα μπορούσαν να αναχθούν τα αποτελέσματα της μελέτης από το δείγμα στον γενικό πληθυσμό; </a:t>
            </a:r>
          </a:p>
          <a:p>
            <a:pPr lvl="1"/>
            <a:r>
              <a:rPr lang="el-GR" dirty="0"/>
              <a:t>Θα ισχύουν τα ευρήματα αυτά και σε άλλες ομάδες, σε διαφορετικό τόπο και χρόνο;</a:t>
            </a:r>
          </a:p>
          <a:p>
            <a:r>
              <a:rPr lang="el-GR" dirty="0"/>
              <a:t>Η εσωτερική και η εξωτερική εγκυρότητα συνδέονται με τέτοιο τρόπο που όσο ελέγχεις την εσωτερική εγκυρότητα, η εξωτερική μειώνεται και αντίστροφα. </a:t>
            </a:r>
          </a:p>
          <a:p>
            <a:endParaRPr lang="el-GR" dirty="0"/>
          </a:p>
        </p:txBody>
      </p:sp>
    </p:spTree>
    <p:extLst>
      <p:ext uri="{BB962C8B-B14F-4D97-AF65-F5344CB8AC3E}">
        <p14:creationId xmlns:p14="http://schemas.microsoft.com/office/powerpoint/2010/main" val="1979147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470F4-898E-4257-BFD7-368A214D19A1}"/>
              </a:ext>
            </a:extLst>
          </p:cNvPr>
          <p:cNvSpPr>
            <a:spLocks noGrp="1"/>
          </p:cNvSpPr>
          <p:nvPr>
            <p:ph type="title"/>
          </p:nvPr>
        </p:nvSpPr>
        <p:spPr/>
        <p:txBody>
          <a:bodyPr/>
          <a:lstStyle/>
          <a:p>
            <a:r>
              <a:rPr lang="el-GR" dirty="0"/>
              <a:t>Απειλές για την εσωτερική εγκυρότητα</a:t>
            </a:r>
          </a:p>
        </p:txBody>
      </p:sp>
      <p:sp>
        <p:nvSpPr>
          <p:cNvPr id="3" name="Content Placeholder 2">
            <a:extLst>
              <a:ext uri="{FF2B5EF4-FFF2-40B4-BE49-F238E27FC236}">
                <a16:creationId xmlns:a16="http://schemas.microsoft.com/office/drawing/2014/main" id="{9D88D5A8-1203-4F28-9468-F864F36B3482}"/>
              </a:ext>
            </a:extLst>
          </p:cNvPr>
          <p:cNvSpPr>
            <a:spLocks noGrp="1"/>
          </p:cNvSpPr>
          <p:nvPr>
            <p:ph idx="1"/>
          </p:nvPr>
        </p:nvSpPr>
        <p:spPr/>
        <p:txBody>
          <a:bodyPr/>
          <a:lstStyle/>
          <a:p>
            <a:pPr marL="457200" indent="-457200">
              <a:buFont typeface="+mj-lt"/>
              <a:buAutoNum type="arabicPeriod"/>
            </a:pPr>
            <a:r>
              <a:rPr lang="el-GR" dirty="0"/>
              <a:t>Μεροληψία επιλογής</a:t>
            </a:r>
          </a:p>
          <a:p>
            <a:pPr marL="457200" indent="-457200">
              <a:buFont typeface="+mj-lt"/>
              <a:buAutoNum type="arabicPeriod"/>
            </a:pPr>
            <a:r>
              <a:rPr lang="el-GR" dirty="0"/>
              <a:t>Ιστορικό</a:t>
            </a:r>
          </a:p>
          <a:p>
            <a:pPr marL="457200" indent="-457200">
              <a:buFont typeface="+mj-lt"/>
              <a:buAutoNum type="arabicPeriod"/>
            </a:pPr>
            <a:r>
              <a:rPr lang="el-GR" dirty="0"/>
              <a:t>Ωριμότητα</a:t>
            </a:r>
          </a:p>
          <a:p>
            <a:pPr marL="457200" indent="-457200">
              <a:buFont typeface="+mj-lt"/>
              <a:buAutoNum type="arabicPeriod"/>
            </a:pPr>
            <a:r>
              <a:rPr lang="el-GR" dirty="0" err="1"/>
              <a:t>Προπειραματική</a:t>
            </a:r>
            <a:r>
              <a:rPr lang="el-GR" dirty="0"/>
              <a:t> δοκιμασία</a:t>
            </a:r>
          </a:p>
          <a:p>
            <a:pPr marL="457200" indent="-457200">
              <a:buFont typeface="+mj-lt"/>
              <a:buAutoNum type="arabicPeriod"/>
            </a:pPr>
            <a:r>
              <a:rPr lang="el-GR" dirty="0"/>
              <a:t>Αλλαγή οργάνων μέτρησης</a:t>
            </a:r>
          </a:p>
          <a:p>
            <a:pPr marL="457200" indent="-457200">
              <a:buFont typeface="+mj-lt"/>
              <a:buAutoNum type="arabicPeriod"/>
            </a:pPr>
            <a:r>
              <a:rPr lang="el-GR" dirty="0"/>
              <a:t>Θνησιμότητα </a:t>
            </a:r>
            <a:endParaRPr lang="en-US" dirty="0"/>
          </a:p>
          <a:p>
            <a:pPr marL="457200" indent="-457200">
              <a:buFont typeface="+mj-lt"/>
              <a:buAutoNum type="arabicPeriod"/>
            </a:pPr>
            <a:endParaRPr lang="el-GR" dirty="0"/>
          </a:p>
        </p:txBody>
      </p:sp>
    </p:spTree>
    <p:extLst>
      <p:ext uri="{BB962C8B-B14F-4D97-AF65-F5344CB8AC3E}">
        <p14:creationId xmlns:p14="http://schemas.microsoft.com/office/powerpoint/2010/main" val="3817289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29CCE-23D4-485B-A731-7878E6F743FD}"/>
              </a:ext>
            </a:extLst>
          </p:cNvPr>
          <p:cNvSpPr>
            <a:spLocks noGrp="1"/>
          </p:cNvSpPr>
          <p:nvPr>
            <p:ph type="title"/>
          </p:nvPr>
        </p:nvSpPr>
        <p:spPr/>
        <p:txBody>
          <a:bodyPr/>
          <a:lstStyle/>
          <a:p>
            <a:r>
              <a:rPr lang="el-GR" dirty="0"/>
              <a:t>Μεροληψία επιλογής</a:t>
            </a:r>
            <a:br>
              <a:rPr lang="el-GR" dirty="0"/>
            </a:br>
            <a:endParaRPr lang="el-GR" dirty="0"/>
          </a:p>
        </p:txBody>
      </p:sp>
      <p:sp>
        <p:nvSpPr>
          <p:cNvPr id="3" name="Content Placeholder 2">
            <a:extLst>
              <a:ext uri="{FF2B5EF4-FFF2-40B4-BE49-F238E27FC236}">
                <a16:creationId xmlns:a16="http://schemas.microsoft.com/office/drawing/2014/main" id="{CAB614D4-8247-466E-9308-DD0F1775EE3E}"/>
              </a:ext>
            </a:extLst>
          </p:cNvPr>
          <p:cNvSpPr>
            <a:spLocks noGrp="1"/>
          </p:cNvSpPr>
          <p:nvPr>
            <p:ph idx="1"/>
          </p:nvPr>
        </p:nvSpPr>
        <p:spPr/>
        <p:txBody>
          <a:bodyPr/>
          <a:lstStyle/>
          <a:p>
            <a:r>
              <a:rPr lang="el-GR" dirty="0"/>
              <a:t>Συμβαίνει όταν τα αποτελέσματα της μελέτης αποδίδονται στην πειραματική θεραπεία ή στο χειρισμό της ανεξάρτητης μεταβλητής από τον ερευνητή, ενώ στην πραγματικότητα συσχετίζονται με τις υποκείμενες διαφορές που υπάρχουν πριν από τον χειρισμό της ανεξάρτητης μεταβλητής. </a:t>
            </a:r>
          </a:p>
          <a:p>
            <a:r>
              <a:rPr lang="el-GR" dirty="0"/>
              <a:t>Συχνή σε μη τυχαία δειγματοληψία. </a:t>
            </a:r>
          </a:p>
        </p:txBody>
      </p:sp>
    </p:spTree>
    <p:extLst>
      <p:ext uri="{BB962C8B-B14F-4D97-AF65-F5344CB8AC3E}">
        <p14:creationId xmlns:p14="http://schemas.microsoft.com/office/powerpoint/2010/main" val="1871726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C1B4E-2144-48A7-A37A-2F4F77B2519D}"/>
              </a:ext>
            </a:extLst>
          </p:cNvPr>
          <p:cNvSpPr>
            <a:spLocks noGrp="1"/>
          </p:cNvSpPr>
          <p:nvPr>
            <p:ph type="title"/>
          </p:nvPr>
        </p:nvSpPr>
        <p:spPr/>
        <p:txBody>
          <a:bodyPr/>
          <a:lstStyle/>
          <a:p>
            <a:r>
              <a:rPr lang="el-GR" dirty="0"/>
              <a:t>Ιστορικό </a:t>
            </a:r>
          </a:p>
        </p:txBody>
      </p:sp>
      <p:sp>
        <p:nvSpPr>
          <p:cNvPr id="3" name="Content Placeholder 2">
            <a:extLst>
              <a:ext uri="{FF2B5EF4-FFF2-40B4-BE49-F238E27FC236}">
                <a16:creationId xmlns:a16="http://schemas.microsoft.com/office/drawing/2014/main" id="{3AB3052E-AFB6-4013-9D33-377AF4D3DC5C}"/>
              </a:ext>
            </a:extLst>
          </p:cNvPr>
          <p:cNvSpPr>
            <a:spLocks noGrp="1"/>
          </p:cNvSpPr>
          <p:nvPr>
            <p:ph idx="1"/>
          </p:nvPr>
        </p:nvSpPr>
        <p:spPr/>
        <p:txBody>
          <a:bodyPr/>
          <a:lstStyle/>
          <a:p>
            <a:r>
              <a:rPr lang="el-GR" dirty="0"/>
              <a:t>Η απειλή του ιστορικού υπάρχει όταν κάποια γεγονότα εκτός της πειραματικής θεραπείας συμβαίνουν κατά τη διάρκεια της μελέτης, επηρεάζοντας την εξαρτημένη μεταβλητή. </a:t>
            </a:r>
          </a:p>
          <a:p>
            <a:r>
              <a:rPr lang="el-GR" dirty="0"/>
              <a:t>Π.χ.: η εφαρμογή ενός εκπαιδευτικού προγράμματος νοσηλευτών ΜΕΘ για την πρόληψη ουρολοιμώξεων οδήγησε σε μείωση ουρολοιμώξεων. Δεν λάβαμε υπόψη όμως ότι κατά τη διάρκεια της μελέτης αυξήθηκε ο αριθμός των νοσηλευτών που προσλήφθηκαν στη ΜΕΘ. Το γεγονός αυτό θα μπορούσε να οδηγήσει από μόνο του σε μια μείωση των ουρολοιμώξεων. Για να γίνει έλεγχος αυτής της απειλής, δηλαδή του ιστορικού, θα μπορούσε να συμπεριληφθεί ταυτόχρονα και μια ομάδα ελέγχου.</a:t>
            </a:r>
          </a:p>
        </p:txBody>
      </p:sp>
    </p:spTree>
    <p:extLst>
      <p:ext uri="{BB962C8B-B14F-4D97-AF65-F5344CB8AC3E}">
        <p14:creationId xmlns:p14="http://schemas.microsoft.com/office/powerpoint/2010/main" val="2868950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6623B-E116-4D75-9EA7-4F38C49335FD}"/>
              </a:ext>
            </a:extLst>
          </p:cNvPr>
          <p:cNvSpPr>
            <a:spLocks noGrp="1"/>
          </p:cNvSpPr>
          <p:nvPr>
            <p:ph type="title"/>
          </p:nvPr>
        </p:nvSpPr>
        <p:spPr/>
        <p:txBody>
          <a:bodyPr/>
          <a:lstStyle/>
          <a:p>
            <a:r>
              <a:rPr lang="el-GR" dirty="0"/>
              <a:t>Ωριμότητα </a:t>
            </a:r>
          </a:p>
        </p:txBody>
      </p:sp>
      <p:sp>
        <p:nvSpPr>
          <p:cNvPr id="3" name="Content Placeholder 2">
            <a:extLst>
              <a:ext uri="{FF2B5EF4-FFF2-40B4-BE49-F238E27FC236}">
                <a16:creationId xmlns:a16="http://schemas.microsoft.com/office/drawing/2014/main" id="{96072318-9AEA-4079-BDE8-6D730ED704C3}"/>
              </a:ext>
            </a:extLst>
          </p:cNvPr>
          <p:cNvSpPr>
            <a:spLocks noGrp="1"/>
          </p:cNvSpPr>
          <p:nvPr>
            <p:ph idx="1"/>
          </p:nvPr>
        </p:nvSpPr>
        <p:spPr/>
        <p:txBody>
          <a:bodyPr/>
          <a:lstStyle/>
          <a:p>
            <a:r>
              <a:rPr lang="el-GR" dirty="0"/>
              <a:t>Αποτελεί απειλή όταν οι μεταβολές που συμβαίνουν στους συμμετέχοντες κατά την πειραματική μελέτη επηρεάζουν τα αποτελέσματα της μελέτης.</a:t>
            </a:r>
          </a:p>
          <a:p>
            <a:r>
              <a:rPr lang="el-GR" dirty="0"/>
              <a:t>Οι άνθρωποι μπορεί να μεγαλώσουν ή να ψηλώσουν από τη στιγμή του προελέγχου μέχρι και τη στιγμή του </a:t>
            </a:r>
            <a:r>
              <a:rPr lang="el-GR" dirty="0" err="1"/>
              <a:t>μεταελέγχου</a:t>
            </a:r>
            <a:r>
              <a:rPr lang="el-GR" dirty="0"/>
              <a:t>.</a:t>
            </a:r>
          </a:p>
          <a:p>
            <a:r>
              <a:rPr lang="el-GR" dirty="0"/>
              <a:t>Και στην περίπτωση αυτή μια συγκριτική ομάδα παρόμοιων συμμετεχόντων θα βοηθούσε στον έλεγχο της απειλής αυτής.</a:t>
            </a:r>
          </a:p>
          <a:p>
            <a:endParaRPr lang="el-GR" dirty="0"/>
          </a:p>
        </p:txBody>
      </p:sp>
    </p:spTree>
    <p:extLst>
      <p:ext uri="{BB962C8B-B14F-4D97-AF65-F5344CB8AC3E}">
        <p14:creationId xmlns:p14="http://schemas.microsoft.com/office/powerpoint/2010/main" val="3739742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FC819-6205-4844-9A65-0BD81776380F}"/>
              </a:ext>
            </a:extLst>
          </p:cNvPr>
          <p:cNvSpPr>
            <a:spLocks noGrp="1"/>
          </p:cNvSpPr>
          <p:nvPr>
            <p:ph type="title"/>
          </p:nvPr>
        </p:nvSpPr>
        <p:spPr/>
        <p:txBody>
          <a:bodyPr/>
          <a:lstStyle/>
          <a:p>
            <a:r>
              <a:rPr lang="el-GR" dirty="0" err="1"/>
              <a:t>Προπειραματική</a:t>
            </a:r>
            <a:r>
              <a:rPr lang="el-GR" dirty="0"/>
              <a:t> δοκιμασία</a:t>
            </a:r>
          </a:p>
        </p:txBody>
      </p:sp>
      <p:sp>
        <p:nvSpPr>
          <p:cNvPr id="3" name="Content Placeholder 2">
            <a:extLst>
              <a:ext uri="{FF2B5EF4-FFF2-40B4-BE49-F238E27FC236}">
                <a16:creationId xmlns:a16="http://schemas.microsoft.com/office/drawing/2014/main" id="{906A915A-ED3F-42EB-A982-8B9BEAC327DA}"/>
              </a:ext>
            </a:extLst>
          </p:cNvPr>
          <p:cNvSpPr>
            <a:spLocks noGrp="1"/>
          </p:cNvSpPr>
          <p:nvPr>
            <p:ph idx="1"/>
          </p:nvPr>
        </p:nvSpPr>
        <p:spPr/>
        <p:txBody>
          <a:bodyPr/>
          <a:lstStyle/>
          <a:p>
            <a:r>
              <a:rPr lang="el-GR" dirty="0"/>
              <a:t>Η απειλή αυτή συμβαίνει όταν πραγματοποιείται προέλεγχος ή όταν οι συμμετέχοντες γνωρίζουν τα βασικά δεδομένα.</a:t>
            </a:r>
          </a:p>
          <a:p>
            <a:r>
              <a:rPr lang="el-GR" dirty="0"/>
              <a:t>Οι συμμετέχοντες μπορεί να θυμούνται τις απαντήσεις που δίνουν σε ένα ερωτηματολόγιο πριν την παρέμβαση και να βάλουν τις ίδιες και στον </a:t>
            </a:r>
            <a:r>
              <a:rPr lang="el-GR" dirty="0" err="1"/>
              <a:t>μεταέλεγχο</a:t>
            </a:r>
            <a:r>
              <a:rPr lang="el-GR" dirty="0"/>
              <a:t>. Ή τα αποτελέσματα του </a:t>
            </a:r>
            <a:r>
              <a:rPr lang="el-GR" dirty="0" err="1"/>
              <a:t>μεταελέγχου</a:t>
            </a:r>
            <a:r>
              <a:rPr lang="el-GR" dirty="0"/>
              <a:t> να διαφοροποιηθούν επειδή γνωρίζουν τα δεδομένα. Π.χ. γνωρίζουν το βάρος που έχουν στον προέλεγχο και προσπαθούν να χάσουν βάρος για να μη τους χαρακτηρίσουν «παχύσαρκους».</a:t>
            </a:r>
          </a:p>
        </p:txBody>
      </p:sp>
    </p:spTree>
    <p:extLst>
      <p:ext uri="{BB962C8B-B14F-4D97-AF65-F5344CB8AC3E}">
        <p14:creationId xmlns:p14="http://schemas.microsoft.com/office/powerpoint/2010/main" val="4216816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3F4CC-86AB-45AA-B3C3-108274015E21}"/>
              </a:ext>
            </a:extLst>
          </p:cNvPr>
          <p:cNvSpPr>
            <a:spLocks noGrp="1"/>
          </p:cNvSpPr>
          <p:nvPr>
            <p:ph type="title"/>
          </p:nvPr>
        </p:nvSpPr>
        <p:spPr/>
        <p:txBody>
          <a:bodyPr/>
          <a:lstStyle/>
          <a:p>
            <a:r>
              <a:rPr lang="el-GR" dirty="0"/>
              <a:t>Αλλαγή οργάνων μέτρησης</a:t>
            </a:r>
            <a:br>
              <a:rPr lang="el-GR" dirty="0"/>
            </a:br>
            <a:endParaRPr lang="el-GR" dirty="0"/>
          </a:p>
        </p:txBody>
      </p:sp>
      <p:sp>
        <p:nvSpPr>
          <p:cNvPr id="3" name="Content Placeholder 2">
            <a:extLst>
              <a:ext uri="{FF2B5EF4-FFF2-40B4-BE49-F238E27FC236}">
                <a16:creationId xmlns:a16="http://schemas.microsoft.com/office/drawing/2014/main" id="{9F6526E0-E3E1-4F87-8080-6E9D26FCC574}"/>
              </a:ext>
            </a:extLst>
          </p:cNvPr>
          <p:cNvSpPr>
            <a:spLocks noGrp="1"/>
          </p:cNvSpPr>
          <p:nvPr>
            <p:ph idx="1"/>
          </p:nvPr>
        </p:nvSpPr>
        <p:spPr/>
        <p:txBody>
          <a:bodyPr/>
          <a:lstStyle/>
          <a:p>
            <a:r>
              <a:rPr lang="el-GR" dirty="0"/>
              <a:t>Περιλαμβάνει τη διαφορά μεταξύ των μετρήσεων του προελέγχου και του </a:t>
            </a:r>
            <a:r>
              <a:rPr lang="el-GR" dirty="0" err="1"/>
              <a:t>μεταελέγχου</a:t>
            </a:r>
            <a:r>
              <a:rPr lang="el-GR" dirty="0"/>
              <a:t> που προκαλούνται από την αλλαγή στην ακρίβεια του οργάνου μέτρησης.</a:t>
            </a:r>
          </a:p>
        </p:txBody>
      </p:sp>
    </p:spTree>
    <p:extLst>
      <p:ext uri="{BB962C8B-B14F-4D97-AF65-F5344CB8AC3E}">
        <p14:creationId xmlns:p14="http://schemas.microsoft.com/office/powerpoint/2010/main" val="1678801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447A3-BFC6-4BE7-9969-99BF6ACFBDBF}"/>
              </a:ext>
            </a:extLst>
          </p:cNvPr>
          <p:cNvSpPr>
            <a:spLocks noGrp="1"/>
          </p:cNvSpPr>
          <p:nvPr>
            <p:ph type="title"/>
          </p:nvPr>
        </p:nvSpPr>
        <p:spPr/>
        <p:txBody>
          <a:bodyPr/>
          <a:lstStyle/>
          <a:p>
            <a:r>
              <a:rPr lang="el-GR" dirty="0"/>
              <a:t>Θνησιμότητα </a:t>
            </a:r>
          </a:p>
        </p:txBody>
      </p:sp>
      <p:sp>
        <p:nvSpPr>
          <p:cNvPr id="3" name="Content Placeholder 2">
            <a:extLst>
              <a:ext uri="{FF2B5EF4-FFF2-40B4-BE49-F238E27FC236}">
                <a16:creationId xmlns:a16="http://schemas.microsoft.com/office/drawing/2014/main" id="{0B03D3BC-F55F-49A2-92EF-FEE99F9A6011}"/>
              </a:ext>
            </a:extLst>
          </p:cNvPr>
          <p:cNvSpPr>
            <a:spLocks noGrp="1"/>
          </p:cNvSpPr>
          <p:nvPr>
            <p:ph idx="1"/>
          </p:nvPr>
        </p:nvSpPr>
        <p:spPr/>
        <p:txBody>
          <a:bodyPr/>
          <a:lstStyle/>
          <a:p>
            <a:r>
              <a:rPr lang="el-GR" dirty="0"/>
              <a:t>Η απειλή της θνησιμότητας συμβαίνει όταν οι συμμετέχοντες δεν ολοκληρώνουν τη μελέτη. </a:t>
            </a:r>
          </a:p>
          <a:p>
            <a:r>
              <a:rPr lang="el-GR" dirty="0"/>
              <a:t>Π.χ. πειραματική μελέτη εφαρμογής άσκησης για την απώλεια βάρους. Εάν ένας μεγάλος αριθμός ατόμων της πειραματικής ομάδας πέθανε από έμφραγμα μυοκαρδίου, τότε η μέση απώλεια βάρους σε αυτή την ομάδα μπορεί να είναι μεγαλύτερη από την ομάδα ελέγχου επειδή αυτοί που πέθαναν ίσως να μην είχαν χάσει καθόλου βάρος. Άρα, αν δεν ληφθεί υπόψη η θνησιμότητα ο ερευνητής θα συμπεράνει λανθασμένα ότι η παρέμβαση λειτούργησε αποτελεσματικά!!</a:t>
            </a:r>
          </a:p>
          <a:p>
            <a:endParaRPr lang="el-GR" dirty="0"/>
          </a:p>
        </p:txBody>
      </p:sp>
    </p:spTree>
    <p:extLst>
      <p:ext uri="{BB962C8B-B14F-4D97-AF65-F5344CB8AC3E}">
        <p14:creationId xmlns:p14="http://schemas.microsoft.com/office/powerpoint/2010/main" val="2986690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1178C-FC4C-4C34-B488-36C14D172C9E}"/>
              </a:ext>
            </a:extLst>
          </p:cNvPr>
          <p:cNvSpPr>
            <a:spLocks noGrp="1"/>
          </p:cNvSpPr>
          <p:nvPr>
            <p:ph type="title"/>
          </p:nvPr>
        </p:nvSpPr>
        <p:spPr/>
        <p:txBody>
          <a:bodyPr/>
          <a:lstStyle/>
          <a:p>
            <a:r>
              <a:rPr lang="el-GR" dirty="0"/>
              <a:t>Απειλές για την εξωτερική εγκυρότητα</a:t>
            </a:r>
          </a:p>
        </p:txBody>
      </p:sp>
      <p:sp>
        <p:nvSpPr>
          <p:cNvPr id="3" name="Content Placeholder 2">
            <a:extLst>
              <a:ext uri="{FF2B5EF4-FFF2-40B4-BE49-F238E27FC236}">
                <a16:creationId xmlns:a16="http://schemas.microsoft.com/office/drawing/2014/main" id="{5209FE97-6587-410A-A317-FDB2860245C7}"/>
              </a:ext>
            </a:extLst>
          </p:cNvPr>
          <p:cNvSpPr>
            <a:spLocks noGrp="1"/>
          </p:cNvSpPr>
          <p:nvPr>
            <p:ph idx="1"/>
          </p:nvPr>
        </p:nvSpPr>
        <p:spPr/>
        <p:txBody>
          <a:bodyPr/>
          <a:lstStyle/>
          <a:p>
            <a:r>
              <a:rPr lang="el-GR" dirty="0"/>
              <a:t>Το φαινόμενο </a:t>
            </a:r>
            <a:r>
              <a:rPr lang="en-US" dirty="0"/>
              <a:t>Hawthorne</a:t>
            </a:r>
          </a:p>
          <a:p>
            <a:r>
              <a:rPr lang="el-GR" dirty="0"/>
              <a:t>Το φαινόμενο του πειραματιστή</a:t>
            </a:r>
          </a:p>
          <a:p>
            <a:r>
              <a:rPr lang="el-GR" dirty="0"/>
              <a:t>Το φαινόμενο επίδρασης του προελέγχου</a:t>
            </a:r>
          </a:p>
        </p:txBody>
      </p:sp>
    </p:spTree>
    <p:extLst>
      <p:ext uri="{BB962C8B-B14F-4D97-AF65-F5344CB8AC3E}">
        <p14:creationId xmlns:p14="http://schemas.microsoft.com/office/powerpoint/2010/main" val="3972054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76F4-3E01-4053-AE4A-185C573209CF}"/>
              </a:ext>
            </a:extLst>
          </p:cNvPr>
          <p:cNvSpPr>
            <a:spLocks noGrp="1"/>
          </p:cNvSpPr>
          <p:nvPr>
            <p:ph type="title"/>
          </p:nvPr>
        </p:nvSpPr>
        <p:spPr/>
        <p:txBody>
          <a:bodyPr/>
          <a:lstStyle/>
          <a:p>
            <a:r>
              <a:rPr lang="el-GR" dirty="0"/>
              <a:t>Το φαινόμενο </a:t>
            </a:r>
            <a:r>
              <a:rPr lang="en-US" dirty="0"/>
              <a:t>Hawthorne</a:t>
            </a:r>
            <a:br>
              <a:rPr lang="en-US" dirty="0"/>
            </a:br>
            <a:endParaRPr lang="el-GR" dirty="0"/>
          </a:p>
        </p:txBody>
      </p:sp>
      <p:sp>
        <p:nvSpPr>
          <p:cNvPr id="3" name="Content Placeholder 2">
            <a:extLst>
              <a:ext uri="{FF2B5EF4-FFF2-40B4-BE49-F238E27FC236}">
                <a16:creationId xmlns:a16="http://schemas.microsoft.com/office/drawing/2014/main" id="{1433FD4E-25B9-48B7-AB7F-8CE3040A1929}"/>
              </a:ext>
            </a:extLst>
          </p:cNvPr>
          <p:cNvSpPr>
            <a:spLocks noGrp="1"/>
          </p:cNvSpPr>
          <p:nvPr>
            <p:ph idx="1"/>
          </p:nvPr>
        </p:nvSpPr>
        <p:spPr/>
        <p:txBody>
          <a:bodyPr/>
          <a:lstStyle/>
          <a:p>
            <a:r>
              <a:rPr lang="el-GR" dirty="0"/>
              <a:t>Συμβαίνει όταν οι συμμετέχοντες ανταποκρίνονται με συγκεκριμένο τρόπο καθότι γνωρίζουν ότι είναι υπό παρατήρηση.</a:t>
            </a:r>
          </a:p>
          <a:p>
            <a:r>
              <a:rPr lang="el-GR" dirty="0"/>
              <a:t>Ένας τρόπος ελέγχου της απειλής αυτής είναι η διεξαγωγή ενός διπλού-τυφλού πειράματος, όπου ούτε ο ερευνητής ούτε οι συμμετέχοντες γνωρίζουν ποιοι από αυτούς ανήκουν στην πειραματική ομάδα και ποιοι στην ομάδα ελέγχου.</a:t>
            </a:r>
          </a:p>
          <a:p>
            <a:endParaRPr lang="el-GR" dirty="0"/>
          </a:p>
        </p:txBody>
      </p:sp>
    </p:spTree>
    <p:extLst>
      <p:ext uri="{BB962C8B-B14F-4D97-AF65-F5344CB8AC3E}">
        <p14:creationId xmlns:p14="http://schemas.microsoft.com/office/powerpoint/2010/main" val="189439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21460-D28D-4B73-A3AB-BBCB85D05834}"/>
              </a:ext>
            </a:extLst>
          </p:cNvPr>
          <p:cNvSpPr>
            <a:spLocks noGrp="1"/>
          </p:cNvSpPr>
          <p:nvPr>
            <p:ph type="title"/>
          </p:nvPr>
        </p:nvSpPr>
        <p:spPr/>
        <p:txBody>
          <a:bodyPr/>
          <a:lstStyle/>
          <a:p>
            <a:r>
              <a:rPr lang="el-GR" dirty="0"/>
              <a:t>Διερευνητικές, περιγραφικές και επεξηγηματικές μελέτες</a:t>
            </a:r>
          </a:p>
        </p:txBody>
      </p:sp>
      <p:sp>
        <p:nvSpPr>
          <p:cNvPr id="3" name="Content Placeholder 2">
            <a:extLst>
              <a:ext uri="{FF2B5EF4-FFF2-40B4-BE49-F238E27FC236}">
                <a16:creationId xmlns:a16="http://schemas.microsoft.com/office/drawing/2014/main" id="{C1792D09-97A6-41CE-BC8B-FD5F6CAAB3AF}"/>
              </a:ext>
            </a:extLst>
          </p:cNvPr>
          <p:cNvSpPr>
            <a:spLocks noGrp="1"/>
          </p:cNvSpPr>
          <p:nvPr>
            <p:ph idx="1"/>
          </p:nvPr>
        </p:nvSpPr>
        <p:spPr/>
        <p:txBody>
          <a:bodyPr>
            <a:normAutofit fontScale="92500" lnSpcReduction="10000"/>
          </a:bodyPr>
          <a:lstStyle/>
          <a:p>
            <a:r>
              <a:rPr lang="el-GR" dirty="0"/>
              <a:t>Σύμφωνα με την ήδη υπάρχουσα γνώση επί των μεταβλητών, η έρευνα μπορεί να κατηγοριοποιηθεί σε διερευνητική, περιγραφική ή επεξηγηματική.</a:t>
            </a:r>
          </a:p>
          <a:p>
            <a:r>
              <a:rPr lang="el-GR" dirty="0"/>
              <a:t>Μεταξύ των 2 πρώτων κατηγοριών υπάρχει επικάλυψη.</a:t>
            </a:r>
          </a:p>
          <a:p>
            <a:r>
              <a:rPr lang="el-GR" dirty="0"/>
              <a:t>Οι </a:t>
            </a:r>
            <a:r>
              <a:rPr lang="el-GR" b="1" dirty="0"/>
              <a:t>διερευνητικές μελέτες </a:t>
            </a:r>
            <a:r>
              <a:rPr lang="el-GR" dirty="0"/>
              <a:t>διεξάγονται όταν οι γνώσεις για το φαινόμενο του ενδιαφέροντος είναι περιορισμένες.</a:t>
            </a:r>
          </a:p>
          <a:p>
            <a:r>
              <a:rPr lang="el-GR" dirty="0"/>
              <a:t>Στις διερευνητικές μελέτες εκδηλώνεται ενδιαφέρον τόσο για τις ποιοτικές, όσο και για τις ποσοτικές εκφάνσεις των δεδομένων. </a:t>
            </a:r>
          </a:p>
          <a:p>
            <a:r>
              <a:rPr lang="el-GR" dirty="0"/>
              <a:t>Π.χ. θα θελήσετε να εξετάσετε τις ανάγκες των μελών της οικογένειας του ασθενή που λαμβάνει ενδοφλέβια ανοσοθεραπεία κατ’ </a:t>
            </a:r>
            <a:r>
              <a:rPr lang="el-GR" dirty="0" err="1"/>
              <a:t>οίκον</a:t>
            </a:r>
            <a:r>
              <a:rPr lang="el-GR" dirty="0"/>
              <a:t>. Για να καθορίσετε τα ερωτήματα που χρειάζεται να τεθούν, θα πρέπει να διεξάγετε μια βιβλιογραφική ανασκόπηση. Είναι πολύ πιθανόν, να βρείτε περιορισμένο αριθμό πληροφοριών σχετικά με το θέμα αυτό. Επομένως, η διερευνητική μελέτη αποδεικνύεται ως η καταλληλότερη για την περίπτωση αυτή.</a:t>
            </a:r>
          </a:p>
          <a:p>
            <a:r>
              <a:rPr lang="el-GR" dirty="0"/>
              <a:t>Γενικότερα, οι υποθέσεις δεν είναι κατάλληλες για αυτούς τους τύπους μελέτης.</a:t>
            </a:r>
          </a:p>
          <a:p>
            <a:endParaRPr lang="el-GR" dirty="0"/>
          </a:p>
        </p:txBody>
      </p:sp>
    </p:spTree>
    <p:extLst>
      <p:ext uri="{BB962C8B-B14F-4D97-AF65-F5344CB8AC3E}">
        <p14:creationId xmlns:p14="http://schemas.microsoft.com/office/powerpoint/2010/main" val="1821438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1D1D6-50EE-44E2-8DE8-1722E1011AA8}"/>
              </a:ext>
            </a:extLst>
          </p:cNvPr>
          <p:cNvSpPr>
            <a:spLocks noGrp="1"/>
          </p:cNvSpPr>
          <p:nvPr>
            <p:ph type="title"/>
          </p:nvPr>
        </p:nvSpPr>
        <p:spPr/>
        <p:txBody>
          <a:bodyPr/>
          <a:lstStyle/>
          <a:p>
            <a:r>
              <a:rPr lang="el-GR" dirty="0"/>
              <a:t>Το φαινόμενο του πειραματιστή</a:t>
            </a:r>
            <a:br>
              <a:rPr lang="el-GR" dirty="0"/>
            </a:br>
            <a:endParaRPr lang="el-GR" dirty="0"/>
          </a:p>
        </p:txBody>
      </p:sp>
      <p:sp>
        <p:nvSpPr>
          <p:cNvPr id="3" name="Content Placeholder 2">
            <a:extLst>
              <a:ext uri="{FF2B5EF4-FFF2-40B4-BE49-F238E27FC236}">
                <a16:creationId xmlns:a16="http://schemas.microsoft.com/office/drawing/2014/main" id="{EFCDF493-7816-4F25-A324-E76392BF471E}"/>
              </a:ext>
            </a:extLst>
          </p:cNvPr>
          <p:cNvSpPr>
            <a:spLocks noGrp="1"/>
          </p:cNvSpPr>
          <p:nvPr>
            <p:ph idx="1"/>
          </p:nvPr>
        </p:nvSpPr>
        <p:spPr/>
        <p:txBody>
          <a:bodyPr/>
          <a:lstStyle/>
          <a:p>
            <a:r>
              <a:rPr lang="el-GR" dirty="0"/>
              <a:t>Συμβαίνει όταν τα χαρακτηριστικά ή οι συμπεριφορές του ερευνητή επηρεάζουν και τις συμπεριφορές των υποκειμένων.</a:t>
            </a:r>
          </a:p>
          <a:p>
            <a:r>
              <a:rPr lang="el-GR" dirty="0"/>
              <a:t>Μερικά παραδείγματα αποτελούν: οι εκφράσεις του προσώπου, η ενδυμασία, η ηλικία, το φύλο και η εικόνα του σώματος του ερευνητή. </a:t>
            </a:r>
          </a:p>
          <a:p>
            <a:r>
              <a:rPr lang="el-GR" dirty="0"/>
              <a:t>Το </a:t>
            </a:r>
            <a:r>
              <a:rPr lang="el-GR" b="1" dirty="0"/>
              <a:t>φαινόμενο </a:t>
            </a:r>
            <a:r>
              <a:rPr lang="en-US" b="1" dirty="0"/>
              <a:t>Rosenthal </a:t>
            </a:r>
            <a:r>
              <a:rPr lang="el-GR" dirty="0"/>
              <a:t>χρησιμοποιείται για να υποδηλώσει την επιρροή του ερευνητή στις απαντήσεις των συμμετεχόντων.</a:t>
            </a:r>
          </a:p>
          <a:p>
            <a:endParaRPr lang="el-GR" dirty="0"/>
          </a:p>
        </p:txBody>
      </p:sp>
    </p:spTree>
    <p:extLst>
      <p:ext uri="{BB962C8B-B14F-4D97-AF65-F5344CB8AC3E}">
        <p14:creationId xmlns:p14="http://schemas.microsoft.com/office/powerpoint/2010/main" val="31023676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69C52-81AA-4DA0-A3FC-2FE493FB1341}"/>
              </a:ext>
            </a:extLst>
          </p:cNvPr>
          <p:cNvSpPr>
            <a:spLocks noGrp="1"/>
          </p:cNvSpPr>
          <p:nvPr>
            <p:ph type="title"/>
          </p:nvPr>
        </p:nvSpPr>
        <p:spPr/>
        <p:txBody>
          <a:bodyPr>
            <a:normAutofit fontScale="90000"/>
          </a:bodyPr>
          <a:lstStyle/>
          <a:p>
            <a:r>
              <a:rPr lang="el-GR" dirty="0"/>
              <a:t>Το φαινόμενο επίδρασης του προελέγχου</a:t>
            </a:r>
            <a:br>
              <a:rPr lang="el-GR" dirty="0"/>
            </a:br>
            <a:endParaRPr lang="el-GR" dirty="0"/>
          </a:p>
        </p:txBody>
      </p:sp>
      <p:sp>
        <p:nvSpPr>
          <p:cNvPr id="3" name="Content Placeholder 2">
            <a:extLst>
              <a:ext uri="{FF2B5EF4-FFF2-40B4-BE49-F238E27FC236}">
                <a16:creationId xmlns:a16="http://schemas.microsoft.com/office/drawing/2014/main" id="{3C6BEFAA-4AE9-48C9-B258-ED3BC1965CD1}"/>
              </a:ext>
            </a:extLst>
          </p:cNvPr>
          <p:cNvSpPr>
            <a:spLocks noGrp="1"/>
          </p:cNvSpPr>
          <p:nvPr>
            <p:ph idx="1"/>
          </p:nvPr>
        </p:nvSpPr>
        <p:spPr/>
        <p:txBody>
          <a:bodyPr/>
          <a:lstStyle/>
          <a:p>
            <a:r>
              <a:rPr lang="el-GR" dirty="0"/>
              <a:t>Σε μελέτες που υπάρχει προέλεγχος και </a:t>
            </a:r>
            <a:r>
              <a:rPr lang="el-GR" dirty="0" err="1"/>
              <a:t>μετέλεγχος</a:t>
            </a:r>
            <a:r>
              <a:rPr lang="el-GR" dirty="0"/>
              <a:t>.</a:t>
            </a:r>
          </a:p>
          <a:p>
            <a:r>
              <a:rPr lang="el-GR" dirty="0"/>
              <a:t>Συμβαίνει όταν οι συμμετέχοντες είναι ευαισθητοποιημένοι, καθώς έχουν περάσει από τη διαδικασία του προελέγχου. Η ευαισθητοποίηση αυτή μπορεί να επηρεάσει τα αποτελέσματα του μετά-ελέγχου.</a:t>
            </a:r>
          </a:p>
          <a:p>
            <a:endParaRPr lang="el-GR" dirty="0"/>
          </a:p>
        </p:txBody>
      </p:sp>
    </p:spTree>
    <p:extLst>
      <p:ext uri="{BB962C8B-B14F-4D97-AF65-F5344CB8AC3E}">
        <p14:creationId xmlns:p14="http://schemas.microsoft.com/office/powerpoint/2010/main" val="1578187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8EC44-8199-41FB-A81F-220FD869C23C}"/>
              </a:ext>
            </a:extLst>
          </p:cNvPr>
          <p:cNvSpPr>
            <a:spLocks noGrp="1"/>
          </p:cNvSpPr>
          <p:nvPr>
            <p:ph type="title"/>
          </p:nvPr>
        </p:nvSpPr>
        <p:spPr/>
        <p:txBody>
          <a:bodyPr/>
          <a:lstStyle/>
          <a:p>
            <a:r>
              <a:rPr lang="el-GR" dirty="0"/>
              <a:t>Αληθείς πειραματικοί σχεδιασμοί</a:t>
            </a:r>
          </a:p>
        </p:txBody>
      </p:sp>
      <p:sp>
        <p:nvSpPr>
          <p:cNvPr id="3" name="Content Placeholder 2">
            <a:extLst>
              <a:ext uri="{FF2B5EF4-FFF2-40B4-BE49-F238E27FC236}">
                <a16:creationId xmlns:a16="http://schemas.microsoft.com/office/drawing/2014/main" id="{48613041-BF8C-4F67-B580-2895A2D76BBE}"/>
              </a:ext>
            </a:extLst>
          </p:cNvPr>
          <p:cNvSpPr>
            <a:spLocks noGrp="1"/>
          </p:cNvSpPr>
          <p:nvPr>
            <p:ph idx="1"/>
          </p:nvPr>
        </p:nvSpPr>
        <p:spPr/>
        <p:txBody>
          <a:bodyPr/>
          <a:lstStyle/>
          <a:p>
            <a:r>
              <a:rPr lang="el-GR" dirty="0"/>
              <a:t>Ο ερευνητής ελέγχει σε μεγάλο βαθμό την ερευνητική κατάσταση.</a:t>
            </a:r>
          </a:p>
          <a:p>
            <a:r>
              <a:rPr lang="el-GR" dirty="0"/>
              <a:t>Οι απειλές της εσωτερικής εγκυρότητας της μελέτης ελαχιστοποιούνται.</a:t>
            </a:r>
          </a:p>
          <a:p>
            <a:r>
              <a:rPr lang="el-GR" dirty="0"/>
              <a:t>Ένας αληθής πειραματικός σχεδιασμός πρέπει: να πληροί τα εξής κριτήρια:</a:t>
            </a:r>
          </a:p>
          <a:p>
            <a:pPr marL="457200" indent="-457200">
              <a:buFont typeface="+mj-lt"/>
              <a:buAutoNum type="arabicPeriod"/>
            </a:pPr>
            <a:r>
              <a:rPr lang="el-GR" dirty="0"/>
              <a:t>Ο ερευνητής χειρίζεται τις πειραματικές μεταβλητές.</a:t>
            </a:r>
          </a:p>
          <a:p>
            <a:pPr marL="457200" indent="-457200">
              <a:buFont typeface="+mj-lt"/>
              <a:buAutoNum type="arabicPeriod"/>
            </a:pPr>
            <a:r>
              <a:rPr lang="el-GR" dirty="0"/>
              <a:t>Στη μελέτη συμπεριλαμβάνεται τουλάχιστον μία πειραματική ομάδα, καθώς και μία ομάδα ελέγχου.</a:t>
            </a:r>
          </a:p>
          <a:p>
            <a:pPr marL="457200" indent="-457200">
              <a:buFont typeface="+mj-lt"/>
              <a:buAutoNum type="arabicPeriod"/>
            </a:pPr>
            <a:r>
              <a:rPr lang="el-GR" dirty="0"/>
              <a:t>Οι συμμετέχοντες τοποθετούνται τυχαία είτε στην πειραματική ομάδα είτε στην ομάδα ελέγχου.</a:t>
            </a:r>
          </a:p>
        </p:txBody>
      </p:sp>
    </p:spTree>
    <p:extLst>
      <p:ext uri="{BB962C8B-B14F-4D97-AF65-F5344CB8AC3E}">
        <p14:creationId xmlns:p14="http://schemas.microsoft.com/office/powerpoint/2010/main" val="35914441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D61C8-9C86-429C-9E4A-F83DAA784F2C}"/>
              </a:ext>
            </a:extLst>
          </p:cNvPr>
          <p:cNvSpPr>
            <a:spLocks noGrp="1"/>
          </p:cNvSpPr>
          <p:nvPr>
            <p:ph type="title"/>
          </p:nvPr>
        </p:nvSpPr>
        <p:spPr/>
        <p:txBody>
          <a:bodyPr/>
          <a:lstStyle/>
          <a:p>
            <a:r>
              <a:rPr lang="el-GR" dirty="0"/>
              <a:t>Ο ερευνητής χειρίζεται τις πειραματικές μεταβλητές</a:t>
            </a:r>
          </a:p>
        </p:txBody>
      </p:sp>
      <p:sp>
        <p:nvSpPr>
          <p:cNvPr id="3" name="Content Placeholder 2">
            <a:extLst>
              <a:ext uri="{FF2B5EF4-FFF2-40B4-BE49-F238E27FC236}">
                <a16:creationId xmlns:a16="http://schemas.microsoft.com/office/drawing/2014/main" id="{2986FBE2-C136-413F-ABBB-7B6949A82211}"/>
              </a:ext>
            </a:extLst>
          </p:cNvPr>
          <p:cNvSpPr>
            <a:spLocks noGrp="1"/>
          </p:cNvSpPr>
          <p:nvPr>
            <p:ph idx="1"/>
          </p:nvPr>
        </p:nvSpPr>
        <p:spPr/>
        <p:txBody>
          <a:bodyPr/>
          <a:lstStyle/>
          <a:p>
            <a:r>
              <a:rPr lang="el-GR" dirty="0"/>
              <a:t>Αναφέρεται στον χειρισμό των ανεξάρτητων μεταβλητών, δηλαδή η ανεξάρτητη μεταβλητή ελέγχεται από τον ερευνητή. Π.χ. ο ερευνητής έχει τον πλήρη έλεγχο της πειραματικής θεραπείας/παρέμβασης και των ατόμων που θα την λάβουν.</a:t>
            </a:r>
          </a:p>
          <a:p>
            <a:endParaRPr lang="el-GR" dirty="0"/>
          </a:p>
          <a:p>
            <a:endParaRPr lang="el-GR" dirty="0"/>
          </a:p>
          <a:p>
            <a:endParaRPr lang="el-GR" dirty="0"/>
          </a:p>
        </p:txBody>
      </p:sp>
    </p:spTree>
    <p:extLst>
      <p:ext uri="{BB962C8B-B14F-4D97-AF65-F5344CB8AC3E}">
        <p14:creationId xmlns:p14="http://schemas.microsoft.com/office/powerpoint/2010/main" val="28149911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59AF9-FB55-4D9D-83B1-A6EE101A4C47}"/>
              </a:ext>
            </a:extLst>
          </p:cNvPr>
          <p:cNvSpPr>
            <a:spLocks noGrp="1"/>
          </p:cNvSpPr>
          <p:nvPr>
            <p:ph type="title"/>
          </p:nvPr>
        </p:nvSpPr>
        <p:spPr/>
        <p:txBody>
          <a:bodyPr>
            <a:normAutofit fontScale="90000"/>
          </a:bodyPr>
          <a:lstStyle/>
          <a:p>
            <a:r>
              <a:rPr lang="el-GR" dirty="0"/>
              <a:t>Στη μελέτη συμπεριλαμβάνεται τουλάχιστον μία πειραματική ομάδα, καθώς και μία ομάδα ελέγχου</a:t>
            </a:r>
          </a:p>
        </p:txBody>
      </p:sp>
      <p:sp>
        <p:nvSpPr>
          <p:cNvPr id="3" name="Content Placeholder 2">
            <a:extLst>
              <a:ext uri="{FF2B5EF4-FFF2-40B4-BE49-F238E27FC236}">
                <a16:creationId xmlns:a16="http://schemas.microsoft.com/office/drawing/2014/main" id="{13F6F5D5-0356-48FD-B352-4A1FE7B5AFF1}"/>
              </a:ext>
            </a:extLst>
          </p:cNvPr>
          <p:cNvSpPr>
            <a:spLocks noGrp="1"/>
          </p:cNvSpPr>
          <p:nvPr>
            <p:ph idx="1"/>
          </p:nvPr>
        </p:nvSpPr>
        <p:spPr/>
        <p:txBody>
          <a:bodyPr/>
          <a:lstStyle/>
          <a:p>
            <a:r>
              <a:rPr lang="el-GR" dirty="0"/>
              <a:t>Η </a:t>
            </a:r>
            <a:r>
              <a:rPr lang="el-GR" b="1" dirty="0"/>
              <a:t>ομάδα παρέμβασης </a:t>
            </a:r>
            <a:r>
              <a:rPr lang="el-GR" dirty="0"/>
              <a:t>υποδηλώνει μια ομάδα στην πειραματική μελέτη που λαμβάνει την πειραματική θεραπεία/παρέμβαση.</a:t>
            </a:r>
          </a:p>
          <a:p>
            <a:r>
              <a:rPr lang="el-GR" dirty="0"/>
              <a:t>Η </a:t>
            </a:r>
            <a:r>
              <a:rPr lang="el-GR" b="1" dirty="0"/>
              <a:t>ομάδα ελέγχου </a:t>
            </a:r>
            <a:r>
              <a:rPr lang="el-GR" dirty="0"/>
              <a:t>υποδηλώνει μια ομάδα στην πειραματική μελέτη που δεν λαμβάνει την πειραματική θεραπεία/παρέμβαση.</a:t>
            </a:r>
          </a:p>
          <a:p>
            <a:r>
              <a:rPr lang="el-GR" dirty="0"/>
              <a:t>Η </a:t>
            </a:r>
            <a:r>
              <a:rPr lang="el-GR" b="1" dirty="0"/>
              <a:t>ομάδα σύγκρισης </a:t>
            </a:r>
            <a:r>
              <a:rPr lang="el-GR" dirty="0"/>
              <a:t>συνήθως λαμβάνει τη «φυσιολογική» ή τη συνηθισμένη παρέμβαση έναντι της πειραματικής.</a:t>
            </a:r>
          </a:p>
          <a:p>
            <a:endParaRPr lang="el-GR" dirty="0"/>
          </a:p>
          <a:p>
            <a:endParaRPr lang="el-GR" dirty="0"/>
          </a:p>
        </p:txBody>
      </p:sp>
    </p:spTree>
    <p:extLst>
      <p:ext uri="{BB962C8B-B14F-4D97-AF65-F5344CB8AC3E}">
        <p14:creationId xmlns:p14="http://schemas.microsoft.com/office/powerpoint/2010/main" val="37299674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2A52A-A2C5-4B3C-9AD3-3AF6093C4448}"/>
              </a:ext>
            </a:extLst>
          </p:cNvPr>
          <p:cNvSpPr>
            <a:spLocks noGrp="1"/>
          </p:cNvSpPr>
          <p:nvPr>
            <p:ph type="title"/>
          </p:nvPr>
        </p:nvSpPr>
        <p:spPr/>
        <p:txBody>
          <a:bodyPr>
            <a:normAutofit fontScale="90000"/>
          </a:bodyPr>
          <a:lstStyle/>
          <a:p>
            <a:r>
              <a:rPr lang="el-GR" dirty="0"/>
              <a:t>Οι συμμετέχοντες τοποθετούνται τυχαία είτε στην πειραματική ομάδα είτε στην ομάδα ελέγχου</a:t>
            </a:r>
          </a:p>
        </p:txBody>
      </p:sp>
      <p:sp>
        <p:nvSpPr>
          <p:cNvPr id="3" name="Content Placeholder 2">
            <a:extLst>
              <a:ext uri="{FF2B5EF4-FFF2-40B4-BE49-F238E27FC236}">
                <a16:creationId xmlns:a16="http://schemas.microsoft.com/office/drawing/2014/main" id="{6ADDDAF9-A559-4841-8805-141939EFA7D2}"/>
              </a:ext>
            </a:extLst>
          </p:cNvPr>
          <p:cNvSpPr>
            <a:spLocks noGrp="1"/>
          </p:cNvSpPr>
          <p:nvPr>
            <p:ph idx="1"/>
          </p:nvPr>
        </p:nvSpPr>
        <p:spPr/>
        <p:txBody>
          <a:bodyPr/>
          <a:lstStyle/>
          <a:p>
            <a:r>
              <a:rPr lang="el-GR" dirty="0"/>
              <a:t>Η τυχαία τοποθέτηση διασφαλίζει ότι κάθε συμμετέχοντας έχει μια ίση ευκαιρία να τοποθετηθεί σε οποιαδήποτε από τις ομάδες της πειραματικής μελέτης.</a:t>
            </a:r>
          </a:p>
          <a:p>
            <a:endParaRPr lang="el-GR" dirty="0"/>
          </a:p>
        </p:txBody>
      </p:sp>
    </p:spTree>
    <p:extLst>
      <p:ext uri="{BB962C8B-B14F-4D97-AF65-F5344CB8AC3E}">
        <p14:creationId xmlns:p14="http://schemas.microsoft.com/office/powerpoint/2010/main" val="23222477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4E74D-AAA3-41C2-BEE5-96288276863F}"/>
              </a:ext>
            </a:extLst>
          </p:cNvPr>
          <p:cNvSpPr>
            <a:spLocks noGrp="1"/>
          </p:cNvSpPr>
          <p:nvPr>
            <p:ph type="title"/>
          </p:nvPr>
        </p:nvSpPr>
        <p:spPr/>
        <p:txBody>
          <a:bodyPr/>
          <a:lstStyle/>
          <a:p>
            <a:r>
              <a:rPr lang="el-GR" dirty="0"/>
              <a:t>Αληθείς πειραματικοί σχεδιασμοί</a:t>
            </a:r>
          </a:p>
        </p:txBody>
      </p:sp>
      <p:sp>
        <p:nvSpPr>
          <p:cNvPr id="3" name="Content Placeholder 2">
            <a:extLst>
              <a:ext uri="{FF2B5EF4-FFF2-40B4-BE49-F238E27FC236}">
                <a16:creationId xmlns:a16="http://schemas.microsoft.com/office/drawing/2014/main" id="{78025A01-B952-44E8-9476-188EF5D69565}"/>
              </a:ext>
            </a:extLst>
          </p:cNvPr>
          <p:cNvSpPr>
            <a:spLocks noGrp="1"/>
          </p:cNvSpPr>
          <p:nvPr>
            <p:ph idx="1"/>
          </p:nvPr>
        </p:nvSpPr>
        <p:spPr/>
        <p:txBody>
          <a:bodyPr/>
          <a:lstStyle/>
          <a:p>
            <a:pPr lvl="1"/>
            <a:r>
              <a:rPr lang="el-GR" dirty="0"/>
              <a:t>Προέλεγχος-</a:t>
            </a:r>
            <a:r>
              <a:rPr lang="el-GR" dirty="0" err="1"/>
              <a:t>Μεταέλεγχος</a:t>
            </a:r>
            <a:r>
              <a:rPr lang="el-GR" dirty="0"/>
              <a:t> της ομάδας ελέγχου</a:t>
            </a:r>
          </a:p>
          <a:p>
            <a:pPr lvl="1"/>
            <a:r>
              <a:rPr lang="el-GR" dirty="0"/>
              <a:t>Μόνο </a:t>
            </a:r>
            <a:r>
              <a:rPr lang="el-GR" dirty="0" err="1"/>
              <a:t>μεταέλεγχος</a:t>
            </a:r>
            <a:r>
              <a:rPr lang="el-GR" dirty="0"/>
              <a:t> της ομάδας ελέγχου</a:t>
            </a:r>
          </a:p>
          <a:p>
            <a:pPr lvl="1"/>
            <a:r>
              <a:rPr lang="el-GR" dirty="0"/>
              <a:t>Τύπος </a:t>
            </a:r>
            <a:r>
              <a:rPr lang="en-US" dirty="0"/>
              <a:t>Solomon </a:t>
            </a:r>
            <a:r>
              <a:rPr lang="el-GR" dirty="0"/>
              <a:t>τεσσάρων ομάδων</a:t>
            </a:r>
          </a:p>
          <a:p>
            <a:endParaRPr lang="el-GR" dirty="0"/>
          </a:p>
        </p:txBody>
      </p:sp>
    </p:spTree>
    <p:extLst>
      <p:ext uri="{BB962C8B-B14F-4D97-AF65-F5344CB8AC3E}">
        <p14:creationId xmlns:p14="http://schemas.microsoft.com/office/powerpoint/2010/main" val="5088946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B6374-CAAF-4161-8588-0A8CBD95F79D}"/>
              </a:ext>
            </a:extLst>
          </p:cNvPr>
          <p:cNvSpPr>
            <a:spLocks noGrp="1"/>
          </p:cNvSpPr>
          <p:nvPr>
            <p:ph type="title"/>
          </p:nvPr>
        </p:nvSpPr>
        <p:spPr/>
        <p:txBody>
          <a:bodyPr>
            <a:normAutofit/>
          </a:bodyPr>
          <a:lstStyle/>
          <a:p>
            <a:r>
              <a:rPr lang="el-GR" dirty="0"/>
              <a:t>Προέλεγχος-</a:t>
            </a:r>
            <a:r>
              <a:rPr lang="el-GR" dirty="0" err="1"/>
              <a:t>Μεταέλεγχος</a:t>
            </a:r>
            <a:r>
              <a:rPr lang="el-GR" dirty="0"/>
              <a:t> της ομάδας ελέγχου</a:t>
            </a:r>
          </a:p>
        </p:txBody>
      </p:sp>
      <p:sp>
        <p:nvSpPr>
          <p:cNvPr id="3" name="Content Placeholder 2">
            <a:extLst>
              <a:ext uri="{FF2B5EF4-FFF2-40B4-BE49-F238E27FC236}">
                <a16:creationId xmlns:a16="http://schemas.microsoft.com/office/drawing/2014/main" id="{699D600A-3ED7-4147-9C3C-BA58AB6E12C6}"/>
              </a:ext>
            </a:extLst>
          </p:cNvPr>
          <p:cNvSpPr>
            <a:spLocks noGrp="1"/>
          </p:cNvSpPr>
          <p:nvPr>
            <p:ph idx="1"/>
          </p:nvPr>
        </p:nvSpPr>
        <p:spPr/>
        <p:txBody>
          <a:bodyPr/>
          <a:lstStyle/>
          <a:p>
            <a:r>
              <a:rPr lang="el-GR" dirty="0"/>
              <a:t>Στο σχεδιασμό αυτό:</a:t>
            </a:r>
          </a:p>
          <a:p>
            <a:pPr marL="457200" indent="-457200">
              <a:buFont typeface="+mj-lt"/>
              <a:buAutoNum type="arabicPeriod"/>
            </a:pPr>
            <a:r>
              <a:rPr lang="el-GR" dirty="0"/>
              <a:t>Τα υποκείμενα τοποθετούνται τυχαία στις ομάδες</a:t>
            </a:r>
          </a:p>
          <a:p>
            <a:pPr marL="457200" indent="-457200">
              <a:buFont typeface="+mj-lt"/>
              <a:buAutoNum type="arabicPeriod"/>
            </a:pPr>
            <a:r>
              <a:rPr lang="el-GR" dirty="0"/>
              <a:t>Γίνεται ένας προέλεγχος σε αμφότερες τις ομάδες</a:t>
            </a:r>
          </a:p>
          <a:p>
            <a:pPr marL="457200" indent="-457200">
              <a:buFont typeface="+mj-lt"/>
              <a:buAutoNum type="arabicPeriod"/>
            </a:pPr>
            <a:r>
              <a:rPr lang="el-GR" dirty="0"/>
              <a:t>Η πειραματική ομάδα είναι ο δέκτης της πειραματικής θεραπείας, ενώ η συγκριτική ομάδα είναι ο δέκτης της συνηθισμένης θεραπείας ή δεν λαμβάνει καθόλου θεραπεία</a:t>
            </a:r>
          </a:p>
          <a:p>
            <a:pPr marL="457200" indent="-457200">
              <a:buFont typeface="+mj-lt"/>
              <a:buAutoNum type="arabicPeriod"/>
            </a:pPr>
            <a:r>
              <a:rPr lang="el-GR" dirty="0"/>
              <a:t>Γίνεται ένας </a:t>
            </a:r>
            <a:r>
              <a:rPr lang="el-GR" dirty="0" err="1"/>
              <a:t>μεταέλεγχος</a:t>
            </a:r>
            <a:r>
              <a:rPr lang="el-GR" dirty="0"/>
              <a:t> σε αμφότερες τις ομάδες</a:t>
            </a:r>
          </a:p>
          <a:p>
            <a:pPr marL="0" indent="0">
              <a:buNone/>
            </a:pPr>
            <a:r>
              <a:rPr lang="el-GR" dirty="0"/>
              <a:t>Μειονέκτημα: εξωτερική απειλή των φαινομένων επίδρασης του προελέγχου.</a:t>
            </a:r>
          </a:p>
          <a:p>
            <a:pPr marL="457200" indent="-457200">
              <a:buFont typeface="+mj-lt"/>
              <a:buAutoNum type="arabicPeriod"/>
            </a:pPr>
            <a:endParaRPr lang="el-GR" dirty="0"/>
          </a:p>
        </p:txBody>
      </p:sp>
    </p:spTree>
    <p:extLst>
      <p:ext uri="{BB962C8B-B14F-4D97-AF65-F5344CB8AC3E}">
        <p14:creationId xmlns:p14="http://schemas.microsoft.com/office/powerpoint/2010/main" val="5100952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907BD-F2D8-40B2-9BD6-5A486C24E188}"/>
              </a:ext>
            </a:extLst>
          </p:cNvPr>
          <p:cNvSpPr>
            <a:spLocks noGrp="1"/>
          </p:cNvSpPr>
          <p:nvPr>
            <p:ph type="title"/>
          </p:nvPr>
        </p:nvSpPr>
        <p:spPr/>
        <p:txBody>
          <a:bodyPr/>
          <a:lstStyle/>
          <a:p>
            <a:r>
              <a:rPr lang="el-GR" dirty="0"/>
              <a:t>Μόνο </a:t>
            </a:r>
            <a:r>
              <a:rPr lang="el-GR" dirty="0" err="1"/>
              <a:t>μεταέλεγχος</a:t>
            </a:r>
            <a:r>
              <a:rPr lang="el-GR" dirty="0"/>
              <a:t> της ομάδας ελέγχου</a:t>
            </a:r>
          </a:p>
        </p:txBody>
      </p:sp>
      <p:sp>
        <p:nvSpPr>
          <p:cNvPr id="3" name="Content Placeholder 2">
            <a:extLst>
              <a:ext uri="{FF2B5EF4-FFF2-40B4-BE49-F238E27FC236}">
                <a16:creationId xmlns:a16="http://schemas.microsoft.com/office/drawing/2014/main" id="{23527B7D-34C8-4D49-A0E0-1C639F16D4DE}"/>
              </a:ext>
            </a:extLst>
          </p:cNvPr>
          <p:cNvSpPr>
            <a:spLocks noGrp="1"/>
          </p:cNvSpPr>
          <p:nvPr>
            <p:ph idx="1"/>
          </p:nvPr>
        </p:nvSpPr>
        <p:spPr/>
        <p:txBody>
          <a:bodyPr/>
          <a:lstStyle/>
          <a:p>
            <a:r>
              <a:rPr lang="el-GR" dirty="0"/>
              <a:t>Στο σχεδιασμό αυτό:</a:t>
            </a:r>
          </a:p>
          <a:p>
            <a:pPr marL="457200" indent="-457200">
              <a:buFont typeface="+mj-lt"/>
              <a:buAutoNum type="arabicPeriod"/>
            </a:pPr>
            <a:r>
              <a:rPr lang="el-GR" dirty="0"/>
              <a:t>Τα υποκείμενα τοποθετούνται τυχαία στις ομάδες</a:t>
            </a:r>
          </a:p>
          <a:p>
            <a:pPr marL="457200" indent="-457200">
              <a:buFont typeface="+mj-lt"/>
              <a:buAutoNum type="arabicPeriod"/>
            </a:pPr>
            <a:r>
              <a:rPr lang="el-GR" dirty="0"/>
              <a:t>Η πειραματική ομάδα είναι ο δέκτης της πειραματικής θεραπείας, ενώ η συγκριτική ομάδα είναι ο δέκτης της συνηθισμένης θεραπείας ή δεν λαμβάνει καθόλου θεραπεία</a:t>
            </a:r>
          </a:p>
          <a:p>
            <a:pPr marL="457200" indent="-457200">
              <a:buFont typeface="+mj-lt"/>
              <a:buAutoNum type="arabicPeriod"/>
            </a:pPr>
            <a:r>
              <a:rPr lang="el-GR" dirty="0"/>
              <a:t>Γίνεται ένας </a:t>
            </a:r>
            <a:r>
              <a:rPr lang="el-GR" dirty="0" err="1"/>
              <a:t>μεταέλεγχος</a:t>
            </a:r>
            <a:r>
              <a:rPr lang="el-GR" dirty="0"/>
              <a:t> σε αμφότερες τις ομάδες</a:t>
            </a:r>
            <a:endParaRPr lang="en-US" dirty="0"/>
          </a:p>
          <a:p>
            <a:pPr marL="0" indent="0">
              <a:buNone/>
            </a:pPr>
            <a:r>
              <a:rPr lang="el-GR" dirty="0"/>
              <a:t>Είναι πιο εύκολος στη διεξαγωγή και ανώτερος του σχεδιασμού προελέγχου και </a:t>
            </a:r>
            <a:r>
              <a:rPr lang="el-GR" dirty="0" err="1"/>
              <a:t>μεταελέγχου</a:t>
            </a:r>
            <a:r>
              <a:rPr lang="el-GR" dirty="0"/>
              <a:t>.</a:t>
            </a:r>
          </a:p>
          <a:p>
            <a:endParaRPr lang="el-GR" dirty="0"/>
          </a:p>
        </p:txBody>
      </p:sp>
    </p:spTree>
    <p:extLst>
      <p:ext uri="{BB962C8B-B14F-4D97-AF65-F5344CB8AC3E}">
        <p14:creationId xmlns:p14="http://schemas.microsoft.com/office/powerpoint/2010/main" val="1125917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85084-B4C3-47EE-98C1-EB314FD00697}"/>
              </a:ext>
            </a:extLst>
          </p:cNvPr>
          <p:cNvSpPr>
            <a:spLocks noGrp="1"/>
          </p:cNvSpPr>
          <p:nvPr>
            <p:ph type="title"/>
          </p:nvPr>
        </p:nvSpPr>
        <p:spPr/>
        <p:txBody>
          <a:bodyPr/>
          <a:lstStyle/>
          <a:p>
            <a:r>
              <a:rPr lang="el-GR" dirty="0"/>
              <a:t>Σχεδιασμός τεσσάρων ομάδων τύπου </a:t>
            </a:r>
            <a:r>
              <a:rPr lang="en-US" dirty="0"/>
              <a:t>Solomon</a:t>
            </a:r>
            <a:endParaRPr lang="el-GR" dirty="0"/>
          </a:p>
        </p:txBody>
      </p:sp>
      <p:sp>
        <p:nvSpPr>
          <p:cNvPr id="3" name="Content Placeholder 2">
            <a:extLst>
              <a:ext uri="{FF2B5EF4-FFF2-40B4-BE49-F238E27FC236}">
                <a16:creationId xmlns:a16="http://schemas.microsoft.com/office/drawing/2014/main" id="{2CC01C2F-2047-45B7-867A-E76E6D757B15}"/>
              </a:ext>
            </a:extLst>
          </p:cNvPr>
          <p:cNvSpPr>
            <a:spLocks noGrp="1"/>
          </p:cNvSpPr>
          <p:nvPr>
            <p:ph idx="1"/>
          </p:nvPr>
        </p:nvSpPr>
        <p:spPr/>
        <p:txBody>
          <a:bodyPr/>
          <a:lstStyle/>
          <a:p>
            <a:r>
              <a:rPr lang="el-GR" dirty="0"/>
              <a:t>Τα υποκείμενα τοποθετούνται τυχαία σε μια από τις τέσσερις ομάδες.</a:t>
            </a:r>
          </a:p>
          <a:p>
            <a:r>
              <a:rPr lang="el-GR" dirty="0"/>
              <a:t>Γίνεται προέλεγχος σε 2 από τις 4 ομάδες, την πειραματική ομάδα 1 και τη συγκριτική ομάδα 1.</a:t>
            </a:r>
          </a:p>
          <a:p>
            <a:r>
              <a:rPr lang="el-GR" dirty="0"/>
              <a:t>Δύο από τις ομάδες, δηλαδή η πειραματική ομάδα 1 και 2 λαμβάνουν τη πειραματική θεραπεία, ενώ οι δύο υπόλοιπες ομάδες (συγκριτική ομάδα 1 και συγκριτική ομάδα 2) λαμβάνουν τη συνηθισμένη ή καθόλου θεραπεία.</a:t>
            </a:r>
          </a:p>
          <a:p>
            <a:r>
              <a:rPr lang="el-GR" dirty="0"/>
              <a:t>Γίνεται </a:t>
            </a:r>
            <a:r>
              <a:rPr lang="el-GR" dirty="0" err="1"/>
              <a:t>μεταέλεγχος</a:t>
            </a:r>
            <a:r>
              <a:rPr lang="el-GR" dirty="0"/>
              <a:t> σε όλες τις ομάδες. </a:t>
            </a:r>
          </a:p>
          <a:p>
            <a:endParaRPr lang="el-GR" dirty="0"/>
          </a:p>
        </p:txBody>
      </p:sp>
    </p:spTree>
    <p:extLst>
      <p:ext uri="{BB962C8B-B14F-4D97-AF65-F5344CB8AC3E}">
        <p14:creationId xmlns:p14="http://schemas.microsoft.com/office/powerpoint/2010/main" val="87982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8826A-CEEE-4057-BA4C-3AD27E4C507D}"/>
              </a:ext>
            </a:extLst>
          </p:cNvPr>
          <p:cNvSpPr>
            <a:spLocks noGrp="1"/>
          </p:cNvSpPr>
          <p:nvPr>
            <p:ph type="title"/>
          </p:nvPr>
        </p:nvSpPr>
        <p:spPr/>
        <p:txBody>
          <a:bodyPr/>
          <a:lstStyle/>
          <a:p>
            <a:r>
              <a:rPr lang="el-GR" dirty="0"/>
              <a:t>Διερευνητικές, περιγραφικές και επεξηγηματικές μελέτες</a:t>
            </a:r>
          </a:p>
        </p:txBody>
      </p:sp>
      <p:sp>
        <p:nvSpPr>
          <p:cNvPr id="3" name="Content Placeholder 2">
            <a:extLst>
              <a:ext uri="{FF2B5EF4-FFF2-40B4-BE49-F238E27FC236}">
                <a16:creationId xmlns:a16="http://schemas.microsoft.com/office/drawing/2014/main" id="{B7E3FED3-6831-4260-8DDE-86D145BCEA8A}"/>
              </a:ext>
            </a:extLst>
          </p:cNvPr>
          <p:cNvSpPr>
            <a:spLocks noGrp="1"/>
          </p:cNvSpPr>
          <p:nvPr>
            <p:ph idx="1"/>
          </p:nvPr>
        </p:nvSpPr>
        <p:spPr/>
        <p:txBody>
          <a:bodyPr/>
          <a:lstStyle/>
          <a:p>
            <a:r>
              <a:rPr lang="el-GR" dirty="0"/>
              <a:t>Στις </a:t>
            </a:r>
            <a:r>
              <a:rPr lang="el-GR" b="1" dirty="0"/>
              <a:t>περιγραφικές μελέτες </a:t>
            </a:r>
            <a:r>
              <a:rPr lang="el-GR" dirty="0"/>
              <a:t>περιγράφονται τα φαινόμενα ή αξιολογείται η σχέση μεταξύ των μεταβλητών. </a:t>
            </a:r>
          </a:p>
          <a:p>
            <a:r>
              <a:rPr lang="el-GR" dirty="0"/>
              <a:t>Μοιάζει με μία διερευνητική μελέτη. Ωστόσο, αυτές οι δύο κατηγορίες μπορούν να διακριθούν αν λάβουμε υπόψη τον όγκο των πληροφοριών που είναι διαθέσιμος για τις υπό διερεύνηση μεταβλητές. Οι διερευνητικές μελέτες χρησιμοποιούνται όταν η γνώση για τον τομέα του ενδιαφέροντος είναι περιορισμένη. Αντίθετα, όταν υπάρχει πληθώρα πληροφοριών για την αξιολόγηση των σχέσεων μεταξύ των μεταβλητών, τότε μπορούν να διεξαχθούν οι περιγραφικές μελέτες στις οποίες θα γίνει και ο έλεγχος των υποθέσεων. </a:t>
            </a:r>
          </a:p>
          <a:p>
            <a:r>
              <a:rPr lang="el-GR" dirty="0"/>
              <a:t>Π.χ. όταν οι γνώσεις για την κατ’ </a:t>
            </a:r>
            <a:r>
              <a:rPr lang="el-GR" dirty="0" err="1"/>
              <a:t>οίκον</a:t>
            </a:r>
            <a:r>
              <a:rPr lang="el-GR" dirty="0"/>
              <a:t> ενδοφλέβια ανοσοθεραπεία θα είναι αρκετές θα διεξάγετε μια περιγραφική μελέτη για τα </a:t>
            </a:r>
            <a:r>
              <a:rPr lang="el-GR" dirty="0" err="1"/>
              <a:t>ανοσοθεραπευτικά</a:t>
            </a:r>
            <a:r>
              <a:rPr lang="el-GR" dirty="0"/>
              <a:t> φάρμακα που προκαλούν μεγαλύτερη τοξικότητα. </a:t>
            </a:r>
          </a:p>
          <a:p>
            <a:endParaRPr lang="el-GR" dirty="0"/>
          </a:p>
        </p:txBody>
      </p:sp>
    </p:spTree>
    <p:extLst>
      <p:ext uri="{BB962C8B-B14F-4D97-AF65-F5344CB8AC3E}">
        <p14:creationId xmlns:p14="http://schemas.microsoft.com/office/powerpoint/2010/main" val="72262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2CD13-5234-43C9-8B02-C62E5C13449B}"/>
              </a:ext>
            </a:extLst>
          </p:cNvPr>
          <p:cNvSpPr>
            <a:spLocks noGrp="1"/>
          </p:cNvSpPr>
          <p:nvPr>
            <p:ph type="title"/>
          </p:nvPr>
        </p:nvSpPr>
        <p:spPr/>
        <p:txBody>
          <a:bodyPr/>
          <a:lstStyle/>
          <a:p>
            <a:r>
              <a:rPr lang="el-GR" dirty="0"/>
              <a:t>Σχεδιασμός τεσσάρων ομάδων τύπου </a:t>
            </a:r>
            <a:r>
              <a:rPr lang="en-US" dirty="0"/>
              <a:t>Solomon</a:t>
            </a:r>
            <a:endParaRPr lang="el-GR" dirty="0"/>
          </a:p>
        </p:txBody>
      </p:sp>
      <p:sp>
        <p:nvSpPr>
          <p:cNvPr id="3" name="Content Placeholder 2">
            <a:extLst>
              <a:ext uri="{FF2B5EF4-FFF2-40B4-BE49-F238E27FC236}">
                <a16:creationId xmlns:a16="http://schemas.microsoft.com/office/drawing/2014/main" id="{DB9CF530-0634-4928-B246-717ACAE0322A}"/>
              </a:ext>
            </a:extLst>
          </p:cNvPr>
          <p:cNvSpPr>
            <a:spLocks noGrp="1"/>
          </p:cNvSpPr>
          <p:nvPr>
            <p:ph idx="1"/>
          </p:nvPr>
        </p:nvSpPr>
        <p:spPr/>
        <p:txBody>
          <a:bodyPr/>
          <a:lstStyle/>
          <a:p>
            <a:r>
              <a:rPr lang="el-GR" dirty="0"/>
              <a:t>Θεωρείται ως ο πειραματικός σχεδιασμός με το μεγαλύτερο κύρος, καθώς ελαχιστοποιεί τις απειλές για την εσωτερική και την εξωτερική εγκυρότητα.</a:t>
            </a:r>
          </a:p>
          <a:p>
            <a:r>
              <a:rPr lang="el-GR" dirty="0"/>
              <a:t>Όχι μόνο ελέγχει τις απειλές για την εσωτερική εγκυρότητα, αλλά ελέγχει επίσης και το φαινόμενο επίδρασης του προελέγχου. </a:t>
            </a:r>
          </a:p>
          <a:p>
            <a:r>
              <a:rPr lang="el-GR" dirty="0"/>
              <a:t>Απαιτεί μεγαλύτερο δείγμα και η στατιστική ανάλυση των δεδομένων είναι πιο πολύπλοκη.</a:t>
            </a:r>
          </a:p>
        </p:txBody>
      </p:sp>
    </p:spTree>
    <p:extLst>
      <p:ext uri="{BB962C8B-B14F-4D97-AF65-F5344CB8AC3E}">
        <p14:creationId xmlns:p14="http://schemas.microsoft.com/office/powerpoint/2010/main" val="34565025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C3DC7-C528-464E-99D6-E4415C4EC5A9}"/>
              </a:ext>
            </a:extLst>
          </p:cNvPr>
          <p:cNvSpPr>
            <a:spLocks noGrp="1"/>
          </p:cNvSpPr>
          <p:nvPr>
            <p:ph type="title"/>
          </p:nvPr>
        </p:nvSpPr>
        <p:spPr/>
        <p:txBody>
          <a:bodyPr/>
          <a:lstStyle/>
          <a:p>
            <a:r>
              <a:rPr lang="el-GR" dirty="0"/>
              <a:t>Πειραματικοί σχεδιασμοί</a:t>
            </a:r>
          </a:p>
        </p:txBody>
      </p:sp>
      <p:sp>
        <p:nvSpPr>
          <p:cNvPr id="3" name="Content Placeholder 2">
            <a:extLst>
              <a:ext uri="{FF2B5EF4-FFF2-40B4-BE49-F238E27FC236}">
                <a16:creationId xmlns:a16="http://schemas.microsoft.com/office/drawing/2014/main" id="{1DD89D69-8D81-4A4E-AC32-BD8F6C70F473}"/>
              </a:ext>
            </a:extLst>
          </p:cNvPr>
          <p:cNvSpPr>
            <a:spLocks noGrp="1"/>
          </p:cNvSpPr>
          <p:nvPr>
            <p:ph idx="1"/>
          </p:nvPr>
        </p:nvSpPr>
        <p:spPr/>
        <p:txBody>
          <a:bodyPr/>
          <a:lstStyle/>
          <a:p>
            <a:r>
              <a:rPr lang="el-GR" dirty="0" err="1"/>
              <a:t>Οιονεί</a:t>
            </a:r>
            <a:r>
              <a:rPr lang="el-GR" dirty="0"/>
              <a:t> πειραματικοί σχεδιασμοί</a:t>
            </a:r>
          </a:p>
          <a:p>
            <a:pPr lvl="1"/>
            <a:r>
              <a:rPr lang="el-GR" dirty="0"/>
              <a:t>Μη ισοδύναμες ομάδες ελέγχου</a:t>
            </a:r>
          </a:p>
          <a:p>
            <a:pPr lvl="1"/>
            <a:r>
              <a:rPr lang="el-GR" dirty="0" err="1"/>
              <a:t>Χρονοσειρές</a:t>
            </a:r>
            <a:endParaRPr lang="el-GR" dirty="0"/>
          </a:p>
          <a:p>
            <a:endParaRPr lang="el-GR" dirty="0"/>
          </a:p>
        </p:txBody>
      </p:sp>
    </p:spTree>
    <p:extLst>
      <p:ext uri="{BB962C8B-B14F-4D97-AF65-F5344CB8AC3E}">
        <p14:creationId xmlns:p14="http://schemas.microsoft.com/office/powerpoint/2010/main" val="14472713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854B3-C3D0-4CF8-B915-3AA526B0B7FA}"/>
              </a:ext>
            </a:extLst>
          </p:cNvPr>
          <p:cNvSpPr>
            <a:spLocks noGrp="1"/>
          </p:cNvSpPr>
          <p:nvPr>
            <p:ph type="title"/>
          </p:nvPr>
        </p:nvSpPr>
        <p:spPr/>
        <p:txBody>
          <a:bodyPr/>
          <a:lstStyle/>
          <a:p>
            <a:r>
              <a:rPr lang="el-GR" dirty="0" err="1"/>
              <a:t>Οιονεί</a:t>
            </a:r>
            <a:r>
              <a:rPr lang="el-GR" dirty="0"/>
              <a:t> πειραματικοί σχεδιασμοί</a:t>
            </a:r>
          </a:p>
        </p:txBody>
      </p:sp>
      <p:sp>
        <p:nvSpPr>
          <p:cNvPr id="3" name="Content Placeholder 2">
            <a:extLst>
              <a:ext uri="{FF2B5EF4-FFF2-40B4-BE49-F238E27FC236}">
                <a16:creationId xmlns:a16="http://schemas.microsoft.com/office/drawing/2014/main" id="{B98BFB09-2535-4778-BBBB-0073CDFBD544}"/>
              </a:ext>
            </a:extLst>
          </p:cNvPr>
          <p:cNvSpPr>
            <a:spLocks noGrp="1"/>
          </p:cNvSpPr>
          <p:nvPr>
            <p:ph idx="1"/>
          </p:nvPr>
        </p:nvSpPr>
        <p:spPr/>
        <p:txBody>
          <a:bodyPr/>
          <a:lstStyle/>
          <a:p>
            <a:r>
              <a:rPr lang="el-GR" dirty="0"/>
              <a:t>Είτε δεν υπάρχει συγκριτική ομάδα, είτε τα υποκείμενα δεν τοποθετούνται τυχαία στις ομάδες.</a:t>
            </a:r>
          </a:p>
          <a:p>
            <a:r>
              <a:rPr lang="el-GR" i="1" dirty="0"/>
              <a:t>1. Σχεδιασμός μη ισοδύναμης ομάδας ελέγχου:</a:t>
            </a:r>
          </a:p>
          <a:p>
            <a:pPr>
              <a:buFont typeface="Wingdings" panose="05000000000000000000" pitchFamily="2" charset="2"/>
              <a:buChar char="Ø"/>
            </a:pPr>
            <a:r>
              <a:rPr lang="el-GR" dirty="0"/>
              <a:t>Είναι παρόμοιος με τον σχεδιασμό του προελέγχου και του </a:t>
            </a:r>
            <a:r>
              <a:rPr lang="el-GR" dirty="0" err="1"/>
              <a:t>μεταελέγχου</a:t>
            </a:r>
            <a:r>
              <a:rPr lang="el-GR" dirty="0"/>
              <a:t> της ομάδας ελέγχου, μόνο που </a:t>
            </a:r>
            <a:r>
              <a:rPr lang="el-GR" b="1" u="sng" dirty="0"/>
              <a:t>δεν</a:t>
            </a:r>
            <a:r>
              <a:rPr lang="el-GR" dirty="0"/>
              <a:t> γίνεται τυχαία κατανομή των υποκειμένων στις ομάδες.</a:t>
            </a:r>
          </a:p>
          <a:p>
            <a:pPr>
              <a:buFont typeface="Wingdings" panose="05000000000000000000" pitchFamily="2" charset="2"/>
              <a:buChar char="Ø"/>
            </a:pPr>
            <a:r>
              <a:rPr lang="el-GR" dirty="0"/>
              <a:t>Η μεγαλύτερη απειλή για την εσωτερική εγκυρότητα είναι η μεροληψία της επιλογής.</a:t>
            </a:r>
          </a:p>
          <a:p>
            <a:pPr>
              <a:buFont typeface="Wingdings" panose="05000000000000000000" pitchFamily="2" charset="2"/>
              <a:buChar char="Ø"/>
            </a:pPr>
            <a:r>
              <a:rPr lang="el-GR" dirty="0"/>
              <a:t>Οι δύο ομάδες ίσως να μην είναι παρόμοιες κατά την έναρξη της μελέτης. Είναι πιθανόν, ωστόσο, να γίνει στατιστικός έλεγχος των διαφορών των ομάδων. </a:t>
            </a:r>
          </a:p>
          <a:p>
            <a:endParaRPr lang="el-GR" dirty="0"/>
          </a:p>
          <a:p>
            <a:pPr marL="457200" indent="-457200">
              <a:buFont typeface="+mj-lt"/>
              <a:buAutoNum type="arabicPeriod"/>
            </a:pPr>
            <a:endParaRPr lang="el-GR" dirty="0"/>
          </a:p>
          <a:p>
            <a:endParaRPr lang="el-GR" dirty="0"/>
          </a:p>
        </p:txBody>
      </p:sp>
    </p:spTree>
    <p:extLst>
      <p:ext uri="{BB962C8B-B14F-4D97-AF65-F5344CB8AC3E}">
        <p14:creationId xmlns:p14="http://schemas.microsoft.com/office/powerpoint/2010/main" val="20615934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2646E-9936-4576-AC68-0F072CF45179}"/>
              </a:ext>
            </a:extLst>
          </p:cNvPr>
          <p:cNvSpPr>
            <a:spLocks noGrp="1"/>
          </p:cNvSpPr>
          <p:nvPr>
            <p:ph type="title"/>
          </p:nvPr>
        </p:nvSpPr>
        <p:spPr/>
        <p:txBody>
          <a:bodyPr/>
          <a:lstStyle/>
          <a:p>
            <a:r>
              <a:rPr lang="el-GR" dirty="0" err="1"/>
              <a:t>Οιονεί</a:t>
            </a:r>
            <a:r>
              <a:rPr lang="el-GR" dirty="0"/>
              <a:t> πειραματικοί σχεδιασμοί</a:t>
            </a:r>
          </a:p>
        </p:txBody>
      </p:sp>
      <p:sp>
        <p:nvSpPr>
          <p:cNvPr id="3" name="Content Placeholder 2">
            <a:extLst>
              <a:ext uri="{FF2B5EF4-FFF2-40B4-BE49-F238E27FC236}">
                <a16:creationId xmlns:a16="http://schemas.microsoft.com/office/drawing/2014/main" id="{71AD95A8-CF18-4FD7-B0B6-A0B5A8887F0B}"/>
              </a:ext>
            </a:extLst>
          </p:cNvPr>
          <p:cNvSpPr>
            <a:spLocks noGrp="1"/>
          </p:cNvSpPr>
          <p:nvPr>
            <p:ph idx="1"/>
          </p:nvPr>
        </p:nvSpPr>
        <p:spPr/>
        <p:txBody>
          <a:bodyPr/>
          <a:lstStyle/>
          <a:p>
            <a:r>
              <a:rPr lang="el-GR" i="1" dirty="0"/>
              <a:t>2. Σχεδιασμός </a:t>
            </a:r>
            <a:r>
              <a:rPr lang="el-GR" i="1" dirty="0" err="1"/>
              <a:t>χρονοσειρών</a:t>
            </a:r>
            <a:r>
              <a:rPr lang="el-GR" i="1" dirty="0"/>
              <a:t>:</a:t>
            </a:r>
          </a:p>
          <a:p>
            <a:r>
              <a:rPr lang="el-GR" dirty="0"/>
              <a:t>Ο ερευνητής παρατηρεί ή μετρά περιοδικά τα υποκείμενα. Η πειραματική θεραπεία χορηγείται μεταξύ των παρατηρήσεων.</a:t>
            </a:r>
          </a:p>
          <a:p>
            <a:r>
              <a:rPr lang="el-GR" dirty="0"/>
              <a:t>Π.χ. ασθενείς με οσφυαλγία, αξιολόγηση πόνου την 1</a:t>
            </a:r>
            <a:r>
              <a:rPr lang="el-GR" baseline="30000" dirty="0"/>
              <a:t>η</a:t>
            </a:r>
            <a:r>
              <a:rPr lang="el-GR" dirty="0"/>
              <a:t> εβδομάδα, αξιολόγηση πόνου την 2</a:t>
            </a:r>
            <a:r>
              <a:rPr lang="el-GR" baseline="30000" dirty="0"/>
              <a:t>η</a:t>
            </a:r>
            <a:r>
              <a:rPr lang="el-GR" dirty="0"/>
              <a:t> εβδομάδα, αξιολόγηση πόνου την 3</a:t>
            </a:r>
            <a:r>
              <a:rPr lang="el-GR" baseline="30000" dirty="0"/>
              <a:t>η</a:t>
            </a:r>
            <a:r>
              <a:rPr lang="el-GR" dirty="0"/>
              <a:t> εβδομάδα, παρέμβαση (διδασκαλία μιας ειδικής άσκησης), αξιολόγηση πόνου την 4</a:t>
            </a:r>
            <a:r>
              <a:rPr lang="el-GR" baseline="30000" dirty="0"/>
              <a:t>η</a:t>
            </a:r>
            <a:r>
              <a:rPr lang="el-GR" dirty="0"/>
              <a:t> εβδομάδα, αξιολόγηση πόνου την 5</a:t>
            </a:r>
            <a:r>
              <a:rPr lang="el-GR" baseline="30000" dirty="0"/>
              <a:t>η</a:t>
            </a:r>
            <a:r>
              <a:rPr lang="el-GR" dirty="0"/>
              <a:t> εβδομάδα, αξιολόγηση πόνου την 6</a:t>
            </a:r>
            <a:r>
              <a:rPr lang="el-GR" baseline="30000" dirty="0"/>
              <a:t>η</a:t>
            </a:r>
            <a:r>
              <a:rPr lang="el-GR" dirty="0"/>
              <a:t> εβδομάδα.</a:t>
            </a:r>
          </a:p>
          <a:p>
            <a:r>
              <a:rPr lang="el-GR" dirty="0"/>
              <a:t>Οι πολυάριθμες μετρήσεις βοηθούν στην ενίσχυση της εγκυρότητας  του σχεδιασμού.</a:t>
            </a:r>
          </a:p>
          <a:p>
            <a:r>
              <a:rPr lang="el-GR" dirty="0"/>
              <a:t>Οι μεγαλύτερες απειλές για την εγκυρότητα είναι το ιστορικό και η </a:t>
            </a:r>
            <a:r>
              <a:rPr lang="el-GR" dirty="0" err="1"/>
              <a:t>προπειραματική</a:t>
            </a:r>
            <a:r>
              <a:rPr lang="el-GR" dirty="0"/>
              <a:t> δοκιμασία.</a:t>
            </a:r>
          </a:p>
          <a:p>
            <a:endParaRPr lang="el-GR" i="1" dirty="0"/>
          </a:p>
        </p:txBody>
      </p:sp>
    </p:spTree>
    <p:extLst>
      <p:ext uri="{BB962C8B-B14F-4D97-AF65-F5344CB8AC3E}">
        <p14:creationId xmlns:p14="http://schemas.microsoft.com/office/powerpoint/2010/main" val="39768245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54169-AB98-4B03-9B3B-62390E0D1D9B}"/>
              </a:ext>
            </a:extLst>
          </p:cNvPr>
          <p:cNvSpPr>
            <a:spLocks noGrp="1"/>
          </p:cNvSpPr>
          <p:nvPr>
            <p:ph type="title"/>
          </p:nvPr>
        </p:nvSpPr>
        <p:spPr/>
        <p:txBody>
          <a:bodyPr/>
          <a:lstStyle/>
          <a:p>
            <a:r>
              <a:rPr lang="el-GR" dirty="0"/>
              <a:t>Προ-πειραματικοί σχεδιασμοί</a:t>
            </a:r>
          </a:p>
        </p:txBody>
      </p:sp>
      <p:sp>
        <p:nvSpPr>
          <p:cNvPr id="3" name="Content Placeholder 2">
            <a:extLst>
              <a:ext uri="{FF2B5EF4-FFF2-40B4-BE49-F238E27FC236}">
                <a16:creationId xmlns:a16="http://schemas.microsoft.com/office/drawing/2014/main" id="{498586CF-98D8-48BB-A9FF-F389384917F4}"/>
              </a:ext>
            </a:extLst>
          </p:cNvPr>
          <p:cNvSpPr>
            <a:spLocks noGrp="1"/>
          </p:cNvSpPr>
          <p:nvPr>
            <p:ph idx="1"/>
          </p:nvPr>
        </p:nvSpPr>
        <p:spPr/>
        <p:txBody>
          <a:bodyPr/>
          <a:lstStyle/>
          <a:p>
            <a:pPr lvl="1"/>
            <a:r>
              <a:rPr lang="el-GR" dirty="0"/>
              <a:t>Περιπτωσιολογική μελέτη μιας δοκιμής (εφάπαξ)</a:t>
            </a:r>
          </a:p>
          <a:p>
            <a:pPr lvl="1"/>
            <a:r>
              <a:rPr lang="el-GR" dirty="0"/>
              <a:t>Προέλεγχος-</a:t>
            </a:r>
            <a:r>
              <a:rPr lang="el-GR" dirty="0" err="1"/>
              <a:t>Μεταέλεγχος</a:t>
            </a:r>
            <a:r>
              <a:rPr lang="el-GR" dirty="0"/>
              <a:t> μιας ομάδας</a:t>
            </a:r>
          </a:p>
          <a:p>
            <a:pPr lvl="1"/>
            <a:endParaRPr lang="el-GR" dirty="0"/>
          </a:p>
          <a:p>
            <a:r>
              <a:rPr lang="el-GR" dirty="0"/>
              <a:t>Αποτελούν αδύναμους πειραματικούς σχεδιασμούς στους οποίους ο ερευνητής ασκεί περιορισμένο έλεγχο.</a:t>
            </a:r>
          </a:p>
          <a:p>
            <a:endParaRPr lang="el-GR" dirty="0"/>
          </a:p>
          <a:p>
            <a:endParaRPr lang="el-GR" dirty="0"/>
          </a:p>
        </p:txBody>
      </p:sp>
    </p:spTree>
    <p:extLst>
      <p:ext uri="{BB962C8B-B14F-4D97-AF65-F5344CB8AC3E}">
        <p14:creationId xmlns:p14="http://schemas.microsoft.com/office/powerpoint/2010/main" val="22601288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06A4D-39C6-461D-9560-40E5DC0794D3}"/>
              </a:ext>
            </a:extLst>
          </p:cNvPr>
          <p:cNvSpPr>
            <a:spLocks noGrp="1"/>
          </p:cNvSpPr>
          <p:nvPr>
            <p:ph type="title"/>
          </p:nvPr>
        </p:nvSpPr>
        <p:spPr/>
        <p:txBody>
          <a:bodyPr>
            <a:normAutofit/>
          </a:bodyPr>
          <a:lstStyle/>
          <a:p>
            <a:r>
              <a:rPr lang="el-GR" dirty="0"/>
              <a:t>Περιπτωσιολογική μελέτη μιας δοκιμής (εφάπαξ)</a:t>
            </a:r>
          </a:p>
        </p:txBody>
      </p:sp>
      <p:sp>
        <p:nvSpPr>
          <p:cNvPr id="3" name="Content Placeholder 2">
            <a:extLst>
              <a:ext uri="{FF2B5EF4-FFF2-40B4-BE49-F238E27FC236}">
                <a16:creationId xmlns:a16="http://schemas.microsoft.com/office/drawing/2014/main" id="{50EA5782-3C11-4DF1-AA3E-CDD6C7F3A133}"/>
              </a:ext>
            </a:extLst>
          </p:cNvPr>
          <p:cNvSpPr>
            <a:spLocks noGrp="1"/>
          </p:cNvSpPr>
          <p:nvPr>
            <p:ph idx="1"/>
          </p:nvPr>
        </p:nvSpPr>
        <p:spPr/>
        <p:txBody>
          <a:bodyPr/>
          <a:lstStyle/>
          <a:p>
            <a:r>
              <a:rPr lang="el-GR" dirty="0"/>
              <a:t>Μια ομάδα εκτίθεται σε μια πειραματική θεραπεία και ακολούθως παρατηρείται.</a:t>
            </a:r>
          </a:p>
          <a:p>
            <a:r>
              <a:rPr lang="el-GR" dirty="0"/>
              <a:t>Ο σχεδιασμός αυτός δεν κάνει συγκρίσεις.</a:t>
            </a:r>
          </a:p>
          <a:p>
            <a:r>
              <a:rPr lang="el-GR" dirty="0"/>
              <a:t>Δεν υπάρχει κανένας τρόπος να καθορίσουμε εάν το αποτέλεσμα επηρεάστηκε από την παρέμβαση ή από κάτι άλλο.</a:t>
            </a:r>
          </a:p>
          <a:p>
            <a:r>
              <a:rPr lang="el-GR" dirty="0"/>
              <a:t>Δεν ελέγχει καμία από τις απειλές της εγκυρότητας.</a:t>
            </a:r>
          </a:p>
        </p:txBody>
      </p:sp>
    </p:spTree>
    <p:extLst>
      <p:ext uri="{BB962C8B-B14F-4D97-AF65-F5344CB8AC3E}">
        <p14:creationId xmlns:p14="http://schemas.microsoft.com/office/powerpoint/2010/main" val="20560765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0BD6F-5AC1-4641-BE09-5B10CBE97F7E}"/>
              </a:ext>
            </a:extLst>
          </p:cNvPr>
          <p:cNvSpPr>
            <a:spLocks noGrp="1"/>
          </p:cNvSpPr>
          <p:nvPr>
            <p:ph type="title"/>
          </p:nvPr>
        </p:nvSpPr>
        <p:spPr/>
        <p:txBody>
          <a:bodyPr/>
          <a:lstStyle/>
          <a:p>
            <a:r>
              <a:rPr lang="el-GR" dirty="0"/>
              <a:t>Προέλεγχος-</a:t>
            </a:r>
            <a:r>
              <a:rPr lang="el-GR" dirty="0" err="1"/>
              <a:t>Μεταέλεγχος</a:t>
            </a:r>
            <a:r>
              <a:rPr lang="el-GR" dirty="0"/>
              <a:t> μιας ομάδας</a:t>
            </a:r>
          </a:p>
        </p:txBody>
      </p:sp>
      <p:sp>
        <p:nvSpPr>
          <p:cNvPr id="3" name="Content Placeholder 2">
            <a:extLst>
              <a:ext uri="{FF2B5EF4-FFF2-40B4-BE49-F238E27FC236}">
                <a16:creationId xmlns:a16="http://schemas.microsoft.com/office/drawing/2014/main" id="{321E0058-83A2-405E-BD83-5BD515D56589}"/>
              </a:ext>
            </a:extLst>
          </p:cNvPr>
          <p:cNvSpPr>
            <a:spLocks noGrp="1"/>
          </p:cNvSpPr>
          <p:nvPr>
            <p:ph idx="1"/>
          </p:nvPr>
        </p:nvSpPr>
        <p:spPr/>
        <p:txBody>
          <a:bodyPr/>
          <a:lstStyle/>
          <a:p>
            <a:r>
              <a:rPr lang="el-GR" dirty="0"/>
              <a:t>Παρέχει τη σύγκριση μεταξύ μιας ομάδας υποκειμένων πριν και μετά την εφαρμογή της παρέμβασης/θεραπείας.</a:t>
            </a:r>
          </a:p>
          <a:p>
            <a:r>
              <a:rPr lang="el-GR" dirty="0"/>
              <a:t>Απειλές για την εσωτερική εγκυρότητα:</a:t>
            </a:r>
          </a:p>
          <a:p>
            <a:pPr marL="749808" lvl="1" indent="-457200">
              <a:buFont typeface="+mj-lt"/>
              <a:buAutoNum type="arabicPeriod"/>
            </a:pPr>
            <a:r>
              <a:rPr lang="el-GR" dirty="0"/>
              <a:t>Το ιστορικό</a:t>
            </a:r>
          </a:p>
          <a:p>
            <a:pPr marL="749808" lvl="1" indent="-457200">
              <a:buFont typeface="+mj-lt"/>
              <a:buAutoNum type="arabicPeriod"/>
            </a:pPr>
            <a:r>
              <a:rPr lang="el-GR" dirty="0"/>
              <a:t>Η ωριμότητα</a:t>
            </a:r>
          </a:p>
          <a:p>
            <a:pPr marL="749808" lvl="1" indent="-457200">
              <a:buFont typeface="+mj-lt"/>
              <a:buAutoNum type="arabicPeriod"/>
            </a:pPr>
            <a:r>
              <a:rPr lang="el-GR" dirty="0"/>
              <a:t>Η </a:t>
            </a:r>
            <a:r>
              <a:rPr lang="el-GR" dirty="0" err="1"/>
              <a:t>προπειραματική</a:t>
            </a:r>
            <a:r>
              <a:rPr lang="el-GR" dirty="0"/>
              <a:t> δοκιμασία</a:t>
            </a:r>
          </a:p>
          <a:p>
            <a:pPr marL="749808" lvl="1" indent="-457200">
              <a:buFont typeface="+mj-lt"/>
              <a:buAutoNum type="arabicPeriod"/>
            </a:pPr>
            <a:r>
              <a:rPr lang="el-GR" dirty="0"/>
              <a:t>Η αλλαγή οργάνων μέτρησης</a:t>
            </a:r>
          </a:p>
          <a:p>
            <a:pPr marL="749808" lvl="1" indent="-457200">
              <a:buFont typeface="+mj-lt"/>
              <a:buAutoNum type="arabicPeriod"/>
            </a:pPr>
            <a:endParaRPr lang="el-GR" dirty="0"/>
          </a:p>
        </p:txBody>
      </p:sp>
    </p:spTree>
    <p:extLst>
      <p:ext uri="{BB962C8B-B14F-4D97-AF65-F5344CB8AC3E}">
        <p14:creationId xmlns:p14="http://schemas.microsoft.com/office/powerpoint/2010/main" val="1029862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793B52F-5591-4B2E-8B5A-48542B463711}"/>
              </a:ext>
            </a:extLst>
          </p:cNvPr>
          <p:cNvSpPr>
            <a:spLocks noGrp="1"/>
          </p:cNvSpPr>
          <p:nvPr>
            <p:ph type="ctrTitle"/>
          </p:nvPr>
        </p:nvSpPr>
        <p:spPr/>
        <p:txBody>
          <a:bodyPr/>
          <a:lstStyle/>
          <a:p>
            <a:r>
              <a:rPr lang="el-GR" dirty="0"/>
              <a:t>Μη πειραματική έρευνα</a:t>
            </a:r>
          </a:p>
        </p:txBody>
      </p:sp>
    </p:spTree>
    <p:extLst>
      <p:ext uri="{BB962C8B-B14F-4D97-AF65-F5344CB8AC3E}">
        <p14:creationId xmlns:p14="http://schemas.microsoft.com/office/powerpoint/2010/main" val="35643801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4B61-D624-41AB-9F55-50054E7A0774}"/>
              </a:ext>
            </a:extLst>
          </p:cNvPr>
          <p:cNvSpPr>
            <a:spLocks noGrp="1"/>
          </p:cNvSpPr>
          <p:nvPr>
            <p:ph type="title"/>
          </p:nvPr>
        </p:nvSpPr>
        <p:spPr/>
        <p:txBody>
          <a:bodyPr/>
          <a:lstStyle/>
          <a:p>
            <a:r>
              <a:rPr lang="el-GR" dirty="0"/>
              <a:t>Μη πειραματικοί σχεδιασμοί</a:t>
            </a:r>
          </a:p>
        </p:txBody>
      </p:sp>
      <p:sp>
        <p:nvSpPr>
          <p:cNvPr id="3" name="Content Placeholder 2">
            <a:extLst>
              <a:ext uri="{FF2B5EF4-FFF2-40B4-BE49-F238E27FC236}">
                <a16:creationId xmlns:a16="http://schemas.microsoft.com/office/drawing/2014/main" id="{F75A038F-06B7-4C3F-BEEC-D1E98BB92BF3}"/>
              </a:ext>
            </a:extLst>
          </p:cNvPr>
          <p:cNvSpPr>
            <a:spLocks noGrp="1"/>
          </p:cNvSpPr>
          <p:nvPr>
            <p:ph idx="1"/>
          </p:nvPr>
        </p:nvSpPr>
        <p:spPr/>
        <p:txBody>
          <a:bodyPr/>
          <a:lstStyle/>
          <a:p>
            <a:r>
              <a:rPr lang="el-GR" dirty="0"/>
              <a:t>Μελέτες δράσης</a:t>
            </a:r>
          </a:p>
          <a:p>
            <a:r>
              <a:rPr lang="el-GR" dirty="0"/>
              <a:t>Συγκριτικές μελέτες</a:t>
            </a:r>
          </a:p>
          <a:p>
            <a:r>
              <a:rPr lang="el-GR" dirty="0"/>
              <a:t>Μελέτες συσχέτισης</a:t>
            </a:r>
          </a:p>
          <a:p>
            <a:r>
              <a:rPr lang="el-GR" dirty="0"/>
              <a:t>Μελέτες αξιολόγησης</a:t>
            </a:r>
          </a:p>
          <a:p>
            <a:r>
              <a:rPr lang="el-GR" dirty="0"/>
              <a:t>Μελέτες </a:t>
            </a:r>
            <a:r>
              <a:rPr lang="el-GR" dirty="0" err="1"/>
              <a:t>μετα</a:t>
            </a:r>
            <a:r>
              <a:rPr lang="el-GR" dirty="0"/>
              <a:t>-ανάλυσης</a:t>
            </a:r>
          </a:p>
          <a:p>
            <a:r>
              <a:rPr lang="el-GR" dirty="0"/>
              <a:t>Μελέτες </a:t>
            </a:r>
            <a:r>
              <a:rPr lang="el-GR" dirty="0" err="1"/>
              <a:t>μετασύνθεσης</a:t>
            </a:r>
            <a:endParaRPr lang="el-GR" dirty="0"/>
          </a:p>
          <a:p>
            <a:r>
              <a:rPr lang="el-GR" dirty="0"/>
              <a:t>Μεθοδολογικές μελέτες</a:t>
            </a:r>
          </a:p>
          <a:p>
            <a:r>
              <a:rPr lang="el-GR" dirty="0"/>
              <a:t>Μελέτες δευτερογενούς ανάλυσης</a:t>
            </a:r>
          </a:p>
          <a:p>
            <a:r>
              <a:rPr lang="el-GR" dirty="0"/>
              <a:t>Δειγματοληπτικές μελέτες</a:t>
            </a:r>
          </a:p>
          <a:p>
            <a:endParaRPr lang="el-GR" dirty="0"/>
          </a:p>
        </p:txBody>
      </p:sp>
    </p:spTree>
    <p:extLst>
      <p:ext uri="{BB962C8B-B14F-4D97-AF65-F5344CB8AC3E}">
        <p14:creationId xmlns:p14="http://schemas.microsoft.com/office/powerpoint/2010/main" val="37779088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C6ECE-7404-45CD-908A-E04777EE437D}"/>
              </a:ext>
            </a:extLst>
          </p:cNvPr>
          <p:cNvSpPr>
            <a:spLocks noGrp="1"/>
          </p:cNvSpPr>
          <p:nvPr>
            <p:ph type="title"/>
          </p:nvPr>
        </p:nvSpPr>
        <p:spPr/>
        <p:txBody>
          <a:bodyPr/>
          <a:lstStyle/>
          <a:p>
            <a:r>
              <a:rPr lang="el-GR" dirty="0"/>
              <a:t>Δειγματοληπτικές μελέτες</a:t>
            </a:r>
          </a:p>
        </p:txBody>
      </p:sp>
      <p:sp>
        <p:nvSpPr>
          <p:cNvPr id="3" name="Content Placeholder 2">
            <a:extLst>
              <a:ext uri="{FF2B5EF4-FFF2-40B4-BE49-F238E27FC236}">
                <a16:creationId xmlns:a16="http://schemas.microsoft.com/office/drawing/2014/main" id="{BB5373D5-A373-49C7-8964-50EE3BD8D0BF}"/>
              </a:ext>
            </a:extLst>
          </p:cNvPr>
          <p:cNvSpPr>
            <a:spLocks noGrp="1"/>
          </p:cNvSpPr>
          <p:nvPr>
            <p:ph idx="1"/>
          </p:nvPr>
        </p:nvSpPr>
        <p:spPr/>
        <p:txBody>
          <a:bodyPr/>
          <a:lstStyle/>
          <a:p>
            <a:r>
              <a:rPr lang="el-GR" dirty="0"/>
              <a:t>Είναι έρευνες στις οποίες συλλέγονται αυτό-αναφερόμενα δεδομένα από τα δείγματα με σκοπό την περιγραφή των πληθυσμών σε διάφορες μεταβλητές ενδιαφέροντος.</a:t>
            </a:r>
          </a:p>
          <a:p>
            <a:r>
              <a:rPr lang="el-GR" dirty="0"/>
              <a:t>Μπορούν να διεξαχθούν μέσω τηλεφώνου, ηλεκτρονικής αλληλογραφίας, διαδικτύου ή προσωπικής επαφής.</a:t>
            </a:r>
          </a:p>
          <a:p>
            <a:r>
              <a:rPr lang="el-GR" dirty="0"/>
              <a:t>Συνήθως χρησιμοποιούνται ερωτηματολόγια ή γίνονται συνεντεύξεις.</a:t>
            </a:r>
          </a:p>
          <a:p>
            <a:r>
              <a:rPr lang="el-GR" dirty="0"/>
              <a:t>Στις συγχρονικές δειγματοληπτικές έρευνες, τα υποκείμενα μελετώνται σε ένα σημείο του χρόνου. Στις μακροπρόθεσμες δειγματοληπτικές έρευνες, τα υποκείμενα μελετώνται σε βάθος χρόνου.</a:t>
            </a:r>
          </a:p>
        </p:txBody>
      </p:sp>
    </p:spTree>
    <p:extLst>
      <p:ext uri="{BB962C8B-B14F-4D97-AF65-F5344CB8AC3E}">
        <p14:creationId xmlns:p14="http://schemas.microsoft.com/office/powerpoint/2010/main" val="297264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B0826-3BF0-4950-BE7E-D64384AF11D0}"/>
              </a:ext>
            </a:extLst>
          </p:cNvPr>
          <p:cNvSpPr>
            <a:spLocks noGrp="1"/>
          </p:cNvSpPr>
          <p:nvPr>
            <p:ph type="title"/>
          </p:nvPr>
        </p:nvSpPr>
        <p:spPr/>
        <p:txBody>
          <a:bodyPr/>
          <a:lstStyle/>
          <a:p>
            <a:r>
              <a:rPr lang="el-GR" dirty="0"/>
              <a:t>Διερευνητικές, περιγραφικές και επεξηγηματικές μελέτες</a:t>
            </a:r>
          </a:p>
        </p:txBody>
      </p:sp>
      <p:sp>
        <p:nvSpPr>
          <p:cNvPr id="3" name="Content Placeholder 2">
            <a:extLst>
              <a:ext uri="{FF2B5EF4-FFF2-40B4-BE49-F238E27FC236}">
                <a16:creationId xmlns:a16="http://schemas.microsoft.com/office/drawing/2014/main" id="{90FBC1A0-0797-4B96-A58E-C20C87FC9002}"/>
              </a:ext>
            </a:extLst>
          </p:cNvPr>
          <p:cNvSpPr>
            <a:spLocks noGrp="1"/>
          </p:cNvSpPr>
          <p:nvPr>
            <p:ph idx="1"/>
          </p:nvPr>
        </p:nvSpPr>
        <p:spPr/>
        <p:txBody>
          <a:bodyPr/>
          <a:lstStyle/>
          <a:p>
            <a:r>
              <a:rPr lang="el-GR" dirty="0"/>
              <a:t>Οι </a:t>
            </a:r>
            <a:r>
              <a:rPr lang="el-GR" b="1" dirty="0"/>
              <a:t>επεξηγηματικές μελέτες </a:t>
            </a:r>
            <a:r>
              <a:rPr lang="el-GR" dirty="0"/>
              <a:t>αναζητούν τις αιτιώδεις εξηγήσεις και είναι πολύ πιο αυστηρές από τις διερευνητικές ή περιγραφικές μελέτες. </a:t>
            </a:r>
          </a:p>
          <a:p>
            <a:r>
              <a:rPr lang="el-GR" dirty="0"/>
              <a:t>Συνήθως, αυτός ο τύπος έρευνας είναι πειραματικός. Στην περίπτωση αυτή υπάρχει πληθώρα πληροφοριών σχετικά με τις μεταβλητές, ώστε ο ερευνητής να ασκήσει έλεγχο των ερευνητικών υποθέσεων.</a:t>
            </a:r>
          </a:p>
          <a:p>
            <a:r>
              <a:rPr lang="el-GR" dirty="0"/>
              <a:t>Π.χ. θα σχεδιάσετε μια παρέμβαση για να μειώσετε την συχνότητα της κόπωσης σε ασθενείς που λαμβάνουν κατ’ </a:t>
            </a:r>
            <a:r>
              <a:rPr lang="el-GR" dirty="0" err="1"/>
              <a:t>οίκον</a:t>
            </a:r>
            <a:r>
              <a:rPr lang="el-GR" dirty="0"/>
              <a:t> ενδοφλέβια ανοσοθεραπεία.</a:t>
            </a:r>
          </a:p>
          <a:p>
            <a:r>
              <a:rPr lang="el-GR" dirty="0"/>
              <a:t> </a:t>
            </a:r>
          </a:p>
          <a:p>
            <a:endParaRPr lang="el-GR" dirty="0"/>
          </a:p>
          <a:p>
            <a:endParaRPr lang="el-GR" dirty="0"/>
          </a:p>
        </p:txBody>
      </p:sp>
    </p:spTree>
    <p:extLst>
      <p:ext uri="{BB962C8B-B14F-4D97-AF65-F5344CB8AC3E}">
        <p14:creationId xmlns:p14="http://schemas.microsoft.com/office/powerpoint/2010/main" val="32771454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A9AFE-F08A-4009-9C8D-E9E9F6322055}"/>
              </a:ext>
            </a:extLst>
          </p:cNvPr>
          <p:cNvSpPr>
            <a:spLocks noGrp="1"/>
          </p:cNvSpPr>
          <p:nvPr>
            <p:ph type="title"/>
          </p:nvPr>
        </p:nvSpPr>
        <p:spPr/>
        <p:txBody>
          <a:bodyPr/>
          <a:lstStyle/>
          <a:p>
            <a:r>
              <a:rPr lang="el-GR" dirty="0"/>
              <a:t>Μελέτες συσχέτισης</a:t>
            </a:r>
          </a:p>
        </p:txBody>
      </p:sp>
      <p:sp>
        <p:nvSpPr>
          <p:cNvPr id="3" name="Content Placeholder 2">
            <a:extLst>
              <a:ext uri="{FF2B5EF4-FFF2-40B4-BE49-F238E27FC236}">
                <a16:creationId xmlns:a16="http://schemas.microsoft.com/office/drawing/2014/main" id="{3CA8BCB4-C5C7-4464-BBC0-C42CD05F2831}"/>
              </a:ext>
            </a:extLst>
          </p:cNvPr>
          <p:cNvSpPr>
            <a:spLocks noGrp="1"/>
          </p:cNvSpPr>
          <p:nvPr>
            <p:ph idx="1"/>
          </p:nvPr>
        </p:nvSpPr>
        <p:spPr/>
        <p:txBody>
          <a:bodyPr>
            <a:normAutofit fontScale="77500" lnSpcReduction="20000"/>
          </a:bodyPr>
          <a:lstStyle/>
          <a:p>
            <a:r>
              <a:rPr lang="el-GR" dirty="0"/>
              <a:t>Ο ερευνητής εξετάζει την ισχύ των σχέσεων μεταξύ των μεταβλητών προσδιορίζοντας τον τρόπο με τον οποίο οι αλλαγές σε μία μεταβλητή σχετίζονται με τις αλλαγές που συμβαίνουν σε μία άλλη μεταβλητή. </a:t>
            </a:r>
          </a:p>
          <a:p>
            <a:r>
              <a:rPr lang="el-GR" dirty="0"/>
              <a:t>Μια συσχέτιση υποδηλώνει το μέγεθος στο οποίο μια μεταβλητή συσχετίζεται με μία άλλη μεταβλητή.</a:t>
            </a:r>
          </a:p>
          <a:p>
            <a:r>
              <a:rPr lang="el-GR" dirty="0"/>
              <a:t>Μπορεί να εξεταστεί η σχέση μεταξύ δύο μεταβλητών ή μεταξύ περισσότερων των δύο μεταβλητών.</a:t>
            </a:r>
          </a:p>
          <a:p>
            <a:r>
              <a:rPr lang="el-GR" dirty="0"/>
              <a:t>Το μέγεθος και η κατεύθυνση της σχέσης μεταξύ δύο μεταβλητών υποδηλώνεται από τον </a:t>
            </a:r>
            <a:r>
              <a:rPr lang="el-GR" b="1" dirty="0"/>
              <a:t>συντελεστή συσχέτισης</a:t>
            </a:r>
            <a:r>
              <a:rPr lang="el-GR" dirty="0"/>
              <a:t>. </a:t>
            </a:r>
          </a:p>
          <a:p>
            <a:r>
              <a:rPr lang="el-GR" dirty="0"/>
              <a:t>Οι συντελεστές συσχέτισης μπορεί να είναι θετικοί (+) ή αρνητικοί (-) και να ποικίλλουν από το </a:t>
            </a:r>
            <a:br>
              <a:rPr lang="el-GR" dirty="0"/>
            </a:br>
            <a:r>
              <a:rPr lang="el-GR" dirty="0"/>
              <a:t>-1.00 τέλεια αρνητική συσχέτιση) έως το 1.00 (τέλεια θετική συσχέτιση).</a:t>
            </a:r>
          </a:p>
          <a:p>
            <a:r>
              <a:rPr lang="el-GR" dirty="0"/>
              <a:t>Ένας συντελεστής συσχέτισης 0.00 υποδηλώνει ότι δεν υπάρχει καμία σχέση μεταξύ των μεταβλητών.</a:t>
            </a:r>
          </a:p>
          <a:p>
            <a:r>
              <a:rPr lang="el-GR" dirty="0"/>
              <a:t>Συντελεστής συσχέτισης του </a:t>
            </a:r>
            <a:r>
              <a:rPr lang="en-US" dirty="0"/>
              <a:t>Pearson</a:t>
            </a:r>
            <a:r>
              <a:rPr lang="el-GR" dirty="0"/>
              <a:t> και συντελεστής συσχέτισης του </a:t>
            </a:r>
            <a:r>
              <a:rPr lang="en-US" dirty="0"/>
              <a:t>Spearman.</a:t>
            </a:r>
          </a:p>
          <a:p>
            <a:r>
              <a:rPr lang="el-GR" dirty="0"/>
              <a:t>Μια θετική σχέση σημαίνει ότι καθώς αυξάνεται η τιμή της μιας μεταβλητής, τότε η τιμή της άλλης μεταβλητής αυξάνεται.</a:t>
            </a:r>
          </a:p>
          <a:p>
            <a:r>
              <a:rPr lang="el-GR" dirty="0"/>
              <a:t>Μια αρνητική σχέση σημαίνει ότι καθώς αυξάνεται η τιμή της μιας μεταβλητής, τότε η τιμή της άλλης μεταβλητής ελαττώνεται.</a:t>
            </a:r>
          </a:p>
          <a:p>
            <a:endParaRPr lang="el-GR" dirty="0"/>
          </a:p>
          <a:p>
            <a:endParaRPr lang="el-GR" dirty="0"/>
          </a:p>
        </p:txBody>
      </p:sp>
    </p:spTree>
    <p:extLst>
      <p:ext uri="{BB962C8B-B14F-4D97-AF65-F5344CB8AC3E}">
        <p14:creationId xmlns:p14="http://schemas.microsoft.com/office/powerpoint/2010/main" val="12872545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5A81F-0ACC-4555-BCE7-DF836B441483}"/>
              </a:ext>
            </a:extLst>
          </p:cNvPr>
          <p:cNvSpPr>
            <a:spLocks noGrp="1"/>
          </p:cNvSpPr>
          <p:nvPr>
            <p:ph type="title"/>
          </p:nvPr>
        </p:nvSpPr>
        <p:spPr/>
        <p:txBody>
          <a:bodyPr/>
          <a:lstStyle/>
          <a:p>
            <a:r>
              <a:rPr lang="el-GR" dirty="0"/>
              <a:t>Συγκριτικές μελέτες</a:t>
            </a:r>
          </a:p>
        </p:txBody>
      </p:sp>
      <p:sp>
        <p:nvSpPr>
          <p:cNvPr id="3" name="Content Placeholder 2">
            <a:extLst>
              <a:ext uri="{FF2B5EF4-FFF2-40B4-BE49-F238E27FC236}">
                <a16:creationId xmlns:a16="http://schemas.microsoft.com/office/drawing/2014/main" id="{63C5BAFA-0F43-4981-B651-490F6535E689}"/>
              </a:ext>
            </a:extLst>
          </p:cNvPr>
          <p:cNvSpPr>
            <a:spLocks noGrp="1"/>
          </p:cNvSpPr>
          <p:nvPr>
            <p:ph idx="1"/>
          </p:nvPr>
        </p:nvSpPr>
        <p:spPr/>
        <p:txBody>
          <a:bodyPr>
            <a:normAutofit lnSpcReduction="10000"/>
          </a:bodyPr>
          <a:lstStyle/>
          <a:p>
            <a:r>
              <a:rPr lang="el-GR" dirty="0"/>
              <a:t>Εξετάζουν τις διαφορές μεταξύ ομάδων πάνω σε μία εξαρτημένη μεταβλητή.</a:t>
            </a:r>
          </a:p>
          <a:p>
            <a:r>
              <a:rPr lang="el-GR" dirty="0"/>
              <a:t>Ο ερευνητής δεν χειρίζεται την ανεξάρτητη μεταβλητή, απλά την καταγράφει.</a:t>
            </a:r>
          </a:p>
          <a:p>
            <a:r>
              <a:rPr lang="el-GR" dirty="0"/>
              <a:t>Κατηγοριοποιούνται σε αναδρομικές και προοπτικές.</a:t>
            </a:r>
          </a:p>
          <a:p>
            <a:r>
              <a:rPr lang="el-GR" dirty="0"/>
              <a:t>Στις </a:t>
            </a:r>
            <a:r>
              <a:rPr lang="el-GR" b="1" dirty="0"/>
              <a:t>αναδρομικές μελέτες </a:t>
            </a:r>
            <a:r>
              <a:rPr lang="el-GR" dirty="0"/>
              <a:t>η εξαρτημένη μεταβλητή (αποτέλεσμα) προσδιορίζεται στο παρόν, ενώ γίνεται προσπάθεια να προσδιοριστεί μια ανεξάρτητη μεταβλητή που συνέβη στο παρελθόν. Βρίσκω ασθενείς με ουρολοίμωξη και βλέπω αν είχαν </a:t>
            </a:r>
            <a:r>
              <a:rPr lang="el-GR" dirty="0" err="1"/>
              <a:t>ουροκαθετήρα</a:t>
            </a:r>
            <a:r>
              <a:rPr lang="el-GR" dirty="0"/>
              <a:t>. </a:t>
            </a:r>
            <a:r>
              <a:rPr lang="el-GR" b="1" dirty="0"/>
              <a:t>Ξεκινάει με το αποτέλεσμα και κοιτάει πίσω χρονικά για να προσδιορίσει την αιτία.</a:t>
            </a:r>
          </a:p>
          <a:p>
            <a:r>
              <a:rPr lang="el-GR" dirty="0"/>
              <a:t>Στις </a:t>
            </a:r>
            <a:r>
              <a:rPr lang="el-GR" b="1" dirty="0"/>
              <a:t>προοπτικές μελέτες </a:t>
            </a:r>
            <a:r>
              <a:rPr lang="el-GR" dirty="0"/>
              <a:t>η ανεξάρτητη μεταβλητή προσδιορίζεται στο παρόν και έπειτα τα υποκείμενα παρακολουθούνται στο μέλλον για να παρατηρηθεί η εξαρτημένη μεταβλητή. Βρίσκω ασθενείς με </a:t>
            </a:r>
            <a:r>
              <a:rPr lang="el-GR" dirty="0" err="1"/>
              <a:t>ουροκαθετήρα</a:t>
            </a:r>
            <a:r>
              <a:rPr lang="el-GR" dirty="0"/>
              <a:t> και τους παρακολουθώ για να δω αν θα αναπτύξουν ουρολοίμωξη. Ξεκινάει με τον προσδιορισμό της αιτίας και κοιτάει μπροστά χρονικά για να καθορίσει το αποτέλεσμα. </a:t>
            </a:r>
          </a:p>
          <a:p>
            <a:endParaRPr lang="el-GR" dirty="0"/>
          </a:p>
        </p:txBody>
      </p:sp>
    </p:spTree>
    <p:extLst>
      <p:ext uri="{BB962C8B-B14F-4D97-AF65-F5344CB8AC3E}">
        <p14:creationId xmlns:p14="http://schemas.microsoft.com/office/powerpoint/2010/main" val="32417325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79803-8CD6-4F5F-867E-F81FE343D629}"/>
              </a:ext>
            </a:extLst>
          </p:cNvPr>
          <p:cNvSpPr>
            <a:spLocks noGrp="1"/>
          </p:cNvSpPr>
          <p:nvPr>
            <p:ph type="title"/>
          </p:nvPr>
        </p:nvSpPr>
        <p:spPr/>
        <p:txBody>
          <a:bodyPr/>
          <a:lstStyle/>
          <a:p>
            <a:r>
              <a:rPr lang="el-GR" dirty="0"/>
              <a:t>Μεθοδολογικές μελέτες</a:t>
            </a:r>
          </a:p>
        </p:txBody>
      </p:sp>
      <p:sp>
        <p:nvSpPr>
          <p:cNvPr id="3" name="Content Placeholder 2">
            <a:extLst>
              <a:ext uri="{FF2B5EF4-FFF2-40B4-BE49-F238E27FC236}">
                <a16:creationId xmlns:a16="http://schemas.microsoft.com/office/drawing/2014/main" id="{C57FC871-DF5A-4CC8-B091-D9D89F284052}"/>
              </a:ext>
            </a:extLst>
          </p:cNvPr>
          <p:cNvSpPr>
            <a:spLocks noGrp="1"/>
          </p:cNvSpPr>
          <p:nvPr>
            <p:ph idx="1"/>
          </p:nvPr>
        </p:nvSpPr>
        <p:spPr/>
        <p:txBody>
          <a:bodyPr/>
          <a:lstStyle/>
          <a:p>
            <a:r>
              <a:rPr lang="el-GR" dirty="0"/>
              <a:t>Ασχολούνται με την ανάπτυξη, τη δοκιμή και την εκτίμηση των ερευνητικών μέσων και μεθόδων. </a:t>
            </a:r>
          </a:p>
        </p:txBody>
      </p:sp>
    </p:spTree>
    <p:extLst>
      <p:ext uri="{BB962C8B-B14F-4D97-AF65-F5344CB8AC3E}">
        <p14:creationId xmlns:p14="http://schemas.microsoft.com/office/powerpoint/2010/main" val="5700708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06A44-F68E-49D8-89EE-9018DF7D2D9A}"/>
              </a:ext>
            </a:extLst>
          </p:cNvPr>
          <p:cNvSpPr>
            <a:spLocks noGrp="1"/>
          </p:cNvSpPr>
          <p:nvPr>
            <p:ph type="title"/>
          </p:nvPr>
        </p:nvSpPr>
        <p:spPr/>
        <p:txBody>
          <a:bodyPr/>
          <a:lstStyle/>
          <a:p>
            <a:r>
              <a:rPr lang="el-GR" dirty="0"/>
              <a:t>Μελέτες δευτερογενούς ανάλυσης</a:t>
            </a:r>
          </a:p>
        </p:txBody>
      </p:sp>
      <p:sp>
        <p:nvSpPr>
          <p:cNvPr id="3" name="Content Placeholder 2">
            <a:extLst>
              <a:ext uri="{FF2B5EF4-FFF2-40B4-BE49-F238E27FC236}">
                <a16:creationId xmlns:a16="http://schemas.microsoft.com/office/drawing/2014/main" id="{EF6A4029-27ED-44CF-8897-1672A473F8D0}"/>
              </a:ext>
            </a:extLst>
          </p:cNvPr>
          <p:cNvSpPr>
            <a:spLocks noGrp="1"/>
          </p:cNvSpPr>
          <p:nvPr>
            <p:ph idx="1"/>
          </p:nvPr>
        </p:nvSpPr>
        <p:spPr/>
        <p:txBody>
          <a:bodyPr/>
          <a:lstStyle/>
          <a:p>
            <a:r>
              <a:rPr lang="el-GR" dirty="0"/>
              <a:t>Μερικές φορές οι ερευνητές συλλέγουν αρκετά δεδομένα σε μία μελέτη και στην πραγματικότητα δεν αναλύουν όλα τα δεδομένα αυτά.</a:t>
            </a:r>
          </a:p>
          <a:p>
            <a:r>
              <a:rPr lang="el-GR" dirty="0"/>
              <a:t>Αναλύονται τα δεδομένα που συλλέχθηκαν σε μια πρότερη μελέτη. </a:t>
            </a:r>
          </a:p>
          <a:p>
            <a:r>
              <a:rPr lang="el-GR" dirty="0"/>
              <a:t>Οι ερευνητές μπορεί να ελέγξουν νέες υποθέσεις. </a:t>
            </a:r>
          </a:p>
        </p:txBody>
      </p:sp>
    </p:spTree>
    <p:extLst>
      <p:ext uri="{BB962C8B-B14F-4D97-AF65-F5344CB8AC3E}">
        <p14:creationId xmlns:p14="http://schemas.microsoft.com/office/powerpoint/2010/main" val="19903537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0491-A61F-4FB6-9CAA-A5330C291984}"/>
              </a:ext>
            </a:extLst>
          </p:cNvPr>
          <p:cNvSpPr>
            <a:spLocks noGrp="1"/>
          </p:cNvSpPr>
          <p:nvPr>
            <p:ph type="title"/>
          </p:nvPr>
        </p:nvSpPr>
        <p:spPr/>
        <p:txBody>
          <a:bodyPr/>
          <a:lstStyle/>
          <a:p>
            <a:r>
              <a:rPr lang="el-GR" dirty="0"/>
              <a:t>Κριτήρια αξιολόγησης των ποσοτικών ερευνητικών σχεδιασμών</a:t>
            </a:r>
          </a:p>
        </p:txBody>
      </p:sp>
      <p:sp>
        <p:nvSpPr>
          <p:cNvPr id="3" name="Content Placeholder 2">
            <a:extLst>
              <a:ext uri="{FF2B5EF4-FFF2-40B4-BE49-F238E27FC236}">
                <a16:creationId xmlns:a16="http://schemas.microsoft.com/office/drawing/2014/main" id="{1AA66C21-5414-4CCF-9ABE-359022526475}"/>
              </a:ext>
            </a:extLst>
          </p:cNvPr>
          <p:cNvSpPr>
            <a:spLocks noGrp="1"/>
          </p:cNvSpPr>
          <p:nvPr>
            <p:ph idx="1"/>
          </p:nvPr>
        </p:nvSpPr>
        <p:spPr/>
        <p:txBody>
          <a:bodyPr/>
          <a:lstStyle/>
          <a:p>
            <a:pPr marL="457200" indent="-457200">
              <a:buFont typeface="+mj-lt"/>
              <a:buAutoNum type="arabicPeriod"/>
            </a:pPr>
            <a:r>
              <a:rPr lang="el-GR" dirty="0"/>
              <a:t>Προσδιορίζεται και περιγράφεται με σαφήνεια ο σχεδιασμός στην ερευνητική αναφορά;</a:t>
            </a:r>
          </a:p>
          <a:p>
            <a:pPr marL="457200" indent="-457200">
              <a:buFont typeface="+mj-lt"/>
              <a:buAutoNum type="arabicPeriod"/>
            </a:pPr>
            <a:r>
              <a:rPr lang="el-GR" dirty="0"/>
              <a:t>Είναι ο σχεδιασμός αυτός κατάλληλος για τον έλεγχο των υποθέσεων ή για την απάντηση των ερευνητικών ερωτήσεων;</a:t>
            </a:r>
          </a:p>
          <a:p>
            <a:pPr marL="457200" indent="-457200">
              <a:buFont typeface="+mj-lt"/>
              <a:buAutoNum type="arabicPeriod"/>
            </a:pPr>
            <a:r>
              <a:rPr lang="el-GR" dirty="0"/>
              <a:t>Ο ερευνητικός σχεδιασμός που χρησιμοποιήθηκε ήταν ο πιο κατάλληλος για τον τύπο αυτής της μελέτης;</a:t>
            </a:r>
          </a:p>
          <a:p>
            <a:pPr marL="457200" indent="-457200">
              <a:buFont typeface="+mj-lt"/>
              <a:buAutoNum type="arabicPeriod"/>
            </a:pPr>
            <a:r>
              <a:rPr lang="el-GR" dirty="0"/>
              <a:t>Τι μέσα αξιοποιήθηκαν για τον έλεγχο των απειλών της εσωτερικής και εξωτερικής εγκυρότητας;</a:t>
            </a:r>
          </a:p>
          <a:p>
            <a:pPr marL="457200" indent="-457200">
              <a:buFont typeface="+mj-lt"/>
              <a:buAutoNum type="arabicPeriod"/>
            </a:pPr>
            <a:r>
              <a:rPr lang="el-GR" dirty="0"/>
              <a:t>Υπήρχε σαφής περιγραφή της τοποθέτησης των υποκειμένων στην πειραματική ομάδα και στην ομάδα ελέγχου;</a:t>
            </a:r>
          </a:p>
          <a:p>
            <a:pPr marL="457200" indent="-457200">
              <a:buFont typeface="+mj-lt"/>
              <a:buAutoNum type="arabicPeriod"/>
            </a:pPr>
            <a:endParaRPr lang="el-GR" dirty="0"/>
          </a:p>
        </p:txBody>
      </p:sp>
    </p:spTree>
    <p:extLst>
      <p:ext uri="{BB962C8B-B14F-4D97-AF65-F5344CB8AC3E}">
        <p14:creationId xmlns:p14="http://schemas.microsoft.com/office/powerpoint/2010/main" val="23637813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78242-780B-4133-BD1B-D66A1C0A63ED}"/>
              </a:ext>
            </a:extLst>
          </p:cNvPr>
          <p:cNvSpPr>
            <a:spLocks noGrp="1"/>
          </p:cNvSpPr>
          <p:nvPr>
            <p:ph type="title"/>
          </p:nvPr>
        </p:nvSpPr>
        <p:spPr/>
        <p:txBody>
          <a:bodyPr/>
          <a:lstStyle/>
          <a:p>
            <a:r>
              <a:rPr lang="el-GR" dirty="0"/>
              <a:t>Ερωτήσεις κατανόησης</a:t>
            </a:r>
          </a:p>
        </p:txBody>
      </p:sp>
    </p:spTree>
    <p:extLst>
      <p:ext uri="{BB962C8B-B14F-4D97-AF65-F5344CB8AC3E}">
        <p14:creationId xmlns:p14="http://schemas.microsoft.com/office/powerpoint/2010/main" val="33546490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892A5-4638-4763-8AA1-1D57A0B1A254}"/>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8E1EFD1C-6760-4F67-AB13-9F57A99F965E}"/>
              </a:ext>
            </a:extLst>
          </p:cNvPr>
          <p:cNvSpPr>
            <a:spLocks noGrp="1"/>
          </p:cNvSpPr>
          <p:nvPr>
            <p:ph idx="1"/>
          </p:nvPr>
        </p:nvSpPr>
        <p:spPr/>
        <p:txBody>
          <a:bodyPr/>
          <a:lstStyle/>
          <a:p>
            <a:r>
              <a:rPr lang="el-GR" dirty="0"/>
              <a:t>1. Σε όλες τις πειραματικές μελέτες γίνεται έλεγχος της ανεξάρτητης μεταβλητής, καθώς και της εξαρτημένης μεταβλητής:</a:t>
            </a:r>
          </a:p>
          <a:p>
            <a:r>
              <a:rPr lang="el-GR" dirty="0"/>
              <a:t>1. ΣΩΣΤΟ</a:t>
            </a:r>
          </a:p>
          <a:p>
            <a:r>
              <a:rPr lang="el-GR" dirty="0"/>
              <a:t>2. ΛΑΘΟΣ</a:t>
            </a:r>
          </a:p>
          <a:p>
            <a:endParaRPr lang="el-GR" dirty="0"/>
          </a:p>
        </p:txBody>
      </p:sp>
    </p:spTree>
    <p:extLst>
      <p:ext uri="{BB962C8B-B14F-4D97-AF65-F5344CB8AC3E}">
        <p14:creationId xmlns:p14="http://schemas.microsoft.com/office/powerpoint/2010/main" val="42192709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47D2A-C26F-4B08-B188-8F4DF0C8B7D7}"/>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1B9471B4-4FFC-4DFC-99C1-25EBCB10BFE0}"/>
              </a:ext>
            </a:extLst>
          </p:cNvPr>
          <p:cNvSpPr>
            <a:spLocks noGrp="1"/>
          </p:cNvSpPr>
          <p:nvPr>
            <p:ph idx="1"/>
          </p:nvPr>
        </p:nvSpPr>
        <p:spPr/>
        <p:txBody>
          <a:bodyPr/>
          <a:lstStyle/>
          <a:p>
            <a:r>
              <a:rPr lang="el-GR" dirty="0"/>
              <a:t>1. Σε όλες τις πειραματικές μελέτες γίνεται έλεγχος της ανεξάρτητης μεταβλητής, καθώς και της εξαρτημένης μεταβλητής:</a:t>
            </a:r>
          </a:p>
          <a:p>
            <a:r>
              <a:rPr lang="el-GR" dirty="0">
                <a:solidFill>
                  <a:srgbClr val="FF0000"/>
                </a:solidFill>
              </a:rPr>
              <a:t>1. ΣΩΣΤΟ</a:t>
            </a:r>
          </a:p>
          <a:p>
            <a:r>
              <a:rPr lang="el-GR" dirty="0"/>
              <a:t>2. ΛΑΘΟΣ</a:t>
            </a:r>
          </a:p>
          <a:p>
            <a:endParaRPr lang="el-GR" dirty="0"/>
          </a:p>
        </p:txBody>
      </p:sp>
    </p:spTree>
    <p:extLst>
      <p:ext uri="{BB962C8B-B14F-4D97-AF65-F5344CB8AC3E}">
        <p14:creationId xmlns:p14="http://schemas.microsoft.com/office/powerpoint/2010/main" val="33959189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30D3B-BF2B-44FA-A2F9-4D20B2B6A522}"/>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6BEA87B1-C992-4D02-8F5B-3449A1317EC1}"/>
              </a:ext>
            </a:extLst>
          </p:cNvPr>
          <p:cNvSpPr>
            <a:spLocks noGrp="1"/>
          </p:cNvSpPr>
          <p:nvPr>
            <p:ph idx="1"/>
          </p:nvPr>
        </p:nvSpPr>
        <p:spPr/>
        <p:txBody>
          <a:bodyPr/>
          <a:lstStyle/>
          <a:p>
            <a:r>
              <a:rPr lang="el-GR" dirty="0"/>
              <a:t>2. Ο ερευνητής προσδιορίζει τους περιορισμούς της μελέτης στην ενότητα του συμπεράσματος:</a:t>
            </a:r>
          </a:p>
          <a:p>
            <a:r>
              <a:rPr lang="el-GR" dirty="0"/>
              <a:t>1. ΣΩΣΤΟ </a:t>
            </a:r>
          </a:p>
          <a:p>
            <a:r>
              <a:rPr lang="el-GR" dirty="0"/>
              <a:t>2. ΛΑΘΟΣ</a:t>
            </a:r>
          </a:p>
          <a:p>
            <a:endParaRPr lang="el-GR" dirty="0"/>
          </a:p>
        </p:txBody>
      </p:sp>
    </p:spTree>
    <p:extLst>
      <p:ext uri="{BB962C8B-B14F-4D97-AF65-F5344CB8AC3E}">
        <p14:creationId xmlns:p14="http://schemas.microsoft.com/office/powerpoint/2010/main" val="40433725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5CA06-1ED6-4439-B53A-852E15646A92}"/>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556C992F-3BD8-40D9-AD94-DF448D5EBF88}"/>
              </a:ext>
            </a:extLst>
          </p:cNvPr>
          <p:cNvSpPr>
            <a:spLocks noGrp="1"/>
          </p:cNvSpPr>
          <p:nvPr>
            <p:ph idx="1"/>
          </p:nvPr>
        </p:nvSpPr>
        <p:spPr/>
        <p:txBody>
          <a:bodyPr/>
          <a:lstStyle/>
          <a:p>
            <a:r>
              <a:rPr lang="el-GR" dirty="0"/>
              <a:t>2. Ο ερευνητής προσδιορίζει τους περιορισμούς της μελέτης στην ενότητα του συμπεράσματος:</a:t>
            </a:r>
          </a:p>
          <a:p>
            <a:r>
              <a:rPr lang="el-GR" dirty="0"/>
              <a:t>1. ΣΩΣΤΟ </a:t>
            </a:r>
          </a:p>
          <a:p>
            <a:r>
              <a:rPr lang="el-GR" dirty="0">
                <a:solidFill>
                  <a:srgbClr val="FF0000"/>
                </a:solidFill>
              </a:rPr>
              <a:t>2. ΛΑΘΟΣ (ΣΤΗ ΣΥΖΉΤΗΣΗ)</a:t>
            </a:r>
          </a:p>
          <a:p>
            <a:endParaRPr lang="el-GR" dirty="0"/>
          </a:p>
        </p:txBody>
      </p:sp>
    </p:spTree>
    <p:extLst>
      <p:ext uri="{BB962C8B-B14F-4D97-AF65-F5344CB8AC3E}">
        <p14:creationId xmlns:p14="http://schemas.microsoft.com/office/powerpoint/2010/main" val="1611164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97A4F-1D0C-4049-BCBD-B91670AD4AC6}"/>
              </a:ext>
            </a:extLst>
          </p:cNvPr>
          <p:cNvSpPr>
            <a:spLocks noGrp="1"/>
          </p:cNvSpPr>
          <p:nvPr>
            <p:ph type="title"/>
          </p:nvPr>
        </p:nvSpPr>
        <p:spPr/>
        <p:txBody>
          <a:bodyPr/>
          <a:lstStyle/>
          <a:p>
            <a:r>
              <a:rPr lang="el-GR" dirty="0"/>
              <a:t>Διερευνητικές, περιγραφικές και επεξηγηματικές μελέτες</a:t>
            </a:r>
          </a:p>
        </p:txBody>
      </p:sp>
      <p:sp>
        <p:nvSpPr>
          <p:cNvPr id="3" name="Content Placeholder 2">
            <a:extLst>
              <a:ext uri="{FF2B5EF4-FFF2-40B4-BE49-F238E27FC236}">
                <a16:creationId xmlns:a16="http://schemas.microsoft.com/office/drawing/2014/main" id="{610239BE-A365-44E4-B57A-961524E989F0}"/>
              </a:ext>
            </a:extLst>
          </p:cNvPr>
          <p:cNvSpPr>
            <a:spLocks noGrp="1"/>
          </p:cNvSpPr>
          <p:nvPr>
            <p:ph idx="1"/>
          </p:nvPr>
        </p:nvSpPr>
        <p:spPr/>
        <p:txBody>
          <a:bodyPr/>
          <a:lstStyle/>
          <a:p>
            <a:r>
              <a:rPr lang="el-GR" dirty="0"/>
              <a:t>Συνοψίζοντας, οι διερευνητικές και περιγραφικές μελέτες περιγράφουν φαινόμενα και εξετάζουν τις σχέσεις μεταξύ των φαινομένων, ενώ οι επεξηγηματικές μελέτες παρέχουν επεξηγήσεις σχετικές με τις σχέσεις μεταξύ των φαινομένων. </a:t>
            </a:r>
          </a:p>
        </p:txBody>
      </p:sp>
    </p:spTree>
    <p:extLst>
      <p:ext uri="{BB962C8B-B14F-4D97-AF65-F5344CB8AC3E}">
        <p14:creationId xmlns:p14="http://schemas.microsoft.com/office/powerpoint/2010/main" val="39041076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DFF69-C788-4764-9A8B-CFCFCECA4198}"/>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D76B47C1-97F8-4E93-9F99-6E4400584DDD}"/>
              </a:ext>
            </a:extLst>
          </p:cNvPr>
          <p:cNvSpPr>
            <a:spLocks noGrp="1"/>
          </p:cNvSpPr>
          <p:nvPr>
            <p:ph idx="1"/>
          </p:nvPr>
        </p:nvSpPr>
        <p:spPr/>
        <p:txBody>
          <a:bodyPr>
            <a:normAutofit/>
          </a:bodyPr>
          <a:lstStyle/>
          <a:p>
            <a:r>
              <a:rPr lang="el-GR" dirty="0"/>
              <a:t>3. Τι ισχύει για την εγκυρότητα:</a:t>
            </a:r>
          </a:p>
          <a:p>
            <a:pPr lvl="1"/>
            <a:r>
              <a:rPr lang="el-GR" dirty="0"/>
              <a:t> 1. Η εξωτερική εγκυρότητα ενός πειραματικού σχεδιασμού αφορά τον βαθμό στον οποίο οι μεταβολές της εξαρτημένης μεταβλητής μπορούν να αποδοθούν στην ανεξάρτητη μεταβλητή.</a:t>
            </a:r>
          </a:p>
          <a:p>
            <a:pPr lvl="1"/>
            <a:r>
              <a:rPr lang="el-GR" dirty="0"/>
              <a:t>2. Η εσωτερική εγκυρότητα αφορά το βαθμό στον οποίο τα αποτελέσματα της μελέτης μπορούν να γενικευθούν σε άλλους ανθρώπους και άλλες συνθήκες. </a:t>
            </a:r>
          </a:p>
          <a:p>
            <a:pPr lvl="1"/>
            <a:r>
              <a:rPr lang="el-GR" dirty="0"/>
              <a:t>3. Όσο ελέγχεις την εσωτερική εγκυρότητα, η εξωτερική μειώνεται και αντίστροφα. </a:t>
            </a:r>
          </a:p>
          <a:p>
            <a:pPr lvl="1"/>
            <a:r>
              <a:rPr lang="el-GR" dirty="0"/>
              <a:t>4. Η εσωτερική εγκυρότητα δεν επηρεάζει την εξωτερική εγκυρότητα.</a:t>
            </a:r>
          </a:p>
          <a:p>
            <a:endParaRPr lang="el-GR" dirty="0"/>
          </a:p>
        </p:txBody>
      </p:sp>
    </p:spTree>
    <p:extLst>
      <p:ext uri="{BB962C8B-B14F-4D97-AF65-F5344CB8AC3E}">
        <p14:creationId xmlns:p14="http://schemas.microsoft.com/office/powerpoint/2010/main" val="25652296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90C9F-FEF3-4E5A-BE79-4DD9C819D2FC}"/>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0E39B76B-3E7D-4787-8ED0-919BC65207B3}"/>
              </a:ext>
            </a:extLst>
          </p:cNvPr>
          <p:cNvSpPr>
            <a:spLocks noGrp="1"/>
          </p:cNvSpPr>
          <p:nvPr>
            <p:ph idx="1"/>
          </p:nvPr>
        </p:nvSpPr>
        <p:spPr/>
        <p:txBody>
          <a:bodyPr/>
          <a:lstStyle/>
          <a:p>
            <a:r>
              <a:rPr lang="el-GR" dirty="0"/>
              <a:t>3. Τι ισχύει για την εγκυρότητα:</a:t>
            </a:r>
          </a:p>
          <a:p>
            <a:pPr lvl="1"/>
            <a:r>
              <a:rPr lang="el-GR" dirty="0"/>
              <a:t> 1. Η εξωτερική εγκυρότητα ενός πειραματικού σχεδιασμού αφορά τον βαθμό στον οποίο οι μεταβολές της εξαρτημένης μεταβλητής μπορούν να αποδοθούν στην ανεξάρτητη μεταβλητή.</a:t>
            </a:r>
          </a:p>
          <a:p>
            <a:pPr lvl="1"/>
            <a:r>
              <a:rPr lang="el-GR" dirty="0"/>
              <a:t>2. Η εσωτερική εγκυρότητα αφορά το βαθμό στον οποίο τα αποτελέσματα της μελέτης μπορούν να γενικευθούν σε άλλους ανθρώπους και άλλες συνθήκες. </a:t>
            </a:r>
          </a:p>
          <a:p>
            <a:pPr lvl="1"/>
            <a:r>
              <a:rPr lang="el-GR" dirty="0">
                <a:solidFill>
                  <a:srgbClr val="FF0000"/>
                </a:solidFill>
              </a:rPr>
              <a:t>3. Όσο ελέγχεις την εσωτερική εγκυρότητα, η εξωτερική μειώνεται και αντίστροφα. </a:t>
            </a:r>
          </a:p>
          <a:p>
            <a:pPr lvl="1"/>
            <a:r>
              <a:rPr lang="el-GR" dirty="0"/>
              <a:t>4. Η εσωτερική εγκυρότητα δεν επηρεάζει την εξωτερική εγκυρότητα.</a:t>
            </a:r>
          </a:p>
          <a:p>
            <a:endParaRPr lang="el-GR" dirty="0"/>
          </a:p>
        </p:txBody>
      </p:sp>
    </p:spTree>
    <p:extLst>
      <p:ext uri="{BB962C8B-B14F-4D97-AF65-F5344CB8AC3E}">
        <p14:creationId xmlns:p14="http://schemas.microsoft.com/office/powerpoint/2010/main" val="25679091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D093E-ECD7-434F-B6BB-5DA8F91CE2B7}"/>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18198ABB-0B2A-4F10-A74E-5D2E8A03A9DA}"/>
              </a:ext>
            </a:extLst>
          </p:cNvPr>
          <p:cNvSpPr>
            <a:spLocks noGrp="1"/>
          </p:cNvSpPr>
          <p:nvPr>
            <p:ph idx="1"/>
          </p:nvPr>
        </p:nvSpPr>
        <p:spPr/>
        <p:txBody>
          <a:bodyPr/>
          <a:lstStyle/>
          <a:p>
            <a:r>
              <a:rPr lang="el-GR" dirty="0"/>
              <a:t>4. Η μεροληψία επιλογής είναι συχνή σε μη τυχαία δειγματοληψία.</a:t>
            </a:r>
          </a:p>
          <a:p>
            <a:pPr lvl="1"/>
            <a:r>
              <a:rPr lang="el-GR" dirty="0"/>
              <a:t>1. ΣΩΣΤΟ</a:t>
            </a:r>
          </a:p>
          <a:p>
            <a:pPr lvl="1"/>
            <a:r>
              <a:rPr lang="el-GR" dirty="0"/>
              <a:t>2. ΛΑΘΟΣ</a:t>
            </a:r>
          </a:p>
        </p:txBody>
      </p:sp>
    </p:spTree>
    <p:extLst>
      <p:ext uri="{BB962C8B-B14F-4D97-AF65-F5344CB8AC3E}">
        <p14:creationId xmlns:p14="http://schemas.microsoft.com/office/powerpoint/2010/main" val="401826320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305C4-DCFD-4A9A-80A3-706D49A03894}"/>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EEADCA52-E0CA-492A-9A25-17B2BC043237}"/>
              </a:ext>
            </a:extLst>
          </p:cNvPr>
          <p:cNvSpPr>
            <a:spLocks noGrp="1"/>
          </p:cNvSpPr>
          <p:nvPr>
            <p:ph idx="1"/>
          </p:nvPr>
        </p:nvSpPr>
        <p:spPr/>
        <p:txBody>
          <a:bodyPr/>
          <a:lstStyle/>
          <a:p>
            <a:r>
              <a:rPr lang="el-GR" dirty="0"/>
              <a:t>4. Η μεροληψία επιλογής είναι συχνή σε μη τυχαία δειγματοληψία.</a:t>
            </a:r>
          </a:p>
          <a:p>
            <a:pPr lvl="1"/>
            <a:r>
              <a:rPr lang="el-GR" dirty="0">
                <a:solidFill>
                  <a:srgbClr val="FF0000"/>
                </a:solidFill>
              </a:rPr>
              <a:t>1. ΣΩΣΤΟ</a:t>
            </a:r>
          </a:p>
          <a:p>
            <a:pPr lvl="1"/>
            <a:r>
              <a:rPr lang="el-GR" dirty="0"/>
              <a:t>2. ΛΑΘΟΣ</a:t>
            </a:r>
          </a:p>
          <a:p>
            <a:endParaRPr lang="el-GR" dirty="0"/>
          </a:p>
        </p:txBody>
      </p:sp>
    </p:spTree>
    <p:extLst>
      <p:ext uri="{BB962C8B-B14F-4D97-AF65-F5344CB8AC3E}">
        <p14:creationId xmlns:p14="http://schemas.microsoft.com/office/powerpoint/2010/main" val="33210498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786DC-2642-48AD-8DA9-AC7FCDCD968A}"/>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BBAE7BD-04CB-416D-B54E-3BF82D9DCC76}"/>
              </a:ext>
            </a:extLst>
          </p:cNvPr>
          <p:cNvSpPr>
            <a:spLocks noGrp="1"/>
          </p:cNvSpPr>
          <p:nvPr>
            <p:ph idx="1"/>
          </p:nvPr>
        </p:nvSpPr>
        <p:spPr/>
        <p:txBody>
          <a:bodyPr/>
          <a:lstStyle/>
          <a:p>
            <a:r>
              <a:rPr lang="el-GR" dirty="0"/>
              <a:t>5. Το φαινόμενο κατά το οποίο οι συμμετέχοντες ανταποκρίνονται με συγκεκριμένο τρόπο καθότι γνωρίζουν ότι είναι υπό παρατήρηση λέγεται:</a:t>
            </a:r>
          </a:p>
          <a:p>
            <a:r>
              <a:rPr lang="el-GR" dirty="0"/>
              <a:t>………………………</a:t>
            </a:r>
          </a:p>
          <a:p>
            <a:endParaRPr lang="el-GR" dirty="0"/>
          </a:p>
        </p:txBody>
      </p:sp>
    </p:spTree>
    <p:extLst>
      <p:ext uri="{BB962C8B-B14F-4D97-AF65-F5344CB8AC3E}">
        <p14:creationId xmlns:p14="http://schemas.microsoft.com/office/powerpoint/2010/main" val="13177419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85718-4326-4CC4-9A23-4B0243C6CB04}"/>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98F4013D-58EE-485C-A5CA-125B3ECD4028}"/>
              </a:ext>
            </a:extLst>
          </p:cNvPr>
          <p:cNvSpPr>
            <a:spLocks noGrp="1"/>
          </p:cNvSpPr>
          <p:nvPr>
            <p:ph idx="1"/>
          </p:nvPr>
        </p:nvSpPr>
        <p:spPr/>
        <p:txBody>
          <a:bodyPr/>
          <a:lstStyle/>
          <a:p>
            <a:r>
              <a:rPr lang="el-GR" dirty="0"/>
              <a:t>5. Το φαινόμενο κατά το οποίο οι συμμετέχοντες ανταποκρίνονται με συγκεκριμένο τρόπο καθότι γνωρίζουν ότι είναι υπό παρατήρηση λέγεται: </a:t>
            </a:r>
            <a:r>
              <a:rPr lang="el-GR" dirty="0">
                <a:solidFill>
                  <a:srgbClr val="FF0000"/>
                </a:solidFill>
              </a:rPr>
              <a:t>Το φαινόμενο </a:t>
            </a:r>
            <a:r>
              <a:rPr lang="en-US" dirty="0">
                <a:solidFill>
                  <a:srgbClr val="FF0000"/>
                </a:solidFill>
              </a:rPr>
              <a:t>Hawthorne</a:t>
            </a:r>
            <a:endParaRPr lang="el-GR" dirty="0">
              <a:solidFill>
                <a:srgbClr val="FF0000"/>
              </a:solidFill>
            </a:endParaRPr>
          </a:p>
          <a:p>
            <a:endParaRPr lang="el-GR" dirty="0"/>
          </a:p>
        </p:txBody>
      </p:sp>
    </p:spTree>
    <p:extLst>
      <p:ext uri="{BB962C8B-B14F-4D97-AF65-F5344CB8AC3E}">
        <p14:creationId xmlns:p14="http://schemas.microsoft.com/office/powerpoint/2010/main" val="216532336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B821F-327C-49B9-BF5D-602DE51B0104}"/>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BD626781-CD03-479A-B5A9-DA94A78461A8}"/>
              </a:ext>
            </a:extLst>
          </p:cNvPr>
          <p:cNvSpPr>
            <a:spLocks noGrp="1"/>
          </p:cNvSpPr>
          <p:nvPr>
            <p:ph idx="1"/>
          </p:nvPr>
        </p:nvSpPr>
        <p:spPr/>
        <p:txBody>
          <a:bodyPr/>
          <a:lstStyle/>
          <a:p>
            <a:r>
              <a:rPr lang="el-GR" dirty="0"/>
              <a:t>6. Σε μια πειραματική μελέτη:</a:t>
            </a:r>
          </a:p>
          <a:p>
            <a:pPr marL="749808" lvl="1" indent="-457200">
              <a:buFont typeface="+mj-lt"/>
              <a:buAutoNum type="arabicPeriod"/>
            </a:pPr>
            <a:r>
              <a:rPr lang="el-GR" dirty="0"/>
              <a:t>Η ομάδα παρέμβασης υποδηλώνει μια ομάδα που δεν λαμβάνει την πειραματική θεραπεία.</a:t>
            </a:r>
          </a:p>
          <a:p>
            <a:pPr marL="749808" lvl="1" indent="-457200">
              <a:buFont typeface="+mj-lt"/>
              <a:buAutoNum type="arabicPeriod"/>
            </a:pPr>
            <a:r>
              <a:rPr lang="el-GR" dirty="0"/>
              <a:t>Η ομάδα ελέγχου υποδηλώνει μια ομάδα που λαμβάνει την πειραματική θεραπεία.</a:t>
            </a:r>
          </a:p>
          <a:p>
            <a:pPr marL="749808" lvl="1" indent="-457200">
              <a:buFont typeface="+mj-lt"/>
              <a:buAutoNum type="arabicPeriod"/>
            </a:pPr>
            <a:r>
              <a:rPr lang="el-GR" dirty="0"/>
              <a:t>Η ομάδα σύγκρισης συνήθως δεν λαμβάνει τη «φυσιολογική» ή τη συνηθισμένη παρέμβαση έναντι της πειραματικής.</a:t>
            </a:r>
          </a:p>
          <a:p>
            <a:pPr marL="749808" lvl="1" indent="-457200">
              <a:buFont typeface="+mj-lt"/>
              <a:buAutoNum type="arabicPeriod"/>
            </a:pPr>
            <a:r>
              <a:rPr lang="el-GR" dirty="0"/>
              <a:t>Η ομάδα ελέγχου υποδηλώνει μια ομάδα που δεν λαμβάνει την πειραματική θεραπεία.</a:t>
            </a:r>
          </a:p>
          <a:p>
            <a:endParaRPr lang="el-GR" dirty="0"/>
          </a:p>
          <a:p>
            <a:endParaRPr lang="el-GR" dirty="0"/>
          </a:p>
          <a:p>
            <a:endParaRPr lang="el-GR" dirty="0"/>
          </a:p>
        </p:txBody>
      </p:sp>
    </p:spTree>
    <p:extLst>
      <p:ext uri="{BB962C8B-B14F-4D97-AF65-F5344CB8AC3E}">
        <p14:creationId xmlns:p14="http://schemas.microsoft.com/office/powerpoint/2010/main" val="57802573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B72FB-5267-424B-A006-90F6B6313624}"/>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D530EAD6-F849-493A-854E-611117F04C81}"/>
              </a:ext>
            </a:extLst>
          </p:cNvPr>
          <p:cNvSpPr>
            <a:spLocks noGrp="1"/>
          </p:cNvSpPr>
          <p:nvPr>
            <p:ph idx="1"/>
          </p:nvPr>
        </p:nvSpPr>
        <p:spPr/>
        <p:txBody>
          <a:bodyPr/>
          <a:lstStyle/>
          <a:p>
            <a:r>
              <a:rPr lang="el-GR" dirty="0"/>
              <a:t>6. Σε μια πειραματική μελέτη:</a:t>
            </a:r>
          </a:p>
          <a:p>
            <a:pPr marL="749808" lvl="1" indent="-457200">
              <a:buFont typeface="+mj-lt"/>
              <a:buAutoNum type="arabicPeriod"/>
            </a:pPr>
            <a:r>
              <a:rPr lang="el-GR" dirty="0"/>
              <a:t>Η ομάδα παρέμβασης υποδηλώνει μια ομάδα που δεν λαμβάνει την πειραματική θεραπεία.</a:t>
            </a:r>
          </a:p>
          <a:p>
            <a:pPr marL="749808" lvl="1" indent="-457200">
              <a:buFont typeface="+mj-lt"/>
              <a:buAutoNum type="arabicPeriod"/>
            </a:pPr>
            <a:r>
              <a:rPr lang="el-GR" dirty="0"/>
              <a:t>Η ομάδα ελέγχου υποδηλώνει μια ομάδα που λαμβάνει την πειραματική θεραπεία.</a:t>
            </a:r>
          </a:p>
          <a:p>
            <a:pPr marL="749808" lvl="1" indent="-457200">
              <a:buFont typeface="+mj-lt"/>
              <a:buAutoNum type="arabicPeriod"/>
            </a:pPr>
            <a:r>
              <a:rPr lang="el-GR" dirty="0"/>
              <a:t>Η ομάδα σύγκρισης συνήθως δεν λαμβάνει τη «φυσιολογική» ή τη συνηθισμένη παρέμβαση έναντι της πειραματικής.</a:t>
            </a:r>
          </a:p>
          <a:p>
            <a:pPr marL="749808" lvl="1" indent="-457200">
              <a:buFont typeface="+mj-lt"/>
              <a:buAutoNum type="arabicPeriod"/>
            </a:pPr>
            <a:r>
              <a:rPr lang="el-GR" dirty="0">
                <a:solidFill>
                  <a:srgbClr val="FF0000"/>
                </a:solidFill>
              </a:rPr>
              <a:t>Η ομάδα ελέγχου υποδηλώνει μια ομάδα που δεν λαμβάνει την πειραματική θεραπεία.</a:t>
            </a:r>
          </a:p>
          <a:p>
            <a:endParaRPr lang="el-GR" dirty="0"/>
          </a:p>
        </p:txBody>
      </p:sp>
    </p:spTree>
    <p:extLst>
      <p:ext uri="{BB962C8B-B14F-4D97-AF65-F5344CB8AC3E}">
        <p14:creationId xmlns:p14="http://schemas.microsoft.com/office/powerpoint/2010/main" val="1798727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B9A94-45BB-419F-93C8-869AC4451197}"/>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FA4B616-8E10-48B0-920E-F7DFE4937A8B}"/>
              </a:ext>
            </a:extLst>
          </p:cNvPr>
          <p:cNvSpPr>
            <a:spLocks noGrp="1"/>
          </p:cNvSpPr>
          <p:nvPr>
            <p:ph idx="1"/>
          </p:nvPr>
        </p:nvSpPr>
        <p:spPr/>
        <p:txBody>
          <a:bodyPr>
            <a:normAutofit/>
          </a:bodyPr>
          <a:lstStyle/>
          <a:p>
            <a:r>
              <a:rPr lang="el-GR" dirty="0"/>
              <a:t>7. Στις μελέτες συσχέτισης:</a:t>
            </a:r>
          </a:p>
          <a:p>
            <a:pPr marL="749808" lvl="1" indent="-457200">
              <a:buFont typeface="+mj-lt"/>
              <a:buAutoNum type="arabicPeriod"/>
            </a:pPr>
            <a:r>
              <a:rPr lang="el-GR" dirty="0"/>
              <a:t>Μπορεί να εξεταστεί η σχέση μόνο μεταξύ δύο μεταβλητών και όχι μεταξύ περισσότερων των δύο μεταβλητών.</a:t>
            </a:r>
          </a:p>
          <a:p>
            <a:pPr marL="749808" lvl="1" indent="-457200">
              <a:buFont typeface="+mj-lt"/>
              <a:buAutoNum type="arabicPeriod"/>
            </a:pPr>
            <a:r>
              <a:rPr lang="el-GR" dirty="0">
                <a:solidFill>
                  <a:schemeClr val="tx1"/>
                </a:solidFill>
              </a:rPr>
              <a:t>Το μέγεθος και η κατεύθυνση της σχέσης μεταξύ δύο μεταβλητών υποδηλώνεται από τον συντελεστή συσχέτισης. </a:t>
            </a:r>
          </a:p>
          <a:p>
            <a:pPr marL="749808" lvl="1" indent="-457200">
              <a:buFont typeface="+mj-lt"/>
              <a:buAutoNum type="arabicPeriod"/>
            </a:pPr>
            <a:r>
              <a:rPr lang="el-GR" dirty="0"/>
              <a:t>Οι συντελεστές συσχέτισης μπορεί να είναι μόνο θετικοί.</a:t>
            </a:r>
          </a:p>
          <a:p>
            <a:pPr marL="749808" lvl="1" indent="-457200">
              <a:buFont typeface="+mj-lt"/>
              <a:buAutoNum type="arabicPeriod"/>
            </a:pPr>
            <a:r>
              <a:rPr lang="el-GR" dirty="0"/>
              <a:t> Ένας συντελεστής συσχέτισης 0.00 υποδηλώνει ότι υπάρχει αρνητική σχέση μεταξύ των μεταβλητών.</a:t>
            </a:r>
          </a:p>
          <a:p>
            <a:pPr marL="749808" lvl="1" indent="-457200">
              <a:buFont typeface="+mj-lt"/>
              <a:buAutoNum type="arabicPeriod"/>
            </a:pPr>
            <a:endParaRPr lang="el-GR" dirty="0"/>
          </a:p>
          <a:p>
            <a:endParaRPr lang="el-GR" dirty="0"/>
          </a:p>
        </p:txBody>
      </p:sp>
    </p:spTree>
    <p:extLst>
      <p:ext uri="{BB962C8B-B14F-4D97-AF65-F5344CB8AC3E}">
        <p14:creationId xmlns:p14="http://schemas.microsoft.com/office/powerpoint/2010/main" val="385718523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4E450-0E1C-4579-BDCC-A7EAD7E84B1B}"/>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993E9A9F-5F76-4C10-9F76-5ED61EEFCA97}"/>
              </a:ext>
            </a:extLst>
          </p:cNvPr>
          <p:cNvSpPr>
            <a:spLocks noGrp="1"/>
          </p:cNvSpPr>
          <p:nvPr>
            <p:ph idx="1"/>
          </p:nvPr>
        </p:nvSpPr>
        <p:spPr/>
        <p:txBody>
          <a:bodyPr/>
          <a:lstStyle/>
          <a:p>
            <a:r>
              <a:rPr lang="el-GR" dirty="0"/>
              <a:t>7. Στις μελέτες συσχέτισης:</a:t>
            </a:r>
          </a:p>
          <a:p>
            <a:pPr marL="749808" lvl="1" indent="-457200">
              <a:buFont typeface="+mj-lt"/>
              <a:buAutoNum type="arabicPeriod"/>
            </a:pPr>
            <a:r>
              <a:rPr lang="el-GR" dirty="0"/>
              <a:t>Μπορεί να εξεταστεί η σχέση μόνο μεταξύ δύο μεταβλητών και όχι μεταξύ περισσότερων των δύο μεταβλητών.</a:t>
            </a:r>
          </a:p>
          <a:p>
            <a:pPr marL="749808" lvl="1" indent="-457200">
              <a:buFont typeface="+mj-lt"/>
              <a:buAutoNum type="arabicPeriod"/>
            </a:pPr>
            <a:r>
              <a:rPr lang="el-GR" dirty="0">
                <a:solidFill>
                  <a:srgbClr val="FF0000"/>
                </a:solidFill>
              </a:rPr>
              <a:t>Το μέγεθος και η κατεύθυνση της σχέσης μεταξύ δύο μεταβλητών υποδηλώνεται από τον συντελεστή συσχέτισης. </a:t>
            </a:r>
          </a:p>
          <a:p>
            <a:pPr marL="749808" lvl="1" indent="-457200">
              <a:buFont typeface="+mj-lt"/>
              <a:buAutoNum type="arabicPeriod"/>
            </a:pPr>
            <a:r>
              <a:rPr lang="el-GR" dirty="0"/>
              <a:t>Οι συντελεστές συσχέτισης μπορεί να είναι μόνο θετικοί.</a:t>
            </a:r>
          </a:p>
          <a:p>
            <a:pPr marL="749808" lvl="1" indent="-457200">
              <a:buFont typeface="+mj-lt"/>
              <a:buAutoNum type="arabicPeriod"/>
            </a:pPr>
            <a:r>
              <a:rPr lang="el-GR" dirty="0"/>
              <a:t> Ένας συντελεστής συσχέτισης 0.00 υποδηλώνει ότι υπάρχει αρνητική σχέση μεταξύ των μεταβλητών.</a:t>
            </a:r>
          </a:p>
          <a:p>
            <a:endParaRPr lang="el-GR" dirty="0"/>
          </a:p>
        </p:txBody>
      </p:sp>
    </p:spTree>
    <p:extLst>
      <p:ext uri="{BB962C8B-B14F-4D97-AF65-F5344CB8AC3E}">
        <p14:creationId xmlns:p14="http://schemas.microsoft.com/office/powerpoint/2010/main" val="700815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7A5C1-EC37-4C5A-BF7F-D7D30413F416}"/>
              </a:ext>
            </a:extLst>
          </p:cNvPr>
          <p:cNvSpPr>
            <a:spLocks noGrp="1"/>
          </p:cNvSpPr>
          <p:nvPr>
            <p:ph type="title"/>
          </p:nvPr>
        </p:nvSpPr>
        <p:spPr/>
        <p:txBody>
          <a:bodyPr/>
          <a:lstStyle/>
          <a:p>
            <a:r>
              <a:rPr lang="el-GR" dirty="0"/>
              <a:t>Ερευνητικοί σχεδιασμοί</a:t>
            </a:r>
          </a:p>
        </p:txBody>
      </p:sp>
      <p:sp>
        <p:nvSpPr>
          <p:cNvPr id="3" name="Content Placeholder 2">
            <a:extLst>
              <a:ext uri="{FF2B5EF4-FFF2-40B4-BE49-F238E27FC236}">
                <a16:creationId xmlns:a16="http://schemas.microsoft.com/office/drawing/2014/main" id="{7EF2506D-B7EA-4DE5-B43C-C1BEA0245930}"/>
              </a:ext>
            </a:extLst>
          </p:cNvPr>
          <p:cNvSpPr>
            <a:spLocks noGrp="1"/>
          </p:cNvSpPr>
          <p:nvPr>
            <p:ph idx="1"/>
          </p:nvPr>
        </p:nvSpPr>
        <p:spPr/>
        <p:txBody>
          <a:bodyPr/>
          <a:lstStyle/>
          <a:p>
            <a:r>
              <a:rPr lang="el-GR" dirty="0"/>
              <a:t>Ποσοτικοί ή ποιοτικοί</a:t>
            </a:r>
          </a:p>
        </p:txBody>
      </p:sp>
    </p:spTree>
    <p:extLst>
      <p:ext uri="{BB962C8B-B14F-4D97-AF65-F5344CB8AC3E}">
        <p14:creationId xmlns:p14="http://schemas.microsoft.com/office/powerpoint/2010/main" val="409680395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595D7-1161-4EB3-AE16-E5B2C6D12136}"/>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44A02768-4FE2-405E-8AF6-69C2B6A516AA}"/>
              </a:ext>
            </a:extLst>
          </p:cNvPr>
          <p:cNvSpPr>
            <a:spLocks noGrp="1"/>
          </p:cNvSpPr>
          <p:nvPr>
            <p:ph idx="1"/>
          </p:nvPr>
        </p:nvSpPr>
        <p:spPr/>
        <p:txBody>
          <a:bodyPr/>
          <a:lstStyle/>
          <a:p>
            <a:r>
              <a:rPr lang="el-GR" dirty="0"/>
              <a:t>8. Στις </a:t>
            </a:r>
            <a:r>
              <a:rPr lang="el-GR" b="1" dirty="0"/>
              <a:t>προοπτικές μελέτες </a:t>
            </a:r>
            <a:r>
              <a:rPr lang="el-GR" dirty="0"/>
              <a:t>η εξαρτημένη μεταβλητή προσδιορίζεται στο παρόν, ενώ γίνεται προσπάθεια να προσδιοριστεί μια ανεξάρτητη μεταβλητή που συνέβη στο παρελθόν:</a:t>
            </a:r>
          </a:p>
          <a:p>
            <a:pPr marL="749808" lvl="1" indent="-457200">
              <a:buFont typeface="+mj-lt"/>
              <a:buAutoNum type="arabicPeriod"/>
            </a:pPr>
            <a:r>
              <a:rPr lang="el-GR" dirty="0"/>
              <a:t>ΣΩΣΤΟ</a:t>
            </a:r>
          </a:p>
          <a:p>
            <a:pPr marL="749808" lvl="1" indent="-457200">
              <a:buFont typeface="+mj-lt"/>
              <a:buAutoNum type="arabicPeriod"/>
            </a:pPr>
            <a:r>
              <a:rPr lang="el-GR" dirty="0"/>
              <a:t>ΛΑΘΟΣ</a:t>
            </a:r>
          </a:p>
        </p:txBody>
      </p:sp>
    </p:spTree>
    <p:extLst>
      <p:ext uri="{BB962C8B-B14F-4D97-AF65-F5344CB8AC3E}">
        <p14:creationId xmlns:p14="http://schemas.microsoft.com/office/powerpoint/2010/main" val="116549999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E5DD9-FF99-4E8A-89D7-26209A08597C}"/>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54573DDA-6E3D-4162-9403-027ADFBE55E2}"/>
              </a:ext>
            </a:extLst>
          </p:cNvPr>
          <p:cNvSpPr>
            <a:spLocks noGrp="1"/>
          </p:cNvSpPr>
          <p:nvPr>
            <p:ph idx="1"/>
          </p:nvPr>
        </p:nvSpPr>
        <p:spPr/>
        <p:txBody>
          <a:bodyPr/>
          <a:lstStyle/>
          <a:p>
            <a:r>
              <a:rPr lang="el-GR" dirty="0"/>
              <a:t>8. Στις </a:t>
            </a:r>
            <a:r>
              <a:rPr lang="el-GR" b="1" dirty="0"/>
              <a:t>προοπτικές μελέτες </a:t>
            </a:r>
            <a:r>
              <a:rPr lang="el-GR" dirty="0"/>
              <a:t>η εξαρτημένη μεταβλητή προσδιορίζεται στο παρόν, ενώ γίνεται προσπάθεια να προσδιοριστεί μια ανεξάρτητη μεταβλητή που συνέβη στο παρελθόν:</a:t>
            </a:r>
          </a:p>
          <a:p>
            <a:pPr marL="749808" lvl="1" indent="-457200">
              <a:buFont typeface="+mj-lt"/>
              <a:buAutoNum type="arabicPeriod"/>
            </a:pPr>
            <a:r>
              <a:rPr lang="el-GR" dirty="0"/>
              <a:t>ΣΩΣΤΟ</a:t>
            </a:r>
          </a:p>
          <a:p>
            <a:pPr marL="749808" lvl="1" indent="-457200">
              <a:buFont typeface="+mj-lt"/>
              <a:buAutoNum type="arabicPeriod"/>
            </a:pPr>
            <a:r>
              <a:rPr lang="el-GR" dirty="0">
                <a:solidFill>
                  <a:srgbClr val="FF0000"/>
                </a:solidFill>
              </a:rPr>
              <a:t>ΛΑΘΟΣ</a:t>
            </a:r>
          </a:p>
          <a:p>
            <a:endParaRPr lang="el-GR" dirty="0"/>
          </a:p>
        </p:txBody>
      </p:sp>
    </p:spTree>
    <p:extLst>
      <p:ext uri="{BB962C8B-B14F-4D97-AF65-F5344CB8AC3E}">
        <p14:creationId xmlns:p14="http://schemas.microsoft.com/office/powerpoint/2010/main" val="422899944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114C7-AE2A-44FD-B688-0422D84B667A}"/>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35778603-1838-4680-9F59-1E19C4F9447D}"/>
              </a:ext>
            </a:extLst>
          </p:cNvPr>
          <p:cNvSpPr>
            <a:spLocks noGrp="1"/>
          </p:cNvSpPr>
          <p:nvPr>
            <p:ph idx="1"/>
          </p:nvPr>
        </p:nvSpPr>
        <p:spPr/>
        <p:txBody>
          <a:bodyPr/>
          <a:lstStyle/>
          <a:p>
            <a:r>
              <a:rPr lang="el-GR" dirty="0"/>
              <a:t>9. Τι ισχύει για τις μελέτες δευτερογενούς ανάλυσης:</a:t>
            </a:r>
          </a:p>
          <a:p>
            <a:r>
              <a:rPr lang="el-GR" dirty="0"/>
              <a:t>1. Μερικές φορές οι ερευνητές συλλέγουν αρκετά δεδομένα σε μία μελέτη και στην πραγματικότητα δεν αναλύουν όλα τα δεδομένα αυτά.</a:t>
            </a:r>
          </a:p>
          <a:p>
            <a:r>
              <a:rPr lang="el-GR" dirty="0"/>
              <a:t>2. Αναλύονται τα δεδομένα που συλλέχθηκαν στην παρούσα μελέτη. </a:t>
            </a:r>
          </a:p>
          <a:p>
            <a:r>
              <a:rPr lang="el-GR" dirty="0"/>
              <a:t>3. Οι ερευνητές δεν μπορεί να ελέγξουν νέες υποθέσεις. </a:t>
            </a:r>
          </a:p>
          <a:p>
            <a:r>
              <a:rPr lang="el-GR" dirty="0"/>
              <a:t>4. Έχουν πειραματικό σχεδιασμό.</a:t>
            </a:r>
          </a:p>
          <a:p>
            <a:endParaRPr lang="el-GR" dirty="0"/>
          </a:p>
        </p:txBody>
      </p:sp>
    </p:spTree>
    <p:extLst>
      <p:ext uri="{BB962C8B-B14F-4D97-AF65-F5344CB8AC3E}">
        <p14:creationId xmlns:p14="http://schemas.microsoft.com/office/powerpoint/2010/main" val="346289302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96957-EFB9-4FC1-956F-EEE973778FF8}"/>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83C08F85-731B-4B62-BF2E-25860CCC4ADB}"/>
              </a:ext>
            </a:extLst>
          </p:cNvPr>
          <p:cNvSpPr>
            <a:spLocks noGrp="1"/>
          </p:cNvSpPr>
          <p:nvPr>
            <p:ph idx="1"/>
          </p:nvPr>
        </p:nvSpPr>
        <p:spPr/>
        <p:txBody>
          <a:bodyPr/>
          <a:lstStyle/>
          <a:p>
            <a:r>
              <a:rPr lang="el-GR" dirty="0"/>
              <a:t>9. Τι ισχύει για τις μελέτες δευτερογενούς ανάλυσης:</a:t>
            </a:r>
          </a:p>
          <a:p>
            <a:r>
              <a:rPr lang="el-GR" dirty="0">
                <a:solidFill>
                  <a:srgbClr val="FF0000"/>
                </a:solidFill>
              </a:rPr>
              <a:t>1. Μερικές φορές οι ερευνητές συλλέγουν αρκετά δεδομένα σε μία μελέτη και στην πραγματικότητα δεν αναλύουν όλα τα δεδομένα αυτά.</a:t>
            </a:r>
          </a:p>
          <a:p>
            <a:r>
              <a:rPr lang="el-GR" dirty="0"/>
              <a:t>2. Αναλύονται τα δεδομένα που συλλέχθηκαν στην παρούσα μελέτη. </a:t>
            </a:r>
          </a:p>
          <a:p>
            <a:r>
              <a:rPr lang="el-GR" dirty="0"/>
              <a:t>3. Οι ερευνητές δεν μπορεί να ελέγξουν νέες υποθέσεις. </a:t>
            </a:r>
          </a:p>
          <a:p>
            <a:r>
              <a:rPr lang="el-GR" dirty="0"/>
              <a:t>4. Έχουν πειραματικό σχεδιασμό.</a:t>
            </a:r>
          </a:p>
          <a:p>
            <a:endParaRPr lang="el-GR" dirty="0"/>
          </a:p>
        </p:txBody>
      </p:sp>
    </p:spTree>
    <p:extLst>
      <p:ext uri="{BB962C8B-B14F-4D97-AF65-F5344CB8AC3E}">
        <p14:creationId xmlns:p14="http://schemas.microsoft.com/office/powerpoint/2010/main" val="314932365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5C481-BD86-4A8B-9FF9-DEB5C6145D38}"/>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A7D5C1A5-5902-4FA0-B24B-8B06F2BC6A89}"/>
              </a:ext>
            </a:extLst>
          </p:cNvPr>
          <p:cNvSpPr>
            <a:spLocks noGrp="1"/>
          </p:cNvSpPr>
          <p:nvPr>
            <p:ph idx="1"/>
          </p:nvPr>
        </p:nvSpPr>
        <p:spPr/>
        <p:txBody>
          <a:bodyPr/>
          <a:lstStyle/>
          <a:p>
            <a:r>
              <a:rPr lang="el-GR" dirty="0"/>
              <a:t>10. Η μεροληψία επιλογής:</a:t>
            </a:r>
          </a:p>
          <a:p>
            <a:r>
              <a:rPr lang="el-GR" dirty="0"/>
              <a:t>1. Συμβαίνει όταν τα αποτελέσματα της μελέτης στην πραγματικότητα συσχετίζονται με τις υποκείμενες διαφορές που υπάρχουν πριν από τον χειρισμό της ανεξάρτητης μεταβλητής. </a:t>
            </a:r>
          </a:p>
          <a:p>
            <a:r>
              <a:rPr lang="el-GR" dirty="0"/>
              <a:t>2. Συχνή σε τυχαία δειγματοληψία. </a:t>
            </a:r>
          </a:p>
          <a:p>
            <a:r>
              <a:rPr lang="el-GR" dirty="0"/>
              <a:t>3. Αποτελεί απειλή της εξωτερικής εγκυρότητας.</a:t>
            </a:r>
          </a:p>
          <a:p>
            <a:endParaRPr lang="el-GR" dirty="0"/>
          </a:p>
          <a:p>
            <a:endParaRPr lang="el-GR" dirty="0"/>
          </a:p>
        </p:txBody>
      </p:sp>
    </p:spTree>
    <p:extLst>
      <p:ext uri="{BB962C8B-B14F-4D97-AF65-F5344CB8AC3E}">
        <p14:creationId xmlns:p14="http://schemas.microsoft.com/office/powerpoint/2010/main" val="67828635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5A032-A6BD-4751-A392-C6F614A86D3C}"/>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A0095D87-F2B8-4257-BAD9-E42AAC054F94}"/>
              </a:ext>
            </a:extLst>
          </p:cNvPr>
          <p:cNvSpPr>
            <a:spLocks noGrp="1"/>
          </p:cNvSpPr>
          <p:nvPr>
            <p:ph idx="1"/>
          </p:nvPr>
        </p:nvSpPr>
        <p:spPr/>
        <p:txBody>
          <a:bodyPr/>
          <a:lstStyle/>
          <a:p>
            <a:r>
              <a:rPr lang="el-GR" dirty="0"/>
              <a:t>10. Η μεροληψία επιλογής:</a:t>
            </a:r>
          </a:p>
          <a:p>
            <a:r>
              <a:rPr lang="el-GR" dirty="0">
                <a:solidFill>
                  <a:srgbClr val="FF0000"/>
                </a:solidFill>
              </a:rPr>
              <a:t>1. Συμβαίνει όταν τα αποτελέσματα της μελέτης στην πραγματικότητα συσχετίζονται με τις υποκείμενες διαφορές που υπάρχουν πριν από τον χειρισμό της ανεξάρτητης μεταβλητής. </a:t>
            </a:r>
          </a:p>
          <a:p>
            <a:r>
              <a:rPr lang="el-GR" dirty="0"/>
              <a:t>2. Συχνή σε τυχαία δειγματοληψία. </a:t>
            </a:r>
          </a:p>
          <a:p>
            <a:r>
              <a:rPr lang="el-GR" dirty="0"/>
              <a:t>3. Αποτελεί απειλή της εξωτερικής εγκυρότητας.</a:t>
            </a:r>
          </a:p>
          <a:p>
            <a:endParaRPr lang="el-GR" dirty="0"/>
          </a:p>
        </p:txBody>
      </p:sp>
    </p:spTree>
    <p:extLst>
      <p:ext uri="{BB962C8B-B14F-4D97-AF65-F5344CB8AC3E}">
        <p14:creationId xmlns:p14="http://schemas.microsoft.com/office/powerpoint/2010/main" val="1270476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ABAF2-183B-43CE-9756-8AABC232825D}"/>
              </a:ext>
            </a:extLst>
          </p:cNvPr>
          <p:cNvSpPr>
            <a:spLocks noGrp="1"/>
          </p:cNvSpPr>
          <p:nvPr>
            <p:ph type="title"/>
          </p:nvPr>
        </p:nvSpPr>
        <p:spPr/>
        <p:txBody>
          <a:bodyPr/>
          <a:lstStyle/>
          <a:p>
            <a:r>
              <a:rPr lang="el-GR" dirty="0"/>
              <a:t>Ποσοτικοί ερευνητικοί σχεδιασμοί</a:t>
            </a:r>
          </a:p>
        </p:txBody>
      </p:sp>
      <p:sp>
        <p:nvSpPr>
          <p:cNvPr id="4" name="Text Placeholder 3">
            <a:extLst>
              <a:ext uri="{FF2B5EF4-FFF2-40B4-BE49-F238E27FC236}">
                <a16:creationId xmlns:a16="http://schemas.microsoft.com/office/drawing/2014/main" id="{E1FC36D3-42CE-4B6E-9157-776396E80CBB}"/>
              </a:ext>
            </a:extLst>
          </p:cNvPr>
          <p:cNvSpPr>
            <a:spLocks noGrp="1"/>
          </p:cNvSpPr>
          <p:nvPr>
            <p:ph type="body" idx="1"/>
          </p:nvPr>
        </p:nvSpPr>
        <p:spPr/>
        <p:txBody>
          <a:bodyPr/>
          <a:lstStyle/>
          <a:p>
            <a:r>
              <a:rPr lang="el-GR" dirty="0"/>
              <a:t>Πειραματικοί σχεδιασμοί</a:t>
            </a:r>
          </a:p>
        </p:txBody>
      </p:sp>
      <p:sp>
        <p:nvSpPr>
          <p:cNvPr id="5" name="Content Placeholder 4">
            <a:extLst>
              <a:ext uri="{FF2B5EF4-FFF2-40B4-BE49-F238E27FC236}">
                <a16:creationId xmlns:a16="http://schemas.microsoft.com/office/drawing/2014/main" id="{1FEE0613-0523-4BAF-AEAF-92C269C7A0C7}"/>
              </a:ext>
            </a:extLst>
          </p:cNvPr>
          <p:cNvSpPr>
            <a:spLocks noGrp="1"/>
          </p:cNvSpPr>
          <p:nvPr>
            <p:ph sz="half" idx="2"/>
          </p:nvPr>
        </p:nvSpPr>
        <p:spPr/>
        <p:txBody>
          <a:bodyPr>
            <a:normAutofit fontScale="92500" lnSpcReduction="20000"/>
          </a:bodyPr>
          <a:lstStyle/>
          <a:p>
            <a:r>
              <a:rPr lang="el-GR" dirty="0"/>
              <a:t>Αληθείς πειραματικοί σχεδιασμοί</a:t>
            </a:r>
          </a:p>
          <a:p>
            <a:pPr lvl="1"/>
            <a:r>
              <a:rPr lang="el-GR" dirty="0"/>
              <a:t>Προέλεγχος-</a:t>
            </a:r>
            <a:r>
              <a:rPr lang="el-GR" dirty="0" err="1"/>
              <a:t>Μεταέλεγχος</a:t>
            </a:r>
            <a:r>
              <a:rPr lang="el-GR" dirty="0"/>
              <a:t> της ομάδας ελέγχου</a:t>
            </a:r>
          </a:p>
          <a:p>
            <a:pPr lvl="1"/>
            <a:r>
              <a:rPr lang="el-GR" dirty="0"/>
              <a:t>Μόνο </a:t>
            </a:r>
            <a:r>
              <a:rPr lang="el-GR" dirty="0" err="1"/>
              <a:t>μεταέλεγχος</a:t>
            </a:r>
            <a:r>
              <a:rPr lang="el-GR" dirty="0"/>
              <a:t> της ομάδας ελέγχου</a:t>
            </a:r>
          </a:p>
          <a:p>
            <a:pPr lvl="1"/>
            <a:r>
              <a:rPr lang="el-GR" dirty="0"/>
              <a:t>Τύπος </a:t>
            </a:r>
            <a:r>
              <a:rPr lang="en-US" dirty="0"/>
              <a:t>Solomon </a:t>
            </a:r>
            <a:r>
              <a:rPr lang="el-GR" dirty="0"/>
              <a:t>τεσσάρων ομάδων</a:t>
            </a:r>
          </a:p>
          <a:p>
            <a:r>
              <a:rPr lang="el-GR" dirty="0" err="1"/>
              <a:t>Οιονεί</a:t>
            </a:r>
            <a:r>
              <a:rPr lang="el-GR" dirty="0"/>
              <a:t> πειραματικοί σχεδιασμοί</a:t>
            </a:r>
          </a:p>
          <a:p>
            <a:pPr lvl="1"/>
            <a:r>
              <a:rPr lang="el-GR" dirty="0"/>
              <a:t>Μη ισοδύναμες ομάδες ελέγχου</a:t>
            </a:r>
          </a:p>
          <a:p>
            <a:pPr lvl="1"/>
            <a:r>
              <a:rPr lang="el-GR" dirty="0" err="1"/>
              <a:t>Χρονοσειρές</a:t>
            </a:r>
            <a:endParaRPr lang="el-GR" dirty="0"/>
          </a:p>
          <a:p>
            <a:r>
              <a:rPr lang="el-GR" dirty="0"/>
              <a:t>Προ-πειραματικοί σχεδιασμοί</a:t>
            </a:r>
          </a:p>
          <a:p>
            <a:pPr lvl="1"/>
            <a:r>
              <a:rPr lang="el-GR" dirty="0"/>
              <a:t>Περιπτωσιολογική μελέτη μιας δοκιμής (εφάπαξ)</a:t>
            </a:r>
          </a:p>
          <a:p>
            <a:pPr lvl="1"/>
            <a:r>
              <a:rPr lang="el-GR" dirty="0"/>
              <a:t>Προέλεγχος-</a:t>
            </a:r>
            <a:r>
              <a:rPr lang="el-GR" dirty="0" err="1"/>
              <a:t>Μεταέλεγχος</a:t>
            </a:r>
            <a:r>
              <a:rPr lang="el-GR" dirty="0"/>
              <a:t> μιας ομάδας</a:t>
            </a:r>
          </a:p>
        </p:txBody>
      </p:sp>
      <p:sp>
        <p:nvSpPr>
          <p:cNvPr id="6" name="Text Placeholder 5">
            <a:extLst>
              <a:ext uri="{FF2B5EF4-FFF2-40B4-BE49-F238E27FC236}">
                <a16:creationId xmlns:a16="http://schemas.microsoft.com/office/drawing/2014/main" id="{E0993860-92D2-4D6D-99BB-C77A8976E9B2}"/>
              </a:ext>
            </a:extLst>
          </p:cNvPr>
          <p:cNvSpPr>
            <a:spLocks noGrp="1"/>
          </p:cNvSpPr>
          <p:nvPr>
            <p:ph type="body" sz="quarter" idx="3"/>
          </p:nvPr>
        </p:nvSpPr>
        <p:spPr/>
        <p:txBody>
          <a:bodyPr/>
          <a:lstStyle/>
          <a:p>
            <a:r>
              <a:rPr lang="el-GR" dirty="0"/>
              <a:t>Μη πειραματικοί σχεδιασμοί</a:t>
            </a:r>
          </a:p>
        </p:txBody>
      </p:sp>
      <p:sp>
        <p:nvSpPr>
          <p:cNvPr id="7" name="Content Placeholder 6">
            <a:extLst>
              <a:ext uri="{FF2B5EF4-FFF2-40B4-BE49-F238E27FC236}">
                <a16:creationId xmlns:a16="http://schemas.microsoft.com/office/drawing/2014/main" id="{821B32AD-C475-4104-8866-79346BAB640F}"/>
              </a:ext>
            </a:extLst>
          </p:cNvPr>
          <p:cNvSpPr>
            <a:spLocks noGrp="1"/>
          </p:cNvSpPr>
          <p:nvPr>
            <p:ph sz="quarter" idx="4"/>
          </p:nvPr>
        </p:nvSpPr>
        <p:spPr/>
        <p:txBody>
          <a:bodyPr>
            <a:normAutofit fontScale="92500" lnSpcReduction="20000"/>
          </a:bodyPr>
          <a:lstStyle/>
          <a:p>
            <a:r>
              <a:rPr lang="el-GR" dirty="0"/>
              <a:t>Μελέτες δράσης</a:t>
            </a:r>
          </a:p>
          <a:p>
            <a:r>
              <a:rPr lang="el-GR" dirty="0"/>
              <a:t>Συγκριτικές μελέτες</a:t>
            </a:r>
          </a:p>
          <a:p>
            <a:r>
              <a:rPr lang="el-GR" dirty="0"/>
              <a:t>Μελέτες συσχέτισης</a:t>
            </a:r>
          </a:p>
          <a:p>
            <a:r>
              <a:rPr lang="el-GR" dirty="0"/>
              <a:t>Μελέτες αξιολόγησης</a:t>
            </a:r>
          </a:p>
          <a:p>
            <a:r>
              <a:rPr lang="el-GR" dirty="0"/>
              <a:t>Μελέτες </a:t>
            </a:r>
            <a:r>
              <a:rPr lang="el-GR" dirty="0" err="1"/>
              <a:t>μετα</a:t>
            </a:r>
            <a:r>
              <a:rPr lang="el-GR" dirty="0"/>
              <a:t>-ανάλυσης</a:t>
            </a:r>
          </a:p>
          <a:p>
            <a:r>
              <a:rPr lang="el-GR" dirty="0"/>
              <a:t>Μελέτες </a:t>
            </a:r>
            <a:r>
              <a:rPr lang="el-GR" dirty="0" err="1"/>
              <a:t>μετασύνθεσης</a:t>
            </a:r>
            <a:endParaRPr lang="el-GR" dirty="0"/>
          </a:p>
          <a:p>
            <a:r>
              <a:rPr lang="el-GR" dirty="0"/>
              <a:t>Μεθοδολογικές μελέτες</a:t>
            </a:r>
          </a:p>
          <a:p>
            <a:r>
              <a:rPr lang="el-GR" dirty="0"/>
              <a:t>Μελέτες δευτερογενούς ανάλυσης</a:t>
            </a:r>
          </a:p>
          <a:p>
            <a:r>
              <a:rPr lang="el-GR" dirty="0"/>
              <a:t>Δειγματοληπτικές μελέτες</a:t>
            </a:r>
          </a:p>
        </p:txBody>
      </p:sp>
    </p:spTree>
    <p:extLst>
      <p:ext uri="{BB962C8B-B14F-4D97-AF65-F5344CB8AC3E}">
        <p14:creationId xmlns:p14="http://schemas.microsoft.com/office/powerpoint/2010/main" val="363104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6D575-4DAE-4A10-AEF6-CF283D7081E1}"/>
              </a:ext>
            </a:extLst>
          </p:cNvPr>
          <p:cNvSpPr>
            <a:spLocks noGrp="1"/>
          </p:cNvSpPr>
          <p:nvPr>
            <p:ph type="title"/>
          </p:nvPr>
        </p:nvSpPr>
        <p:spPr/>
        <p:txBody>
          <a:bodyPr/>
          <a:lstStyle/>
          <a:p>
            <a:r>
              <a:rPr lang="el-GR" dirty="0"/>
              <a:t>Πειραματική έρευνα</a:t>
            </a:r>
          </a:p>
        </p:txBody>
      </p:sp>
      <p:sp>
        <p:nvSpPr>
          <p:cNvPr id="3" name="Content Placeholder 2">
            <a:extLst>
              <a:ext uri="{FF2B5EF4-FFF2-40B4-BE49-F238E27FC236}">
                <a16:creationId xmlns:a16="http://schemas.microsoft.com/office/drawing/2014/main" id="{8AFED50C-F981-40BC-9255-5AEAA6BA537C}"/>
              </a:ext>
            </a:extLst>
          </p:cNvPr>
          <p:cNvSpPr>
            <a:spLocks noGrp="1"/>
          </p:cNvSpPr>
          <p:nvPr>
            <p:ph idx="1"/>
          </p:nvPr>
        </p:nvSpPr>
        <p:spPr/>
        <p:txBody>
          <a:bodyPr/>
          <a:lstStyle/>
          <a:p>
            <a:r>
              <a:rPr lang="el-GR" dirty="0"/>
              <a:t>Η πειραματική έρευνα πραγματεύεται τις σχέσεις αιτίου-αιτιατού. </a:t>
            </a:r>
          </a:p>
          <a:p>
            <a:r>
              <a:rPr lang="el-GR" dirty="0"/>
              <a:t>Μια σχέση αιτίου-αιτιατού υποδηλώνει ότι ένα πράγμα ή ένα γεγονός προκαλεί την εμφάνιση κάποιου άλλου (π.χ. το κάπνισμα και ο καρκίνος του πνεύμονα).</a:t>
            </a:r>
          </a:p>
          <a:p>
            <a:r>
              <a:rPr lang="el-GR" dirty="0"/>
              <a:t>Σε όλες τις πειραματικές μελέτες γίνεται έλεγχος της ανεξάρτητης μεταβλητής (αιτία: κάπνισμα), καθώς και της εξαρτημένης μεταβλητής (αποτέλεσμα: καρκίνος πνεύμονα).</a:t>
            </a:r>
          </a:p>
          <a:p>
            <a:endParaRPr lang="el-GR" dirty="0"/>
          </a:p>
        </p:txBody>
      </p:sp>
    </p:spTree>
    <p:extLst>
      <p:ext uri="{BB962C8B-B14F-4D97-AF65-F5344CB8AC3E}">
        <p14:creationId xmlns:p14="http://schemas.microsoft.com/office/powerpoint/2010/main" val="674327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229D9-4DFF-44A9-9C30-627235A58F2D}"/>
              </a:ext>
            </a:extLst>
          </p:cNvPr>
          <p:cNvSpPr>
            <a:spLocks noGrp="1"/>
          </p:cNvSpPr>
          <p:nvPr>
            <p:ph type="title"/>
          </p:nvPr>
        </p:nvSpPr>
        <p:spPr/>
        <p:txBody>
          <a:bodyPr/>
          <a:lstStyle/>
          <a:p>
            <a:r>
              <a:rPr lang="el-GR" dirty="0"/>
              <a:t>Εγκυρότητα των πειραματικών σχεδιασμών</a:t>
            </a:r>
          </a:p>
        </p:txBody>
      </p:sp>
      <p:sp>
        <p:nvSpPr>
          <p:cNvPr id="3" name="Content Placeholder 2">
            <a:extLst>
              <a:ext uri="{FF2B5EF4-FFF2-40B4-BE49-F238E27FC236}">
                <a16:creationId xmlns:a16="http://schemas.microsoft.com/office/drawing/2014/main" id="{8AE65C0B-5484-45EE-A491-04F09AEF883C}"/>
              </a:ext>
            </a:extLst>
          </p:cNvPr>
          <p:cNvSpPr>
            <a:spLocks noGrp="1"/>
          </p:cNvSpPr>
          <p:nvPr>
            <p:ph idx="1"/>
          </p:nvPr>
        </p:nvSpPr>
        <p:spPr/>
        <p:txBody>
          <a:bodyPr/>
          <a:lstStyle/>
          <a:p>
            <a:r>
              <a:rPr lang="el-GR" dirty="0"/>
              <a:t>Στις πειραματικές μελέτες ο ερευνητής ενδιαφέρεται για τον έλεγχο των εξωγενών μεταβλητών που μπορεί να ασκήσουν επιρροή στα αποτελέσματα της μελέτης. </a:t>
            </a:r>
          </a:p>
          <a:p>
            <a:r>
              <a:rPr lang="el-GR" dirty="0"/>
              <a:t>Οι </a:t>
            </a:r>
            <a:r>
              <a:rPr lang="el-GR" b="1" dirty="0"/>
              <a:t>εξωγενείς μεταβλητές </a:t>
            </a:r>
            <a:r>
              <a:rPr lang="el-GR" dirty="0"/>
              <a:t>είναι οι μεταβλητές εκείνες τις οποίες ο ερευνητής δεν μπορεί ή δεν επιλέγει να ελέγξει και οι οποίες μπορεί να επηρεάσουν τα αποτελέσματα της μελέτης.</a:t>
            </a:r>
          </a:p>
          <a:p>
            <a:r>
              <a:rPr lang="el-GR" dirty="0"/>
              <a:t>Οι εξωγενείς μεταβλητές μπορούν να ονομαστούν και </a:t>
            </a:r>
            <a:r>
              <a:rPr lang="el-GR" dirty="0" err="1"/>
              <a:t>συγχυτικές</a:t>
            </a:r>
            <a:r>
              <a:rPr lang="el-GR" dirty="0"/>
              <a:t> ή παρεμβατικές ή περιορισμοί της μελέτης.</a:t>
            </a:r>
          </a:p>
          <a:p>
            <a:r>
              <a:rPr lang="el-GR" dirty="0"/>
              <a:t>Ο ερευνητής προσδιορίζει τους περιορισμούς της μελέτης στην ενότητα της συζήτησης.</a:t>
            </a:r>
          </a:p>
          <a:p>
            <a:endParaRPr lang="el-GR" dirty="0"/>
          </a:p>
          <a:p>
            <a:endParaRPr lang="el-GR" dirty="0"/>
          </a:p>
        </p:txBody>
      </p:sp>
    </p:spTree>
    <p:extLst>
      <p:ext uri="{BB962C8B-B14F-4D97-AF65-F5344CB8AC3E}">
        <p14:creationId xmlns:p14="http://schemas.microsoft.com/office/powerpoint/2010/main" val="228879827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348</TotalTime>
  <Words>3538</Words>
  <Application>Microsoft Office PowerPoint</Application>
  <PresentationFormat>Widescreen</PresentationFormat>
  <Paragraphs>295</Paragraphs>
  <Slides>65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65</vt:i4>
      </vt:variant>
    </vt:vector>
  </HeadingPairs>
  <TitlesOfParts>
    <vt:vector size="69" baseType="lpstr">
      <vt:lpstr>Calibri</vt:lpstr>
      <vt:lpstr>Calibri Light</vt:lpstr>
      <vt:lpstr>Wingdings</vt:lpstr>
      <vt:lpstr>Retrospect</vt:lpstr>
      <vt:lpstr>Ποσοτικοί ερευνητικοί σχεδιασμοί</vt:lpstr>
      <vt:lpstr>Διερευνητικές, περιγραφικές και επεξηγηματικές μελέτες</vt:lpstr>
      <vt:lpstr>Διερευνητικές, περιγραφικές και επεξηγηματικές μελέτες</vt:lpstr>
      <vt:lpstr>Διερευνητικές, περιγραφικές και επεξηγηματικές μελέτες</vt:lpstr>
      <vt:lpstr>Διερευνητικές, περιγραφικές και επεξηγηματικές μελέτες</vt:lpstr>
      <vt:lpstr>Ερευνητικοί σχεδιασμοί</vt:lpstr>
      <vt:lpstr>Ποσοτικοί ερευνητικοί σχεδιασμοί</vt:lpstr>
      <vt:lpstr>Πειραματική έρευνα</vt:lpstr>
      <vt:lpstr>Εγκυρότητα των πειραματικών σχεδιασμών</vt:lpstr>
      <vt:lpstr>Εγκυρότητα των πειραματικών σχεδιασμών</vt:lpstr>
      <vt:lpstr>Απειλές για την εσωτερική εγκυρότητα</vt:lpstr>
      <vt:lpstr>Μεροληψία επιλογής </vt:lpstr>
      <vt:lpstr>Ιστορικό </vt:lpstr>
      <vt:lpstr>Ωριμότητα </vt:lpstr>
      <vt:lpstr>Προπειραματική δοκιμασία</vt:lpstr>
      <vt:lpstr>Αλλαγή οργάνων μέτρησης </vt:lpstr>
      <vt:lpstr>Θνησιμότητα </vt:lpstr>
      <vt:lpstr>Απειλές για την εξωτερική εγκυρότητα</vt:lpstr>
      <vt:lpstr>Το φαινόμενο Hawthorne </vt:lpstr>
      <vt:lpstr>Το φαινόμενο του πειραματιστή </vt:lpstr>
      <vt:lpstr>Το φαινόμενο επίδρασης του προελέγχου </vt:lpstr>
      <vt:lpstr>Αληθείς πειραματικοί σχεδιασμοί</vt:lpstr>
      <vt:lpstr>Ο ερευνητής χειρίζεται τις πειραματικές μεταβλητές</vt:lpstr>
      <vt:lpstr>Στη μελέτη συμπεριλαμβάνεται τουλάχιστον μία πειραματική ομάδα, καθώς και μία ομάδα ελέγχου</vt:lpstr>
      <vt:lpstr>Οι συμμετέχοντες τοποθετούνται τυχαία είτε στην πειραματική ομάδα είτε στην ομάδα ελέγχου</vt:lpstr>
      <vt:lpstr>Αληθείς πειραματικοί σχεδιασμοί</vt:lpstr>
      <vt:lpstr>Προέλεγχος-Μεταέλεγχος της ομάδας ελέγχου</vt:lpstr>
      <vt:lpstr>Μόνο μεταέλεγχος της ομάδας ελέγχου</vt:lpstr>
      <vt:lpstr>Σχεδιασμός τεσσάρων ομάδων τύπου Solomon</vt:lpstr>
      <vt:lpstr>Σχεδιασμός τεσσάρων ομάδων τύπου Solomon</vt:lpstr>
      <vt:lpstr>Πειραματικοί σχεδιασμοί</vt:lpstr>
      <vt:lpstr>Οιονεί πειραματικοί σχεδιασμοί</vt:lpstr>
      <vt:lpstr>Οιονεί πειραματικοί σχεδιασμοί</vt:lpstr>
      <vt:lpstr>Προ-πειραματικοί σχεδιασμοί</vt:lpstr>
      <vt:lpstr>Περιπτωσιολογική μελέτη μιας δοκιμής (εφάπαξ)</vt:lpstr>
      <vt:lpstr>Προέλεγχος-Μεταέλεγχος μιας ομάδας</vt:lpstr>
      <vt:lpstr>Μη πειραματική έρευνα</vt:lpstr>
      <vt:lpstr>Μη πειραματικοί σχεδιασμοί</vt:lpstr>
      <vt:lpstr>Δειγματοληπτικές μελέτες</vt:lpstr>
      <vt:lpstr>Μελέτες συσχέτισης</vt:lpstr>
      <vt:lpstr>Συγκριτικές μελέτες</vt:lpstr>
      <vt:lpstr>Μεθοδολογικές μελέτες</vt:lpstr>
      <vt:lpstr>Μελέτες δευτερογενούς ανάλυσης</vt:lpstr>
      <vt:lpstr>Κριτήρια αξιολόγησης των ποσοτικών ερευνητικών σχεδιασμών</vt:lpstr>
      <vt:lpstr>Ερωτήσεις κατανόησης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Ποσοτικοί ερευνητικοί σχεδιασμοί</dc:title>
  <dc:creator>Alkmena Kafazi</dc:creator>
  <cp:lastModifiedBy>Alkmena Kafazi</cp:lastModifiedBy>
  <cp:revision>29</cp:revision>
  <dcterms:created xsi:type="dcterms:W3CDTF">2025-10-17T05:34:50Z</dcterms:created>
  <dcterms:modified xsi:type="dcterms:W3CDTF">2025-10-17T11:22:58Z</dcterms:modified>
</cp:coreProperties>
</file>