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079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89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3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1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444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71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9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53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36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28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98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4D23D03-1DB9-4726-928A-41C6E9401543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4BC06EB-25E6-4028-B492-358F5BAC5240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58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8B7329-6B45-E61E-C50B-65678BEC7C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Ποσοτική έρευνα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106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D454BE-C5F3-46DB-C774-055EA95DC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Αναγνώριση των περιορισμών της μελέτης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742E9F-DD54-A650-B4C6-A27119C5B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Περιορισμοί ορίζονται οι μη ελεγχόμενες μεταβλητές, οι οποίες μπορεί να επηρεάσουν τα αποτελέσματα της μελέτης και να περιορίσουν την ικανότητα γενίκευσης των ευρημάτων.</a:t>
            </a:r>
          </a:p>
          <a:p>
            <a:r>
              <a:rPr lang="el-GR" dirty="0"/>
              <a:t>Σχεδόν σε κάθε ερευνητική μελέτη υπάρχουν μεταβλητές τις οποίες ο ερευνητής είτε δεν μπορεί είτε δεν επιλέγει να ελέγξει. Οι μεταβλητές αυτές ονομάζονται εξωγενείς. </a:t>
            </a:r>
          </a:p>
          <a:p>
            <a:r>
              <a:rPr lang="el-GR" dirty="0"/>
              <a:t>Στις πειραματικές μελέτες, η ύπαρξη μη ελεγχόμενων μεταβλητών αποτελεί παράγοντα απειλής για την εγκυρότητα.</a:t>
            </a:r>
          </a:p>
          <a:p>
            <a:r>
              <a:rPr lang="el-GR" dirty="0"/>
              <a:t>Ο ερευνητής πρέπει να αναφέρει ξεκάθαρα τους περιορισμούς της μελέτης του.</a:t>
            </a:r>
          </a:p>
          <a:p>
            <a:r>
              <a:rPr lang="el-GR" dirty="0"/>
              <a:t>Οι περιορισμοί θα πρέπει να λαμβάνονται υπόψη όταν διατυπώνονται τα αποτελέσματα της έρευνας και όταν γίνονται συστάσεις για μελλοντικές έρευνες.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9302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0D0EFF-DC3F-49AF-E17D-28EBCA077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Διατύπωση της υπόθεσης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D3B931-161A-57FC-8158-1722F7A5F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Η προσδοκία του ερευνητή για τα αποτελέσματα της μελέτης εκφράζεται μέσω της υπόθεσης.</a:t>
            </a:r>
          </a:p>
          <a:p>
            <a:r>
              <a:rPr lang="el-GR" dirty="0"/>
              <a:t>Η υπόθεση προβλέπει τη σχέση μεταξύ δύο ή περισσότερων μεταβλητών και φέρει την αναμενόμενη απάντηση στην ερευνητική ερώτηση.</a:t>
            </a:r>
          </a:p>
          <a:p>
            <a:r>
              <a:rPr lang="el-GR" dirty="0"/>
              <a:t>Η υπόθεση παραθέτει και τη σχέση μεταξύ των ανεξάρτητων και των εξαρτημένων μεταβλητών.</a:t>
            </a:r>
          </a:p>
          <a:p>
            <a:r>
              <a:rPr lang="el-GR" dirty="0"/>
              <a:t>Η ανεξάρτητη μεταβλητή είναι η «αιτία» ή ο παράγοντας που θεωρείται ότι επηρεάζει την εξαρτημένη μεταβλητή. (παχυσαρκία, κληρονομικότητα, άσκηση)</a:t>
            </a:r>
          </a:p>
          <a:p>
            <a:r>
              <a:rPr lang="el-GR" dirty="0"/>
              <a:t>Η εξαρτημένη μεταβλητή είναι το «αποτέλεσμα» ή ο παράγοντας ο οποίος επηρεάζεται από την ανεξάρτητη μεταβλητή. (διαβήτης).</a:t>
            </a:r>
          </a:p>
          <a:p>
            <a:r>
              <a:rPr lang="el-GR" dirty="0"/>
              <a:t>Μηδενική υπόθεση: αυτή που προβλέπει ότι δεν υπάρχει καμία σχέση μεταξύ των μεταβλητών.</a:t>
            </a:r>
          </a:p>
          <a:p>
            <a:r>
              <a:rPr lang="el-GR" dirty="0"/>
              <a:t>Εναλλακτική υπόθεση ≠ Μηδενική υπόθεση.</a:t>
            </a:r>
          </a:p>
          <a:p>
            <a:r>
              <a:rPr lang="el-GR" dirty="0"/>
              <a:t>Οι πειραματικές, οι συγκριτικές, οι μελέτες συσχέτισης απαιτούν υποθέσεις.</a:t>
            </a:r>
          </a:p>
          <a:p>
            <a:r>
              <a:rPr lang="el-GR" dirty="0"/>
              <a:t>Στις ποιοτικές μελέτες και σε κάποιες περιγραφικές μελέτες η υπόθεση δεν είναι απαραίτητη, καθώς η έρευνα καθοδηγείται από την ερευνητική ερώτηση.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486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3E74EB-7DCE-C471-1379-9E89881C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Καθορισμός των μεταβλητών της μελέτης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DC72C6-D557-2E1F-6908-935148E5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μεταβλητές και οι όροι που χρησιμοποιούνται στην υπόθεση ή στην ερευνητική ερώτηση θα πρέπει να ορίζονται με σαφήνεια, έτσι ώστε το νόημά τους να είναι ξεκάθαρο και στον ερευνητή και στον αναγνώστη.</a:t>
            </a:r>
          </a:p>
          <a:p>
            <a:r>
              <a:rPr lang="el-GR" dirty="0"/>
              <a:t>Οι όροι πρέπει να προσδιορίζονται τόσο εννοιολογικά, όσο και λειτουργικά.</a:t>
            </a:r>
          </a:p>
          <a:p>
            <a:r>
              <a:rPr lang="el-GR" dirty="0"/>
              <a:t>Εννοιολογικός ορισμός: ορισμός λεξικού ή θεωρητικός ορισμός μιας ιδέας ή έννοιας που πρόκειται να μελετηθεί.</a:t>
            </a:r>
          </a:p>
          <a:p>
            <a:r>
              <a:rPr lang="el-GR" dirty="0"/>
              <a:t>Λειτουργικός ορισμός: υποδεικνύει τον τρόπο με τον οποίο μια μεταβλητή θα παρατηρηθεί ή θα μετρηθεί (εργαλείο ή κλίμακα μέτρησης).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9622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8FEB21-41A1-26BB-9F23-1D04FDDCD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Επιλογή του ερευνητικού σχεδιασμού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017220-2922-D56E-5DAD-1AB44EA03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Αποτελεί το σχέδιο διεξαγωγής της έρευνας.</a:t>
            </a:r>
          </a:p>
          <a:p>
            <a:r>
              <a:rPr lang="el-GR" dirty="0"/>
              <a:t>Ποσοτικοί ή ποιοτικοί σχεδιασμοί.</a:t>
            </a:r>
          </a:p>
          <a:p>
            <a:r>
              <a:rPr lang="el-GR" dirty="0"/>
              <a:t>Πειραματικοί ή μη πειραματικοί σχεδιασμοί.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728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9BD7FD-AF1D-AA93-D529-FBA986AF2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Προσδιορισμός του πληθυσμού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365BA8-9012-FF07-171F-E33C221F2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πληθυσμός είναι ένα ολοκληρωμένο σύνολο ατόμων ή αντικειμένων που κατέχουν ορισμένα κοινά χαρακτηριστικά.</a:t>
            </a:r>
          </a:p>
          <a:p>
            <a:r>
              <a:rPr lang="el-GR" dirty="0"/>
              <a:t>Ευρύς πληθυσμός, πληθυσμός-στόχος: είναι ο ευρύς πληθυσμός ενδιαφέροντος. Αποτελεί την ομάδα των ατόμων στους οποίους ο ερευνητής επιθυμεί να γενικεύσει τα ευρήματα της μελέτης του.</a:t>
            </a:r>
          </a:p>
          <a:p>
            <a:r>
              <a:rPr lang="el-GR" dirty="0"/>
              <a:t>Πραγματικός πληθυσμός, </a:t>
            </a:r>
            <a:r>
              <a:rPr lang="el-GR" dirty="0" err="1"/>
              <a:t>προσβάσιμος</a:t>
            </a:r>
            <a:r>
              <a:rPr lang="el-GR" dirty="0"/>
              <a:t> πληθυσμός: είναι η ομάδα που διατίθεται στον ερευνητή για μελέτη.</a:t>
            </a:r>
          </a:p>
          <a:p>
            <a:r>
              <a:rPr lang="el-GR" dirty="0"/>
              <a:t>Για να υποστηρίξει ο ερευνητής ότι τα αποτελέσματα της μελέτης του είναι εφαρμόσιμα και σε έναν ευρύτερο πληθυσμό-στόχο, θα πρέπει ο πληθυσμός αυτός να είναι παρόμοιος με τον </a:t>
            </a:r>
            <a:r>
              <a:rPr lang="el-GR" dirty="0" err="1"/>
              <a:t>προσβάσιμο</a:t>
            </a:r>
            <a:r>
              <a:rPr lang="el-GR" dirty="0"/>
              <a:t> πληθυσμό.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101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169C38-AA58-0BA6-CC6E-195475B69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Επιλογή του δείγματος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C0688B-B2BF-BCC6-3F2C-FCECFBE66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/>
              <a:t>υπο</a:t>
            </a:r>
            <a:r>
              <a:rPr lang="el-GR" dirty="0"/>
              <a:t>-ομάδα του πληθυσμού που επιλέγουμε να μελετήσουμε ονομάζεται δείγμα.</a:t>
            </a:r>
          </a:p>
          <a:p>
            <a:r>
              <a:rPr lang="el-GR" dirty="0"/>
              <a:t>Η μέθοδος επιλογής του δείγματος θα καθορίζει εάν τα αποτελέσματα είναι αντιπροσωπευτικά του πληθυσμού.</a:t>
            </a:r>
          </a:p>
          <a:p>
            <a:r>
              <a:rPr lang="el-GR" dirty="0"/>
              <a:t>Τυχαία δείγματα: είναι εκείνα που επιλέγονται με τυχαίο τρόπο και στα οποία κάθε μέλος του πληθυσμού έχει την ίδια ευκαιρία να συμπεριληφθεί.</a:t>
            </a:r>
          </a:p>
          <a:p>
            <a:r>
              <a:rPr lang="el-GR" dirty="0"/>
              <a:t>Μη τυχαία δειγματοληψία: λιγότερη βεβαιότητα για τη σωστή αντιπροσώπευση του πληθυσμού. Η πιθανότητα μεροληπτικού δείγματος είναι μεγάλη.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512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319736-5CA4-BFBE-967F-98A689D80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Διεξαγωγή πιλοτικής μελέτης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BDC293-8A44-AAF7-DADD-1C4D732D0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μια μικρογραφική δοκιμαστική έκδοση της προβλεπόμενης μελέτης.</a:t>
            </a:r>
          </a:p>
          <a:p>
            <a:r>
              <a:rPr lang="el-GR" dirty="0"/>
              <a:t>Τα άτομα της πιλοτικής μελέτης έχουν παρόμοια χαρακτηριστικά με εκείνα που θα χρησιμοποιηθούν στην πραγματική μελέτη.</a:t>
            </a:r>
          </a:p>
          <a:p>
            <a:r>
              <a:rPr lang="el-GR" dirty="0"/>
              <a:t>Μια πιλοτική μελέτη μπορεί να χρησιμοποιηθεί για να ελέγξει ένα νέο εργαλείο ή για να αξιολογήσει την παραλλαγή ενός ήδη υπάρχοντος.</a:t>
            </a:r>
          </a:p>
          <a:p>
            <a:r>
              <a:rPr lang="el-GR" dirty="0"/>
              <a:t>Μετά την διεξαγωγή της πιλοτικής μελέτης γίνονται οι απαραίτητες αναθεωρήσεις.</a:t>
            </a:r>
          </a:p>
          <a:p>
            <a:r>
              <a:rPr lang="el-GR" dirty="0"/>
              <a:t>Μπορεί να χρειαστεί και δεύτερη πιλοτική μελέτη σε περίπτωση που υπάρξουν αλλαγές στα εργαλεία ή στις ερευνητικές μεθόδους.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5550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2FA89B-4204-6F67-5890-8C1F1440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Συλλογή των δεδομένων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7F019B-4180-5EEA-2B21-6CD793379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Δεδομένα: πληροφορίες ή στοιχεία που συλλέγονται στις επιστημονικές έρευνες.</a:t>
            </a:r>
          </a:p>
          <a:p>
            <a:r>
              <a:rPr lang="el-GR" dirty="0"/>
              <a:t>Συνήθως είναι το πιο χρονοβόρο βήμα.</a:t>
            </a:r>
          </a:p>
          <a:p>
            <a:r>
              <a:rPr lang="el-GR" dirty="0"/>
              <a:t>Μέσω της συλλογής δεδομένων μετρούνται οι μεταβλητές.</a:t>
            </a:r>
          </a:p>
          <a:p>
            <a:r>
              <a:rPr lang="el-GR" dirty="0"/>
              <a:t>Μέθοδοι συλλογής δεδομένων: ερωτηματολόγια, φάκελοι ασθενών, αρχεία νοσοκομείων, αποτελέσματα εξετάσεων.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62293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EB779A-BBAA-C944-BB20-872445B73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Οργάνωση δεδομένων προς ανάλυση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CA6560-2A0D-C0CF-9466-A3D3243D4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Έχουν συμπληρωθεί όλα τα ερωτηματολόγια;</a:t>
            </a:r>
          </a:p>
          <a:p>
            <a:r>
              <a:rPr lang="el-GR" dirty="0"/>
              <a:t>Τι θα γίνει με τα δεδομένα που λείπουν από αυτά;</a:t>
            </a:r>
          </a:p>
          <a:p>
            <a:r>
              <a:rPr lang="el-GR" dirty="0"/>
              <a:t>Δημιουργία ηλεκτρονικών αρχείων.</a:t>
            </a:r>
          </a:p>
          <a:p>
            <a:r>
              <a:rPr lang="el-GR" dirty="0"/>
              <a:t>Οργάνωση πινάκων ή γραφημάτων που θα συμπληρωθούν μετά την ανάλυση των δεδομένων.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59737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0838EE-8C21-E28B-28C4-1B8FA0AA6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Ανάλυση των δεδομένων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F7B0FB-2AFD-9395-5B21-CE6376DC0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Απαιτεί στατιστικές μεθόδους</a:t>
            </a:r>
          </a:p>
          <a:p>
            <a:r>
              <a:rPr lang="el-GR" dirty="0"/>
              <a:t>Στατιστικά προγράμματα: </a:t>
            </a:r>
            <a:r>
              <a:rPr lang="en-GB" dirty="0"/>
              <a:t>excel, </a:t>
            </a:r>
            <a:r>
              <a:rPr lang="en-GB" dirty="0" err="1"/>
              <a:t>spss</a:t>
            </a:r>
            <a:r>
              <a:rPr lang="en-GB" dirty="0"/>
              <a:t>, </a:t>
            </a:r>
            <a:r>
              <a:rPr lang="en-GB" dirty="0" err="1"/>
              <a:t>stata</a:t>
            </a:r>
            <a:r>
              <a:rPr lang="en-GB" dirty="0"/>
              <a:t>, R.</a:t>
            </a:r>
          </a:p>
          <a:p>
            <a:r>
              <a:rPr lang="el-GR" dirty="0"/>
              <a:t>Βοήθεια στατιστικού; Ήδη και σε πρώιμα σημεία της διαδικασίας της έρευνας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529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991E88-DBED-F0F4-4F1A-F70297B94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Βήματα στην ποσοτική έρευνα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4CA146-9D23-BB94-D724-EB15958B8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Σχεδόν όλοι οι συγγραφείς παρουσιάζουν τον προσδιορισμό του προβληματισμού ως το πρώτο βήμα σε μια επιστημονική ποσοτική έρευνα, ενώ την κοινοποίηση ή την αξιοποίηση των ερευνητικών αποτελεσμάτων, τις κατατάσσουν στα τελευταία βήματα.</a:t>
            </a:r>
          </a:p>
          <a:p>
            <a:r>
              <a:rPr lang="el-GR" dirty="0"/>
              <a:t>Σε μια ερευνητική διαδικασία είναι πιθανό να παρατηρηθεί επικάλυψη κάποιων βημάτων ή/και μετατόπισή τους μπρος και πίσω.</a:t>
            </a:r>
          </a:p>
          <a:p>
            <a:r>
              <a:rPr lang="el-GR" dirty="0"/>
              <a:t>Φαίνεται ότι δεν υπάρχει συγκεκριμένος αριθμός βημάτων.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67868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354041-D6B4-BE1D-51AD-722C60C0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Ερμηνεία των αποτελεσμάτων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23EF60-4B11-234F-A875-403A18F0A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Μετά την ανάλυση των δεδομένων, τα ευρήματα πρέπει να ερμηνευτούν υπό το πρίσμα της υπόθεσης ή της ερευνητικής ερώτησης.</a:t>
            </a:r>
          </a:p>
          <a:p>
            <a:r>
              <a:rPr lang="el-GR" dirty="0"/>
              <a:t>Η υπόθεση επιβεβαιώνεται ή απορρίπτεται.</a:t>
            </a:r>
          </a:p>
          <a:p>
            <a:r>
              <a:rPr lang="el-GR" dirty="0"/>
              <a:t>Σύγκριση αποτελεσμάτων με αντίστοιχες προηγούμενες μελέτες.</a:t>
            </a:r>
          </a:p>
          <a:p>
            <a:r>
              <a:rPr lang="el-GR" dirty="0"/>
              <a:t>Καθορισμός επιπτώσεων των ευρημάτων στην νοσηλευτική επιστήμη.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0971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8DCE37-F9BA-F520-9B96-12C0D9EA5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Κοινοποίηση των αποτελεσμάτων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7057F95-0544-1CA3-B809-624695339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Ανεξάρτητα από τη σπουδαιότητα των αποτελεσμάτων ο ερευνητής πρέπει να κοινοποιήσει τα αποτελέσματά του.</a:t>
            </a:r>
          </a:p>
          <a:p>
            <a:r>
              <a:rPr lang="el-GR" dirty="0"/>
              <a:t>Η κοινοποίηση μπορεί να γίνει με πολλούς και διαφορετικούς τρόπους.</a:t>
            </a:r>
          </a:p>
          <a:p>
            <a:r>
              <a:rPr lang="el-GR" dirty="0"/>
              <a:t>Δημοσίευση σε επιστημονικά περιοδικά</a:t>
            </a:r>
          </a:p>
          <a:p>
            <a:r>
              <a:rPr lang="el-GR" dirty="0"/>
              <a:t>Παρουσίαση σε εθνικά ή διεθνή συνέδρια</a:t>
            </a:r>
          </a:p>
        </p:txBody>
      </p:sp>
    </p:spTree>
    <p:extLst>
      <p:ext uri="{BB962C8B-B14F-4D97-AF65-F5344CB8AC3E}">
        <p14:creationId xmlns:p14="http://schemas.microsoft.com/office/powerpoint/2010/main" val="2577261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B1346F-3D2A-1FEF-386C-641C702AF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Αξιοποίηση των αποτελεσμάτων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A9A3751-F238-3615-086B-B85C028D3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ερευνητής θα πρέπει να δει την υλοποίηση των ευρημάτων του στην πράξη.</a:t>
            </a:r>
          </a:p>
          <a:p>
            <a:r>
              <a:rPr lang="el-GR" dirty="0"/>
              <a:t>Μπορεί να μην εφαρμόσει ο ίδιος τα ευρήματα, αλλά μπορεί να κάνει συστάσεις </a:t>
            </a:r>
            <a:r>
              <a:rPr lang="el-GR"/>
              <a:t>για το </a:t>
            </a:r>
            <a:r>
              <a:rPr lang="el-GR" dirty="0"/>
              <a:t>πώς αυτά μπορούν να ενσωματωθούν στη νοσηλευτική πρακτική.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566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DC9B4C-80BD-B416-8B04-6352285C0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Ερωτήσεις κατανόησης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D44A7F4-B9E1-AD20-8BB9-15CF4C064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499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A820DE-0C7B-D62B-0425-5B340DA52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00BDFD7-3847-A1DE-530C-40BB365A5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Όλοι οι συγγραφείς συμφωνούν στον παρακάτω αριθμό των βημάτων διεξαγωγής μιας ποσοτικής έρευνας: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10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15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18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Δεν υπάρχει συγκεκριμένος αριθμός βημάτων.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543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206D27-C3E9-B9F1-B63A-63ABB062F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242D18-FC8F-1206-DB51-F03B411E3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Όλοι οι συγγραφείς συμφωνούν στον παρακάτω αριθμό των βημάτων διεξαγωγής μιας ποσοτικής έρευνας: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10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15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18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Δεν υπάρχει συγκεκριμένος αριθμός βημάτων.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40653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351EEC-C044-10CB-6671-21281E72A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13B66A-C80E-3DE5-7E50-6448A0405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 Ποια από τις παρακάτω απαντήσεις αληθεύει για την ποσοτική έρευνα;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Τα βήματα έχουν πάντα την ίδια σειρά σε κάθε μελέτη.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Ίσως υπάρξει κάποια μετατόπιση μπρος και πίσω ανάμεσα στα βήματα.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Το πιο σημαντικό βήμα είναι ο προσδιορισμός της υπόθεσης της μελέτης.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Τα βήματα μιας έρευνας δεν γίνονται με τακτική σειρά.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7364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6E902D-47D4-6842-5EFF-DBFA00D1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F27F7E-02A7-E14B-13BF-D4D7CDD77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 Ποια από τις παρακάτω απαντήσεις αληθεύει για την ποσοτική έρευνα;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Τα βήματα έχουν πάντα την ίδια σειρά σε κάθε μελέτη.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Ίσως υπάρξει κάποια μετατόπιση μπρος και πίσω ανάμεσα στα βήματα.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Το πιο σημαντικό βήμα είναι ο προσδιορισμός της υπόθεσης της μελέτης.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Τα βήματα μιας έρευνας δεν γίνονται με τακτική σειρά.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0949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6498D9-991D-CE1E-05C6-C591A8CD2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299825-7D76-01F2-61C5-E820069AF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3. Ένας από τους βασικούς σκοπούς της βιβλιογραφικής ανασκόπησης πριν από την έναρξη της ερευνητικής μελέτης είναι: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Ο προσδιορισμός της υπάρχουσας γνώσης για το θέμα της μελέτης.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επιλογή του βέλτιστου μεγέθους δείγματος.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ανακάλυψη ενός οργάνου συλλογής των δεδομένων, το οποίο να έχει χρησιμοποιηθεί πολλές φορές.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αποφυγή αναπαραγωγής πανομοιότυπης μελέτης με την προηγούμενη.</a:t>
            </a:r>
          </a:p>
          <a:p>
            <a:pPr marL="749808" lvl="1" indent="-4572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1495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9C10BD-9AFB-0C7F-E1EF-C2CCD24CD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2665EC-039B-1006-BADA-4599D8FB3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3. Ένας από τους βασικούς σκοπούς της βιβλιογραφικής ανασκόπησης πριν από την έναρξη της ερευνητικής μελέτης είναι: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Ο προσδιορισμός της υπάρχουσας γνώσης για το θέμα της μελέτης.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επιλογή του βέλτιστου μεγέθους δείγματος.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ανακάλυψη ενός οργάνου συλλογής των δεδομένων, το οποίο να έχει χρησιμοποιηθεί πολλές φορές.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αποφυγή αναπαραγωγής πανομοιότυπης μελέτης με την προηγούμενη.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312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319402-2ABB-F100-13A2-E0DFC5947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Βήματα στην ερευνητική διαδικασία (1)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4FA0C3-6FAD-97BC-44ED-A5D96E1E5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l-GR" dirty="0"/>
              <a:t>Προσδιορισμός του ερευνητικού προβληματισμού.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Καθορισμός του σκοπού της μελέτης.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Διατύπωση της ερευνητικής ερώτησης.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Βιβλιογραφική ανασκόπηση.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Ανάπτυξη θεωρητικού/εννοιολογικού μοντέλου.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Αναγνώριση των περιορισμών της μελέτης.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Διατύπωση της υπόθεσης.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Προσδιορισμός των μεταβλητών της μελέτης.</a:t>
            </a:r>
          </a:p>
          <a:p>
            <a:pPr marL="457200" indent="-457200">
              <a:buFont typeface="+mj-lt"/>
              <a:buAutoNum type="arabicPeriod"/>
            </a:pPr>
            <a:r>
              <a:rPr lang="el-GR" dirty="0"/>
              <a:t>Επιλογή του ερευνητικού σχεδιασμού.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44179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10108D-B0CA-B29D-6203-400A07039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AE8175-071F-B086-1687-7C29ED913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4. Το σχέδιο διεξαγωγής μιας έρευνας ονομάζεται: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Σχεδιασμός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Υπόθεση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Μέθοδος συλλογής δεδομένων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Ερευνητική διαδικασία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77194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7B0C1B-F86A-C13B-F1F9-A1E756F1B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65705A9-2A43-57BA-5CA3-C5C6920E0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4. Το σχέδιο διεξαγωγής μιας έρευνας ονομάζεται: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Σχεδιασμός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Υπόθεση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Μέθοδος συλλογής δεδομένων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Ερευνητική διαδικασία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907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B83152-0149-BA6F-282C-E3F06572C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A11B23-CFF6-D289-3C85-C6523B208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5. Η μικρότερη ομάδα που επιλέγεται από μία μεγαλύτερη ομάδα για να συμμετέχει στην έρευνα, ονομάζεται: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Δείγμα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Πληθυσμός της μελέτης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Δείγμα πληθυσμού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Στοιχείο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29835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36C6E4-C587-3444-C076-3347A9108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F7241C-E1CC-4877-0B5C-91C77012F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5. Η μικρότερη ομάδα που επιλέγεται από μία μεγαλύτερη ομάδα για να συμμετέχει στην έρευνα, ονομάζεται: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Δείγμα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Πληθυσμός της μελέτης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Δείγμα πληθυσμού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Στοιχείο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076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429B32-C70F-FD8E-4007-D4AFAEF10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03A232-BCCA-84E5-8EBE-056FCA51C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6. Σε ποιο σημείο της ερευνητικής διαδικασίας οφείλει να εμπλακεί στατιστικολόγος;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Σε πρώιμο σημείο της ερευνητικής διαδικασίας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Πριν τη συλλογή δεδομένων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Μετά τη συλλογή δεδομένων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Πριν από την ανάλυση δεδομένων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28555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98C7C6-A2A1-F0C6-C4CC-5D2074342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E5BF94-F369-B2C2-0120-C48DDDD52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6. Σε ποιο σημείο της ερευνητικής διαδικασίας οφείλει να εμπλακεί στατιστικολόγος;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Σε πρώιμο σημείο της ερευνητικής διαδικασίας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Πριν τη συλλογή δεδομένων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Μετά τη συλλογή δεδομένων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Πριν από την ανάλυση δεδομένων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04937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C14E38-9AB4-1A9E-862E-00BEBB38B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808BCE-6D9E-CC2B-A375-33F8ED5ED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7. Ξεχωρίστε τις έννοιες του εννοιολογικού και λειτουργικού ορισμού δίνοντας τον παρακάτω λειτουργικό ορισμό του άγχους: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Συντριπτικό αίσθημα ανησυχίας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Σκορ άνω των </a:t>
            </a:r>
            <a:r>
              <a:rPr lang="en-GB" dirty="0"/>
              <a:t>8</a:t>
            </a:r>
            <a:r>
              <a:rPr lang="el-GR" dirty="0"/>
              <a:t> στην κλίμακα άγχους </a:t>
            </a:r>
            <a:r>
              <a:rPr lang="en-GB" dirty="0"/>
              <a:t>HADS</a:t>
            </a:r>
            <a:r>
              <a:rPr lang="el-GR" dirty="0"/>
              <a:t>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Εντονότατη δυσφορία.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Αίσθημα παλμών.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44139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F965A0-1DAF-D735-1011-AF7974C47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716C16-D4B3-923E-3F6B-BE71BADD0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7. Ξεχωρίστε τις έννοιες του εννοιολογικού και λειτουργικού ορισμού δίνοντας τον παρακάτω λειτουργικό ορισμό του άγχους: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Συντριπτικό αίσθημα ανησυχίας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Σκορ άνω των </a:t>
            </a:r>
            <a:r>
              <a:rPr lang="en-GB" dirty="0">
                <a:solidFill>
                  <a:srgbClr val="FF0000"/>
                </a:solidFill>
              </a:rPr>
              <a:t>8</a:t>
            </a:r>
            <a:r>
              <a:rPr lang="el-GR" dirty="0">
                <a:solidFill>
                  <a:srgbClr val="FF0000"/>
                </a:solidFill>
              </a:rPr>
              <a:t> στην κλίμακα άγχους </a:t>
            </a:r>
            <a:r>
              <a:rPr lang="en-GB" dirty="0">
                <a:solidFill>
                  <a:srgbClr val="FF0000"/>
                </a:solidFill>
              </a:rPr>
              <a:t>HADS</a:t>
            </a:r>
            <a:r>
              <a:rPr lang="el-GR" dirty="0">
                <a:solidFill>
                  <a:srgbClr val="FF0000"/>
                </a:solidFill>
              </a:rPr>
              <a:t>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Εντονότατη δυσφορία.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Αίσθημα παλμών.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91300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4317C9-8466-5A72-7A23-2487E8CCE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7F381F-032F-EADA-AF1E-B2BD4EA3E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8. </a:t>
            </a:r>
            <a:r>
              <a:rPr lang="el-GR" dirty="0"/>
              <a:t>Το τελικό στάδιο μιας ερευνητικής διαδικασίας είναι: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ανάλυση των δεδομένων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ερμηνεία των αποτελεσμάτων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ανακοίνωση των αποτελεσμάτων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αξιοποίηση των αποτελεσμάτων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32681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942FE1-3F1C-EAD0-11AF-305C92E49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7ED0D9-4219-D7D9-DBF8-10DC7FB16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8. </a:t>
            </a:r>
            <a:r>
              <a:rPr lang="el-GR" dirty="0"/>
              <a:t>Το τελικό στάδιο μιας ερευνητικής διαδικασίας είναι: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ανάλυση των δεδομένων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ερμηνεία των αποτελεσμάτων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Η ανακοίνωση των αποτελεσμάτων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Η αξιοποίηση των αποτελεσμάτων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112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71FDC9-6DAA-1ADE-07A9-EE815CBDF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Βήματα στην ερευνητική διαδικασία (2)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684EC1-7359-C73D-2806-212ACB74D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10. Προσδιορισμός του πληθυσμού.</a:t>
            </a:r>
          </a:p>
          <a:p>
            <a:pPr marL="0" indent="0">
              <a:buNone/>
            </a:pPr>
            <a:r>
              <a:rPr lang="el-GR" dirty="0"/>
              <a:t>11. Επιλογή του δείγματος.</a:t>
            </a:r>
          </a:p>
          <a:p>
            <a:pPr marL="0" indent="0">
              <a:buNone/>
            </a:pPr>
            <a:r>
              <a:rPr lang="el-GR" dirty="0"/>
              <a:t>12. Διεξαγωγή πιλοτικής μελέτης.</a:t>
            </a:r>
          </a:p>
          <a:p>
            <a:pPr marL="0" indent="0">
              <a:buNone/>
            </a:pPr>
            <a:r>
              <a:rPr lang="el-GR" dirty="0"/>
              <a:t>13. Συλλογή των δεδομένων.</a:t>
            </a:r>
          </a:p>
          <a:p>
            <a:pPr marL="0" indent="0">
              <a:buNone/>
            </a:pPr>
            <a:r>
              <a:rPr lang="el-GR" dirty="0"/>
              <a:t>14. Οργάνωση των δεδομένων προς ανάλυση.</a:t>
            </a:r>
          </a:p>
          <a:p>
            <a:pPr marL="0" indent="0">
              <a:buNone/>
            </a:pPr>
            <a:r>
              <a:rPr lang="el-GR" dirty="0"/>
              <a:t>15. Ανάλυση των δεδομένων.</a:t>
            </a:r>
          </a:p>
          <a:p>
            <a:pPr marL="0" indent="0">
              <a:buNone/>
            </a:pPr>
            <a:r>
              <a:rPr lang="el-GR" dirty="0"/>
              <a:t>16. Ερμηνεία των αποτελεσμάτων.</a:t>
            </a:r>
          </a:p>
          <a:p>
            <a:pPr marL="0" indent="0">
              <a:buNone/>
            </a:pPr>
            <a:r>
              <a:rPr lang="el-GR" dirty="0"/>
              <a:t>17. Κοινοποίηση των αποτελεσμάτων.</a:t>
            </a:r>
          </a:p>
          <a:p>
            <a:pPr marL="0" indent="0">
              <a:buNone/>
            </a:pPr>
            <a:r>
              <a:rPr lang="el-GR" dirty="0"/>
              <a:t>18. Αξιοποίηση των αποτελεσμάτων.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03549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CB8965-C692-AB97-3C54-F49DCB599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EF0A5FE-EEAC-C3BE-8800-7E161ED19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9. Ποιος από τους παρακάτω τρόπους ανακοίνωσης των ευρημάτων μιας μελέτης θα ήταν και ο πιο αποτελεσματικός για την παρουσίασή τους;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Βιβλία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Περιοδικά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Σεμινάρια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Αφίσες συνεδρίου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55320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808FDE-D541-AD26-B63B-CE9108E3F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61E469-CC61-7D0B-60EB-894FE1E49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9. Ποιος από τους παρακάτω τρόπους ανακοίνωσης των ευρημάτων μιας μελέτης θα ήταν και ο πιο αποτελεσματικός για την παρουσίασή τους;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Βιβλία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>
                <a:solidFill>
                  <a:srgbClr val="FF0000"/>
                </a:solidFill>
              </a:rPr>
              <a:t>Περιοδικά</a:t>
            </a:r>
            <a:r>
              <a:rPr lang="el-GR" dirty="0"/>
              <a:t>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Σεμινάρια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Αφίσες συνεδρίου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7230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3B2B01-BE07-3ACE-2731-AB9F8305A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D6DBC7-18DD-7C23-9BAA-1EA9E2F22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10. Τι ισχύει για τους περιορισμούς της μελέτης;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Ορίζονται οι μεταβλητές, οι οποίες δεν μπορεί να επηρεάσουν τα αποτελέσματα της μελέτης.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 Σχεδόν σε κάθε ερευνητική μελέτη υπάρχουν μεταβλητές τις οποίες ο ερευνητής είτε δεν μπορεί είτε δεν επιλέγει να ελέγξει.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Στις πειραματικές μελέτες, η ύπαρξη μη ελεγχόμενων μεταβλητών δεν αποτελεί παράγοντα απειλής για την εγκυρότητα.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Ο ερευνητής δεν χρειάζεται να αναφέρει ξεκάθαρα τους περιορισμούς της μελέτης του.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54207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693A57-0DC9-9636-B9F6-9AAA08455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2358333-AD17-D400-3538-CAF357C9D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10. Τι ισχύει για τους περιορισμούς της μελέτης;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Ορίζονται οι μεταβλητές, οι οποίες δεν μπορεί να επηρεάσουν τα αποτελέσματα της μελέτης.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 </a:t>
            </a:r>
            <a:r>
              <a:rPr lang="el-GR" dirty="0">
                <a:solidFill>
                  <a:srgbClr val="FF0000"/>
                </a:solidFill>
              </a:rPr>
              <a:t>Σχεδόν σε κάθε ερευνητική μελέτη υπάρχουν μεταβλητές τις οποίες ο ερευνητής είτε δεν μπορεί είτε δεν επιλέγει να ελέγξει. 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Στις πειραματικές μελέτες, η ύπαρξη μη ελεγχόμενων μεταβλητών δεν αποτελεί παράγοντα απειλής για την εγκυρότητα.</a:t>
            </a:r>
          </a:p>
          <a:p>
            <a:pPr marL="749808" lvl="1" indent="-457200">
              <a:buFont typeface="+mj-lt"/>
              <a:buAutoNum type="arabicPeriod"/>
            </a:pPr>
            <a:r>
              <a:rPr lang="el-GR" dirty="0"/>
              <a:t>Ο ερευνητής δεν χρειάζεται να αναφέρει ξεκάθαρα τους περιορισμούς της μελέτης του.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7593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5DEFCA-13A4-77E4-5DE2-F870D4038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Προσδιορισμός του ερευνητικού προβληματισμού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955D7B-CE1B-3A94-52CE-8C1AAFBBD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πρώτο και ίσως από τα σημαντικότερα βήματα στην ερευνητική διαδικασία.</a:t>
            </a:r>
          </a:p>
          <a:p>
            <a:r>
              <a:rPr lang="el-GR" dirty="0"/>
              <a:t>Ο ερευνητικός προβληματισμός είναι το πεδίο απ’ όπου παρέχεται η απαραίτητη γνώση για την αναβάθμιση της νοσηλευτικής πρακτικής.</a:t>
            </a:r>
          </a:p>
          <a:p>
            <a:r>
              <a:rPr lang="el-GR" dirty="0"/>
              <a:t>Αρχικά προσδιορίζεται μια ευρεία θεματική ενότητα και στη συνέχεια το θέμα περιορίζεται σε έναν πιο συγκεκριμένο προβληματισμό.</a:t>
            </a:r>
          </a:p>
          <a:p>
            <a:r>
              <a:rPr lang="el-GR" dirty="0"/>
              <a:t>Αυτό το βήμα μπορεί να αποδειχθεί εξαιρετικά δύσκολο και χρονοβόρο.</a:t>
            </a:r>
          </a:p>
          <a:p>
            <a:r>
              <a:rPr lang="el-GR" dirty="0"/>
              <a:t>Ο προβληματισμός μπορεί να προκύψει και από τις προτάσεις που δημοσιεύονται στη βιβλιογραφία, από προηγούμενες μελέτες, καθώς και από προσωπικές εμπειρίες.</a:t>
            </a:r>
          </a:p>
          <a:p>
            <a:r>
              <a:rPr lang="el-GR" dirty="0"/>
              <a:t>Ο προβληματισμός πρέπει να υπόκειται στον τομέα ενδιαφέροντος του ερευνητή και ταυτόχρονα να είναι σημαντικός για την επιστήμη.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0957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102935-A80F-B377-2DB4-CD48184F5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Καθορισμός του σκοπού της μελέτης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CEC8AC-8AC6-D40D-BC1D-2A8A733BC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σκοπός παραθέτει τον λόγο διεξαγωγής της μελέτης.</a:t>
            </a:r>
          </a:p>
          <a:p>
            <a:r>
              <a:rPr lang="el-GR" dirty="0"/>
              <a:t>Στις περισσότερες μελέτες παρουσιάζεται ο σκοπός παρά ο προβληματισμός ή η ερευνητική ερώτηση.</a:t>
            </a:r>
          </a:p>
          <a:p>
            <a:r>
              <a:rPr lang="el-GR" dirty="0"/>
              <a:t>«Σκοπός της παρούσας μελέτης ήταν να καθορίσει εάν ο διαλογισμός μειώνει τα επίπεδα άγχους των καρκινοπαθών»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4800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DCBE56-4F66-844C-9103-A26709606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Διατύπωση της ερευνητικής ερώτησης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E8BD64-5B6E-1060-F4EC-02AF9F4D6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εκείνη η συγκεκριμένη ερώτηση που ο ερευνητής προσδοκά να απαντήσει μέσα στα πλαίσια της μελέτης.</a:t>
            </a:r>
          </a:p>
          <a:p>
            <a:r>
              <a:rPr lang="el-GR" dirty="0"/>
              <a:t>Μέσω της ερευνητικής ερώτησης πρέπει να γίνουν συγκεκριμένα: οι μεταβλητές και ο υπό μελέτη πληθυσμός. </a:t>
            </a:r>
          </a:p>
          <a:p>
            <a:r>
              <a:rPr lang="el-GR" dirty="0"/>
              <a:t>«Παρατηρείται κάποια διαφορά στα επίπεδα άγχους των καρκινοπαθών που κάνουν διαλογισμό και εκείνων που δεν κάνουν κάτι παρόμοιο;»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2638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D0E1F2-DF46-DCF8-58DB-51AFAF0DC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Βιβλιογραφική ανασκόπηση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D5790A-76B2-68B3-27FE-8C861253C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έρευνα πρέπει να θεμελιώνεται στην πρότερη γνώση.</a:t>
            </a:r>
          </a:p>
          <a:p>
            <a:r>
              <a:rPr lang="el-GR" dirty="0"/>
              <a:t>Πριν την έναρξη της έρευνας πρέπει να προσδιορισθεί η ήδη υπάρχουσα γνώση σχετικά με το θέμα που πρόκειται να μελετηθεί.</a:t>
            </a:r>
          </a:p>
          <a:p>
            <a:r>
              <a:rPr lang="el-GR" dirty="0"/>
              <a:t>Πέρα από τον καθορισμό του εύρους της υπάρχουσας γνώσης, η ανασκόπηση της βιβλιογραφίας βοηθάει στην ανάπτυξη ενός θεωρητικού ή εννοιολογικού πλαισίου.</a:t>
            </a:r>
          </a:p>
          <a:p>
            <a:r>
              <a:rPr lang="el-GR" dirty="0"/>
              <a:t>Μέσω της ανασκόπησης ο ερευνητής μπορεί να ωφεληθεί από τις επιτυχίες ή τις αποτυχίες άλλων ερευνητών.</a:t>
            </a:r>
          </a:p>
          <a:p>
            <a:r>
              <a:rPr lang="el-GR" dirty="0"/>
              <a:t>Η ανασκόπηση συνεχίζεται κατά τη διάρκεια της έρευνας, ακόμη μέχρι και τη συλλογή των δεδομένων. Αυτό εξασφαλίζει ότι ο ερευνητής διαθέτει ακόμη και τις πιο επίκαιρες πληροφορίες σχετικά με το υπό μελέτη θέμα.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929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3851D2-9ADC-77F9-D9FC-69E032C24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Ανάπτυξη θεωρητικού/εννοιολογικού πλαισίου</a:t>
            </a:r>
            <a:endParaRPr lang="en-GB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B5666F-96E4-9CE4-68CF-E87509ED5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θεωρητικό πλαίσιο μιας έρευνας βοηθά στην επιλογή και τον ορισμό των μεταβλητών, στην καθοδήγηση της υπόθεσης και στην ερμηνεία των αποτελεσμάτων.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4047497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142</TotalTime>
  <Words>2162</Words>
  <Application>Microsoft Office PowerPoint</Application>
  <PresentationFormat>Widescreen</PresentationFormat>
  <Paragraphs>217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Calibri</vt:lpstr>
      <vt:lpstr>Calibri Light</vt:lpstr>
      <vt:lpstr>Ανασκόπηση</vt:lpstr>
      <vt:lpstr>Ποσοτική έρευνα</vt:lpstr>
      <vt:lpstr>Βήματα στην ποσοτική έρευνα</vt:lpstr>
      <vt:lpstr>Βήματα στην ερευνητική διαδικασία (1)</vt:lpstr>
      <vt:lpstr>Βήματα στην ερευνητική διαδικασία (2)</vt:lpstr>
      <vt:lpstr>Προσδιορισμός του ερευνητικού προβληματισμού</vt:lpstr>
      <vt:lpstr>Καθορισμός του σκοπού της μελέτης</vt:lpstr>
      <vt:lpstr>Διατύπωση της ερευνητικής ερώτησης</vt:lpstr>
      <vt:lpstr>Βιβλιογραφική ανασκόπηση</vt:lpstr>
      <vt:lpstr>Ανάπτυξη θεωρητικού/εννοιολογικού πλαισίου</vt:lpstr>
      <vt:lpstr>Αναγνώριση των περιορισμών της μελέτης</vt:lpstr>
      <vt:lpstr>Διατύπωση της υπόθεσης</vt:lpstr>
      <vt:lpstr>Καθορισμός των μεταβλητών της μελέτης</vt:lpstr>
      <vt:lpstr>Επιλογή του ερευνητικού σχεδιασμού</vt:lpstr>
      <vt:lpstr>Προσδιορισμός του πληθυσμού</vt:lpstr>
      <vt:lpstr>Επιλογή του δείγματος</vt:lpstr>
      <vt:lpstr>Διεξαγωγή πιλοτικής μελέτης</vt:lpstr>
      <vt:lpstr>Συλλογή των δεδομένων</vt:lpstr>
      <vt:lpstr>Οργάνωση δεδομένων προς ανάλυση</vt:lpstr>
      <vt:lpstr>Ανάλυση των δεδομένων</vt:lpstr>
      <vt:lpstr>Ερμηνεία των αποτελεσμάτων</vt:lpstr>
      <vt:lpstr>Κοινοποίηση των αποτελεσμάτων</vt:lpstr>
      <vt:lpstr>Αξιοποίηση των αποτελεσμάτων</vt:lpstr>
      <vt:lpstr>Ερωτήσεις κατανόησης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Ποσοτική έρευνα</dc:title>
  <dc:creator>Christos Stylianou</dc:creator>
  <cp:lastModifiedBy>Alkmena Kafazi</cp:lastModifiedBy>
  <cp:revision>10</cp:revision>
  <dcterms:created xsi:type="dcterms:W3CDTF">2025-10-11T13:15:13Z</dcterms:created>
  <dcterms:modified xsi:type="dcterms:W3CDTF">2025-10-13T07:38:35Z</dcterms:modified>
</cp:coreProperties>
</file>