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71" r:id="rId13"/>
    <p:sldId id="272" r:id="rId14"/>
    <p:sldId id="273" r:id="rId15"/>
    <p:sldId id="286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95" r:id="rId26"/>
    <p:sldId id="285" r:id="rId27"/>
    <p:sldId id="265" r:id="rId28"/>
    <p:sldId id="266" r:id="rId29"/>
    <p:sldId id="269" r:id="rId30"/>
    <p:sldId id="270" r:id="rId31"/>
    <p:sldId id="274" r:id="rId32"/>
    <p:sldId id="275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7" r:id="rId42"/>
    <p:sldId id="298" r:id="rId43"/>
    <p:sldId id="299" r:id="rId44"/>
    <p:sldId id="300" r:id="rId45"/>
    <p:sldId id="301" r:id="rId46"/>
    <p:sldId id="302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88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50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7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00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84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0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62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9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0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71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06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1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487E79-15D1-4E2E-A816-3760C89F39F2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3B8BD9-A77B-4515-9377-3794965FCB85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442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2623BC-1F05-DF82-6779-131E234ED0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Ποιοτική έρευνα και ποιοτικοί ερευνητικοί σχεδιασμοί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54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51D246-2175-A17F-5A96-DD0C9D91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Επιλογή του δείγματος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2606A4-6CBD-7D76-912D-D44CBA482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Μία από τις επικρίσεις που δέχεται ο τομέας των ποιοτικών μελετών είναι ότι τα μεγέθη των δειγμάτων είναι μικρότερα από τα αντίστοιχα των ποσοτικών μελετών.</a:t>
            </a:r>
          </a:p>
          <a:p>
            <a:r>
              <a:rPr lang="el-GR" dirty="0"/>
              <a:t>Δεν υπάρχουν κανόνες σχετικά με το απαραίτητο μέγεθος του δείγματος στην ποιοτική μελέτη.</a:t>
            </a:r>
          </a:p>
          <a:p>
            <a:r>
              <a:rPr lang="el-GR" dirty="0"/>
              <a:t>Ισχυρίζεται ότι η ποιότητα των πληροφοριών που λαμβάνονται από κάθε συμμετέχοντα είναι πιο σημαντική από το μέγεθος των δεδομένων.</a:t>
            </a:r>
          </a:p>
          <a:p>
            <a:r>
              <a:rPr lang="el-GR" dirty="0"/>
              <a:t>Συχνά τα μεγέθη των δειγμάτων στην ποιοτική μελέτη είναι αρκετά μικρά.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309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5CE3D4-5622-8782-5858-E1A750C4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Κορεσμός 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B69B7E-88D6-EB7E-BCEA-27611A683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μια έννοια που αφορά τη δειγματοληψία στις ποιοτικές μελέτες.</a:t>
            </a:r>
          </a:p>
          <a:p>
            <a:r>
              <a:rPr lang="el-GR" dirty="0"/>
              <a:t>Ο </a:t>
            </a:r>
            <a:r>
              <a:rPr lang="el-GR" b="1" dirty="0"/>
              <a:t>κορεσμός</a:t>
            </a:r>
            <a:r>
              <a:rPr lang="el-GR" dirty="0"/>
              <a:t> επέρχεται όταν ο ερευνητής αντιλαμβάνεται </a:t>
            </a:r>
            <a:r>
              <a:rPr lang="el-GR" dirty="0" err="1"/>
              <a:t>επαναληψιμότητα</a:t>
            </a:r>
            <a:r>
              <a:rPr lang="el-GR" dirty="0"/>
              <a:t> των θεμάτων ή των κυριότερων σημείων καθώς εξετάζει και άλλους συμμετέχοντες.</a:t>
            </a:r>
          </a:p>
          <a:p>
            <a:r>
              <a:rPr lang="el-GR" dirty="0"/>
              <a:t>Αυτό έχει ως αποτέλεσμα να μην προστίθεται καμία καινούργια πληροφορία και τα δεδομένα να καθίστανται περιττά.</a:t>
            </a:r>
          </a:p>
          <a:p>
            <a:r>
              <a:rPr lang="el-GR" dirty="0"/>
              <a:t>Αυτό μπορεί να συμβεί ακόμη και μετά από την εξέταση 10 ατόμων ή να μην συμβεί ακόμη και μετά από 100 άτομα.</a:t>
            </a:r>
          </a:p>
          <a:p>
            <a:r>
              <a:rPr lang="el-GR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817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7D1EEC-2499-A8E0-4708-99052FBE3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 Είσοδος στον ερευνητικό χώρο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AD4633-0A38-2984-3AA0-9EEE0EFA7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ποιοτικοί ερευνητές πραγματοποιούν την έρευνά τους στο χώρο ή στην περιοχή όπου οι συμμετέχοντες ζουν ή εργάζονται.</a:t>
            </a:r>
          </a:p>
          <a:p>
            <a:r>
              <a:rPr lang="el-GR" dirty="0"/>
              <a:t>Ο ποιοτικός ερευνητής προσπαθεί να επικοινωνήσει με ανθρώπους-κλειδιά ανάλογα με το αντικείμενο του </a:t>
            </a:r>
            <a:r>
              <a:rPr lang="el-GR" dirty="0" err="1"/>
              <a:t>ενδιαφέροντός</a:t>
            </a:r>
            <a:r>
              <a:rPr lang="el-GR" dirty="0"/>
              <a:t> του. Τα άτομα αυτά έχουν τις κατάλληλες διασυνδέσεις και μπορούν να φέρουν σε επαφή τον ερευνητή με τους συμμετέχοντες.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0750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629526-E88C-EF50-B216-B1261EA51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7. Προστασία των δικαιωμάτων των συμμετεχόντων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E4C294-6FE1-E6EA-9895-383A134FE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ποιοτική έρευνα ο ερευνητής αλληλοεπιδρά στενά με τους συμμετέχοντες στη μελέτη.</a:t>
            </a:r>
          </a:p>
          <a:p>
            <a:r>
              <a:rPr lang="el-GR" dirty="0"/>
              <a:t>Επομένως, τα θέματα ηθικής ίσως είναι σημαντικότερα στην ποιοτική παρά στην ποσοτική έρευνα.</a:t>
            </a:r>
          </a:p>
          <a:p>
            <a:r>
              <a:rPr lang="el-GR" dirty="0"/>
              <a:t>Η ανωνυμία γενικότερα δεν υφίσταται στην ποιοτική έρευνα, καθώς ο ερευνητής γνωρίζει τα στοιχεία των συμμετεχόντων.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307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977C55-9961-0E60-377B-58E174A69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8. Συλλογή των δεδομένων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66DCAF-BDB8-E788-1614-E1F74A92B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συνέντευξη</a:t>
            </a:r>
            <a:r>
              <a:rPr lang="el-GR" dirty="0"/>
              <a:t> ίσως είναι η πιο κοινή μέθοδος συλλογής δεδομένων στις ποιοτικές μελέτες.</a:t>
            </a:r>
          </a:p>
          <a:p>
            <a:r>
              <a:rPr lang="el-GR" dirty="0"/>
              <a:t>Γίνεται μέσω απευθείας συνομιλίας ή δια τηλεφώνου.</a:t>
            </a:r>
          </a:p>
          <a:p>
            <a:r>
              <a:rPr lang="el-GR" dirty="0"/>
              <a:t>Οι συνεντεύξεις συνήθως είναι </a:t>
            </a:r>
            <a:r>
              <a:rPr lang="el-GR" dirty="0" err="1"/>
              <a:t>ημιδομημένες</a:t>
            </a:r>
            <a:r>
              <a:rPr lang="el-GR" dirty="0"/>
              <a:t>, παρά δομημένες.</a:t>
            </a:r>
          </a:p>
          <a:p>
            <a:r>
              <a:rPr lang="el-GR" dirty="0"/>
              <a:t>Ένας άλλος κοινός τύπος συλλογής δεδομένων στην ποιοτική έρευνα είναι η </a:t>
            </a:r>
            <a:r>
              <a:rPr lang="el-GR" b="1" dirty="0"/>
              <a:t>συμμετοχική παρατήρηση</a:t>
            </a:r>
            <a:r>
              <a:rPr lang="el-GR" dirty="0"/>
              <a:t>.</a:t>
            </a:r>
          </a:p>
          <a:p>
            <a:r>
              <a:rPr lang="el-GR" dirty="0"/>
              <a:t>Η συμμετοχική παρατήρηση περιλαμβάνει την άμεση παρατήρηση και καταγραφή των πληροφοριών και απαιτεί από τον ερευνητή να γίνει κομμάτι της διαδικασίας κατά την οποία το άτομο, η ομάδα ή ο πολιτισμός τίθενται υπό παρατήρηση.</a:t>
            </a:r>
          </a:p>
          <a:p>
            <a:r>
              <a:rPr lang="el-GR" dirty="0"/>
              <a:t>Άλλοι μέθοδοι συλλογής δεδομένων: ερωτηματολόγιο ανοικτού τύπου, ημερολόγια, ιστορίες ζωής, γράμματα, φωτογραφίες.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043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41D9BA-3988-7E02-8926-CB5FA6B4D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Αξιοπιστία και εγκυρότητα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4F73A4-AF90-DCD1-1663-25EFA872D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αξιοπιστία στην ποιοτική έρευνα μπορεί να ορισθεί ως «η </a:t>
            </a:r>
            <a:r>
              <a:rPr lang="el-GR" dirty="0" err="1"/>
              <a:t>επαναληψιμότητα</a:t>
            </a:r>
            <a:r>
              <a:rPr lang="el-GR" dirty="0"/>
              <a:t> των επιστημονικών παρατηρήσεων που επηρεάζει τη σταθερότητα και τη συνάφεια των παρατηρήσεων αυτών».</a:t>
            </a:r>
          </a:p>
          <a:p>
            <a:r>
              <a:rPr lang="el-GR" dirty="0"/>
              <a:t>Η αυστηρότητα και η αντικειμενικότητα των μεθόδων, καθώς και η επιθυμία για γενίκευση των ευρημάτων δεν είναι τόσο έντονες στις ποιοτικές μελέτες όσο είναι στις ποσοτικές.</a:t>
            </a:r>
          </a:p>
          <a:p>
            <a:r>
              <a:rPr lang="el-GR" dirty="0"/>
              <a:t>Η αυστηρότητα σε μια ποιοτική μελέτη διαφαίνεται κυρίως κατά τη μακρά περίοδο συλλογής δεδομένων.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561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A407CA-0461-6D4E-C2C4-A6F7D1D9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9. Ανάλυση των δεδομένων 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AE17CC-4B70-411F-4346-9A657480B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ποιοτική έρευνα τα δεδομένα είναι πιο εύκολο να συλλεγούν και πιο δύσκολο να ταξινομηθούν.</a:t>
            </a:r>
          </a:p>
          <a:p>
            <a:r>
              <a:rPr lang="el-GR" dirty="0"/>
              <a:t>Σε πολλές ποιοτικές μελέτες ο ερευνητής ξεκινά την ερμηνεία των δεδομένων κατά τη διάρκεια της συλλογής τους.</a:t>
            </a:r>
          </a:p>
          <a:p>
            <a:r>
              <a:rPr lang="el-GR" dirty="0"/>
              <a:t>Δεν υπάρχουν κανόνες για την ανάλυση των ποιοτικών δεδομένων.</a:t>
            </a:r>
          </a:p>
          <a:p>
            <a:r>
              <a:rPr lang="el-GR" dirty="0"/>
              <a:t>Η ανάλυση συνήθως περιλαμβάνει τον έλεγχο των λέξεων παρά των αριθμών, όπως συμβαίνει στις ποσοτικές μελέτες.</a:t>
            </a:r>
          </a:p>
          <a:p>
            <a:r>
              <a:rPr lang="el-GR" dirty="0"/>
              <a:t>Η κωδικοποίηση με βάση τη μορφή θεμάτων αποτελεί το βασικό εργαλείο για την ανάλυση δεδομένων στις ποιοτικές μελέτες.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0730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08045F-BDB3-923B-5D6F-CD4E49579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10. Ερμηνεία των δεδομένων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264453-1BFD-4652-73DF-A0BF292F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ερμηνεία των δεδομένων συχνά συμπίπτει χρονικά με τη συλλογή των δεδομένων.</a:t>
            </a:r>
          </a:p>
          <a:p>
            <a:r>
              <a:rPr lang="el-GR" dirty="0"/>
              <a:t>Οι ερευνητές μελετούν τα δεδομένα τους ξανά και ξανά προσπαθώντας να βγάλουν κάποιο νόημα.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8905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2DAD6F-ADA2-2640-41E5-9DF52E62F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11. Κοινοποίηση των αποτελεσμάτων της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2454FC-0FFF-2996-CE32-C35287A46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Δημοσιεύσεις</a:t>
            </a:r>
          </a:p>
          <a:p>
            <a:r>
              <a:rPr lang="el-GR" dirty="0"/>
              <a:t>Η καταγραφή τους σε </a:t>
            </a:r>
            <a:r>
              <a:rPr lang="el-GR" dirty="0" err="1"/>
              <a:t>πόστερ</a:t>
            </a:r>
            <a:r>
              <a:rPr lang="el-GR" dirty="0"/>
              <a:t> θα ήταν δυσκολότερη, ίσως επειδή οι ανοιχτού τύπου απαντήσεις θα έπιαναν πολύ χώρο.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43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F04E8-842F-4C3D-4342-334369CA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12. Αξιοποίηση των αποτελεσμάτων της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59288D-DFC9-7BE8-B0DC-1DBB4582D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Γενικά επικρατεί ένα κλίμα σύγχυσης σχετικά με την εφαρμογή των αποτελεσμάτων των ποιοτικών μελετών. </a:t>
            </a:r>
          </a:p>
          <a:p>
            <a:r>
              <a:rPr lang="el-GR" dirty="0"/>
              <a:t>Πολλοί πιστεύουν ότι έχουν μικρή επίδραση στον κλινικό χώρο.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66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D2E096-B076-E99C-C06D-29C5252C8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Ποιοτική έρευνα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EBDA3A-0D97-8347-B05D-C9EB48886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Επικεντρώνεται στην επίγνωση και στην κατανόηση της αντίληψης των γεγονότων από ένα μεμονωμένο άτομο.</a:t>
            </a:r>
          </a:p>
          <a:p>
            <a:r>
              <a:rPr lang="el-GR" dirty="0"/>
              <a:t>Ασχολείται με τις εν τω </a:t>
            </a:r>
            <a:r>
              <a:rPr lang="el-GR" dirty="0" err="1"/>
              <a:t>βάθει</a:t>
            </a:r>
            <a:r>
              <a:rPr lang="el-GR" dirty="0"/>
              <a:t> περιγραφές των ανθρώπων, ενώ τα δεδομένα συλλέγονται μέσω μεθόδων, όπως είναι οι αδόμητες συνεντεύξεις και η συμμετοχική παρατήρηση.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8306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FD75CA-76F0-5482-D36F-D30239F57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Ποιοτικοί ερευνητικοί σχεδιασμοί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810351-6543-7B24-3D4D-1727FB60B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931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908604-F06D-50A1-2E59-CB97DDA85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Φαινομενολογικές μελέτες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8EBF66-ACBA-5197-0AC4-B8E5A7F8F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«Πώς είναι να ζει μια μητέρα με ένα παιδί που πεθαίνει από καρκίνο;»</a:t>
            </a:r>
          </a:p>
          <a:p>
            <a:r>
              <a:rPr lang="el-GR" dirty="0"/>
              <a:t> Εξετάζουν τις ανθρώπινες εμπειρίες μέσω των περιγραφών που παρέχονται από τα άτομα που συμμετέχουν στη μελέτη.</a:t>
            </a:r>
          </a:p>
          <a:p>
            <a:r>
              <a:rPr lang="el-GR" dirty="0"/>
              <a:t>Οι εμπειρίες αυτές ονομάζονται ζωντανές εμπειρίες.</a:t>
            </a:r>
          </a:p>
          <a:p>
            <a:r>
              <a:rPr lang="el-GR" dirty="0"/>
              <a:t>Στόχος τους είναι να περιγράψουν το νόημα που κρύβουν οι εμπειρίες για κάθε θέμα.</a:t>
            </a:r>
          </a:p>
          <a:p>
            <a:r>
              <a:rPr lang="el-GR" dirty="0"/>
              <a:t>Χρησιμοποιείται συνήθως για τη μελέτη τομέων για τους οποίους η γνώση είναι περιορισμένη.</a:t>
            </a:r>
          </a:p>
          <a:p>
            <a:r>
              <a:rPr lang="el-GR" dirty="0"/>
              <a:t>Ο ερευνητής θα πρέπει να παραμερίσει τις ιδέες του σχετικά με το φαινόμενο που μελετά, ώστε να μπορέσει να δει μέσα από τα μάτια του ατόμου που βίωσε την εμπειρία. Η διαδικασία αυτή ονομάζεται </a:t>
            </a:r>
            <a:r>
              <a:rPr lang="el-GR" b="1" dirty="0"/>
              <a:t>οριοθέτηση.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5820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ACC5D9-1C3C-21A1-A3A9-71E0E0721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Εθνογραφικές μελέτες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173D24-16B2-723A-0D2E-099A106C4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Περιλαμβάνουν τη συλλογή και ανάλυση των δεδομένων από διάφορες πολιτισμικές ομάδες. </a:t>
            </a:r>
          </a:p>
          <a:p>
            <a:r>
              <a:rPr lang="el-GR" dirty="0"/>
              <a:t>Ο ερευνητής συχνά ζει μαζί με τους ανθρώπους και γίνεται μέρος του πολιτισμού τους. </a:t>
            </a:r>
          </a:p>
          <a:p>
            <a:r>
              <a:rPr lang="el-GR" dirty="0"/>
              <a:t>Διερευνά τα τελετουργικά, τα ήθη και τα έθιμά τους.</a:t>
            </a:r>
          </a:p>
          <a:p>
            <a:r>
              <a:rPr lang="el-GR" dirty="0"/>
              <a:t>Οι εθνογράφοι παίρνουν συνέντευξη από ανθρώπους που κατέχουν αρκετές γνώσεις σχετικά με τον πολιτισμό (</a:t>
            </a:r>
            <a:r>
              <a:rPr lang="el-GR" b="1" dirty="0"/>
              <a:t>πληροφοριοδότες-κλειδιά</a:t>
            </a:r>
            <a:r>
              <a:rPr lang="el-GR" dirty="0"/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99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6A44AA-85C5-7BBC-C0A2-F0E0660F9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Μελέτες θεμελιωμένης θεωρίας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73F86C-7FBA-4407-D56F-2943B825D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μελέτες στις οποίες τα δεδομένα συλλέγονται και αναλύονται, ενώ έπειτα αναπτύσσεται η θεωρία με βάση τα δεδομένα αυτά.</a:t>
            </a:r>
          </a:p>
          <a:p>
            <a:r>
              <a:rPr lang="el-GR" dirty="0"/>
              <a:t>Θεωρείται κατάλληλη μέθοδος κατανόησης των διαδικασιών μέσω των οποίων οι ασθενείς μαθαίνουν να διαχειρίζονται νέα ή και χρόνια προβλήματα υγείας.</a:t>
            </a:r>
          </a:p>
          <a:p>
            <a:r>
              <a:rPr lang="el-GR" dirty="0"/>
              <a:t>Συχνά χρησιμοποιούνται τεχνικές σκόπιμης δειγματοληψίας και όχι τυχαία δειγματοληψία.</a:t>
            </a:r>
          </a:p>
          <a:p>
            <a:r>
              <a:rPr lang="el-GR" dirty="0"/>
              <a:t>Η συλλογή και η ανάλυση των δεδομένων γίνεται ταυτόχρονα.</a:t>
            </a:r>
          </a:p>
          <a:p>
            <a:r>
              <a:rPr lang="el-GR" dirty="0"/>
              <a:t> Χρησιμοποιείται η διαδικασία της </a:t>
            </a:r>
            <a:r>
              <a:rPr lang="el-GR" b="1" dirty="0"/>
              <a:t>συνεχούς σύγκρισης</a:t>
            </a:r>
            <a:r>
              <a:rPr lang="el-GR" dirty="0"/>
              <a:t>, στην οποία τα δεδομένα συγκρίνονται διαρκώς με τα δεδομένα που έχουν ήδη συγκεντρωθεί.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68967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E745FA-2B01-9165-C25F-73DB8C26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Ιστορικές μελέτες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DE936D-CC72-FCBF-760C-2E85EA4F4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Αφορούν τον προσδιορισμό, τον εντοπισμό, την αξιολόγηση και τη σύνθεση των δεδομένων από το παρελθόν.</a:t>
            </a:r>
          </a:p>
          <a:p>
            <a:r>
              <a:rPr lang="el-GR" dirty="0"/>
              <a:t>Η ιστορική έρευνα αναζητά όχι μόνο την ανακάλυψη των γεγονότων του παρελθόντος, αλλά και τη συσχέτιση των παρελθοντικών συμβάντων με το παρόν και το μέλλον.</a:t>
            </a:r>
          </a:p>
          <a:p>
            <a:r>
              <a:rPr lang="el-GR" dirty="0"/>
              <a:t>Τα δεδομένα συνήθως εντοπίζονται σε έγγραφα ή σε κειμήλια και έργα τέχνης.</a:t>
            </a:r>
          </a:p>
          <a:p>
            <a:r>
              <a:rPr lang="el-GR" dirty="0"/>
              <a:t>Πρωτογενείς πηγές: παρέχουν πληροφορίες άμεσα. Π.χ. ένα γράμμα της </a:t>
            </a:r>
            <a:r>
              <a:rPr lang="en-GB" dirty="0"/>
              <a:t>Florence Nightingale </a:t>
            </a:r>
            <a:r>
              <a:rPr lang="el-GR" dirty="0"/>
              <a:t>σχετικά με τη νοσηλευτική φροντίδα κατά τη διάρκεια του Κριμαϊκού πολέμου.</a:t>
            </a:r>
          </a:p>
          <a:p>
            <a:r>
              <a:rPr lang="el-GR" dirty="0"/>
              <a:t>Δευτερογενείς πηγές: αποτελούν πληροφορίες από «δεύτερο χέρι». Π.χ. εάν μια φίλη έκανε μια σύνοψη των πληροφοριών σχετικά με τη νοσηλευτική φροντίδα , βασισμένη στο γράμμα που έλαβε από την </a:t>
            </a:r>
            <a:r>
              <a:rPr lang="en-GB" dirty="0"/>
              <a:t>Florence Nightingale</a:t>
            </a:r>
            <a:r>
              <a:rPr lang="el-GR" dirty="0"/>
              <a:t>.</a:t>
            </a:r>
          </a:p>
          <a:p>
            <a:r>
              <a:rPr lang="el-GR" dirty="0"/>
              <a:t>Εξωτερική αξιολόγηση δεδομένων: ασχολείται με την αυθεντικότητα των δεδομένων και λαμβάνεται πρώτη υπόψη (εγκυρότητα δεδομένων).</a:t>
            </a:r>
          </a:p>
          <a:p>
            <a:r>
              <a:rPr lang="el-GR" dirty="0"/>
              <a:t>Εσωτερική αξιολόγηση δεδομένων: εξετάζει την ακρίβεια των δεδομένων (αξιοπιστία δεδομένων).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93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C3632E-DDF0-FB65-B63F-4158EA638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Περιπτωσιολογικές μελέτες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EBB072-FECF-7486-D33E-C2BC53DBF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Αποτελούν μια εν τω </a:t>
            </a:r>
            <a:r>
              <a:rPr lang="el-GR" dirty="0" err="1"/>
              <a:t>βάθει</a:t>
            </a:r>
            <a:r>
              <a:rPr lang="el-GR" dirty="0"/>
              <a:t> εξέταση των ανθρώπων ή ομάδων ανθρώπων.</a:t>
            </a:r>
          </a:p>
          <a:p>
            <a:r>
              <a:rPr lang="el-GR" dirty="0"/>
              <a:t>Στην ιατρική, συχνά οι περιπτωσιολογικές μελέτες πραγματεύονται μια συγκεκριμένη νόσο.</a:t>
            </a:r>
          </a:p>
          <a:p>
            <a:r>
              <a:rPr lang="el-GR" dirty="0"/>
              <a:t>Τα δεδομένα συλλέγονται με διάφορους τρόπους: ερωτηματολόγια, συνεντεύξεις, παρατηρήσεις.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810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FD9F95-1D92-5C96-8FAE-5C94C468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 κατανόησης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9C8B16-7FD8-9427-CD34-DD87E135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66FEB0-CC91-1ACE-E663-77AC66E6F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C2F1A6-AE02-3D65-D826-39AA0DB66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Τι πιστεύουν οι ποιοτικοί ερευνητές για τη βιβλιογραφική ανασκόπηση: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Συνήθως ξεκινούν με μία εκτενή ανασκόπηση της βιβλιογραφίας.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Πολλοί πιστεύουν ότι η διενέργεια βιβλιογραφικής ανασκόπησης πριν από τη διεξαγωγή ποιοτικής μελέτης θα οδηγούσε σε προκατειλημμένα αποτελέσματα.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Επιθυμούν να γνωρίζουν τι πιστεύουν ή τι σκέφτονται οι άλλοι ερευνητές σχετικά με το φαινόμενο του </a:t>
            </a:r>
            <a:r>
              <a:rPr lang="el-GR" dirty="0" err="1"/>
              <a:t>ενδιαφέροντός</a:t>
            </a:r>
            <a:r>
              <a:rPr lang="el-GR" dirty="0"/>
              <a:t> τους προτού συλλέξουν τα δικά τους δεδομένα.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Δεν πιστεύουν ότι πρέπει να διενεργείται μετά το πέρας της μελέτης.</a:t>
            </a:r>
          </a:p>
          <a:p>
            <a:pPr marL="749808" lvl="1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2360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083ACA-F8A4-2A48-9D80-33810B42F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F6D11E-ED96-BC53-4A6B-B193E3D4F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Τι πιστεύουν οι ποιοτικοί ερευνητές για τη βιβλιογραφική ανασκόπηση: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Συνήθως ξεκινούν με μία εκτενή ανασκόπηση της βιβλιογραφίας.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Πολλοί πιστεύουν ότι η διενέργεια βιβλιογραφικής ανασκόπησης πριν από τη διεξαγωγή ποιοτικής μελέτης θα οδηγούσε σε προκατειλημμένα αποτελέσματα.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Επιθυμούν να γνωρίζουν τι πιστεύουν ή τι σκέφτονται οι άλλοι ερευνητές σχετικά με το φαινόμενο του </a:t>
            </a:r>
            <a:r>
              <a:rPr lang="el-GR" dirty="0" err="1"/>
              <a:t>ενδιαφέροντός</a:t>
            </a:r>
            <a:r>
              <a:rPr lang="el-GR" dirty="0"/>
              <a:t> τους προτού συλλέξουν τα δικά τους δεδομένα.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Δεν πιστεύουν ότι πρέπει να διενεργείται μετά το πέρας της μελέτης.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8364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7CE54C-C721-8775-50F8-8D73B8C4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922AD2-534C-AA78-5FEF-A0CB71A46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 Τι ισχύει για τον κορεσμό στην δειγματοληψία: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Είναι μια έννοια που αφορά τη δειγματοληψία στις ποσοτικές μελέτες.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 κορεσμός επέρχεται όταν ο ερευνητής αντιλαμβάνεται </a:t>
            </a:r>
            <a:r>
              <a:rPr lang="el-GR" dirty="0" err="1"/>
              <a:t>επαναληψιμότητα</a:t>
            </a:r>
            <a:r>
              <a:rPr lang="el-GR" dirty="0"/>
              <a:t> των θεμάτων καθώς εξετάζει και άλλους συμμετέχοντες.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Έχει ως αποτέλεσμα να προστίθεται καινούργια πληροφορία.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Συνήθως συμβαίνει μετά από την εξέταση πολλών ατόμων.</a:t>
            </a:r>
          </a:p>
          <a:p>
            <a:pPr marL="749808" lvl="1" indent="-457200">
              <a:buFont typeface="+mj-lt"/>
              <a:buAutoNum type="arabicPeriod"/>
            </a:pPr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71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3AA717D-93BD-5AD7-9E61-3866D4D71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Σύγκριση ποιοτικής και ποσοτικής έρευνας</a:t>
            </a:r>
            <a:endParaRPr lang="en-GB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693E29E-0DB8-A9D1-241B-90BFFF4F9D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Ποιοτική έρευνα</a:t>
            </a:r>
            <a:endParaRPr lang="en-GB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8976523-2811-1441-EB7E-E1773ADDC8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Εξήγηση </a:t>
            </a:r>
          </a:p>
          <a:p>
            <a:r>
              <a:rPr lang="el-GR" dirty="0"/>
              <a:t>Πολλαπλές αλήθειες</a:t>
            </a:r>
          </a:p>
          <a:p>
            <a:r>
              <a:rPr lang="el-GR" dirty="0"/>
              <a:t>Μικρό μέγεθος δειγμάτων</a:t>
            </a:r>
          </a:p>
          <a:p>
            <a:r>
              <a:rPr lang="el-GR" dirty="0"/>
              <a:t>Σκόπιμα επιλεγμένα δείγματα</a:t>
            </a:r>
          </a:p>
          <a:p>
            <a:r>
              <a:rPr lang="el-GR" dirty="0"/>
              <a:t>Συμμετέχοντες/Πληροφοριοδότες</a:t>
            </a:r>
          </a:p>
          <a:p>
            <a:r>
              <a:rPr lang="el-GR" dirty="0"/>
              <a:t>Τα αποτελέσματα παρουσιάζονται μέσω της αφήγησης των δεδομένων</a:t>
            </a:r>
          </a:p>
          <a:p>
            <a:r>
              <a:rPr lang="el-GR" dirty="0"/>
              <a:t>Ο ερευνητής αποτελεί τμήμα της μελέτης</a:t>
            </a:r>
          </a:p>
          <a:p>
            <a:endParaRPr lang="en-GB" dirty="0"/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1981B22F-A507-969B-1846-4993F0D4F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/>
              <a:t>Ποσοτική έρευνα</a:t>
            </a:r>
            <a:endParaRPr lang="en-GB" dirty="0"/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6E49C1B9-586B-A9A0-43D2-648A0A570AE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/>
              <a:t>Ανακάλυψη</a:t>
            </a:r>
          </a:p>
          <a:p>
            <a:r>
              <a:rPr lang="el-GR" dirty="0"/>
              <a:t>Μία και μοναδική αλήθεια</a:t>
            </a:r>
          </a:p>
          <a:p>
            <a:r>
              <a:rPr lang="el-GR" dirty="0"/>
              <a:t>Μεγάλο μέγεθος δειγμάτων</a:t>
            </a:r>
          </a:p>
          <a:p>
            <a:r>
              <a:rPr lang="el-GR" dirty="0"/>
              <a:t>Τυχαία δείγματα</a:t>
            </a:r>
          </a:p>
          <a:p>
            <a:r>
              <a:rPr lang="el-GR" dirty="0"/>
              <a:t>Συμμετέχοντες/Υποκείμενα</a:t>
            </a:r>
          </a:p>
          <a:p>
            <a:r>
              <a:rPr lang="el-GR" dirty="0"/>
              <a:t>Τα αποτελέσματα παρουσιάζονται ως αριθμοί/στατιστικοί όροι</a:t>
            </a:r>
          </a:p>
          <a:p>
            <a:r>
              <a:rPr lang="el-GR" dirty="0"/>
              <a:t>Ο ερευνητής διαχωρίζεται από τη μελέτη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9525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E892BC-5D93-4403-EF9B-0B113A96A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C67C78-7BD4-333E-D721-BCCAFF75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 Τι ισχύει για τον κορεσμό στην δειγματοληψία: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Είναι μια έννοια που αφορά τη δειγματοληψία στις ποσοτικές μελέτες.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Ο κορεσμός επέρχεται όταν ο ερευνητής αντιλαμβάνεται </a:t>
            </a:r>
            <a:r>
              <a:rPr lang="el-GR" dirty="0" err="1">
                <a:solidFill>
                  <a:srgbClr val="FF0000"/>
                </a:solidFill>
              </a:rPr>
              <a:t>επαναληψιμότητα</a:t>
            </a:r>
            <a:r>
              <a:rPr lang="el-GR" dirty="0">
                <a:solidFill>
                  <a:srgbClr val="FF0000"/>
                </a:solidFill>
              </a:rPr>
              <a:t> των θεμάτων καθώς εξετάζει και άλλους συμμετέχοντες.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Έχει ως αποτέλεσμα να προστίθεται καινούργια πληροφορία.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Συνήθως συμβαίνει μετά από την εξέταση πολλών ατόμων.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0742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596C3D-E2FB-BA04-7CF9-865B960CA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BFD16E-BBD6-9B95-52EA-98FBF2CD6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 Αναφέρατε δύο μεθόδους συλλογής δεδομένων στην ποιοτική έρευνα.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419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D14DFD-D425-A638-0951-DBBA6F7E3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572377-8447-AD89-A35B-97C6D632B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3. Αναφέρατε δύο μεθόδους συλλογής δεδομένων στην ποιοτική έρευνα.</a:t>
            </a:r>
          </a:p>
          <a:p>
            <a:r>
              <a:rPr lang="el-GR" dirty="0">
                <a:solidFill>
                  <a:srgbClr val="FF0000"/>
                </a:solidFill>
              </a:rPr>
              <a:t>Συνέντευξη, συμμετοχική παρατήρηση, ερωτηματολόγιο ανοικτού τύπου, ημερολόγια, ιστορίες ζωής, γράμματα, φωτογραφίες.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6973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402450-376E-8EF9-BD89-1C80B796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651FFB-278D-7324-0B72-FD065754B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4. Στην ποιοτική μελέτη η ερμηνεία των δεδομένων δεν συμπίπτει ποτέ χρονικά με τη συλλογή των δεδομένων: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ΣΩΣΤΟ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ΛΑΘΟΣ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83171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4FBB1E-F2C8-C73D-A68A-1E130EA1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22E463-4519-AEC6-1B0F-D80353872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4. Στην ποιοτική μελέτη η ερμηνεία των δεδομένων δεν συμπίπτει ποτέ χρονικά με τη συλλογή των δεδομένων: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ΣΩΣΤΟ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ΛΑΘΟΣ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25988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42B56B-192C-8EC7-9A79-6CE6EA4E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AFEA50-1A7D-99B9-E4BC-5D026BC22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5. Ο αριθμός των συμμετεχόντων είναι γενικά μεγαλύτερος στην ποιοτική από ότι στην ποσοτική έρευνα: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ΣΩΣΤΟ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ΛΑΘΟΣ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0875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D3F120-0A57-6C24-1DDE-E2C688C89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C98ACB-BC3F-C82A-79E7-614084C72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5. Ο αριθμός των συμμετεχόντων είναι γενικά μεγαλύτερος στην ποιοτική από ότι στην ποσοτική έρευνα: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ΣΩΣΤΟ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ΛΑΘΟΣ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7773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F32471-CA51-72DA-3950-0AE20DCEB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573A9E-A0CE-4CBF-5479-AC3979279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 Σε περίπτωση που ένας μελετητής σχεδίαζε μια ποιοτική μελέτη, ποια από τις παρακάτω συλλεκτικές μεθόδους θα ήταν η πιο κατάλληλη: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Ερωτήσεις κλειστού τύπου και μη συμμετοχική παρατήρηση.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Συμμετοχική παρατήρηση και </a:t>
            </a:r>
            <a:r>
              <a:rPr lang="el-GR" dirty="0" err="1"/>
              <a:t>ημιδομημένες</a:t>
            </a:r>
            <a:r>
              <a:rPr lang="el-GR" dirty="0"/>
              <a:t> συνεντεύξεις.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Δομημένες συνεντεύξεις και φυσιολογικές μετρήσεις.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Ερωτήσεις κλειστού τύπου και δομημένες </a:t>
            </a:r>
            <a:r>
              <a:rPr lang="el-GR" dirty="0" err="1"/>
              <a:t>συναντεύξεις</a:t>
            </a:r>
            <a:r>
              <a:rPr lang="el-GR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387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2A6F4B-99EB-9BD9-4266-4488A43BB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E79023-A497-8A75-091C-0D8F8F5AE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 Σε περίπτωση που ένας μελετητής σχεδίαζε μια ποιοτική μελέτη, ποια από τις παρακάτω συλλεκτικές μεθόδους θα ήταν η πιο κατάλληλη: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Ερωτήσεις κλειστού τύπου και μη συμμετοχική παρατήρηση.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Συμμετοχική παρατήρηση και </a:t>
            </a:r>
            <a:r>
              <a:rPr lang="el-GR" dirty="0" err="1">
                <a:solidFill>
                  <a:srgbClr val="FF0000"/>
                </a:solidFill>
              </a:rPr>
              <a:t>ημιδομημένες</a:t>
            </a:r>
            <a:r>
              <a:rPr lang="el-GR" dirty="0">
                <a:solidFill>
                  <a:srgbClr val="FF0000"/>
                </a:solidFill>
              </a:rPr>
              <a:t> συνεντεύξεις.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Δομημένες συνεντεύξεις και φυσιολογικές μετρήσεις.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Ερωτήσεις κλειστού τύπου και δομημένες </a:t>
            </a:r>
            <a:r>
              <a:rPr lang="el-GR" dirty="0" err="1"/>
              <a:t>συναντεύξεις</a:t>
            </a:r>
            <a:r>
              <a:rPr lang="el-GR" dirty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8556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95C3D0-CD8F-5E3B-6DEB-F9B8CD446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DC96D2-0D7F-99F2-13DB-C84F54BAD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7. Οι πληροφοριοδότες-κλειδιά είναι άνθρωποι που κατέχουν αρκετές γνώσεις σχετικά με έναν πολιτισμό: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ΣΩΣΤΟ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ΛΑΘΟΣ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511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B54925-1F5A-4335-69CD-1A928ADC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ποιοτικής έρευνας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BBEE13-8519-A8AC-C76E-970E128ED1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Έρευνα δράσης</a:t>
            </a:r>
          </a:p>
          <a:p>
            <a:r>
              <a:rPr lang="el-GR" dirty="0"/>
              <a:t>Περιπτωσιολογική μελέτη</a:t>
            </a:r>
          </a:p>
          <a:p>
            <a:r>
              <a:rPr lang="el-GR" dirty="0"/>
              <a:t>Κριτική κοινωνική έρευνα</a:t>
            </a:r>
          </a:p>
          <a:p>
            <a:r>
              <a:rPr lang="el-GR" dirty="0"/>
              <a:t>Ανάλυση λόγου</a:t>
            </a:r>
          </a:p>
          <a:p>
            <a:r>
              <a:rPr lang="el-GR" dirty="0"/>
              <a:t>Οικολογική ψυχολογία</a:t>
            </a:r>
          </a:p>
          <a:p>
            <a:r>
              <a:rPr lang="el-GR" dirty="0"/>
              <a:t>Ηθική έρευνα</a:t>
            </a:r>
          </a:p>
          <a:p>
            <a:r>
              <a:rPr lang="el-GR" dirty="0"/>
              <a:t>Εθνογραφία</a:t>
            </a:r>
          </a:p>
          <a:p>
            <a:endParaRPr lang="en-GB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280D7DE-F62E-E129-A841-E71EE33EFC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Εθνολογία </a:t>
            </a:r>
          </a:p>
          <a:p>
            <a:r>
              <a:rPr lang="el-GR" dirty="0"/>
              <a:t>Φεμινιστική έρευνα</a:t>
            </a:r>
          </a:p>
          <a:p>
            <a:r>
              <a:rPr lang="el-GR" dirty="0"/>
              <a:t>Θεμελιωμένη θεωρία</a:t>
            </a:r>
          </a:p>
          <a:p>
            <a:r>
              <a:rPr lang="el-GR" dirty="0"/>
              <a:t>Ερμηνευτική έρευνα</a:t>
            </a:r>
          </a:p>
          <a:p>
            <a:r>
              <a:rPr lang="el-GR" dirty="0"/>
              <a:t>Ιστορική έρευνα</a:t>
            </a:r>
          </a:p>
          <a:p>
            <a:r>
              <a:rPr lang="el-GR" dirty="0"/>
              <a:t>Φαινομενολογία </a:t>
            </a:r>
          </a:p>
          <a:p>
            <a:r>
              <a:rPr lang="el-GR" dirty="0"/>
              <a:t>Φιλοσοφική έρευνα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2445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15A16A-16F0-334B-01CE-46F4F4DC6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CEF7D6-F367-1C0B-2229-BA502B957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7. Οι πληροφοριοδότες-κλειδιά είναι άνθρωποι που κατέχουν αρκετές γνώσεις σχετικά με έναν πολιτισμό: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ΣΩΣΤΟ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ΛΑΘΟΣ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2274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921C46-B56F-A8EA-BE6A-807EA237D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139062-4973-170A-1844-32E69EBE2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8. Τι ισχύει για τις ιστορικές μελέτες: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Αφορούν τον προσδιορισμό, τον εντοπισμό, την αξιολόγηση και τη σύνθεση των δεδομένων από το παρόν.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Τα δεδομένα συνήθως εντοπίζονται σε έγγραφα ή σε κειμήλια και έργα τέχνης.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Οι πρωτογενείς πηγές παρέχουν πληροφορίες από «δεύτερο χέρι».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εσωτερική αξιολόγηση των δεδομένων ασχολείται με την αυθεντικότητα των δεδομένων.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3469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395829-B1EA-483A-AF5A-99B975D5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E078B0-EA8E-4304-2E22-26D7E9CBC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8. Τι ισχύει για τις ιστορικές μελέτες: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Αφορούν τον προσδιορισμό, τον εντοπισμό, την αξιολόγηση και τη σύνθεση των δεδομένων από το παρόν.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Τα δεδομένα συνήθως εντοπίζονται σε έγγραφα ή σε κειμήλια και έργα τέχνης.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Οι πρωτογενείς πηγές παρέχουν πληροφορίες από «δεύτερο χέρι».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εσωτερική αξιολόγηση των δεδομένων ασχολείται με την αυθεντικότητα των δεδομένων.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07694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C95FBB-81BF-8E09-F80F-02A64F0C2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A7E461-F4FE-848C-E88B-418F13872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9. Ποιος από τους ακόλουθους τύπους μελετών θεωρείται ποιοτική μελέτη: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Συσχέτισης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Εθνογραφική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Συγκριτική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Μεθοδολογική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4032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5B4910-9F63-2BAE-82C0-28D9929DF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24F516-049D-2CE3-ED6C-A0A07BC13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9. Ποιος από τους ακόλουθους τύπους μελετών θεωρείται ποιοτική μελέτη: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Συσχέτισης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Εθνογραφική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Συγκριτική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Μεθοδολογική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89353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B31D02-C53E-213E-F5B8-D1A89CA62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8C59CF-347A-23BA-A44E-E80B9DB75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10. Σκεφτείτε τον εξής τίτλο: ¨Η ζωντανή εμπειρία της επιβίωσης από έναν σεισμό». Ποιόν από τους παρακάτω τύπους μελέτης υποδηλώνει ο τίτλος αυτός: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Εθνογραφική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Φαινομενολογική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Ιστορική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Θεμελιωμένη θεωρία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690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2A79AD-7EB0-E6FE-4EFA-31173C17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34C5EA-9977-1A29-D535-82C94F1AE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10. Σκεφτείτε τον εξής τίτλο: ¨Η ζωντανή εμπειρία της επιβίωσης από έναν σεισμό». Ποιόν από τους παρακάτω τύπους μελέτης υποδηλώνει ο τίτλος αυτός: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Εθνογραφική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Φαινομενολογική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Ιστορική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Θεμελιωμένη θεωρία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56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54293B-5E99-327D-09D1-767D4E37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Βήματα στην ποιοτική έρευνα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B8083B-CBEF-850F-6260-47AAB6ED9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dirty="0"/>
              <a:t>Προσδιορισμός του προβλήματος της μελέτης.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Διατύπωση του σκοπού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Επιλογή του ερευνητικού σχεδιασμού.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Βιβλιογραφική ανασκόπηση.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Επιλογή του δείγματος.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Είσοδος στον ερευνητικό χώρο.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Προστασία των δικαιωμάτων των συμμετεχόντων.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Συλλογή των δεδομένων.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Ανάλυση των δεδομένων.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Ερμηνεία των δεδομένων.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Κοινοποίηση των αποτελεσμάτων της μελέτης.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Αξιοποίηση των αποτελεσμάτων της μελέτης.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04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0ED7DE-EE14-59C3-17A0-06B58514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Προσδιορισμός του προβλήματος της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589F4F-CC74-1230-6AC3-440D2408D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προβληματισμός ή το φαινόμενο της μελέτης μπορεί να παραμείνει γενικό έως ότου ο ερευνητής εισχωρήσει περισσότερο στο θέμα.</a:t>
            </a:r>
          </a:p>
          <a:p>
            <a:r>
              <a:rPr lang="el-GR" dirty="0"/>
              <a:t>Το υπό εξέταση πρόβλημα υποδεικνύει τη γενική φύση του φαινομένου και της ομάδας ή της κοινότητας που θα εξετασθεί.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102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124391-CB1B-1DC1-2714-F2DEC8D5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Διατύπωση του σκοπού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81B94A-DF3F-4E77-6B77-08EB2984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«Περιγραφή των εμπειριών των κατοίκων της Αϊτής που επιβίωσαν από σεισμό 7 βαθμών της κλίμακας Ρίχτερ τον Ιανουάριο του 2010».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79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D581AA-7B14-55A5-8989-0E29A205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 Επιλογή του ερευνητικού σχεδιασμού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C3E0E9-6B43-0C7A-A877-FA42E699A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ερευνητικός σχεδιασμός εξαρτάται από το φαινόμενο που εξετάζουμε.</a:t>
            </a:r>
          </a:p>
          <a:p>
            <a:r>
              <a:rPr lang="el-GR" dirty="0"/>
              <a:t>Στην περίπτωση των σεισμόπληκτων, ο ερευνητής θα έδειχνε ενδιαφέρον για τις εμπειρίες που βίωσαν οι άνθρωποι κατά τη διάρκεια του σεισμού: φαινομενολογική προσέγγιση για τη συλλογή δεδομένων.</a:t>
            </a:r>
          </a:p>
          <a:p>
            <a:r>
              <a:rPr lang="el-GR" dirty="0"/>
              <a:t>Στην περίπτωση που ο ερευνητής έστρεφε το ενδιαφέρον του στα βήματα που ακολούθησαν οι </a:t>
            </a:r>
            <a:r>
              <a:rPr lang="el-GR" dirty="0" err="1"/>
              <a:t>επιζήσαντες</a:t>
            </a:r>
            <a:r>
              <a:rPr lang="el-GR" dirty="0"/>
              <a:t> προκειμένου να λύσουν το πρόβλημα: συλλογή δεδομένων μέσω της προσέγγισης της θεμελιωμένης θεωρίας.</a:t>
            </a:r>
          </a:p>
          <a:p>
            <a:r>
              <a:rPr lang="el-GR" dirty="0"/>
              <a:t>Σε περίπτωση που ο ερευνητής ενδιαφερόταν για τον τρόπο με τον οποίο οι νοσηλευτές </a:t>
            </a:r>
            <a:r>
              <a:rPr lang="el-GR" dirty="0" err="1"/>
              <a:t>συνεργάτσηκαν</a:t>
            </a:r>
            <a:r>
              <a:rPr lang="el-GR" dirty="0"/>
              <a:t> με τους σεισμόπληκτους: έρευνα δράσης.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15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7CDF0D-94D5-075A-FCD2-3D2D1B9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4. Βιβλιογραφική ανασκόπηση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CBAEA0-D757-4DCD-2593-76851425C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ποιοτικοί ερευνητές διαφωνούν σχετικά με το βήμα αυτό και συνήθως δεν ξεκινούν με μία εκτενή ανασκόπηση της βιβλιογραφίας.</a:t>
            </a:r>
          </a:p>
          <a:p>
            <a:r>
              <a:rPr lang="el-GR" dirty="0"/>
              <a:t>Πολλοί πιστεύουν ότι η διενέργεια βιβλιογραφικής ανασκόπησης πριν από τη διεξαγωγή ποιοτικής μελέτης θα οδηγούσε σε προκατειλημμένα αποτελέσματα. </a:t>
            </a:r>
          </a:p>
          <a:p>
            <a:r>
              <a:rPr lang="el-GR" dirty="0"/>
              <a:t>Δεν επιθυμούν να γνωρίζουν τι πιστεύουν ή τι σκέφτονται οι άλλοι ερευνητές σχετικά με το φαινόμενο του </a:t>
            </a:r>
            <a:r>
              <a:rPr lang="el-GR" dirty="0" err="1"/>
              <a:t>ενδιαφέροντός</a:t>
            </a:r>
            <a:r>
              <a:rPr lang="el-GR" dirty="0"/>
              <a:t> τους προτού συλλέξουν τα δικά τους δεδομένα.</a:t>
            </a:r>
          </a:p>
          <a:p>
            <a:r>
              <a:rPr lang="el-GR" dirty="0"/>
              <a:t>Αυτό δεν σημαίνει ότι την αγνοούν, απλά κάποιοι πιστεύουν ότι πρέπει να διενεργείται μετά το πέρας της μελέτης.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420174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</TotalTime>
  <Words>2274</Words>
  <Application>Microsoft Office PowerPoint</Application>
  <PresentationFormat>Ευρεία οθόνη</PresentationFormat>
  <Paragraphs>221</Paragraphs>
  <Slides>46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46</vt:i4>
      </vt:variant>
    </vt:vector>
  </HeadingPairs>
  <TitlesOfParts>
    <vt:vector size="49" baseType="lpstr">
      <vt:lpstr>Calibri</vt:lpstr>
      <vt:lpstr>Calibri Light</vt:lpstr>
      <vt:lpstr>Ανασκόπηση</vt:lpstr>
      <vt:lpstr>Ποιοτική έρευνα και ποιοτικοί ερευνητικοί σχεδιασμοί</vt:lpstr>
      <vt:lpstr>Ποιοτική έρευνα</vt:lpstr>
      <vt:lpstr>Σύγκριση ποιοτικής και ποσοτικής έρευνας</vt:lpstr>
      <vt:lpstr>Τύποι ποιοτικής έρευνας</vt:lpstr>
      <vt:lpstr>Βήματα στην ποιοτική έρευνα</vt:lpstr>
      <vt:lpstr>1. Προσδιορισμός του προβλήματος της μελέτης</vt:lpstr>
      <vt:lpstr>2. Διατύπωση του σκοπού</vt:lpstr>
      <vt:lpstr>3. Επιλογή του ερευνητικού σχεδιασμού</vt:lpstr>
      <vt:lpstr>4. Βιβλιογραφική ανασκόπηση</vt:lpstr>
      <vt:lpstr>5. Επιλογή του δείγματος</vt:lpstr>
      <vt:lpstr>Κορεσμός </vt:lpstr>
      <vt:lpstr>6. Είσοδος στον ερευνητικό χώρο</vt:lpstr>
      <vt:lpstr>7. Προστασία των δικαιωμάτων των συμμετεχόντων</vt:lpstr>
      <vt:lpstr>8. Συλλογή των δεδομένων</vt:lpstr>
      <vt:lpstr>Αξιοπιστία και εγκυρότητα</vt:lpstr>
      <vt:lpstr>9. Ανάλυση των δεδομένων </vt:lpstr>
      <vt:lpstr>10. Ερμηνεία των δεδομένων</vt:lpstr>
      <vt:lpstr>11. Κοινοποίηση των αποτελεσμάτων της μελέτης</vt:lpstr>
      <vt:lpstr>12. Αξιοποίηση των αποτελεσμάτων της μελέτης</vt:lpstr>
      <vt:lpstr>Ποιοτικοί ερευνητικοί σχεδιασμοί</vt:lpstr>
      <vt:lpstr>Φαινομενολογικές μελέτες</vt:lpstr>
      <vt:lpstr>Εθνογραφικές μελέτες</vt:lpstr>
      <vt:lpstr>Μελέτες θεμελιωμένης θεωρίας</vt:lpstr>
      <vt:lpstr>Ιστορικές μελέτες</vt:lpstr>
      <vt:lpstr>Περιπτωσιολογικές μελέτες</vt:lpstr>
      <vt:lpstr>Ερωτήσεις κατανόησης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Christos Stylianou</dc:creator>
  <cp:lastModifiedBy>Christos Stylianou</cp:lastModifiedBy>
  <cp:revision>1</cp:revision>
  <dcterms:created xsi:type="dcterms:W3CDTF">2025-10-18T12:14:51Z</dcterms:created>
  <dcterms:modified xsi:type="dcterms:W3CDTF">2025-10-18T14:24:48Z</dcterms:modified>
</cp:coreProperties>
</file>