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8BDA47-DA8B-4DEA-BB72-3DEFA6F23938}" type="datetimeFigureOut">
              <a:rPr lang="el-GR" smtClean="0"/>
              <a:t>01/12/2025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D1107B-863D-4475-9596-DF1FBE478ACB}" type="slidenum">
              <a:rPr lang="el-GR" smtClean="0"/>
              <a:t>‹#›</a:t>
            </a:fld>
            <a:endParaRPr lang="el-G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75710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8BDA47-DA8B-4DEA-BB72-3DEFA6F23938}" type="datetimeFigureOut">
              <a:rPr lang="el-GR" smtClean="0"/>
              <a:t>01/12/2025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D1107B-863D-4475-9596-DF1FBE478ACB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353501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8BDA47-DA8B-4DEA-BB72-3DEFA6F23938}" type="datetimeFigureOut">
              <a:rPr lang="el-GR" smtClean="0"/>
              <a:t>01/12/2025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D1107B-863D-4475-9596-DF1FBE478ACB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0031647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8BDA47-DA8B-4DEA-BB72-3DEFA6F23938}" type="datetimeFigureOut">
              <a:rPr lang="el-GR" smtClean="0"/>
              <a:t>01/12/2025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D1107B-863D-4475-9596-DF1FBE478ACB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2243034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8BDA47-DA8B-4DEA-BB72-3DEFA6F23938}" type="datetimeFigureOut">
              <a:rPr lang="el-GR" smtClean="0"/>
              <a:t>01/12/2025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D1107B-863D-4475-9596-DF1FBE478ACB}" type="slidenum">
              <a:rPr lang="el-GR" smtClean="0"/>
              <a:t>‹#›</a:t>
            </a:fld>
            <a:endParaRPr lang="el-G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138579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8BDA47-DA8B-4DEA-BB72-3DEFA6F23938}" type="datetimeFigureOut">
              <a:rPr lang="el-GR" smtClean="0"/>
              <a:t>01/12/2025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D1107B-863D-4475-9596-DF1FBE478ACB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4339993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8BDA47-DA8B-4DEA-BB72-3DEFA6F23938}" type="datetimeFigureOut">
              <a:rPr lang="el-GR" smtClean="0"/>
              <a:t>01/12/2025</a:t>
            </a:fld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D1107B-863D-4475-9596-DF1FBE478ACB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1254019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8BDA47-DA8B-4DEA-BB72-3DEFA6F23938}" type="datetimeFigureOut">
              <a:rPr lang="el-GR" smtClean="0"/>
              <a:t>01/12/2025</a:t>
            </a:fld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D1107B-863D-4475-9596-DF1FBE478ACB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5005698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8BDA47-DA8B-4DEA-BB72-3DEFA6F23938}" type="datetimeFigureOut">
              <a:rPr lang="el-GR" smtClean="0"/>
              <a:t>01/12/2025</a:t>
            </a:fld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l-G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D1107B-863D-4475-9596-DF1FBE478ACB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8969325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D28BDA47-DA8B-4DEA-BB72-3DEFA6F23938}" type="datetimeFigureOut">
              <a:rPr lang="el-GR" smtClean="0"/>
              <a:t>01/12/2025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BD1107B-863D-4475-9596-DF1FBE478ACB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0387344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8BDA47-DA8B-4DEA-BB72-3DEFA6F23938}" type="datetimeFigureOut">
              <a:rPr lang="el-GR" smtClean="0"/>
              <a:t>01/12/2025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D1107B-863D-4475-9596-DF1FBE478ACB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3827181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D28BDA47-DA8B-4DEA-BB72-3DEFA6F23938}" type="datetimeFigureOut">
              <a:rPr lang="el-GR" smtClean="0"/>
              <a:t>01/12/2025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5BD1107B-863D-4475-9596-DF1FBE478ACB}" type="slidenum">
              <a:rPr lang="el-GR" smtClean="0"/>
              <a:t>‹#›</a:t>
            </a:fld>
            <a:endParaRPr lang="el-GR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757089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google.com/search?q=%CE%BA%CE%B1%CE%BC%CF%80%CF%8D%CE%BB%CE%B7+%CE%BA%CE%B1%CE%BC%CF%80%CE%AC%CE%BD%CE%B1%CF%82&amp;rlz=1C1GCEU_enGR1163GR1164&amp;oq=%CF%84%CE%B9+%CF%83%CE%B7%CE%BC%CE%B1%CE%B9%CE%BD%CE%B5%CE%B9+%CE%BA%CE%B1%CE%BD%CE%BF%CE%BD%CE%B9%CE%BA%CE%B7+%CE%BA%CE%B1%CF%84%CE%B1%CE%BD%CE%BF%CE%BC%CE%B7&amp;gs_lcrp=EgZjaHJvbWUyCQgAEEUYORiABDIKCAEQABiiBBiJBTIKCAIQABiiBBiJBTIKCAMQABiABBiiBNIBCjI3MTYzajBqMTWoAgiwAgHxBTMPGn1iiA3L8QUzDxp9YogNyw&amp;sourceid=chrome&amp;ie=UTF-8&amp;mstk=AUtExfBlO138w-sy_eDlu4-VKQTwVSnJEbEHF8FWRdw7PF-yednUO_acwbEcSuxoattgQqD60TFRd4bdnj_qC2onrfGPi2OcN4GW7WO6czMQMhygYOkDT7XZiorWDeoXKlh3_ERBj4spuEIY8tj0b1sLK4_muGwPEw_4qpFPmv4CwG5Gqe8&amp;csui=3&amp;ved=2ahUKEwjiyYWFuZSRAxVv87sIHfWtKHAQgK4QegQIARAB" TargetMode="Externa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9C6D13-9C3F-4B10-9A17-78EC4D673BD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/>
              <a:t>Μεθοδολογία της έρευνας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12B33BD-D338-4A3E-B386-1B771CE545A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l-GR" dirty="0"/>
              <a:t>Παρουσίαση δεδομένων</a:t>
            </a:r>
            <a:r>
              <a:rPr lang="en-US" dirty="0"/>
              <a:t>-</a:t>
            </a:r>
            <a:r>
              <a:rPr lang="el-GR" dirty="0"/>
              <a:t>ΣΧΕΣΕΙΣ ΜΕΤΑΞΥ ΜΕΤΑΒΛΗΤΩΝ</a:t>
            </a:r>
          </a:p>
        </p:txBody>
      </p:sp>
    </p:spTree>
    <p:extLst>
      <p:ext uri="{BB962C8B-B14F-4D97-AF65-F5344CB8AC3E}">
        <p14:creationId xmlns:p14="http://schemas.microsoft.com/office/powerpoint/2010/main" val="390518340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E254C3-0EC1-4DB5-A376-4AB393DFEC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Μέτρα θέσης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0D64BF-9935-40B9-878E-3B04BAA535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1. Μέσος</a:t>
            </a:r>
          </a:p>
          <a:p>
            <a:r>
              <a:rPr lang="el-GR" dirty="0"/>
              <a:t>2. Διάμεσος</a:t>
            </a:r>
          </a:p>
          <a:p>
            <a:r>
              <a:rPr lang="el-GR" dirty="0"/>
              <a:t>3. Επικρατούσα τιμή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48973642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F7A5D8-E3A6-453E-951F-84F932CB7A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1. Μέσος (</a:t>
            </a:r>
            <a:r>
              <a:rPr lang="en-US" dirty="0"/>
              <a:t>mean, average)</a:t>
            </a:r>
            <a:endParaRPr lang="el-G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700B57-F574-446F-9BE6-EECD9FCB50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Υπολογίζεται αθροίζοντας όλες τις παρατηρήσεις μιας ομάδας δεδομένων και διαιρώντας με το συνολικό αριθμό των μετρήσεων.</a:t>
            </a:r>
          </a:p>
          <a:p>
            <a:r>
              <a:rPr lang="el-GR" dirty="0"/>
              <a:t>Είναι εξαιρετικά ευαίσθητος σε ασυνήθεις τιμές (ακραίες τιμές).</a:t>
            </a:r>
          </a:p>
        </p:txBody>
      </p:sp>
    </p:spTree>
    <p:extLst>
      <p:ext uri="{BB962C8B-B14F-4D97-AF65-F5344CB8AC3E}">
        <p14:creationId xmlns:p14="http://schemas.microsoft.com/office/powerpoint/2010/main" val="349776829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42EBC9-6F48-4B66-8913-8A186C2E2B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2. Διάμεσος</a:t>
            </a:r>
            <a:r>
              <a:rPr lang="en-US" dirty="0"/>
              <a:t> (median)</a:t>
            </a:r>
            <a:endParaRPr lang="el-G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BACC12-E241-4E39-9786-759B8BA392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Είναι ένα μέτρο που δεν είναι τόσο ευαίσθητο στην τιμή κάθε μέτρησης.</a:t>
            </a:r>
          </a:p>
          <a:p>
            <a:r>
              <a:rPr lang="el-GR" dirty="0"/>
              <a:t>Ορίζεται ως το 5</a:t>
            </a:r>
            <a:r>
              <a:rPr lang="en-US" dirty="0"/>
              <a:t>0</a:t>
            </a:r>
            <a:r>
              <a:rPr lang="el-GR" dirty="0" err="1"/>
              <a:t>στό</a:t>
            </a:r>
            <a:r>
              <a:rPr lang="el-GR" dirty="0"/>
              <a:t> εκατοστιαίο σημείο μιας ομάδας μετρήσεων.</a:t>
            </a:r>
          </a:p>
          <a:p>
            <a:r>
              <a:rPr lang="el-GR" dirty="0"/>
              <a:t>Εάν μια λίστα παρατηρήσεων έχει τοποθετηθεί στη σειρά από τη μικρότερη τιμή προς τη μεγαλύτερη, τότε οι μισές τιμές θα είναι μεγαλύτερες ή ίσες με τη διάμεσο και οι άλλες μισές θα είναι μικρότερες ή ίσες με τη διάμεσο.</a:t>
            </a:r>
          </a:p>
          <a:p>
            <a:r>
              <a:rPr lang="el-GR" dirty="0"/>
              <a:t>Ο υπολογισμός της διαμέσου λαμβάνει υπόψιν τη σειρά και το σχετικό μέγεθος των παρατηρήσεων σε μια ομάδα δεδομένων.</a:t>
            </a:r>
          </a:p>
          <a:p>
            <a:r>
              <a:rPr lang="el-GR" dirty="0"/>
              <a:t>Η διάμεσος καλείται ανθεκτική. Είναι πολύ λιγότερο ευαίσθητη σε ασυνήθεις τιμές δεδομένων απ’ ότι ο αριθμητικός μέσος.</a:t>
            </a:r>
          </a:p>
        </p:txBody>
      </p:sp>
    </p:spTree>
    <p:extLst>
      <p:ext uri="{BB962C8B-B14F-4D97-AF65-F5344CB8AC3E}">
        <p14:creationId xmlns:p14="http://schemas.microsoft.com/office/powerpoint/2010/main" val="392853679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22EBCA-B121-44E3-A048-E5E36F78D7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3. Επικρατούσα τιμή (</a:t>
            </a:r>
            <a:r>
              <a:rPr lang="en-US" dirty="0"/>
              <a:t>mode)</a:t>
            </a:r>
            <a:endParaRPr lang="el-G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E75D54-FC9D-45A1-993F-6856850AED3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Είναι η παρατήρηση που συμβαίνει πιο συχνά.</a:t>
            </a:r>
          </a:p>
          <a:p>
            <a:r>
              <a:rPr lang="el-GR" dirty="0"/>
              <a:t>Όταν τα δεδομένα δεν είναι συμμετρικά, η διάμεσος είναι συνήθως το καλύτερο μέτρο κεντρικής τάσης. </a:t>
            </a:r>
          </a:p>
        </p:txBody>
      </p:sp>
    </p:spTree>
    <p:extLst>
      <p:ext uri="{BB962C8B-B14F-4D97-AF65-F5344CB8AC3E}">
        <p14:creationId xmlns:p14="http://schemas.microsoft.com/office/powerpoint/2010/main" val="29465805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DAA394-34F2-4436-A775-BF58F02359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Μέτρα μεταβλητότητας ή διασποράς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1EF571-7486-4B64-9E1D-87F2B40E7AF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1. Εύρος</a:t>
            </a:r>
          </a:p>
          <a:p>
            <a:r>
              <a:rPr lang="el-GR" dirty="0"/>
              <a:t>2. </a:t>
            </a:r>
            <a:r>
              <a:rPr lang="el-GR" dirty="0" err="1"/>
              <a:t>Ενδοτεταρτημοριακό</a:t>
            </a:r>
            <a:r>
              <a:rPr lang="el-GR" dirty="0"/>
              <a:t> εύρος</a:t>
            </a:r>
          </a:p>
          <a:p>
            <a:r>
              <a:rPr lang="el-GR" dirty="0"/>
              <a:t>3. Τυπική απόκλιση</a:t>
            </a:r>
          </a:p>
        </p:txBody>
      </p:sp>
    </p:spTree>
    <p:extLst>
      <p:ext uri="{BB962C8B-B14F-4D97-AF65-F5344CB8AC3E}">
        <p14:creationId xmlns:p14="http://schemas.microsoft.com/office/powerpoint/2010/main" val="170206483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8342F6-F60E-42DA-97E7-506E23A71B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1. Εύρος (</a:t>
            </a:r>
            <a:r>
              <a:rPr lang="en-US" dirty="0"/>
              <a:t>range)</a:t>
            </a:r>
            <a:endParaRPr lang="el-G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134CC4-E3E0-4BF2-8B9D-6EECF0AC9E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Ορίζεται ως η διαφορά μεταξύ της μέγιστης και της ελάχιστης παρατήρησης.</a:t>
            </a:r>
          </a:p>
          <a:p>
            <a:r>
              <a:rPr lang="el-GR" dirty="0"/>
              <a:t>Παρά το ότι είναι πολύ εύκολο να υπολογισθεί, η χρησιμότητά του είναι περιορισμένη.</a:t>
            </a:r>
          </a:p>
          <a:p>
            <a:r>
              <a:rPr lang="el-GR" dirty="0"/>
              <a:t>Λαμβάνει υπόψη του μόνο τις τιμές στα άκρα μιας ομάδας δεδομένων.</a:t>
            </a:r>
          </a:p>
          <a:p>
            <a:r>
              <a:rPr lang="el-GR" dirty="0"/>
              <a:t>Άρα, όπως και ο αριθμητικός μέσος είναι πολύ ευαίσθητο σε ασυνήθεις μεγάλες ή μικρές τιμές.</a:t>
            </a:r>
          </a:p>
        </p:txBody>
      </p:sp>
    </p:spTree>
    <p:extLst>
      <p:ext uri="{BB962C8B-B14F-4D97-AF65-F5344CB8AC3E}">
        <p14:creationId xmlns:p14="http://schemas.microsoft.com/office/powerpoint/2010/main" val="241673374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847430-0E54-4907-AA2F-57CD6AA1A4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2. </a:t>
            </a:r>
            <a:r>
              <a:rPr lang="el-GR" dirty="0" err="1"/>
              <a:t>Ενδοτεταρτημοριακό</a:t>
            </a:r>
            <a:r>
              <a:rPr lang="el-GR" dirty="0"/>
              <a:t> εύρος (</a:t>
            </a:r>
            <a:r>
              <a:rPr lang="en-US" dirty="0"/>
              <a:t>interquartile range)</a:t>
            </a:r>
            <a:endParaRPr lang="el-G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657BD5-1DE5-4BF1-B056-91A197DC2F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IQR</a:t>
            </a:r>
          </a:p>
          <a:p>
            <a:r>
              <a:rPr lang="el-GR" dirty="0"/>
              <a:t>Δεν επηρεάζεται εύκολα από ακραίες τιμές.</a:t>
            </a:r>
          </a:p>
          <a:p>
            <a:r>
              <a:rPr lang="el-GR" dirty="0"/>
              <a:t>Υπολογίζεται αφαιρώντας το 25</a:t>
            </a:r>
            <a:r>
              <a:rPr lang="el-GR" baseline="30000" dirty="0"/>
              <a:t>ο</a:t>
            </a:r>
            <a:r>
              <a:rPr lang="el-GR" dirty="0"/>
              <a:t> εκατοστιαίο σημείο των δεδομένων από το 75</a:t>
            </a:r>
            <a:r>
              <a:rPr lang="el-GR" baseline="30000" dirty="0"/>
              <a:t>ο</a:t>
            </a:r>
            <a:r>
              <a:rPr lang="el-GR" dirty="0"/>
              <a:t>.</a:t>
            </a:r>
          </a:p>
          <a:p>
            <a:r>
              <a:rPr lang="el-GR" dirty="0"/>
              <a:t>Περιλαμβάνει το κεντρικό 50% των παρατηρήσεων.</a:t>
            </a:r>
          </a:p>
        </p:txBody>
      </p:sp>
    </p:spTree>
    <p:extLst>
      <p:ext uri="{BB962C8B-B14F-4D97-AF65-F5344CB8AC3E}">
        <p14:creationId xmlns:p14="http://schemas.microsoft.com/office/powerpoint/2010/main" val="426283240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B95611-A4B9-43A7-9986-1083030F16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3. Τυπική απόκλιση (</a:t>
            </a:r>
            <a:r>
              <a:rPr lang="en-US" dirty="0"/>
              <a:t>standard deviation)</a:t>
            </a:r>
            <a:endParaRPr lang="el-G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41EFEA-ED55-4938-9862-C1B82FA997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SD</a:t>
            </a:r>
          </a:p>
          <a:p>
            <a:r>
              <a:rPr lang="el-GR" dirty="0" err="1"/>
              <a:t>Ποσοτικοποιεί</a:t>
            </a:r>
            <a:r>
              <a:rPr lang="el-GR" dirty="0"/>
              <a:t> το ποσόν της μεταβλητότητας γύρω από τον μέσο ενός δείγματος.</a:t>
            </a:r>
          </a:p>
          <a:p>
            <a:r>
              <a:rPr lang="el-GR" dirty="0"/>
              <a:t>Σε μια σύγκριση δύο ομάδων δεδομένων, η ομάδα με τη μικρότερη τυπική απόκλιση έχει πιο ομοιογενείς παρατηρήσεις.</a:t>
            </a:r>
          </a:p>
          <a:p>
            <a:r>
              <a:rPr lang="el-GR" dirty="0"/>
              <a:t>Η ομάδα με τη μεγαλύτερη τυπική απόκλιση παρουσιάζει μεγαλύτερη μεταβλητότητα.</a:t>
            </a:r>
          </a:p>
        </p:txBody>
      </p:sp>
    </p:spTree>
    <p:extLst>
      <p:ext uri="{BB962C8B-B14F-4D97-AF65-F5344CB8AC3E}">
        <p14:creationId xmlns:p14="http://schemas.microsoft.com/office/powerpoint/2010/main" val="317692919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6DDFB4-2DF3-4FDE-8204-E22D5B6400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Κανονική κατανομή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B76FF2-AC9E-445F-9C2D-BD8EDDC680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Είναι ένα στατιστικό μοντέλο που περιγράφει τη συχνότητα εμφάνισης μιας συνεχούς μεταβλητής, όπου οι τιμές είναι συμμετρικά κατανεμημένες γύρω από έναν μέσο όρο. </a:t>
            </a:r>
          </a:p>
          <a:p>
            <a:r>
              <a:rPr lang="el-GR" dirty="0"/>
              <a:t>Γραφικά, απεικονίζεται με την </a:t>
            </a:r>
            <a:r>
              <a:rPr lang="el-GR" dirty="0">
                <a:solidFill>
                  <a:schemeClr val="tx1"/>
                </a:solidFill>
              </a:rPr>
              <a:t>«</a:t>
            </a:r>
            <a:r>
              <a:rPr lang="el-GR" dirty="0">
                <a:solidFill>
                  <a:schemeClr val="tx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καμπύλη καμπάνας</a:t>
            </a:r>
            <a:r>
              <a:rPr lang="el-GR" dirty="0">
                <a:solidFill>
                  <a:schemeClr val="tx1"/>
                </a:solidFill>
              </a:rPr>
              <a:t>», </a:t>
            </a:r>
            <a:r>
              <a:rPr lang="el-GR" dirty="0"/>
              <a:t>όπου η πλειοψηφία των δεδομένων βρίσκεται κοντά στον μέσο όρο και η συχνότητα μειώνεται όσο απομακρύνεται κανείς από αυτόν. </a:t>
            </a:r>
          </a:p>
          <a:p>
            <a:r>
              <a:rPr lang="el-GR" dirty="0"/>
              <a:t>Με δεδομένο ότι το </a:t>
            </a:r>
            <a:r>
              <a:rPr lang="en-US" dirty="0"/>
              <a:t>n </a:t>
            </a:r>
            <a:r>
              <a:rPr lang="el-GR" dirty="0"/>
              <a:t>είναι αρκετά μεγάλο, η μορφή της δειγματικής κατανομής είναι προσεγγιστικά κανονική.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68593142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19AE79-CF4C-4B22-99FA-9D773B098F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Πότε προτιμάμε μέσο και πότε διάμεσο;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8356B4-D0E0-41A6-8C29-21562960D2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Για τα ποσοτικά δεδομένα που ακολουθούν </a:t>
            </a:r>
            <a:r>
              <a:rPr lang="el-GR" b="1" dirty="0"/>
              <a:t>κανονική</a:t>
            </a:r>
            <a:r>
              <a:rPr lang="el-GR" dirty="0"/>
              <a:t> κατανομή προτιμάμε τον </a:t>
            </a:r>
            <a:r>
              <a:rPr lang="el-GR" b="1" dirty="0"/>
              <a:t>μέσο</a:t>
            </a:r>
            <a:r>
              <a:rPr lang="el-GR" dirty="0"/>
              <a:t>.</a:t>
            </a:r>
          </a:p>
          <a:p>
            <a:r>
              <a:rPr lang="el-GR" dirty="0"/>
              <a:t>Για τα ποσοτικά δεδομένα που </a:t>
            </a:r>
            <a:r>
              <a:rPr lang="el-GR" b="1" dirty="0"/>
              <a:t>δεν ακολουθούν κανονική </a:t>
            </a:r>
            <a:r>
              <a:rPr lang="el-GR" dirty="0"/>
              <a:t>κατανομή προτιμάμε τη </a:t>
            </a:r>
            <a:r>
              <a:rPr lang="el-GR" b="1" dirty="0"/>
              <a:t>διάμεσο</a:t>
            </a:r>
            <a:r>
              <a:rPr lang="el-GR" dirty="0"/>
              <a:t>.</a:t>
            </a:r>
          </a:p>
          <a:p>
            <a:r>
              <a:rPr lang="el-GR" dirty="0"/>
              <a:t>Ο </a:t>
            </a:r>
            <a:r>
              <a:rPr lang="el-GR" b="1" dirty="0"/>
              <a:t>μέσος</a:t>
            </a:r>
            <a:r>
              <a:rPr lang="el-GR" dirty="0"/>
              <a:t> συνήθως παρουσιάζεται μαζί με την </a:t>
            </a:r>
            <a:r>
              <a:rPr lang="el-GR" b="1" dirty="0"/>
              <a:t>τυπική απόκλιση</a:t>
            </a:r>
            <a:r>
              <a:rPr lang="el-GR" dirty="0"/>
              <a:t>.</a:t>
            </a:r>
          </a:p>
          <a:p>
            <a:r>
              <a:rPr lang="el-GR" dirty="0"/>
              <a:t>Η </a:t>
            </a:r>
            <a:r>
              <a:rPr lang="el-GR" b="1" dirty="0"/>
              <a:t>διάμεσος</a:t>
            </a:r>
            <a:r>
              <a:rPr lang="el-GR" dirty="0"/>
              <a:t> συνήθως παρουσιάζεται μαζί με το </a:t>
            </a:r>
            <a:r>
              <a:rPr lang="el-GR" b="1" dirty="0" err="1"/>
              <a:t>ενδοτεταρτημοριακό</a:t>
            </a:r>
            <a:r>
              <a:rPr lang="el-GR" b="1" dirty="0"/>
              <a:t> εύρος</a:t>
            </a:r>
            <a:r>
              <a:rPr lang="el-GR" dirty="0"/>
              <a:t>.</a:t>
            </a:r>
          </a:p>
          <a:p>
            <a:endParaRPr lang="el-GR" dirty="0"/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4337179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485BBA-A05D-4B84-9B06-29ED9D7C4C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Τύποι δεδομένων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BE5569-9077-416A-B056-56088245A60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1. Δεδομένα ονομαστικής κλίμακας</a:t>
            </a:r>
          </a:p>
          <a:p>
            <a:r>
              <a:rPr lang="el-GR" dirty="0"/>
              <a:t>2. Δεδομένα διατεταγμένης κλίμακας</a:t>
            </a:r>
          </a:p>
          <a:p>
            <a:r>
              <a:rPr lang="el-GR" dirty="0"/>
              <a:t>3. Διατεταγμένα δεδομένα</a:t>
            </a:r>
          </a:p>
          <a:p>
            <a:r>
              <a:rPr lang="el-GR" dirty="0"/>
              <a:t>4. Διακριτά δεδομένα (κλίμακας διαστήματος)</a:t>
            </a:r>
          </a:p>
          <a:p>
            <a:r>
              <a:rPr lang="el-GR" dirty="0"/>
              <a:t>5. Συνεχή δεδομένα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00378044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>
            <a:extLst>
              <a:ext uri="{FF2B5EF4-FFF2-40B4-BE49-F238E27FC236}">
                <a16:creationId xmlns:a16="http://schemas.microsoft.com/office/drawing/2014/main" id="{26DF3554-2DAB-3474-0582-36DBD53301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/>
              <a:t>Σχέσεις μεταξύ μεταβλητών</a:t>
            </a:r>
            <a:endParaRPr lang="en-GB" b="1" dirty="0"/>
          </a:p>
        </p:txBody>
      </p:sp>
      <p:sp>
        <p:nvSpPr>
          <p:cNvPr id="5" name="Θέση περιεχομένου 4">
            <a:extLst>
              <a:ext uri="{FF2B5EF4-FFF2-40B4-BE49-F238E27FC236}">
                <a16:creationId xmlns:a16="http://schemas.microsoft.com/office/drawing/2014/main" id="{57509774-3E77-924A-D21F-81748ABCE6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Συνεχής-κατηγορική</a:t>
            </a:r>
          </a:p>
          <a:p>
            <a:r>
              <a:rPr lang="el-GR" dirty="0"/>
              <a:t>Συνεχής-συνεχής</a:t>
            </a:r>
          </a:p>
          <a:p>
            <a:r>
              <a:rPr lang="el-GR" dirty="0"/>
              <a:t>Κατηγορική-κατηγορική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1379402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35A45461-BABC-1BD6-4889-30CCFD9EAA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Συνεχής-κατηγορική</a:t>
            </a:r>
            <a:endParaRPr lang="en-GB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F5E9AB39-DFDC-57A0-D891-93C9C00282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l-GR" dirty="0"/>
              <a:t>Συνεχής: ηλικία</a:t>
            </a:r>
          </a:p>
          <a:p>
            <a:r>
              <a:rPr lang="el-GR" dirty="0"/>
              <a:t>Κατηγορική: νοσοκομειακή λοίμωξη</a:t>
            </a:r>
          </a:p>
          <a:p>
            <a:r>
              <a:rPr lang="el-GR" dirty="0"/>
              <a:t>Πρώτα ελέγχω αν ισχύει η κανονική κατανομή: </a:t>
            </a:r>
            <a:r>
              <a:rPr lang="en-GB" dirty="0"/>
              <a:t>test of normality</a:t>
            </a:r>
          </a:p>
          <a:p>
            <a:r>
              <a:rPr lang="el-GR" dirty="0"/>
              <a:t>Αν </a:t>
            </a:r>
            <a:r>
              <a:rPr lang="en-GB" dirty="0"/>
              <a:t>n&gt;50 Kolmogorov-Smirnov test.</a:t>
            </a:r>
          </a:p>
          <a:p>
            <a:r>
              <a:rPr lang="el-GR" dirty="0"/>
              <a:t>Αν </a:t>
            </a:r>
            <a:r>
              <a:rPr lang="en-GB" dirty="0"/>
              <a:t>n&lt;50 Shapiro-Wilk test.</a:t>
            </a:r>
          </a:p>
          <a:p>
            <a:r>
              <a:rPr lang="el-GR" dirty="0"/>
              <a:t>Για το </a:t>
            </a:r>
            <a:r>
              <a:rPr lang="en-GB" dirty="0"/>
              <a:t>n </a:t>
            </a:r>
            <a:r>
              <a:rPr lang="el-GR" dirty="0"/>
              <a:t>όμως δεν θα δω όλο το δείγμα, αλλά ξεχωριστά τις δύο ομάδες της κατηγορικής: </a:t>
            </a:r>
          </a:p>
          <a:p>
            <a:pPr lvl="1"/>
            <a:r>
              <a:rPr lang="el-GR" dirty="0"/>
              <a:t>Αυτοί που είχαν νοσοκομειακή λοίμωξη </a:t>
            </a:r>
            <a:r>
              <a:rPr lang="en-GB" dirty="0"/>
              <a:t>n=70, </a:t>
            </a:r>
            <a:r>
              <a:rPr lang="el-GR" dirty="0"/>
              <a:t>άρα θα κάνω </a:t>
            </a:r>
            <a:r>
              <a:rPr lang="en-GB" dirty="0"/>
              <a:t>Kolmogorov-Smirnov test</a:t>
            </a:r>
            <a:endParaRPr lang="el-GR" dirty="0"/>
          </a:p>
          <a:p>
            <a:pPr lvl="1"/>
            <a:r>
              <a:rPr lang="el-GR" dirty="0"/>
              <a:t>Αυτοί που δεν είχαν νοσοκομειακή λοίμωξη </a:t>
            </a:r>
            <a:r>
              <a:rPr lang="en-GB" dirty="0"/>
              <a:t>n=</a:t>
            </a:r>
            <a:r>
              <a:rPr lang="el-GR" dirty="0"/>
              <a:t>30</a:t>
            </a:r>
            <a:r>
              <a:rPr lang="en-GB" dirty="0"/>
              <a:t>, </a:t>
            </a:r>
            <a:r>
              <a:rPr lang="el-GR" dirty="0"/>
              <a:t>άρα θα κάνω </a:t>
            </a:r>
            <a:r>
              <a:rPr lang="en-GB" dirty="0"/>
              <a:t>Shapiro-Wilk test</a:t>
            </a:r>
            <a:endParaRPr lang="el-GR" dirty="0"/>
          </a:p>
          <a:p>
            <a:r>
              <a:rPr lang="el-GR" dirty="0"/>
              <a:t>Αν </a:t>
            </a:r>
            <a:r>
              <a:rPr lang="en-GB" dirty="0"/>
              <a:t>p&lt;a </a:t>
            </a:r>
            <a:r>
              <a:rPr lang="el-GR" dirty="0"/>
              <a:t>απορρίπτω τη μηδενική υπόθεση (</a:t>
            </a:r>
            <a:r>
              <a:rPr lang="el-GR" dirty="0" err="1"/>
              <a:t>Ηο</a:t>
            </a:r>
            <a:r>
              <a:rPr lang="el-GR" dirty="0"/>
              <a:t>: ισχύει η κανονική κατανομή), άρα δεν ισχύει η κανονική κατανομή</a:t>
            </a:r>
          </a:p>
          <a:p>
            <a:r>
              <a:rPr lang="el-GR" dirty="0"/>
              <a:t>Αν </a:t>
            </a:r>
            <a:r>
              <a:rPr lang="en-GB" dirty="0"/>
              <a:t>p&gt;a </a:t>
            </a:r>
            <a:r>
              <a:rPr lang="el-GR" dirty="0"/>
              <a:t>δεν μπορώ να απορρίψω, θεωρώ ότι ισχύει η κανονική κατανομή</a:t>
            </a:r>
          </a:p>
          <a:p>
            <a:r>
              <a:rPr lang="el-GR" dirty="0"/>
              <a:t>Πιο αυθαίρετο συμπέρασμα: αν </a:t>
            </a:r>
            <a:r>
              <a:rPr lang="en-GB" dirty="0"/>
              <a:t>n&gt;30, </a:t>
            </a:r>
            <a:r>
              <a:rPr lang="el-GR" dirty="0"/>
              <a:t>τότε ισχύει η κανονική κατανομή</a:t>
            </a:r>
          </a:p>
          <a:p>
            <a:pPr lvl="1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054038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BFE46206-45D1-3F38-CEE3-82BF3D7068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Συνεχής-κατηγορική</a:t>
            </a:r>
            <a:endParaRPr lang="en-GB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E8D3C663-BC70-FB56-8ED4-86BA4D2044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Αν έστω και σε μια από τις δύο ομάδες δεν ισχύει η κανονική κατανομή (ή και στις δύο δεν ισχύει) θα κάνω μη παραμετρικό έλεγχο, δηλ. θα συγκρίνω διαμέσους.</a:t>
            </a:r>
          </a:p>
          <a:p>
            <a:r>
              <a:rPr lang="el-GR" dirty="0"/>
              <a:t>Αν και στις δύο ομάδες ισχύει η κανονική κατανομή τότε θα συγκρίνω μέσους, δηλ. θα κάνω </a:t>
            </a:r>
            <a:r>
              <a:rPr lang="en-GB" dirty="0"/>
              <a:t>t-test </a:t>
            </a:r>
            <a:r>
              <a:rPr lang="el-GR" dirty="0"/>
              <a:t>ή </a:t>
            </a:r>
            <a:r>
              <a:rPr lang="en-GB" dirty="0"/>
              <a:t>ANOVA.</a:t>
            </a:r>
          </a:p>
        </p:txBody>
      </p:sp>
    </p:spTree>
    <p:extLst>
      <p:ext uri="{BB962C8B-B14F-4D97-AF65-F5344CB8AC3E}">
        <p14:creationId xmlns:p14="http://schemas.microsoft.com/office/powerpoint/2010/main" val="369722620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CDED391B-CB14-CB7F-5C14-F82ACC65BF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Συνεχής-συνεχής</a:t>
            </a:r>
            <a:endParaRPr lang="en-GB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727FAE54-3E6E-B6F1-3D75-7CD52F9766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l-GR" dirty="0"/>
              <a:t>Εδώ δεν με ενδιαφέρει να συγκρίνω μέσους, διαμέσους, κ.λπ.</a:t>
            </a:r>
          </a:p>
          <a:p>
            <a:r>
              <a:rPr lang="el-GR" dirty="0"/>
              <a:t>Υπολογίζω τον συντελεστή συσχέτισης </a:t>
            </a:r>
            <a:r>
              <a:rPr lang="en-GB" dirty="0"/>
              <a:t>r.</a:t>
            </a:r>
          </a:p>
          <a:p>
            <a:r>
              <a:rPr lang="el-GR" dirty="0"/>
              <a:t>Ο συντελεστής συσχέτισης μετράει τη σχέση μεταξύ δύο συνεχών μεταβλητών.</a:t>
            </a:r>
          </a:p>
          <a:p>
            <a:r>
              <a:rPr lang="el-GR" dirty="0"/>
              <a:t>Παίρνει τιμές από -1 έως 1.</a:t>
            </a:r>
          </a:p>
          <a:p>
            <a:r>
              <a:rPr lang="en-GB" dirty="0"/>
              <a:t>r=0: </a:t>
            </a:r>
            <a:r>
              <a:rPr lang="el-GR" dirty="0"/>
              <a:t>δεν συσχετίζονται</a:t>
            </a:r>
          </a:p>
          <a:p>
            <a:r>
              <a:rPr lang="en-GB" dirty="0"/>
              <a:t>r=</a:t>
            </a:r>
            <a:r>
              <a:rPr lang="el-GR" dirty="0"/>
              <a:t>1</a:t>
            </a:r>
            <a:r>
              <a:rPr lang="en-GB" dirty="0"/>
              <a:t>: </a:t>
            </a:r>
            <a:r>
              <a:rPr lang="el-GR" dirty="0"/>
              <a:t>θετική σχέση</a:t>
            </a:r>
          </a:p>
          <a:p>
            <a:r>
              <a:rPr lang="en-GB" dirty="0"/>
              <a:t>r=</a:t>
            </a:r>
            <a:r>
              <a:rPr lang="el-GR" dirty="0"/>
              <a:t>-1</a:t>
            </a:r>
            <a:r>
              <a:rPr lang="en-GB" dirty="0"/>
              <a:t>: </a:t>
            </a:r>
            <a:r>
              <a:rPr lang="el-GR" dirty="0"/>
              <a:t>αρνητική σχέση</a:t>
            </a:r>
          </a:p>
          <a:p>
            <a:r>
              <a:rPr lang="en-GB" dirty="0"/>
              <a:t>r&lt;0,3: </a:t>
            </a:r>
            <a:r>
              <a:rPr lang="el-GR" dirty="0"/>
              <a:t>ασθενής σχέση</a:t>
            </a:r>
          </a:p>
          <a:p>
            <a:r>
              <a:rPr lang="el-GR" dirty="0"/>
              <a:t>0,3-0,7 μέτρια σχέση</a:t>
            </a:r>
          </a:p>
          <a:p>
            <a:r>
              <a:rPr lang="el-GR" dirty="0"/>
              <a:t>0,7-1 ισχυρή σχέση</a:t>
            </a:r>
          </a:p>
          <a:p>
            <a:endParaRPr lang="en-GB" dirty="0"/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280221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4F8A233D-3FBB-E1B1-6862-C355E2239D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Συνεχής-συνεχής</a:t>
            </a:r>
            <a:endParaRPr lang="en-GB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C8AC6A81-6B31-EE2A-6A52-B9DC028B29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Πριν υπολογίσω τον συντελεστή συσχέτισης κάνω έλεγχο κανονικότητας.</a:t>
            </a:r>
          </a:p>
          <a:p>
            <a:r>
              <a:rPr lang="el-GR" dirty="0"/>
              <a:t>Αν έστω και μία από τις δύο μεταβλητές δεν ακολουθεί κανονική κατανομή τότε θα βρω τον συντελεστή συσχέτισης</a:t>
            </a:r>
            <a:r>
              <a:rPr lang="en-GB" dirty="0"/>
              <a:t> Spearman.</a:t>
            </a:r>
          </a:p>
          <a:p>
            <a:r>
              <a:rPr lang="el-GR" dirty="0"/>
              <a:t>Αν και οι δύο μεταβλητές ακολουθούν κανονική κατανομή τότε θα βρω τον συντελεστή συσχέτισης </a:t>
            </a:r>
            <a:r>
              <a:rPr lang="en-GB" dirty="0"/>
              <a:t>Pearson.</a:t>
            </a:r>
          </a:p>
          <a:p>
            <a:r>
              <a:rPr lang="el-GR" dirty="0"/>
              <a:t>Ο συντελεστής αποτελεί ένδειξη. Πρέπει δηλ., να κάνω και στατιστικό έλεγχο. </a:t>
            </a:r>
          </a:p>
          <a:p>
            <a:r>
              <a:rPr lang="el-GR" dirty="0"/>
              <a:t>Αν </a:t>
            </a:r>
            <a:r>
              <a:rPr lang="en-GB" dirty="0"/>
              <a:t>p&lt;a, </a:t>
            </a:r>
            <a:r>
              <a:rPr lang="el-GR" dirty="0"/>
              <a:t>απορρίπτω τη μηδενική υπόθεση, οπότε υπάρχει συσχέτιση μεταξύ των μεταβλητών.</a:t>
            </a:r>
          </a:p>
          <a:p>
            <a:r>
              <a:rPr lang="el-GR" dirty="0"/>
              <a:t>Αν </a:t>
            </a:r>
            <a:r>
              <a:rPr lang="en-GB" dirty="0"/>
              <a:t>p</a:t>
            </a:r>
            <a:r>
              <a:rPr lang="el-GR" dirty="0"/>
              <a:t>&gt;</a:t>
            </a:r>
            <a:r>
              <a:rPr lang="en-GB" dirty="0"/>
              <a:t>a, </a:t>
            </a:r>
            <a:r>
              <a:rPr lang="el-GR" dirty="0"/>
              <a:t>δεν απορρίπτω τη μηδενική υπόθεση, οπότε δεν μπορώ να αποδείξω ότι υπάρχει συσχέτιση μεταξύ των μεταβλητών.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982277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2303EF4D-889B-C6D1-6A72-8C2AAAB265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Κατηγορική-κατηγορική</a:t>
            </a:r>
            <a:endParaRPr lang="en-GB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0F8B2E1D-DD5F-623E-11E6-013B9F7DB6E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Δεν κάνω έλεγχο κανονικότητας</a:t>
            </a:r>
          </a:p>
          <a:p>
            <a:r>
              <a:rPr lang="el-GR" dirty="0"/>
              <a:t>χ2 </a:t>
            </a:r>
            <a:r>
              <a:rPr lang="en-GB" dirty="0"/>
              <a:t>test</a:t>
            </a:r>
          </a:p>
        </p:txBody>
      </p:sp>
    </p:spTree>
    <p:extLst>
      <p:ext uri="{BB962C8B-B14F-4D97-AF65-F5344CB8AC3E}">
        <p14:creationId xmlns:p14="http://schemas.microsoft.com/office/powerpoint/2010/main" val="42148168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44C15D-43DD-42D8-8648-79128CADAB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1. Δεδομένα ονομαστικής κλίμακας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016F9D-FA94-4A74-A44F-C320EE85CF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Ένας από τους απλούστερους τύπους δεδομένων είναι τα δεδομένα ονομαστικής κλίμακας (</a:t>
            </a:r>
            <a:r>
              <a:rPr lang="en-US" dirty="0"/>
              <a:t>nominal data)</a:t>
            </a:r>
          </a:p>
          <a:p>
            <a:r>
              <a:rPr lang="el-GR" dirty="0"/>
              <a:t>Οι τιμές τους πέφτουν σε μη διατεταγμένες κατηγορίες ή τάξεις.</a:t>
            </a:r>
          </a:p>
          <a:p>
            <a:r>
              <a:rPr lang="el-GR" dirty="0"/>
              <a:t>Συχνά χρησιμοποιούνται αριθμοί για να αντιπροσωπεύουν τις κατηγορίες.</a:t>
            </a:r>
          </a:p>
          <a:p>
            <a:r>
              <a:rPr lang="el-GR" dirty="0"/>
              <a:t>Π.χ. οι άνδρες μπορεί να καταγράφονται με 1 και οι γυναίκες με 0.</a:t>
            </a:r>
          </a:p>
          <a:p>
            <a:r>
              <a:rPr lang="el-GR" dirty="0"/>
              <a:t>Παρά το γεγονός ότι οι ιδιότητες συμβολίζονται με αριθμούς αντί με λέξεις ή γράμματα, η σειρά και το μέγεθος των αριθμών δεν παίζουν κανένα ρόλο.</a:t>
            </a:r>
          </a:p>
          <a:p>
            <a:r>
              <a:rPr lang="el-GR" dirty="0"/>
              <a:t>Θα μπορούσαμε δηλ. να χρησιμοποιήσουμε 1 για τις γυναίκες και 0 για τους άνδρες.</a:t>
            </a:r>
          </a:p>
        </p:txBody>
      </p:sp>
    </p:spTree>
    <p:extLst>
      <p:ext uri="{BB962C8B-B14F-4D97-AF65-F5344CB8AC3E}">
        <p14:creationId xmlns:p14="http://schemas.microsoft.com/office/powerpoint/2010/main" val="12173488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363957-BFDF-4BD2-AA59-90A259CD78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1. Δεδομένα ονομαστικής κλίμακας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1972A0-8B15-497A-917F-62CA2EFECA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Δεδομένα ονομαστικής κλίμακας που παίρνουν μόνο μία από δύο συγκεκριμένες τιμές, όπως άνδρες και γυναίκες, καλούνται </a:t>
            </a:r>
            <a:r>
              <a:rPr lang="el-GR" dirty="0" err="1"/>
              <a:t>διχοτόμα</a:t>
            </a:r>
            <a:r>
              <a:rPr lang="el-GR" dirty="0"/>
              <a:t> ή δυαδικά.</a:t>
            </a:r>
          </a:p>
          <a:p>
            <a:r>
              <a:rPr lang="el-GR" dirty="0"/>
              <a:t>Βέβαια, τα δεδομένα ονομαστικής κλίμακας δεν είναι απαραίτητα </a:t>
            </a:r>
            <a:r>
              <a:rPr lang="el-GR" dirty="0" err="1"/>
              <a:t>διχοτόμα</a:t>
            </a:r>
            <a:r>
              <a:rPr lang="el-GR" dirty="0"/>
              <a:t>. Συχνά υπάρχουν τρεις ή παραπάνω πιθανές κατηγορίες στις οποίες μπορούν να ανήκουν οι παρατηρήσεις. </a:t>
            </a:r>
          </a:p>
          <a:p>
            <a:r>
              <a:rPr lang="el-GR" dirty="0"/>
              <a:t>Π.χ. η ομάδα αίματος:</a:t>
            </a:r>
          </a:p>
          <a:p>
            <a:pPr lvl="1"/>
            <a:r>
              <a:rPr lang="el-GR" dirty="0"/>
              <a:t>1: ομάδα 0</a:t>
            </a:r>
          </a:p>
          <a:p>
            <a:pPr lvl="1"/>
            <a:r>
              <a:rPr lang="el-GR" dirty="0"/>
              <a:t>2: ομάδα Α</a:t>
            </a:r>
          </a:p>
          <a:p>
            <a:pPr lvl="1"/>
            <a:r>
              <a:rPr lang="el-GR" dirty="0"/>
              <a:t>3: ομάδα Β</a:t>
            </a:r>
          </a:p>
          <a:p>
            <a:pPr lvl="1"/>
            <a:r>
              <a:rPr lang="el-GR" dirty="0"/>
              <a:t>4: ομάδα ΑΒ</a:t>
            </a:r>
          </a:p>
          <a:p>
            <a:r>
              <a:rPr lang="el-GR" dirty="0"/>
              <a:t>ΚΑΙ ΠΑΛΙ Η ΣΕΙΡΑ ΑΥΤΩΝ ΤΩΝ ΤΙΜΩΝ ΔΕΝ ΜΑΣ ΕΝΔΙΑΦΕΡΕΙ</a:t>
            </a:r>
          </a:p>
        </p:txBody>
      </p:sp>
    </p:spTree>
    <p:extLst>
      <p:ext uri="{BB962C8B-B14F-4D97-AF65-F5344CB8AC3E}">
        <p14:creationId xmlns:p14="http://schemas.microsoft.com/office/powerpoint/2010/main" val="12793450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95364E-5249-47F6-A821-437DF3DA57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2. Δεδομένα διατεταγμένης κλίμακας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4A0300-610D-46ED-96C1-456829386EC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Όταν η σειρά (διάταξη) μεταξύ κατηγοριών έχει σημασία, τα δεδομένα αναφέρονται σαν δεδομένα διατεταγμένης κλίμακας ή </a:t>
            </a:r>
            <a:r>
              <a:rPr lang="el-GR" dirty="0" err="1"/>
              <a:t>διατάξιμα</a:t>
            </a:r>
            <a:r>
              <a:rPr lang="el-GR" dirty="0"/>
              <a:t> δεδομένα (</a:t>
            </a:r>
            <a:r>
              <a:rPr lang="en-US" dirty="0"/>
              <a:t>ordinal data).</a:t>
            </a:r>
          </a:p>
          <a:p>
            <a:r>
              <a:rPr lang="el-GR" dirty="0"/>
              <a:t>Π.χ. οι τραυματισμοί μπορούν να ταξινομηθούν σύμφωνα με το επίπεδο σοβαρότητάς τους, όπου 1 αντιστοιχεί σε θανατηφόρο τραυματισμό, 2 σε σοβαρό, 3 σε μέτριο και 4 σε ελαφρύ.</a:t>
            </a:r>
          </a:p>
          <a:p>
            <a:r>
              <a:rPr lang="el-GR" dirty="0"/>
              <a:t>Εδώ υπάρχει μια φυσική διάταξη μεταξύ των κατηγοριών.</a:t>
            </a:r>
          </a:p>
          <a:p>
            <a:r>
              <a:rPr lang="el-GR" dirty="0"/>
              <a:t>Μικρότερος αριθμός αντιπροσωπεύει σοβαρότερο τραυματισμό.</a:t>
            </a:r>
          </a:p>
          <a:p>
            <a:r>
              <a:rPr lang="el-GR" dirty="0"/>
              <a:t>Και πάλι όμως δεν ενδιαφερόμαστε για το μέγεθος αυτών των αριθμών.</a:t>
            </a:r>
          </a:p>
          <a:p>
            <a:r>
              <a:rPr lang="el-GR" dirty="0"/>
              <a:t>Θα μπορούσαμε να είχαμε το 4 να αντιπροσωπεύει το θανατηφόρο τραυματισμό και το 1 τον ελαφρύ.</a:t>
            </a:r>
          </a:p>
        </p:txBody>
      </p:sp>
    </p:spTree>
    <p:extLst>
      <p:ext uri="{BB962C8B-B14F-4D97-AF65-F5344CB8AC3E}">
        <p14:creationId xmlns:p14="http://schemas.microsoft.com/office/powerpoint/2010/main" val="11326263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0E916D-95F8-457D-BDB6-4DCC375784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3. Διατεταγμένα δεδομένα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572DD0-D96F-4827-8672-B74A3521111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Σε μερικές περιπτώσεις έχουμε μια ομάδα παρατηρήσεων που πρώτα τοποθετούνται στη σειρά από μεγαλύτερη σε μικρότερη και κατόπιν </a:t>
            </a:r>
            <a:r>
              <a:rPr lang="el-GR" dirty="0" err="1"/>
              <a:t>αντικαθιστούνται</a:t>
            </a:r>
            <a:r>
              <a:rPr lang="el-GR" dirty="0"/>
              <a:t> από αριθμούς που αντιστοιχούν στη θέση κάθε παρατήρησης στην ακολουθία. </a:t>
            </a:r>
          </a:p>
          <a:p>
            <a:r>
              <a:rPr lang="el-GR" dirty="0"/>
              <a:t>Π.χ. οι πιθανές αιτίες θανάτου στην Ελλάδα. Εάν οι αιτίες αυτές τοποθετηθούν στη σειρά απ’ αυτήν που προκάλεσε το μεγαλύτερο αριθμό θανάτων έως αυτήν που προκάλεσε το μικρότερο αριθμό θανάτων.</a:t>
            </a:r>
          </a:p>
          <a:p>
            <a:endParaRPr lang="el-GR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FF407614-E477-4B07-BC40-011D81B7FE4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38612927"/>
              </p:ext>
            </p:extLst>
          </p:nvPr>
        </p:nvGraphicFramePr>
        <p:xfrm>
          <a:off x="2954790" y="3752428"/>
          <a:ext cx="5828485" cy="222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55817">
                  <a:extLst>
                    <a:ext uri="{9D8B030D-6E8A-4147-A177-3AD203B41FA5}">
                      <a16:colId xmlns:a16="http://schemas.microsoft.com/office/drawing/2014/main" val="1767072385"/>
                    </a:ext>
                  </a:extLst>
                </a:gridCol>
                <a:gridCol w="2510790">
                  <a:extLst>
                    <a:ext uri="{9D8B030D-6E8A-4147-A177-3AD203B41FA5}">
                      <a16:colId xmlns:a16="http://schemas.microsoft.com/office/drawing/2014/main" val="1161349518"/>
                    </a:ext>
                  </a:extLst>
                </a:gridCol>
                <a:gridCol w="2161878">
                  <a:extLst>
                    <a:ext uri="{9D8B030D-6E8A-4147-A177-3AD203B41FA5}">
                      <a16:colId xmlns:a16="http://schemas.microsoft.com/office/drawing/2014/main" val="395097695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l-GR" dirty="0"/>
                        <a:t>Διάταξη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/>
                        <a:t>Αιτία θανάτου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/>
                        <a:t>Σύνολο θανάτων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669559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l-GR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l-GR" dirty="0"/>
                        <a:t>Καρδιολογικά νοσήματα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/>
                        <a:t>765.156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688217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l-GR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l-GR" dirty="0"/>
                        <a:t>Καρκίνος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/>
                        <a:t>485.048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235597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l-GR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l-GR" dirty="0"/>
                        <a:t>ΑΕΕ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/>
                        <a:t>150.517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9484545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l-GR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l-GR" dirty="0"/>
                        <a:t>Ατυχήματα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/>
                        <a:t>97.100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8116214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l-GR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l-GR" dirty="0"/>
                        <a:t>ΧΑΠ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/>
                        <a:t>40.368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5653303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423184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D02D66-F08A-4A73-B3F0-EDDA7E5FB9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/>
              <a:t>4. Διακριτά δεδομένα (κλίμακας διαστήματος)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019499-00A2-46E8-9FB0-5F9521FDC7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Παίζει ρόλο και η διάταξη και το μέγεθος.</a:t>
            </a:r>
          </a:p>
          <a:p>
            <a:r>
              <a:rPr lang="el-GR" dirty="0"/>
              <a:t>Σε αυτή την περίπτωση οι αριθμοί αντιπροσωπεύουν πραγματικές μετρήσιμες ποσότητες, αντί απλές ετικέτες.</a:t>
            </a:r>
          </a:p>
          <a:p>
            <a:r>
              <a:rPr lang="el-GR" dirty="0"/>
              <a:t>Παίρνουν μόνο συγκεκριμένες τιμές, συχνά ακέραιους, που διαφέρουν μεταξύ τους κατά συγκεκριμένες ποσότητες.</a:t>
            </a:r>
          </a:p>
          <a:p>
            <a:r>
              <a:rPr lang="el-GR" dirty="0"/>
              <a:t>Ενδιάμεσες τιμές δεν είναι δυνατές. </a:t>
            </a:r>
          </a:p>
          <a:p>
            <a:r>
              <a:rPr lang="el-GR" dirty="0"/>
              <a:t>Π.χ. αριθμός αυτοκινητιστικών ατυχημάτων, αριθμός των φορών που γέννησε μια γυναίκα</a:t>
            </a:r>
          </a:p>
        </p:txBody>
      </p:sp>
    </p:spTree>
    <p:extLst>
      <p:ext uri="{BB962C8B-B14F-4D97-AF65-F5344CB8AC3E}">
        <p14:creationId xmlns:p14="http://schemas.microsoft.com/office/powerpoint/2010/main" val="13878568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1978AB-F15B-442D-ABF1-C01A08642B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5. Συνεχή δεδομένα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0FCF0D-A9FC-420E-A561-3851C1FF3C7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Δεδομένα που παρουσιάζουν μετρήσιμες ποσότητες αλλά δεν περιορίζονται στο να παίρνουν μόνο κάποιες συγκεκριμένες τιμές.</a:t>
            </a:r>
          </a:p>
          <a:p>
            <a:r>
              <a:rPr lang="el-GR" dirty="0"/>
              <a:t>Π.χ. βάρος γέννησης, επίπεδο χοληστερίνης, θερμοκρασία.</a:t>
            </a:r>
          </a:p>
          <a:p>
            <a:r>
              <a:rPr lang="el-GR" dirty="0"/>
              <a:t>Είναι πιθανές οι δεκαδικές τιμές.</a:t>
            </a:r>
          </a:p>
        </p:txBody>
      </p:sp>
    </p:spTree>
    <p:extLst>
      <p:ext uri="{BB962C8B-B14F-4D97-AF65-F5344CB8AC3E}">
        <p14:creationId xmlns:p14="http://schemas.microsoft.com/office/powerpoint/2010/main" val="70123166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9868E3-3B4F-45A5-9C57-75E44BD4A3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Μια αδρή ταξινόμηση των μεταβλητών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1F8E93-76DF-4E1D-85D3-619D61625F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Ποσοτικές μεταβλητές (συνεχείς)</a:t>
            </a:r>
          </a:p>
          <a:p>
            <a:r>
              <a:rPr lang="el-GR" dirty="0"/>
              <a:t>Ποιοτικές μεταβλητές (κατηγορικές)</a:t>
            </a:r>
          </a:p>
        </p:txBody>
      </p:sp>
    </p:spTree>
    <p:extLst>
      <p:ext uri="{BB962C8B-B14F-4D97-AF65-F5344CB8AC3E}">
        <p14:creationId xmlns:p14="http://schemas.microsoft.com/office/powerpoint/2010/main" val="4196446966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193</TotalTime>
  <Words>1400</Words>
  <Application>Microsoft Office PowerPoint</Application>
  <PresentationFormat>Widescreen</PresentationFormat>
  <Paragraphs>149</Paragraphs>
  <Slides>25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8" baseType="lpstr">
      <vt:lpstr>Calibri</vt:lpstr>
      <vt:lpstr>Calibri Light</vt:lpstr>
      <vt:lpstr>Retrospect</vt:lpstr>
      <vt:lpstr>Μεθοδολογία της έρευνας</vt:lpstr>
      <vt:lpstr>Τύποι δεδομένων</vt:lpstr>
      <vt:lpstr>1. Δεδομένα ονομαστικής κλίμακας</vt:lpstr>
      <vt:lpstr>1. Δεδομένα ονομαστικής κλίμακας</vt:lpstr>
      <vt:lpstr>2. Δεδομένα διατεταγμένης κλίμακας</vt:lpstr>
      <vt:lpstr>3. Διατεταγμένα δεδομένα</vt:lpstr>
      <vt:lpstr>4. Διακριτά δεδομένα (κλίμακας διαστήματος)</vt:lpstr>
      <vt:lpstr>5. Συνεχή δεδομένα</vt:lpstr>
      <vt:lpstr>Μια αδρή ταξινόμηση των μεταβλητών</vt:lpstr>
      <vt:lpstr>Μέτρα θέσης</vt:lpstr>
      <vt:lpstr>1. Μέσος (mean, average)</vt:lpstr>
      <vt:lpstr>2. Διάμεσος (median)</vt:lpstr>
      <vt:lpstr>3. Επικρατούσα τιμή (mode)</vt:lpstr>
      <vt:lpstr>Μέτρα μεταβλητότητας ή διασποράς</vt:lpstr>
      <vt:lpstr>1. Εύρος (range)</vt:lpstr>
      <vt:lpstr>2. Ενδοτεταρτημοριακό εύρος (interquartile range)</vt:lpstr>
      <vt:lpstr>3. Τυπική απόκλιση (standard deviation)</vt:lpstr>
      <vt:lpstr>Κανονική κατανομή</vt:lpstr>
      <vt:lpstr>Πότε προτιμάμε μέσο και πότε διάμεσο;</vt:lpstr>
      <vt:lpstr>Σχέσεις μεταξύ μεταβλητών</vt:lpstr>
      <vt:lpstr>Συνεχής-κατηγορική</vt:lpstr>
      <vt:lpstr>Συνεχής-κατηγορική</vt:lpstr>
      <vt:lpstr>Συνεχής-συνεχής</vt:lpstr>
      <vt:lpstr>Συνεχής-συνεχής</vt:lpstr>
      <vt:lpstr>Κατηγορική-κατηγορική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Μεθοδολογία της έρευνας</dc:title>
  <dc:creator>Alkmena Kafazi</dc:creator>
  <cp:lastModifiedBy>Alkmena Kafazi</cp:lastModifiedBy>
  <cp:revision>16</cp:revision>
  <dcterms:created xsi:type="dcterms:W3CDTF">2025-11-28T06:50:15Z</dcterms:created>
  <dcterms:modified xsi:type="dcterms:W3CDTF">2025-12-01T06:38:27Z</dcterms:modified>
</cp:coreProperties>
</file>