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29E5E886-F9D0-49DF-A77C-BCCAC9F43C97}" type="datetimeFigureOut">
              <a:rPr lang="en-GB" smtClean="0"/>
              <a:t>01/11/2025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A2979A-5AC4-4559-92A8-3BCB4522CF8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896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9E5E886-F9D0-49DF-A77C-BCCAC9F43C97}" type="datetimeFigureOut">
              <a:rPr lang="en-GB" smtClean="0"/>
              <a:t>01/11/2025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A2979A-5AC4-4559-92A8-3BCB4522CF89}" type="slidenum">
              <a:rPr lang="en-GB" smtClean="0"/>
              <a:t>‹#›</a:t>
            </a:fld>
            <a:endParaRPr lang="en-GB"/>
          </a:p>
        </p:txBody>
      </p:sp>
    </p:spTree>
    <p:extLst>
      <p:ext uri="{BB962C8B-B14F-4D97-AF65-F5344CB8AC3E}">
        <p14:creationId xmlns:p14="http://schemas.microsoft.com/office/powerpoint/2010/main" val="272887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9E5E886-F9D0-49DF-A77C-BCCAC9F43C97}" type="datetimeFigureOut">
              <a:rPr lang="en-GB" smtClean="0"/>
              <a:t>01/11/2025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A2979A-5AC4-4559-92A8-3BCB4522CF89}" type="slidenum">
              <a:rPr lang="en-GB" smtClean="0"/>
              <a:t>‹#›</a:t>
            </a:fld>
            <a:endParaRPr lang="en-GB"/>
          </a:p>
        </p:txBody>
      </p:sp>
    </p:spTree>
    <p:extLst>
      <p:ext uri="{BB962C8B-B14F-4D97-AF65-F5344CB8AC3E}">
        <p14:creationId xmlns:p14="http://schemas.microsoft.com/office/powerpoint/2010/main" val="3410432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9E5E886-F9D0-49DF-A77C-BCCAC9F43C97}" type="datetimeFigureOut">
              <a:rPr lang="en-GB" smtClean="0"/>
              <a:t>01/11/2025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A2979A-5AC4-4559-92A8-3BCB4522CF89}" type="slidenum">
              <a:rPr lang="en-GB" smtClean="0"/>
              <a:t>‹#›</a:t>
            </a:fld>
            <a:endParaRPr lang="en-GB"/>
          </a:p>
        </p:txBody>
      </p:sp>
    </p:spTree>
    <p:extLst>
      <p:ext uri="{BB962C8B-B14F-4D97-AF65-F5344CB8AC3E}">
        <p14:creationId xmlns:p14="http://schemas.microsoft.com/office/powerpoint/2010/main" val="277517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29E5E886-F9D0-49DF-A77C-BCCAC9F43C97}" type="datetimeFigureOut">
              <a:rPr lang="en-GB" smtClean="0"/>
              <a:t>01/11/2025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A2979A-5AC4-4559-92A8-3BCB4522CF8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866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29E5E886-F9D0-49DF-A77C-BCCAC9F43C97}" type="datetimeFigureOut">
              <a:rPr lang="en-GB" smtClean="0"/>
              <a:t>01/11/2025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A2979A-5AC4-4559-92A8-3BCB4522CF89}" type="slidenum">
              <a:rPr lang="en-GB" smtClean="0"/>
              <a:t>‹#›</a:t>
            </a:fld>
            <a:endParaRPr lang="en-GB"/>
          </a:p>
        </p:txBody>
      </p:sp>
    </p:spTree>
    <p:extLst>
      <p:ext uri="{BB962C8B-B14F-4D97-AF65-F5344CB8AC3E}">
        <p14:creationId xmlns:p14="http://schemas.microsoft.com/office/powerpoint/2010/main" val="3411242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29E5E886-F9D0-49DF-A77C-BCCAC9F43C97}" type="datetimeFigureOut">
              <a:rPr lang="en-GB" smtClean="0"/>
              <a:t>01/11/2025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0A2979A-5AC4-4559-92A8-3BCB4522CF89}" type="slidenum">
              <a:rPr lang="en-GB" smtClean="0"/>
              <a:t>‹#›</a:t>
            </a:fld>
            <a:endParaRPr lang="en-GB"/>
          </a:p>
        </p:txBody>
      </p:sp>
    </p:spTree>
    <p:extLst>
      <p:ext uri="{BB962C8B-B14F-4D97-AF65-F5344CB8AC3E}">
        <p14:creationId xmlns:p14="http://schemas.microsoft.com/office/powerpoint/2010/main" val="1555497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29E5E886-F9D0-49DF-A77C-BCCAC9F43C97}" type="datetimeFigureOut">
              <a:rPr lang="en-GB" smtClean="0"/>
              <a:t>01/11/2025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0A2979A-5AC4-4559-92A8-3BCB4522CF89}" type="slidenum">
              <a:rPr lang="en-GB" smtClean="0"/>
              <a:t>‹#›</a:t>
            </a:fld>
            <a:endParaRPr lang="en-GB"/>
          </a:p>
        </p:txBody>
      </p:sp>
    </p:spTree>
    <p:extLst>
      <p:ext uri="{BB962C8B-B14F-4D97-AF65-F5344CB8AC3E}">
        <p14:creationId xmlns:p14="http://schemas.microsoft.com/office/powerpoint/2010/main" val="2316606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9E5E886-F9D0-49DF-A77C-BCCAC9F43C97}" type="datetimeFigureOut">
              <a:rPr lang="en-GB" smtClean="0"/>
              <a:t>01/11/2025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D0A2979A-5AC4-4559-92A8-3BCB4522CF89}" type="slidenum">
              <a:rPr lang="en-GB" smtClean="0"/>
              <a:t>‹#›</a:t>
            </a:fld>
            <a:endParaRPr lang="en-GB"/>
          </a:p>
        </p:txBody>
      </p:sp>
    </p:spTree>
    <p:extLst>
      <p:ext uri="{BB962C8B-B14F-4D97-AF65-F5344CB8AC3E}">
        <p14:creationId xmlns:p14="http://schemas.microsoft.com/office/powerpoint/2010/main" val="1980926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9E5E886-F9D0-49DF-A77C-BCCAC9F43C97}" type="datetimeFigureOut">
              <a:rPr lang="en-GB" smtClean="0"/>
              <a:t>01/11/2025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0A2979A-5AC4-4559-92A8-3BCB4522CF89}" type="slidenum">
              <a:rPr lang="en-GB" smtClean="0"/>
              <a:t>‹#›</a:t>
            </a:fld>
            <a:endParaRPr lang="en-GB"/>
          </a:p>
        </p:txBody>
      </p:sp>
    </p:spTree>
    <p:extLst>
      <p:ext uri="{BB962C8B-B14F-4D97-AF65-F5344CB8AC3E}">
        <p14:creationId xmlns:p14="http://schemas.microsoft.com/office/powerpoint/2010/main" val="3594933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29E5E886-F9D0-49DF-A77C-BCCAC9F43C97}" type="datetimeFigureOut">
              <a:rPr lang="en-GB" smtClean="0"/>
              <a:t>01/11/2025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A2979A-5AC4-4559-92A8-3BCB4522CF89}" type="slidenum">
              <a:rPr lang="en-GB" smtClean="0"/>
              <a:t>‹#›</a:t>
            </a:fld>
            <a:endParaRPr lang="en-GB"/>
          </a:p>
        </p:txBody>
      </p:sp>
    </p:spTree>
    <p:extLst>
      <p:ext uri="{BB962C8B-B14F-4D97-AF65-F5344CB8AC3E}">
        <p14:creationId xmlns:p14="http://schemas.microsoft.com/office/powerpoint/2010/main" val="570904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9E5E886-F9D0-49DF-A77C-BCCAC9F43C97}" type="datetimeFigureOut">
              <a:rPr lang="en-GB" smtClean="0"/>
              <a:t>01/11/2025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0A2979A-5AC4-4559-92A8-3BCB4522CF89}"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56122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35D1AE-E832-39A3-D6FA-4CBFA71C4BCC}"/>
              </a:ext>
            </a:extLst>
          </p:cNvPr>
          <p:cNvSpPr>
            <a:spLocks noGrp="1"/>
          </p:cNvSpPr>
          <p:nvPr>
            <p:ph type="ctrTitle"/>
          </p:nvPr>
        </p:nvSpPr>
        <p:spPr/>
        <p:txBody>
          <a:bodyPr/>
          <a:lstStyle/>
          <a:p>
            <a:r>
              <a:rPr lang="el-GR" dirty="0"/>
              <a:t>Οι έννοιες του προσδιοριστή, του </a:t>
            </a:r>
            <a:r>
              <a:rPr lang="el-GR" dirty="0" err="1"/>
              <a:t>συγχυτή</a:t>
            </a:r>
            <a:r>
              <a:rPr lang="el-GR" dirty="0"/>
              <a:t> και της αιτίας</a:t>
            </a:r>
            <a:endParaRPr lang="en-GB" dirty="0"/>
          </a:p>
        </p:txBody>
      </p:sp>
      <p:sp>
        <p:nvSpPr>
          <p:cNvPr id="3" name="Υπότιτλος 2">
            <a:extLst>
              <a:ext uri="{FF2B5EF4-FFF2-40B4-BE49-F238E27FC236}">
                <a16:creationId xmlns:a16="http://schemas.microsoft.com/office/drawing/2014/main" id="{8224D5E3-35D3-52F9-136C-FCA828FC2284}"/>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38567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3ACAD7-0602-BA44-B802-6C60830F83B5}"/>
              </a:ext>
            </a:extLst>
          </p:cNvPr>
          <p:cNvSpPr>
            <a:spLocks noGrp="1"/>
          </p:cNvSpPr>
          <p:nvPr>
            <p:ph type="title"/>
          </p:nvPr>
        </p:nvSpPr>
        <p:spPr/>
        <p:txBody>
          <a:bodyPr/>
          <a:lstStyle/>
          <a:p>
            <a:r>
              <a:rPr lang="el-GR" dirty="0"/>
              <a:t>Εξουδετέρωση της σύγχυσης</a:t>
            </a:r>
            <a:endParaRPr lang="en-GB" dirty="0"/>
          </a:p>
        </p:txBody>
      </p:sp>
      <p:sp>
        <p:nvSpPr>
          <p:cNvPr id="3" name="Θέση περιεχομένου 2">
            <a:extLst>
              <a:ext uri="{FF2B5EF4-FFF2-40B4-BE49-F238E27FC236}">
                <a16:creationId xmlns:a16="http://schemas.microsoft.com/office/drawing/2014/main" id="{EB568322-2591-DA59-8EFD-CE870F0955D1}"/>
              </a:ext>
            </a:extLst>
          </p:cNvPr>
          <p:cNvSpPr>
            <a:spLocks noGrp="1"/>
          </p:cNvSpPr>
          <p:nvPr>
            <p:ph idx="1"/>
          </p:nvPr>
        </p:nvSpPr>
        <p:spPr/>
        <p:txBody>
          <a:bodyPr/>
          <a:lstStyle/>
          <a:p>
            <a:r>
              <a:rPr lang="el-GR" dirty="0"/>
              <a:t>Με την </a:t>
            </a:r>
            <a:r>
              <a:rPr lang="el-GR" dirty="0" err="1"/>
              <a:t>τυχαιοποίηση</a:t>
            </a:r>
            <a:r>
              <a:rPr lang="el-GR" dirty="0"/>
              <a:t> σε έναν μελετώμενο πληθυσμό επαρκή αριθμητικά, προκύπτουν δύο ή περισσότερες ομάδες με την ίδια περίπου κατανομή των διαφόρων </a:t>
            </a:r>
            <a:r>
              <a:rPr lang="el-GR" dirty="0" err="1"/>
              <a:t>συγχυτών</a:t>
            </a:r>
            <a:r>
              <a:rPr lang="el-GR" dirty="0"/>
              <a:t>. </a:t>
            </a:r>
          </a:p>
          <a:p>
            <a:r>
              <a:rPr lang="el-GR" dirty="0"/>
              <a:t>Η ομοιόμορφη κατανομή των </a:t>
            </a:r>
            <a:r>
              <a:rPr lang="el-GR" dirty="0" err="1"/>
              <a:t>συγχυτών</a:t>
            </a:r>
            <a:r>
              <a:rPr lang="el-GR" dirty="0"/>
              <a:t> υποδηλώνει πως οι συγκεκριμένες ομάδες είναι όμοιες όσον αφορά στους </a:t>
            </a:r>
            <a:r>
              <a:rPr lang="el-GR" dirty="0" err="1"/>
              <a:t>συγχυτές</a:t>
            </a:r>
            <a:r>
              <a:rPr lang="el-GR" dirty="0"/>
              <a:t>.</a:t>
            </a:r>
          </a:p>
          <a:p>
            <a:r>
              <a:rPr lang="el-GR" dirty="0"/>
              <a:t>Η πιθανότητα ανισοκατανομής ορισμένων χαρακτηριστικών μειώνεται όσο αυξάνεται ο αριθμός των μελετώμενων ατόμων που </a:t>
            </a:r>
            <a:r>
              <a:rPr lang="el-GR" dirty="0" err="1"/>
              <a:t>τυχαιοποιούνται</a:t>
            </a:r>
            <a:r>
              <a:rPr lang="el-GR" dirty="0"/>
              <a:t>.</a:t>
            </a:r>
          </a:p>
          <a:p>
            <a:r>
              <a:rPr lang="el-GR" b="1" dirty="0"/>
              <a:t>Το μεγαλύτερο πλεονέκτημα της </a:t>
            </a:r>
            <a:r>
              <a:rPr lang="el-GR" b="1" dirty="0" err="1"/>
              <a:t>τυχαιοποίησης</a:t>
            </a:r>
            <a:r>
              <a:rPr lang="el-GR" b="1" dirty="0"/>
              <a:t> είναι ότι εξουδετερώνει τη σύγχυση που προκαλείται όχι μόνο από τους γνωστούς, αλλά και από τους άγνωστους </a:t>
            </a:r>
            <a:r>
              <a:rPr lang="el-GR" b="1" dirty="0" err="1"/>
              <a:t>συγχυτές</a:t>
            </a:r>
            <a:r>
              <a:rPr lang="el-GR" b="1" dirty="0"/>
              <a:t>.</a:t>
            </a:r>
            <a:endParaRPr lang="en-GB" b="1" dirty="0"/>
          </a:p>
        </p:txBody>
      </p:sp>
    </p:spTree>
    <p:extLst>
      <p:ext uri="{BB962C8B-B14F-4D97-AF65-F5344CB8AC3E}">
        <p14:creationId xmlns:p14="http://schemas.microsoft.com/office/powerpoint/2010/main" val="1642805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088037-C61C-66FE-BD78-D029AE2A8FB7}"/>
              </a:ext>
            </a:extLst>
          </p:cNvPr>
          <p:cNvSpPr>
            <a:spLocks noGrp="1"/>
          </p:cNvSpPr>
          <p:nvPr>
            <p:ph type="title"/>
          </p:nvPr>
        </p:nvSpPr>
        <p:spPr/>
        <p:txBody>
          <a:bodyPr/>
          <a:lstStyle/>
          <a:p>
            <a:r>
              <a:rPr lang="el-GR" dirty="0"/>
              <a:t>Εξουδετέρωση της σύγχυσης</a:t>
            </a:r>
            <a:endParaRPr lang="en-GB" dirty="0"/>
          </a:p>
        </p:txBody>
      </p:sp>
      <p:sp>
        <p:nvSpPr>
          <p:cNvPr id="3" name="Θέση περιεχομένου 2">
            <a:extLst>
              <a:ext uri="{FF2B5EF4-FFF2-40B4-BE49-F238E27FC236}">
                <a16:creationId xmlns:a16="http://schemas.microsoft.com/office/drawing/2014/main" id="{A7F0D47C-DB24-9F44-5425-1508CD43F9AD}"/>
              </a:ext>
            </a:extLst>
          </p:cNvPr>
          <p:cNvSpPr>
            <a:spLocks noGrp="1"/>
          </p:cNvSpPr>
          <p:nvPr>
            <p:ph idx="1"/>
          </p:nvPr>
        </p:nvSpPr>
        <p:spPr/>
        <p:txBody>
          <a:bodyPr>
            <a:normAutofit lnSpcReduction="10000"/>
          </a:bodyPr>
          <a:lstStyle/>
          <a:p>
            <a:r>
              <a:rPr lang="el-GR" dirty="0"/>
              <a:t>Η περιοριστική μέθοδος, σε αντίθεση με την </a:t>
            </a:r>
            <a:r>
              <a:rPr lang="el-GR" dirty="0" err="1"/>
              <a:t>τυχαιοποίηση</a:t>
            </a:r>
            <a:r>
              <a:rPr lang="el-GR" dirty="0"/>
              <a:t>, δεν είναι δυνατόν να εξουδετερώσει τους άγνωστους </a:t>
            </a:r>
            <a:r>
              <a:rPr lang="el-GR" dirty="0" err="1"/>
              <a:t>συγχυτές</a:t>
            </a:r>
            <a:r>
              <a:rPr lang="el-GR" dirty="0"/>
              <a:t>.</a:t>
            </a:r>
          </a:p>
          <a:p>
            <a:r>
              <a:rPr lang="el-GR" dirty="0"/>
              <a:t>Π.χ. Μελετάται η σχέση μεταξύ κατανάλωσης οινοπνεύματος και καρκίνου του λάρυγγα. </a:t>
            </a:r>
          </a:p>
          <a:p>
            <a:r>
              <a:rPr lang="el-GR" dirty="0"/>
              <a:t>Το κάπνισμα ενδεχομένως να αποτελεί </a:t>
            </a:r>
            <a:r>
              <a:rPr lang="el-GR" dirty="0" err="1"/>
              <a:t>συγχυτή</a:t>
            </a:r>
            <a:r>
              <a:rPr lang="el-GR" dirty="0"/>
              <a:t> σε αυτή τη σχέση.</a:t>
            </a:r>
          </a:p>
          <a:p>
            <a:r>
              <a:rPr lang="el-GR" dirty="0"/>
              <a:t>Εάν η μελέτη περιοριστεί στους μη καπνιστές, τότε η καπνιστική συνήθεια δεν μπορεί να έχει </a:t>
            </a:r>
            <a:r>
              <a:rPr lang="el-GR" dirty="0" err="1"/>
              <a:t>συγχυτική</a:t>
            </a:r>
            <a:r>
              <a:rPr lang="el-GR" dirty="0"/>
              <a:t> επίδραση.</a:t>
            </a:r>
          </a:p>
          <a:p>
            <a:r>
              <a:rPr lang="el-GR" dirty="0"/>
              <a:t>Η περιοριστική μέθοδος δεν χρησιμοποιείται συχνά, επειδή δεν επιτρέπει στη μελέτη να περιλαμβάνει άτομα τα χαρακτηριστικά των οποίων είναι αντιπροσωπευτικά του πληθυσμού-πηγή.</a:t>
            </a:r>
          </a:p>
          <a:p>
            <a:r>
              <a:rPr lang="el-GR" dirty="0"/>
              <a:t>Δηλ. η επιδίωξη της «αντιπροσωπευτικότητας» είναι αντίθετη προς την περιοριστική μέθοδο, στην οποία ο μελετώμενος πληθυσμός είναι ομοιογενής και έτσι όχι παρόμοιος με τον πληθυσμό-πηγή.</a:t>
            </a:r>
            <a:endParaRPr lang="en-GB" dirty="0"/>
          </a:p>
        </p:txBody>
      </p:sp>
    </p:spTree>
    <p:extLst>
      <p:ext uri="{BB962C8B-B14F-4D97-AF65-F5344CB8AC3E}">
        <p14:creationId xmlns:p14="http://schemas.microsoft.com/office/powerpoint/2010/main" val="1094728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63523A-3E5E-711C-BE59-D4C9EA6003DD}"/>
              </a:ext>
            </a:extLst>
          </p:cNvPr>
          <p:cNvSpPr>
            <a:spLocks noGrp="1"/>
          </p:cNvSpPr>
          <p:nvPr>
            <p:ph type="title"/>
          </p:nvPr>
        </p:nvSpPr>
        <p:spPr/>
        <p:txBody>
          <a:bodyPr/>
          <a:lstStyle/>
          <a:p>
            <a:r>
              <a:rPr lang="el-GR" dirty="0"/>
              <a:t>Εξουδετέρωση της σύγχυσης</a:t>
            </a:r>
            <a:endParaRPr lang="en-GB" dirty="0"/>
          </a:p>
        </p:txBody>
      </p:sp>
      <p:sp>
        <p:nvSpPr>
          <p:cNvPr id="3" name="Θέση περιεχομένου 2">
            <a:extLst>
              <a:ext uri="{FF2B5EF4-FFF2-40B4-BE49-F238E27FC236}">
                <a16:creationId xmlns:a16="http://schemas.microsoft.com/office/drawing/2014/main" id="{421599BD-6835-D7DF-B299-82F55165783F}"/>
              </a:ext>
            </a:extLst>
          </p:cNvPr>
          <p:cNvSpPr>
            <a:spLocks noGrp="1"/>
          </p:cNvSpPr>
          <p:nvPr>
            <p:ph idx="1"/>
          </p:nvPr>
        </p:nvSpPr>
        <p:spPr/>
        <p:txBody>
          <a:bodyPr/>
          <a:lstStyle/>
          <a:p>
            <a:r>
              <a:rPr lang="el-GR" dirty="0"/>
              <a:t>Στην εξομοίωση (</a:t>
            </a:r>
            <a:r>
              <a:rPr lang="en-GB" dirty="0"/>
              <a:t>matching) </a:t>
            </a:r>
            <a:r>
              <a:rPr lang="el-GR" dirty="0"/>
              <a:t>επιλέγεται μια ομάδα ατόμων, έτσι ώστε να είναι παρόμοια με μια άλλη ομάδα ως προς την κατανομή ενός ή περισσότερων εξωγενών προσδιοριστών.</a:t>
            </a:r>
          </a:p>
          <a:p>
            <a:r>
              <a:rPr lang="el-GR" dirty="0"/>
              <a:t>Αναλογική εξομοίωση: εφαρμόζεται όταν έχει ολοκληρωθεί η διαμόρφωση της κατηγορίας των εκτεθειμένων ατόμων και είναι γνωστή η κατανομή τους ως προς τους δυνητικούς </a:t>
            </a:r>
            <a:r>
              <a:rPr lang="el-GR" dirty="0" err="1"/>
              <a:t>συγχυτές</a:t>
            </a:r>
            <a:r>
              <a:rPr lang="el-GR" dirty="0"/>
              <a:t>.</a:t>
            </a:r>
          </a:p>
          <a:p>
            <a:r>
              <a:rPr lang="el-GR" dirty="0"/>
              <a:t>Ατομική εξομοίωση: εφαρμόζεται όταν η διαμόρφωση των κατηγοριών των εκτεθειμένων και μη, γίνεται συγχρόνως. Έτσι, για κάθε επιλεγόμενο καπνιστή ορισμένου φύλου, επιλέγεται ένας ορισμένος αριθμός μη καπνιστών του ίδιου φύλου. Επιλέγονται συνήθως 1-4 μη εκτεθειμένα άτομα για κάθε εκτεθειμένο ή αντίστροφα.</a:t>
            </a:r>
          </a:p>
          <a:p>
            <a:endParaRPr lang="en-GB" dirty="0"/>
          </a:p>
        </p:txBody>
      </p:sp>
    </p:spTree>
    <p:extLst>
      <p:ext uri="{BB962C8B-B14F-4D97-AF65-F5344CB8AC3E}">
        <p14:creationId xmlns:p14="http://schemas.microsoft.com/office/powerpoint/2010/main" val="118441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2C81A7-C398-409B-95E2-4096A14631E9}"/>
              </a:ext>
            </a:extLst>
          </p:cNvPr>
          <p:cNvSpPr>
            <a:spLocks noGrp="1"/>
          </p:cNvSpPr>
          <p:nvPr>
            <p:ph type="title"/>
          </p:nvPr>
        </p:nvSpPr>
        <p:spPr/>
        <p:txBody>
          <a:bodyPr/>
          <a:lstStyle/>
          <a:p>
            <a:r>
              <a:rPr lang="el-GR" dirty="0"/>
              <a:t>Η έννοια της αιτίας</a:t>
            </a:r>
            <a:endParaRPr lang="en-GB" dirty="0"/>
          </a:p>
        </p:txBody>
      </p:sp>
      <p:sp>
        <p:nvSpPr>
          <p:cNvPr id="3" name="Θέση περιεχομένου 2">
            <a:extLst>
              <a:ext uri="{FF2B5EF4-FFF2-40B4-BE49-F238E27FC236}">
                <a16:creationId xmlns:a16="http://schemas.microsoft.com/office/drawing/2014/main" id="{E468FE9B-B7B7-3AEC-0994-F287367D8702}"/>
              </a:ext>
            </a:extLst>
          </p:cNvPr>
          <p:cNvSpPr>
            <a:spLocks noGrp="1"/>
          </p:cNvSpPr>
          <p:nvPr>
            <p:ph idx="1"/>
          </p:nvPr>
        </p:nvSpPr>
        <p:spPr/>
        <p:txBody>
          <a:bodyPr>
            <a:normAutofit fontScale="92500" lnSpcReduction="10000"/>
          </a:bodyPr>
          <a:lstStyle/>
          <a:p>
            <a:r>
              <a:rPr lang="el-GR" dirty="0"/>
              <a:t>Μια σχέση θεωρείται </a:t>
            </a:r>
            <a:r>
              <a:rPr lang="el-GR" dirty="0" err="1"/>
              <a:t>αιτιακή</a:t>
            </a:r>
            <a:r>
              <a:rPr lang="el-GR" dirty="0"/>
              <a:t> όταν η μεταβολή της συχνότητας ενός προσδιοριστή προκαλεί μεταβολή στη συχνότητα εμφάνισης της μελετώμενης έκβασης.</a:t>
            </a:r>
          </a:p>
          <a:p>
            <a:r>
              <a:rPr lang="el-GR" dirty="0"/>
              <a:t>Η </a:t>
            </a:r>
            <a:r>
              <a:rPr lang="el-GR" b="1" dirty="0"/>
              <a:t>συνιστώσα αιτία </a:t>
            </a:r>
            <a:r>
              <a:rPr lang="el-GR" dirty="0"/>
              <a:t>μιας πάθησης ορίζεται ως το συμβάν που προηγείται της πάθησης και το οποίο είναι αναγκαίο (αλλά μη επαρκές) για να συμβεί η πάθηση. Δηλαδή, είναι ένα συμβάν το οποίο προηγείται της πάθησης και χωρίς το οποίο η πάθηση είτε δεν θα είχε συμβεί είτε θα είχε συμβεί αργότερα με την ολοκλήρωση ενός άλλου αιτιολογικού μηχανισμού. </a:t>
            </a:r>
          </a:p>
          <a:p>
            <a:r>
              <a:rPr lang="el-GR" dirty="0"/>
              <a:t>Η συνιστώσα αιτία δεν είναι ένας πλήρης αιτιολογικός μηχανισμός (δεν είναι δηλαδή μια επαρκής αιτία), αλλά μόνο ένα από τα στοιχεία του. </a:t>
            </a:r>
          </a:p>
          <a:p>
            <a:r>
              <a:rPr lang="el-GR" b="1" dirty="0"/>
              <a:t>Αναγκαία αιτία: </a:t>
            </a:r>
            <a:r>
              <a:rPr lang="el-GR" dirty="0"/>
              <a:t>όταν μια συνιστώσα αιτία συμμετέχει σε όλους τους μηχανισμούς, σε όλες δηλαδή τις επαρκείς αιτίες, τότε η παρουσία της είναι απολύτως αναγκαία για να προκληθεί η πάθηση και για αυτό ονομάζεται αναγκαία αιτία. Π.χ. η έκθεση στο </a:t>
            </a:r>
            <a:r>
              <a:rPr lang="el-GR" dirty="0" err="1"/>
              <a:t>μυκοβακτηρίδιο</a:t>
            </a:r>
            <a:r>
              <a:rPr lang="el-GR" dirty="0"/>
              <a:t> της φυματίωσης είναι αναγκαία, αλλά όχι επαρκής αιτία της φυματίωσης. Έτσι, για να εμφανίσει κάποιος τη φυματίωση πρέπει οπωσδήποτε να έχει εκτεθεί στο </a:t>
            </a:r>
            <a:r>
              <a:rPr lang="el-GR" dirty="0" err="1"/>
              <a:t>μυκοβακτηρίδιο</a:t>
            </a:r>
            <a:r>
              <a:rPr lang="el-GR" dirty="0"/>
              <a:t>, αλλά η έκθεση σε αυτό δεν προκαλεί αναγκαστικά και τη φυματίωση. </a:t>
            </a:r>
            <a:endParaRPr lang="en-GB" dirty="0"/>
          </a:p>
        </p:txBody>
      </p:sp>
    </p:spTree>
    <p:extLst>
      <p:ext uri="{BB962C8B-B14F-4D97-AF65-F5344CB8AC3E}">
        <p14:creationId xmlns:p14="http://schemas.microsoft.com/office/powerpoint/2010/main" val="2533392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2C791B-5937-2617-31FC-33DBDCB140C8}"/>
              </a:ext>
            </a:extLst>
          </p:cNvPr>
          <p:cNvSpPr>
            <a:spLocks noGrp="1"/>
          </p:cNvSpPr>
          <p:nvPr>
            <p:ph type="title"/>
          </p:nvPr>
        </p:nvSpPr>
        <p:spPr/>
        <p:txBody>
          <a:bodyPr/>
          <a:lstStyle/>
          <a:p>
            <a:r>
              <a:rPr lang="el-GR" dirty="0"/>
              <a:t>Η έννοια της αιτίας</a:t>
            </a:r>
            <a:endParaRPr lang="en-GB" dirty="0"/>
          </a:p>
        </p:txBody>
      </p:sp>
      <p:sp>
        <p:nvSpPr>
          <p:cNvPr id="3" name="Θέση περιεχομένου 2">
            <a:extLst>
              <a:ext uri="{FF2B5EF4-FFF2-40B4-BE49-F238E27FC236}">
                <a16:creationId xmlns:a16="http://schemas.microsoft.com/office/drawing/2014/main" id="{1B06F19E-7713-4429-6EEC-A9E2BB8EA7EE}"/>
              </a:ext>
            </a:extLst>
          </p:cNvPr>
          <p:cNvSpPr>
            <a:spLocks noGrp="1"/>
          </p:cNvSpPr>
          <p:nvPr>
            <p:ph idx="1"/>
          </p:nvPr>
        </p:nvSpPr>
        <p:spPr/>
        <p:txBody>
          <a:bodyPr/>
          <a:lstStyle/>
          <a:p>
            <a:r>
              <a:rPr lang="el-GR" b="1" dirty="0"/>
              <a:t>Επαρκής αιτία: </a:t>
            </a:r>
            <a:r>
              <a:rPr lang="el-GR" dirty="0"/>
              <a:t>μία αιτία που αναπόφευκτα προκαλεί (μόνη της) το αποτέλεσμα.</a:t>
            </a:r>
          </a:p>
          <a:p>
            <a:r>
              <a:rPr lang="el-GR" dirty="0"/>
              <a:t>Π.χ. κάπνισμα και καρκίνος του πνεύμονα.</a:t>
            </a:r>
          </a:p>
          <a:p>
            <a:r>
              <a:rPr lang="el-GR" dirty="0"/>
              <a:t>Κάπνισμα: συνιστώσα αιτία, αλλά όχι επαρκής αιτία.</a:t>
            </a:r>
            <a:endParaRPr lang="en-GB" dirty="0"/>
          </a:p>
        </p:txBody>
      </p:sp>
    </p:spTree>
    <p:extLst>
      <p:ext uri="{BB962C8B-B14F-4D97-AF65-F5344CB8AC3E}">
        <p14:creationId xmlns:p14="http://schemas.microsoft.com/office/powerpoint/2010/main" val="185801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71E93A-47D0-F03C-4039-AF473C52E9E1}"/>
              </a:ext>
            </a:extLst>
          </p:cNvPr>
          <p:cNvSpPr>
            <a:spLocks noGrp="1"/>
          </p:cNvSpPr>
          <p:nvPr>
            <p:ph type="title"/>
          </p:nvPr>
        </p:nvSpPr>
        <p:spPr/>
        <p:txBody>
          <a:bodyPr/>
          <a:lstStyle/>
          <a:p>
            <a:r>
              <a:rPr lang="el-GR" dirty="0"/>
              <a:t>Κριτήρια αιτιότητας</a:t>
            </a:r>
            <a:endParaRPr lang="en-GB" dirty="0"/>
          </a:p>
        </p:txBody>
      </p:sp>
      <p:sp>
        <p:nvSpPr>
          <p:cNvPr id="3" name="Θέση περιεχομένου 2">
            <a:extLst>
              <a:ext uri="{FF2B5EF4-FFF2-40B4-BE49-F238E27FC236}">
                <a16:creationId xmlns:a16="http://schemas.microsoft.com/office/drawing/2014/main" id="{880A2A36-6D1F-C1F3-6320-FDCE0D7461CC}"/>
              </a:ext>
            </a:extLst>
          </p:cNvPr>
          <p:cNvSpPr>
            <a:spLocks noGrp="1"/>
          </p:cNvSpPr>
          <p:nvPr>
            <p:ph idx="1"/>
          </p:nvPr>
        </p:nvSpPr>
        <p:spPr/>
        <p:txBody>
          <a:bodyPr>
            <a:normAutofit fontScale="92500" lnSpcReduction="10000"/>
          </a:bodyPr>
          <a:lstStyle/>
          <a:p>
            <a:r>
              <a:rPr lang="el-GR" dirty="0"/>
              <a:t>Το κριτήριο της ισχύος: ορισμένες συνιστώσες αιτίες παίζουν σημαντικότερο ρόλο από άλλες.</a:t>
            </a:r>
          </a:p>
          <a:p>
            <a:r>
              <a:rPr lang="el-GR" dirty="0"/>
              <a:t>Το κριτήριο της συνέπειας: αφορά στην επαναλαμβανόμενη παρατήρηση μιας σχέσης σε διαφορετικούς πληθυσμούς και κάτω από διαφορετικές συνθήκες. </a:t>
            </a:r>
          </a:p>
          <a:p>
            <a:r>
              <a:rPr lang="el-GR" dirty="0"/>
              <a:t>Το κριτήριο της ειδικότητας: μια σχέση είναι πιθανότερο να είναι </a:t>
            </a:r>
            <a:r>
              <a:rPr lang="el-GR" dirty="0" err="1"/>
              <a:t>αιτιακή</a:t>
            </a:r>
            <a:r>
              <a:rPr lang="el-GR" dirty="0"/>
              <a:t> εάν η συνιστώσα αιτία σχετίζεται με ένα μοναδικό αποτέλεσμα παρά με πολλά αποτελέσματα.</a:t>
            </a:r>
          </a:p>
          <a:p>
            <a:r>
              <a:rPr lang="el-GR" dirty="0"/>
              <a:t>Το κριτήριο της </a:t>
            </a:r>
            <a:r>
              <a:rPr lang="el-GR" dirty="0" err="1"/>
              <a:t>χρονικότητας</a:t>
            </a:r>
            <a:r>
              <a:rPr lang="el-GR" dirty="0"/>
              <a:t>:  η αιτία πρέπει να προηγείται χρονικά του αποτελέσματος.</a:t>
            </a:r>
          </a:p>
          <a:p>
            <a:r>
              <a:rPr lang="el-GR" dirty="0"/>
              <a:t>Το κριτήριο της βιολογικής διαβάθμισης: η παρουσία μεγαλύτερης ποσότητας μιας αιτίας οδηγεί σε μεγαλύτερο αποτέλεσμα.</a:t>
            </a:r>
          </a:p>
          <a:p>
            <a:r>
              <a:rPr lang="el-GR" dirty="0"/>
              <a:t>Το κριτήριο της αληθοφάνειας: μια </a:t>
            </a:r>
            <a:r>
              <a:rPr lang="el-GR" dirty="0" err="1"/>
              <a:t>αιτιακή</a:t>
            </a:r>
            <a:r>
              <a:rPr lang="el-GR" dirty="0"/>
              <a:t> σχέση δεν πρέπει να έρχεται σε αντίθεση με τη σύγχρονη αποδεκτή επιστημονική γνώση.</a:t>
            </a:r>
          </a:p>
          <a:p>
            <a:r>
              <a:rPr lang="el-GR" dirty="0">
                <a:solidFill>
                  <a:srgbClr val="FF0000"/>
                </a:solidFill>
              </a:rPr>
              <a:t>Τα παραπάνω κριτήρια καθιστούν σαφές πως είναι εξαιρετικά επισφαλής η χρήση των κριτηρίων αιτιότητας για την ανάδειξη μιας πιθανολογικής σχέσης ως </a:t>
            </a:r>
            <a:r>
              <a:rPr lang="el-GR" dirty="0" err="1">
                <a:solidFill>
                  <a:srgbClr val="FF0000"/>
                </a:solidFill>
              </a:rPr>
              <a:t>αιτιακής</a:t>
            </a:r>
            <a:r>
              <a:rPr lang="el-GR" dirty="0">
                <a:solidFill>
                  <a:srgbClr val="FF0000"/>
                </a:solidFill>
              </a:rPr>
              <a:t>.</a:t>
            </a:r>
            <a:endParaRPr lang="en-GB" dirty="0">
              <a:solidFill>
                <a:srgbClr val="FF0000"/>
              </a:solidFill>
            </a:endParaRPr>
          </a:p>
        </p:txBody>
      </p:sp>
    </p:spTree>
    <p:extLst>
      <p:ext uri="{BB962C8B-B14F-4D97-AF65-F5344CB8AC3E}">
        <p14:creationId xmlns:p14="http://schemas.microsoft.com/office/powerpoint/2010/main" val="173241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17D54B-A24D-20C9-F5B3-F30616896379}"/>
              </a:ext>
            </a:extLst>
          </p:cNvPr>
          <p:cNvSpPr>
            <a:spLocks noGrp="1"/>
          </p:cNvSpPr>
          <p:nvPr>
            <p:ph type="title"/>
          </p:nvPr>
        </p:nvSpPr>
        <p:spPr/>
        <p:txBody>
          <a:bodyPr/>
          <a:lstStyle/>
          <a:p>
            <a:r>
              <a:rPr lang="el-GR" dirty="0"/>
              <a:t>Ερωτήσεις κατανόησης</a:t>
            </a:r>
            <a:endParaRPr lang="en-GB" dirty="0"/>
          </a:p>
        </p:txBody>
      </p:sp>
      <p:sp>
        <p:nvSpPr>
          <p:cNvPr id="3" name="Θέση περιεχομένου 2">
            <a:extLst>
              <a:ext uri="{FF2B5EF4-FFF2-40B4-BE49-F238E27FC236}">
                <a16:creationId xmlns:a16="http://schemas.microsoft.com/office/drawing/2014/main" id="{1D05E3AB-00B5-3633-088A-7AFB20A65917}"/>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2094972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7D575D-3D54-24B8-A6EB-EAE07B63F97B}"/>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310B927-340A-64C5-780E-2B536F3190AF}"/>
              </a:ext>
            </a:extLst>
          </p:cNvPr>
          <p:cNvSpPr>
            <a:spLocks noGrp="1"/>
          </p:cNvSpPr>
          <p:nvPr>
            <p:ph idx="1"/>
          </p:nvPr>
        </p:nvSpPr>
        <p:spPr/>
        <p:txBody>
          <a:bodyPr/>
          <a:lstStyle/>
          <a:p>
            <a:r>
              <a:rPr lang="el-GR" dirty="0"/>
              <a:t>1. Τι ισχύει για τους </a:t>
            </a:r>
            <a:r>
              <a:rPr lang="el-GR" dirty="0" err="1"/>
              <a:t>συγχυτές</a:t>
            </a:r>
            <a:r>
              <a:rPr lang="el-GR" dirty="0"/>
              <a:t>:</a:t>
            </a:r>
          </a:p>
          <a:p>
            <a:pPr marL="749808" lvl="1" indent="-457200">
              <a:buFont typeface="+mj-lt"/>
              <a:buAutoNum type="arabicPeriod"/>
            </a:pPr>
            <a:r>
              <a:rPr lang="el-GR" dirty="0"/>
              <a:t>Δεν σχετίζονται με την συχνότητα εμφάνισης της μελετώμενης έκβασης.</a:t>
            </a:r>
          </a:p>
          <a:p>
            <a:pPr marL="749808" lvl="1" indent="-457200">
              <a:buFont typeface="+mj-lt"/>
              <a:buAutoNum type="arabicPeriod"/>
            </a:pPr>
            <a:r>
              <a:rPr lang="el-GR" dirty="0"/>
              <a:t>Δεν σχετίζονται με τον μελετώμενο προσδιοριστή.</a:t>
            </a:r>
          </a:p>
          <a:p>
            <a:pPr marL="749808" lvl="1" indent="-457200">
              <a:buFont typeface="+mj-lt"/>
              <a:buAutoNum type="arabicPeriod"/>
            </a:pPr>
            <a:r>
              <a:rPr lang="el-GR" dirty="0"/>
              <a:t>Κατανέμονται ανισότιμα στις δύο ομάδες.</a:t>
            </a:r>
          </a:p>
          <a:p>
            <a:pPr marL="749808" lvl="1" indent="-457200">
              <a:buFont typeface="+mj-lt"/>
              <a:buAutoNum type="arabicPeriod"/>
            </a:pPr>
            <a:r>
              <a:rPr lang="el-GR" dirty="0"/>
              <a:t>Δεν επηρεάζουν τα αποτελέσματα των πειραματικών μελετών.</a:t>
            </a:r>
          </a:p>
          <a:p>
            <a:endParaRPr lang="en-GB" dirty="0"/>
          </a:p>
        </p:txBody>
      </p:sp>
    </p:spTree>
    <p:extLst>
      <p:ext uri="{BB962C8B-B14F-4D97-AF65-F5344CB8AC3E}">
        <p14:creationId xmlns:p14="http://schemas.microsoft.com/office/powerpoint/2010/main" val="2534942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BBCF50-60D0-EE39-4BE7-77668FE8D09E}"/>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0BDA0BA-694B-CA42-E311-D9D6CD4C5FC7}"/>
              </a:ext>
            </a:extLst>
          </p:cNvPr>
          <p:cNvSpPr>
            <a:spLocks noGrp="1"/>
          </p:cNvSpPr>
          <p:nvPr>
            <p:ph idx="1"/>
          </p:nvPr>
        </p:nvSpPr>
        <p:spPr/>
        <p:txBody>
          <a:bodyPr/>
          <a:lstStyle/>
          <a:p>
            <a:r>
              <a:rPr lang="el-GR" dirty="0"/>
              <a:t>1. Τι ισχύει για τους </a:t>
            </a:r>
            <a:r>
              <a:rPr lang="el-GR" dirty="0" err="1"/>
              <a:t>συγχυτές</a:t>
            </a:r>
            <a:r>
              <a:rPr lang="el-GR" dirty="0"/>
              <a:t>:</a:t>
            </a:r>
          </a:p>
          <a:p>
            <a:pPr marL="749808" lvl="1" indent="-457200">
              <a:buFont typeface="+mj-lt"/>
              <a:buAutoNum type="arabicPeriod"/>
            </a:pPr>
            <a:r>
              <a:rPr lang="el-GR" dirty="0"/>
              <a:t>Δεν σχετίζονται με την συχνότητα εμφάνισης της μελετώμενης έκβασης.</a:t>
            </a:r>
          </a:p>
          <a:p>
            <a:pPr marL="749808" lvl="1" indent="-457200">
              <a:buFont typeface="+mj-lt"/>
              <a:buAutoNum type="arabicPeriod"/>
            </a:pPr>
            <a:r>
              <a:rPr lang="el-GR" dirty="0"/>
              <a:t>Δεν σχετίζονται με τον μελετώμενο προσδιοριστή.</a:t>
            </a:r>
          </a:p>
          <a:p>
            <a:pPr marL="749808" lvl="1" indent="-457200">
              <a:buFont typeface="+mj-lt"/>
              <a:buAutoNum type="arabicPeriod"/>
            </a:pPr>
            <a:r>
              <a:rPr lang="el-GR" dirty="0">
                <a:solidFill>
                  <a:srgbClr val="FF0000"/>
                </a:solidFill>
              </a:rPr>
              <a:t>Κατανέμονται ανισότιμα στις δύο ομάδες.</a:t>
            </a:r>
          </a:p>
          <a:p>
            <a:pPr marL="749808" lvl="1" indent="-457200">
              <a:buFont typeface="+mj-lt"/>
              <a:buAutoNum type="arabicPeriod"/>
            </a:pPr>
            <a:r>
              <a:rPr lang="el-GR" dirty="0"/>
              <a:t>Δεν επηρεάζουν τα αποτελέσματα των πειραματικών μελετών.</a:t>
            </a:r>
          </a:p>
          <a:p>
            <a:endParaRPr lang="en-GB" dirty="0"/>
          </a:p>
        </p:txBody>
      </p:sp>
    </p:spTree>
    <p:extLst>
      <p:ext uri="{BB962C8B-B14F-4D97-AF65-F5344CB8AC3E}">
        <p14:creationId xmlns:p14="http://schemas.microsoft.com/office/powerpoint/2010/main" val="3906632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FA4C45-A1EE-3B4F-E665-ACA3FD81D503}"/>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CFA493D1-30BF-DF2A-84BD-19CE9271511F}"/>
              </a:ext>
            </a:extLst>
          </p:cNvPr>
          <p:cNvSpPr>
            <a:spLocks noGrp="1"/>
          </p:cNvSpPr>
          <p:nvPr>
            <p:ph idx="1"/>
          </p:nvPr>
        </p:nvSpPr>
        <p:spPr/>
        <p:txBody>
          <a:bodyPr>
            <a:normAutofit/>
          </a:bodyPr>
          <a:lstStyle/>
          <a:p>
            <a:r>
              <a:rPr lang="el-GR" dirty="0"/>
              <a:t>2. Τι ισχύει για τη σύγχυση λόγω ένδειξης:</a:t>
            </a:r>
          </a:p>
          <a:p>
            <a:pPr marL="749808" lvl="1" indent="-457200">
              <a:buFont typeface="+mj-lt"/>
              <a:buAutoNum type="arabicPeriod"/>
            </a:pPr>
            <a:r>
              <a:rPr lang="el-GR" dirty="0"/>
              <a:t>Λαμβάνεται υπόψη ότι η έκβαση εξαρτάται όχι μόνο από τη θεραπευτική παρέμβαση, αλλά και από τις θεραπευτικές ενδείξεις.</a:t>
            </a:r>
          </a:p>
          <a:p>
            <a:pPr marL="749808" lvl="1" indent="-457200">
              <a:buFont typeface="+mj-lt"/>
              <a:buAutoNum type="arabicPeriod"/>
            </a:pPr>
            <a:r>
              <a:rPr lang="el-GR" dirty="0"/>
              <a:t>Εξουδετερώνεται με την τυχαία κατανομή των πασχόντων στις δύο ομάδες. </a:t>
            </a:r>
          </a:p>
          <a:p>
            <a:pPr marL="749808" lvl="1" indent="-457200">
              <a:buFont typeface="+mj-lt"/>
              <a:buAutoNum type="arabicPeriod"/>
            </a:pPr>
            <a:r>
              <a:rPr lang="el-GR" dirty="0"/>
              <a:t>Δεν εξουδετερώνεται με την τυχαία κατανομή των πασχόντων στις δύο ομάδες. </a:t>
            </a:r>
          </a:p>
          <a:p>
            <a:pPr marL="749808" lvl="1" indent="-457200">
              <a:buFont typeface="+mj-lt"/>
              <a:buAutoNum type="arabicPeriod"/>
            </a:pPr>
            <a:r>
              <a:rPr lang="el-GR" dirty="0"/>
              <a:t>Δεν παρατηρείται ποτέ σε με μη τυχαιοποιημένες ελεγχόμενες δοκιμές.</a:t>
            </a:r>
          </a:p>
          <a:p>
            <a:endParaRPr lang="el-GR" dirty="0"/>
          </a:p>
          <a:p>
            <a:endParaRPr lang="en-GB" dirty="0"/>
          </a:p>
        </p:txBody>
      </p:sp>
    </p:spTree>
    <p:extLst>
      <p:ext uri="{BB962C8B-B14F-4D97-AF65-F5344CB8AC3E}">
        <p14:creationId xmlns:p14="http://schemas.microsoft.com/office/powerpoint/2010/main" val="75992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BA7AB9-EB7C-1121-6558-094F577226E5}"/>
              </a:ext>
            </a:extLst>
          </p:cNvPr>
          <p:cNvSpPr>
            <a:spLocks noGrp="1"/>
          </p:cNvSpPr>
          <p:nvPr>
            <p:ph type="title"/>
          </p:nvPr>
        </p:nvSpPr>
        <p:spPr/>
        <p:txBody>
          <a:bodyPr/>
          <a:lstStyle/>
          <a:p>
            <a:r>
              <a:rPr lang="el-GR" dirty="0"/>
              <a:t>Προσδιοριστής </a:t>
            </a:r>
            <a:endParaRPr lang="en-GB" dirty="0"/>
          </a:p>
        </p:txBody>
      </p:sp>
      <p:sp>
        <p:nvSpPr>
          <p:cNvPr id="3" name="Θέση περιεχομένου 2">
            <a:extLst>
              <a:ext uri="{FF2B5EF4-FFF2-40B4-BE49-F238E27FC236}">
                <a16:creationId xmlns:a16="http://schemas.microsoft.com/office/drawing/2014/main" id="{9A7E7E20-B94D-C554-F0B6-432327BEFAC3}"/>
              </a:ext>
            </a:extLst>
          </p:cNvPr>
          <p:cNvSpPr>
            <a:spLocks noGrp="1"/>
          </p:cNvSpPr>
          <p:nvPr>
            <p:ph idx="1"/>
          </p:nvPr>
        </p:nvSpPr>
        <p:spPr/>
        <p:txBody>
          <a:bodyPr/>
          <a:lstStyle/>
          <a:p>
            <a:r>
              <a:rPr lang="el-GR" dirty="0"/>
              <a:t>Παράγοντας κινδύνου (</a:t>
            </a:r>
            <a:r>
              <a:rPr lang="en-GB" dirty="0"/>
              <a:t>risk factor) </a:t>
            </a:r>
            <a:r>
              <a:rPr lang="el-GR" dirty="0"/>
              <a:t>ή έκθεση</a:t>
            </a:r>
            <a:r>
              <a:rPr lang="en-GB" dirty="0"/>
              <a:t> (exposure)</a:t>
            </a:r>
            <a:r>
              <a:rPr lang="el-GR" dirty="0"/>
              <a:t> ή προσδιοριστής (</a:t>
            </a:r>
            <a:r>
              <a:rPr lang="en-GB" dirty="0"/>
              <a:t>determinant)</a:t>
            </a:r>
            <a:r>
              <a:rPr lang="el-GR" dirty="0"/>
              <a:t>, όπως τελικά επικράτησε να λέγεται σήμερα, είναι το χαρακτηριστικό (συγγενές, περιβαλλοντικό ή συμπεριφοράς) των ατόμων από το οποίο εξαρτάται (σχετίζεται ή συναρτάται) η συχνότητα εμφάνισης της μελετώμενης έκβασης (η οποία στην </a:t>
            </a:r>
            <a:r>
              <a:rPr lang="el-GR" dirty="0" err="1"/>
              <a:t>αιτιογνωστική</a:t>
            </a:r>
            <a:r>
              <a:rPr lang="el-GR" dirty="0"/>
              <a:t> επιδημιολογία είναι η εμφάνιση της πάθησης, ενώ στην προγνωστική επιδημιολογία είναι η ίαση, ο θάνατος κ.ά.).</a:t>
            </a:r>
          </a:p>
        </p:txBody>
      </p:sp>
    </p:spTree>
    <p:extLst>
      <p:ext uri="{BB962C8B-B14F-4D97-AF65-F5344CB8AC3E}">
        <p14:creationId xmlns:p14="http://schemas.microsoft.com/office/powerpoint/2010/main" val="555639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7546B3-93E7-0140-22C7-41E468E579B0}"/>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ACE3A98C-A825-80CC-53E2-3D014B0BF9F9}"/>
              </a:ext>
            </a:extLst>
          </p:cNvPr>
          <p:cNvSpPr>
            <a:spLocks noGrp="1"/>
          </p:cNvSpPr>
          <p:nvPr>
            <p:ph idx="1"/>
          </p:nvPr>
        </p:nvSpPr>
        <p:spPr/>
        <p:txBody>
          <a:bodyPr/>
          <a:lstStyle/>
          <a:p>
            <a:r>
              <a:rPr lang="el-GR" dirty="0"/>
              <a:t>2. Τι ισχύει για τη σύγχυση λόγω ένδειξης:</a:t>
            </a:r>
          </a:p>
          <a:p>
            <a:pPr marL="749808" lvl="1" indent="-457200">
              <a:buFont typeface="+mj-lt"/>
              <a:buAutoNum type="arabicPeriod"/>
            </a:pPr>
            <a:r>
              <a:rPr lang="el-GR" dirty="0"/>
              <a:t>Λαμβάνεται υπόψη ότι η έκβαση εξαρτάται όχι μόνο από τη θεραπευτική παρέμβαση, αλλά και από τις θεραπευτικές ενδείξεις.</a:t>
            </a:r>
          </a:p>
          <a:p>
            <a:pPr marL="749808" lvl="1" indent="-457200">
              <a:buFont typeface="+mj-lt"/>
              <a:buAutoNum type="arabicPeriod"/>
            </a:pPr>
            <a:r>
              <a:rPr lang="el-GR" dirty="0">
                <a:solidFill>
                  <a:srgbClr val="FF0000"/>
                </a:solidFill>
              </a:rPr>
              <a:t>Εξουδετερώνεται με την τυχαία κατανομή των πασχόντων στις δύο ομάδες. </a:t>
            </a:r>
          </a:p>
          <a:p>
            <a:pPr marL="749808" lvl="1" indent="-457200">
              <a:buFont typeface="+mj-lt"/>
              <a:buAutoNum type="arabicPeriod"/>
            </a:pPr>
            <a:r>
              <a:rPr lang="el-GR" dirty="0"/>
              <a:t>Δεν εξουδετερώνεται με την τυχαία κατανομή των πασχόντων στις δύο ομάδες. </a:t>
            </a:r>
          </a:p>
          <a:p>
            <a:pPr marL="749808" lvl="1" indent="-457200">
              <a:buFont typeface="+mj-lt"/>
              <a:buAutoNum type="arabicPeriod"/>
            </a:pPr>
            <a:r>
              <a:rPr lang="el-GR" dirty="0"/>
              <a:t>Δεν παρατηρείται ποτέ σε με μη τυχαιοποιημένες ελεγχόμενες δοκιμές.</a:t>
            </a:r>
          </a:p>
          <a:p>
            <a:endParaRPr lang="en-GB" dirty="0"/>
          </a:p>
        </p:txBody>
      </p:sp>
    </p:spTree>
    <p:extLst>
      <p:ext uri="{BB962C8B-B14F-4D97-AF65-F5344CB8AC3E}">
        <p14:creationId xmlns:p14="http://schemas.microsoft.com/office/powerpoint/2010/main" val="791775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21386D-E987-FE36-BFEE-26E7A4DFE350}"/>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3104F611-8220-E003-E548-A5412659965C}"/>
              </a:ext>
            </a:extLst>
          </p:cNvPr>
          <p:cNvSpPr>
            <a:spLocks noGrp="1"/>
          </p:cNvSpPr>
          <p:nvPr>
            <p:ph idx="1"/>
          </p:nvPr>
        </p:nvSpPr>
        <p:spPr/>
        <p:txBody>
          <a:bodyPr/>
          <a:lstStyle/>
          <a:p>
            <a:r>
              <a:rPr lang="el-GR" dirty="0"/>
              <a:t>3. Τι ισχύει για την εξουδετέρωση της σύγχυσης:</a:t>
            </a:r>
          </a:p>
          <a:p>
            <a:pPr marL="749808" lvl="1" indent="-457200">
              <a:buFont typeface="+mj-lt"/>
              <a:buAutoNum type="arabicPeriod"/>
            </a:pPr>
            <a:r>
              <a:rPr lang="el-GR" dirty="0"/>
              <a:t>Γίνεται μόνο κατά τον σχεδιασμό της μελέτης </a:t>
            </a:r>
          </a:p>
          <a:p>
            <a:pPr marL="749808" lvl="1" indent="-457200">
              <a:buFont typeface="+mj-lt"/>
              <a:buAutoNum type="arabicPeriod"/>
            </a:pPr>
            <a:r>
              <a:rPr lang="el-GR" dirty="0"/>
              <a:t>Γίνεται μέσω </a:t>
            </a:r>
            <a:r>
              <a:rPr lang="el-GR" dirty="0" err="1"/>
              <a:t>τυχαιοποίησης</a:t>
            </a:r>
            <a:r>
              <a:rPr lang="el-GR" dirty="0"/>
              <a:t>, μετά την ανάλυση των δεδομένων. </a:t>
            </a:r>
          </a:p>
          <a:p>
            <a:pPr marL="749808" lvl="1" indent="-457200">
              <a:buFont typeface="+mj-lt"/>
              <a:buAutoNum type="arabicPeriod"/>
            </a:pPr>
            <a:r>
              <a:rPr lang="el-GR" dirty="0"/>
              <a:t>Δεν γίνεται κατά την ανάλυση των δεδομένων.</a:t>
            </a:r>
          </a:p>
          <a:p>
            <a:pPr marL="749808" lvl="1" indent="-457200">
              <a:buFont typeface="+mj-lt"/>
              <a:buAutoNum type="arabicPeriod"/>
            </a:pPr>
            <a:r>
              <a:rPr lang="el-GR" dirty="0"/>
              <a:t>Μπορεί να γίνει κατά τον σχεδιασμό της μελέτης ή κατά την ανάλυση των δεδομένων. </a:t>
            </a:r>
            <a:endParaRPr lang="en-GB" dirty="0"/>
          </a:p>
        </p:txBody>
      </p:sp>
    </p:spTree>
    <p:extLst>
      <p:ext uri="{BB962C8B-B14F-4D97-AF65-F5344CB8AC3E}">
        <p14:creationId xmlns:p14="http://schemas.microsoft.com/office/powerpoint/2010/main" val="405994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7EEFE8-543F-0ECC-CFEB-2BA4F626E933}"/>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1045DAAB-AA24-2484-A4D8-A1FE24BE1F48}"/>
              </a:ext>
            </a:extLst>
          </p:cNvPr>
          <p:cNvSpPr>
            <a:spLocks noGrp="1"/>
          </p:cNvSpPr>
          <p:nvPr>
            <p:ph idx="1"/>
          </p:nvPr>
        </p:nvSpPr>
        <p:spPr/>
        <p:txBody>
          <a:bodyPr/>
          <a:lstStyle/>
          <a:p>
            <a:r>
              <a:rPr lang="el-GR" dirty="0"/>
              <a:t>3. Τι ισχύει για την εξουδετέρωση της σύγχυσης:</a:t>
            </a:r>
          </a:p>
          <a:p>
            <a:pPr marL="749808" lvl="1" indent="-457200">
              <a:buFont typeface="+mj-lt"/>
              <a:buAutoNum type="arabicPeriod"/>
            </a:pPr>
            <a:r>
              <a:rPr lang="el-GR" dirty="0"/>
              <a:t>Γίνεται μόνο κατά τον σχεδιασμό της μελέτης </a:t>
            </a:r>
          </a:p>
          <a:p>
            <a:pPr marL="749808" lvl="1" indent="-457200">
              <a:buFont typeface="+mj-lt"/>
              <a:buAutoNum type="arabicPeriod"/>
            </a:pPr>
            <a:r>
              <a:rPr lang="el-GR" dirty="0"/>
              <a:t>Γίνεται μέσω </a:t>
            </a:r>
            <a:r>
              <a:rPr lang="el-GR" dirty="0" err="1"/>
              <a:t>τυχαιοποίησης</a:t>
            </a:r>
            <a:r>
              <a:rPr lang="el-GR" dirty="0"/>
              <a:t>, μετά την ανάλυση των δεδομένων. </a:t>
            </a:r>
          </a:p>
          <a:p>
            <a:pPr marL="749808" lvl="1" indent="-457200">
              <a:buFont typeface="+mj-lt"/>
              <a:buAutoNum type="arabicPeriod"/>
            </a:pPr>
            <a:r>
              <a:rPr lang="el-GR" dirty="0"/>
              <a:t>Δεν γίνεται κατά την ανάλυση των δεδομένων.</a:t>
            </a:r>
          </a:p>
          <a:p>
            <a:pPr marL="749808" lvl="1" indent="-457200">
              <a:buFont typeface="+mj-lt"/>
              <a:buAutoNum type="arabicPeriod"/>
            </a:pPr>
            <a:r>
              <a:rPr lang="el-GR" dirty="0">
                <a:solidFill>
                  <a:srgbClr val="FF0000"/>
                </a:solidFill>
              </a:rPr>
              <a:t>Μπορεί να γίνει κατά τον σχεδιασμό της μελέτης ή κατά την ανάλυση των δεδομένων. </a:t>
            </a:r>
            <a:endParaRPr lang="en-GB" dirty="0">
              <a:solidFill>
                <a:srgbClr val="FF0000"/>
              </a:solidFill>
            </a:endParaRPr>
          </a:p>
          <a:p>
            <a:endParaRPr lang="en-GB" dirty="0"/>
          </a:p>
        </p:txBody>
      </p:sp>
    </p:spTree>
    <p:extLst>
      <p:ext uri="{BB962C8B-B14F-4D97-AF65-F5344CB8AC3E}">
        <p14:creationId xmlns:p14="http://schemas.microsoft.com/office/powerpoint/2010/main" val="3044174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522174-23EA-FC8B-4AD1-ED93BF224D7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3387AB17-A906-42D1-1205-4F6A64416639}"/>
              </a:ext>
            </a:extLst>
          </p:cNvPr>
          <p:cNvSpPr>
            <a:spLocks noGrp="1"/>
          </p:cNvSpPr>
          <p:nvPr>
            <p:ph idx="1"/>
          </p:nvPr>
        </p:nvSpPr>
        <p:spPr/>
        <p:txBody>
          <a:bodyPr/>
          <a:lstStyle/>
          <a:p>
            <a:r>
              <a:rPr lang="el-GR" dirty="0"/>
              <a:t>4. Τι ισχύει για την </a:t>
            </a:r>
            <a:r>
              <a:rPr lang="el-GR" dirty="0" err="1"/>
              <a:t>τυχαιοποίηση</a:t>
            </a:r>
            <a:r>
              <a:rPr lang="el-GR" dirty="0"/>
              <a:t>:</a:t>
            </a:r>
          </a:p>
          <a:p>
            <a:pPr marL="749808" lvl="1" indent="-457200">
              <a:buFont typeface="+mj-lt"/>
              <a:buAutoNum type="arabicPeriod"/>
            </a:pPr>
            <a:r>
              <a:rPr lang="el-GR" dirty="0"/>
              <a:t>Με την </a:t>
            </a:r>
            <a:r>
              <a:rPr lang="el-GR" dirty="0" err="1"/>
              <a:t>τυχαιοποίηση</a:t>
            </a:r>
            <a:r>
              <a:rPr lang="el-GR" dirty="0"/>
              <a:t> προκύπτουν δύο ή περισσότερες ομάδες χωρίς να έχουν ίδια κατανομή των διαφόρων </a:t>
            </a:r>
            <a:r>
              <a:rPr lang="el-GR" dirty="0" err="1"/>
              <a:t>συγχυτών</a:t>
            </a:r>
            <a:r>
              <a:rPr lang="el-GR" dirty="0"/>
              <a:t>. </a:t>
            </a:r>
          </a:p>
          <a:p>
            <a:pPr marL="749808" lvl="1" indent="-457200">
              <a:buFont typeface="+mj-lt"/>
              <a:buAutoNum type="arabicPeriod"/>
            </a:pPr>
            <a:r>
              <a:rPr lang="el-GR" dirty="0"/>
              <a:t>Οι ομάδες είναι όμοιες όσον αφορά στους </a:t>
            </a:r>
            <a:r>
              <a:rPr lang="el-GR" dirty="0" err="1"/>
              <a:t>συγχυτές</a:t>
            </a:r>
            <a:r>
              <a:rPr lang="el-GR" dirty="0"/>
              <a:t>.</a:t>
            </a:r>
          </a:p>
          <a:p>
            <a:pPr marL="749808" lvl="1" indent="-457200">
              <a:buFont typeface="+mj-lt"/>
              <a:buAutoNum type="arabicPeriod"/>
            </a:pPr>
            <a:r>
              <a:rPr lang="el-GR" dirty="0"/>
              <a:t>Η πιθανότητα ανισοκατανομής ορισμένων χαρακτηριστικών αυξάνεται όσο αυξάνεται ο αριθμός των ατόμων που </a:t>
            </a:r>
            <a:r>
              <a:rPr lang="el-GR" dirty="0" err="1"/>
              <a:t>τυχαιοποιούνται</a:t>
            </a:r>
            <a:r>
              <a:rPr lang="el-GR" dirty="0"/>
              <a:t>.</a:t>
            </a:r>
          </a:p>
          <a:p>
            <a:pPr marL="749808" lvl="1" indent="-457200">
              <a:buFont typeface="+mj-lt"/>
              <a:buAutoNum type="arabicPeriod"/>
            </a:pPr>
            <a:r>
              <a:rPr lang="el-GR" dirty="0"/>
              <a:t>Το μεγαλύτερο μειονέκτημα της </a:t>
            </a:r>
            <a:r>
              <a:rPr lang="el-GR" dirty="0" err="1"/>
              <a:t>τυχαιοποίησης</a:t>
            </a:r>
            <a:r>
              <a:rPr lang="el-GR" dirty="0"/>
              <a:t> είναι ότι δεν εξουδετερώνει τη σύγχυση που προκαλείται από τους άγνωστους </a:t>
            </a:r>
            <a:r>
              <a:rPr lang="el-GR" dirty="0" err="1"/>
              <a:t>συγχυτές</a:t>
            </a:r>
            <a:r>
              <a:rPr lang="el-GR" dirty="0"/>
              <a:t>.</a:t>
            </a:r>
            <a:endParaRPr lang="en-GB" dirty="0"/>
          </a:p>
          <a:p>
            <a:endParaRPr lang="en-GB" dirty="0"/>
          </a:p>
        </p:txBody>
      </p:sp>
    </p:spTree>
    <p:extLst>
      <p:ext uri="{BB962C8B-B14F-4D97-AF65-F5344CB8AC3E}">
        <p14:creationId xmlns:p14="http://schemas.microsoft.com/office/powerpoint/2010/main" val="27720541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0D53AE-CED8-452F-0DA6-A5BFD4B091C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25AC2F25-B817-48A4-3998-ABB4457D5B85}"/>
              </a:ext>
            </a:extLst>
          </p:cNvPr>
          <p:cNvSpPr>
            <a:spLocks noGrp="1"/>
          </p:cNvSpPr>
          <p:nvPr>
            <p:ph idx="1"/>
          </p:nvPr>
        </p:nvSpPr>
        <p:spPr/>
        <p:txBody>
          <a:bodyPr/>
          <a:lstStyle/>
          <a:p>
            <a:r>
              <a:rPr lang="el-GR" dirty="0"/>
              <a:t>4. Τι ισχύει για την </a:t>
            </a:r>
            <a:r>
              <a:rPr lang="el-GR" dirty="0" err="1"/>
              <a:t>τυχαιοποίηση</a:t>
            </a:r>
            <a:r>
              <a:rPr lang="el-GR" dirty="0"/>
              <a:t>:</a:t>
            </a:r>
          </a:p>
          <a:p>
            <a:pPr marL="749808" lvl="1" indent="-457200">
              <a:buFont typeface="+mj-lt"/>
              <a:buAutoNum type="arabicPeriod"/>
            </a:pPr>
            <a:r>
              <a:rPr lang="el-GR" dirty="0"/>
              <a:t>Με την </a:t>
            </a:r>
            <a:r>
              <a:rPr lang="el-GR" dirty="0" err="1"/>
              <a:t>τυχαιοποίηση</a:t>
            </a:r>
            <a:r>
              <a:rPr lang="el-GR" dirty="0"/>
              <a:t> προκύπτουν δύο ή περισσότερες ομάδες χωρίς να έχουν ίδια κατανομή των διαφόρων </a:t>
            </a:r>
            <a:r>
              <a:rPr lang="el-GR" dirty="0" err="1"/>
              <a:t>συγχυτών</a:t>
            </a:r>
            <a:r>
              <a:rPr lang="el-GR" dirty="0"/>
              <a:t>. </a:t>
            </a:r>
          </a:p>
          <a:p>
            <a:pPr marL="749808" lvl="1" indent="-457200">
              <a:buFont typeface="+mj-lt"/>
              <a:buAutoNum type="arabicPeriod"/>
            </a:pPr>
            <a:r>
              <a:rPr lang="el-GR" dirty="0">
                <a:solidFill>
                  <a:srgbClr val="FF0000"/>
                </a:solidFill>
              </a:rPr>
              <a:t>Οι ομάδες είναι όμοιες όσον αφορά στους </a:t>
            </a:r>
            <a:r>
              <a:rPr lang="el-GR" dirty="0" err="1">
                <a:solidFill>
                  <a:srgbClr val="FF0000"/>
                </a:solidFill>
              </a:rPr>
              <a:t>συγχυτές</a:t>
            </a:r>
            <a:r>
              <a:rPr lang="el-GR" dirty="0">
                <a:solidFill>
                  <a:srgbClr val="FF0000"/>
                </a:solidFill>
              </a:rPr>
              <a:t>.</a:t>
            </a:r>
          </a:p>
          <a:p>
            <a:pPr marL="749808" lvl="1" indent="-457200">
              <a:buFont typeface="+mj-lt"/>
              <a:buAutoNum type="arabicPeriod"/>
            </a:pPr>
            <a:r>
              <a:rPr lang="el-GR" dirty="0"/>
              <a:t>Η πιθανότητα ανισοκατανομής ορισμένων χαρακτηριστικών αυξάνεται όσο αυξάνεται ο αριθμός των ατόμων που </a:t>
            </a:r>
            <a:r>
              <a:rPr lang="el-GR" dirty="0" err="1"/>
              <a:t>τυχαιοποιούνται</a:t>
            </a:r>
            <a:r>
              <a:rPr lang="el-GR" dirty="0"/>
              <a:t>.</a:t>
            </a:r>
          </a:p>
          <a:p>
            <a:pPr marL="749808" lvl="1" indent="-457200">
              <a:buFont typeface="+mj-lt"/>
              <a:buAutoNum type="arabicPeriod"/>
            </a:pPr>
            <a:r>
              <a:rPr lang="el-GR" dirty="0"/>
              <a:t>Το μεγαλύτερο μειονέκτημα της </a:t>
            </a:r>
            <a:r>
              <a:rPr lang="el-GR" dirty="0" err="1"/>
              <a:t>τυχαιοποίησης</a:t>
            </a:r>
            <a:r>
              <a:rPr lang="el-GR" dirty="0"/>
              <a:t> είναι ότι δεν εξουδετερώνει τη σύγχυση που προκαλείται από τους άγνωστους </a:t>
            </a:r>
            <a:r>
              <a:rPr lang="el-GR" dirty="0" err="1"/>
              <a:t>συγχυτές</a:t>
            </a:r>
            <a:r>
              <a:rPr lang="el-GR" dirty="0"/>
              <a:t>.</a:t>
            </a:r>
            <a:endParaRPr lang="en-GB" dirty="0"/>
          </a:p>
          <a:p>
            <a:endParaRPr lang="en-GB" dirty="0"/>
          </a:p>
        </p:txBody>
      </p:sp>
    </p:spTree>
    <p:extLst>
      <p:ext uri="{BB962C8B-B14F-4D97-AF65-F5344CB8AC3E}">
        <p14:creationId xmlns:p14="http://schemas.microsoft.com/office/powerpoint/2010/main" val="3591014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4152B8-F245-0D1C-E005-C662C9AD06F0}"/>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C75820A-1727-19EF-7EAB-CC237B71BF0D}"/>
              </a:ext>
            </a:extLst>
          </p:cNvPr>
          <p:cNvSpPr>
            <a:spLocks noGrp="1"/>
          </p:cNvSpPr>
          <p:nvPr>
            <p:ph idx="1"/>
          </p:nvPr>
        </p:nvSpPr>
        <p:spPr/>
        <p:txBody>
          <a:bodyPr>
            <a:normAutofit/>
          </a:bodyPr>
          <a:lstStyle/>
          <a:p>
            <a:r>
              <a:rPr lang="el-GR" dirty="0"/>
              <a:t>5. Τι ισχύει για την περιοριστική μέθοδο:</a:t>
            </a:r>
          </a:p>
          <a:p>
            <a:pPr marL="749808" lvl="1" indent="-457200">
              <a:buFont typeface="+mj-lt"/>
              <a:buAutoNum type="arabicPeriod"/>
            </a:pPr>
            <a:r>
              <a:rPr lang="el-GR" dirty="0"/>
              <a:t>Δεν είναι δυνατόν να εξουδετερώσει τους άγνωστους </a:t>
            </a:r>
            <a:r>
              <a:rPr lang="el-GR" dirty="0" err="1"/>
              <a:t>συγχυτές</a:t>
            </a:r>
            <a:r>
              <a:rPr lang="el-GR" dirty="0"/>
              <a:t>.</a:t>
            </a:r>
          </a:p>
          <a:p>
            <a:pPr marL="749808" lvl="1" indent="-457200">
              <a:buFont typeface="+mj-lt"/>
              <a:buAutoNum type="arabicPeriod"/>
            </a:pPr>
            <a:r>
              <a:rPr lang="el-GR" dirty="0"/>
              <a:t>Η περιοριστική μέθοδος χρησιμοποιείται συχνά. </a:t>
            </a:r>
          </a:p>
          <a:p>
            <a:pPr marL="749808" lvl="1" indent="-457200">
              <a:buFont typeface="+mj-lt"/>
              <a:buAutoNum type="arabicPeriod"/>
            </a:pPr>
            <a:r>
              <a:rPr lang="el-GR" dirty="0"/>
              <a:t>Επιτρέπει στη μελέτη να περιλαμβάνει άτομα τα χαρακτηριστικά των οποίων είναι αντιπροσωπευτικά του πληθυσμού-πηγή.</a:t>
            </a:r>
          </a:p>
          <a:p>
            <a:pPr marL="749808" lvl="1" indent="-457200">
              <a:buFont typeface="+mj-lt"/>
              <a:buAutoNum type="arabicPeriod"/>
            </a:pPr>
            <a:r>
              <a:rPr lang="el-GR" dirty="0"/>
              <a:t>Η επιδίωξη της «αντιπροσωπευτικότητας» είναι στοιχείο της περιοριστικής μεθόδου.</a:t>
            </a:r>
            <a:endParaRPr lang="en-GB" dirty="0"/>
          </a:p>
        </p:txBody>
      </p:sp>
    </p:spTree>
    <p:extLst>
      <p:ext uri="{BB962C8B-B14F-4D97-AF65-F5344CB8AC3E}">
        <p14:creationId xmlns:p14="http://schemas.microsoft.com/office/powerpoint/2010/main" val="40450823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EC8B7C-6D5C-EF45-89D9-5A8F6C4EC110}"/>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D7E96FE3-9E4C-788E-C613-44AF161D020D}"/>
              </a:ext>
            </a:extLst>
          </p:cNvPr>
          <p:cNvSpPr>
            <a:spLocks noGrp="1"/>
          </p:cNvSpPr>
          <p:nvPr>
            <p:ph idx="1"/>
          </p:nvPr>
        </p:nvSpPr>
        <p:spPr/>
        <p:txBody>
          <a:bodyPr/>
          <a:lstStyle/>
          <a:p>
            <a:r>
              <a:rPr lang="el-GR" dirty="0"/>
              <a:t>5. Τι ισχύει για την περιοριστική μέθοδο:</a:t>
            </a:r>
          </a:p>
          <a:p>
            <a:pPr marL="749808" lvl="1" indent="-457200">
              <a:buFont typeface="+mj-lt"/>
              <a:buAutoNum type="arabicPeriod"/>
            </a:pPr>
            <a:r>
              <a:rPr lang="el-GR" dirty="0">
                <a:solidFill>
                  <a:srgbClr val="FF0000"/>
                </a:solidFill>
              </a:rPr>
              <a:t>Δεν είναι δυνατόν να εξουδετερώσει τους άγνωστους </a:t>
            </a:r>
            <a:r>
              <a:rPr lang="el-GR" dirty="0" err="1">
                <a:solidFill>
                  <a:srgbClr val="FF0000"/>
                </a:solidFill>
              </a:rPr>
              <a:t>συγχυτές</a:t>
            </a:r>
            <a:r>
              <a:rPr lang="el-GR" dirty="0">
                <a:solidFill>
                  <a:srgbClr val="FF0000"/>
                </a:solidFill>
              </a:rPr>
              <a:t>.</a:t>
            </a:r>
          </a:p>
          <a:p>
            <a:pPr marL="749808" lvl="1" indent="-457200">
              <a:buFont typeface="+mj-lt"/>
              <a:buAutoNum type="arabicPeriod"/>
            </a:pPr>
            <a:r>
              <a:rPr lang="el-GR" dirty="0"/>
              <a:t>Η περιοριστική μέθοδος χρησιμοποιείται συχνά. </a:t>
            </a:r>
          </a:p>
          <a:p>
            <a:pPr marL="749808" lvl="1" indent="-457200">
              <a:buFont typeface="+mj-lt"/>
              <a:buAutoNum type="arabicPeriod"/>
            </a:pPr>
            <a:r>
              <a:rPr lang="el-GR" dirty="0"/>
              <a:t>Επιτρέπει στη μελέτη να περιλαμβάνει άτομα τα χαρακτηριστικά των οποίων είναι αντιπροσωπευτικά του πληθυσμού-πηγή.</a:t>
            </a:r>
          </a:p>
          <a:p>
            <a:pPr marL="749808" lvl="1" indent="-457200">
              <a:buFont typeface="+mj-lt"/>
              <a:buAutoNum type="arabicPeriod"/>
            </a:pPr>
            <a:r>
              <a:rPr lang="el-GR" dirty="0"/>
              <a:t>Η επιδίωξη της «αντιπροσωπευτικότητας» είναι στοιχείο της περιοριστικής μεθόδου.</a:t>
            </a:r>
            <a:endParaRPr lang="en-GB" dirty="0"/>
          </a:p>
          <a:p>
            <a:endParaRPr lang="en-GB" dirty="0"/>
          </a:p>
        </p:txBody>
      </p:sp>
    </p:spTree>
    <p:extLst>
      <p:ext uri="{BB962C8B-B14F-4D97-AF65-F5344CB8AC3E}">
        <p14:creationId xmlns:p14="http://schemas.microsoft.com/office/powerpoint/2010/main" val="6126048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BE1123-F02C-4F6A-3EC0-8A20EFD337CF}"/>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6AEC9AED-4ED0-EDAB-9AE5-A99ADB79EC18}"/>
              </a:ext>
            </a:extLst>
          </p:cNvPr>
          <p:cNvSpPr>
            <a:spLocks noGrp="1"/>
          </p:cNvSpPr>
          <p:nvPr>
            <p:ph idx="1"/>
          </p:nvPr>
        </p:nvSpPr>
        <p:spPr/>
        <p:txBody>
          <a:bodyPr/>
          <a:lstStyle/>
          <a:p>
            <a:r>
              <a:rPr lang="el-GR" dirty="0"/>
              <a:t>6. Τι ισχύει για την εξομοίωση:</a:t>
            </a:r>
          </a:p>
          <a:p>
            <a:pPr marL="749808" lvl="1" indent="-457200">
              <a:buFont typeface="+mj-lt"/>
              <a:buAutoNum type="arabicPeriod"/>
            </a:pPr>
            <a:r>
              <a:rPr lang="el-GR" dirty="0"/>
              <a:t>Στην εξομοίωση επιλέγεται μια ομάδα ατόμων, έτσι ώστε να είναι παρόμοια με μια άλλη ομάδα ως προς την κατανομή ενός ή περισσότερων εξωγενών προσδιοριστών.</a:t>
            </a:r>
          </a:p>
          <a:p>
            <a:pPr marL="749808" lvl="1" indent="-457200">
              <a:buFont typeface="+mj-lt"/>
              <a:buAutoNum type="arabicPeriod"/>
            </a:pPr>
            <a:r>
              <a:rPr lang="el-GR" dirty="0"/>
              <a:t>Γίνεται μόνο μετά τη συλλογή του δείγματος.</a:t>
            </a:r>
          </a:p>
          <a:p>
            <a:pPr marL="749808" lvl="1" indent="-457200">
              <a:buFont typeface="+mj-lt"/>
              <a:buAutoNum type="arabicPeriod"/>
            </a:pPr>
            <a:r>
              <a:rPr lang="el-GR" dirty="0"/>
              <a:t>Η ατομική εξομοίωση εφαρμόζεται όταν έχει ολοκληρωθεί η διαμόρφωση της κατηγορίας των εκτεθειμένων ατόμων και είναι γνωστή η κατανομή τους ως προς τους δυνητικούς </a:t>
            </a:r>
            <a:r>
              <a:rPr lang="el-GR" dirty="0" err="1"/>
              <a:t>συγχυτές</a:t>
            </a:r>
            <a:r>
              <a:rPr lang="el-GR" dirty="0"/>
              <a:t>.</a:t>
            </a:r>
          </a:p>
          <a:p>
            <a:pPr marL="749808" lvl="1" indent="-457200">
              <a:buFont typeface="+mj-lt"/>
              <a:buAutoNum type="arabicPeriod"/>
            </a:pPr>
            <a:r>
              <a:rPr lang="el-GR" dirty="0"/>
              <a:t>Η αναλογική εξομοίωση εφαρμόζεται όταν η διαμόρφωση των κατηγοριών των εκτεθειμένων και μη, γίνεται συγχρόνως. </a:t>
            </a:r>
            <a:endParaRPr lang="en-GB" dirty="0"/>
          </a:p>
        </p:txBody>
      </p:sp>
    </p:spTree>
    <p:extLst>
      <p:ext uri="{BB962C8B-B14F-4D97-AF65-F5344CB8AC3E}">
        <p14:creationId xmlns:p14="http://schemas.microsoft.com/office/powerpoint/2010/main" val="41317257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7884B5-3257-BA3A-9DF3-FA4BD2EBE417}"/>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2F76EC28-B090-162B-0FFD-4CCF0122A501}"/>
              </a:ext>
            </a:extLst>
          </p:cNvPr>
          <p:cNvSpPr>
            <a:spLocks noGrp="1"/>
          </p:cNvSpPr>
          <p:nvPr>
            <p:ph idx="1"/>
          </p:nvPr>
        </p:nvSpPr>
        <p:spPr/>
        <p:txBody>
          <a:bodyPr/>
          <a:lstStyle/>
          <a:p>
            <a:r>
              <a:rPr lang="el-GR" dirty="0"/>
              <a:t>6. Τι ισχύει για την εξομοίωση:</a:t>
            </a:r>
          </a:p>
          <a:p>
            <a:pPr marL="749808" lvl="1" indent="-457200">
              <a:buFont typeface="+mj-lt"/>
              <a:buAutoNum type="arabicPeriod"/>
            </a:pPr>
            <a:r>
              <a:rPr lang="el-GR" dirty="0">
                <a:solidFill>
                  <a:srgbClr val="FF0000"/>
                </a:solidFill>
              </a:rPr>
              <a:t>Στην εξομοίωση επιλέγεται μια ομάδα ατόμων, έτσι ώστε να είναι παρόμοια με μια άλλη ομάδα ως προς την κατανομή ενός ή περισσότερων εξωγενών προσδιοριστών.</a:t>
            </a:r>
          </a:p>
          <a:p>
            <a:pPr marL="749808" lvl="1" indent="-457200">
              <a:buFont typeface="+mj-lt"/>
              <a:buAutoNum type="arabicPeriod"/>
            </a:pPr>
            <a:r>
              <a:rPr lang="el-GR" dirty="0"/>
              <a:t>Γίνεται μόνο μετά τη συλλογή του δείγματος.</a:t>
            </a:r>
          </a:p>
          <a:p>
            <a:pPr marL="749808" lvl="1" indent="-457200">
              <a:buFont typeface="+mj-lt"/>
              <a:buAutoNum type="arabicPeriod"/>
            </a:pPr>
            <a:r>
              <a:rPr lang="el-GR" dirty="0"/>
              <a:t>Η ατομική εξομοίωση εφαρμόζεται όταν έχει ολοκληρωθεί η διαμόρφωση της κατηγορίας των εκτεθειμένων ατόμων και είναι γνωστή η κατανομή τους ως προς τους δυνητικούς </a:t>
            </a:r>
            <a:r>
              <a:rPr lang="el-GR" dirty="0" err="1"/>
              <a:t>συγχυτές</a:t>
            </a:r>
            <a:r>
              <a:rPr lang="el-GR" dirty="0"/>
              <a:t>.</a:t>
            </a:r>
          </a:p>
          <a:p>
            <a:pPr marL="749808" lvl="1" indent="-457200">
              <a:buFont typeface="+mj-lt"/>
              <a:buAutoNum type="arabicPeriod"/>
            </a:pPr>
            <a:r>
              <a:rPr lang="el-GR" dirty="0"/>
              <a:t>Η αναλογική εξομοίωση εφαρμόζεται όταν η διαμόρφωση των κατηγοριών των εκτεθειμένων και μη, γίνεται συγχρόνως. </a:t>
            </a:r>
            <a:endParaRPr lang="en-GB" dirty="0"/>
          </a:p>
          <a:p>
            <a:endParaRPr lang="en-GB" dirty="0"/>
          </a:p>
        </p:txBody>
      </p:sp>
    </p:spTree>
    <p:extLst>
      <p:ext uri="{BB962C8B-B14F-4D97-AF65-F5344CB8AC3E}">
        <p14:creationId xmlns:p14="http://schemas.microsoft.com/office/powerpoint/2010/main" val="2074766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6F2866-DD23-85CF-D792-A3B6D349BDA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8F1C0C0-24F7-52C8-37E1-AB3E9129FF57}"/>
              </a:ext>
            </a:extLst>
          </p:cNvPr>
          <p:cNvSpPr>
            <a:spLocks noGrp="1"/>
          </p:cNvSpPr>
          <p:nvPr>
            <p:ph idx="1"/>
          </p:nvPr>
        </p:nvSpPr>
        <p:spPr/>
        <p:txBody>
          <a:bodyPr>
            <a:normAutofit/>
          </a:bodyPr>
          <a:lstStyle/>
          <a:p>
            <a:r>
              <a:rPr lang="el-GR" dirty="0"/>
              <a:t>7. Τι ισχύει για την έννοια της αιτίας:</a:t>
            </a:r>
          </a:p>
          <a:p>
            <a:pPr marL="749808" lvl="1" indent="-457200">
              <a:buFont typeface="+mj-lt"/>
              <a:buAutoNum type="arabicPeriod"/>
            </a:pPr>
            <a:r>
              <a:rPr lang="el-GR" dirty="0"/>
              <a:t>Μια σχέση θεωρείται </a:t>
            </a:r>
            <a:r>
              <a:rPr lang="el-GR" dirty="0" err="1"/>
              <a:t>αιτιακή</a:t>
            </a:r>
            <a:r>
              <a:rPr lang="el-GR" dirty="0"/>
              <a:t> όταν η μεταβολή της συχνότητας ενός προσδιοριστή δεν προκαλεί μεταβολή στη συχνότητα εμφάνισης της μελετώμενης έκβασης.</a:t>
            </a:r>
          </a:p>
          <a:p>
            <a:pPr marL="749808" lvl="1" indent="-457200">
              <a:buFont typeface="+mj-lt"/>
              <a:buAutoNum type="arabicPeriod"/>
            </a:pPr>
            <a:r>
              <a:rPr lang="el-GR" dirty="0"/>
              <a:t>Η συνιστώσα αιτία δεν είναι μια επαρκής αιτία, αλλά μόνο ένα από τα στοιχεία του. </a:t>
            </a:r>
          </a:p>
          <a:p>
            <a:pPr marL="749808" lvl="1" indent="-457200">
              <a:buFont typeface="+mj-lt"/>
              <a:buAutoNum type="arabicPeriod"/>
            </a:pPr>
            <a:r>
              <a:rPr lang="el-GR" dirty="0"/>
              <a:t>Η αναγκαία αιτία είναι μια συνιστώσα αιτία η οποία δεν συμμετέχει σε όλους τους μηχανισμούς για να προκληθεί η πάθηση.</a:t>
            </a:r>
          </a:p>
          <a:p>
            <a:pPr marL="749808" lvl="1" indent="-457200">
              <a:buFont typeface="+mj-lt"/>
              <a:buAutoNum type="arabicPeriod"/>
            </a:pPr>
            <a:r>
              <a:rPr lang="el-GR" dirty="0"/>
              <a:t>Η επαρκής αιτία είναι μία αιτία που δεν προκαλεί μόνη της το αποτέλεσμα.</a:t>
            </a:r>
          </a:p>
          <a:p>
            <a:endParaRPr lang="el-GR" dirty="0"/>
          </a:p>
          <a:p>
            <a:endParaRPr lang="en-GB" dirty="0"/>
          </a:p>
          <a:p>
            <a:endParaRPr lang="en-GB" dirty="0"/>
          </a:p>
        </p:txBody>
      </p:sp>
    </p:spTree>
    <p:extLst>
      <p:ext uri="{BB962C8B-B14F-4D97-AF65-F5344CB8AC3E}">
        <p14:creationId xmlns:p14="http://schemas.microsoft.com/office/powerpoint/2010/main" val="369652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5EDC73-954B-352E-F3C3-1482457C6C28}"/>
              </a:ext>
            </a:extLst>
          </p:cNvPr>
          <p:cNvSpPr>
            <a:spLocks noGrp="1"/>
          </p:cNvSpPr>
          <p:nvPr>
            <p:ph type="title"/>
          </p:nvPr>
        </p:nvSpPr>
        <p:spPr/>
        <p:txBody>
          <a:bodyPr>
            <a:normAutofit fontScale="90000"/>
          </a:bodyPr>
          <a:lstStyle/>
          <a:p>
            <a:r>
              <a:rPr lang="el-GR" dirty="0"/>
              <a:t>Συνώνυμα του όρου προσδιοριστής που χρησιμοποιούνται στη διεθνή βιβλιογραφία</a:t>
            </a:r>
            <a:endParaRPr lang="en-GB" dirty="0"/>
          </a:p>
        </p:txBody>
      </p:sp>
      <p:graphicFrame>
        <p:nvGraphicFramePr>
          <p:cNvPr id="4" name="Θέση περιεχομένου 3">
            <a:extLst>
              <a:ext uri="{FF2B5EF4-FFF2-40B4-BE49-F238E27FC236}">
                <a16:creationId xmlns:a16="http://schemas.microsoft.com/office/drawing/2014/main" id="{12EA080A-DCC7-4ADE-7F59-85E97E6B434F}"/>
              </a:ext>
            </a:extLst>
          </p:cNvPr>
          <p:cNvGraphicFramePr>
            <a:graphicFrameLocks noGrp="1"/>
          </p:cNvGraphicFramePr>
          <p:nvPr>
            <p:ph idx="1"/>
            <p:extLst>
              <p:ext uri="{D42A27DB-BD31-4B8C-83A1-F6EECF244321}">
                <p14:modId xmlns:p14="http://schemas.microsoft.com/office/powerpoint/2010/main" val="1782994651"/>
              </p:ext>
            </p:extLst>
          </p:nvPr>
        </p:nvGraphicFramePr>
        <p:xfrm>
          <a:off x="1096963" y="1846263"/>
          <a:ext cx="10058400" cy="3708400"/>
        </p:xfrm>
        <a:graphic>
          <a:graphicData uri="http://schemas.openxmlformats.org/drawingml/2006/table">
            <a:tbl>
              <a:tblPr firstRow="1" bandRow="1">
                <a:tableStyleId>{5C22544A-7EE6-4342-B048-85BDC9FD1C3A}</a:tableStyleId>
              </a:tblPr>
              <a:tblGrid>
                <a:gridCol w="5029200">
                  <a:extLst>
                    <a:ext uri="{9D8B030D-6E8A-4147-A177-3AD203B41FA5}">
                      <a16:colId xmlns:a16="http://schemas.microsoft.com/office/drawing/2014/main" val="675057585"/>
                    </a:ext>
                  </a:extLst>
                </a:gridCol>
                <a:gridCol w="5029200">
                  <a:extLst>
                    <a:ext uri="{9D8B030D-6E8A-4147-A177-3AD203B41FA5}">
                      <a16:colId xmlns:a16="http://schemas.microsoft.com/office/drawing/2014/main" val="1822806813"/>
                    </a:ext>
                  </a:extLst>
                </a:gridCol>
              </a:tblGrid>
              <a:tr h="370840">
                <a:tc>
                  <a:txBody>
                    <a:bodyPr/>
                    <a:lstStyle/>
                    <a:p>
                      <a:r>
                        <a:rPr lang="el-GR" dirty="0"/>
                        <a:t>Έκθεση</a:t>
                      </a:r>
                      <a:endParaRPr lang="en-GB" dirty="0"/>
                    </a:p>
                  </a:txBody>
                  <a:tcPr/>
                </a:tc>
                <a:tc>
                  <a:txBody>
                    <a:bodyPr/>
                    <a:lstStyle/>
                    <a:p>
                      <a:r>
                        <a:rPr lang="en-GB" dirty="0"/>
                        <a:t>Exposure</a:t>
                      </a:r>
                    </a:p>
                  </a:txBody>
                  <a:tcPr/>
                </a:tc>
                <a:extLst>
                  <a:ext uri="{0D108BD9-81ED-4DB2-BD59-A6C34878D82A}">
                    <a16:rowId xmlns:a16="http://schemas.microsoft.com/office/drawing/2014/main" val="936596555"/>
                  </a:ext>
                </a:extLst>
              </a:tr>
              <a:tr h="370840">
                <a:tc>
                  <a:txBody>
                    <a:bodyPr/>
                    <a:lstStyle/>
                    <a:p>
                      <a:r>
                        <a:rPr lang="el-GR" dirty="0"/>
                        <a:t>Προσδιοριστής</a:t>
                      </a:r>
                      <a:endParaRPr lang="en-GB" dirty="0"/>
                    </a:p>
                  </a:txBody>
                  <a:tcPr/>
                </a:tc>
                <a:tc>
                  <a:txBody>
                    <a:bodyPr/>
                    <a:lstStyle/>
                    <a:p>
                      <a:r>
                        <a:rPr lang="en-GB" dirty="0"/>
                        <a:t>Determinant</a:t>
                      </a:r>
                    </a:p>
                  </a:txBody>
                  <a:tcPr/>
                </a:tc>
                <a:extLst>
                  <a:ext uri="{0D108BD9-81ED-4DB2-BD59-A6C34878D82A}">
                    <a16:rowId xmlns:a16="http://schemas.microsoft.com/office/drawing/2014/main" val="31891435"/>
                  </a:ext>
                </a:extLst>
              </a:tr>
              <a:tr h="370840">
                <a:tc>
                  <a:txBody>
                    <a:bodyPr/>
                    <a:lstStyle/>
                    <a:p>
                      <a:r>
                        <a:rPr lang="el-GR" dirty="0"/>
                        <a:t>Μελετώμενος παράγοντας</a:t>
                      </a:r>
                      <a:endParaRPr lang="en-GB" dirty="0"/>
                    </a:p>
                  </a:txBody>
                  <a:tcPr/>
                </a:tc>
                <a:tc>
                  <a:txBody>
                    <a:bodyPr/>
                    <a:lstStyle/>
                    <a:p>
                      <a:r>
                        <a:rPr lang="en-GB" dirty="0"/>
                        <a:t>Study factor</a:t>
                      </a:r>
                    </a:p>
                  </a:txBody>
                  <a:tcPr/>
                </a:tc>
                <a:extLst>
                  <a:ext uri="{0D108BD9-81ED-4DB2-BD59-A6C34878D82A}">
                    <a16:rowId xmlns:a16="http://schemas.microsoft.com/office/drawing/2014/main" val="15164805"/>
                  </a:ext>
                </a:extLst>
              </a:tr>
              <a:tr h="370840">
                <a:tc>
                  <a:txBody>
                    <a:bodyPr/>
                    <a:lstStyle/>
                    <a:p>
                      <a:r>
                        <a:rPr lang="el-GR" dirty="0"/>
                        <a:t>Παράγοντας κινδύνου</a:t>
                      </a:r>
                      <a:endParaRPr lang="en-GB" dirty="0"/>
                    </a:p>
                  </a:txBody>
                  <a:tcPr/>
                </a:tc>
                <a:tc>
                  <a:txBody>
                    <a:bodyPr/>
                    <a:lstStyle/>
                    <a:p>
                      <a:r>
                        <a:rPr lang="en-GB" dirty="0"/>
                        <a:t>Risk factor</a:t>
                      </a:r>
                    </a:p>
                  </a:txBody>
                  <a:tcPr/>
                </a:tc>
                <a:extLst>
                  <a:ext uri="{0D108BD9-81ED-4DB2-BD59-A6C34878D82A}">
                    <a16:rowId xmlns:a16="http://schemas.microsoft.com/office/drawing/2014/main" val="4055982477"/>
                  </a:ext>
                </a:extLst>
              </a:tr>
              <a:tr h="370840">
                <a:tc>
                  <a:txBody>
                    <a:bodyPr/>
                    <a:lstStyle/>
                    <a:p>
                      <a:r>
                        <a:rPr lang="el-GR" dirty="0"/>
                        <a:t>Ανεξάρτητη μεταβλητή</a:t>
                      </a:r>
                      <a:endParaRPr lang="en-GB" dirty="0"/>
                    </a:p>
                  </a:txBody>
                  <a:tcPr/>
                </a:tc>
                <a:tc>
                  <a:txBody>
                    <a:bodyPr/>
                    <a:lstStyle/>
                    <a:p>
                      <a:r>
                        <a:rPr lang="en-GB" dirty="0"/>
                        <a:t>Independent variate</a:t>
                      </a:r>
                    </a:p>
                  </a:txBody>
                  <a:tcPr/>
                </a:tc>
                <a:extLst>
                  <a:ext uri="{0D108BD9-81ED-4DB2-BD59-A6C34878D82A}">
                    <a16:rowId xmlns:a16="http://schemas.microsoft.com/office/drawing/2014/main" val="684741828"/>
                  </a:ext>
                </a:extLst>
              </a:tr>
              <a:tr h="370840">
                <a:tc>
                  <a:txBody>
                    <a:bodyPr/>
                    <a:lstStyle/>
                    <a:p>
                      <a:r>
                        <a:rPr lang="el-GR" dirty="0"/>
                        <a:t>Χαρακτηριστικό</a:t>
                      </a:r>
                    </a:p>
                  </a:txBody>
                  <a:tcPr/>
                </a:tc>
                <a:tc>
                  <a:txBody>
                    <a:bodyPr/>
                    <a:lstStyle/>
                    <a:p>
                      <a:r>
                        <a:rPr lang="en-GB" dirty="0"/>
                        <a:t>Characteristic</a:t>
                      </a:r>
                    </a:p>
                  </a:txBody>
                  <a:tcPr/>
                </a:tc>
                <a:extLst>
                  <a:ext uri="{0D108BD9-81ED-4DB2-BD59-A6C34878D82A}">
                    <a16:rowId xmlns:a16="http://schemas.microsoft.com/office/drawing/2014/main" val="409362894"/>
                  </a:ext>
                </a:extLst>
              </a:tr>
              <a:tr h="370840">
                <a:tc>
                  <a:txBody>
                    <a:bodyPr/>
                    <a:lstStyle/>
                    <a:p>
                      <a:r>
                        <a:rPr lang="el-GR" dirty="0"/>
                        <a:t>Δείκτης κινδύνου</a:t>
                      </a:r>
                      <a:endParaRPr lang="en-GB" dirty="0"/>
                    </a:p>
                  </a:txBody>
                  <a:tcPr/>
                </a:tc>
                <a:tc>
                  <a:txBody>
                    <a:bodyPr/>
                    <a:lstStyle/>
                    <a:p>
                      <a:r>
                        <a:rPr lang="en-GB" dirty="0"/>
                        <a:t>Risk indicator</a:t>
                      </a:r>
                    </a:p>
                  </a:txBody>
                  <a:tcPr/>
                </a:tc>
                <a:extLst>
                  <a:ext uri="{0D108BD9-81ED-4DB2-BD59-A6C34878D82A}">
                    <a16:rowId xmlns:a16="http://schemas.microsoft.com/office/drawing/2014/main" val="2178432509"/>
                  </a:ext>
                </a:extLst>
              </a:tr>
              <a:tr h="370840">
                <a:tc>
                  <a:txBody>
                    <a:bodyPr/>
                    <a:lstStyle/>
                    <a:p>
                      <a:r>
                        <a:rPr lang="el-GR" dirty="0"/>
                        <a:t>Αιτιολογικός δείκτης κινδύνου</a:t>
                      </a:r>
                      <a:endParaRPr lang="en-GB" dirty="0"/>
                    </a:p>
                  </a:txBody>
                  <a:tcPr/>
                </a:tc>
                <a:tc>
                  <a:txBody>
                    <a:bodyPr/>
                    <a:lstStyle/>
                    <a:p>
                      <a:r>
                        <a:rPr lang="en-GB" dirty="0"/>
                        <a:t>Causal risk indicator</a:t>
                      </a:r>
                    </a:p>
                  </a:txBody>
                  <a:tcPr/>
                </a:tc>
                <a:extLst>
                  <a:ext uri="{0D108BD9-81ED-4DB2-BD59-A6C34878D82A}">
                    <a16:rowId xmlns:a16="http://schemas.microsoft.com/office/drawing/2014/main" val="810224251"/>
                  </a:ext>
                </a:extLst>
              </a:tr>
              <a:tr h="370840">
                <a:tc>
                  <a:txBody>
                    <a:bodyPr/>
                    <a:lstStyle/>
                    <a:p>
                      <a:r>
                        <a:rPr lang="el-GR" dirty="0"/>
                        <a:t>Δυνητικά αιτιολογικός παράγοντας</a:t>
                      </a:r>
                      <a:endParaRPr lang="en-GB" dirty="0"/>
                    </a:p>
                  </a:txBody>
                  <a:tcPr/>
                </a:tc>
                <a:tc>
                  <a:txBody>
                    <a:bodyPr/>
                    <a:lstStyle/>
                    <a:p>
                      <a:r>
                        <a:rPr lang="en-GB" dirty="0"/>
                        <a:t>Putatively causal factor</a:t>
                      </a:r>
                    </a:p>
                  </a:txBody>
                  <a:tcPr/>
                </a:tc>
                <a:extLst>
                  <a:ext uri="{0D108BD9-81ED-4DB2-BD59-A6C34878D82A}">
                    <a16:rowId xmlns:a16="http://schemas.microsoft.com/office/drawing/2014/main" val="927883521"/>
                  </a:ext>
                </a:extLst>
              </a:tr>
              <a:tr h="370840">
                <a:tc>
                  <a:txBody>
                    <a:bodyPr/>
                    <a:lstStyle/>
                    <a:p>
                      <a:r>
                        <a:rPr lang="el-GR" dirty="0"/>
                        <a:t>Προβλεπτικός παράγοντας</a:t>
                      </a:r>
                      <a:endParaRPr lang="en-GB" dirty="0"/>
                    </a:p>
                  </a:txBody>
                  <a:tcPr/>
                </a:tc>
                <a:tc>
                  <a:txBody>
                    <a:bodyPr/>
                    <a:lstStyle/>
                    <a:p>
                      <a:r>
                        <a:rPr lang="en-GB" dirty="0"/>
                        <a:t>Predictor </a:t>
                      </a:r>
                    </a:p>
                  </a:txBody>
                  <a:tcPr/>
                </a:tc>
                <a:extLst>
                  <a:ext uri="{0D108BD9-81ED-4DB2-BD59-A6C34878D82A}">
                    <a16:rowId xmlns:a16="http://schemas.microsoft.com/office/drawing/2014/main" val="3921857164"/>
                  </a:ext>
                </a:extLst>
              </a:tr>
            </a:tbl>
          </a:graphicData>
        </a:graphic>
      </p:graphicFrame>
    </p:spTree>
    <p:extLst>
      <p:ext uri="{BB962C8B-B14F-4D97-AF65-F5344CB8AC3E}">
        <p14:creationId xmlns:p14="http://schemas.microsoft.com/office/powerpoint/2010/main" val="22234730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1C0B70-8B88-6862-11FC-F7ACA8A36FB4}"/>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46F44C4-0A4F-BB57-23E8-21803A1AFBF7}"/>
              </a:ext>
            </a:extLst>
          </p:cNvPr>
          <p:cNvSpPr>
            <a:spLocks noGrp="1"/>
          </p:cNvSpPr>
          <p:nvPr>
            <p:ph idx="1"/>
          </p:nvPr>
        </p:nvSpPr>
        <p:spPr/>
        <p:txBody>
          <a:bodyPr/>
          <a:lstStyle/>
          <a:p>
            <a:r>
              <a:rPr lang="el-GR" dirty="0"/>
              <a:t>7. Τι ισχύει για την έννοια της αιτίας:</a:t>
            </a:r>
          </a:p>
          <a:p>
            <a:pPr marL="749808" lvl="1" indent="-457200">
              <a:buFont typeface="+mj-lt"/>
              <a:buAutoNum type="arabicPeriod"/>
            </a:pPr>
            <a:r>
              <a:rPr lang="el-GR" dirty="0"/>
              <a:t>Μια σχέση θεωρείται </a:t>
            </a:r>
            <a:r>
              <a:rPr lang="el-GR" dirty="0" err="1"/>
              <a:t>αιτιακή</a:t>
            </a:r>
            <a:r>
              <a:rPr lang="el-GR" dirty="0"/>
              <a:t> όταν η μεταβολή της συχνότητας ενός προσδιοριστή δεν προκαλεί μεταβολή στη συχνότητα εμφάνισης της μελετώμενης έκβασης.</a:t>
            </a:r>
          </a:p>
          <a:p>
            <a:pPr marL="749808" lvl="1" indent="-457200">
              <a:buFont typeface="+mj-lt"/>
              <a:buAutoNum type="arabicPeriod"/>
            </a:pPr>
            <a:r>
              <a:rPr lang="el-GR" dirty="0">
                <a:solidFill>
                  <a:srgbClr val="FF0000"/>
                </a:solidFill>
              </a:rPr>
              <a:t>Η συνιστώσα αιτία δεν είναι μια επαρκής αιτία, αλλά μόνο ένα από τα στοιχεία του. </a:t>
            </a:r>
          </a:p>
          <a:p>
            <a:pPr marL="749808" lvl="1" indent="-457200">
              <a:buFont typeface="+mj-lt"/>
              <a:buAutoNum type="arabicPeriod"/>
            </a:pPr>
            <a:r>
              <a:rPr lang="el-GR" dirty="0"/>
              <a:t>Η αναγκαία αιτία είναι μια συνιστώσα αιτία η οποία δεν συμμετέχει σε όλους τους μηχανισμούς για να προκληθεί η πάθηση.</a:t>
            </a:r>
          </a:p>
          <a:p>
            <a:pPr marL="749808" lvl="1" indent="-457200">
              <a:buFont typeface="+mj-lt"/>
              <a:buAutoNum type="arabicPeriod"/>
            </a:pPr>
            <a:r>
              <a:rPr lang="el-GR" dirty="0"/>
              <a:t>Η επαρκής αιτία είναι μία αιτία που δεν προκαλεί μόνη της το αποτέλεσμα.</a:t>
            </a:r>
          </a:p>
          <a:p>
            <a:endParaRPr lang="en-GB" dirty="0"/>
          </a:p>
        </p:txBody>
      </p:sp>
    </p:spTree>
    <p:extLst>
      <p:ext uri="{BB962C8B-B14F-4D97-AF65-F5344CB8AC3E}">
        <p14:creationId xmlns:p14="http://schemas.microsoft.com/office/powerpoint/2010/main" val="1715629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036A57-13BD-E582-6275-317259140485}"/>
              </a:ext>
            </a:extLst>
          </p:cNvPr>
          <p:cNvSpPr>
            <a:spLocks noGrp="1"/>
          </p:cNvSpPr>
          <p:nvPr>
            <p:ph type="title"/>
          </p:nvPr>
        </p:nvSpPr>
        <p:spPr/>
        <p:txBody>
          <a:bodyPr/>
          <a:lstStyle/>
          <a:p>
            <a:r>
              <a:rPr lang="el-GR" dirty="0"/>
              <a:t>Προσδιοριστές </a:t>
            </a:r>
            <a:endParaRPr lang="en-GB" dirty="0"/>
          </a:p>
        </p:txBody>
      </p:sp>
      <p:sp>
        <p:nvSpPr>
          <p:cNvPr id="3" name="Θέση περιεχομένου 2">
            <a:extLst>
              <a:ext uri="{FF2B5EF4-FFF2-40B4-BE49-F238E27FC236}">
                <a16:creationId xmlns:a16="http://schemas.microsoft.com/office/drawing/2014/main" id="{018E39C6-33C9-5959-66FB-B7632A1F3510}"/>
              </a:ext>
            </a:extLst>
          </p:cNvPr>
          <p:cNvSpPr>
            <a:spLocks noGrp="1"/>
          </p:cNvSpPr>
          <p:nvPr>
            <p:ph idx="1"/>
          </p:nvPr>
        </p:nvSpPr>
        <p:spPr/>
        <p:txBody>
          <a:bodyPr/>
          <a:lstStyle/>
          <a:p>
            <a:r>
              <a:rPr lang="el-GR" dirty="0"/>
              <a:t>Διακρίνονται σε περιγραφικούς (</a:t>
            </a:r>
            <a:r>
              <a:rPr lang="en-GB" dirty="0"/>
              <a:t>descriptive) </a:t>
            </a:r>
            <a:r>
              <a:rPr lang="el-GR" dirty="0"/>
              <a:t>και </a:t>
            </a:r>
            <a:r>
              <a:rPr lang="el-GR" dirty="0" err="1"/>
              <a:t>αιτιακούς</a:t>
            </a:r>
            <a:r>
              <a:rPr lang="el-GR" dirty="0"/>
              <a:t> (</a:t>
            </a:r>
            <a:r>
              <a:rPr lang="en-GB" dirty="0"/>
              <a:t>casual).</a:t>
            </a:r>
          </a:p>
          <a:p>
            <a:r>
              <a:rPr lang="el-GR" dirty="0"/>
              <a:t>Ο προσδιοριστής της συχνότητας εμφάνισης μιας έκβασης περιλαμβάνει δύο κατηγορίες, την ενδεικτική κατηγορία και την κατηγορία αναφοράς.</a:t>
            </a:r>
          </a:p>
          <a:p>
            <a:r>
              <a:rPr lang="el-GR" dirty="0"/>
              <a:t> π.χ. μελετώμενος προσδιοριστής: η ομάδα αίματος</a:t>
            </a:r>
          </a:p>
          <a:p>
            <a:r>
              <a:rPr lang="el-GR" dirty="0"/>
              <a:t>Εάν επιλέξουμε ως ενδεικτική κατηγορία την ομάδα Α, τότε η κατηγορία αναφοράς θα αποτελείται από τα άτομα που δεν έχουν ομάδα αίματος Α, δηλαδή από τα άτομα με ομάδα αίματος Β, ΑΒ, 0.</a:t>
            </a:r>
            <a:endParaRPr lang="en-GB" dirty="0"/>
          </a:p>
        </p:txBody>
      </p:sp>
    </p:spTree>
    <p:extLst>
      <p:ext uri="{BB962C8B-B14F-4D97-AF65-F5344CB8AC3E}">
        <p14:creationId xmlns:p14="http://schemas.microsoft.com/office/powerpoint/2010/main" val="355248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AF7CDA-98A0-D6E2-B1A0-E0B8AA7C7EDD}"/>
              </a:ext>
            </a:extLst>
          </p:cNvPr>
          <p:cNvSpPr>
            <a:spLocks noGrp="1"/>
          </p:cNvSpPr>
          <p:nvPr>
            <p:ph type="title"/>
          </p:nvPr>
        </p:nvSpPr>
        <p:spPr/>
        <p:txBody>
          <a:bodyPr/>
          <a:lstStyle/>
          <a:p>
            <a:r>
              <a:rPr lang="el-GR" dirty="0" err="1"/>
              <a:t>Συγχυτής</a:t>
            </a:r>
            <a:r>
              <a:rPr lang="el-GR" dirty="0"/>
              <a:t> (</a:t>
            </a:r>
            <a:r>
              <a:rPr lang="en-GB" dirty="0"/>
              <a:t>confounder)</a:t>
            </a:r>
          </a:p>
        </p:txBody>
      </p:sp>
      <p:sp>
        <p:nvSpPr>
          <p:cNvPr id="3" name="Θέση περιεχομένου 2">
            <a:extLst>
              <a:ext uri="{FF2B5EF4-FFF2-40B4-BE49-F238E27FC236}">
                <a16:creationId xmlns:a16="http://schemas.microsoft.com/office/drawing/2014/main" id="{6F249D27-06DA-DA7B-EDA9-0B45C355B4B1}"/>
              </a:ext>
            </a:extLst>
          </p:cNvPr>
          <p:cNvSpPr>
            <a:spLocks noGrp="1"/>
          </p:cNvSpPr>
          <p:nvPr>
            <p:ph idx="1"/>
          </p:nvPr>
        </p:nvSpPr>
        <p:spPr/>
        <p:txBody>
          <a:bodyPr/>
          <a:lstStyle/>
          <a:p>
            <a:r>
              <a:rPr lang="el-GR" dirty="0"/>
              <a:t>Η σχέση που προκύπτει σε μια μελέτη ανάμεσα στον μελετώμενο προσδιοριστή και τη συχνότητα εμφάνισης της έκβασης δεν είναι </a:t>
            </a:r>
            <a:r>
              <a:rPr lang="el-GR" dirty="0" err="1"/>
              <a:t>αιτιακή</a:t>
            </a:r>
            <a:r>
              <a:rPr lang="el-GR" dirty="0"/>
              <a:t>, αλλά οφείλεται στη </a:t>
            </a:r>
            <a:r>
              <a:rPr lang="el-GR" dirty="0" err="1"/>
              <a:t>συγχυτική</a:t>
            </a:r>
            <a:r>
              <a:rPr lang="el-GR" dirty="0"/>
              <a:t> δράση ορισμένων χαρακτηριστικών, που καλούνται </a:t>
            </a:r>
            <a:r>
              <a:rPr lang="el-GR" dirty="0" err="1"/>
              <a:t>συγχυτές</a:t>
            </a:r>
            <a:r>
              <a:rPr lang="el-GR" dirty="0"/>
              <a:t> και που πρέπει να εξουδετερώνονται (ή διαφορετικά να ελέγχονται) είτε κατά τον σχεδιασμό της μελέτης (εφαρμόζοντας την </a:t>
            </a:r>
            <a:r>
              <a:rPr lang="el-GR" dirty="0" err="1"/>
              <a:t>τυχαιοποίηση</a:t>
            </a:r>
            <a:r>
              <a:rPr lang="el-GR" dirty="0"/>
              <a:t>, την εξομοίωση ή την περιοριστική μέθοδο) είτε κατά την ανάλυση των δεδομένων (εφαρμόζοντας τη </a:t>
            </a:r>
            <a:r>
              <a:rPr lang="el-GR" dirty="0" err="1"/>
              <a:t>διαστρωματική</a:t>
            </a:r>
            <a:r>
              <a:rPr lang="el-GR" dirty="0"/>
              <a:t> ανάλυση, την προτυποποίηση ή την </a:t>
            </a:r>
            <a:r>
              <a:rPr lang="el-GR" dirty="0" err="1"/>
              <a:t>πολυμεταβλητή</a:t>
            </a:r>
            <a:r>
              <a:rPr lang="el-GR" dirty="0"/>
              <a:t> ανάλυση).</a:t>
            </a:r>
          </a:p>
          <a:p>
            <a:endParaRPr lang="en-GB" dirty="0"/>
          </a:p>
        </p:txBody>
      </p:sp>
    </p:spTree>
    <p:extLst>
      <p:ext uri="{BB962C8B-B14F-4D97-AF65-F5344CB8AC3E}">
        <p14:creationId xmlns:p14="http://schemas.microsoft.com/office/powerpoint/2010/main" val="1835708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9AF87B-E51D-A740-AF07-EEAC1AB1C4A8}"/>
              </a:ext>
            </a:extLst>
          </p:cNvPr>
          <p:cNvSpPr>
            <a:spLocks noGrp="1"/>
          </p:cNvSpPr>
          <p:nvPr>
            <p:ph type="title"/>
          </p:nvPr>
        </p:nvSpPr>
        <p:spPr/>
        <p:txBody>
          <a:bodyPr/>
          <a:lstStyle/>
          <a:p>
            <a:r>
              <a:rPr lang="el-GR" dirty="0"/>
              <a:t>Ένα χαρακτηριστικό για να θεωρηθεί </a:t>
            </a:r>
            <a:r>
              <a:rPr lang="el-GR" dirty="0" err="1"/>
              <a:t>συγχυτής</a:t>
            </a:r>
            <a:r>
              <a:rPr lang="el-GR" dirty="0"/>
              <a:t> πρέπει:</a:t>
            </a:r>
            <a:endParaRPr lang="en-GB" dirty="0"/>
          </a:p>
        </p:txBody>
      </p:sp>
      <p:sp>
        <p:nvSpPr>
          <p:cNvPr id="3" name="Θέση περιεχομένου 2">
            <a:extLst>
              <a:ext uri="{FF2B5EF4-FFF2-40B4-BE49-F238E27FC236}">
                <a16:creationId xmlns:a16="http://schemas.microsoft.com/office/drawing/2014/main" id="{07B2A6FC-91C1-8C41-84AB-8E5AFD925899}"/>
              </a:ext>
            </a:extLst>
          </p:cNvPr>
          <p:cNvSpPr>
            <a:spLocks noGrp="1"/>
          </p:cNvSpPr>
          <p:nvPr>
            <p:ph idx="1"/>
          </p:nvPr>
        </p:nvSpPr>
        <p:spPr/>
        <p:txBody>
          <a:bodyPr/>
          <a:lstStyle/>
          <a:p>
            <a:pPr marL="457200" indent="-457200">
              <a:buFont typeface="+mj-lt"/>
              <a:buAutoNum type="arabicPeriod"/>
            </a:pPr>
            <a:r>
              <a:rPr lang="el-GR" dirty="0"/>
              <a:t>Να σχετίζεται με την συχνότητα εμφάνισης της μελετώμενης έκβασης.</a:t>
            </a:r>
          </a:p>
          <a:p>
            <a:pPr marL="457200" indent="-457200">
              <a:buFont typeface="+mj-lt"/>
              <a:buAutoNum type="arabicPeriod"/>
            </a:pPr>
            <a:r>
              <a:rPr lang="el-GR" dirty="0"/>
              <a:t>Να σχετίζεται με τον μελετώμενο προσδιοριστή ή να κατανέμεται ανισότιμα στις δύο ομάδες.</a:t>
            </a:r>
          </a:p>
          <a:p>
            <a:pPr marL="457200" indent="-457200">
              <a:buFont typeface="+mj-lt"/>
              <a:buAutoNum type="arabicPeriod"/>
            </a:pPr>
            <a:r>
              <a:rPr lang="el-GR" dirty="0"/>
              <a:t>Να μην είναι αποτέλεσμα του μελετώμενου προσδιοριστή, να μην αποτελεί δηλαδή ενδιάμεσο στάδιο του μηχανισμού με τον οποίο ο προσδιοριστής προκαλεί την πάθηση.</a:t>
            </a:r>
            <a:endParaRPr lang="en-GB" dirty="0"/>
          </a:p>
        </p:txBody>
      </p:sp>
    </p:spTree>
    <p:extLst>
      <p:ext uri="{BB962C8B-B14F-4D97-AF65-F5344CB8AC3E}">
        <p14:creationId xmlns:p14="http://schemas.microsoft.com/office/powerpoint/2010/main" val="3107706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189889-5866-8458-CA8C-E43B4BCFD780}"/>
              </a:ext>
            </a:extLst>
          </p:cNvPr>
          <p:cNvSpPr>
            <a:spLocks noGrp="1"/>
          </p:cNvSpPr>
          <p:nvPr>
            <p:ph type="title"/>
          </p:nvPr>
        </p:nvSpPr>
        <p:spPr/>
        <p:txBody>
          <a:bodyPr/>
          <a:lstStyle/>
          <a:p>
            <a:r>
              <a:rPr lang="el-GR" dirty="0"/>
              <a:t>Σύγχυση λόγω ένδειξης</a:t>
            </a:r>
            <a:endParaRPr lang="en-GB" dirty="0"/>
          </a:p>
        </p:txBody>
      </p:sp>
      <p:sp>
        <p:nvSpPr>
          <p:cNvPr id="3" name="Θέση περιεχομένου 2">
            <a:extLst>
              <a:ext uri="{FF2B5EF4-FFF2-40B4-BE49-F238E27FC236}">
                <a16:creationId xmlns:a16="http://schemas.microsoft.com/office/drawing/2014/main" id="{E4C18C41-F677-10E4-DF20-0BB95EA6A5E9}"/>
              </a:ext>
            </a:extLst>
          </p:cNvPr>
          <p:cNvSpPr>
            <a:spLocks noGrp="1"/>
          </p:cNvSpPr>
          <p:nvPr>
            <p:ph idx="1"/>
          </p:nvPr>
        </p:nvSpPr>
        <p:spPr/>
        <p:txBody>
          <a:bodyPr/>
          <a:lstStyle/>
          <a:p>
            <a:r>
              <a:rPr lang="el-GR" dirty="0"/>
              <a:t>Σε ορισμένες περιπτώσεις, η σύγκριση της αποτελεσματικότητας των θεραπευτικών παρεμβάσεων πραγματοποιείται με μη τυχαιοποιημένες ελεγχόμενες δοκιμές.</a:t>
            </a:r>
          </a:p>
          <a:p>
            <a:r>
              <a:rPr lang="el-GR" dirty="0"/>
              <a:t>Στις μελέτες αυτές συγκρίνεται η αποτελεσματικότητα των θεραπευτικών παρεμβάσεων, χωρίς όμως να λαμβάνεται υπόψη ότι η έκβαση εξαρτάται όχι μόνο από τη θεραπευτική παρέμβαση, αλλά και από τις θεραπευτικές ενδείξεις.</a:t>
            </a:r>
          </a:p>
          <a:p>
            <a:r>
              <a:rPr lang="el-GR" dirty="0"/>
              <a:t>Το πρόβλημα οφείλεται κυρίως στο φαινόμενο που αναφέρεται ως «σύγχυση λόγω ένδειξης». </a:t>
            </a:r>
          </a:p>
          <a:p>
            <a:r>
              <a:rPr lang="el-GR" dirty="0"/>
              <a:t>Εξουδετερώνεται με την τυχαία κατανομή των πασχόντων στις δύο ομάδες. </a:t>
            </a:r>
          </a:p>
          <a:p>
            <a:r>
              <a:rPr lang="el-GR" dirty="0"/>
              <a:t>Π.χ. ένα νέο αντιβιοτικό για ανθεκτικά μικρόβια που προκαλούν μηνιγγίτιδα. Εάν δεν έχουμε τυχαία κατανομή, τότε θα δοθεί στους πιο βαριά ασθενείς, που αναμένεται να έχουν περισσότερο θανατηφόρα έκβαση σε σύγκριση με την άλλη ομάδα. Ακόμη και αν το φάρμακο είναι αποτελεσματικό αναμένεται η θνητότητα σε αυτή την ομάδα να είναι μεγαλύτερη.</a:t>
            </a:r>
            <a:endParaRPr lang="en-GB" dirty="0"/>
          </a:p>
        </p:txBody>
      </p:sp>
    </p:spTree>
    <p:extLst>
      <p:ext uri="{BB962C8B-B14F-4D97-AF65-F5344CB8AC3E}">
        <p14:creationId xmlns:p14="http://schemas.microsoft.com/office/powerpoint/2010/main" val="4155273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799CD0-8D4C-B09B-23F8-1ECD946D66A5}"/>
              </a:ext>
            </a:extLst>
          </p:cNvPr>
          <p:cNvSpPr>
            <a:spLocks noGrp="1"/>
          </p:cNvSpPr>
          <p:nvPr>
            <p:ph type="title"/>
          </p:nvPr>
        </p:nvSpPr>
        <p:spPr/>
        <p:txBody>
          <a:bodyPr/>
          <a:lstStyle/>
          <a:p>
            <a:r>
              <a:rPr lang="el-GR" dirty="0"/>
              <a:t>Εξουδετέρωση της σύγχυσης</a:t>
            </a:r>
            <a:endParaRPr lang="en-GB" dirty="0"/>
          </a:p>
        </p:txBody>
      </p:sp>
      <p:sp>
        <p:nvSpPr>
          <p:cNvPr id="3" name="Θέση περιεχομένου 2">
            <a:extLst>
              <a:ext uri="{FF2B5EF4-FFF2-40B4-BE49-F238E27FC236}">
                <a16:creationId xmlns:a16="http://schemas.microsoft.com/office/drawing/2014/main" id="{5C639E83-7A2F-93F7-A04C-34F720548DAB}"/>
              </a:ext>
            </a:extLst>
          </p:cNvPr>
          <p:cNvSpPr>
            <a:spLocks noGrp="1"/>
          </p:cNvSpPr>
          <p:nvPr>
            <p:ph idx="1"/>
          </p:nvPr>
        </p:nvSpPr>
        <p:spPr/>
        <p:txBody>
          <a:bodyPr/>
          <a:lstStyle/>
          <a:p>
            <a:r>
              <a:rPr lang="el-GR" dirty="0"/>
              <a:t>Μπορεί να γίνει:</a:t>
            </a:r>
          </a:p>
          <a:p>
            <a:r>
              <a:rPr lang="el-GR" dirty="0"/>
              <a:t>Κατά τον σχεδιασμό της μελέτης (με </a:t>
            </a:r>
            <a:r>
              <a:rPr lang="el-GR" dirty="0" err="1"/>
              <a:t>τυχαιοποίηση</a:t>
            </a:r>
            <a:r>
              <a:rPr lang="el-GR" dirty="0"/>
              <a:t>, με εξομοίωση ή με την περιοριστική μέθοδο).</a:t>
            </a:r>
          </a:p>
          <a:p>
            <a:r>
              <a:rPr lang="el-GR" dirty="0"/>
              <a:t>Κατά την ανάλυση των δεδομένων (με τη </a:t>
            </a:r>
            <a:r>
              <a:rPr lang="el-GR" dirty="0" err="1"/>
              <a:t>διαστρωματική</a:t>
            </a:r>
            <a:r>
              <a:rPr lang="el-GR" dirty="0"/>
              <a:t> ανάλυση, την προτυποποίηση ή την </a:t>
            </a:r>
            <a:r>
              <a:rPr lang="el-GR" dirty="0" err="1"/>
              <a:t>πολυμεταβλητή</a:t>
            </a:r>
            <a:r>
              <a:rPr lang="el-GR" dirty="0"/>
              <a:t> ανάλυση).</a:t>
            </a:r>
            <a:endParaRPr lang="en-GB" dirty="0"/>
          </a:p>
        </p:txBody>
      </p:sp>
    </p:spTree>
    <p:extLst>
      <p:ext uri="{BB962C8B-B14F-4D97-AF65-F5344CB8AC3E}">
        <p14:creationId xmlns:p14="http://schemas.microsoft.com/office/powerpoint/2010/main" val="1848955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AA4494-9572-2C2B-2CFE-86F07B480270}"/>
              </a:ext>
            </a:extLst>
          </p:cNvPr>
          <p:cNvSpPr>
            <a:spLocks noGrp="1"/>
          </p:cNvSpPr>
          <p:nvPr>
            <p:ph type="title"/>
          </p:nvPr>
        </p:nvSpPr>
        <p:spPr/>
        <p:txBody>
          <a:bodyPr/>
          <a:lstStyle/>
          <a:p>
            <a:r>
              <a:rPr lang="el-GR" dirty="0"/>
              <a:t>Εξουδετέρωση της σύγχυσης</a:t>
            </a:r>
            <a:endParaRPr lang="en-GB" dirty="0"/>
          </a:p>
        </p:txBody>
      </p:sp>
      <p:sp>
        <p:nvSpPr>
          <p:cNvPr id="3" name="Θέση περιεχομένου 2">
            <a:extLst>
              <a:ext uri="{FF2B5EF4-FFF2-40B4-BE49-F238E27FC236}">
                <a16:creationId xmlns:a16="http://schemas.microsoft.com/office/drawing/2014/main" id="{8C3EF441-1FF2-58A9-4909-3859E8ED0133}"/>
              </a:ext>
            </a:extLst>
          </p:cNvPr>
          <p:cNvSpPr>
            <a:spLocks noGrp="1"/>
          </p:cNvSpPr>
          <p:nvPr>
            <p:ph idx="1"/>
          </p:nvPr>
        </p:nvSpPr>
        <p:spPr/>
        <p:txBody>
          <a:bodyPr/>
          <a:lstStyle/>
          <a:p>
            <a:r>
              <a:rPr lang="el-GR" dirty="0"/>
              <a:t>Η ανάδειξη μιας σχέσης ως </a:t>
            </a:r>
            <a:r>
              <a:rPr lang="el-GR" dirty="0" err="1"/>
              <a:t>αιτιακή</a:t>
            </a:r>
            <a:r>
              <a:rPr lang="el-GR" dirty="0"/>
              <a:t> απαιτεί την εξουδετέρωση όλων των γνωστών και άγνωστων </a:t>
            </a:r>
            <a:r>
              <a:rPr lang="el-GR" dirty="0" err="1"/>
              <a:t>συγχυτών</a:t>
            </a:r>
            <a:r>
              <a:rPr lang="el-GR" dirty="0"/>
              <a:t>.</a:t>
            </a:r>
          </a:p>
          <a:p>
            <a:r>
              <a:rPr lang="el-GR" dirty="0"/>
              <a:t>Οι κλινικές δοκιμές είναι οι μόνες που προσεγγίζουν ως έναν βαθμό την πειραματική διαδικασία και επιτυγχάνουν την εξουδετέρωση των </a:t>
            </a:r>
            <a:r>
              <a:rPr lang="el-GR" dirty="0" err="1"/>
              <a:t>συγχυτών</a:t>
            </a:r>
            <a:r>
              <a:rPr lang="el-GR" dirty="0"/>
              <a:t>.</a:t>
            </a:r>
          </a:p>
          <a:p>
            <a:endParaRPr lang="en-GB" dirty="0"/>
          </a:p>
        </p:txBody>
      </p:sp>
    </p:spTree>
    <p:extLst>
      <p:ext uri="{BB962C8B-B14F-4D97-AF65-F5344CB8AC3E}">
        <p14:creationId xmlns:p14="http://schemas.microsoft.com/office/powerpoint/2010/main" val="137977189"/>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144</TotalTime>
  <Words>2141</Words>
  <Application>Microsoft Office PowerPoint</Application>
  <PresentationFormat>Ευρεία οθόνη</PresentationFormat>
  <Paragraphs>153</Paragraphs>
  <Slides>30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30</vt:i4>
      </vt:variant>
    </vt:vector>
  </HeadingPairs>
  <TitlesOfParts>
    <vt:vector size="33" baseType="lpstr">
      <vt:lpstr>Calibri</vt:lpstr>
      <vt:lpstr>Calibri Light</vt:lpstr>
      <vt:lpstr>Ανασκόπηση</vt:lpstr>
      <vt:lpstr>Οι έννοιες του προσδιοριστή, του συγχυτή και της αιτίας</vt:lpstr>
      <vt:lpstr>Προσδιοριστής </vt:lpstr>
      <vt:lpstr>Συνώνυμα του όρου προσδιοριστής που χρησιμοποιούνται στη διεθνή βιβλιογραφία</vt:lpstr>
      <vt:lpstr>Προσδιοριστές </vt:lpstr>
      <vt:lpstr>Συγχυτής (confounder)</vt:lpstr>
      <vt:lpstr>Ένα χαρακτηριστικό για να θεωρηθεί συγχυτής πρέπει:</vt:lpstr>
      <vt:lpstr>Σύγχυση λόγω ένδειξης</vt:lpstr>
      <vt:lpstr>Εξουδετέρωση της σύγχυσης</vt:lpstr>
      <vt:lpstr>Εξουδετέρωση της σύγχυσης</vt:lpstr>
      <vt:lpstr>Εξουδετέρωση της σύγχυσης</vt:lpstr>
      <vt:lpstr>Εξουδετέρωση της σύγχυσης</vt:lpstr>
      <vt:lpstr>Εξουδετέρωση της σύγχυσης</vt:lpstr>
      <vt:lpstr>Η έννοια της αιτίας</vt:lpstr>
      <vt:lpstr>Η έννοια της αιτίας</vt:lpstr>
      <vt:lpstr>Κριτήρια αιτιότητας</vt:lpstr>
      <vt:lpstr>Ερωτήσεις κατανόησης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Christos Stylianou</dc:creator>
  <cp:lastModifiedBy>Christos Stylianou</cp:lastModifiedBy>
  <cp:revision>1</cp:revision>
  <dcterms:created xsi:type="dcterms:W3CDTF">2025-11-01T14:05:31Z</dcterms:created>
  <dcterms:modified xsi:type="dcterms:W3CDTF">2025-11-01T16:30:22Z</dcterms:modified>
</cp:coreProperties>
</file>