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307"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311" r:id="rId35"/>
    <p:sldId id="312" r:id="rId36"/>
    <p:sldId id="313" r:id="rId37"/>
    <p:sldId id="314" r:id="rId38"/>
    <p:sldId id="315" r:id="rId39"/>
    <p:sldId id="316" r:id="rId40"/>
    <p:sldId id="288" r:id="rId41"/>
    <p:sldId id="289" r:id="rId42"/>
    <p:sldId id="308" r:id="rId43"/>
    <p:sldId id="317" r:id="rId44"/>
    <p:sldId id="309" r:id="rId45"/>
    <p:sldId id="310" r:id="rId46"/>
    <p:sldId id="290" r:id="rId47"/>
    <p:sldId id="291" r:id="rId48"/>
    <p:sldId id="292" r:id="rId49"/>
    <p:sldId id="293" r:id="rId50"/>
    <p:sldId id="294" r:id="rId51"/>
    <p:sldId id="295" r:id="rId52"/>
    <p:sldId id="296" r:id="rId53"/>
    <p:sldId id="297" r:id="rId54"/>
    <p:sldId id="298" r:id="rId55"/>
    <p:sldId id="300" r:id="rId56"/>
    <p:sldId id="299" r:id="rId57"/>
    <p:sldId id="301" r:id="rId58"/>
    <p:sldId id="302" r:id="rId59"/>
    <p:sldId id="303" r:id="rId60"/>
    <p:sldId id="304" r:id="rId61"/>
    <p:sldId id="306" r:id="rId62"/>
    <p:sldId id="305" r:id="rId6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74" autoAdjust="0"/>
    <p:restoredTop sz="94660"/>
  </p:normalViewPr>
  <p:slideViewPr>
    <p:cSldViewPr snapToGrid="0">
      <p:cViewPr varScale="1">
        <p:scale>
          <a:sx n="114" d="100"/>
          <a:sy n="114" d="100"/>
        </p:scale>
        <p:origin x="432"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C0CA0F2-BEBD-4AB8-9FEE-A7EC7AC9246E}" type="datetimeFigureOut">
              <a:rPr lang="el-GR" smtClean="0"/>
              <a:t>10/11/2025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A33E19C2-17C8-44C3-BAE3-83BBF0BEFBE9}" type="slidenum">
              <a:rPr lang="el-GR" smtClean="0"/>
              <a:t>‹#›</a:t>
            </a:fld>
            <a:endParaRPr lang="el-G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313891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C0CA0F2-BEBD-4AB8-9FEE-A7EC7AC9246E}" type="datetimeFigureOut">
              <a:rPr lang="el-GR" smtClean="0"/>
              <a:t>10/11/2025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A33E19C2-17C8-44C3-BAE3-83BBF0BEFBE9}" type="slidenum">
              <a:rPr lang="el-GR" smtClean="0"/>
              <a:t>‹#›</a:t>
            </a:fld>
            <a:endParaRPr lang="el-GR"/>
          </a:p>
        </p:txBody>
      </p:sp>
    </p:spTree>
    <p:extLst>
      <p:ext uri="{BB962C8B-B14F-4D97-AF65-F5344CB8AC3E}">
        <p14:creationId xmlns:p14="http://schemas.microsoft.com/office/powerpoint/2010/main" val="32894402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C0CA0F2-BEBD-4AB8-9FEE-A7EC7AC9246E}" type="datetimeFigureOut">
              <a:rPr lang="el-GR" smtClean="0"/>
              <a:t>10/11/2025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A33E19C2-17C8-44C3-BAE3-83BBF0BEFBE9}" type="slidenum">
              <a:rPr lang="el-GR" smtClean="0"/>
              <a:t>‹#›</a:t>
            </a:fld>
            <a:endParaRPr lang="el-GR"/>
          </a:p>
        </p:txBody>
      </p:sp>
    </p:spTree>
    <p:extLst>
      <p:ext uri="{BB962C8B-B14F-4D97-AF65-F5344CB8AC3E}">
        <p14:creationId xmlns:p14="http://schemas.microsoft.com/office/powerpoint/2010/main" val="34073458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C0CA0F2-BEBD-4AB8-9FEE-A7EC7AC9246E}" type="datetimeFigureOut">
              <a:rPr lang="el-GR" smtClean="0"/>
              <a:t>10/11/2025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A33E19C2-17C8-44C3-BAE3-83BBF0BEFBE9}" type="slidenum">
              <a:rPr lang="el-GR" smtClean="0"/>
              <a:t>‹#›</a:t>
            </a:fld>
            <a:endParaRPr lang="el-GR"/>
          </a:p>
        </p:txBody>
      </p:sp>
    </p:spTree>
    <p:extLst>
      <p:ext uri="{BB962C8B-B14F-4D97-AF65-F5344CB8AC3E}">
        <p14:creationId xmlns:p14="http://schemas.microsoft.com/office/powerpoint/2010/main" val="35189410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C0CA0F2-BEBD-4AB8-9FEE-A7EC7AC9246E}" type="datetimeFigureOut">
              <a:rPr lang="el-GR" smtClean="0"/>
              <a:t>10/11/2025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A33E19C2-17C8-44C3-BAE3-83BBF0BEFBE9}" type="slidenum">
              <a:rPr lang="el-GR" smtClean="0"/>
              <a:t>‹#›</a:t>
            </a:fld>
            <a:endParaRPr lang="el-G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42364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C0CA0F2-BEBD-4AB8-9FEE-A7EC7AC9246E}" type="datetimeFigureOut">
              <a:rPr lang="el-GR" smtClean="0"/>
              <a:t>10/11/2025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A33E19C2-17C8-44C3-BAE3-83BBF0BEFBE9}" type="slidenum">
              <a:rPr lang="el-GR" smtClean="0"/>
              <a:t>‹#›</a:t>
            </a:fld>
            <a:endParaRPr lang="el-GR"/>
          </a:p>
        </p:txBody>
      </p:sp>
    </p:spTree>
    <p:extLst>
      <p:ext uri="{BB962C8B-B14F-4D97-AF65-F5344CB8AC3E}">
        <p14:creationId xmlns:p14="http://schemas.microsoft.com/office/powerpoint/2010/main" val="3865167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C0CA0F2-BEBD-4AB8-9FEE-A7EC7AC9246E}" type="datetimeFigureOut">
              <a:rPr lang="el-GR" smtClean="0"/>
              <a:t>10/11/2025</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A33E19C2-17C8-44C3-BAE3-83BBF0BEFBE9}" type="slidenum">
              <a:rPr lang="el-GR" smtClean="0"/>
              <a:t>‹#›</a:t>
            </a:fld>
            <a:endParaRPr lang="el-GR"/>
          </a:p>
        </p:txBody>
      </p:sp>
    </p:spTree>
    <p:extLst>
      <p:ext uri="{BB962C8B-B14F-4D97-AF65-F5344CB8AC3E}">
        <p14:creationId xmlns:p14="http://schemas.microsoft.com/office/powerpoint/2010/main" val="19750227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C0CA0F2-BEBD-4AB8-9FEE-A7EC7AC9246E}" type="datetimeFigureOut">
              <a:rPr lang="el-GR" smtClean="0"/>
              <a:t>10/11/2025</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A33E19C2-17C8-44C3-BAE3-83BBF0BEFBE9}" type="slidenum">
              <a:rPr lang="el-GR" smtClean="0"/>
              <a:t>‹#›</a:t>
            </a:fld>
            <a:endParaRPr lang="el-GR"/>
          </a:p>
        </p:txBody>
      </p:sp>
    </p:spTree>
    <p:extLst>
      <p:ext uri="{BB962C8B-B14F-4D97-AF65-F5344CB8AC3E}">
        <p14:creationId xmlns:p14="http://schemas.microsoft.com/office/powerpoint/2010/main" val="24973931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9C0CA0F2-BEBD-4AB8-9FEE-A7EC7AC9246E}" type="datetimeFigureOut">
              <a:rPr lang="el-GR" smtClean="0"/>
              <a:t>10/11/2025</a:t>
            </a:fld>
            <a:endParaRPr lang="el-G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l-GR"/>
          </a:p>
        </p:txBody>
      </p:sp>
      <p:sp>
        <p:nvSpPr>
          <p:cNvPr id="9" name="Slide Number Placeholder 8"/>
          <p:cNvSpPr>
            <a:spLocks noGrp="1"/>
          </p:cNvSpPr>
          <p:nvPr>
            <p:ph type="sldNum" sz="quarter" idx="12"/>
          </p:nvPr>
        </p:nvSpPr>
        <p:spPr/>
        <p:txBody>
          <a:bodyPr/>
          <a:lstStyle/>
          <a:p>
            <a:fld id="{A33E19C2-17C8-44C3-BAE3-83BBF0BEFBE9}" type="slidenum">
              <a:rPr lang="el-GR" smtClean="0"/>
              <a:t>‹#›</a:t>
            </a:fld>
            <a:endParaRPr lang="el-GR"/>
          </a:p>
        </p:txBody>
      </p:sp>
    </p:spTree>
    <p:extLst>
      <p:ext uri="{BB962C8B-B14F-4D97-AF65-F5344CB8AC3E}">
        <p14:creationId xmlns:p14="http://schemas.microsoft.com/office/powerpoint/2010/main" val="41984906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9C0CA0F2-BEBD-4AB8-9FEE-A7EC7AC9246E}" type="datetimeFigureOut">
              <a:rPr lang="el-GR" smtClean="0"/>
              <a:t>10/11/2025</a:t>
            </a:fld>
            <a:endParaRPr lang="el-G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l-G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A33E19C2-17C8-44C3-BAE3-83BBF0BEFBE9}" type="slidenum">
              <a:rPr lang="el-GR" smtClean="0"/>
              <a:t>‹#›</a:t>
            </a:fld>
            <a:endParaRPr lang="el-GR"/>
          </a:p>
        </p:txBody>
      </p:sp>
    </p:spTree>
    <p:extLst>
      <p:ext uri="{BB962C8B-B14F-4D97-AF65-F5344CB8AC3E}">
        <p14:creationId xmlns:p14="http://schemas.microsoft.com/office/powerpoint/2010/main" val="38030633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9C0CA0F2-BEBD-4AB8-9FEE-A7EC7AC9246E}" type="datetimeFigureOut">
              <a:rPr lang="el-GR" smtClean="0"/>
              <a:t>10/11/2025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A33E19C2-17C8-44C3-BAE3-83BBF0BEFBE9}" type="slidenum">
              <a:rPr lang="el-GR" smtClean="0"/>
              <a:t>‹#›</a:t>
            </a:fld>
            <a:endParaRPr lang="el-GR"/>
          </a:p>
        </p:txBody>
      </p:sp>
    </p:spTree>
    <p:extLst>
      <p:ext uri="{BB962C8B-B14F-4D97-AF65-F5344CB8AC3E}">
        <p14:creationId xmlns:p14="http://schemas.microsoft.com/office/powerpoint/2010/main" val="34710010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9C0CA0F2-BEBD-4AB8-9FEE-A7EC7AC9246E}" type="datetimeFigureOut">
              <a:rPr lang="el-GR" smtClean="0"/>
              <a:t>10/11/2025</a:t>
            </a:fld>
            <a:endParaRPr lang="el-G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l-G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A33E19C2-17C8-44C3-BAE3-83BBF0BEFBE9}" type="slidenum">
              <a:rPr lang="el-GR" smtClean="0"/>
              <a:t>‹#›</a:t>
            </a:fld>
            <a:endParaRPr lang="el-G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8885322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4301E6-5FD0-4135-8423-40EA8009BBF2}"/>
              </a:ext>
            </a:extLst>
          </p:cNvPr>
          <p:cNvSpPr>
            <a:spLocks noGrp="1"/>
          </p:cNvSpPr>
          <p:nvPr>
            <p:ph type="ctrTitle"/>
          </p:nvPr>
        </p:nvSpPr>
        <p:spPr>
          <a:xfrm>
            <a:off x="620785" y="758952"/>
            <a:ext cx="11014745" cy="3566160"/>
          </a:xfrm>
        </p:spPr>
        <p:txBody>
          <a:bodyPr>
            <a:normAutofit/>
          </a:bodyPr>
          <a:lstStyle/>
          <a:p>
            <a:r>
              <a:rPr lang="el-GR" sz="7200" dirty="0"/>
              <a:t>Μελέτες </a:t>
            </a:r>
            <a:r>
              <a:rPr lang="el-GR" sz="7200" dirty="0" err="1"/>
              <a:t>κοόρτης</a:t>
            </a:r>
            <a:r>
              <a:rPr lang="el-GR" sz="7200" dirty="0"/>
              <a:t> </a:t>
            </a:r>
            <a:br>
              <a:rPr lang="el-GR" sz="7200" dirty="0"/>
            </a:br>
            <a:r>
              <a:rPr lang="el-GR" sz="7200" dirty="0"/>
              <a:t>Μελέτες ασθενών-μαρτύρων</a:t>
            </a:r>
          </a:p>
        </p:txBody>
      </p:sp>
      <p:sp>
        <p:nvSpPr>
          <p:cNvPr id="3" name="Subtitle 2">
            <a:extLst>
              <a:ext uri="{FF2B5EF4-FFF2-40B4-BE49-F238E27FC236}">
                <a16:creationId xmlns:a16="http://schemas.microsoft.com/office/drawing/2014/main" id="{1FE6D57B-F8F9-43D6-9347-E8143704C8CC}"/>
              </a:ext>
            </a:extLst>
          </p:cNvPr>
          <p:cNvSpPr>
            <a:spLocks noGrp="1"/>
          </p:cNvSpPr>
          <p:nvPr>
            <p:ph type="subTitle" idx="1"/>
          </p:nvPr>
        </p:nvSpPr>
        <p:spPr/>
        <p:txBody>
          <a:bodyPr/>
          <a:lstStyle/>
          <a:p>
            <a:endParaRPr lang="el-GR"/>
          </a:p>
        </p:txBody>
      </p:sp>
    </p:spTree>
    <p:extLst>
      <p:ext uri="{BB962C8B-B14F-4D97-AF65-F5344CB8AC3E}">
        <p14:creationId xmlns:p14="http://schemas.microsoft.com/office/powerpoint/2010/main" val="12374015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D34D84-FF83-428E-AD65-E9828DEE3839}"/>
              </a:ext>
            </a:extLst>
          </p:cNvPr>
          <p:cNvSpPr>
            <a:spLocks noGrp="1"/>
          </p:cNvSpPr>
          <p:nvPr>
            <p:ph type="title"/>
          </p:nvPr>
        </p:nvSpPr>
        <p:spPr/>
        <p:txBody>
          <a:bodyPr/>
          <a:lstStyle/>
          <a:p>
            <a:r>
              <a:rPr lang="el-GR" dirty="0"/>
              <a:t>Επίπτωση-ποσοστό της πάθησης σε μια μελέτη </a:t>
            </a:r>
            <a:r>
              <a:rPr lang="el-GR" dirty="0" err="1"/>
              <a:t>κοόρτης</a:t>
            </a:r>
            <a:r>
              <a:rPr lang="el-GR" dirty="0"/>
              <a:t> με κλειστό πληθυσμό</a:t>
            </a:r>
          </a:p>
        </p:txBody>
      </p:sp>
      <p:graphicFrame>
        <p:nvGraphicFramePr>
          <p:cNvPr id="4" name="Content Placeholder 3">
            <a:extLst>
              <a:ext uri="{FF2B5EF4-FFF2-40B4-BE49-F238E27FC236}">
                <a16:creationId xmlns:a16="http://schemas.microsoft.com/office/drawing/2014/main" id="{386BCE55-48D7-45F0-9226-7EF9A6D926E6}"/>
              </a:ext>
            </a:extLst>
          </p:cNvPr>
          <p:cNvGraphicFramePr>
            <a:graphicFrameLocks noGrp="1"/>
          </p:cNvGraphicFramePr>
          <p:nvPr>
            <p:ph idx="1"/>
            <p:extLst>
              <p:ext uri="{D42A27DB-BD31-4B8C-83A1-F6EECF244321}">
                <p14:modId xmlns:p14="http://schemas.microsoft.com/office/powerpoint/2010/main" val="3975427770"/>
              </p:ext>
            </p:extLst>
          </p:nvPr>
        </p:nvGraphicFramePr>
        <p:xfrm>
          <a:off x="1096963" y="1846263"/>
          <a:ext cx="10058400" cy="1483360"/>
        </p:xfrm>
        <a:graphic>
          <a:graphicData uri="http://schemas.openxmlformats.org/drawingml/2006/table">
            <a:tbl>
              <a:tblPr firstRow="1" bandRow="1">
                <a:tableStyleId>{5C22544A-7EE6-4342-B048-85BDC9FD1C3A}</a:tableStyleId>
              </a:tblPr>
              <a:tblGrid>
                <a:gridCol w="2514600">
                  <a:extLst>
                    <a:ext uri="{9D8B030D-6E8A-4147-A177-3AD203B41FA5}">
                      <a16:colId xmlns:a16="http://schemas.microsoft.com/office/drawing/2014/main" val="708763886"/>
                    </a:ext>
                  </a:extLst>
                </a:gridCol>
                <a:gridCol w="2514600">
                  <a:extLst>
                    <a:ext uri="{9D8B030D-6E8A-4147-A177-3AD203B41FA5}">
                      <a16:colId xmlns:a16="http://schemas.microsoft.com/office/drawing/2014/main" val="2690278644"/>
                    </a:ext>
                  </a:extLst>
                </a:gridCol>
                <a:gridCol w="2514600">
                  <a:extLst>
                    <a:ext uri="{9D8B030D-6E8A-4147-A177-3AD203B41FA5}">
                      <a16:colId xmlns:a16="http://schemas.microsoft.com/office/drawing/2014/main" val="3240748521"/>
                    </a:ext>
                  </a:extLst>
                </a:gridCol>
                <a:gridCol w="2514600">
                  <a:extLst>
                    <a:ext uri="{9D8B030D-6E8A-4147-A177-3AD203B41FA5}">
                      <a16:colId xmlns:a16="http://schemas.microsoft.com/office/drawing/2014/main" val="2749336860"/>
                    </a:ext>
                  </a:extLst>
                </a:gridCol>
              </a:tblGrid>
              <a:tr h="370840">
                <a:tc>
                  <a:txBody>
                    <a:bodyPr/>
                    <a:lstStyle/>
                    <a:p>
                      <a:endParaRPr lang="el-GR" dirty="0"/>
                    </a:p>
                  </a:txBody>
                  <a:tcPr/>
                </a:tc>
                <a:tc>
                  <a:txBody>
                    <a:bodyPr/>
                    <a:lstStyle/>
                    <a:p>
                      <a:endParaRPr lang="el-GR"/>
                    </a:p>
                  </a:txBody>
                  <a:tcPr/>
                </a:tc>
                <a:tc gridSpan="2">
                  <a:txBody>
                    <a:bodyPr/>
                    <a:lstStyle/>
                    <a:p>
                      <a:pPr algn="ctr"/>
                      <a:r>
                        <a:rPr lang="el-GR" dirty="0"/>
                        <a:t>Εκτεθειμένα άτομα</a:t>
                      </a:r>
                    </a:p>
                  </a:txBody>
                  <a:tcPr/>
                </a:tc>
                <a:tc hMerge="1">
                  <a:txBody>
                    <a:bodyPr/>
                    <a:lstStyle/>
                    <a:p>
                      <a:endParaRPr lang="el-GR"/>
                    </a:p>
                  </a:txBody>
                  <a:tcPr/>
                </a:tc>
                <a:extLst>
                  <a:ext uri="{0D108BD9-81ED-4DB2-BD59-A6C34878D82A}">
                    <a16:rowId xmlns:a16="http://schemas.microsoft.com/office/drawing/2014/main" val="3550090157"/>
                  </a:ext>
                </a:extLst>
              </a:tr>
              <a:tr h="370840">
                <a:tc>
                  <a:txBody>
                    <a:bodyPr/>
                    <a:lstStyle/>
                    <a:p>
                      <a:endParaRPr lang="el-GR"/>
                    </a:p>
                  </a:txBody>
                  <a:tcPr/>
                </a:tc>
                <a:tc>
                  <a:txBody>
                    <a:bodyPr/>
                    <a:lstStyle/>
                    <a:p>
                      <a:endParaRPr lang="el-GR"/>
                    </a:p>
                  </a:txBody>
                  <a:tcPr/>
                </a:tc>
                <a:tc>
                  <a:txBody>
                    <a:bodyPr/>
                    <a:lstStyle/>
                    <a:p>
                      <a:r>
                        <a:rPr lang="el-GR" dirty="0"/>
                        <a:t>Ναι </a:t>
                      </a:r>
                    </a:p>
                  </a:txBody>
                  <a:tcPr/>
                </a:tc>
                <a:tc>
                  <a:txBody>
                    <a:bodyPr/>
                    <a:lstStyle/>
                    <a:p>
                      <a:r>
                        <a:rPr lang="el-GR" dirty="0"/>
                        <a:t>Όχι </a:t>
                      </a:r>
                    </a:p>
                  </a:txBody>
                  <a:tcPr/>
                </a:tc>
                <a:extLst>
                  <a:ext uri="{0D108BD9-81ED-4DB2-BD59-A6C34878D82A}">
                    <a16:rowId xmlns:a16="http://schemas.microsoft.com/office/drawing/2014/main" val="1588115934"/>
                  </a:ext>
                </a:extLst>
              </a:tr>
              <a:tr h="370840">
                <a:tc>
                  <a:txBody>
                    <a:bodyPr/>
                    <a:lstStyle/>
                    <a:p>
                      <a:r>
                        <a:rPr lang="el-GR" dirty="0"/>
                        <a:t>Εμφάνιση πάθησης</a:t>
                      </a:r>
                    </a:p>
                  </a:txBody>
                  <a:tcPr/>
                </a:tc>
                <a:tc>
                  <a:txBody>
                    <a:bodyPr/>
                    <a:lstStyle/>
                    <a:p>
                      <a:r>
                        <a:rPr lang="el-GR" dirty="0"/>
                        <a:t>Ναι</a:t>
                      </a:r>
                    </a:p>
                  </a:txBody>
                  <a:tcPr/>
                </a:tc>
                <a:tc>
                  <a:txBody>
                    <a:bodyPr/>
                    <a:lstStyle/>
                    <a:p>
                      <a:r>
                        <a:rPr lang="en-US" dirty="0"/>
                        <a:t>a</a:t>
                      </a:r>
                      <a:endParaRPr lang="el-GR" dirty="0"/>
                    </a:p>
                  </a:txBody>
                  <a:tcPr/>
                </a:tc>
                <a:tc>
                  <a:txBody>
                    <a:bodyPr/>
                    <a:lstStyle/>
                    <a:p>
                      <a:r>
                        <a:rPr lang="en-US" dirty="0"/>
                        <a:t>b</a:t>
                      </a:r>
                      <a:endParaRPr lang="el-GR" dirty="0"/>
                    </a:p>
                  </a:txBody>
                  <a:tcPr/>
                </a:tc>
                <a:extLst>
                  <a:ext uri="{0D108BD9-81ED-4DB2-BD59-A6C34878D82A}">
                    <a16:rowId xmlns:a16="http://schemas.microsoft.com/office/drawing/2014/main" val="2944635477"/>
                  </a:ext>
                </a:extLst>
              </a:tr>
              <a:tr h="370840">
                <a:tc>
                  <a:txBody>
                    <a:bodyPr/>
                    <a:lstStyle/>
                    <a:p>
                      <a:endParaRPr lang="el-GR" dirty="0"/>
                    </a:p>
                  </a:txBody>
                  <a:tcPr/>
                </a:tc>
                <a:tc>
                  <a:txBody>
                    <a:bodyPr/>
                    <a:lstStyle/>
                    <a:p>
                      <a:r>
                        <a:rPr lang="el-GR" dirty="0"/>
                        <a:t>Όχι </a:t>
                      </a:r>
                    </a:p>
                  </a:txBody>
                  <a:tcPr/>
                </a:tc>
                <a:tc>
                  <a:txBody>
                    <a:bodyPr/>
                    <a:lstStyle/>
                    <a:p>
                      <a:r>
                        <a:rPr lang="en-US" dirty="0"/>
                        <a:t>c</a:t>
                      </a:r>
                      <a:endParaRPr lang="el-GR" dirty="0"/>
                    </a:p>
                  </a:txBody>
                  <a:tcPr/>
                </a:tc>
                <a:tc>
                  <a:txBody>
                    <a:bodyPr/>
                    <a:lstStyle/>
                    <a:p>
                      <a:r>
                        <a:rPr lang="en-US" dirty="0"/>
                        <a:t>d</a:t>
                      </a:r>
                      <a:endParaRPr lang="el-GR" dirty="0"/>
                    </a:p>
                  </a:txBody>
                  <a:tcPr/>
                </a:tc>
                <a:extLst>
                  <a:ext uri="{0D108BD9-81ED-4DB2-BD59-A6C34878D82A}">
                    <a16:rowId xmlns:a16="http://schemas.microsoft.com/office/drawing/2014/main" val="3924187717"/>
                  </a:ext>
                </a:extLst>
              </a:tr>
            </a:tbl>
          </a:graphicData>
        </a:graphic>
      </p:graphicFrame>
      <p:sp>
        <p:nvSpPr>
          <p:cNvPr id="5" name="Rectangle 4">
            <a:extLst>
              <a:ext uri="{FF2B5EF4-FFF2-40B4-BE49-F238E27FC236}">
                <a16:creationId xmlns:a16="http://schemas.microsoft.com/office/drawing/2014/main" id="{CFFEA905-84C2-485C-89F4-1246CF9B5ED3}"/>
              </a:ext>
            </a:extLst>
          </p:cNvPr>
          <p:cNvSpPr/>
          <p:nvPr/>
        </p:nvSpPr>
        <p:spPr>
          <a:xfrm>
            <a:off x="1096963" y="3684188"/>
            <a:ext cx="9875837" cy="1200329"/>
          </a:xfrm>
          <a:prstGeom prst="rect">
            <a:avLst/>
          </a:prstGeom>
        </p:spPr>
        <p:txBody>
          <a:bodyPr wrap="square">
            <a:spAutoFit/>
          </a:bodyPr>
          <a:lstStyle/>
          <a:p>
            <a:r>
              <a:rPr lang="el-GR" dirty="0"/>
              <a:t>Επίπτωση-ποσοστό</a:t>
            </a:r>
            <a:r>
              <a:rPr lang="en-US" dirty="0"/>
              <a:t> </a:t>
            </a:r>
            <a:r>
              <a:rPr lang="el-GR" dirty="0"/>
              <a:t>της πάθησης μεταξύ των εκτεθειμένων= </a:t>
            </a:r>
            <a:r>
              <a:rPr lang="en-US" dirty="0"/>
              <a:t>a</a:t>
            </a:r>
            <a:r>
              <a:rPr lang="el-GR" dirty="0"/>
              <a:t>/</a:t>
            </a:r>
            <a:r>
              <a:rPr lang="en-US" dirty="0" err="1"/>
              <a:t>a+c</a:t>
            </a:r>
            <a:endParaRPr lang="en-US" dirty="0"/>
          </a:p>
          <a:p>
            <a:r>
              <a:rPr lang="el-GR" dirty="0"/>
              <a:t>Επίπτωση-ποσοστό</a:t>
            </a:r>
            <a:r>
              <a:rPr lang="en-US" dirty="0"/>
              <a:t> </a:t>
            </a:r>
            <a:r>
              <a:rPr lang="el-GR" dirty="0"/>
              <a:t>της πάθησης μεταξύ των μη εκτεθειμένων= </a:t>
            </a:r>
            <a:r>
              <a:rPr lang="en-US" dirty="0"/>
              <a:t>b</a:t>
            </a:r>
            <a:r>
              <a:rPr lang="el-GR" dirty="0"/>
              <a:t>/</a:t>
            </a:r>
            <a:r>
              <a:rPr lang="en-US" dirty="0" err="1"/>
              <a:t>b+d</a:t>
            </a:r>
            <a:endParaRPr lang="en-US" dirty="0"/>
          </a:p>
          <a:p>
            <a:endParaRPr lang="en-US" dirty="0"/>
          </a:p>
          <a:p>
            <a:endParaRPr lang="el-GR" dirty="0"/>
          </a:p>
        </p:txBody>
      </p:sp>
    </p:spTree>
    <p:extLst>
      <p:ext uri="{BB962C8B-B14F-4D97-AF65-F5344CB8AC3E}">
        <p14:creationId xmlns:p14="http://schemas.microsoft.com/office/powerpoint/2010/main" val="9735471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D34D84-FF83-428E-AD65-E9828DEE3839}"/>
              </a:ext>
            </a:extLst>
          </p:cNvPr>
          <p:cNvSpPr>
            <a:spLocks noGrp="1"/>
          </p:cNvSpPr>
          <p:nvPr>
            <p:ph type="title"/>
          </p:nvPr>
        </p:nvSpPr>
        <p:spPr/>
        <p:txBody>
          <a:bodyPr>
            <a:normAutofit fontScale="90000"/>
          </a:bodyPr>
          <a:lstStyle/>
          <a:p>
            <a:r>
              <a:rPr lang="el-GR" dirty="0"/>
              <a:t>Επίπτωση-πυκνότητα της πάθησης σε μια μελέτη </a:t>
            </a:r>
            <a:r>
              <a:rPr lang="el-GR" dirty="0" err="1"/>
              <a:t>κοόρτης</a:t>
            </a:r>
            <a:r>
              <a:rPr lang="el-GR" dirty="0"/>
              <a:t> με ανοιχτό πληθυσμό</a:t>
            </a:r>
          </a:p>
        </p:txBody>
      </p:sp>
      <p:graphicFrame>
        <p:nvGraphicFramePr>
          <p:cNvPr id="4" name="Content Placeholder 3">
            <a:extLst>
              <a:ext uri="{FF2B5EF4-FFF2-40B4-BE49-F238E27FC236}">
                <a16:creationId xmlns:a16="http://schemas.microsoft.com/office/drawing/2014/main" id="{386BCE55-48D7-45F0-9226-7EF9A6D926E6}"/>
              </a:ext>
            </a:extLst>
          </p:cNvPr>
          <p:cNvGraphicFramePr>
            <a:graphicFrameLocks noGrp="1"/>
          </p:cNvGraphicFramePr>
          <p:nvPr>
            <p:ph idx="1"/>
            <p:extLst>
              <p:ext uri="{D42A27DB-BD31-4B8C-83A1-F6EECF244321}">
                <p14:modId xmlns:p14="http://schemas.microsoft.com/office/powerpoint/2010/main" val="4153086806"/>
              </p:ext>
            </p:extLst>
          </p:nvPr>
        </p:nvGraphicFramePr>
        <p:xfrm>
          <a:off x="1096963" y="1846263"/>
          <a:ext cx="8336457" cy="2296160"/>
        </p:xfrm>
        <a:graphic>
          <a:graphicData uri="http://schemas.openxmlformats.org/drawingml/2006/table">
            <a:tbl>
              <a:tblPr firstRow="1" bandRow="1">
                <a:tableStyleId>{5C22544A-7EE6-4342-B048-85BDC9FD1C3A}</a:tableStyleId>
              </a:tblPr>
              <a:tblGrid>
                <a:gridCol w="3307257">
                  <a:extLst>
                    <a:ext uri="{9D8B030D-6E8A-4147-A177-3AD203B41FA5}">
                      <a16:colId xmlns:a16="http://schemas.microsoft.com/office/drawing/2014/main" val="708763886"/>
                    </a:ext>
                  </a:extLst>
                </a:gridCol>
                <a:gridCol w="2514600">
                  <a:extLst>
                    <a:ext uri="{9D8B030D-6E8A-4147-A177-3AD203B41FA5}">
                      <a16:colId xmlns:a16="http://schemas.microsoft.com/office/drawing/2014/main" val="3240748521"/>
                    </a:ext>
                  </a:extLst>
                </a:gridCol>
                <a:gridCol w="2514600">
                  <a:extLst>
                    <a:ext uri="{9D8B030D-6E8A-4147-A177-3AD203B41FA5}">
                      <a16:colId xmlns:a16="http://schemas.microsoft.com/office/drawing/2014/main" val="2749336860"/>
                    </a:ext>
                  </a:extLst>
                </a:gridCol>
              </a:tblGrid>
              <a:tr h="370840">
                <a:tc>
                  <a:txBody>
                    <a:bodyPr/>
                    <a:lstStyle/>
                    <a:p>
                      <a:endParaRPr lang="el-GR" dirty="0"/>
                    </a:p>
                  </a:txBody>
                  <a:tcPr/>
                </a:tc>
                <a:tc gridSpan="2">
                  <a:txBody>
                    <a:bodyPr/>
                    <a:lstStyle/>
                    <a:p>
                      <a:pPr algn="ctr"/>
                      <a:r>
                        <a:rPr lang="el-GR" dirty="0"/>
                        <a:t>Εκτεθειμένα άτομα</a:t>
                      </a:r>
                    </a:p>
                  </a:txBody>
                  <a:tcPr/>
                </a:tc>
                <a:tc hMerge="1">
                  <a:txBody>
                    <a:bodyPr/>
                    <a:lstStyle/>
                    <a:p>
                      <a:endParaRPr lang="el-GR"/>
                    </a:p>
                  </a:txBody>
                  <a:tcPr/>
                </a:tc>
                <a:extLst>
                  <a:ext uri="{0D108BD9-81ED-4DB2-BD59-A6C34878D82A}">
                    <a16:rowId xmlns:a16="http://schemas.microsoft.com/office/drawing/2014/main" val="3550090157"/>
                  </a:ext>
                </a:extLst>
              </a:tr>
              <a:tr h="370840">
                <a:tc>
                  <a:txBody>
                    <a:bodyPr/>
                    <a:lstStyle/>
                    <a:p>
                      <a:endParaRPr lang="el-GR" dirty="0"/>
                    </a:p>
                  </a:txBody>
                  <a:tcPr/>
                </a:tc>
                <a:tc>
                  <a:txBody>
                    <a:bodyPr/>
                    <a:lstStyle/>
                    <a:p>
                      <a:r>
                        <a:rPr lang="el-GR" dirty="0"/>
                        <a:t>Ναι </a:t>
                      </a:r>
                    </a:p>
                  </a:txBody>
                  <a:tcPr/>
                </a:tc>
                <a:tc>
                  <a:txBody>
                    <a:bodyPr/>
                    <a:lstStyle/>
                    <a:p>
                      <a:r>
                        <a:rPr lang="el-GR" dirty="0"/>
                        <a:t>Όχι </a:t>
                      </a:r>
                    </a:p>
                  </a:txBody>
                  <a:tcPr/>
                </a:tc>
                <a:extLst>
                  <a:ext uri="{0D108BD9-81ED-4DB2-BD59-A6C34878D82A}">
                    <a16:rowId xmlns:a16="http://schemas.microsoft.com/office/drawing/2014/main" val="1588115934"/>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l-GR" dirty="0"/>
                        <a:t>Περιπτώσεις πάθησης</a:t>
                      </a:r>
                    </a:p>
                    <a:p>
                      <a:endParaRPr lang="el-GR" dirty="0"/>
                    </a:p>
                  </a:txBody>
                  <a:tcPr/>
                </a:tc>
                <a:tc>
                  <a:txBody>
                    <a:bodyPr/>
                    <a:lstStyle/>
                    <a:p>
                      <a:r>
                        <a:rPr lang="en-US" dirty="0"/>
                        <a:t>a</a:t>
                      </a:r>
                      <a:endParaRPr lang="el-GR" dirty="0"/>
                    </a:p>
                  </a:txBody>
                  <a:tcPr/>
                </a:tc>
                <a:tc>
                  <a:txBody>
                    <a:bodyPr/>
                    <a:lstStyle/>
                    <a:p>
                      <a:r>
                        <a:rPr lang="en-US" dirty="0"/>
                        <a:t>b</a:t>
                      </a:r>
                      <a:endParaRPr lang="el-GR" dirty="0"/>
                    </a:p>
                  </a:txBody>
                  <a:tcPr/>
                </a:tc>
                <a:extLst>
                  <a:ext uri="{0D108BD9-81ED-4DB2-BD59-A6C34878D82A}">
                    <a16:rowId xmlns:a16="http://schemas.microsoft.com/office/drawing/2014/main" val="2944635477"/>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l-GR" dirty="0"/>
                        <a:t>Χρόνος παρακολούθησης του πληθυσμού (</a:t>
                      </a:r>
                      <a:r>
                        <a:rPr lang="el-GR" dirty="0" err="1"/>
                        <a:t>ανθρωπο</a:t>
                      </a:r>
                      <a:r>
                        <a:rPr lang="el-GR" dirty="0"/>
                        <a:t>-έτη)</a:t>
                      </a:r>
                    </a:p>
                    <a:p>
                      <a:endParaRPr lang="el-GR" dirty="0"/>
                    </a:p>
                  </a:txBody>
                  <a:tcPr/>
                </a:tc>
                <a:tc>
                  <a:txBody>
                    <a:bodyPr/>
                    <a:lstStyle/>
                    <a:p>
                      <a:r>
                        <a:rPr lang="en-US" dirty="0" err="1"/>
                        <a:t>PTe</a:t>
                      </a:r>
                      <a:endParaRPr lang="el-GR" dirty="0"/>
                    </a:p>
                  </a:txBody>
                  <a:tcPr/>
                </a:tc>
                <a:tc>
                  <a:txBody>
                    <a:bodyPr/>
                    <a:lstStyle/>
                    <a:p>
                      <a:r>
                        <a:rPr lang="en-US" dirty="0" err="1"/>
                        <a:t>PTo</a:t>
                      </a:r>
                      <a:endParaRPr lang="el-GR" dirty="0"/>
                    </a:p>
                  </a:txBody>
                  <a:tcPr/>
                </a:tc>
                <a:extLst>
                  <a:ext uri="{0D108BD9-81ED-4DB2-BD59-A6C34878D82A}">
                    <a16:rowId xmlns:a16="http://schemas.microsoft.com/office/drawing/2014/main" val="3924187717"/>
                  </a:ext>
                </a:extLst>
              </a:tr>
            </a:tbl>
          </a:graphicData>
        </a:graphic>
      </p:graphicFrame>
      <p:sp>
        <p:nvSpPr>
          <p:cNvPr id="5" name="Rectangle 4">
            <a:extLst>
              <a:ext uri="{FF2B5EF4-FFF2-40B4-BE49-F238E27FC236}">
                <a16:creationId xmlns:a16="http://schemas.microsoft.com/office/drawing/2014/main" id="{CFFEA905-84C2-485C-89F4-1246CF9B5ED3}"/>
              </a:ext>
            </a:extLst>
          </p:cNvPr>
          <p:cNvSpPr/>
          <p:nvPr/>
        </p:nvSpPr>
        <p:spPr>
          <a:xfrm>
            <a:off x="945962" y="4520476"/>
            <a:ext cx="9875837" cy="1200329"/>
          </a:xfrm>
          <a:prstGeom prst="rect">
            <a:avLst/>
          </a:prstGeom>
        </p:spPr>
        <p:txBody>
          <a:bodyPr wrap="square">
            <a:spAutoFit/>
          </a:bodyPr>
          <a:lstStyle/>
          <a:p>
            <a:r>
              <a:rPr lang="el-GR" dirty="0"/>
              <a:t>Επίπτωση-πυκνότητα</a:t>
            </a:r>
            <a:r>
              <a:rPr lang="en-US" dirty="0"/>
              <a:t> </a:t>
            </a:r>
            <a:r>
              <a:rPr lang="el-GR" dirty="0"/>
              <a:t>μεταξύ των εκτεθειμένων= </a:t>
            </a:r>
            <a:r>
              <a:rPr lang="en-US" dirty="0"/>
              <a:t>a</a:t>
            </a:r>
            <a:r>
              <a:rPr lang="el-GR" dirty="0"/>
              <a:t>/</a:t>
            </a:r>
            <a:r>
              <a:rPr lang="en-US" dirty="0" err="1"/>
              <a:t>PTe</a:t>
            </a:r>
            <a:endParaRPr lang="en-US" dirty="0"/>
          </a:p>
          <a:p>
            <a:r>
              <a:rPr lang="el-GR" dirty="0"/>
              <a:t>Επίπτωση-πυκνότητα</a:t>
            </a:r>
            <a:r>
              <a:rPr lang="en-US" dirty="0"/>
              <a:t> </a:t>
            </a:r>
            <a:r>
              <a:rPr lang="el-GR" dirty="0"/>
              <a:t>μεταξύ των μη εκτεθειμένων= </a:t>
            </a:r>
            <a:r>
              <a:rPr lang="en-US" dirty="0"/>
              <a:t>b</a:t>
            </a:r>
            <a:r>
              <a:rPr lang="el-GR" dirty="0"/>
              <a:t>/</a:t>
            </a:r>
            <a:r>
              <a:rPr lang="en-US" dirty="0" err="1"/>
              <a:t>PTo</a:t>
            </a:r>
            <a:endParaRPr lang="en-US" dirty="0"/>
          </a:p>
          <a:p>
            <a:endParaRPr lang="en-US" dirty="0"/>
          </a:p>
          <a:p>
            <a:endParaRPr lang="el-GR" dirty="0"/>
          </a:p>
        </p:txBody>
      </p:sp>
    </p:spTree>
    <p:extLst>
      <p:ext uri="{BB962C8B-B14F-4D97-AF65-F5344CB8AC3E}">
        <p14:creationId xmlns:p14="http://schemas.microsoft.com/office/powerpoint/2010/main" val="9977075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02846C-0A2A-49C1-BC94-F45BFDD1CC58}"/>
              </a:ext>
            </a:extLst>
          </p:cNvPr>
          <p:cNvSpPr>
            <a:spLocks noGrp="1"/>
          </p:cNvSpPr>
          <p:nvPr>
            <p:ph type="title"/>
          </p:nvPr>
        </p:nvSpPr>
        <p:spPr/>
        <p:txBody>
          <a:bodyPr/>
          <a:lstStyle/>
          <a:p>
            <a:r>
              <a:rPr lang="el-GR" dirty="0"/>
              <a:t>Προοπτικές μελέτες </a:t>
            </a:r>
            <a:r>
              <a:rPr lang="el-GR" dirty="0" err="1"/>
              <a:t>κοόρτης</a:t>
            </a:r>
            <a:endParaRPr lang="el-GR" dirty="0"/>
          </a:p>
        </p:txBody>
      </p:sp>
      <p:sp>
        <p:nvSpPr>
          <p:cNvPr id="3" name="Content Placeholder 2">
            <a:extLst>
              <a:ext uri="{FF2B5EF4-FFF2-40B4-BE49-F238E27FC236}">
                <a16:creationId xmlns:a16="http://schemas.microsoft.com/office/drawing/2014/main" id="{85A3EB85-68FB-49DB-9D79-A758D27DEC9D}"/>
              </a:ext>
            </a:extLst>
          </p:cNvPr>
          <p:cNvSpPr>
            <a:spLocks noGrp="1"/>
          </p:cNvSpPr>
          <p:nvPr>
            <p:ph idx="1"/>
          </p:nvPr>
        </p:nvSpPr>
        <p:spPr/>
        <p:txBody>
          <a:bodyPr/>
          <a:lstStyle/>
          <a:p>
            <a:r>
              <a:rPr lang="el-GR" dirty="0"/>
              <a:t>Στις προοπτικές μελέτες </a:t>
            </a:r>
            <a:r>
              <a:rPr lang="el-GR" dirty="0" err="1"/>
              <a:t>κοόρτης</a:t>
            </a:r>
            <a:r>
              <a:rPr lang="el-GR" dirty="0"/>
              <a:t> η πληροφορία σχετικά με την έκθεση ή όχι στον μελετώμενο προσδιοριστή καταγράφεται κατά την έναρξη της περιόδου παρακολούθησης και επιπλέον ο κίνδυνος εμφάνισης της πάθησης για τα εκτεθειμένα και μη εκτεθειμένα άτομα υφίσταται κατά τη διάρκεια διεξαγωγής της μελέτης.</a:t>
            </a:r>
          </a:p>
          <a:p>
            <a:r>
              <a:rPr lang="el-GR" dirty="0"/>
              <a:t>Για παράδειγμα, το 2011 αρχίζει μια προοπτική μελέτη </a:t>
            </a:r>
            <a:r>
              <a:rPr lang="el-GR" dirty="0" err="1"/>
              <a:t>κοόρτης</a:t>
            </a:r>
            <a:r>
              <a:rPr lang="el-GR" dirty="0"/>
              <a:t> για τη διερεύνηση της σχέσης μεταξύ καπνίσματος και καρκίνου του πνεύμονα. Κατά την έναρξη της μελέτης, το 2011 δηλαδή, καταγράφεται η καπνιστική συνήθεια των συμμετεχόντων, οι οποίοι δεν πάσχουν από καρκίνο του πνεύμονα. Η κατηγοριοποίηση των συμμετεχόντων σε καπνιστές και μη καπνιστές είναι αποτέλεσμα προσωπικής επιλογής και όχι </a:t>
            </a:r>
            <a:r>
              <a:rPr lang="el-GR" dirty="0" err="1"/>
              <a:t>τυχαιοποίησης</a:t>
            </a:r>
            <a:r>
              <a:rPr lang="el-GR" dirty="0"/>
              <a:t>. Η μελέτη διαρκεί 10 έτη και ολοκληρώνεται το 2021, οπότε και καταγράφονται οι νέες περιπτώσεις καρκίνου του πνεύμονα που συνέβησαν κατά τη διάρκεια των 10 ετών της μελέτης.</a:t>
            </a:r>
          </a:p>
          <a:p>
            <a:endParaRPr lang="el-GR" dirty="0"/>
          </a:p>
        </p:txBody>
      </p:sp>
    </p:spTree>
    <p:extLst>
      <p:ext uri="{BB962C8B-B14F-4D97-AF65-F5344CB8AC3E}">
        <p14:creationId xmlns:p14="http://schemas.microsoft.com/office/powerpoint/2010/main" val="13771075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30D7EB-18AD-4ACF-B555-BA58426C1C2F}"/>
              </a:ext>
            </a:extLst>
          </p:cNvPr>
          <p:cNvSpPr>
            <a:spLocks noGrp="1"/>
          </p:cNvSpPr>
          <p:nvPr>
            <p:ph type="title"/>
          </p:nvPr>
        </p:nvSpPr>
        <p:spPr/>
        <p:txBody>
          <a:bodyPr/>
          <a:lstStyle/>
          <a:p>
            <a:r>
              <a:rPr lang="el-GR" dirty="0"/>
              <a:t>Προοπτικές μελέτες </a:t>
            </a:r>
            <a:r>
              <a:rPr lang="el-GR" dirty="0" err="1"/>
              <a:t>κοόρτης</a:t>
            </a:r>
            <a:endParaRPr lang="el-GR" dirty="0"/>
          </a:p>
        </p:txBody>
      </p:sp>
      <p:sp>
        <p:nvSpPr>
          <p:cNvPr id="3" name="Content Placeholder 2">
            <a:extLst>
              <a:ext uri="{FF2B5EF4-FFF2-40B4-BE49-F238E27FC236}">
                <a16:creationId xmlns:a16="http://schemas.microsoft.com/office/drawing/2014/main" id="{4E4C3A3D-7E03-43D0-A285-26A128D78548}"/>
              </a:ext>
            </a:extLst>
          </p:cNvPr>
          <p:cNvSpPr>
            <a:spLocks noGrp="1"/>
          </p:cNvSpPr>
          <p:nvPr>
            <p:ph idx="1"/>
          </p:nvPr>
        </p:nvSpPr>
        <p:spPr/>
        <p:txBody>
          <a:bodyPr/>
          <a:lstStyle/>
          <a:p>
            <a:r>
              <a:rPr lang="el-GR" dirty="0"/>
              <a:t>Το μεγαλύτερο πρόβλημα είναι το γεγονός ότι συνήθως απαιτούνται αρκετά έτη παρακολούθησης, έτσι ώστε να είναι δυνατή η εξαγωγή ασφαλών συμπερασμάτων, με αποτέλεσμα να αυξάνεται σημαντικά το κόστος διεξαγωγής.</a:t>
            </a:r>
          </a:p>
          <a:p>
            <a:r>
              <a:rPr lang="el-GR" dirty="0"/>
              <a:t>Οι αναδρομικές μελέτες </a:t>
            </a:r>
            <a:r>
              <a:rPr lang="el-GR" dirty="0" err="1"/>
              <a:t>κοόρτης</a:t>
            </a:r>
            <a:r>
              <a:rPr lang="el-GR" dirty="0"/>
              <a:t> μπορούν να μειώσουν σημαντικά τόσο το χρονικό διάστημα όσο και το κόστος διεξαγωγής, αλλά δεν είναι πάντα εφικτή η πραγματοποίησή τους.</a:t>
            </a:r>
          </a:p>
          <a:p>
            <a:endParaRPr lang="el-GR" dirty="0"/>
          </a:p>
          <a:p>
            <a:endParaRPr lang="el-GR" dirty="0"/>
          </a:p>
        </p:txBody>
      </p:sp>
    </p:spTree>
    <p:extLst>
      <p:ext uri="{BB962C8B-B14F-4D97-AF65-F5344CB8AC3E}">
        <p14:creationId xmlns:p14="http://schemas.microsoft.com/office/powerpoint/2010/main" val="361959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DBF740-38F4-418D-BAB9-FD1781B39255}"/>
              </a:ext>
            </a:extLst>
          </p:cNvPr>
          <p:cNvSpPr>
            <a:spLocks noGrp="1"/>
          </p:cNvSpPr>
          <p:nvPr>
            <p:ph type="title"/>
          </p:nvPr>
        </p:nvSpPr>
        <p:spPr/>
        <p:txBody>
          <a:bodyPr/>
          <a:lstStyle/>
          <a:p>
            <a:r>
              <a:rPr lang="el-GR" dirty="0"/>
              <a:t>Αναδρομικές μελέτες </a:t>
            </a:r>
            <a:r>
              <a:rPr lang="el-GR" dirty="0" err="1"/>
              <a:t>κοόρτης</a:t>
            </a:r>
            <a:endParaRPr lang="el-GR" dirty="0"/>
          </a:p>
        </p:txBody>
      </p:sp>
      <p:sp>
        <p:nvSpPr>
          <p:cNvPr id="3" name="Content Placeholder 2">
            <a:extLst>
              <a:ext uri="{FF2B5EF4-FFF2-40B4-BE49-F238E27FC236}">
                <a16:creationId xmlns:a16="http://schemas.microsoft.com/office/drawing/2014/main" id="{E69DA897-DAF9-487D-99AD-38639C5EA44C}"/>
              </a:ext>
            </a:extLst>
          </p:cNvPr>
          <p:cNvSpPr>
            <a:spLocks noGrp="1"/>
          </p:cNvSpPr>
          <p:nvPr>
            <p:ph idx="1"/>
          </p:nvPr>
        </p:nvSpPr>
        <p:spPr/>
        <p:txBody>
          <a:bodyPr/>
          <a:lstStyle/>
          <a:p>
            <a:r>
              <a:rPr lang="el-GR" dirty="0"/>
              <a:t>Αλλιώς ιστορικές μελέτες </a:t>
            </a:r>
            <a:r>
              <a:rPr lang="el-GR" dirty="0" err="1"/>
              <a:t>κοόρτης</a:t>
            </a:r>
            <a:r>
              <a:rPr lang="el-GR" dirty="0"/>
              <a:t>.</a:t>
            </a:r>
          </a:p>
          <a:p>
            <a:r>
              <a:rPr lang="el-GR" dirty="0"/>
              <a:t>Η πληροφορία σχετικά με την έκθεση ή όχι στον παράγοντα που μελετάμε καταγράφεται με βάση δεδομένα που προέρχονται από αρχεία και επιπλέον, ο κίνδυνος εμφάνισης της πάθησης υφίσταται πριν από την έναρξη της μελέτης.</a:t>
            </a:r>
          </a:p>
          <a:p>
            <a:r>
              <a:rPr lang="el-GR" dirty="0"/>
              <a:t>Για παράδειγμα, το 2011 αρχίζει μια αναδρομική μελέτη </a:t>
            </a:r>
            <a:r>
              <a:rPr lang="el-GR" dirty="0" err="1"/>
              <a:t>κοόρτης</a:t>
            </a:r>
            <a:r>
              <a:rPr lang="el-GR" dirty="0"/>
              <a:t> για τη διερεύνηση της σχέσης μεταξύ καπνίσματος και καρκίνου του πνεύμονα. Κατά την έναρξη της μελέτης, το 2011 δηλαδή, καταγράφεται η πληροφορία σχετικά με την έκβαση, καταγράφονται δηλαδή οι περιπτώσεις και οι μη περιπτώσεις καρκίνου του πνεύμονα. Έπειτα, με βάση αρχεία του παρελθόντος, καταγράφεται η πληροφορία σχετικά με την έκθεση στον μελετώμενο προσδιοριστή (κάπνισμα).</a:t>
            </a:r>
          </a:p>
          <a:p>
            <a:endParaRPr lang="el-GR" dirty="0"/>
          </a:p>
        </p:txBody>
      </p:sp>
    </p:spTree>
    <p:extLst>
      <p:ext uri="{BB962C8B-B14F-4D97-AF65-F5344CB8AC3E}">
        <p14:creationId xmlns:p14="http://schemas.microsoft.com/office/powerpoint/2010/main" val="30057550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94FE7B-6A0E-448B-822F-974DF6DD43E6}"/>
              </a:ext>
            </a:extLst>
          </p:cNvPr>
          <p:cNvSpPr>
            <a:spLocks noGrp="1"/>
          </p:cNvSpPr>
          <p:nvPr>
            <p:ph type="title"/>
          </p:nvPr>
        </p:nvSpPr>
        <p:spPr/>
        <p:txBody>
          <a:bodyPr/>
          <a:lstStyle/>
          <a:p>
            <a:r>
              <a:rPr lang="el-GR" dirty="0"/>
              <a:t>Αναδρομικές μελέτες </a:t>
            </a:r>
            <a:r>
              <a:rPr lang="el-GR" dirty="0" err="1"/>
              <a:t>κοόρτης</a:t>
            </a:r>
            <a:endParaRPr lang="el-GR" dirty="0"/>
          </a:p>
        </p:txBody>
      </p:sp>
      <p:sp>
        <p:nvSpPr>
          <p:cNvPr id="3" name="Content Placeholder 2">
            <a:extLst>
              <a:ext uri="{FF2B5EF4-FFF2-40B4-BE49-F238E27FC236}">
                <a16:creationId xmlns:a16="http://schemas.microsoft.com/office/drawing/2014/main" id="{1F599D65-3F02-476B-8C2A-3BACA59F4C06}"/>
              </a:ext>
            </a:extLst>
          </p:cNvPr>
          <p:cNvSpPr>
            <a:spLocks noGrp="1"/>
          </p:cNvSpPr>
          <p:nvPr>
            <p:ph idx="1"/>
          </p:nvPr>
        </p:nvSpPr>
        <p:spPr/>
        <p:txBody>
          <a:bodyPr/>
          <a:lstStyle/>
          <a:p>
            <a:r>
              <a:rPr lang="el-GR" dirty="0"/>
              <a:t>Στηρίζονται σε ήδη υπάρχοντα αρχεία, οπότε οι πληροφορίες αναφορικά με τους προσδιοριστές μπορεί να είναι ελλιπείς ή μη διαθέσιμες.</a:t>
            </a:r>
          </a:p>
          <a:p>
            <a:r>
              <a:rPr lang="el-GR" dirty="0"/>
              <a:t>Ωστόσο, η πραγματοποίηση μιας αναδρομικής μελέτης </a:t>
            </a:r>
            <a:r>
              <a:rPr lang="el-GR" dirty="0" err="1"/>
              <a:t>κοόρτης</a:t>
            </a:r>
            <a:r>
              <a:rPr lang="el-GR" dirty="0"/>
              <a:t> αντί της αντίστοιχης προοπτικής συνήθως μειώνει σημαντικά το κόστος και τον χρόνο που απαιτείται για την εξαγωγή συμπερασμάτων.</a:t>
            </a:r>
          </a:p>
          <a:p>
            <a:endParaRPr lang="el-GR" dirty="0"/>
          </a:p>
        </p:txBody>
      </p:sp>
    </p:spTree>
    <p:extLst>
      <p:ext uri="{BB962C8B-B14F-4D97-AF65-F5344CB8AC3E}">
        <p14:creationId xmlns:p14="http://schemas.microsoft.com/office/powerpoint/2010/main" val="40121192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531409-62D3-4155-9B84-E7A38705429F}"/>
              </a:ext>
            </a:extLst>
          </p:cNvPr>
          <p:cNvSpPr>
            <a:spLocks noGrp="1"/>
          </p:cNvSpPr>
          <p:nvPr>
            <p:ph type="title"/>
          </p:nvPr>
        </p:nvSpPr>
        <p:spPr/>
        <p:txBody>
          <a:bodyPr/>
          <a:lstStyle/>
          <a:p>
            <a:r>
              <a:rPr lang="el-GR" dirty="0"/>
              <a:t>Πληθυσμός σε κίνδυνο</a:t>
            </a:r>
          </a:p>
        </p:txBody>
      </p:sp>
      <p:sp>
        <p:nvSpPr>
          <p:cNvPr id="3" name="Content Placeholder 2">
            <a:extLst>
              <a:ext uri="{FF2B5EF4-FFF2-40B4-BE49-F238E27FC236}">
                <a16:creationId xmlns:a16="http://schemas.microsoft.com/office/drawing/2014/main" id="{F16CB788-8A6D-4305-AB56-2B7119FACFA4}"/>
              </a:ext>
            </a:extLst>
          </p:cNvPr>
          <p:cNvSpPr>
            <a:spLocks noGrp="1"/>
          </p:cNvSpPr>
          <p:nvPr>
            <p:ph idx="1"/>
          </p:nvPr>
        </p:nvSpPr>
        <p:spPr/>
        <p:txBody>
          <a:bodyPr>
            <a:normAutofit fontScale="85000" lnSpcReduction="10000"/>
          </a:bodyPr>
          <a:lstStyle/>
          <a:p>
            <a:r>
              <a:rPr lang="el-GR" dirty="0"/>
              <a:t>Τα μέλη ενός πληθυσμού που παρακολουθούνται στον χρόνο αναφέρονται, συχνά, ως πληθυσμός σε κίνδυνο. </a:t>
            </a:r>
          </a:p>
          <a:p>
            <a:r>
              <a:rPr lang="el-GR" dirty="0"/>
              <a:t>Ο όρος αυτός υποδηλώνει πως όλα τα μέλη του μελετώμενου πληθυσμού θα πρέπει να βρίσκονται σε κίνδυνο για την εμφάνιση της μελετώμενης έκβασης.</a:t>
            </a:r>
          </a:p>
          <a:p>
            <a:r>
              <a:rPr lang="el-GR" dirty="0"/>
              <a:t>Έτσι, ο καθορισμός των ατόμων που αποτελούν τον πληθυσμό σε κίνδυνο εξαρτάται από τη μελετώμενη έκβαση.</a:t>
            </a:r>
          </a:p>
          <a:p>
            <a:r>
              <a:rPr lang="el-GR" dirty="0"/>
              <a:t>Απαραίτητη προϋπόθεση για έναν πληθυσμό σε κίνδυνο είναι κάθε μέλος του να μην πάσχει από τη μελετώμενη πάθηση στην αρχή της περιόδου παρακολούθησης. Και αυτό γιατί στις περισσότερες περιπτώσεις, ένα άτομο που πάσχει από μια πάθηση δεν είναι δυνατόν να επανεμφανίσει την πάθηση αυτή. </a:t>
            </a:r>
          </a:p>
          <a:p>
            <a:r>
              <a:rPr lang="el-GR" dirty="0"/>
              <a:t>Επιπλέον, για να είναι ένα άτομο μέλος ενός πληθυσμού σε κίνδυνο πρέπει να είναι ζωντανό στην αρχή της περιόδου παρακολούθησης καθώς εκείνοι που έχουν πεθάνει προφανώς δεν είναι σε κίνδυνο να εμφανίσουν την πάθηση. </a:t>
            </a:r>
          </a:p>
          <a:p>
            <a:r>
              <a:rPr lang="el-GR" b="1" dirty="0"/>
              <a:t>Άρα, το να είναι ένα άτομο ζωντανό και να μην πάσχει από τη μελετώμενη πάθηση αποτελούν τις δύο βασικές προϋποθέσεις για να είναι μέλος ενός πληθυσμού σε κίνδυνο.</a:t>
            </a:r>
          </a:p>
        </p:txBody>
      </p:sp>
    </p:spTree>
    <p:extLst>
      <p:ext uri="{BB962C8B-B14F-4D97-AF65-F5344CB8AC3E}">
        <p14:creationId xmlns:p14="http://schemas.microsoft.com/office/powerpoint/2010/main" val="1124944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AC82F8-A29C-4F82-98FE-0F8507CF769F}"/>
              </a:ext>
            </a:extLst>
          </p:cNvPr>
          <p:cNvSpPr>
            <a:spLocks noGrp="1"/>
          </p:cNvSpPr>
          <p:nvPr>
            <p:ph type="title"/>
          </p:nvPr>
        </p:nvSpPr>
        <p:spPr/>
        <p:txBody>
          <a:bodyPr/>
          <a:lstStyle/>
          <a:p>
            <a:r>
              <a:rPr lang="el-GR" dirty="0"/>
              <a:t>Χρόνος επαγωγής και λανθάνουσα περίοδος</a:t>
            </a:r>
          </a:p>
        </p:txBody>
      </p:sp>
      <p:sp>
        <p:nvSpPr>
          <p:cNvPr id="3" name="Content Placeholder 2">
            <a:extLst>
              <a:ext uri="{FF2B5EF4-FFF2-40B4-BE49-F238E27FC236}">
                <a16:creationId xmlns:a16="http://schemas.microsoft.com/office/drawing/2014/main" id="{D1E6FC02-4917-4EFD-89C3-D8FA13CE15FE}"/>
              </a:ext>
            </a:extLst>
          </p:cNvPr>
          <p:cNvSpPr>
            <a:spLocks noGrp="1"/>
          </p:cNvSpPr>
          <p:nvPr>
            <p:ph idx="1"/>
          </p:nvPr>
        </p:nvSpPr>
        <p:spPr/>
        <p:txBody>
          <a:bodyPr/>
          <a:lstStyle/>
          <a:p>
            <a:r>
              <a:rPr lang="el-GR" dirty="0"/>
              <a:t>Χρόνος επαγωγής: είναι το χρονικό διάστημα που απαιτείται, μετά την έκθεση στον μελετώμενο προσδιοριστή, για να συμπληρωθεί ο αιτιολογικός μηχανισμός πρόκλησης της νόσου.</a:t>
            </a:r>
          </a:p>
          <a:p>
            <a:r>
              <a:rPr lang="el-GR" dirty="0"/>
              <a:t>Λανθάνουσα περίοδος: εφόσον συμβεί μια περίπτωση πάθησης, υπάρχει μια επιπλέον χρονική περίοδος (λανθάνουσα περίοδος) κατά τη διάρκεια της οποίας η πάθηση υφίσταται, αλλά δεν έχει ακόμη διαγνωστεί.</a:t>
            </a:r>
          </a:p>
          <a:p>
            <a:r>
              <a:rPr lang="el-GR" dirty="0"/>
              <a:t>Όταν υπολογίζουμε την επίπτωση-πυκνότητα μιας πάθησης: ο χρόνος επαγωγής στους εκτεθειμένους είτε μπορεί να αγνοηθεί είτε να </a:t>
            </a:r>
            <a:r>
              <a:rPr lang="el-GR" dirty="0" err="1"/>
              <a:t>προσμετρηθεί</a:t>
            </a:r>
            <a:r>
              <a:rPr lang="el-GR" dirty="0"/>
              <a:t> στον </a:t>
            </a:r>
            <a:r>
              <a:rPr lang="el-GR" dirty="0" err="1"/>
              <a:t>πληθυσμο</a:t>
            </a:r>
            <a:r>
              <a:rPr lang="el-GR" dirty="0"/>
              <a:t>-χρόνο παρακολούθησης των μη εκτεθειμένων ατόμων.  </a:t>
            </a:r>
          </a:p>
        </p:txBody>
      </p:sp>
    </p:spTree>
    <p:extLst>
      <p:ext uri="{BB962C8B-B14F-4D97-AF65-F5344CB8AC3E}">
        <p14:creationId xmlns:p14="http://schemas.microsoft.com/office/powerpoint/2010/main" val="29072551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33EB43-EBE5-40E3-A43D-A4D673565D14}"/>
              </a:ext>
            </a:extLst>
          </p:cNvPr>
          <p:cNvSpPr>
            <a:spLocks noGrp="1"/>
          </p:cNvSpPr>
          <p:nvPr>
            <p:ph type="title"/>
          </p:nvPr>
        </p:nvSpPr>
        <p:spPr/>
        <p:txBody>
          <a:bodyPr/>
          <a:lstStyle/>
          <a:p>
            <a:r>
              <a:rPr lang="el-GR" dirty="0"/>
              <a:t>Χρόνος επαγωγής</a:t>
            </a:r>
          </a:p>
        </p:txBody>
      </p:sp>
      <p:sp>
        <p:nvSpPr>
          <p:cNvPr id="3" name="Content Placeholder 2">
            <a:extLst>
              <a:ext uri="{FF2B5EF4-FFF2-40B4-BE49-F238E27FC236}">
                <a16:creationId xmlns:a16="http://schemas.microsoft.com/office/drawing/2014/main" id="{E1243569-BDCC-4A01-9C52-1A21B1D3647C}"/>
              </a:ext>
            </a:extLst>
          </p:cNvPr>
          <p:cNvSpPr>
            <a:spLocks noGrp="1"/>
          </p:cNvSpPr>
          <p:nvPr>
            <p:ph idx="1"/>
          </p:nvPr>
        </p:nvSpPr>
        <p:spPr>
          <a:xfrm>
            <a:off x="520117" y="1845734"/>
            <a:ext cx="11325137" cy="4023360"/>
          </a:xfrm>
        </p:spPr>
        <p:txBody>
          <a:bodyPr>
            <a:normAutofit fontScale="70000" lnSpcReduction="20000"/>
          </a:bodyPr>
          <a:lstStyle/>
          <a:p>
            <a:r>
              <a:rPr lang="el-GR" dirty="0"/>
              <a:t>5 εκτεθειμένοι και 5 μη εκτεθειμένοι σε </a:t>
            </a:r>
            <a:r>
              <a:rPr lang="el-GR" dirty="0" err="1"/>
              <a:t>ιονίζουσα</a:t>
            </a:r>
            <a:r>
              <a:rPr lang="el-GR" dirty="0"/>
              <a:t> ακτινοβολία</a:t>
            </a:r>
          </a:p>
          <a:p>
            <a:r>
              <a:rPr lang="el-GR" dirty="0"/>
              <a:t>Πάθηση: λευχαιμία</a:t>
            </a:r>
          </a:p>
          <a:p>
            <a:r>
              <a:rPr lang="el-GR" dirty="0"/>
              <a:t>Χρόνος επαγωγής: 3 έτη</a:t>
            </a:r>
          </a:p>
          <a:p>
            <a:r>
              <a:rPr lang="el-GR" dirty="0"/>
              <a:t>Περιπτώσεις λευχαιμίας: 3 στους εκτεθειμένους (η μια πριν τα 3 πρώτα χρόνια έκθεσης), 1 στους μη εκτεθειμένους</a:t>
            </a:r>
          </a:p>
          <a:p>
            <a:r>
              <a:rPr lang="el-GR" dirty="0"/>
              <a:t>Χρόνος παρακολούθησης: εκτεθειμένοι: 59 έτη (12, 20, 15, 2, 10), μη εκτεθειμένοι: 89 έτη (20, 18, 20, 11, 20)</a:t>
            </a:r>
          </a:p>
          <a:p>
            <a:endParaRPr lang="el-GR" dirty="0"/>
          </a:p>
          <a:p>
            <a:r>
              <a:rPr lang="el-GR" b="1" dirty="0"/>
              <a:t>Επίπτωση πυκνότητα πάθησης χωρίς να ληφθεί υπόψη ο χρόνος επαγωγής: </a:t>
            </a:r>
          </a:p>
          <a:p>
            <a:pPr lvl="1"/>
            <a:r>
              <a:rPr lang="el-GR" dirty="0"/>
              <a:t>Εκτεθειμένα άτομα: 3/59= 0,05</a:t>
            </a:r>
          </a:p>
          <a:p>
            <a:pPr lvl="1"/>
            <a:r>
              <a:rPr lang="el-GR" dirty="0"/>
              <a:t>Μη εκτεθειμένα άτομα: 1/89= 0,01</a:t>
            </a:r>
          </a:p>
          <a:p>
            <a:pPr marL="201168" lvl="1" indent="0">
              <a:buNone/>
            </a:pPr>
            <a:endParaRPr lang="el-GR" sz="2100" b="1" dirty="0"/>
          </a:p>
          <a:p>
            <a:pPr marL="91440" lvl="1" indent="-91440">
              <a:spcBef>
                <a:spcPts val="1200"/>
              </a:spcBef>
              <a:spcAft>
                <a:spcPts val="200"/>
              </a:spcAft>
              <a:buSzPct val="100000"/>
              <a:buFont typeface="Calibri" panose="020F0502020204030204" pitchFamily="34" charset="0"/>
              <a:buChar char=" "/>
            </a:pPr>
            <a:r>
              <a:rPr lang="el-GR" sz="2000" b="1" dirty="0"/>
              <a:t>Επίπτωση πυκνότητα πάθησης λαμβάνοντας υπόψη τον χρόνο επαγωγής: </a:t>
            </a:r>
          </a:p>
          <a:p>
            <a:pPr marL="201168" lvl="1" indent="0">
              <a:buNone/>
            </a:pPr>
            <a:r>
              <a:rPr lang="el-GR" dirty="0"/>
              <a:t>Χρόνος παρακολούθησης: εκτεθειμένοι: 45 έτη (9, 17, 12, 0, 7), μη εκτεθειμένοι: 89 έτη (20, 18, 20, 11, 20) + 14 έτη  από τους εκτεθειμένους= 103 έτη και 2 πλέον περιπτώσεις</a:t>
            </a:r>
          </a:p>
          <a:p>
            <a:pPr lvl="1"/>
            <a:r>
              <a:rPr lang="el-GR" dirty="0"/>
              <a:t>Εκτεθειμένα άτομα: 2/45= 0,04</a:t>
            </a:r>
          </a:p>
          <a:p>
            <a:pPr lvl="1"/>
            <a:r>
              <a:rPr lang="el-GR" dirty="0"/>
              <a:t>Μη εκτεθειμένα άτομα: 2/103= 0,02</a:t>
            </a:r>
          </a:p>
          <a:p>
            <a:pPr marL="201168" lvl="1" indent="0">
              <a:buNone/>
            </a:pPr>
            <a:endParaRPr lang="el-GR" dirty="0"/>
          </a:p>
        </p:txBody>
      </p:sp>
    </p:spTree>
    <p:extLst>
      <p:ext uri="{BB962C8B-B14F-4D97-AF65-F5344CB8AC3E}">
        <p14:creationId xmlns:p14="http://schemas.microsoft.com/office/powerpoint/2010/main" val="6263863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537CAB-FE1C-419D-98F7-58D9A9F483EA}"/>
              </a:ext>
            </a:extLst>
          </p:cNvPr>
          <p:cNvSpPr>
            <a:spLocks noGrp="1"/>
          </p:cNvSpPr>
          <p:nvPr>
            <p:ph type="title"/>
          </p:nvPr>
        </p:nvSpPr>
        <p:spPr/>
        <p:txBody>
          <a:bodyPr/>
          <a:lstStyle/>
          <a:p>
            <a:r>
              <a:rPr lang="el-GR" dirty="0"/>
              <a:t>Μελέτες </a:t>
            </a:r>
            <a:r>
              <a:rPr lang="el-GR" dirty="0" err="1"/>
              <a:t>κοόρτης</a:t>
            </a:r>
            <a:r>
              <a:rPr lang="el-GR" dirty="0"/>
              <a:t>-Πλεονεκτήματα</a:t>
            </a:r>
          </a:p>
        </p:txBody>
      </p:sp>
      <p:sp>
        <p:nvSpPr>
          <p:cNvPr id="3" name="Content Placeholder 2">
            <a:extLst>
              <a:ext uri="{FF2B5EF4-FFF2-40B4-BE49-F238E27FC236}">
                <a16:creationId xmlns:a16="http://schemas.microsoft.com/office/drawing/2014/main" id="{F4CD1FA6-09BD-4893-9B06-5ECB28B87568}"/>
              </a:ext>
            </a:extLst>
          </p:cNvPr>
          <p:cNvSpPr>
            <a:spLocks noGrp="1"/>
          </p:cNvSpPr>
          <p:nvPr>
            <p:ph idx="1"/>
          </p:nvPr>
        </p:nvSpPr>
        <p:spPr/>
        <p:txBody>
          <a:bodyPr/>
          <a:lstStyle/>
          <a:p>
            <a:r>
              <a:rPr lang="el-GR" dirty="0"/>
              <a:t>Απευθείας υπολογισμός των μέτρων συχνότητας σε εκτεθειμένα και μη εκτεθειμένα άτομα.</a:t>
            </a:r>
          </a:p>
          <a:p>
            <a:r>
              <a:rPr lang="el-GR" dirty="0"/>
              <a:t>Λεπτομερής και έγκυρη καταγραφή της πληροφορίας σχετικά με τους προσδιοριστές και τις εκβάσεις.</a:t>
            </a:r>
          </a:p>
          <a:p>
            <a:r>
              <a:rPr lang="el-GR" dirty="0"/>
              <a:t>Μελέτη περισσοτέρων του ενός προσδιοριστών.</a:t>
            </a:r>
          </a:p>
          <a:p>
            <a:r>
              <a:rPr lang="el-GR" dirty="0"/>
              <a:t>Μελέτη περισσοτέρων της μιας εκβάσεων.</a:t>
            </a:r>
          </a:p>
          <a:p>
            <a:r>
              <a:rPr lang="el-GR" dirty="0"/>
              <a:t>Μελέτη σπάνιων προσδιοριστών.</a:t>
            </a:r>
          </a:p>
          <a:p>
            <a:r>
              <a:rPr lang="el-GR" dirty="0"/>
              <a:t>Οι πλέον κατάλληλες μη πειραματικές μελέτες για τη διαπίστωση αιτιολογικών σχέσεων.</a:t>
            </a:r>
          </a:p>
          <a:p>
            <a:endParaRPr lang="el-GR" dirty="0"/>
          </a:p>
          <a:p>
            <a:endParaRPr lang="el-GR" dirty="0"/>
          </a:p>
        </p:txBody>
      </p:sp>
    </p:spTree>
    <p:extLst>
      <p:ext uri="{BB962C8B-B14F-4D97-AF65-F5344CB8AC3E}">
        <p14:creationId xmlns:p14="http://schemas.microsoft.com/office/powerpoint/2010/main" val="4352242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2A274D-612B-45B1-A5B1-12EA07D2627E}"/>
              </a:ext>
            </a:extLst>
          </p:cNvPr>
          <p:cNvSpPr>
            <a:spLocks noGrp="1"/>
          </p:cNvSpPr>
          <p:nvPr>
            <p:ph type="title"/>
          </p:nvPr>
        </p:nvSpPr>
        <p:spPr/>
        <p:txBody>
          <a:bodyPr/>
          <a:lstStyle/>
          <a:p>
            <a:r>
              <a:rPr lang="el-GR" dirty="0"/>
              <a:t>Μελέτες </a:t>
            </a:r>
            <a:r>
              <a:rPr lang="el-GR" dirty="0" err="1"/>
              <a:t>κοόρτης</a:t>
            </a:r>
            <a:r>
              <a:rPr lang="el-GR" dirty="0"/>
              <a:t>-Εισαγωγή </a:t>
            </a:r>
          </a:p>
        </p:txBody>
      </p:sp>
      <p:sp>
        <p:nvSpPr>
          <p:cNvPr id="3" name="Content Placeholder 2">
            <a:extLst>
              <a:ext uri="{FF2B5EF4-FFF2-40B4-BE49-F238E27FC236}">
                <a16:creationId xmlns:a16="http://schemas.microsoft.com/office/drawing/2014/main" id="{F3556D31-4924-44CA-9032-883A473E7734}"/>
              </a:ext>
            </a:extLst>
          </p:cNvPr>
          <p:cNvSpPr>
            <a:spLocks noGrp="1"/>
          </p:cNvSpPr>
          <p:nvPr>
            <p:ph idx="1"/>
          </p:nvPr>
        </p:nvSpPr>
        <p:spPr/>
        <p:txBody>
          <a:bodyPr/>
          <a:lstStyle/>
          <a:p>
            <a:r>
              <a:rPr lang="el-GR" dirty="0"/>
              <a:t>Στην </a:t>
            </a:r>
            <a:r>
              <a:rPr lang="el-GR" dirty="0" err="1"/>
              <a:t>αιτιογνωστική</a:t>
            </a:r>
            <a:r>
              <a:rPr lang="el-GR" dirty="0"/>
              <a:t> επιδημιολογία, οι πειραματικές μελέτες είναι πρακτικά ανέφικτες εξαιτίας των ηθικών περιορισμών κατά κύριο λόγο και του υψηλού κόστους δευτερευόντως.</a:t>
            </a:r>
          </a:p>
          <a:p>
            <a:r>
              <a:rPr lang="el-GR" dirty="0"/>
              <a:t>Δεν είναι ηθικά επιτρεπτός ο «εξαναγκασμός» ενός ατόμου στην έκθεση σε έναν πιθανό αιτιολογικό παράγοντα μιας πάθησης, αν και συχνά τα ίδια τα άτομα εκτίθενται σε διάφορους επιβαρυντικούς για την υγεία τους παράγοντες (όπως το κάπνισμα, η κατανάλωση οινοπνεύματος κ.ά.).</a:t>
            </a:r>
          </a:p>
        </p:txBody>
      </p:sp>
    </p:spTree>
    <p:extLst>
      <p:ext uri="{BB962C8B-B14F-4D97-AF65-F5344CB8AC3E}">
        <p14:creationId xmlns:p14="http://schemas.microsoft.com/office/powerpoint/2010/main" val="157352016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EB64C7-BBB1-46DA-B668-5E139E977B43}"/>
              </a:ext>
            </a:extLst>
          </p:cNvPr>
          <p:cNvSpPr>
            <a:spLocks noGrp="1"/>
          </p:cNvSpPr>
          <p:nvPr>
            <p:ph type="title"/>
          </p:nvPr>
        </p:nvSpPr>
        <p:spPr/>
        <p:txBody>
          <a:bodyPr/>
          <a:lstStyle/>
          <a:p>
            <a:r>
              <a:rPr lang="el-GR" dirty="0"/>
              <a:t>Μελέτες </a:t>
            </a:r>
            <a:r>
              <a:rPr lang="el-GR" dirty="0" err="1"/>
              <a:t>κοόρτης</a:t>
            </a:r>
            <a:r>
              <a:rPr lang="el-GR" dirty="0"/>
              <a:t>-Μειονεκτήματα</a:t>
            </a:r>
          </a:p>
        </p:txBody>
      </p:sp>
      <p:sp>
        <p:nvSpPr>
          <p:cNvPr id="3" name="Content Placeholder 2">
            <a:extLst>
              <a:ext uri="{FF2B5EF4-FFF2-40B4-BE49-F238E27FC236}">
                <a16:creationId xmlns:a16="http://schemas.microsoft.com/office/drawing/2014/main" id="{20F36D3B-C45D-47D1-BC3C-AF8E521F33F6}"/>
              </a:ext>
            </a:extLst>
          </p:cNvPr>
          <p:cNvSpPr>
            <a:spLocks noGrp="1"/>
          </p:cNvSpPr>
          <p:nvPr>
            <p:ph idx="1"/>
          </p:nvPr>
        </p:nvSpPr>
        <p:spPr/>
        <p:txBody>
          <a:bodyPr/>
          <a:lstStyle/>
          <a:p>
            <a:r>
              <a:rPr lang="el-GR" dirty="0"/>
              <a:t>Υψηλό κόστος.</a:t>
            </a:r>
          </a:p>
          <a:p>
            <a:r>
              <a:rPr lang="el-GR" dirty="0"/>
              <a:t>Μεγάλος αριθμός συμμετεχόντων.</a:t>
            </a:r>
          </a:p>
          <a:p>
            <a:r>
              <a:rPr lang="el-GR" dirty="0"/>
              <a:t>Μεγαλύτερο διάστημα διεξαγωγής σε σχέση με αντίστοιχες μελέτες «ασθενών-μαρτύρων».</a:t>
            </a:r>
          </a:p>
          <a:p>
            <a:r>
              <a:rPr lang="el-GR" dirty="0"/>
              <a:t>Απώλειες κατά τη διάρκεια παρακολούθησης των συμμετεχόντων. Μελέτες στις οποίες παρακολουθείται το λιγότερο από το 60% των συμμετεχόντων αντιμετωπίζονται με δυσπιστία. </a:t>
            </a:r>
          </a:p>
          <a:p>
            <a:r>
              <a:rPr lang="el-GR" dirty="0"/>
              <a:t>Πρακτικά ανέφικτη η μελέτη παθήσεων με μεγάλο χρόνο επαγωγής.</a:t>
            </a:r>
          </a:p>
          <a:p>
            <a:r>
              <a:rPr lang="el-GR" dirty="0"/>
              <a:t>Πρακτικά ανέφικτη η μελέτη σπάνιων παθήσεων.</a:t>
            </a:r>
          </a:p>
          <a:p>
            <a:endParaRPr lang="el-GR" dirty="0"/>
          </a:p>
        </p:txBody>
      </p:sp>
    </p:spTree>
    <p:extLst>
      <p:ext uri="{BB962C8B-B14F-4D97-AF65-F5344CB8AC3E}">
        <p14:creationId xmlns:p14="http://schemas.microsoft.com/office/powerpoint/2010/main" val="274553330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3EEC94-85D5-4109-8DE4-E0B864880D56}"/>
              </a:ext>
            </a:extLst>
          </p:cNvPr>
          <p:cNvSpPr>
            <a:spLocks noGrp="1"/>
          </p:cNvSpPr>
          <p:nvPr>
            <p:ph type="title"/>
          </p:nvPr>
        </p:nvSpPr>
        <p:spPr/>
        <p:txBody>
          <a:bodyPr/>
          <a:lstStyle/>
          <a:p>
            <a:r>
              <a:rPr lang="el-GR" dirty="0"/>
              <a:t>Μελέτες </a:t>
            </a:r>
            <a:r>
              <a:rPr lang="el-GR" dirty="0" err="1"/>
              <a:t>κοόρτης</a:t>
            </a:r>
            <a:r>
              <a:rPr lang="el-GR" dirty="0"/>
              <a:t>-Πώς μειώνεται το κόστος;</a:t>
            </a:r>
          </a:p>
        </p:txBody>
      </p:sp>
      <p:sp>
        <p:nvSpPr>
          <p:cNvPr id="3" name="Content Placeholder 2">
            <a:extLst>
              <a:ext uri="{FF2B5EF4-FFF2-40B4-BE49-F238E27FC236}">
                <a16:creationId xmlns:a16="http://schemas.microsoft.com/office/drawing/2014/main" id="{8F4D3F86-3970-42E0-8512-D31E84B138BA}"/>
              </a:ext>
            </a:extLst>
          </p:cNvPr>
          <p:cNvSpPr>
            <a:spLocks noGrp="1"/>
          </p:cNvSpPr>
          <p:nvPr>
            <p:ph idx="1"/>
          </p:nvPr>
        </p:nvSpPr>
        <p:spPr/>
        <p:txBody>
          <a:bodyPr/>
          <a:lstStyle/>
          <a:p>
            <a:r>
              <a:rPr lang="el-GR" dirty="0"/>
              <a:t>Με τη χρήση ενός υπάρχοντος συστήματος για τη διάγνωση μιας πάθησης. Για παράδειγμα, ένα τοπικό αρχείο καταγραφής περιπτώσεων καρκίνου μπορεί να χρησιμοποιηθεί  για την εξακρίβωση των περιπτώσεων καρκίνου στις μελετώμενες ομάδες. </a:t>
            </a:r>
          </a:p>
          <a:p>
            <a:r>
              <a:rPr lang="el-GR" dirty="0"/>
              <a:t>Η μελέτη </a:t>
            </a:r>
            <a:r>
              <a:rPr lang="el-GR" dirty="0" err="1"/>
              <a:t>κοόρτης</a:t>
            </a:r>
            <a:r>
              <a:rPr lang="el-GR" dirty="0"/>
              <a:t> να είναι αναδρομική και όχι προοπτική. </a:t>
            </a:r>
          </a:p>
          <a:p>
            <a:r>
              <a:rPr lang="el-GR" dirty="0"/>
              <a:t>Η αντικατάσταση μιας από τις μελετώμενες ομάδες και πιο συγκεκριμένα της ομάδας των μη εκτεθειμένων, με την πληροφορία να προέρχεται από τον γενικό πληθυσμό. Μπορεί να εφαρμοστεί μόνο στην περίπτωση όπου ένα μικρό ποσοστό του γενικού πληθυσμού είναι εκτεθειμένο στον μελετώμενο προσδιοριστή.</a:t>
            </a:r>
          </a:p>
        </p:txBody>
      </p:sp>
    </p:spTree>
    <p:extLst>
      <p:ext uri="{BB962C8B-B14F-4D97-AF65-F5344CB8AC3E}">
        <p14:creationId xmlns:p14="http://schemas.microsoft.com/office/powerpoint/2010/main" val="415959697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D74725-6762-40A2-8175-2D2A573FEB9F}"/>
              </a:ext>
            </a:extLst>
          </p:cNvPr>
          <p:cNvSpPr>
            <a:spLocks noGrp="1"/>
          </p:cNvSpPr>
          <p:nvPr>
            <p:ph type="title"/>
          </p:nvPr>
        </p:nvSpPr>
        <p:spPr/>
        <p:txBody>
          <a:bodyPr/>
          <a:lstStyle/>
          <a:p>
            <a:r>
              <a:rPr lang="el-GR" dirty="0"/>
              <a:t>Μελέτες «ασθενών-μαρτύρων»</a:t>
            </a:r>
          </a:p>
        </p:txBody>
      </p:sp>
      <p:sp>
        <p:nvSpPr>
          <p:cNvPr id="3" name="Content Placeholder 2">
            <a:extLst>
              <a:ext uri="{FF2B5EF4-FFF2-40B4-BE49-F238E27FC236}">
                <a16:creationId xmlns:a16="http://schemas.microsoft.com/office/drawing/2014/main" id="{1A2D74F3-8686-4F5F-AE8E-3EA9C5322632}"/>
              </a:ext>
            </a:extLst>
          </p:cNvPr>
          <p:cNvSpPr>
            <a:spLocks noGrp="1"/>
          </p:cNvSpPr>
          <p:nvPr>
            <p:ph idx="1"/>
          </p:nvPr>
        </p:nvSpPr>
        <p:spPr/>
        <p:txBody>
          <a:bodyPr/>
          <a:lstStyle/>
          <a:p>
            <a:r>
              <a:rPr lang="el-GR" dirty="0"/>
              <a:t>Το σημαντικότερο μειονέκτημα μιας μελέτης </a:t>
            </a:r>
            <a:r>
              <a:rPr lang="el-GR" dirty="0" err="1"/>
              <a:t>κοόρτης</a:t>
            </a:r>
            <a:r>
              <a:rPr lang="el-GR" dirty="0"/>
              <a:t> είναι ότι απαιτείται η παρακολούθηση ενός μεγάλου αριθμού ατόμων για μεγάλο χρονικό διάστημα, έτσι ώστε να εμφανιστούν οι απαιτούμενες περιπτώσεις πάθησης και να υπολογιστεί η επίπτωση-πυκνότητα.</a:t>
            </a:r>
          </a:p>
          <a:p>
            <a:r>
              <a:rPr lang="el-GR" dirty="0"/>
              <a:t>Οι μελέτες «ασθενών-μαρτύρων» αποβλέπουν στην επίτευξη των ίδιων στόχων με μια μελέτη </a:t>
            </a:r>
            <a:r>
              <a:rPr lang="el-GR" dirty="0" err="1"/>
              <a:t>κοόρτης</a:t>
            </a:r>
            <a:r>
              <a:rPr lang="el-GR" dirty="0"/>
              <a:t>, αλλά αποτελεσματικότερα, χρησιμοποιώντας δείγματα και όχι ολόκληρους πληθυσμούς.  Η διεξαγωγή της κατάλληλης μελέτης «ασθενών-μαρτύρων» παρέχει την ίδια πληροφορία με την αντίστοιχη μελέτη </a:t>
            </a:r>
            <a:r>
              <a:rPr lang="el-GR" dirty="0" err="1"/>
              <a:t>κοόρτης</a:t>
            </a:r>
            <a:r>
              <a:rPr lang="el-GR" dirty="0"/>
              <a:t>, απαιτώντας όμως λιγότερο χρόνο και χρήματα.</a:t>
            </a:r>
          </a:p>
        </p:txBody>
      </p:sp>
    </p:spTree>
    <p:extLst>
      <p:ext uri="{BB962C8B-B14F-4D97-AF65-F5344CB8AC3E}">
        <p14:creationId xmlns:p14="http://schemas.microsoft.com/office/powerpoint/2010/main" val="322305479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EC4CC9-5708-4459-9081-FBA81E1459C3}"/>
              </a:ext>
            </a:extLst>
          </p:cNvPr>
          <p:cNvSpPr>
            <a:spLocks noGrp="1"/>
          </p:cNvSpPr>
          <p:nvPr>
            <p:ph type="title"/>
          </p:nvPr>
        </p:nvSpPr>
        <p:spPr/>
        <p:txBody>
          <a:bodyPr/>
          <a:lstStyle/>
          <a:p>
            <a:r>
              <a:rPr lang="el-GR" dirty="0"/>
              <a:t>Μελέτες «ασθενών-μαρτύρων»</a:t>
            </a:r>
          </a:p>
        </p:txBody>
      </p:sp>
      <p:sp>
        <p:nvSpPr>
          <p:cNvPr id="3" name="Content Placeholder 2">
            <a:extLst>
              <a:ext uri="{FF2B5EF4-FFF2-40B4-BE49-F238E27FC236}">
                <a16:creationId xmlns:a16="http://schemas.microsoft.com/office/drawing/2014/main" id="{58E1A3E2-7E88-4B38-85DD-B0C142A9E476}"/>
              </a:ext>
            </a:extLst>
          </p:cNvPr>
          <p:cNvSpPr>
            <a:spLocks noGrp="1"/>
          </p:cNvSpPr>
          <p:nvPr>
            <p:ph idx="1"/>
          </p:nvPr>
        </p:nvSpPr>
        <p:spPr/>
        <p:txBody>
          <a:bodyPr/>
          <a:lstStyle/>
          <a:p>
            <a:r>
              <a:rPr lang="el-GR" dirty="0"/>
              <a:t>Αρχικά καθορίζονται οι ασθενείς και οι μάρτυρες, καθορίζονται δηλαδή τα άτομα που πάσχουν ή όχι από μια πάθηση, και στη συνέχεια λαμβάνεται η πληροφορία αναφορικά με το αν ανήκουν στην ενδεικτική κατηγορία (εκτεθειμένοι και μη εκτεθειμένοι) ή στην κατηγορία αναφοράς (εκτεθειμένοι ή μη εκτεθειμένοι) του μελετώμενου προσδιοριστή.</a:t>
            </a:r>
          </a:p>
          <a:p>
            <a:endParaRPr lang="el-GR" dirty="0"/>
          </a:p>
        </p:txBody>
      </p:sp>
    </p:spTree>
    <p:extLst>
      <p:ext uri="{BB962C8B-B14F-4D97-AF65-F5344CB8AC3E}">
        <p14:creationId xmlns:p14="http://schemas.microsoft.com/office/powerpoint/2010/main" val="313036902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DCE2BD-5085-47DC-A51C-60DCD6D1863E}"/>
              </a:ext>
            </a:extLst>
          </p:cNvPr>
          <p:cNvSpPr>
            <a:spLocks noGrp="1"/>
          </p:cNvSpPr>
          <p:nvPr>
            <p:ph type="title"/>
          </p:nvPr>
        </p:nvSpPr>
        <p:spPr/>
        <p:txBody>
          <a:bodyPr/>
          <a:lstStyle/>
          <a:p>
            <a:r>
              <a:rPr lang="el-GR" dirty="0"/>
              <a:t>Μελέτες «ασθενών-μαρτύρων»</a:t>
            </a:r>
          </a:p>
        </p:txBody>
      </p:sp>
      <p:sp>
        <p:nvSpPr>
          <p:cNvPr id="4" name="Rectangle 3">
            <a:extLst>
              <a:ext uri="{FF2B5EF4-FFF2-40B4-BE49-F238E27FC236}">
                <a16:creationId xmlns:a16="http://schemas.microsoft.com/office/drawing/2014/main" id="{9109C36D-498F-4827-84C7-5B15CAC32911}"/>
              </a:ext>
            </a:extLst>
          </p:cNvPr>
          <p:cNvSpPr/>
          <p:nvPr/>
        </p:nvSpPr>
        <p:spPr>
          <a:xfrm>
            <a:off x="3909269" y="3044521"/>
            <a:ext cx="3632433" cy="49285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a:t>Ασθενείς (περιπτώσεις πάθησης)</a:t>
            </a:r>
          </a:p>
        </p:txBody>
      </p:sp>
      <p:cxnSp>
        <p:nvCxnSpPr>
          <p:cNvPr id="6" name="Straight Arrow Connector 5">
            <a:extLst>
              <a:ext uri="{FF2B5EF4-FFF2-40B4-BE49-F238E27FC236}">
                <a16:creationId xmlns:a16="http://schemas.microsoft.com/office/drawing/2014/main" id="{9DD11161-63E2-4CA1-B725-196EF7177B00}"/>
              </a:ext>
            </a:extLst>
          </p:cNvPr>
          <p:cNvCxnSpPr/>
          <p:nvPr/>
        </p:nvCxnSpPr>
        <p:spPr>
          <a:xfrm flipH="1" flipV="1">
            <a:off x="4285374" y="2625071"/>
            <a:ext cx="1440111" cy="46978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9" name="Content Placeholder 8">
            <a:extLst>
              <a:ext uri="{FF2B5EF4-FFF2-40B4-BE49-F238E27FC236}">
                <a16:creationId xmlns:a16="http://schemas.microsoft.com/office/drawing/2014/main" id="{F6D998EA-DB73-4BAB-8F4F-C31A71597259}"/>
              </a:ext>
            </a:extLst>
          </p:cNvPr>
          <p:cNvSpPr>
            <a:spLocks noGrp="1"/>
          </p:cNvSpPr>
          <p:nvPr>
            <p:ph idx="1"/>
          </p:nvPr>
        </p:nvSpPr>
        <p:spPr>
          <a:xfrm>
            <a:off x="2497924" y="2089545"/>
            <a:ext cx="1872740" cy="4523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a:t>Εκτεθειμένα άτομα</a:t>
            </a:r>
          </a:p>
        </p:txBody>
      </p:sp>
      <p:sp>
        <p:nvSpPr>
          <p:cNvPr id="10" name="Content Placeholder 8">
            <a:extLst>
              <a:ext uri="{FF2B5EF4-FFF2-40B4-BE49-F238E27FC236}">
                <a16:creationId xmlns:a16="http://schemas.microsoft.com/office/drawing/2014/main" id="{B0FD25C7-24C2-4C46-969A-838C13BB5865}"/>
              </a:ext>
            </a:extLst>
          </p:cNvPr>
          <p:cNvSpPr txBox="1">
            <a:spLocks/>
          </p:cNvSpPr>
          <p:nvPr/>
        </p:nvSpPr>
        <p:spPr>
          <a:xfrm>
            <a:off x="6517649" y="2089544"/>
            <a:ext cx="2232068" cy="4523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lt1"/>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lt1"/>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lt1"/>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lt1"/>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lt1"/>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lt1"/>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lt1"/>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lt1"/>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lt1"/>
                </a:solidFill>
                <a:latin typeface="+mn-lt"/>
                <a:ea typeface="+mn-ea"/>
                <a:cs typeface="+mn-cs"/>
              </a:defRPr>
            </a:lvl9pPr>
          </a:lstStyle>
          <a:p>
            <a:pPr algn="ctr"/>
            <a:r>
              <a:rPr lang="el-GR" dirty="0"/>
              <a:t>Μη εκτεθειμένα άτομα</a:t>
            </a:r>
          </a:p>
        </p:txBody>
      </p:sp>
      <p:cxnSp>
        <p:nvCxnSpPr>
          <p:cNvPr id="12" name="Straight Arrow Connector 11">
            <a:extLst>
              <a:ext uri="{FF2B5EF4-FFF2-40B4-BE49-F238E27FC236}">
                <a16:creationId xmlns:a16="http://schemas.microsoft.com/office/drawing/2014/main" id="{16C3D193-B988-40A7-8E15-A0E7DE375025}"/>
              </a:ext>
            </a:extLst>
          </p:cNvPr>
          <p:cNvCxnSpPr/>
          <p:nvPr/>
        </p:nvCxnSpPr>
        <p:spPr>
          <a:xfrm flipV="1">
            <a:off x="5603846" y="2625071"/>
            <a:ext cx="1359016" cy="41945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3" name="Content Placeholder 8">
            <a:extLst>
              <a:ext uri="{FF2B5EF4-FFF2-40B4-BE49-F238E27FC236}">
                <a16:creationId xmlns:a16="http://schemas.microsoft.com/office/drawing/2014/main" id="{12EE96B6-FEA4-4FFB-991D-7A944066D5F3}"/>
              </a:ext>
            </a:extLst>
          </p:cNvPr>
          <p:cNvSpPr txBox="1">
            <a:spLocks/>
          </p:cNvSpPr>
          <p:nvPr/>
        </p:nvSpPr>
        <p:spPr>
          <a:xfrm>
            <a:off x="2331542" y="4301444"/>
            <a:ext cx="1872740" cy="4523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lt1"/>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lt1"/>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lt1"/>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lt1"/>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lt1"/>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lt1"/>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lt1"/>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lt1"/>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lt1"/>
                </a:solidFill>
                <a:latin typeface="+mn-lt"/>
                <a:ea typeface="+mn-ea"/>
                <a:cs typeface="+mn-cs"/>
              </a:defRPr>
            </a:lvl9pPr>
          </a:lstStyle>
          <a:p>
            <a:pPr algn="ctr"/>
            <a:r>
              <a:rPr lang="el-GR"/>
              <a:t>Εκτεθειμένα άτομα</a:t>
            </a:r>
            <a:endParaRPr lang="el-GR" dirty="0"/>
          </a:p>
        </p:txBody>
      </p:sp>
      <p:sp>
        <p:nvSpPr>
          <p:cNvPr id="14" name="Content Placeholder 8">
            <a:extLst>
              <a:ext uri="{FF2B5EF4-FFF2-40B4-BE49-F238E27FC236}">
                <a16:creationId xmlns:a16="http://schemas.microsoft.com/office/drawing/2014/main" id="{B6376426-42DF-43E4-8FCE-C90B0F230C9C}"/>
              </a:ext>
            </a:extLst>
          </p:cNvPr>
          <p:cNvSpPr txBox="1">
            <a:spLocks/>
          </p:cNvSpPr>
          <p:nvPr/>
        </p:nvSpPr>
        <p:spPr>
          <a:xfrm>
            <a:off x="6812662" y="4301443"/>
            <a:ext cx="2232068" cy="4523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lt1"/>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lt1"/>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lt1"/>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lt1"/>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lt1"/>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lt1"/>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lt1"/>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lt1"/>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lt1"/>
                </a:solidFill>
                <a:latin typeface="+mn-lt"/>
                <a:ea typeface="+mn-ea"/>
                <a:cs typeface="+mn-cs"/>
              </a:defRPr>
            </a:lvl9pPr>
          </a:lstStyle>
          <a:p>
            <a:pPr algn="ctr"/>
            <a:r>
              <a:rPr lang="el-GR" dirty="0"/>
              <a:t>Μη εκτεθειμένα άτομα</a:t>
            </a:r>
          </a:p>
        </p:txBody>
      </p:sp>
      <p:sp>
        <p:nvSpPr>
          <p:cNvPr id="15" name="Rectangle 14">
            <a:extLst>
              <a:ext uri="{FF2B5EF4-FFF2-40B4-BE49-F238E27FC236}">
                <a16:creationId xmlns:a16="http://schemas.microsoft.com/office/drawing/2014/main" id="{FBDE4C0F-5DAF-4F7A-A623-ED624EE27DE4}"/>
              </a:ext>
            </a:extLst>
          </p:cNvPr>
          <p:cNvSpPr/>
          <p:nvPr/>
        </p:nvSpPr>
        <p:spPr>
          <a:xfrm>
            <a:off x="3787629" y="5517831"/>
            <a:ext cx="3980577" cy="49285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a:t>Μάρτυρες (μη περιπτώσεις πάθησης)</a:t>
            </a:r>
          </a:p>
        </p:txBody>
      </p:sp>
      <p:cxnSp>
        <p:nvCxnSpPr>
          <p:cNvPr id="17" name="Straight Arrow Connector 16">
            <a:extLst>
              <a:ext uri="{FF2B5EF4-FFF2-40B4-BE49-F238E27FC236}">
                <a16:creationId xmlns:a16="http://schemas.microsoft.com/office/drawing/2014/main" id="{84BFB7CC-B2E1-4235-B333-115CEBD82066}"/>
              </a:ext>
            </a:extLst>
          </p:cNvPr>
          <p:cNvCxnSpPr>
            <a:stCxn id="15" idx="0"/>
          </p:cNvCxnSpPr>
          <p:nvPr/>
        </p:nvCxnSpPr>
        <p:spPr>
          <a:xfrm flipH="1" flipV="1">
            <a:off x="3640822" y="4848837"/>
            <a:ext cx="2137096" cy="66899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7032D3E6-4EB0-4100-B0F3-B5AA2A4C95A5}"/>
              </a:ext>
            </a:extLst>
          </p:cNvPr>
          <p:cNvCxnSpPr>
            <a:stCxn id="15" idx="0"/>
          </p:cNvCxnSpPr>
          <p:nvPr/>
        </p:nvCxnSpPr>
        <p:spPr>
          <a:xfrm flipV="1">
            <a:off x="5777918" y="4832059"/>
            <a:ext cx="2183234" cy="68577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3632944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0A7B2-F97D-4835-A3E5-769E6A7AA246}"/>
              </a:ext>
            </a:extLst>
          </p:cNvPr>
          <p:cNvSpPr>
            <a:spLocks noGrp="1"/>
          </p:cNvSpPr>
          <p:nvPr>
            <p:ph type="title"/>
          </p:nvPr>
        </p:nvSpPr>
        <p:spPr/>
        <p:txBody>
          <a:bodyPr/>
          <a:lstStyle/>
          <a:p>
            <a:r>
              <a:rPr lang="el-GR" dirty="0"/>
              <a:t>Πληθυσμός-πηγή και μελετώμενος πληθυσμός</a:t>
            </a:r>
          </a:p>
        </p:txBody>
      </p:sp>
      <p:sp>
        <p:nvSpPr>
          <p:cNvPr id="3" name="Content Placeholder 2">
            <a:extLst>
              <a:ext uri="{FF2B5EF4-FFF2-40B4-BE49-F238E27FC236}">
                <a16:creationId xmlns:a16="http://schemas.microsoft.com/office/drawing/2014/main" id="{B580A012-99EA-4DEC-97BF-7EFA9DE14B0D}"/>
              </a:ext>
            </a:extLst>
          </p:cNvPr>
          <p:cNvSpPr>
            <a:spLocks noGrp="1"/>
          </p:cNvSpPr>
          <p:nvPr>
            <p:ph idx="1"/>
          </p:nvPr>
        </p:nvSpPr>
        <p:spPr/>
        <p:txBody>
          <a:bodyPr/>
          <a:lstStyle/>
          <a:p>
            <a:r>
              <a:rPr lang="el-GR" dirty="0"/>
              <a:t>Ο </a:t>
            </a:r>
            <a:r>
              <a:rPr lang="el-GR" b="1" dirty="0"/>
              <a:t>πληθυσμός-πηγή </a:t>
            </a:r>
            <a:r>
              <a:rPr lang="el-GR" dirty="0"/>
              <a:t>ή υποκείμενος πληθυσμός ή γεννήτορας πληθυσμός αποτελεί την πηγή των συμμετεχόντων σε μια συγκεκριμένη μελέτη.</a:t>
            </a:r>
          </a:p>
          <a:p>
            <a:r>
              <a:rPr lang="el-GR" dirty="0"/>
              <a:t>Π.χ. για τη μέτρηση του </a:t>
            </a:r>
            <a:r>
              <a:rPr lang="el-GR" dirty="0" err="1"/>
              <a:t>επιπολασμού</a:t>
            </a:r>
            <a:r>
              <a:rPr lang="el-GR" dirty="0"/>
              <a:t> του σακχαρώδους διαβήτη στην Αττική θα είχαμε ως πληθυσμό-πηγή όλους τους κατοίκους της Αττικής. </a:t>
            </a:r>
          </a:p>
          <a:p>
            <a:r>
              <a:rPr lang="el-GR" dirty="0"/>
              <a:t>Ο καθορισμός του πληθυσμού-πηγή έχει μεγάλη σημασία, καθώς ισοδυναμεί με τη χάραξη των ορίων των επιτρεπόμενων γενικεύσεων.</a:t>
            </a:r>
          </a:p>
          <a:p>
            <a:r>
              <a:rPr lang="el-GR" dirty="0"/>
              <a:t>Ο πληθυσμός-πηγή είναι ο πληθυσμός από τον οποίο προέρχεται ο μελετώμενος πληθυσμός.</a:t>
            </a:r>
          </a:p>
          <a:p>
            <a:r>
              <a:rPr lang="el-GR" dirty="0"/>
              <a:t>Η μελέτη πραγματοποιείται στον </a:t>
            </a:r>
            <a:r>
              <a:rPr lang="el-GR" b="1" dirty="0"/>
              <a:t>μελετώμενο </a:t>
            </a:r>
            <a:r>
              <a:rPr lang="el-GR" dirty="0"/>
              <a:t>πληθυσμό, στο σύνολο δηλαδή των ατόμων που παρατηρούνται από τον ερευνητή. </a:t>
            </a:r>
          </a:p>
          <a:p>
            <a:r>
              <a:rPr lang="el-GR" dirty="0"/>
              <a:t>Ο μελετώμενος πληθυσμός μπορεί να οριστεί ορθότερα ως ο πληθυσμός η εμπειρία του οποίου διαμορφώνει τη βάση της μελέτης.</a:t>
            </a:r>
          </a:p>
        </p:txBody>
      </p:sp>
    </p:spTree>
    <p:extLst>
      <p:ext uri="{BB962C8B-B14F-4D97-AF65-F5344CB8AC3E}">
        <p14:creationId xmlns:p14="http://schemas.microsoft.com/office/powerpoint/2010/main" val="344504503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5BC8A9-4661-45C9-AF6B-F0EC5C4DDB3A}"/>
              </a:ext>
            </a:extLst>
          </p:cNvPr>
          <p:cNvSpPr>
            <a:spLocks noGrp="1"/>
          </p:cNvSpPr>
          <p:nvPr>
            <p:ph type="title"/>
          </p:nvPr>
        </p:nvSpPr>
        <p:spPr/>
        <p:txBody>
          <a:bodyPr/>
          <a:lstStyle/>
          <a:p>
            <a:r>
              <a:rPr lang="el-GR" dirty="0"/>
              <a:t>Προέλευση των μαρτύρων</a:t>
            </a:r>
          </a:p>
        </p:txBody>
      </p:sp>
      <p:sp>
        <p:nvSpPr>
          <p:cNvPr id="3" name="Content Placeholder 2">
            <a:extLst>
              <a:ext uri="{FF2B5EF4-FFF2-40B4-BE49-F238E27FC236}">
                <a16:creationId xmlns:a16="http://schemas.microsoft.com/office/drawing/2014/main" id="{12F38137-E533-4810-8CAF-28940F7104CF}"/>
              </a:ext>
            </a:extLst>
          </p:cNvPr>
          <p:cNvSpPr>
            <a:spLocks noGrp="1"/>
          </p:cNvSpPr>
          <p:nvPr>
            <p:ph idx="1"/>
          </p:nvPr>
        </p:nvSpPr>
        <p:spPr/>
        <p:txBody>
          <a:bodyPr>
            <a:normAutofit fontScale="70000" lnSpcReduction="20000"/>
          </a:bodyPr>
          <a:lstStyle/>
          <a:p>
            <a:r>
              <a:rPr lang="el-GR" dirty="0"/>
              <a:t>Η έγκυρη επιλογή των ασθενών και των μαρτύρων καθορίζεται κατά κύριο λόγο από την αρχή πως οι ασθενείς και οι μάρτυρες πρέπει να αντιπροσωπεύουν την εμπειρία του ίδιου πληθυσμού-πηγή, της ίδιας δηλαδή βάσης μελέτης.</a:t>
            </a:r>
          </a:p>
          <a:p>
            <a:r>
              <a:rPr lang="el-GR" dirty="0"/>
              <a:t>Εάν π.χ. οι ασθενείς είναι νοσοκομειακά νοσηλευόμενες περιπτώσεις, τότε οι μάρτυρες θα πρέπει να είναι άτομα που θα νοσηλεύονταν στο ίδιο νοσοκομείο.</a:t>
            </a:r>
          </a:p>
          <a:p>
            <a:r>
              <a:rPr lang="el-GR" dirty="0"/>
              <a:t>Η επιλογή των ασθενών εμφανίζει λιγότερες δυσκολίες από την επιλογή των μαρτύρων. Το ζήτημα της επιλογής των ασθενών διακρίνεται στον (α) θεωρητικό ορισμό των περιπτώσεων μιας πάθησης και (β) στην αναγνώριση των περιπτώσεων αυτών στην πράξη.</a:t>
            </a:r>
          </a:p>
          <a:p>
            <a:r>
              <a:rPr lang="el-GR" dirty="0"/>
              <a:t>Οι κυριότερες πηγές από τις οποίες προέρχονται οι μάρτυρες είναι:</a:t>
            </a:r>
          </a:p>
          <a:p>
            <a:pPr marL="457200" indent="-457200">
              <a:buFont typeface="+mj-lt"/>
              <a:buAutoNum type="arabicPeriod"/>
            </a:pPr>
            <a:r>
              <a:rPr lang="el-GR" dirty="0"/>
              <a:t>Ο γενικός πληθυσμός</a:t>
            </a:r>
          </a:p>
          <a:p>
            <a:pPr marL="457200" indent="-457200">
              <a:buFont typeface="+mj-lt"/>
              <a:buAutoNum type="arabicPeriod"/>
            </a:pPr>
            <a:r>
              <a:rPr lang="el-GR" dirty="0"/>
              <a:t>Η κλήση τυχαίων αριθμών τηλεφωνικού καταλόγου</a:t>
            </a:r>
          </a:p>
          <a:p>
            <a:pPr marL="457200" indent="-457200">
              <a:buFont typeface="+mj-lt"/>
              <a:buAutoNum type="arabicPeriod"/>
            </a:pPr>
            <a:r>
              <a:rPr lang="el-GR" dirty="0"/>
              <a:t>Οι γείτονες των ασθενών</a:t>
            </a:r>
          </a:p>
          <a:p>
            <a:pPr marL="457200" indent="-457200">
              <a:buFont typeface="+mj-lt"/>
              <a:buAutoNum type="arabicPeriod"/>
            </a:pPr>
            <a:r>
              <a:rPr lang="el-GR" dirty="0"/>
              <a:t>Οι φίλοι των ασθενών</a:t>
            </a:r>
          </a:p>
          <a:p>
            <a:pPr marL="457200" indent="-457200">
              <a:buFont typeface="+mj-lt"/>
              <a:buAutoNum type="arabicPeriod"/>
            </a:pPr>
            <a:r>
              <a:rPr lang="el-GR" dirty="0"/>
              <a:t>Τα αρχεία των νοσοκομείων ή άλλων υπηρεσιών υγείας</a:t>
            </a:r>
          </a:p>
          <a:p>
            <a:pPr marL="457200" indent="-457200">
              <a:buFont typeface="+mj-lt"/>
              <a:buAutoNum type="arabicPeriod"/>
            </a:pPr>
            <a:r>
              <a:rPr lang="el-GR" dirty="0"/>
              <a:t>Τα ληξιαρχικά αρχεία καταγραφής θανάτων</a:t>
            </a:r>
          </a:p>
        </p:txBody>
      </p:sp>
    </p:spTree>
    <p:extLst>
      <p:ext uri="{BB962C8B-B14F-4D97-AF65-F5344CB8AC3E}">
        <p14:creationId xmlns:p14="http://schemas.microsoft.com/office/powerpoint/2010/main" val="188760536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13B3DB-7E49-4899-BB07-7DCD9C7EBAC8}"/>
              </a:ext>
            </a:extLst>
          </p:cNvPr>
          <p:cNvSpPr>
            <a:spLocks noGrp="1"/>
          </p:cNvSpPr>
          <p:nvPr>
            <p:ph type="title"/>
          </p:nvPr>
        </p:nvSpPr>
        <p:spPr/>
        <p:txBody>
          <a:bodyPr/>
          <a:lstStyle/>
          <a:p>
            <a:r>
              <a:rPr lang="el-GR" dirty="0"/>
              <a:t>Πληθυσμιακοί μάρτυρες</a:t>
            </a:r>
          </a:p>
        </p:txBody>
      </p:sp>
      <p:sp>
        <p:nvSpPr>
          <p:cNvPr id="3" name="Content Placeholder 2">
            <a:extLst>
              <a:ext uri="{FF2B5EF4-FFF2-40B4-BE49-F238E27FC236}">
                <a16:creationId xmlns:a16="http://schemas.microsoft.com/office/drawing/2014/main" id="{F828130F-19F1-407A-BE42-D29303F15E3C}"/>
              </a:ext>
            </a:extLst>
          </p:cNvPr>
          <p:cNvSpPr>
            <a:spLocks noGrp="1"/>
          </p:cNvSpPr>
          <p:nvPr>
            <p:ph idx="1"/>
          </p:nvPr>
        </p:nvSpPr>
        <p:spPr/>
        <p:txBody>
          <a:bodyPr/>
          <a:lstStyle/>
          <a:p>
            <a:r>
              <a:rPr lang="el-GR" dirty="0"/>
              <a:t>Αν η σειρά των ασθενών περιλαμβάνει όλα τα άτομα ενός </a:t>
            </a:r>
            <a:r>
              <a:rPr lang="el-GR" dirty="0" err="1"/>
              <a:t>περιγεγραμμένου</a:t>
            </a:r>
            <a:r>
              <a:rPr lang="el-GR" dirty="0"/>
              <a:t> πληθυσμού (π.χ. μιας πόλης, ενός σχολείου) που εμφάνισαν τη νόσο, τότε η σειρά των μαρτύρων πρέπει να αποτελεί αντιπροσωπευτικό δείγμα των ατόμων του παραπάνω πληθυσμού που δεν έχουν εμφανίσει τη συγκεκριμένη νόσο.</a:t>
            </a:r>
          </a:p>
          <a:p>
            <a:r>
              <a:rPr lang="el-GR" dirty="0"/>
              <a:t>Η τυχαία επιλογή των μαρτύρων είναι εφικτή όταν ο πληθυσμός είναι πλήρως αρχειοθετημένος.</a:t>
            </a:r>
          </a:p>
          <a:p>
            <a:endParaRPr lang="el-GR" dirty="0"/>
          </a:p>
        </p:txBody>
      </p:sp>
    </p:spTree>
    <p:extLst>
      <p:ext uri="{BB962C8B-B14F-4D97-AF65-F5344CB8AC3E}">
        <p14:creationId xmlns:p14="http://schemas.microsoft.com/office/powerpoint/2010/main" val="200607418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4C641B-F472-4600-ADF1-A0C2904745C6}"/>
              </a:ext>
            </a:extLst>
          </p:cNvPr>
          <p:cNvSpPr>
            <a:spLocks noGrp="1"/>
          </p:cNvSpPr>
          <p:nvPr>
            <p:ph type="title"/>
          </p:nvPr>
        </p:nvSpPr>
        <p:spPr/>
        <p:txBody>
          <a:bodyPr>
            <a:normAutofit fontScale="90000"/>
          </a:bodyPr>
          <a:lstStyle/>
          <a:p>
            <a:r>
              <a:rPr lang="el-GR" dirty="0"/>
              <a:t>Μάρτυρες προερχόμενοι από κλήση τυχαίων αριθμών τηλεφωνικού καταλόγου</a:t>
            </a:r>
          </a:p>
        </p:txBody>
      </p:sp>
      <p:sp>
        <p:nvSpPr>
          <p:cNvPr id="3" name="Content Placeholder 2">
            <a:extLst>
              <a:ext uri="{FF2B5EF4-FFF2-40B4-BE49-F238E27FC236}">
                <a16:creationId xmlns:a16="http://schemas.microsoft.com/office/drawing/2014/main" id="{579527A1-2960-439F-AAD6-4BBED566D86B}"/>
              </a:ext>
            </a:extLst>
          </p:cNvPr>
          <p:cNvSpPr>
            <a:spLocks noGrp="1"/>
          </p:cNvSpPr>
          <p:nvPr>
            <p:ph idx="1"/>
          </p:nvPr>
        </p:nvSpPr>
        <p:spPr/>
        <p:txBody>
          <a:bodyPr>
            <a:normAutofit lnSpcReduction="10000"/>
          </a:bodyPr>
          <a:lstStyle/>
          <a:p>
            <a:r>
              <a:rPr lang="el-GR" dirty="0"/>
              <a:t>Οι μάρτυρες επιλέγονται τυχαία από εκλογικούς, φορολογικούς και τηλεφωνικούς καταλόγους, με την προϋπόθεση ότι η κάλυψη του πληθυσμού στους καταλόγους είναι πλήρης ή σχεδόν πλήρης.</a:t>
            </a:r>
          </a:p>
          <a:p>
            <a:r>
              <a:rPr lang="el-GR" dirty="0"/>
              <a:t>Η μέθοδος αυτή επιτρέπει την εύκολη και οικονομική προσέγγιση ακόμα και σε απομακρυσμένες περιοχές.</a:t>
            </a:r>
          </a:p>
          <a:p>
            <a:r>
              <a:rPr lang="el-GR" dirty="0"/>
              <a:t>Μειονεκτήματα:</a:t>
            </a:r>
          </a:p>
          <a:p>
            <a:pPr marL="457200" indent="-457200">
              <a:buFont typeface="+mj-lt"/>
              <a:buAutoNum type="arabicPeriod"/>
            </a:pPr>
            <a:r>
              <a:rPr lang="el-GR" dirty="0"/>
              <a:t>Η πιθανότητα επαφής με κάθε υποψήφιο μάρτυρα δεν είναι η ίδια, διότι τα νοικοκυριά διαφέρουν ως προς τον αριθμό των ατόμων, αλλά και τον χρόνο που κάθε μέλος είναι στο σπίτι.</a:t>
            </a:r>
          </a:p>
          <a:p>
            <a:pPr marL="457200" indent="-457200">
              <a:buFont typeface="+mj-lt"/>
              <a:buAutoNum type="arabicPeriod"/>
            </a:pPr>
            <a:r>
              <a:rPr lang="el-GR" dirty="0"/>
              <a:t>Είναι δύσκολο να διαχωριστούν οι αριθμοί σπιτιών από τους αριθμούς των εργασιών, με αποτέλεσμα να υπάρχει δυσκολία στην εκτίμηση της μη απάντησης.</a:t>
            </a:r>
          </a:p>
          <a:p>
            <a:pPr marL="457200" indent="-457200">
              <a:buFont typeface="+mj-lt"/>
              <a:buAutoNum type="arabicPeriod"/>
            </a:pPr>
            <a:r>
              <a:rPr lang="el-GR" dirty="0"/>
              <a:t>Νοικοκυριά με πάνω από μια γραμμές.</a:t>
            </a:r>
          </a:p>
        </p:txBody>
      </p:sp>
    </p:spTree>
    <p:extLst>
      <p:ext uri="{BB962C8B-B14F-4D97-AF65-F5344CB8AC3E}">
        <p14:creationId xmlns:p14="http://schemas.microsoft.com/office/powerpoint/2010/main" val="196205000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939510-7C78-40BA-9FB9-AC9F296F65AD}"/>
              </a:ext>
            </a:extLst>
          </p:cNvPr>
          <p:cNvSpPr>
            <a:spLocks noGrp="1"/>
          </p:cNvSpPr>
          <p:nvPr>
            <p:ph type="title"/>
          </p:nvPr>
        </p:nvSpPr>
        <p:spPr/>
        <p:txBody>
          <a:bodyPr/>
          <a:lstStyle/>
          <a:p>
            <a:r>
              <a:rPr lang="el-GR" dirty="0"/>
              <a:t>Συνοικιακοί μάρτυρες</a:t>
            </a:r>
          </a:p>
        </p:txBody>
      </p:sp>
      <p:sp>
        <p:nvSpPr>
          <p:cNvPr id="3" name="Content Placeholder 2">
            <a:extLst>
              <a:ext uri="{FF2B5EF4-FFF2-40B4-BE49-F238E27FC236}">
                <a16:creationId xmlns:a16="http://schemas.microsoft.com/office/drawing/2014/main" id="{B80037DF-5889-4369-85A8-CF5DBC20E5E0}"/>
              </a:ext>
            </a:extLst>
          </p:cNvPr>
          <p:cNvSpPr>
            <a:spLocks noGrp="1"/>
          </p:cNvSpPr>
          <p:nvPr>
            <p:ph idx="1"/>
          </p:nvPr>
        </p:nvSpPr>
        <p:spPr/>
        <p:txBody>
          <a:bodyPr/>
          <a:lstStyle/>
          <a:p>
            <a:r>
              <a:rPr lang="el-GR" dirty="0"/>
              <a:t>Εάν ο πληθυσμός-πηγή των ασθενών δεν είναι δυνατόν να αναγνωριστεί, τότε οι μάρτυρες μπορούν να προέλθουν από τυχαία δειγματοληψία κατοικιών στη γειτονιά όπου διαμένουν οι ασθενείς.</a:t>
            </a:r>
          </a:p>
          <a:p>
            <a:r>
              <a:rPr lang="el-GR" dirty="0"/>
              <a:t>Οι συνοικιακοί μάρτυρες χρησιμοποιούνται για την εξουδετέρωση δυνητικών </a:t>
            </a:r>
            <a:r>
              <a:rPr lang="el-GR" dirty="0" err="1"/>
              <a:t>συγχυτών</a:t>
            </a:r>
            <a:r>
              <a:rPr lang="el-GR" dirty="0"/>
              <a:t>, όπως η ηλικία, η κοινωνική τάξη και το εκπαιδευτικό επίπεδο, χωρίς όμως ιδιαίτερη αποτελεσματικότητα, καθώς οι σύγχρονες γειτονιές παρουσιάζουν μεταβλητότητα ως προς τα χαρακτηριστικά αυτά.</a:t>
            </a:r>
          </a:p>
          <a:p>
            <a:endParaRPr lang="el-GR" dirty="0"/>
          </a:p>
        </p:txBody>
      </p:sp>
    </p:spTree>
    <p:extLst>
      <p:ext uri="{BB962C8B-B14F-4D97-AF65-F5344CB8AC3E}">
        <p14:creationId xmlns:p14="http://schemas.microsoft.com/office/powerpoint/2010/main" val="6055425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E43814-B1A4-4B78-AFEF-DECAF8B54B2D}"/>
              </a:ext>
            </a:extLst>
          </p:cNvPr>
          <p:cNvSpPr>
            <a:spLocks noGrp="1"/>
          </p:cNvSpPr>
          <p:nvPr>
            <p:ph type="title"/>
          </p:nvPr>
        </p:nvSpPr>
        <p:spPr/>
        <p:txBody>
          <a:bodyPr/>
          <a:lstStyle/>
          <a:p>
            <a:r>
              <a:rPr lang="el-GR" dirty="0"/>
              <a:t>Εισαγωγή </a:t>
            </a:r>
          </a:p>
        </p:txBody>
      </p:sp>
      <p:sp>
        <p:nvSpPr>
          <p:cNvPr id="3" name="Content Placeholder 2">
            <a:extLst>
              <a:ext uri="{FF2B5EF4-FFF2-40B4-BE49-F238E27FC236}">
                <a16:creationId xmlns:a16="http://schemas.microsoft.com/office/drawing/2014/main" id="{65BCB453-2BDC-42D7-B6D5-145FF4F55CE6}"/>
              </a:ext>
            </a:extLst>
          </p:cNvPr>
          <p:cNvSpPr>
            <a:spLocks noGrp="1"/>
          </p:cNvSpPr>
          <p:nvPr>
            <p:ph idx="1"/>
          </p:nvPr>
        </p:nvSpPr>
        <p:spPr/>
        <p:txBody>
          <a:bodyPr/>
          <a:lstStyle/>
          <a:p>
            <a:r>
              <a:rPr lang="el-GR" dirty="0"/>
              <a:t>Ο σκοπός της μη πειραματικής έρευνας είναι η προσομοίωση των συνθηκών ενός πειράματος, έτσι ώστε το αποτέλεσμα που θα προκύψει να πλησιάζει όσο το δυνατόν περισσότερο την πραγματικότητα.</a:t>
            </a:r>
          </a:p>
          <a:p>
            <a:r>
              <a:rPr lang="el-GR" dirty="0"/>
              <a:t>Στις πειραματικές μελέτες, ο ερευνητής έχει τη δυνατότητα να καθορίσει την κατανομή των συμμετεχόντων στις δύο (τουλάχιστον) κατηγορίες του προσδιοριστή αυξάνοντας έτσι την εγκυρότητα της μελέτης, κάτι όμως που δεν είναι εφικτό στη μη πειραματική έρευνα.</a:t>
            </a:r>
          </a:p>
          <a:p>
            <a:r>
              <a:rPr lang="el-GR" dirty="0"/>
              <a:t>Παρόλα αυτά, στη μη πειραματική έρευνα ο ερευνητής, ενώ δεν μπορεί να καθορίσει την κατανομή στις κατηγορίες του προσδιοριστή, έχει τη δυνατότητα να επιλέξει τα άτομα που θα συμμετάσχουν σε μια μελέτη.</a:t>
            </a:r>
          </a:p>
        </p:txBody>
      </p:sp>
    </p:spTree>
    <p:extLst>
      <p:ext uri="{BB962C8B-B14F-4D97-AF65-F5344CB8AC3E}">
        <p14:creationId xmlns:p14="http://schemas.microsoft.com/office/powerpoint/2010/main" val="43447061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ABD947-8EF6-423A-9CD0-E08DBC898C0A}"/>
              </a:ext>
            </a:extLst>
          </p:cNvPr>
          <p:cNvSpPr>
            <a:spLocks noGrp="1"/>
          </p:cNvSpPr>
          <p:nvPr>
            <p:ph type="title"/>
          </p:nvPr>
        </p:nvSpPr>
        <p:spPr/>
        <p:txBody>
          <a:bodyPr/>
          <a:lstStyle/>
          <a:p>
            <a:r>
              <a:rPr lang="el-GR" dirty="0"/>
              <a:t>Μάρτυρες προερχόμενοι από το φιλικό περιβάλλον των ασθενών</a:t>
            </a:r>
          </a:p>
        </p:txBody>
      </p:sp>
      <p:sp>
        <p:nvSpPr>
          <p:cNvPr id="3" name="Content Placeholder 2">
            <a:extLst>
              <a:ext uri="{FF2B5EF4-FFF2-40B4-BE49-F238E27FC236}">
                <a16:creationId xmlns:a16="http://schemas.microsoft.com/office/drawing/2014/main" id="{364C58C2-D439-4A1F-9FEA-00EDCB8626FC}"/>
              </a:ext>
            </a:extLst>
          </p:cNvPr>
          <p:cNvSpPr>
            <a:spLocks noGrp="1"/>
          </p:cNvSpPr>
          <p:nvPr>
            <p:ph idx="1"/>
          </p:nvPr>
        </p:nvSpPr>
        <p:spPr/>
        <p:txBody>
          <a:bodyPr/>
          <a:lstStyle/>
          <a:p>
            <a:r>
              <a:rPr lang="el-GR" dirty="0"/>
              <a:t>Όπως και η χρήση συνοικιακών μαρτύρων, αποτελεί σχεδιασμό που χρησιμοποιεί την ατομική εξομοίωση. </a:t>
            </a:r>
          </a:p>
          <a:p>
            <a:r>
              <a:rPr lang="el-GR" dirty="0"/>
              <a:t>Μειονεκτήματα:</a:t>
            </a:r>
          </a:p>
          <a:p>
            <a:pPr marL="457200" indent="-457200">
              <a:buFont typeface="+mj-lt"/>
              <a:buAutoNum type="arabicPeriod"/>
            </a:pPr>
            <a:r>
              <a:rPr lang="el-GR" dirty="0"/>
              <a:t>Είναι λογικό οι ασθενείς να κατονομάζουν επιλεκτικά άτομα με τα οποία μοιράζονται ορισμένες συνήθειες. Εάν οι συνήθειες αυτές σχετίζονται με τον μελετώμενο προσδιοριστή ή τη μελετώμενη έκβαση, τότε εισάγεται συστηματικό σφάλμα.</a:t>
            </a:r>
          </a:p>
          <a:p>
            <a:pPr marL="457200" indent="-457200">
              <a:buFont typeface="+mj-lt"/>
              <a:buAutoNum type="arabicPeriod"/>
            </a:pPr>
            <a:r>
              <a:rPr lang="el-GR" dirty="0"/>
              <a:t>Η πλήρης εξάρτηση των ερευνητών από τους ασθενείς, οι οποίοι κατονομάζουν τους φίλους τους.</a:t>
            </a:r>
          </a:p>
        </p:txBody>
      </p:sp>
    </p:spTree>
    <p:extLst>
      <p:ext uri="{BB962C8B-B14F-4D97-AF65-F5344CB8AC3E}">
        <p14:creationId xmlns:p14="http://schemas.microsoft.com/office/powerpoint/2010/main" val="191480539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0E89EA-BCBB-43B8-8242-A91F9E6D14A6}"/>
              </a:ext>
            </a:extLst>
          </p:cNvPr>
          <p:cNvSpPr>
            <a:spLocks noGrp="1"/>
          </p:cNvSpPr>
          <p:nvPr>
            <p:ph type="title"/>
          </p:nvPr>
        </p:nvSpPr>
        <p:spPr/>
        <p:txBody>
          <a:bodyPr/>
          <a:lstStyle/>
          <a:p>
            <a:r>
              <a:rPr lang="el-GR" dirty="0"/>
              <a:t>Νοσοκομειακοί μάρτυρες</a:t>
            </a:r>
          </a:p>
        </p:txBody>
      </p:sp>
      <p:sp>
        <p:nvSpPr>
          <p:cNvPr id="3" name="Content Placeholder 2">
            <a:extLst>
              <a:ext uri="{FF2B5EF4-FFF2-40B4-BE49-F238E27FC236}">
                <a16:creationId xmlns:a16="http://schemas.microsoft.com/office/drawing/2014/main" id="{FAA5C1A2-0B70-4730-8BC6-22BD742A96C8}"/>
              </a:ext>
            </a:extLst>
          </p:cNvPr>
          <p:cNvSpPr>
            <a:spLocks noGrp="1"/>
          </p:cNvSpPr>
          <p:nvPr>
            <p:ph idx="1"/>
          </p:nvPr>
        </p:nvSpPr>
        <p:spPr/>
        <p:txBody>
          <a:bodyPr>
            <a:normAutofit fontScale="92500" lnSpcReduction="20000"/>
          </a:bodyPr>
          <a:lstStyle/>
          <a:p>
            <a:r>
              <a:rPr lang="el-GR" dirty="0"/>
              <a:t>Εάν οι ασθενείς νοσηλεύτηκαν σε ένα ή περισσότερα νοσοκομεία, είναι προτιμότερο να επιλεγούν ως μάρτυρες άτομα που νοσηλεύονται στα ίδια νοσοκομεία με τους ασθενείς, αλλά για παθήσεις που δεν σχετίζονται με τον μελετώμενο προσδιοριστή.</a:t>
            </a:r>
          </a:p>
          <a:p>
            <a:r>
              <a:rPr lang="el-GR" dirty="0"/>
              <a:t>Γενικά η χρήση νοσοκομειακών μαρτύρων προτιμάται, αρκεί:</a:t>
            </a:r>
          </a:p>
          <a:p>
            <a:pPr marL="457200" indent="-457200">
              <a:buFont typeface="+mj-lt"/>
              <a:buAutoNum type="arabicPeriod"/>
            </a:pPr>
            <a:r>
              <a:rPr lang="el-GR" dirty="0"/>
              <a:t>Οι μάρτυρες να προέρχονται από το ίδιο αρχείο (π.χ. αρχείο ενός νοσοκομείου) που προέρχονται και οι ασθενείς.</a:t>
            </a:r>
          </a:p>
          <a:p>
            <a:pPr marL="457200" indent="-457200">
              <a:buFont typeface="+mj-lt"/>
              <a:buAutoNum type="arabicPeriod"/>
            </a:pPr>
            <a:r>
              <a:rPr lang="el-GR" dirty="0"/>
              <a:t>Η πάθηση των μαρτύρων να μην σχετίζεται με τον μελετώμενο προσδιοριστή. Π.χ. διερευνάται η σχέση μεταξύ καπνίσματος και καρκίνου του πνεύμονα, ενώ ως μάρτυρες επιλέγονται ασθενείς με εμφύσημα. Τότε εισάγεται συστηματικό σφάλμα στη μελέτη, καθώς το κάπνισμα αποτελεί προσδιοριστή και του εμφυσήματος. Η συχνότητα καπνίσματος στους ασθενείς με εμφύσημα είναι μεγαλύτερη σε σχέση με τον πληθυσμό-πηγή, με αποτέλεσμα η μελέτη αυτή να οδηγεί στο λανθασμένο συμπέρασμα ότι δεν υπάρχει σχέση μεταξύ καπνίσματος και καρκίνου πνεύμονα. </a:t>
            </a:r>
          </a:p>
          <a:p>
            <a:pPr marL="457200" indent="-457200">
              <a:buFont typeface="+mj-lt"/>
              <a:buAutoNum type="arabicPeriod"/>
            </a:pPr>
            <a:r>
              <a:rPr lang="el-GR" dirty="0"/>
              <a:t>Η πάθηση των μαρτύρων να μοιάζει με την μελετώμενη πάθηση ως προς τους παράγοντες επιλογής των ατόμων για νοσηλεία στο συγκεκριμένο νοσοκομείο (π.χ. ασθενείς με καρκίνο πνεύμονα και μάρτυρες με καταρράκτη).</a:t>
            </a:r>
          </a:p>
          <a:p>
            <a:pPr marL="457200" indent="-457200">
              <a:buFont typeface="+mj-lt"/>
              <a:buAutoNum type="arabicPeriod"/>
            </a:pPr>
            <a:endParaRPr lang="el-GR" dirty="0"/>
          </a:p>
        </p:txBody>
      </p:sp>
    </p:spTree>
    <p:extLst>
      <p:ext uri="{BB962C8B-B14F-4D97-AF65-F5344CB8AC3E}">
        <p14:creationId xmlns:p14="http://schemas.microsoft.com/office/powerpoint/2010/main" val="40388815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A29A3C-EDB4-45E2-A959-ECE75E4EAF09}"/>
              </a:ext>
            </a:extLst>
          </p:cNvPr>
          <p:cNvSpPr>
            <a:spLocks noGrp="1"/>
          </p:cNvSpPr>
          <p:nvPr>
            <p:ph type="title"/>
          </p:nvPr>
        </p:nvSpPr>
        <p:spPr/>
        <p:txBody>
          <a:bodyPr/>
          <a:lstStyle/>
          <a:p>
            <a:r>
              <a:rPr lang="el-GR" dirty="0" err="1"/>
              <a:t>Θανόντες</a:t>
            </a:r>
            <a:r>
              <a:rPr lang="el-GR" dirty="0"/>
              <a:t> μάρτυρες</a:t>
            </a:r>
          </a:p>
        </p:txBody>
      </p:sp>
      <p:sp>
        <p:nvSpPr>
          <p:cNvPr id="3" name="Content Placeholder 2">
            <a:extLst>
              <a:ext uri="{FF2B5EF4-FFF2-40B4-BE49-F238E27FC236}">
                <a16:creationId xmlns:a16="http://schemas.microsoft.com/office/drawing/2014/main" id="{4670B63A-F30E-4C2B-A931-2B9056DFF9D2}"/>
              </a:ext>
            </a:extLst>
          </p:cNvPr>
          <p:cNvSpPr>
            <a:spLocks noGrp="1"/>
          </p:cNvSpPr>
          <p:nvPr>
            <p:ph idx="1"/>
          </p:nvPr>
        </p:nvSpPr>
        <p:spPr/>
        <p:txBody>
          <a:bodyPr/>
          <a:lstStyle/>
          <a:p>
            <a:r>
              <a:rPr lang="el-GR" dirty="0"/>
              <a:t>Επιλέγονται από αρχεία καταγραφής θανάτων.</a:t>
            </a:r>
          </a:p>
          <a:p>
            <a:r>
              <a:rPr lang="el-GR" dirty="0"/>
              <a:t>Εάν απαιτούνται συνεντεύξεις ή λήψη της πληροφορίας γίνεται από τους συγγενείς.</a:t>
            </a:r>
          </a:p>
          <a:p>
            <a:r>
              <a:rPr lang="el-GR" dirty="0"/>
              <a:t>Η επιλογή αυτή είναι έγκυρη εφόσον η σειρά των </a:t>
            </a:r>
            <a:r>
              <a:rPr lang="el-GR" dirty="0" err="1"/>
              <a:t>θανόντων</a:t>
            </a:r>
            <a:r>
              <a:rPr lang="el-GR" dirty="0"/>
              <a:t> μαρτύρων μπορεί να παρέχει την ίδια κατανομή του προσδιοριστή με μια σειρά μαρτύρων που προέρχονται δειγματοληπτικά από τον πληθυσμό-πηγή.</a:t>
            </a:r>
          </a:p>
          <a:p>
            <a:endParaRPr lang="el-GR" dirty="0"/>
          </a:p>
        </p:txBody>
      </p:sp>
    </p:spTree>
    <p:extLst>
      <p:ext uri="{BB962C8B-B14F-4D97-AF65-F5344CB8AC3E}">
        <p14:creationId xmlns:p14="http://schemas.microsoft.com/office/powerpoint/2010/main" val="49327975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68566D-FBFB-47B4-8F16-9577EFD61E00}"/>
              </a:ext>
            </a:extLst>
          </p:cNvPr>
          <p:cNvSpPr>
            <a:spLocks noGrp="1"/>
          </p:cNvSpPr>
          <p:nvPr>
            <p:ph type="title"/>
          </p:nvPr>
        </p:nvSpPr>
        <p:spPr/>
        <p:txBody>
          <a:bodyPr/>
          <a:lstStyle/>
          <a:p>
            <a:r>
              <a:rPr lang="el-GR" dirty="0"/>
              <a:t>Εξομοίωση </a:t>
            </a:r>
          </a:p>
        </p:txBody>
      </p:sp>
      <p:sp>
        <p:nvSpPr>
          <p:cNvPr id="3" name="Content Placeholder 2">
            <a:extLst>
              <a:ext uri="{FF2B5EF4-FFF2-40B4-BE49-F238E27FC236}">
                <a16:creationId xmlns:a16="http://schemas.microsoft.com/office/drawing/2014/main" id="{DF742571-83E3-454A-9AEA-BB154FC7484A}"/>
              </a:ext>
            </a:extLst>
          </p:cNvPr>
          <p:cNvSpPr>
            <a:spLocks noGrp="1"/>
          </p:cNvSpPr>
          <p:nvPr>
            <p:ph idx="1"/>
          </p:nvPr>
        </p:nvSpPr>
        <p:spPr/>
        <p:txBody>
          <a:bodyPr/>
          <a:lstStyle/>
          <a:p>
            <a:r>
              <a:rPr lang="el-GR" dirty="0"/>
              <a:t>Η σύγχυση αποτελεί σημαντικό συστηματικό σφάλμα στις μελέτες ασθενών-μαρτύρων και για τον λόγο αυτόν απαιτείται  ο έλεγχος και η εξουδετέρωσή της.</a:t>
            </a:r>
          </a:p>
          <a:p>
            <a:r>
              <a:rPr lang="el-GR" dirty="0"/>
              <a:t>Η εξουδετέρωση των </a:t>
            </a:r>
            <a:r>
              <a:rPr lang="el-GR" dirty="0" err="1"/>
              <a:t>συγχυτών</a:t>
            </a:r>
            <a:r>
              <a:rPr lang="el-GR" dirty="0"/>
              <a:t> μπορεί να πραγματοποιηθεί είτε κατά τον σχεδιασμό της μελέτης (με </a:t>
            </a:r>
            <a:r>
              <a:rPr lang="el-GR" dirty="0" err="1"/>
              <a:t>εξοιμοίωση</a:t>
            </a:r>
            <a:r>
              <a:rPr lang="el-GR" dirty="0"/>
              <a:t>) είτε στη φάση της ανάλυσης των δεδομένων (προτυποποίηση, διαστρωμάτωση ή </a:t>
            </a:r>
            <a:r>
              <a:rPr lang="el-GR" dirty="0" err="1"/>
              <a:t>πολυμεταβλητή</a:t>
            </a:r>
            <a:r>
              <a:rPr lang="el-GR" dirty="0"/>
              <a:t> ανάλυση).</a:t>
            </a:r>
          </a:p>
          <a:p>
            <a:endParaRPr lang="el-GR" dirty="0"/>
          </a:p>
        </p:txBody>
      </p:sp>
    </p:spTree>
    <p:extLst>
      <p:ext uri="{BB962C8B-B14F-4D97-AF65-F5344CB8AC3E}">
        <p14:creationId xmlns:p14="http://schemas.microsoft.com/office/powerpoint/2010/main" val="25511302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6E86E1-12EB-436B-A043-7A174E3399D7}"/>
              </a:ext>
            </a:extLst>
          </p:cNvPr>
          <p:cNvSpPr>
            <a:spLocks noGrp="1"/>
          </p:cNvSpPr>
          <p:nvPr>
            <p:ph type="title"/>
          </p:nvPr>
        </p:nvSpPr>
        <p:spPr/>
        <p:txBody>
          <a:bodyPr/>
          <a:lstStyle/>
          <a:p>
            <a:r>
              <a:rPr lang="el-GR" dirty="0"/>
              <a:t>Εξομοίωση</a:t>
            </a:r>
          </a:p>
        </p:txBody>
      </p:sp>
      <p:sp>
        <p:nvSpPr>
          <p:cNvPr id="3" name="Content Placeholder 2">
            <a:extLst>
              <a:ext uri="{FF2B5EF4-FFF2-40B4-BE49-F238E27FC236}">
                <a16:creationId xmlns:a16="http://schemas.microsoft.com/office/drawing/2014/main" id="{8D0B834A-7442-4B0D-A63D-41EF2D61733F}"/>
              </a:ext>
            </a:extLst>
          </p:cNvPr>
          <p:cNvSpPr>
            <a:spLocks noGrp="1"/>
          </p:cNvSpPr>
          <p:nvPr>
            <p:ph idx="1"/>
          </p:nvPr>
        </p:nvSpPr>
        <p:spPr/>
        <p:txBody>
          <a:bodyPr/>
          <a:lstStyle/>
          <a:p>
            <a:r>
              <a:rPr lang="el-GR" dirty="0"/>
              <a:t>Με την εξομοίωση η σειρά των ασθενών γίνεται παρόμοια με τη σειρά των μαρτύρων όσον αφορά στους </a:t>
            </a:r>
            <a:r>
              <a:rPr lang="el-GR" dirty="0" err="1"/>
              <a:t>συγχυτές</a:t>
            </a:r>
            <a:r>
              <a:rPr lang="el-GR" dirty="0"/>
              <a:t> που πρόκειται να εξουδετερωθούν.</a:t>
            </a:r>
          </a:p>
          <a:p>
            <a:r>
              <a:rPr lang="el-GR" dirty="0"/>
              <a:t>Οι </a:t>
            </a:r>
            <a:r>
              <a:rPr lang="el-GR" dirty="0" err="1"/>
              <a:t>συγχυτές</a:t>
            </a:r>
            <a:r>
              <a:rPr lang="el-GR" dirty="0"/>
              <a:t> που εξομοιώνονται δεν αποτελούν πλέον αντικείμενο αιτιολογικής διερεύνησης, καθώς πραγματοποιείται αυτόματη εξίσωση της συχνότητας του </a:t>
            </a:r>
            <a:r>
              <a:rPr lang="el-GR" dirty="0" err="1"/>
              <a:t>συγχυτή</a:t>
            </a:r>
            <a:r>
              <a:rPr lang="el-GR" dirty="0"/>
              <a:t> μεταξύ ασθενών και μαρτύρων.</a:t>
            </a:r>
          </a:p>
          <a:p>
            <a:r>
              <a:rPr lang="el-GR" dirty="0"/>
              <a:t>Για τον λόγο αυτό, η εξομοίωση αφορά μόνο σε </a:t>
            </a:r>
            <a:r>
              <a:rPr lang="el-GR" dirty="0" err="1"/>
              <a:t>συγχυτές</a:t>
            </a:r>
            <a:r>
              <a:rPr lang="el-GR" dirty="0"/>
              <a:t> που έχουν μελετηθεί αρκετά στο παρελθόν, ώστε να έχει διευκρινιστεί η ενδεχόμενη αιτιολογική τους σχέση με την μελετώμενη πάθηση.</a:t>
            </a:r>
          </a:p>
          <a:p>
            <a:r>
              <a:rPr lang="el-GR" dirty="0" err="1"/>
              <a:t>Συγχυτές</a:t>
            </a:r>
            <a:r>
              <a:rPr lang="el-GR" dirty="0"/>
              <a:t> που συνήθως εξουδετερώνονται με την εξομοίωση: ηλικία, φύλο, </a:t>
            </a:r>
            <a:r>
              <a:rPr lang="el-GR" dirty="0" err="1"/>
              <a:t>κοινωνικο</a:t>
            </a:r>
            <a:r>
              <a:rPr lang="el-GR" dirty="0"/>
              <a:t>-οικονομική κατάσταση.</a:t>
            </a:r>
          </a:p>
        </p:txBody>
      </p:sp>
    </p:spTree>
    <p:extLst>
      <p:ext uri="{BB962C8B-B14F-4D97-AF65-F5344CB8AC3E}">
        <p14:creationId xmlns:p14="http://schemas.microsoft.com/office/powerpoint/2010/main" val="321760880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89AE54-14C8-41AD-B694-4219DE0EA94F}"/>
              </a:ext>
            </a:extLst>
          </p:cNvPr>
          <p:cNvSpPr>
            <a:spLocks noGrp="1"/>
          </p:cNvSpPr>
          <p:nvPr>
            <p:ph type="title"/>
          </p:nvPr>
        </p:nvSpPr>
        <p:spPr/>
        <p:txBody>
          <a:bodyPr/>
          <a:lstStyle/>
          <a:p>
            <a:r>
              <a:rPr lang="el-GR" dirty="0"/>
              <a:t>Εξομοίωση</a:t>
            </a:r>
          </a:p>
        </p:txBody>
      </p:sp>
      <p:sp>
        <p:nvSpPr>
          <p:cNvPr id="3" name="Content Placeholder 2">
            <a:extLst>
              <a:ext uri="{FF2B5EF4-FFF2-40B4-BE49-F238E27FC236}">
                <a16:creationId xmlns:a16="http://schemas.microsoft.com/office/drawing/2014/main" id="{FA6579C4-E621-40C5-8E15-7B202529E60F}"/>
              </a:ext>
            </a:extLst>
          </p:cNvPr>
          <p:cNvSpPr>
            <a:spLocks noGrp="1"/>
          </p:cNvSpPr>
          <p:nvPr>
            <p:ph idx="1"/>
          </p:nvPr>
        </p:nvSpPr>
        <p:spPr/>
        <p:txBody>
          <a:bodyPr/>
          <a:lstStyle/>
          <a:p>
            <a:r>
              <a:rPr lang="el-GR" b="1" dirty="0"/>
              <a:t>Αναλογική εξομοίωση</a:t>
            </a:r>
            <a:r>
              <a:rPr lang="el-GR" dirty="0"/>
              <a:t>: γίνεται σε ομάδες. Πρέπει πρώτα να έχει ολοκληρωθεί η συγκρότηση της σειράς των ασθενών και να είναι γνωστή η κατανομή τους ως προς τους </a:t>
            </a:r>
            <a:r>
              <a:rPr lang="el-GR" dirty="0" err="1"/>
              <a:t>συγχυτές</a:t>
            </a:r>
            <a:r>
              <a:rPr lang="el-GR" dirty="0"/>
              <a:t>. Η επιλογή των μαρτύρων γίνεται στη συνέχεια με τέτοια τρόπο, ώστε η κατανομή τους ως προς τους </a:t>
            </a:r>
            <a:r>
              <a:rPr lang="el-GR" dirty="0" err="1"/>
              <a:t>συγχυτές</a:t>
            </a:r>
            <a:r>
              <a:rPr lang="el-GR" dirty="0"/>
              <a:t> να είναι όμοια με την αντίστοιχη κατανομή των ασθενών</a:t>
            </a:r>
          </a:p>
          <a:p>
            <a:r>
              <a:rPr lang="el-GR" b="1" dirty="0"/>
              <a:t>Ατομική εξομοίωση</a:t>
            </a:r>
            <a:r>
              <a:rPr lang="el-GR" dirty="0"/>
              <a:t>: πλεονεκτεί έναντι της αναλογικής, κυρίως στο ότι η διαμόρφωση της συγκριτικής σειράς των μαρτύρων δεν προϋποθέτει την ολοκλήρωση της συλλογής των ασθενών. Στην ατομική εξομοίωση, αναγνωρίζεται αρχικά μια περίπτωση πάθησης και έπειτα επιλέγονται από τον πληθυσμό-πηγή ορισμένοι μάρτυρες (συνήθως επιλέγονται 1-4 μάρτυρες για κάθε ασθενή) που έχουν τα ίδια χαρακτηριστικά με την αντίστοιχη περίπτωση πάθησης ως προς τους διάφορους </a:t>
            </a:r>
            <a:r>
              <a:rPr lang="el-GR" dirty="0" err="1"/>
              <a:t>συγχυτές</a:t>
            </a:r>
            <a:r>
              <a:rPr lang="el-GR" dirty="0"/>
              <a:t>.</a:t>
            </a:r>
          </a:p>
          <a:p>
            <a:endParaRPr lang="el-GR" dirty="0"/>
          </a:p>
        </p:txBody>
      </p:sp>
    </p:spTree>
    <p:extLst>
      <p:ext uri="{BB962C8B-B14F-4D97-AF65-F5344CB8AC3E}">
        <p14:creationId xmlns:p14="http://schemas.microsoft.com/office/powerpoint/2010/main" val="116278134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31289C-5B1E-4F32-9662-BB3A1E790564}"/>
              </a:ext>
            </a:extLst>
          </p:cNvPr>
          <p:cNvSpPr>
            <a:spLocks noGrp="1"/>
          </p:cNvSpPr>
          <p:nvPr>
            <p:ph type="title"/>
          </p:nvPr>
        </p:nvSpPr>
        <p:spPr/>
        <p:txBody>
          <a:bodyPr/>
          <a:lstStyle/>
          <a:p>
            <a:r>
              <a:rPr lang="el-GR" dirty="0"/>
              <a:t>Εξομοίωση</a:t>
            </a:r>
          </a:p>
        </p:txBody>
      </p:sp>
      <p:sp>
        <p:nvSpPr>
          <p:cNvPr id="3" name="Content Placeholder 2">
            <a:extLst>
              <a:ext uri="{FF2B5EF4-FFF2-40B4-BE49-F238E27FC236}">
                <a16:creationId xmlns:a16="http://schemas.microsoft.com/office/drawing/2014/main" id="{9135CFA0-B245-449E-A532-45DBD30EC139}"/>
              </a:ext>
            </a:extLst>
          </p:cNvPr>
          <p:cNvSpPr>
            <a:spLocks noGrp="1"/>
          </p:cNvSpPr>
          <p:nvPr>
            <p:ph idx="1"/>
          </p:nvPr>
        </p:nvSpPr>
        <p:spPr/>
        <p:txBody>
          <a:bodyPr/>
          <a:lstStyle/>
          <a:p>
            <a:r>
              <a:rPr lang="el-GR" dirty="0"/>
              <a:t>Είναι χρήσιμη όταν οι ασθενείς είναι άτομα που νοσηλεύτηκαν σε διαφορετικά νοσηλευτικά ιδρύματα, διότι οι άγνωστοι </a:t>
            </a:r>
            <a:r>
              <a:rPr lang="el-GR" dirty="0" err="1"/>
              <a:t>συγχυτές</a:t>
            </a:r>
            <a:r>
              <a:rPr lang="el-GR" dirty="0"/>
              <a:t> είναι δύσκολο να εξουδετερωθούν με άλλο τρόπο.</a:t>
            </a:r>
          </a:p>
          <a:p>
            <a:r>
              <a:rPr lang="el-GR" dirty="0"/>
              <a:t>Είναι χρήσιμη όταν η μελετώμενη πάθηση είναι εξαιρετικά σπάνια, οπότε υπάρχει μικρός αριθμός περιπτώσεων και μεγάλος αριθμός μαρτύρων.</a:t>
            </a:r>
          </a:p>
          <a:p>
            <a:r>
              <a:rPr lang="el-GR" dirty="0"/>
              <a:t>Μειονεκτήματα: αύξηση του κόστους, αύξηση του χρόνου διεξαγωγής μιας μελέτης.</a:t>
            </a:r>
          </a:p>
        </p:txBody>
      </p:sp>
    </p:spTree>
    <p:extLst>
      <p:ext uri="{BB962C8B-B14F-4D97-AF65-F5344CB8AC3E}">
        <p14:creationId xmlns:p14="http://schemas.microsoft.com/office/powerpoint/2010/main" val="382752075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0EEDB1-1DEB-43B6-8214-1D90F4D85ADC}"/>
              </a:ext>
            </a:extLst>
          </p:cNvPr>
          <p:cNvSpPr>
            <a:spLocks noGrp="1"/>
          </p:cNvSpPr>
          <p:nvPr>
            <p:ph type="title"/>
          </p:nvPr>
        </p:nvSpPr>
        <p:spPr/>
        <p:txBody>
          <a:bodyPr/>
          <a:lstStyle/>
          <a:p>
            <a:r>
              <a:rPr lang="el-GR" dirty="0"/>
              <a:t>Εξομοίωση</a:t>
            </a:r>
          </a:p>
        </p:txBody>
      </p:sp>
      <p:sp>
        <p:nvSpPr>
          <p:cNvPr id="3" name="Content Placeholder 2">
            <a:extLst>
              <a:ext uri="{FF2B5EF4-FFF2-40B4-BE49-F238E27FC236}">
                <a16:creationId xmlns:a16="http://schemas.microsoft.com/office/drawing/2014/main" id="{EAA9CAE2-7AD1-4C5F-A123-DF73EED53007}"/>
              </a:ext>
            </a:extLst>
          </p:cNvPr>
          <p:cNvSpPr>
            <a:spLocks noGrp="1"/>
          </p:cNvSpPr>
          <p:nvPr>
            <p:ph idx="1"/>
          </p:nvPr>
        </p:nvSpPr>
        <p:spPr/>
        <p:txBody>
          <a:bodyPr/>
          <a:lstStyle/>
          <a:p>
            <a:r>
              <a:rPr lang="el-GR" dirty="0"/>
              <a:t>Όταν ο </a:t>
            </a:r>
            <a:r>
              <a:rPr lang="el-GR" dirty="0" err="1"/>
              <a:t>συγχυτής</a:t>
            </a:r>
            <a:r>
              <a:rPr lang="el-GR" dirty="0"/>
              <a:t> είναι ποιοτικό χαρακτηριστικό (π.χ. φύλο), τότε η εξομοίωση γίνεται με ακρίβεια και η εξουδετέρωση της σύγχυσης είναι πλήρης.</a:t>
            </a:r>
          </a:p>
          <a:p>
            <a:r>
              <a:rPr lang="el-GR" dirty="0"/>
              <a:t>Αν όμως ο </a:t>
            </a:r>
            <a:r>
              <a:rPr lang="el-GR" dirty="0" err="1"/>
              <a:t>συγχυτής</a:t>
            </a:r>
            <a:r>
              <a:rPr lang="el-GR" dirty="0"/>
              <a:t> είναι ποσοτικό χαρακτηριστικό με μεγάλο εύρος τιμών (π.χ. ηλικία, αρτηριακή πίεση), τότε η εξομοίωση γίνεται σε ορισμένα όρια (π.χ. οι μάρτυρες πρέπει να έχουν την ηλικία των ασθενών ± 5 έτη), διότι η ακριβής εξομοίωση είναι πρακτικά πολύ δύσκολη.</a:t>
            </a:r>
          </a:p>
        </p:txBody>
      </p:sp>
    </p:spTree>
    <p:extLst>
      <p:ext uri="{BB962C8B-B14F-4D97-AF65-F5344CB8AC3E}">
        <p14:creationId xmlns:p14="http://schemas.microsoft.com/office/powerpoint/2010/main" val="289951959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7906EE-5334-418B-A008-867ED7007393}"/>
              </a:ext>
            </a:extLst>
          </p:cNvPr>
          <p:cNvSpPr>
            <a:spLocks noGrp="1"/>
          </p:cNvSpPr>
          <p:nvPr>
            <p:ph type="title"/>
          </p:nvPr>
        </p:nvSpPr>
        <p:spPr/>
        <p:txBody>
          <a:bodyPr/>
          <a:lstStyle/>
          <a:p>
            <a:r>
              <a:rPr lang="el-GR" dirty="0" err="1"/>
              <a:t>Υπερεξομοίωση</a:t>
            </a:r>
            <a:r>
              <a:rPr lang="el-GR" dirty="0"/>
              <a:t> </a:t>
            </a:r>
          </a:p>
        </p:txBody>
      </p:sp>
      <p:sp>
        <p:nvSpPr>
          <p:cNvPr id="3" name="Content Placeholder 2">
            <a:extLst>
              <a:ext uri="{FF2B5EF4-FFF2-40B4-BE49-F238E27FC236}">
                <a16:creationId xmlns:a16="http://schemas.microsoft.com/office/drawing/2014/main" id="{0316FE8B-6738-4A04-B21C-71B08700BFD1}"/>
              </a:ext>
            </a:extLst>
          </p:cNvPr>
          <p:cNvSpPr>
            <a:spLocks noGrp="1"/>
          </p:cNvSpPr>
          <p:nvPr>
            <p:ph idx="1"/>
          </p:nvPr>
        </p:nvSpPr>
        <p:spPr/>
        <p:txBody>
          <a:bodyPr/>
          <a:lstStyle/>
          <a:p>
            <a:r>
              <a:rPr lang="el-GR" dirty="0" err="1"/>
              <a:t>Υπερεξομοίωση</a:t>
            </a:r>
            <a:r>
              <a:rPr lang="el-GR" dirty="0"/>
              <a:t> (</a:t>
            </a:r>
            <a:r>
              <a:rPr lang="en-US" dirty="0"/>
              <a:t>overmatching)</a:t>
            </a:r>
            <a:r>
              <a:rPr lang="el-GR" dirty="0"/>
              <a:t>: η πλήρης εξομοίωση ασθενών και μαρτύρων καθιστά την κατανομή των </a:t>
            </a:r>
            <a:r>
              <a:rPr lang="el-GR" dirty="0" err="1"/>
              <a:t>συγχυτών</a:t>
            </a:r>
            <a:r>
              <a:rPr lang="el-GR" dirty="0"/>
              <a:t> στους ασθενείς ίδια με την κατανομή των </a:t>
            </a:r>
            <a:r>
              <a:rPr lang="el-GR" dirty="0" err="1"/>
              <a:t>συγχυτών</a:t>
            </a:r>
            <a:r>
              <a:rPr lang="el-GR" dirty="0"/>
              <a:t> στους μάρτυρες.</a:t>
            </a:r>
          </a:p>
          <a:p>
            <a:r>
              <a:rPr lang="el-GR" dirty="0"/>
              <a:t>Όταν η εξομοίωση αφορά σε αρκετούς </a:t>
            </a:r>
            <a:r>
              <a:rPr lang="el-GR" dirty="0" err="1"/>
              <a:t>συγχυτές</a:t>
            </a:r>
            <a:r>
              <a:rPr lang="el-GR" dirty="0"/>
              <a:t>, οι μάρτυρες γίνονται «όμοιοι» με τους ασθενείς και όσον αφορά στην κατανομή του μελετώμενου προσδιοριστή, καθώς ο προσδιοριστής και οι </a:t>
            </a:r>
            <a:r>
              <a:rPr lang="el-GR" dirty="0" err="1"/>
              <a:t>συγχυτές</a:t>
            </a:r>
            <a:r>
              <a:rPr lang="el-GR" dirty="0"/>
              <a:t> συσχετίζονται ισχυρά.</a:t>
            </a:r>
          </a:p>
          <a:p>
            <a:r>
              <a:rPr lang="el-GR" dirty="0"/>
              <a:t>Αυτό έχει ως αποτέλεσμα να μην αποδεικνύεται οποιαδήποτε σχέση μεταξύ του προσδιοριστή και της συχνότητας εμφάνισης της μελετώμενης πάθησης, ακόμη και αν αυτή πραγματικά υπάρχει.</a:t>
            </a:r>
          </a:p>
          <a:p>
            <a:r>
              <a:rPr lang="el-GR" dirty="0"/>
              <a:t>Το φαινόμενο αυτό ονομάζεται </a:t>
            </a:r>
            <a:r>
              <a:rPr lang="el-GR" dirty="0" err="1"/>
              <a:t>υπερεξομοίωση</a:t>
            </a:r>
            <a:r>
              <a:rPr lang="el-GR" dirty="0"/>
              <a:t> και επηρεάζει κυρίως τα μέτρα σχέσης.</a:t>
            </a:r>
          </a:p>
          <a:p>
            <a:endParaRPr lang="el-GR" dirty="0"/>
          </a:p>
        </p:txBody>
      </p:sp>
    </p:spTree>
    <p:extLst>
      <p:ext uri="{BB962C8B-B14F-4D97-AF65-F5344CB8AC3E}">
        <p14:creationId xmlns:p14="http://schemas.microsoft.com/office/powerpoint/2010/main" val="350701750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1BEAF3-DCD3-44B2-9A18-05DECCB4933D}"/>
              </a:ext>
            </a:extLst>
          </p:cNvPr>
          <p:cNvSpPr>
            <a:spLocks noGrp="1"/>
          </p:cNvSpPr>
          <p:nvPr>
            <p:ph type="title"/>
          </p:nvPr>
        </p:nvSpPr>
        <p:spPr/>
        <p:txBody>
          <a:bodyPr/>
          <a:lstStyle/>
          <a:p>
            <a:r>
              <a:rPr lang="el-GR" dirty="0"/>
              <a:t>Εξομοίωση </a:t>
            </a:r>
          </a:p>
        </p:txBody>
      </p:sp>
      <p:sp>
        <p:nvSpPr>
          <p:cNvPr id="3" name="Content Placeholder 2">
            <a:extLst>
              <a:ext uri="{FF2B5EF4-FFF2-40B4-BE49-F238E27FC236}">
                <a16:creationId xmlns:a16="http://schemas.microsoft.com/office/drawing/2014/main" id="{9D0FB6CE-D8A7-48A1-B706-9D92A5249748}"/>
              </a:ext>
            </a:extLst>
          </p:cNvPr>
          <p:cNvSpPr>
            <a:spLocks noGrp="1"/>
          </p:cNvSpPr>
          <p:nvPr>
            <p:ph idx="1"/>
          </p:nvPr>
        </p:nvSpPr>
        <p:spPr/>
        <p:txBody>
          <a:bodyPr/>
          <a:lstStyle/>
          <a:p>
            <a:r>
              <a:rPr lang="el-GR" dirty="0"/>
              <a:t>Συστήνεται η εξουδετέρωση ορισμένων </a:t>
            </a:r>
            <a:r>
              <a:rPr lang="el-GR" dirty="0" err="1"/>
              <a:t>συγχυτών</a:t>
            </a:r>
            <a:r>
              <a:rPr lang="el-GR" dirty="0"/>
              <a:t> (όχι πάνω από 3 ή 4) κατά την επιλογή των μαρτύρων μέσω της εξομοίωσης.</a:t>
            </a:r>
          </a:p>
          <a:p>
            <a:r>
              <a:rPr lang="el-GR" dirty="0"/>
              <a:t>Οι </a:t>
            </a:r>
            <a:r>
              <a:rPr lang="el-GR" dirty="0" err="1"/>
              <a:t>συγχυτές</a:t>
            </a:r>
            <a:r>
              <a:rPr lang="el-GR" dirty="0"/>
              <a:t> αυτοί πρέπει να είναι γνωστό ότι συσχετίζονται ισχυρά με την μελετώμενη πάθηση. </a:t>
            </a:r>
          </a:p>
          <a:p>
            <a:r>
              <a:rPr lang="el-GR" dirty="0"/>
              <a:t>Η εξουδετέρωση 3-4 </a:t>
            </a:r>
            <a:r>
              <a:rPr lang="el-GR" dirty="0" err="1"/>
              <a:t>συγχυτών</a:t>
            </a:r>
            <a:r>
              <a:rPr lang="el-GR" dirty="0"/>
              <a:t> κατά την επιλογή των μαρτύρων σε συνδυασμό με την εξουδετέρωση όλων των υπολοίπων κατά την ανάλυση των δεδομένων αποτελεί την καλύτερη επιλογή για την εξουδετέρωση της σύγχυσης στις μελέτες ασθενών-μαρτύρων</a:t>
            </a:r>
          </a:p>
        </p:txBody>
      </p:sp>
    </p:spTree>
    <p:extLst>
      <p:ext uri="{BB962C8B-B14F-4D97-AF65-F5344CB8AC3E}">
        <p14:creationId xmlns:p14="http://schemas.microsoft.com/office/powerpoint/2010/main" val="2354242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DE6968-F193-414A-B54C-599A68D0B417}"/>
              </a:ext>
            </a:extLst>
          </p:cNvPr>
          <p:cNvSpPr>
            <a:spLocks noGrp="1"/>
          </p:cNvSpPr>
          <p:nvPr>
            <p:ph type="title"/>
          </p:nvPr>
        </p:nvSpPr>
        <p:spPr/>
        <p:txBody>
          <a:bodyPr/>
          <a:lstStyle/>
          <a:p>
            <a:r>
              <a:rPr lang="el-GR" dirty="0"/>
              <a:t>Εισαγωγή </a:t>
            </a:r>
          </a:p>
        </p:txBody>
      </p:sp>
      <p:sp>
        <p:nvSpPr>
          <p:cNvPr id="3" name="Content Placeholder 2">
            <a:extLst>
              <a:ext uri="{FF2B5EF4-FFF2-40B4-BE49-F238E27FC236}">
                <a16:creationId xmlns:a16="http://schemas.microsoft.com/office/drawing/2014/main" id="{C13C044E-34B6-4430-9384-2C33F1157B7D}"/>
              </a:ext>
            </a:extLst>
          </p:cNvPr>
          <p:cNvSpPr>
            <a:spLocks noGrp="1"/>
          </p:cNvSpPr>
          <p:nvPr>
            <p:ph idx="1"/>
          </p:nvPr>
        </p:nvSpPr>
        <p:spPr/>
        <p:txBody>
          <a:bodyPr/>
          <a:lstStyle/>
          <a:p>
            <a:r>
              <a:rPr lang="el-GR" dirty="0"/>
              <a:t>Οι μελέτες </a:t>
            </a:r>
            <a:r>
              <a:rPr lang="el-GR" dirty="0" err="1"/>
              <a:t>κοόρτης</a:t>
            </a:r>
            <a:r>
              <a:rPr lang="el-GR" dirty="0"/>
              <a:t> ή αλλιώς μελέτες παρακολούθησης παρουσιάζουν αντιστοιχία με τις πειραματικές μελέτες, αλλά με τη διαφορά ότι δεν μπορούν να καθορίσουν την κατανομή των συμμετεχόντων στις δυο κατηγορίες και επιπλέον δεν είναι εφικτή η </a:t>
            </a:r>
            <a:r>
              <a:rPr lang="el-GR" dirty="0" err="1"/>
              <a:t>τυχαιοποίηση</a:t>
            </a:r>
            <a:r>
              <a:rPr lang="el-GR" dirty="0"/>
              <a:t>.</a:t>
            </a:r>
          </a:p>
          <a:p>
            <a:r>
              <a:rPr lang="el-GR" dirty="0"/>
              <a:t>Τόσο στις μελέτες </a:t>
            </a:r>
            <a:r>
              <a:rPr lang="el-GR" dirty="0" err="1"/>
              <a:t>κοόρτης</a:t>
            </a:r>
            <a:r>
              <a:rPr lang="el-GR" dirty="0"/>
              <a:t> όσο και στις κλινικές δοκιμές παρακολουθούνται εκτεθειμένα και μη εκτεθειμένα άτομα. Η καταλυτική όμως διαφορά των δύο αυτών ειδών μελετών είναι η δυνατότητα τυχαίας κατανομής των συμμετεχόντων στις μελετώμενες ομάδες ατόμων στις κλινικές δοκιμές.</a:t>
            </a:r>
          </a:p>
          <a:p>
            <a:r>
              <a:rPr lang="el-GR" dirty="0"/>
              <a:t>Η εφαρμογή της </a:t>
            </a:r>
            <a:r>
              <a:rPr lang="el-GR" dirty="0" err="1"/>
              <a:t>τυχαιοποίησης</a:t>
            </a:r>
            <a:r>
              <a:rPr lang="el-GR" dirty="0"/>
              <a:t> στις κλινικές δοκιμές που διεξάγονται στην προγνωστική επιδημιολογία παρέχει τη δυνατότητα εξουδετέρωσης ακόμη και άγνωστων </a:t>
            </a:r>
            <a:r>
              <a:rPr lang="el-GR" dirty="0" err="1"/>
              <a:t>συγχυτών</a:t>
            </a:r>
            <a:r>
              <a:rPr lang="el-GR" dirty="0"/>
              <a:t>, κάτι το οποίο δεν είναι εφικτό στις μελέτες </a:t>
            </a:r>
            <a:r>
              <a:rPr lang="el-GR" dirty="0" err="1"/>
              <a:t>κοόρτης</a:t>
            </a:r>
            <a:r>
              <a:rPr lang="el-GR" dirty="0"/>
              <a:t> που διεξάγονται στην </a:t>
            </a:r>
            <a:r>
              <a:rPr lang="el-GR" dirty="0" err="1"/>
              <a:t>αιτιογνωστική</a:t>
            </a:r>
            <a:r>
              <a:rPr lang="el-GR" dirty="0"/>
              <a:t> επιδημιολογία.</a:t>
            </a:r>
          </a:p>
        </p:txBody>
      </p:sp>
    </p:spTree>
    <p:extLst>
      <p:ext uri="{BB962C8B-B14F-4D97-AF65-F5344CB8AC3E}">
        <p14:creationId xmlns:p14="http://schemas.microsoft.com/office/powerpoint/2010/main" val="189521305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E723FC-DF12-4E28-947F-1010317A9675}"/>
              </a:ext>
            </a:extLst>
          </p:cNvPr>
          <p:cNvSpPr>
            <a:spLocks noGrp="1"/>
          </p:cNvSpPr>
          <p:nvPr>
            <p:ph type="title"/>
          </p:nvPr>
        </p:nvSpPr>
        <p:spPr/>
        <p:txBody>
          <a:bodyPr/>
          <a:lstStyle/>
          <a:p>
            <a:r>
              <a:rPr lang="el-GR" dirty="0"/>
              <a:t>Μελέτες ασθενών-μαρτύρων</a:t>
            </a:r>
            <a:br>
              <a:rPr lang="el-GR" dirty="0"/>
            </a:br>
            <a:r>
              <a:rPr lang="el-GR" dirty="0"/>
              <a:t>Πλεονεκτήματα </a:t>
            </a:r>
          </a:p>
        </p:txBody>
      </p:sp>
      <p:sp>
        <p:nvSpPr>
          <p:cNvPr id="3" name="Content Placeholder 2">
            <a:extLst>
              <a:ext uri="{FF2B5EF4-FFF2-40B4-BE49-F238E27FC236}">
                <a16:creationId xmlns:a16="http://schemas.microsoft.com/office/drawing/2014/main" id="{AC5A050B-586B-4064-B817-E1BE4058D639}"/>
              </a:ext>
            </a:extLst>
          </p:cNvPr>
          <p:cNvSpPr>
            <a:spLocks noGrp="1"/>
          </p:cNvSpPr>
          <p:nvPr>
            <p:ph idx="1"/>
          </p:nvPr>
        </p:nvSpPr>
        <p:spPr/>
        <p:txBody>
          <a:bodyPr/>
          <a:lstStyle/>
          <a:p>
            <a:r>
              <a:rPr lang="el-GR" dirty="0"/>
              <a:t>Κατάλληλες για τη μελέτη σπανίων παθήσεων.</a:t>
            </a:r>
          </a:p>
          <a:p>
            <a:r>
              <a:rPr lang="el-GR" dirty="0"/>
              <a:t>Κατάλληλες για τη μελέτη παθήσεων με μεγάλο χρόνο επαγωγής.</a:t>
            </a:r>
          </a:p>
          <a:p>
            <a:r>
              <a:rPr lang="el-GR" dirty="0"/>
              <a:t>Μικρότερο κόστος σε σχέση με τις αντίστοιχες μελέτες </a:t>
            </a:r>
            <a:r>
              <a:rPr lang="el-GR" dirty="0" err="1"/>
              <a:t>κοόρτης</a:t>
            </a:r>
            <a:r>
              <a:rPr lang="el-GR" dirty="0"/>
              <a:t>.</a:t>
            </a:r>
          </a:p>
          <a:p>
            <a:r>
              <a:rPr lang="el-GR" dirty="0"/>
              <a:t>Μικρότερο χρονικό διάστημα διεξαγωγής σε σχέση με τις μελέτες </a:t>
            </a:r>
            <a:r>
              <a:rPr lang="el-GR" dirty="0" err="1"/>
              <a:t>κοόρτης</a:t>
            </a:r>
            <a:r>
              <a:rPr lang="el-GR" dirty="0"/>
              <a:t>.</a:t>
            </a:r>
          </a:p>
          <a:p>
            <a:r>
              <a:rPr lang="el-GR" dirty="0"/>
              <a:t>Γρηγορότερα αποτελέσματα σε σχέση με τις μελέτες </a:t>
            </a:r>
            <a:r>
              <a:rPr lang="el-GR" dirty="0" err="1"/>
              <a:t>κοόρτης</a:t>
            </a:r>
            <a:r>
              <a:rPr lang="el-GR" dirty="0"/>
              <a:t>.</a:t>
            </a:r>
          </a:p>
          <a:p>
            <a:r>
              <a:rPr lang="el-GR" dirty="0"/>
              <a:t>Συνήθως απαιτείται μικρότερος αριθμός συμμετεχόντων σε σχέση με τις υπόλοιπες μη πειραματικές επιδημιολογικές μελέτες.</a:t>
            </a:r>
          </a:p>
          <a:p>
            <a:r>
              <a:rPr lang="el-GR" dirty="0"/>
              <a:t>Είναι δυνατή η ταυτόχρονη μελέτη διαφόρων προσδιοριστών.</a:t>
            </a:r>
          </a:p>
          <a:p>
            <a:r>
              <a:rPr lang="el-GR" dirty="0"/>
              <a:t>Σχετικά απλές στην πραγματοποίησή τους.</a:t>
            </a:r>
          </a:p>
        </p:txBody>
      </p:sp>
    </p:spTree>
    <p:extLst>
      <p:ext uri="{BB962C8B-B14F-4D97-AF65-F5344CB8AC3E}">
        <p14:creationId xmlns:p14="http://schemas.microsoft.com/office/powerpoint/2010/main" val="286357434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8EC129-1A9F-4C78-925F-D572FBA4EF5B}"/>
              </a:ext>
            </a:extLst>
          </p:cNvPr>
          <p:cNvSpPr>
            <a:spLocks noGrp="1"/>
          </p:cNvSpPr>
          <p:nvPr>
            <p:ph type="title"/>
          </p:nvPr>
        </p:nvSpPr>
        <p:spPr/>
        <p:txBody>
          <a:bodyPr/>
          <a:lstStyle/>
          <a:p>
            <a:r>
              <a:rPr lang="el-GR" dirty="0"/>
              <a:t>Μελέτες ασθενών-μαρτύρων</a:t>
            </a:r>
            <a:br>
              <a:rPr lang="el-GR" dirty="0"/>
            </a:br>
            <a:r>
              <a:rPr lang="el-GR" dirty="0"/>
              <a:t>Μειονεκτήματα </a:t>
            </a:r>
          </a:p>
        </p:txBody>
      </p:sp>
      <p:sp>
        <p:nvSpPr>
          <p:cNvPr id="3" name="Content Placeholder 2">
            <a:extLst>
              <a:ext uri="{FF2B5EF4-FFF2-40B4-BE49-F238E27FC236}">
                <a16:creationId xmlns:a16="http://schemas.microsoft.com/office/drawing/2014/main" id="{F1BA05F7-9478-4563-BF1E-810702762B23}"/>
              </a:ext>
            </a:extLst>
          </p:cNvPr>
          <p:cNvSpPr>
            <a:spLocks noGrp="1"/>
          </p:cNvSpPr>
          <p:nvPr>
            <p:ph idx="1"/>
          </p:nvPr>
        </p:nvSpPr>
        <p:spPr/>
        <p:txBody>
          <a:bodyPr/>
          <a:lstStyle/>
          <a:p>
            <a:r>
              <a:rPr lang="el-GR" dirty="0"/>
              <a:t>Δεν είναι δυνατός ο απευθείας υπολογισμός των μέτρων συχνότητας σε εκτεθειμένα και μη εκτεθειμένα άτομα.</a:t>
            </a:r>
          </a:p>
          <a:p>
            <a:r>
              <a:rPr lang="el-GR" dirty="0"/>
              <a:t>Συστηματικό σφάλμα ανάκλησης όταν η πληροφορία για τους προσδιοριστές στηρίζεται στη συνέντευξη των συμμετεχόντων.</a:t>
            </a:r>
          </a:p>
          <a:p>
            <a:r>
              <a:rPr lang="el-GR" dirty="0"/>
              <a:t>Συστηματικό σφάλμα επιλογής ασθενών.</a:t>
            </a:r>
          </a:p>
          <a:p>
            <a:r>
              <a:rPr lang="el-GR" dirty="0"/>
              <a:t>Δεν είναι δυνατή η μελέτη σπάνιων προσδιοριστών.</a:t>
            </a:r>
          </a:p>
          <a:p>
            <a:r>
              <a:rPr lang="el-GR" dirty="0"/>
              <a:t>Δυσκολίες στην επιλογή των κατάλληλων μαρτύρων.</a:t>
            </a:r>
          </a:p>
          <a:p>
            <a:r>
              <a:rPr lang="el-GR" dirty="0"/>
              <a:t>Υστερούν έναντι των αντίστοιχων μελετών </a:t>
            </a:r>
            <a:r>
              <a:rPr lang="el-GR" dirty="0" err="1"/>
              <a:t>κοόρτης</a:t>
            </a:r>
            <a:r>
              <a:rPr lang="el-GR" dirty="0"/>
              <a:t> στη διαπίστωση αιτιολογικών σχέσεων.</a:t>
            </a:r>
          </a:p>
          <a:p>
            <a:r>
              <a:rPr lang="el-GR" dirty="0"/>
              <a:t>Η πληροφορία σχετικά με τους </a:t>
            </a:r>
            <a:r>
              <a:rPr lang="el-GR" dirty="0" err="1"/>
              <a:t>συγχυτές</a:t>
            </a:r>
            <a:r>
              <a:rPr lang="el-GR" dirty="0"/>
              <a:t> καθορίζεται από τα διαθέσιμα αρχεία και τον βαθμό έγκυρης ανάκλησης των συμμετεχόντων.</a:t>
            </a:r>
          </a:p>
        </p:txBody>
      </p:sp>
    </p:spTree>
    <p:extLst>
      <p:ext uri="{BB962C8B-B14F-4D97-AF65-F5344CB8AC3E}">
        <p14:creationId xmlns:p14="http://schemas.microsoft.com/office/powerpoint/2010/main" val="356232415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48B7ED-C02F-42CD-B185-3E0D6D763A5A}"/>
              </a:ext>
            </a:extLst>
          </p:cNvPr>
          <p:cNvSpPr>
            <a:spLocks noGrp="1"/>
          </p:cNvSpPr>
          <p:nvPr>
            <p:ph type="title"/>
          </p:nvPr>
        </p:nvSpPr>
        <p:spPr/>
        <p:txBody>
          <a:bodyPr/>
          <a:lstStyle/>
          <a:p>
            <a:r>
              <a:rPr lang="el-GR" dirty="0"/>
              <a:t>Ερωτήσεις κατανόησης</a:t>
            </a:r>
          </a:p>
        </p:txBody>
      </p:sp>
      <p:sp>
        <p:nvSpPr>
          <p:cNvPr id="3" name="Content Placeholder 2">
            <a:extLst>
              <a:ext uri="{FF2B5EF4-FFF2-40B4-BE49-F238E27FC236}">
                <a16:creationId xmlns:a16="http://schemas.microsoft.com/office/drawing/2014/main" id="{4CC20504-C6FB-4020-BBFA-F9AACD075B4C}"/>
              </a:ext>
            </a:extLst>
          </p:cNvPr>
          <p:cNvSpPr>
            <a:spLocks noGrp="1"/>
          </p:cNvSpPr>
          <p:nvPr>
            <p:ph idx="1"/>
          </p:nvPr>
        </p:nvSpPr>
        <p:spPr/>
        <p:txBody>
          <a:bodyPr/>
          <a:lstStyle/>
          <a:p>
            <a:endParaRPr lang="el-GR"/>
          </a:p>
        </p:txBody>
      </p:sp>
    </p:spTree>
    <p:extLst>
      <p:ext uri="{BB962C8B-B14F-4D97-AF65-F5344CB8AC3E}">
        <p14:creationId xmlns:p14="http://schemas.microsoft.com/office/powerpoint/2010/main" val="295799916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0B75B2-23F1-40C6-958C-C9DACDA68CF4}"/>
              </a:ext>
            </a:extLst>
          </p:cNvPr>
          <p:cNvSpPr>
            <a:spLocks noGrp="1"/>
          </p:cNvSpPr>
          <p:nvPr>
            <p:ph type="title"/>
          </p:nvPr>
        </p:nvSpPr>
        <p:spPr/>
        <p:txBody>
          <a:bodyPr/>
          <a:lstStyle/>
          <a:p>
            <a:endParaRPr lang="el-GR"/>
          </a:p>
        </p:txBody>
      </p:sp>
      <p:sp>
        <p:nvSpPr>
          <p:cNvPr id="3" name="Content Placeholder 2">
            <a:extLst>
              <a:ext uri="{FF2B5EF4-FFF2-40B4-BE49-F238E27FC236}">
                <a16:creationId xmlns:a16="http://schemas.microsoft.com/office/drawing/2014/main" id="{54B48B85-C8E8-4F07-B142-655BAC79827F}"/>
              </a:ext>
            </a:extLst>
          </p:cNvPr>
          <p:cNvSpPr>
            <a:spLocks noGrp="1"/>
          </p:cNvSpPr>
          <p:nvPr>
            <p:ph idx="1"/>
          </p:nvPr>
        </p:nvSpPr>
        <p:spPr/>
        <p:txBody>
          <a:bodyPr>
            <a:normAutofit/>
          </a:bodyPr>
          <a:lstStyle/>
          <a:p>
            <a:r>
              <a:rPr lang="el-GR" dirty="0"/>
              <a:t>1. Τι ισχύει για τις διαφορές μεταξύ των πειραματικών και μη πειραματικών μελετών:</a:t>
            </a:r>
          </a:p>
          <a:p>
            <a:pPr marL="749808" lvl="1" indent="-457200">
              <a:buFont typeface="+mj-lt"/>
              <a:buAutoNum type="arabicPeriod"/>
            </a:pPr>
            <a:r>
              <a:rPr lang="el-GR" dirty="0"/>
              <a:t>Οι μελέτες </a:t>
            </a:r>
            <a:r>
              <a:rPr lang="el-GR" dirty="0" err="1"/>
              <a:t>κοόρτης</a:t>
            </a:r>
            <a:r>
              <a:rPr lang="el-GR" dirty="0"/>
              <a:t> δεν παρουσιάζουν καμία αντιστοιχία με τις πειραματικές μελέτες.</a:t>
            </a:r>
          </a:p>
          <a:p>
            <a:pPr marL="749808" lvl="1" indent="-457200">
              <a:buFont typeface="+mj-lt"/>
              <a:buAutoNum type="arabicPeriod"/>
            </a:pPr>
            <a:r>
              <a:rPr lang="el-GR" dirty="0"/>
              <a:t>Οι μελέτες </a:t>
            </a:r>
            <a:r>
              <a:rPr lang="el-GR" dirty="0" err="1"/>
              <a:t>κοόρτης</a:t>
            </a:r>
            <a:r>
              <a:rPr lang="el-GR" dirty="0"/>
              <a:t> μπορούν να καθορίσουν την κατανομή των συμμετεχόντων στις δυο κατηγορίες και επιπλέον είναι εφικτή η </a:t>
            </a:r>
            <a:r>
              <a:rPr lang="el-GR" dirty="0" err="1"/>
              <a:t>τυχαιοποίηση</a:t>
            </a:r>
            <a:r>
              <a:rPr lang="el-GR" dirty="0"/>
              <a:t>.</a:t>
            </a:r>
          </a:p>
          <a:p>
            <a:pPr marL="749808" lvl="1" indent="-457200">
              <a:buFont typeface="+mj-lt"/>
              <a:buAutoNum type="arabicPeriod"/>
            </a:pPr>
            <a:r>
              <a:rPr lang="el-GR" dirty="0"/>
              <a:t>Στις μελέτες </a:t>
            </a:r>
            <a:r>
              <a:rPr lang="el-GR" dirty="0" err="1"/>
              <a:t>κοόρτης</a:t>
            </a:r>
            <a:r>
              <a:rPr lang="el-GR" dirty="0"/>
              <a:t> δεν παρακολουθούνται εκτεθειμένα και μη εκτεθειμένα άτομα. </a:t>
            </a:r>
          </a:p>
          <a:p>
            <a:pPr marL="749808" lvl="1" indent="-457200">
              <a:buFont typeface="+mj-lt"/>
              <a:buAutoNum type="arabicPeriod"/>
            </a:pPr>
            <a:r>
              <a:rPr lang="el-GR" dirty="0"/>
              <a:t>Η καταλυτική διαφορά των δύο αυτών ειδών μελετών είναι η δυνατότητα τυχαίας κατανομής των συμμετεχόντων στις μελετώμενες ομάδες ατόμων στις κλινικές δοκιμές.</a:t>
            </a:r>
          </a:p>
          <a:p>
            <a:endParaRPr lang="el-GR" dirty="0"/>
          </a:p>
        </p:txBody>
      </p:sp>
    </p:spTree>
    <p:extLst>
      <p:ext uri="{BB962C8B-B14F-4D97-AF65-F5344CB8AC3E}">
        <p14:creationId xmlns:p14="http://schemas.microsoft.com/office/powerpoint/2010/main" val="105185600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982AFB-8043-4077-AF2B-6BDD63737A25}"/>
              </a:ext>
            </a:extLst>
          </p:cNvPr>
          <p:cNvSpPr>
            <a:spLocks noGrp="1"/>
          </p:cNvSpPr>
          <p:nvPr>
            <p:ph type="title"/>
          </p:nvPr>
        </p:nvSpPr>
        <p:spPr/>
        <p:txBody>
          <a:bodyPr/>
          <a:lstStyle/>
          <a:p>
            <a:endParaRPr lang="el-GR"/>
          </a:p>
        </p:txBody>
      </p:sp>
      <p:sp>
        <p:nvSpPr>
          <p:cNvPr id="3" name="Content Placeholder 2">
            <a:extLst>
              <a:ext uri="{FF2B5EF4-FFF2-40B4-BE49-F238E27FC236}">
                <a16:creationId xmlns:a16="http://schemas.microsoft.com/office/drawing/2014/main" id="{D39FDB66-A8D1-47A2-8946-FDDD0708D1F1}"/>
              </a:ext>
            </a:extLst>
          </p:cNvPr>
          <p:cNvSpPr>
            <a:spLocks noGrp="1"/>
          </p:cNvSpPr>
          <p:nvPr>
            <p:ph idx="1"/>
          </p:nvPr>
        </p:nvSpPr>
        <p:spPr/>
        <p:txBody>
          <a:bodyPr/>
          <a:lstStyle/>
          <a:p>
            <a:r>
              <a:rPr lang="el-GR" dirty="0"/>
              <a:t>1. Τι ισχύει για τις διαφορές μεταξύ των πειραματικών και μη πειραματικών μελετών:</a:t>
            </a:r>
          </a:p>
          <a:p>
            <a:pPr marL="749808" lvl="1" indent="-457200">
              <a:buFont typeface="+mj-lt"/>
              <a:buAutoNum type="arabicPeriod"/>
            </a:pPr>
            <a:r>
              <a:rPr lang="el-GR" dirty="0"/>
              <a:t>Οι μελέτες </a:t>
            </a:r>
            <a:r>
              <a:rPr lang="el-GR" dirty="0" err="1"/>
              <a:t>κοόρτης</a:t>
            </a:r>
            <a:r>
              <a:rPr lang="el-GR" dirty="0"/>
              <a:t> δεν παρουσιάζουν καμία αντιστοιχία με τις πειραματικές μελέτες.</a:t>
            </a:r>
          </a:p>
          <a:p>
            <a:pPr marL="749808" lvl="1" indent="-457200">
              <a:buFont typeface="+mj-lt"/>
              <a:buAutoNum type="arabicPeriod"/>
            </a:pPr>
            <a:r>
              <a:rPr lang="el-GR" dirty="0"/>
              <a:t>Οι μελέτες </a:t>
            </a:r>
            <a:r>
              <a:rPr lang="el-GR" dirty="0" err="1"/>
              <a:t>κοόρτης</a:t>
            </a:r>
            <a:r>
              <a:rPr lang="el-GR" dirty="0"/>
              <a:t> μπορούν να καθορίσουν την κατανομή των συμμετεχόντων στις δυο κατηγορίες και επιπλέον είναι εφικτή η </a:t>
            </a:r>
            <a:r>
              <a:rPr lang="el-GR" dirty="0" err="1"/>
              <a:t>τυχαιοποίηση</a:t>
            </a:r>
            <a:r>
              <a:rPr lang="el-GR" dirty="0"/>
              <a:t>.</a:t>
            </a:r>
          </a:p>
          <a:p>
            <a:pPr marL="749808" lvl="1" indent="-457200">
              <a:buFont typeface="+mj-lt"/>
              <a:buAutoNum type="arabicPeriod"/>
            </a:pPr>
            <a:r>
              <a:rPr lang="el-GR" dirty="0"/>
              <a:t>Στις μελέτες </a:t>
            </a:r>
            <a:r>
              <a:rPr lang="el-GR" dirty="0" err="1"/>
              <a:t>κοόρτης</a:t>
            </a:r>
            <a:r>
              <a:rPr lang="el-GR" dirty="0"/>
              <a:t> δεν παρακολουθούνται εκτεθειμένα και μη εκτεθειμένα άτομα. </a:t>
            </a:r>
          </a:p>
          <a:p>
            <a:pPr marL="749808" lvl="1" indent="-457200">
              <a:buFont typeface="+mj-lt"/>
              <a:buAutoNum type="arabicPeriod"/>
            </a:pPr>
            <a:r>
              <a:rPr lang="el-GR" dirty="0">
                <a:solidFill>
                  <a:srgbClr val="FF0000"/>
                </a:solidFill>
              </a:rPr>
              <a:t>Η καταλυτική διαφορά των δύο αυτών ειδών μελετών είναι η δυνατότητα τυχαίας κατανομής των συμμετεχόντων στις μελετώμενες ομάδες ατόμων στις κλινικές δοκιμές.</a:t>
            </a:r>
          </a:p>
          <a:p>
            <a:endParaRPr lang="el-GR" dirty="0"/>
          </a:p>
        </p:txBody>
      </p:sp>
    </p:spTree>
    <p:extLst>
      <p:ext uri="{BB962C8B-B14F-4D97-AF65-F5344CB8AC3E}">
        <p14:creationId xmlns:p14="http://schemas.microsoft.com/office/powerpoint/2010/main" val="338098789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59AEB7-B6ED-468B-A54C-B89F682D69B7}"/>
              </a:ext>
            </a:extLst>
          </p:cNvPr>
          <p:cNvSpPr>
            <a:spLocks noGrp="1"/>
          </p:cNvSpPr>
          <p:nvPr>
            <p:ph type="title"/>
          </p:nvPr>
        </p:nvSpPr>
        <p:spPr/>
        <p:txBody>
          <a:bodyPr/>
          <a:lstStyle/>
          <a:p>
            <a:endParaRPr lang="el-GR"/>
          </a:p>
        </p:txBody>
      </p:sp>
      <p:sp>
        <p:nvSpPr>
          <p:cNvPr id="3" name="Content Placeholder 2">
            <a:extLst>
              <a:ext uri="{FF2B5EF4-FFF2-40B4-BE49-F238E27FC236}">
                <a16:creationId xmlns:a16="http://schemas.microsoft.com/office/drawing/2014/main" id="{F4F99167-D49C-4F41-BA47-7FE718FE62FD}"/>
              </a:ext>
            </a:extLst>
          </p:cNvPr>
          <p:cNvSpPr>
            <a:spLocks noGrp="1"/>
          </p:cNvSpPr>
          <p:nvPr>
            <p:ph idx="1"/>
          </p:nvPr>
        </p:nvSpPr>
        <p:spPr/>
        <p:txBody>
          <a:bodyPr/>
          <a:lstStyle/>
          <a:p>
            <a:r>
              <a:rPr lang="el-GR" dirty="0"/>
              <a:t>2. Η εφαρμογή της </a:t>
            </a:r>
            <a:r>
              <a:rPr lang="el-GR" dirty="0" err="1"/>
              <a:t>τυχαιοποίησης</a:t>
            </a:r>
            <a:r>
              <a:rPr lang="el-GR" dirty="0"/>
              <a:t> στις κλινικές δοκιμές παρέχει τη δυνατότητα εξουδετέρωσης ακόμη και άγνωστων </a:t>
            </a:r>
            <a:r>
              <a:rPr lang="el-GR" dirty="0" err="1"/>
              <a:t>συγχυτών</a:t>
            </a:r>
            <a:r>
              <a:rPr lang="el-GR" dirty="0"/>
              <a:t>:</a:t>
            </a:r>
          </a:p>
          <a:p>
            <a:r>
              <a:rPr lang="el-GR" dirty="0"/>
              <a:t>1. ΣΩΣΤΟ</a:t>
            </a:r>
          </a:p>
          <a:p>
            <a:r>
              <a:rPr lang="el-GR" dirty="0"/>
              <a:t>2. ΛΑΘΟΣ</a:t>
            </a:r>
          </a:p>
          <a:p>
            <a:endParaRPr lang="el-GR" dirty="0"/>
          </a:p>
        </p:txBody>
      </p:sp>
    </p:spTree>
    <p:extLst>
      <p:ext uri="{BB962C8B-B14F-4D97-AF65-F5344CB8AC3E}">
        <p14:creationId xmlns:p14="http://schemas.microsoft.com/office/powerpoint/2010/main" val="93916391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62A4CD-D2BE-4676-8538-D2E59B206AD3}"/>
              </a:ext>
            </a:extLst>
          </p:cNvPr>
          <p:cNvSpPr>
            <a:spLocks noGrp="1"/>
          </p:cNvSpPr>
          <p:nvPr>
            <p:ph type="title"/>
          </p:nvPr>
        </p:nvSpPr>
        <p:spPr/>
        <p:txBody>
          <a:bodyPr/>
          <a:lstStyle/>
          <a:p>
            <a:endParaRPr lang="el-GR"/>
          </a:p>
        </p:txBody>
      </p:sp>
      <p:sp>
        <p:nvSpPr>
          <p:cNvPr id="3" name="Content Placeholder 2">
            <a:extLst>
              <a:ext uri="{FF2B5EF4-FFF2-40B4-BE49-F238E27FC236}">
                <a16:creationId xmlns:a16="http://schemas.microsoft.com/office/drawing/2014/main" id="{EEA3155A-B81D-4D70-89E7-2DD9D1D1A91E}"/>
              </a:ext>
            </a:extLst>
          </p:cNvPr>
          <p:cNvSpPr>
            <a:spLocks noGrp="1"/>
          </p:cNvSpPr>
          <p:nvPr>
            <p:ph idx="1"/>
          </p:nvPr>
        </p:nvSpPr>
        <p:spPr/>
        <p:txBody>
          <a:bodyPr/>
          <a:lstStyle/>
          <a:p>
            <a:r>
              <a:rPr lang="el-GR" dirty="0"/>
              <a:t>2. Η εφαρμογή της </a:t>
            </a:r>
            <a:r>
              <a:rPr lang="el-GR" dirty="0" err="1"/>
              <a:t>τυχαιοποίησης</a:t>
            </a:r>
            <a:r>
              <a:rPr lang="el-GR" dirty="0"/>
              <a:t> στις κλινικές δοκιμές παρέχει τη δυνατότητα εξουδετέρωσης ακόμη και άγνωστων </a:t>
            </a:r>
            <a:r>
              <a:rPr lang="el-GR" dirty="0" err="1"/>
              <a:t>συγχυτών</a:t>
            </a:r>
            <a:r>
              <a:rPr lang="el-GR" dirty="0"/>
              <a:t>:</a:t>
            </a:r>
          </a:p>
          <a:p>
            <a:r>
              <a:rPr lang="el-GR" dirty="0">
                <a:solidFill>
                  <a:srgbClr val="FF0000"/>
                </a:solidFill>
              </a:rPr>
              <a:t>1. ΣΩΣΤΟ</a:t>
            </a:r>
          </a:p>
          <a:p>
            <a:r>
              <a:rPr lang="el-GR" dirty="0"/>
              <a:t>2. ΛΑΘΟΣ</a:t>
            </a:r>
          </a:p>
          <a:p>
            <a:endParaRPr lang="el-GR" dirty="0"/>
          </a:p>
        </p:txBody>
      </p:sp>
    </p:spTree>
    <p:extLst>
      <p:ext uri="{BB962C8B-B14F-4D97-AF65-F5344CB8AC3E}">
        <p14:creationId xmlns:p14="http://schemas.microsoft.com/office/powerpoint/2010/main" val="147992118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E7F2C-F355-45AC-AE4C-40E749AC3A8E}"/>
              </a:ext>
            </a:extLst>
          </p:cNvPr>
          <p:cNvSpPr>
            <a:spLocks noGrp="1"/>
          </p:cNvSpPr>
          <p:nvPr>
            <p:ph type="title"/>
          </p:nvPr>
        </p:nvSpPr>
        <p:spPr/>
        <p:txBody>
          <a:bodyPr/>
          <a:lstStyle/>
          <a:p>
            <a:endParaRPr lang="el-GR"/>
          </a:p>
        </p:txBody>
      </p:sp>
      <p:sp>
        <p:nvSpPr>
          <p:cNvPr id="3" name="Content Placeholder 2">
            <a:extLst>
              <a:ext uri="{FF2B5EF4-FFF2-40B4-BE49-F238E27FC236}">
                <a16:creationId xmlns:a16="http://schemas.microsoft.com/office/drawing/2014/main" id="{BFF1761B-B080-4B6A-8C5F-DE1CEEDD9FA2}"/>
              </a:ext>
            </a:extLst>
          </p:cNvPr>
          <p:cNvSpPr>
            <a:spLocks noGrp="1"/>
          </p:cNvSpPr>
          <p:nvPr>
            <p:ph idx="1"/>
          </p:nvPr>
        </p:nvSpPr>
        <p:spPr/>
        <p:txBody>
          <a:bodyPr>
            <a:normAutofit/>
          </a:bodyPr>
          <a:lstStyle/>
          <a:p>
            <a:r>
              <a:rPr lang="el-GR" dirty="0"/>
              <a:t>3. Τι ισχύει για τις μελέτες </a:t>
            </a:r>
            <a:r>
              <a:rPr lang="el-GR" dirty="0" err="1"/>
              <a:t>κοόρτης</a:t>
            </a:r>
            <a:r>
              <a:rPr lang="el-GR" dirty="0"/>
              <a:t>:</a:t>
            </a:r>
          </a:p>
          <a:p>
            <a:pPr marL="749808" lvl="1" indent="-457200">
              <a:buFont typeface="+mj-lt"/>
              <a:buAutoNum type="arabicPeriod"/>
            </a:pPr>
            <a:r>
              <a:rPr lang="el-GR" dirty="0"/>
              <a:t>Σε μια μελέτη </a:t>
            </a:r>
            <a:r>
              <a:rPr lang="el-GR" dirty="0" err="1"/>
              <a:t>κοόρτης</a:t>
            </a:r>
            <a:r>
              <a:rPr lang="el-GR" dirty="0"/>
              <a:t> συμμετέχουν μόνο δύο ομάδες ατόμων.</a:t>
            </a:r>
          </a:p>
          <a:p>
            <a:pPr marL="749808" lvl="1" indent="-457200">
              <a:buFont typeface="+mj-lt"/>
              <a:buAutoNum type="arabicPeriod"/>
            </a:pPr>
            <a:r>
              <a:rPr lang="el-GR" dirty="0"/>
              <a:t>Η σύγκριση των μελετώμενων ομάδων βασίζεται στη συχνότητα εμφάνισης του μελετώμενου προσδιοριστή. </a:t>
            </a:r>
          </a:p>
          <a:p>
            <a:pPr marL="749808" lvl="1" indent="-457200">
              <a:buFont typeface="+mj-lt"/>
              <a:buAutoNum type="arabicPeriod"/>
            </a:pPr>
            <a:r>
              <a:rPr lang="el-GR" dirty="0"/>
              <a:t>Σε μια μελέτη </a:t>
            </a:r>
            <a:r>
              <a:rPr lang="el-GR" dirty="0" err="1"/>
              <a:t>κοόρτης</a:t>
            </a:r>
            <a:r>
              <a:rPr lang="el-GR" dirty="0"/>
              <a:t> η μια ομάδα περιλαμβάνει άτομα που είναι εκτεθειμένα στον μελετώμενο αιτιολογικό παράγοντα και η δεύτερη ομάδα περιλαμβάνει μη εκτεθειμένα άτομα.</a:t>
            </a:r>
          </a:p>
          <a:p>
            <a:pPr marL="749808" lvl="1" indent="-457200">
              <a:buFont typeface="+mj-lt"/>
              <a:buAutoNum type="arabicPeriod"/>
            </a:pPr>
            <a:r>
              <a:rPr lang="el-GR" dirty="0"/>
              <a:t>Εκτεθειμένα, π.χ., μπορεί να είναι τα άτομα που δεν έχουν ένα συγκεκριμένο γονίδιο ή εκείνα που δεν καπνίζουν ή εκείνα που δεν καταναλώνουν αλκοόλ.</a:t>
            </a:r>
          </a:p>
          <a:p>
            <a:endParaRPr lang="el-GR" dirty="0"/>
          </a:p>
        </p:txBody>
      </p:sp>
    </p:spTree>
    <p:extLst>
      <p:ext uri="{BB962C8B-B14F-4D97-AF65-F5344CB8AC3E}">
        <p14:creationId xmlns:p14="http://schemas.microsoft.com/office/powerpoint/2010/main" val="189573835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438A73-3253-48C6-824B-734DDB18AFCC}"/>
              </a:ext>
            </a:extLst>
          </p:cNvPr>
          <p:cNvSpPr>
            <a:spLocks noGrp="1"/>
          </p:cNvSpPr>
          <p:nvPr>
            <p:ph type="title"/>
          </p:nvPr>
        </p:nvSpPr>
        <p:spPr/>
        <p:txBody>
          <a:bodyPr/>
          <a:lstStyle/>
          <a:p>
            <a:endParaRPr lang="el-GR"/>
          </a:p>
        </p:txBody>
      </p:sp>
      <p:sp>
        <p:nvSpPr>
          <p:cNvPr id="3" name="Content Placeholder 2">
            <a:extLst>
              <a:ext uri="{FF2B5EF4-FFF2-40B4-BE49-F238E27FC236}">
                <a16:creationId xmlns:a16="http://schemas.microsoft.com/office/drawing/2014/main" id="{A4D4BF9B-3122-4586-B4B7-15C8AE61A4E8}"/>
              </a:ext>
            </a:extLst>
          </p:cNvPr>
          <p:cNvSpPr>
            <a:spLocks noGrp="1"/>
          </p:cNvSpPr>
          <p:nvPr>
            <p:ph idx="1"/>
          </p:nvPr>
        </p:nvSpPr>
        <p:spPr/>
        <p:txBody>
          <a:bodyPr/>
          <a:lstStyle/>
          <a:p>
            <a:r>
              <a:rPr lang="el-GR" dirty="0"/>
              <a:t>3. Τι ισχύει για τις μελέτες </a:t>
            </a:r>
            <a:r>
              <a:rPr lang="el-GR" dirty="0" err="1"/>
              <a:t>κοόρτης</a:t>
            </a:r>
            <a:r>
              <a:rPr lang="el-GR" dirty="0"/>
              <a:t>:</a:t>
            </a:r>
          </a:p>
          <a:p>
            <a:pPr marL="749808" lvl="1" indent="-457200">
              <a:buFont typeface="+mj-lt"/>
              <a:buAutoNum type="arabicPeriod"/>
            </a:pPr>
            <a:r>
              <a:rPr lang="el-GR" dirty="0"/>
              <a:t>Σε μια μελέτη </a:t>
            </a:r>
            <a:r>
              <a:rPr lang="el-GR" dirty="0" err="1"/>
              <a:t>κοόρτης</a:t>
            </a:r>
            <a:r>
              <a:rPr lang="el-GR" dirty="0"/>
              <a:t> συμμετέχουν μόνο δύο ομάδες ατόμων.</a:t>
            </a:r>
          </a:p>
          <a:p>
            <a:pPr marL="749808" lvl="1" indent="-457200">
              <a:buFont typeface="+mj-lt"/>
              <a:buAutoNum type="arabicPeriod"/>
            </a:pPr>
            <a:r>
              <a:rPr lang="el-GR" dirty="0"/>
              <a:t>Η σύγκριση των μελετώμενων ομάδων βασίζεται στη συχνότητα εμφάνισης του μελετώμενου προσδιοριστή. </a:t>
            </a:r>
          </a:p>
          <a:p>
            <a:pPr marL="749808" lvl="1" indent="-457200">
              <a:buFont typeface="+mj-lt"/>
              <a:buAutoNum type="arabicPeriod"/>
            </a:pPr>
            <a:r>
              <a:rPr lang="el-GR" dirty="0">
                <a:solidFill>
                  <a:srgbClr val="FF0000"/>
                </a:solidFill>
              </a:rPr>
              <a:t>Σε μια μελέτη </a:t>
            </a:r>
            <a:r>
              <a:rPr lang="el-GR" dirty="0" err="1">
                <a:solidFill>
                  <a:srgbClr val="FF0000"/>
                </a:solidFill>
              </a:rPr>
              <a:t>κοόρτης</a:t>
            </a:r>
            <a:r>
              <a:rPr lang="el-GR" dirty="0">
                <a:solidFill>
                  <a:srgbClr val="FF0000"/>
                </a:solidFill>
              </a:rPr>
              <a:t> η μια ομάδα περιλαμβάνει άτομα που είναι εκτεθειμένα στον μελετώμενο αιτιολογικό παράγοντα και η δεύτερη ομάδα περιλαμβάνει μη εκτεθειμένα άτομα.</a:t>
            </a:r>
          </a:p>
          <a:p>
            <a:pPr marL="749808" lvl="1" indent="-457200">
              <a:buFont typeface="+mj-lt"/>
              <a:buAutoNum type="arabicPeriod"/>
            </a:pPr>
            <a:r>
              <a:rPr lang="el-GR" dirty="0"/>
              <a:t>Εκτεθειμένα, π.χ., μπορεί να είναι τα άτομα που δεν έχουν ένα συγκεκριμένο γονίδιο ή εκείνα που δεν καπνίζουν ή εκείνα που δεν καταναλώνουν αλκοόλ.</a:t>
            </a:r>
          </a:p>
          <a:p>
            <a:endParaRPr lang="el-GR" dirty="0"/>
          </a:p>
        </p:txBody>
      </p:sp>
    </p:spTree>
    <p:extLst>
      <p:ext uri="{BB962C8B-B14F-4D97-AF65-F5344CB8AC3E}">
        <p14:creationId xmlns:p14="http://schemas.microsoft.com/office/powerpoint/2010/main" val="12795067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0F2688-F9C7-476C-B625-3656FEAD43A2}"/>
              </a:ext>
            </a:extLst>
          </p:cNvPr>
          <p:cNvSpPr>
            <a:spLocks noGrp="1"/>
          </p:cNvSpPr>
          <p:nvPr>
            <p:ph type="title"/>
          </p:nvPr>
        </p:nvSpPr>
        <p:spPr/>
        <p:txBody>
          <a:bodyPr/>
          <a:lstStyle/>
          <a:p>
            <a:endParaRPr lang="el-GR"/>
          </a:p>
        </p:txBody>
      </p:sp>
      <p:sp>
        <p:nvSpPr>
          <p:cNvPr id="3" name="Content Placeholder 2">
            <a:extLst>
              <a:ext uri="{FF2B5EF4-FFF2-40B4-BE49-F238E27FC236}">
                <a16:creationId xmlns:a16="http://schemas.microsoft.com/office/drawing/2014/main" id="{DD7CA9AA-D6E1-4228-B3DB-A046C6A63D45}"/>
              </a:ext>
            </a:extLst>
          </p:cNvPr>
          <p:cNvSpPr>
            <a:spLocks noGrp="1"/>
          </p:cNvSpPr>
          <p:nvPr>
            <p:ph idx="1"/>
          </p:nvPr>
        </p:nvSpPr>
        <p:spPr/>
        <p:txBody>
          <a:bodyPr/>
          <a:lstStyle/>
          <a:p>
            <a:r>
              <a:rPr lang="el-GR" dirty="0"/>
              <a:t>4. Τι ισχύει για την έννοια του πληθυσμού:</a:t>
            </a:r>
          </a:p>
          <a:p>
            <a:pPr marL="749808" lvl="1" indent="-457200">
              <a:buFont typeface="+mj-lt"/>
              <a:buAutoNum type="arabicPeriod"/>
            </a:pPr>
            <a:r>
              <a:rPr lang="el-GR" dirty="0"/>
              <a:t>Στις μελέτες </a:t>
            </a:r>
            <a:r>
              <a:rPr lang="el-GR" dirty="0" err="1"/>
              <a:t>κοόρτης</a:t>
            </a:r>
            <a:r>
              <a:rPr lang="el-GR" dirty="0"/>
              <a:t> οι μελετώμενοι πληθυσμοί είναι συνήθως κλειστοί. </a:t>
            </a:r>
          </a:p>
          <a:p>
            <a:pPr marL="749808" lvl="1" indent="-457200">
              <a:buFont typeface="+mj-lt"/>
              <a:buAutoNum type="arabicPeriod"/>
            </a:pPr>
            <a:r>
              <a:rPr lang="el-GR" dirty="0"/>
              <a:t>Στην περίπτωση που οι μελετώμενοι πληθυσμοί είναι ανοικτοί, τότε υπολογίζονται οι επιπτώσεις-ποσοστά στα εκτεθειμένα και μη εκτεθειμένα άτομα.</a:t>
            </a:r>
          </a:p>
          <a:p>
            <a:pPr marL="749808" lvl="1" indent="-457200">
              <a:buFont typeface="+mj-lt"/>
              <a:buAutoNum type="arabicPeriod"/>
            </a:pPr>
            <a:r>
              <a:rPr lang="el-GR" dirty="0"/>
              <a:t>Στην περίπτωση που οι μελετώμενοι πληθυσμοί είναι κλειστοί είναι δυνατόν να υπολογιστούν τόσο οι επιπτώσεις-πυκνότητες όσο και οι επιπτώσεις-ποσοστά.</a:t>
            </a:r>
          </a:p>
          <a:p>
            <a:pPr marL="749808" lvl="1" indent="-457200">
              <a:buFont typeface="+mj-lt"/>
              <a:buAutoNum type="arabicPeriod"/>
            </a:pPr>
            <a:r>
              <a:rPr lang="el-GR" dirty="0"/>
              <a:t>Τα μέλη ενός κλειστού πληθυσμού εναλλάσσονται στον χρόνο.</a:t>
            </a:r>
          </a:p>
          <a:p>
            <a:endParaRPr lang="el-GR" dirty="0"/>
          </a:p>
          <a:p>
            <a:endParaRPr lang="el-GR" dirty="0"/>
          </a:p>
        </p:txBody>
      </p:sp>
    </p:spTree>
    <p:extLst>
      <p:ext uri="{BB962C8B-B14F-4D97-AF65-F5344CB8AC3E}">
        <p14:creationId xmlns:p14="http://schemas.microsoft.com/office/powerpoint/2010/main" val="22494776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49629E-0A29-4B53-9C8B-7F6F98C37AEF}"/>
              </a:ext>
            </a:extLst>
          </p:cNvPr>
          <p:cNvSpPr>
            <a:spLocks noGrp="1"/>
          </p:cNvSpPr>
          <p:nvPr>
            <p:ph type="title"/>
          </p:nvPr>
        </p:nvSpPr>
        <p:spPr/>
        <p:txBody>
          <a:bodyPr/>
          <a:lstStyle/>
          <a:p>
            <a:r>
              <a:rPr lang="el-GR" dirty="0"/>
              <a:t>Σχεδιασμός </a:t>
            </a:r>
          </a:p>
        </p:txBody>
      </p:sp>
      <p:sp>
        <p:nvSpPr>
          <p:cNvPr id="3" name="Content Placeholder 2">
            <a:extLst>
              <a:ext uri="{FF2B5EF4-FFF2-40B4-BE49-F238E27FC236}">
                <a16:creationId xmlns:a16="http://schemas.microsoft.com/office/drawing/2014/main" id="{5CEAB29F-29B0-4729-AB45-DB26CA7D8C1E}"/>
              </a:ext>
            </a:extLst>
          </p:cNvPr>
          <p:cNvSpPr>
            <a:spLocks noGrp="1"/>
          </p:cNvSpPr>
          <p:nvPr>
            <p:ph idx="1"/>
          </p:nvPr>
        </p:nvSpPr>
        <p:spPr/>
        <p:txBody>
          <a:bodyPr/>
          <a:lstStyle/>
          <a:p>
            <a:r>
              <a:rPr lang="el-GR" dirty="0"/>
              <a:t>Σε μια μελέτη </a:t>
            </a:r>
            <a:r>
              <a:rPr lang="el-GR" dirty="0" err="1"/>
              <a:t>κοόρτης</a:t>
            </a:r>
            <a:r>
              <a:rPr lang="el-GR" dirty="0"/>
              <a:t> συμμετέχουν δύο ή περισσότερες ομάδες ατόμων που δεν πάσχουν από μια συγκεκριμένη πάθηση, αλλά διαφέρουν ως προς την κατηγορία του προσδιοριστή στην οποία ανήκουν.</a:t>
            </a:r>
          </a:p>
          <a:p>
            <a:r>
              <a:rPr lang="el-GR" dirty="0"/>
              <a:t>Η σύγκριση των μελετώμενων ομάδων βασίζεται στη συχνότητα εμφάνισης της μελετώμενης πάθησης.</a:t>
            </a:r>
          </a:p>
          <a:p>
            <a:r>
              <a:rPr lang="el-GR" dirty="0"/>
              <a:t>Έτσι, σε μια μελέτη </a:t>
            </a:r>
            <a:r>
              <a:rPr lang="el-GR" dirty="0" err="1"/>
              <a:t>κοόρτης</a:t>
            </a:r>
            <a:r>
              <a:rPr lang="el-GR" dirty="0"/>
              <a:t> όπου υπάρχουν δύο μελετώμενες ομάδες ατόμων, η μια ομάδα περιλαμβάνει άτομα που είναι εκτεθειμένα στον μελετώμενο αιτιολογικό παράγοντα (ενδεικτική κατηγορία του προσδιοριστή) και η δεύτερη ομάδα περιλαμβάνει μη εκτεθειμένα άτομα (κατηγορία αναφοράς του προσδιοριστή).</a:t>
            </a:r>
          </a:p>
          <a:p>
            <a:r>
              <a:rPr lang="el-GR" dirty="0"/>
              <a:t>Εκτεθειμένα, π.χ., μπορεί να είναι τα άτομα που έχουν ένα συγκεκριμένο γονίδιο ή εκείνα που καπνίζουν ή εκείνα που καταναλώνουν αλκοόλ </a:t>
            </a:r>
            <a:r>
              <a:rPr lang="el-GR" dirty="0" err="1"/>
              <a:t>κ.ο.κ.</a:t>
            </a:r>
            <a:endParaRPr lang="el-GR" dirty="0"/>
          </a:p>
        </p:txBody>
      </p:sp>
    </p:spTree>
    <p:extLst>
      <p:ext uri="{BB962C8B-B14F-4D97-AF65-F5344CB8AC3E}">
        <p14:creationId xmlns:p14="http://schemas.microsoft.com/office/powerpoint/2010/main" val="120597191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01976F-9567-4AD6-94FD-0A4C528F0822}"/>
              </a:ext>
            </a:extLst>
          </p:cNvPr>
          <p:cNvSpPr>
            <a:spLocks noGrp="1"/>
          </p:cNvSpPr>
          <p:nvPr>
            <p:ph type="title"/>
          </p:nvPr>
        </p:nvSpPr>
        <p:spPr/>
        <p:txBody>
          <a:bodyPr/>
          <a:lstStyle/>
          <a:p>
            <a:endParaRPr lang="el-GR"/>
          </a:p>
        </p:txBody>
      </p:sp>
      <p:sp>
        <p:nvSpPr>
          <p:cNvPr id="3" name="Content Placeholder 2">
            <a:extLst>
              <a:ext uri="{FF2B5EF4-FFF2-40B4-BE49-F238E27FC236}">
                <a16:creationId xmlns:a16="http://schemas.microsoft.com/office/drawing/2014/main" id="{75E7235E-FB10-4B3D-A35B-5049054A2790}"/>
              </a:ext>
            </a:extLst>
          </p:cNvPr>
          <p:cNvSpPr>
            <a:spLocks noGrp="1"/>
          </p:cNvSpPr>
          <p:nvPr>
            <p:ph idx="1"/>
          </p:nvPr>
        </p:nvSpPr>
        <p:spPr/>
        <p:txBody>
          <a:bodyPr/>
          <a:lstStyle/>
          <a:p>
            <a:r>
              <a:rPr lang="el-GR" dirty="0"/>
              <a:t>4. Τι ισχύει για την έννοια του πληθυσμού:</a:t>
            </a:r>
          </a:p>
          <a:p>
            <a:pPr marL="749808" lvl="1" indent="-457200">
              <a:buFont typeface="+mj-lt"/>
              <a:buAutoNum type="arabicPeriod"/>
            </a:pPr>
            <a:r>
              <a:rPr lang="el-GR" dirty="0"/>
              <a:t>Στις μελέτες </a:t>
            </a:r>
            <a:r>
              <a:rPr lang="el-GR" dirty="0" err="1"/>
              <a:t>κοόρτης</a:t>
            </a:r>
            <a:r>
              <a:rPr lang="el-GR" dirty="0"/>
              <a:t> οι μελετώμενοι πληθυσμοί είναι συνήθως κλειστοί. </a:t>
            </a:r>
          </a:p>
          <a:p>
            <a:pPr marL="749808" lvl="1" indent="-457200">
              <a:buFont typeface="+mj-lt"/>
              <a:buAutoNum type="arabicPeriod"/>
            </a:pPr>
            <a:r>
              <a:rPr lang="el-GR" dirty="0"/>
              <a:t>Στην περίπτωση που οι μελετώμενοι πληθυσμοί είναι ανοικτοί, τότε υπολογίζονται οι επιπτώσεις-ποσοστά στα εκτεθειμένα και μη εκτεθειμένα άτομα.</a:t>
            </a:r>
          </a:p>
          <a:p>
            <a:pPr marL="749808" lvl="1" indent="-457200">
              <a:buFont typeface="+mj-lt"/>
              <a:buAutoNum type="arabicPeriod"/>
            </a:pPr>
            <a:r>
              <a:rPr lang="el-GR" dirty="0">
                <a:solidFill>
                  <a:srgbClr val="FF0000"/>
                </a:solidFill>
              </a:rPr>
              <a:t>Στην περίπτωση που οι μελετώμενοι πληθυσμοί είναι κλειστοί είναι δυνατόν να υπολογιστούν τόσο οι επιπτώσεις-πυκνότητες όσο και οι επιπτώσεις-ποσοστά.</a:t>
            </a:r>
          </a:p>
          <a:p>
            <a:pPr marL="749808" lvl="1" indent="-457200">
              <a:buFont typeface="+mj-lt"/>
              <a:buAutoNum type="arabicPeriod"/>
            </a:pPr>
            <a:r>
              <a:rPr lang="el-GR" dirty="0"/>
              <a:t>Τα μέλη ενός κλειστού πληθυσμού εναλλάσσονται στον χρόνο.</a:t>
            </a:r>
          </a:p>
          <a:p>
            <a:endParaRPr lang="el-GR" dirty="0"/>
          </a:p>
        </p:txBody>
      </p:sp>
    </p:spTree>
    <p:extLst>
      <p:ext uri="{BB962C8B-B14F-4D97-AF65-F5344CB8AC3E}">
        <p14:creationId xmlns:p14="http://schemas.microsoft.com/office/powerpoint/2010/main" val="36223515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F64173-CE11-4508-ADC7-C6F3D94ED138}"/>
              </a:ext>
            </a:extLst>
          </p:cNvPr>
          <p:cNvSpPr>
            <a:spLocks noGrp="1"/>
          </p:cNvSpPr>
          <p:nvPr>
            <p:ph type="title"/>
          </p:nvPr>
        </p:nvSpPr>
        <p:spPr/>
        <p:txBody>
          <a:bodyPr/>
          <a:lstStyle/>
          <a:p>
            <a:endParaRPr lang="el-GR"/>
          </a:p>
        </p:txBody>
      </p:sp>
      <p:sp>
        <p:nvSpPr>
          <p:cNvPr id="3" name="Content Placeholder 2">
            <a:extLst>
              <a:ext uri="{FF2B5EF4-FFF2-40B4-BE49-F238E27FC236}">
                <a16:creationId xmlns:a16="http://schemas.microsoft.com/office/drawing/2014/main" id="{B93AAE1E-013E-489B-9AF6-1D640A9F5CE5}"/>
              </a:ext>
            </a:extLst>
          </p:cNvPr>
          <p:cNvSpPr>
            <a:spLocks noGrp="1"/>
          </p:cNvSpPr>
          <p:nvPr>
            <p:ph idx="1"/>
          </p:nvPr>
        </p:nvSpPr>
        <p:spPr/>
        <p:txBody>
          <a:bodyPr>
            <a:normAutofit/>
          </a:bodyPr>
          <a:lstStyle/>
          <a:p>
            <a:r>
              <a:rPr lang="el-GR" dirty="0"/>
              <a:t>5. Τι ισχύει για τις μελέτες </a:t>
            </a:r>
            <a:r>
              <a:rPr lang="el-GR" dirty="0" err="1"/>
              <a:t>κοόρτης</a:t>
            </a:r>
            <a:r>
              <a:rPr lang="el-GR" dirty="0"/>
              <a:t>:</a:t>
            </a:r>
          </a:p>
          <a:p>
            <a:pPr marL="544068" lvl="1" indent="-342900">
              <a:buFont typeface="+mj-lt"/>
              <a:buAutoNum type="arabicPeriod"/>
            </a:pPr>
            <a:r>
              <a:rPr lang="el-GR" dirty="0"/>
              <a:t>Στις προοπτικές μελέτες </a:t>
            </a:r>
            <a:r>
              <a:rPr lang="el-GR" dirty="0" err="1"/>
              <a:t>κοόρτης</a:t>
            </a:r>
            <a:r>
              <a:rPr lang="el-GR" dirty="0"/>
              <a:t> ο κίνδυνος εμφάνισης της πάθησης για τα εκτεθειμένα και μη εκτεθειμένα άτομα υφίσταται πριν την διεξαγωγή της μελέτης.</a:t>
            </a:r>
          </a:p>
          <a:p>
            <a:pPr marL="544068" lvl="1" indent="-342900">
              <a:buFont typeface="+mj-lt"/>
              <a:buAutoNum type="arabicPeriod"/>
            </a:pPr>
            <a:r>
              <a:rPr lang="el-GR" dirty="0"/>
              <a:t>Το μεγαλύτερο πρόβλημα στις αναδρομικές μελέτες </a:t>
            </a:r>
            <a:r>
              <a:rPr lang="el-GR" dirty="0" err="1"/>
              <a:t>κοόρτης</a:t>
            </a:r>
            <a:r>
              <a:rPr lang="el-GR" dirty="0"/>
              <a:t> είναι το γεγονός ότι συνήθως απαιτούνται αρκετά έτη παρακολούθησης, έτσι ώστε να είναι δυνατή η εξαγωγή ασφαλών συμπερασμάτων.</a:t>
            </a:r>
          </a:p>
          <a:p>
            <a:pPr marL="544068" lvl="1" indent="-342900">
              <a:buFont typeface="+mj-lt"/>
              <a:buAutoNum type="arabicPeriod"/>
            </a:pPr>
            <a:r>
              <a:rPr lang="el-GR" dirty="0"/>
              <a:t>Στις προοπτικές μελέτες </a:t>
            </a:r>
            <a:r>
              <a:rPr lang="el-GR" dirty="0" err="1"/>
              <a:t>κοόρτης</a:t>
            </a:r>
            <a:r>
              <a:rPr lang="el-GR" dirty="0"/>
              <a:t> η πληροφορία σχετικά με την έκθεση ή όχι στον παράγοντα που μελετάμε καταγράφεται με βάση δεδομένα που προέρχονται από αρχεία. </a:t>
            </a:r>
          </a:p>
          <a:p>
            <a:pPr marL="544068" lvl="1" indent="-342900">
              <a:buFont typeface="+mj-lt"/>
              <a:buAutoNum type="arabicPeriod"/>
            </a:pPr>
            <a:r>
              <a:rPr lang="el-GR" dirty="0">
                <a:solidFill>
                  <a:schemeClr val="tx1"/>
                </a:solidFill>
              </a:rPr>
              <a:t>Στις αναδρομικές μελέτες </a:t>
            </a:r>
            <a:r>
              <a:rPr lang="el-GR" dirty="0" err="1">
                <a:solidFill>
                  <a:schemeClr val="tx1"/>
                </a:solidFill>
              </a:rPr>
              <a:t>κοόρτης</a:t>
            </a:r>
            <a:r>
              <a:rPr lang="el-GR" dirty="0">
                <a:solidFill>
                  <a:schemeClr val="tx1"/>
                </a:solidFill>
              </a:rPr>
              <a:t> ο κίνδυνος εμφάνισης της πάθησης υφίσταται πριν από την έναρξη της μελέτης.</a:t>
            </a:r>
          </a:p>
          <a:p>
            <a:endParaRPr lang="el-GR" dirty="0"/>
          </a:p>
          <a:p>
            <a:endParaRPr lang="el-GR" dirty="0"/>
          </a:p>
          <a:p>
            <a:endParaRPr lang="el-GR" dirty="0"/>
          </a:p>
        </p:txBody>
      </p:sp>
    </p:spTree>
    <p:extLst>
      <p:ext uri="{BB962C8B-B14F-4D97-AF65-F5344CB8AC3E}">
        <p14:creationId xmlns:p14="http://schemas.microsoft.com/office/powerpoint/2010/main" val="328777720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2D9364-50CD-4F13-8BF7-745D57BFDD92}"/>
              </a:ext>
            </a:extLst>
          </p:cNvPr>
          <p:cNvSpPr>
            <a:spLocks noGrp="1"/>
          </p:cNvSpPr>
          <p:nvPr>
            <p:ph type="title"/>
          </p:nvPr>
        </p:nvSpPr>
        <p:spPr/>
        <p:txBody>
          <a:bodyPr/>
          <a:lstStyle/>
          <a:p>
            <a:endParaRPr lang="el-GR"/>
          </a:p>
        </p:txBody>
      </p:sp>
      <p:sp>
        <p:nvSpPr>
          <p:cNvPr id="3" name="Content Placeholder 2">
            <a:extLst>
              <a:ext uri="{FF2B5EF4-FFF2-40B4-BE49-F238E27FC236}">
                <a16:creationId xmlns:a16="http://schemas.microsoft.com/office/drawing/2014/main" id="{53E98741-1188-4109-901C-A935146DEC83}"/>
              </a:ext>
            </a:extLst>
          </p:cNvPr>
          <p:cNvSpPr>
            <a:spLocks noGrp="1"/>
          </p:cNvSpPr>
          <p:nvPr>
            <p:ph idx="1"/>
          </p:nvPr>
        </p:nvSpPr>
        <p:spPr/>
        <p:txBody>
          <a:bodyPr/>
          <a:lstStyle/>
          <a:p>
            <a:r>
              <a:rPr lang="el-GR" dirty="0"/>
              <a:t>5. Τι ισχύει για τις μελέτες </a:t>
            </a:r>
            <a:r>
              <a:rPr lang="el-GR" dirty="0" err="1"/>
              <a:t>κοόρτης</a:t>
            </a:r>
            <a:r>
              <a:rPr lang="el-GR" dirty="0"/>
              <a:t>:</a:t>
            </a:r>
          </a:p>
          <a:p>
            <a:pPr marL="544068" lvl="1" indent="-342900">
              <a:buFont typeface="+mj-lt"/>
              <a:buAutoNum type="arabicPeriod"/>
            </a:pPr>
            <a:r>
              <a:rPr lang="el-GR" dirty="0"/>
              <a:t>Στις προοπτικές μελέτες </a:t>
            </a:r>
            <a:r>
              <a:rPr lang="el-GR" dirty="0" err="1"/>
              <a:t>κοόρτης</a:t>
            </a:r>
            <a:r>
              <a:rPr lang="el-GR" dirty="0"/>
              <a:t> ο κίνδυνος εμφάνισης της πάθησης για τα εκτεθειμένα και μη εκτεθειμένα άτομα υφίσταται πριν την διεξαγωγή της μελέτης.</a:t>
            </a:r>
          </a:p>
          <a:p>
            <a:pPr marL="544068" lvl="1" indent="-342900">
              <a:buFont typeface="+mj-lt"/>
              <a:buAutoNum type="arabicPeriod"/>
            </a:pPr>
            <a:r>
              <a:rPr lang="el-GR" dirty="0"/>
              <a:t>Το μεγαλύτερο πρόβλημα στις αναδρομικές μελέτες </a:t>
            </a:r>
            <a:r>
              <a:rPr lang="el-GR" dirty="0" err="1"/>
              <a:t>κοόρτης</a:t>
            </a:r>
            <a:r>
              <a:rPr lang="el-GR" dirty="0"/>
              <a:t> είναι το γεγονός ότι συνήθως απαιτούνται αρκετά έτη παρακολούθησης, έτσι ώστε να είναι δυνατή η εξαγωγή ασφαλών συμπερασμάτων.</a:t>
            </a:r>
          </a:p>
          <a:p>
            <a:pPr marL="544068" lvl="1" indent="-342900">
              <a:buFont typeface="+mj-lt"/>
              <a:buAutoNum type="arabicPeriod"/>
            </a:pPr>
            <a:r>
              <a:rPr lang="el-GR" dirty="0"/>
              <a:t>Στις προοπτικές μελέτες </a:t>
            </a:r>
            <a:r>
              <a:rPr lang="el-GR" dirty="0" err="1"/>
              <a:t>κοόρτης</a:t>
            </a:r>
            <a:r>
              <a:rPr lang="el-GR" dirty="0"/>
              <a:t> η πληροφορία σχετικά με την έκθεση ή όχι στον παράγοντα που μελετάμε καταγράφεται με βάση δεδομένα που προέρχονται από αρχεία. </a:t>
            </a:r>
          </a:p>
          <a:p>
            <a:pPr marL="544068" lvl="1" indent="-342900">
              <a:buFont typeface="+mj-lt"/>
              <a:buAutoNum type="arabicPeriod"/>
            </a:pPr>
            <a:r>
              <a:rPr lang="el-GR" dirty="0">
                <a:solidFill>
                  <a:srgbClr val="FF0000"/>
                </a:solidFill>
              </a:rPr>
              <a:t>Στις αναδρομικές μελέτες </a:t>
            </a:r>
            <a:r>
              <a:rPr lang="el-GR" dirty="0" err="1">
                <a:solidFill>
                  <a:srgbClr val="FF0000"/>
                </a:solidFill>
              </a:rPr>
              <a:t>κοόρτης</a:t>
            </a:r>
            <a:r>
              <a:rPr lang="el-GR" dirty="0">
                <a:solidFill>
                  <a:srgbClr val="FF0000"/>
                </a:solidFill>
              </a:rPr>
              <a:t> ο κίνδυνος εμφάνισης της πάθησης υφίσταται πριν από την έναρξη της μελέτης.</a:t>
            </a:r>
          </a:p>
          <a:p>
            <a:endParaRPr lang="el-GR" dirty="0"/>
          </a:p>
        </p:txBody>
      </p:sp>
    </p:spTree>
    <p:extLst>
      <p:ext uri="{BB962C8B-B14F-4D97-AF65-F5344CB8AC3E}">
        <p14:creationId xmlns:p14="http://schemas.microsoft.com/office/powerpoint/2010/main" val="102305962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A870AA-C536-40FF-A662-08B9BC9AD213}"/>
              </a:ext>
            </a:extLst>
          </p:cNvPr>
          <p:cNvSpPr>
            <a:spLocks noGrp="1"/>
          </p:cNvSpPr>
          <p:nvPr>
            <p:ph type="title"/>
          </p:nvPr>
        </p:nvSpPr>
        <p:spPr/>
        <p:txBody>
          <a:bodyPr/>
          <a:lstStyle/>
          <a:p>
            <a:endParaRPr lang="el-GR"/>
          </a:p>
        </p:txBody>
      </p:sp>
      <p:sp>
        <p:nvSpPr>
          <p:cNvPr id="3" name="Content Placeholder 2">
            <a:extLst>
              <a:ext uri="{FF2B5EF4-FFF2-40B4-BE49-F238E27FC236}">
                <a16:creationId xmlns:a16="http://schemas.microsoft.com/office/drawing/2014/main" id="{F6EBC79B-322A-4542-A716-7D9DDE04C1DB}"/>
              </a:ext>
            </a:extLst>
          </p:cNvPr>
          <p:cNvSpPr>
            <a:spLocks noGrp="1"/>
          </p:cNvSpPr>
          <p:nvPr>
            <p:ph idx="1"/>
          </p:nvPr>
        </p:nvSpPr>
        <p:spPr/>
        <p:txBody>
          <a:bodyPr>
            <a:normAutofit/>
          </a:bodyPr>
          <a:lstStyle/>
          <a:p>
            <a:r>
              <a:rPr lang="el-GR" dirty="0"/>
              <a:t>6. Ποιο είναι το πλεονέκτημα των μελετών </a:t>
            </a:r>
            <a:r>
              <a:rPr lang="el-GR" dirty="0" err="1"/>
              <a:t>κοόρτης</a:t>
            </a:r>
            <a:r>
              <a:rPr lang="el-GR" dirty="0"/>
              <a:t>:</a:t>
            </a:r>
          </a:p>
          <a:p>
            <a:pPr marL="749808" lvl="1" indent="-457200">
              <a:buFont typeface="+mj-lt"/>
              <a:buAutoNum type="arabicPeriod"/>
            </a:pPr>
            <a:r>
              <a:rPr lang="el-GR" dirty="0"/>
              <a:t>Λεπτομερής και έγκυρη καταγραφή της πληροφορίας σχετικά με τους προσδιοριστές και τις εκβάσεις.</a:t>
            </a:r>
          </a:p>
          <a:p>
            <a:pPr marL="749808" lvl="1" indent="-457200">
              <a:buFont typeface="+mj-lt"/>
              <a:buAutoNum type="arabicPeriod"/>
            </a:pPr>
            <a:r>
              <a:rPr lang="el-GR" dirty="0"/>
              <a:t>Χαμηλό κόστος.</a:t>
            </a:r>
          </a:p>
          <a:p>
            <a:pPr marL="749808" lvl="1" indent="-457200">
              <a:buFont typeface="+mj-lt"/>
              <a:buAutoNum type="arabicPeriod"/>
            </a:pPr>
            <a:r>
              <a:rPr lang="el-GR" dirty="0"/>
              <a:t>Όχι απώλειες κατά τη διάρκεια παρακολούθησης των συμμετεχόντων. </a:t>
            </a:r>
          </a:p>
          <a:p>
            <a:pPr marL="749808" lvl="1" indent="-457200">
              <a:buFont typeface="+mj-lt"/>
              <a:buAutoNum type="arabicPeriod"/>
            </a:pPr>
            <a:r>
              <a:rPr lang="el-GR" dirty="0"/>
              <a:t>Η εύκολη μελέτη παθήσεων με μεγάλο χρόνο επαγωγής.</a:t>
            </a:r>
          </a:p>
          <a:p>
            <a:endParaRPr lang="el-GR" dirty="0"/>
          </a:p>
          <a:p>
            <a:endParaRPr lang="el-GR" dirty="0"/>
          </a:p>
        </p:txBody>
      </p:sp>
    </p:spTree>
    <p:extLst>
      <p:ext uri="{BB962C8B-B14F-4D97-AF65-F5344CB8AC3E}">
        <p14:creationId xmlns:p14="http://schemas.microsoft.com/office/powerpoint/2010/main" val="3775833776"/>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FA4CC3-3319-491A-B728-A2EBF6AF0215}"/>
              </a:ext>
            </a:extLst>
          </p:cNvPr>
          <p:cNvSpPr>
            <a:spLocks noGrp="1"/>
          </p:cNvSpPr>
          <p:nvPr>
            <p:ph type="title"/>
          </p:nvPr>
        </p:nvSpPr>
        <p:spPr/>
        <p:txBody>
          <a:bodyPr/>
          <a:lstStyle/>
          <a:p>
            <a:endParaRPr lang="el-GR"/>
          </a:p>
        </p:txBody>
      </p:sp>
      <p:sp>
        <p:nvSpPr>
          <p:cNvPr id="3" name="Content Placeholder 2">
            <a:extLst>
              <a:ext uri="{FF2B5EF4-FFF2-40B4-BE49-F238E27FC236}">
                <a16:creationId xmlns:a16="http://schemas.microsoft.com/office/drawing/2014/main" id="{B286802C-5660-47D9-938E-4320EFDB4A39}"/>
              </a:ext>
            </a:extLst>
          </p:cNvPr>
          <p:cNvSpPr>
            <a:spLocks noGrp="1"/>
          </p:cNvSpPr>
          <p:nvPr>
            <p:ph idx="1"/>
          </p:nvPr>
        </p:nvSpPr>
        <p:spPr/>
        <p:txBody>
          <a:bodyPr/>
          <a:lstStyle/>
          <a:p>
            <a:r>
              <a:rPr lang="el-GR" dirty="0"/>
              <a:t>6. Ποιο είναι το πλεονέκτημα των μελετών </a:t>
            </a:r>
            <a:r>
              <a:rPr lang="el-GR" dirty="0" err="1"/>
              <a:t>κοόρτης</a:t>
            </a:r>
            <a:r>
              <a:rPr lang="el-GR" dirty="0"/>
              <a:t>:</a:t>
            </a:r>
          </a:p>
          <a:p>
            <a:pPr marL="749808" lvl="1" indent="-457200">
              <a:buFont typeface="+mj-lt"/>
              <a:buAutoNum type="arabicPeriod"/>
            </a:pPr>
            <a:r>
              <a:rPr lang="el-GR" dirty="0">
                <a:solidFill>
                  <a:srgbClr val="FF0000"/>
                </a:solidFill>
              </a:rPr>
              <a:t>Λεπτομερής και έγκυρη καταγραφή της πληροφορίας σχετικά με τους προσδιοριστές και τις εκβάσεις</a:t>
            </a:r>
            <a:r>
              <a:rPr lang="el-GR" dirty="0"/>
              <a:t>.</a:t>
            </a:r>
          </a:p>
          <a:p>
            <a:pPr marL="749808" lvl="1" indent="-457200">
              <a:buFont typeface="+mj-lt"/>
              <a:buAutoNum type="arabicPeriod"/>
            </a:pPr>
            <a:r>
              <a:rPr lang="el-GR" dirty="0"/>
              <a:t>Χαμηλό κόστος.</a:t>
            </a:r>
          </a:p>
          <a:p>
            <a:pPr marL="749808" lvl="1" indent="-457200">
              <a:buFont typeface="+mj-lt"/>
              <a:buAutoNum type="arabicPeriod"/>
            </a:pPr>
            <a:r>
              <a:rPr lang="el-GR" dirty="0"/>
              <a:t>Όχι απώλειες κατά τη διάρκεια παρακολούθησης των συμμετεχόντων. </a:t>
            </a:r>
          </a:p>
          <a:p>
            <a:pPr marL="749808" lvl="1" indent="-457200">
              <a:buFont typeface="+mj-lt"/>
              <a:buAutoNum type="arabicPeriod"/>
            </a:pPr>
            <a:r>
              <a:rPr lang="el-GR" dirty="0"/>
              <a:t>Η εύκολη μελέτη παθήσεων με μεγάλο χρόνο επαγωγής.</a:t>
            </a:r>
          </a:p>
          <a:p>
            <a:endParaRPr lang="el-GR" dirty="0"/>
          </a:p>
        </p:txBody>
      </p:sp>
    </p:spTree>
    <p:extLst>
      <p:ext uri="{BB962C8B-B14F-4D97-AF65-F5344CB8AC3E}">
        <p14:creationId xmlns:p14="http://schemas.microsoft.com/office/powerpoint/2010/main" val="202144399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420A17-7D04-4A8C-BDD5-6E6D3C35D972}"/>
              </a:ext>
            </a:extLst>
          </p:cNvPr>
          <p:cNvSpPr>
            <a:spLocks noGrp="1"/>
          </p:cNvSpPr>
          <p:nvPr>
            <p:ph type="title"/>
          </p:nvPr>
        </p:nvSpPr>
        <p:spPr/>
        <p:txBody>
          <a:bodyPr/>
          <a:lstStyle/>
          <a:p>
            <a:endParaRPr lang="el-GR"/>
          </a:p>
        </p:txBody>
      </p:sp>
      <p:sp>
        <p:nvSpPr>
          <p:cNvPr id="3" name="Content Placeholder 2">
            <a:extLst>
              <a:ext uri="{FF2B5EF4-FFF2-40B4-BE49-F238E27FC236}">
                <a16:creationId xmlns:a16="http://schemas.microsoft.com/office/drawing/2014/main" id="{F16D2A13-E5E2-4F16-80B3-0A8FA1D2F61F}"/>
              </a:ext>
            </a:extLst>
          </p:cNvPr>
          <p:cNvSpPr>
            <a:spLocks noGrp="1"/>
          </p:cNvSpPr>
          <p:nvPr>
            <p:ph idx="1"/>
          </p:nvPr>
        </p:nvSpPr>
        <p:spPr/>
        <p:txBody>
          <a:bodyPr/>
          <a:lstStyle/>
          <a:p>
            <a:r>
              <a:rPr lang="el-GR" dirty="0"/>
              <a:t>7. Τι ισχύει για τις μελέτες ασθενών-μαρτύρων:</a:t>
            </a:r>
          </a:p>
          <a:p>
            <a:pPr marL="544068" lvl="1" indent="-342900">
              <a:buFont typeface="+mj-lt"/>
              <a:buAutoNum type="arabicPeriod"/>
            </a:pPr>
            <a:r>
              <a:rPr lang="el-GR" dirty="0">
                <a:solidFill>
                  <a:schemeClr val="tx1"/>
                </a:solidFill>
              </a:rPr>
              <a:t>Οι μελέτες «ασθενών-μαρτύρων» αποβλέπουν στην επίτευξη των ίδιων στόχων με μια μελέτη </a:t>
            </a:r>
            <a:r>
              <a:rPr lang="el-GR" dirty="0" err="1">
                <a:solidFill>
                  <a:schemeClr val="tx1"/>
                </a:solidFill>
              </a:rPr>
              <a:t>κοόρτης</a:t>
            </a:r>
            <a:r>
              <a:rPr lang="el-GR" dirty="0">
                <a:solidFill>
                  <a:schemeClr val="tx1"/>
                </a:solidFill>
              </a:rPr>
              <a:t>, αλλά αποτελεσματικότερα, χρησιμοποιώντας δείγματα και όχι ολόκληρους πληθυσμούς.  </a:t>
            </a:r>
          </a:p>
          <a:p>
            <a:pPr marL="544068" lvl="1" indent="-342900">
              <a:buFont typeface="+mj-lt"/>
              <a:buAutoNum type="arabicPeriod"/>
            </a:pPr>
            <a:r>
              <a:rPr lang="el-GR" dirty="0"/>
              <a:t>Η διεξαγωγή της κατάλληλης μελέτης «ασθενών-μαρτύρων» δεν παρέχει την ίδια πληροφορία με την αντίστοιχη μελέτη </a:t>
            </a:r>
            <a:r>
              <a:rPr lang="el-GR" dirty="0" err="1"/>
              <a:t>κοόρτης</a:t>
            </a:r>
            <a:r>
              <a:rPr lang="el-GR" dirty="0"/>
              <a:t>.</a:t>
            </a:r>
          </a:p>
          <a:p>
            <a:pPr marL="544068" lvl="1" indent="-342900">
              <a:buFont typeface="+mj-lt"/>
              <a:buAutoNum type="arabicPeriod"/>
            </a:pPr>
            <a:r>
              <a:rPr lang="el-GR" dirty="0"/>
              <a:t>Οι μελέτες ασθενών-μαρτύρων απαιτούν περισσότερο χρόνο και χρήματα συγκριτικά με τις μελέτες </a:t>
            </a:r>
            <a:r>
              <a:rPr lang="el-GR" dirty="0" err="1"/>
              <a:t>κοόρτης</a:t>
            </a:r>
            <a:r>
              <a:rPr lang="el-GR" dirty="0"/>
              <a:t>.</a:t>
            </a:r>
          </a:p>
          <a:p>
            <a:pPr marL="544068" lvl="1" indent="-342900">
              <a:buFont typeface="+mj-lt"/>
              <a:buAutoNum type="arabicPeriod"/>
            </a:pPr>
            <a:r>
              <a:rPr lang="el-GR" dirty="0"/>
              <a:t>Δεν είναι κατάλληλες για τη μελέτη παθήσεων με μεγάλο χρόνο επαγωγής.</a:t>
            </a:r>
          </a:p>
          <a:p>
            <a:endParaRPr lang="el-GR" dirty="0"/>
          </a:p>
        </p:txBody>
      </p:sp>
    </p:spTree>
    <p:extLst>
      <p:ext uri="{BB962C8B-B14F-4D97-AF65-F5344CB8AC3E}">
        <p14:creationId xmlns:p14="http://schemas.microsoft.com/office/powerpoint/2010/main" val="56575897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2E1F85-58B0-4304-AC10-D0750B271FD4}"/>
              </a:ext>
            </a:extLst>
          </p:cNvPr>
          <p:cNvSpPr>
            <a:spLocks noGrp="1"/>
          </p:cNvSpPr>
          <p:nvPr>
            <p:ph type="title"/>
          </p:nvPr>
        </p:nvSpPr>
        <p:spPr/>
        <p:txBody>
          <a:bodyPr/>
          <a:lstStyle/>
          <a:p>
            <a:endParaRPr lang="el-GR"/>
          </a:p>
        </p:txBody>
      </p:sp>
      <p:sp>
        <p:nvSpPr>
          <p:cNvPr id="3" name="Content Placeholder 2">
            <a:extLst>
              <a:ext uri="{FF2B5EF4-FFF2-40B4-BE49-F238E27FC236}">
                <a16:creationId xmlns:a16="http://schemas.microsoft.com/office/drawing/2014/main" id="{629CD9A3-8EA5-4D5B-921C-FE2C06A78A6E}"/>
              </a:ext>
            </a:extLst>
          </p:cNvPr>
          <p:cNvSpPr>
            <a:spLocks noGrp="1"/>
          </p:cNvSpPr>
          <p:nvPr>
            <p:ph idx="1"/>
          </p:nvPr>
        </p:nvSpPr>
        <p:spPr/>
        <p:txBody>
          <a:bodyPr>
            <a:normAutofit/>
          </a:bodyPr>
          <a:lstStyle/>
          <a:p>
            <a:r>
              <a:rPr lang="el-GR" dirty="0"/>
              <a:t>7. Τι ισχύει για τις μελέτες ασθενών-μαρτύρων:</a:t>
            </a:r>
          </a:p>
          <a:p>
            <a:pPr marL="544068" lvl="1" indent="-342900">
              <a:buFont typeface="+mj-lt"/>
              <a:buAutoNum type="arabicPeriod"/>
            </a:pPr>
            <a:r>
              <a:rPr lang="el-GR" dirty="0">
                <a:solidFill>
                  <a:srgbClr val="FF0000"/>
                </a:solidFill>
              </a:rPr>
              <a:t>Οι μελέτες «ασθενών-μαρτύρων» αποβλέπουν στην επίτευξη των ίδιων στόχων με μια μελέτη </a:t>
            </a:r>
            <a:r>
              <a:rPr lang="el-GR" dirty="0" err="1">
                <a:solidFill>
                  <a:srgbClr val="FF0000"/>
                </a:solidFill>
              </a:rPr>
              <a:t>κοόρτης</a:t>
            </a:r>
            <a:r>
              <a:rPr lang="el-GR" dirty="0">
                <a:solidFill>
                  <a:srgbClr val="FF0000"/>
                </a:solidFill>
              </a:rPr>
              <a:t>, αλλά αποτελεσματικότερα, χρησιμοποιώντας δείγματα και όχι ολόκληρους πληθυσμούς.  </a:t>
            </a:r>
          </a:p>
          <a:p>
            <a:pPr marL="544068" lvl="1" indent="-342900">
              <a:buFont typeface="+mj-lt"/>
              <a:buAutoNum type="arabicPeriod"/>
            </a:pPr>
            <a:r>
              <a:rPr lang="el-GR" dirty="0"/>
              <a:t>Η διεξαγωγή της κατάλληλης μελέτης «ασθενών-μαρτύρων» δεν παρέχει την ίδια πληροφορία με την αντίστοιχη μελέτη </a:t>
            </a:r>
            <a:r>
              <a:rPr lang="el-GR" dirty="0" err="1"/>
              <a:t>κοόρτης</a:t>
            </a:r>
            <a:r>
              <a:rPr lang="el-GR" dirty="0"/>
              <a:t>.</a:t>
            </a:r>
          </a:p>
          <a:p>
            <a:pPr marL="544068" lvl="1" indent="-342900">
              <a:buFont typeface="+mj-lt"/>
              <a:buAutoNum type="arabicPeriod"/>
            </a:pPr>
            <a:r>
              <a:rPr lang="el-GR" dirty="0"/>
              <a:t>Οι μελέτες ασθενών-μαρτύρων απαιτούν περισσότερο χρόνο και χρήματα συγκριτικά με τις μελέτες </a:t>
            </a:r>
            <a:r>
              <a:rPr lang="el-GR" dirty="0" err="1"/>
              <a:t>κοόρτης</a:t>
            </a:r>
            <a:r>
              <a:rPr lang="el-GR" dirty="0"/>
              <a:t>.</a:t>
            </a:r>
          </a:p>
          <a:p>
            <a:pPr marL="544068" lvl="1" indent="-342900">
              <a:buFont typeface="+mj-lt"/>
              <a:buAutoNum type="arabicPeriod"/>
            </a:pPr>
            <a:r>
              <a:rPr lang="el-GR" dirty="0"/>
              <a:t>Δεν είναι κατάλληλες για τη μελέτη παθήσεων με μεγάλο χρόνο επαγωγής.</a:t>
            </a:r>
          </a:p>
          <a:p>
            <a:endParaRPr lang="el-GR" dirty="0"/>
          </a:p>
          <a:p>
            <a:endParaRPr lang="el-GR" dirty="0"/>
          </a:p>
        </p:txBody>
      </p:sp>
    </p:spTree>
    <p:extLst>
      <p:ext uri="{BB962C8B-B14F-4D97-AF65-F5344CB8AC3E}">
        <p14:creationId xmlns:p14="http://schemas.microsoft.com/office/powerpoint/2010/main" val="31326734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9B1CAC-9941-43A8-B508-EF2B0C1A4A7A}"/>
              </a:ext>
            </a:extLst>
          </p:cNvPr>
          <p:cNvSpPr>
            <a:spLocks noGrp="1"/>
          </p:cNvSpPr>
          <p:nvPr>
            <p:ph type="title"/>
          </p:nvPr>
        </p:nvSpPr>
        <p:spPr/>
        <p:txBody>
          <a:bodyPr/>
          <a:lstStyle/>
          <a:p>
            <a:endParaRPr lang="el-GR"/>
          </a:p>
        </p:txBody>
      </p:sp>
      <p:sp>
        <p:nvSpPr>
          <p:cNvPr id="3" name="Content Placeholder 2">
            <a:extLst>
              <a:ext uri="{FF2B5EF4-FFF2-40B4-BE49-F238E27FC236}">
                <a16:creationId xmlns:a16="http://schemas.microsoft.com/office/drawing/2014/main" id="{EB55A66D-8A8F-47F3-B101-9987AD2DC065}"/>
              </a:ext>
            </a:extLst>
          </p:cNvPr>
          <p:cNvSpPr>
            <a:spLocks noGrp="1"/>
          </p:cNvSpPr>
          <p:nvPr>
            <p:ph idx="1"/>
          </p:nvPr>
        </p:nvSpPr>
        <p:spPr/>
        <p:txBody>
          <a:bodyPr/>
          <a:lstStyle/>
          <a:p>
            <a:r>
              <a:rPr lang="el-GR" dirty="0"/>
              <a:t>8. Ποιο αποτελεί μειονέκτημα των μελετών ασθενών-μαρτύρων:</a:t>
            </a:r>
          </a:p>
          <a:p>
            <a:pPr marL="749808" lvl="1" indent="-457200">
              <a:buFont typeface="+mj-lt"/>
              <a:buAutoNum type="arabicPeriod"/>
            </a:pPr>
            <a:r>
              <a:rPr lang="el-GR" dirty="0"/>
              <a:t>Μεγαλύτερο κόστος σε σχέση με τις αντίστοιχες μελέτες </a:t>
            </a:r>
            <a:r>
              <a:rPr lang="el-GR" dirty="0" err="1"/>
              <a:t>κοόρτης</a:t>
            </a:r>
            <a:r>
              <a:rPr lang="el-GR" dirty="0"/>
              <a:t>.</a:t>
            </a:r>
          </a:p>
          <a:p>
            <a:pPr marL="749808" lvl="1" indent="-457200">
              <a:buFont typeface="+mj-lt"/>
              <a:buAutoNum type="arabicPeriod"/>
            </a:pPr>
            <a:r>
              <a:rPr lang="el-GR" dirty="0"/>
              <a:t>Μεγαλύτερο χρονικό διάστημα διεξαγωγής σε σχέση με τις μελέτες </a:t>
            </a:r>
            <a:r>
              <a:rPr lang="el-GR" dirty="0" err="1"/>
              <a:t>κοόρτης</a:t>
            </a:r>
            <a:r>
              <a:rPr lang="el-GR" dirty="0"/>
              <a:t>.</a:t>
            </a:r>
          </a:p>
          <a:p>
            <a:pPr marL="749808" lvl="1" indent="-457200">
              <a:buFont typeface="+mj-lt"/>
              <a:buAutoNum type="arabicPeriod"/>
            </a:pPr>
            <a:r>
              <a:rPr lang="el-GR" dirty="0"/>
              <a:t>Πιο αργά αποτελέσματα σε σχέση με τις μελέτες </a:t>
            </a:r>
            <a:r>
              <a:rPr lang="el-GR" dirty="0" err="1"/>
              <a:t>κοόρτης</a:t>
            </a:r>
            <a:r>
              <a:rPr lang="el-GR" dirty="0"/>
              <a:t>.</a:t>
            </a:r>
          </a:p>
          <a:p>
            <a:pPr marL="749808" lvl="1" indent="-457200">
              <a:buFont typeface="+mj-lt"/>
              <a:buAutoNum type="arabicPeriod"/>
            </a:pPr>
            <a:r>
              <a:rPr lang="el-GR" dirty="0"/>
              <a:t>Δυσκολίες στην επιλογή των κατάλληλων μαρτύρων.</a:t>
            </a:r>
          </a:p>
          <a:p>
            <a:pPr marL="0" indent="0">
              <a:buNone/>
            </a:pPr>
            <a:endParaRPr lang="el-GR" dirty="0"/>
          </a:p>
          <a:p>
            <a:endParaRPr lang="el-GR" dirty="0"/>
          </a:p>
        </p:txBody>
      </p:sp>
    </p:spTree>
    <p:extLst>
      <p:ext uri="{BB962C8B-B14F-4D97-AF65-F5344CB8AC3E}">
        <p14:creationId xmlns:p14="http://schemas.microsoft.com/office/powerpoint/2010/main" val="378415152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BA2E71-886A-4B14-893B-4DDF57731AFF}"/>
              </a:ext>
            </a:extLst>
          </p:cNvPr>
          <p:cNvSpPr>
            <a:spLocks noGrp="1"/>
          </p:cNvSpPr>
          <p:nvPr>
            <p:ph type="title"/>
          </p:nvPr>
        </p:nvSpPr>
        <p:spPr/>
        <p:txBody>
          <a:bodyPr/>
          <a:lstStyle/>
          <a:p>
            <a:endParaRPr lang="el-GR"/>
          </a:p>
        </p:txBody>
      </p:sp>
      <p:sp>
        <p:nvSpPr>
          <p:cNvPr id="3" name="Content Placeholder 2">
            <a:extLst>
              <a:ext uri="{FF2B5EF4-FFF2-40B4-BE49-F238E27FC236}">
                <a16:creationId xmlns:a16="http://schemas.microsoft.com/office/drawing/2014/main" id="{77D16F1A-76B5-4B6D-AE3F-E99B65CBD3AB}"/>
              </a:ext>
            </a:extLst>
          </p:cNvPr>
          <p:cNvSpPr>
            <a:spLocks noGrp="1"/>
          </p:cNvSpPr>
          <p:nvPr>
            <p:ph idx="1"/>
          </p:nvPr>
        </p:nvSpPr>
        <p:spPr/>
        <p:txBody>
          <a:bodyPr/>
          <a:lstStyle/>
          <a:p>
            <a:r>
              <a:rPr lang="el-GR" dirty="0"/>
              <a:t>8. Ποιο αποτελεί μειονέκτημα των μελετών ασθενών-μαρτύρων:</a:t>
            </a:r>
          </a:p>
          <a:p>
            <a:pPr marL="749808" lvl="1" indent="-457200">
              <a:buFont typeface="+mj-lt"/>
              <a:buAutoNum type="arabicPeriod"/>
            </a:pPr>
            <a:r>
              <a:rPr lang="el-GR" dirty="0"/>
              <a:t>Μεγαλύτερο κόστος σε σχέση με τις αντίστοιχες μελέτες </a:t>
            </a:r>
            <a:r>
              <a:rPr lang="el-GR" dirty="0" err="1"/>
              <a:t>κοόρτης</a:t>
            </a:r>
            <a:r>
              <a:rPr lang="el-GR" dirty="0"/>
              <a:t>.</a:t>
            </a:r>
          </a:p>
          <a:p>
            <a:pPr marL="749808" lvl="1" indent="-457200">
              <a:buFont typeface="+mj-lt"/>
              <a:buAutoNum type="arabicPeriod"/>
            </a:pPr>
            <a:r>
              <a:rPr lang="el-GR" dirty="0"/>
              <a:t>Μεγαλύτερο χρονικό διάστημα διεξαγωγής σε σχέση με τις μελέτες </a:t>
            </a:r>
            <a:r>
              <a:rPr lang="el-GR" dirty="0" err="1"/>
              <a:t>κοόρτης</a:t>
            </a:r>
            <a:r>
              <a:rPr lang="el-GR" dirty="0"/>
              <a:t>.</a:t>
            </a:r>
          </a:p>
          <a:p>
            <a:pPr marL="749808" lvl="1" indent="-457200">
              <a:buFont typeface="+mj-lt"/>
              <a:buAutoNum type="arabicPeriod"/>
            </a:pPr>
            <a:r>
              <a:rPr lang="el-GR" dirty="0"/>
              <a:t>Πιο αργά αποτελέσματα σε σχέση με τις μελέτες </a:t>
            </a:r>
            <a:r>
              <a:rPr lang="el-GR" dirty="0" err="1"/>
              <a:t>κοόρτης</a:t>
            </a:r>
            <a:r>
              <a:rPr lang="el-GR" dirty="0"/>
              <a:t>.</a:t>
            </a:r>
          </a:p>
          <a:p>
            <a:pPr marL="749808" lvl="1" indent="-457200">
              <a:buFont typeface="+mj-lt"/>
              <a:buAutoNum type="arabicPeriod"/>
            </a:pPr>
            <a:r>
              <a:rPr lang="el-GR" dirty="0">
                <a:solidFill>
                  <a:srgbClr val="FF0000"/>
                </a:solidFill>
              </a:rPr>
              <a:t>Δυσκολίες στην επιλογή των κατάλληλων μαρτύρων.</a:t>
            </a:r>
          </a:p>
          <a:p>
            <a:endParaRPr lang="el-GR" dirty="0"/>
          </a:p>
        </p:txBody>
      </p:sp>
    </p:spTree>
    <p:extLst>
      <p:ext uri="{BB962C8B-B14F-4D97-AF65-F5344CB8AC3E}">
        <p14:creationId xmlns:p14="http://schemas.microsoft.com/office/powerpoint/2010/main" val="843960216"/>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E1F2AA-DDB4-4955-AA74-4086E664AA63}"/>
              </a:ext>
            </a:extLst>
          </p:cNvPr>
          <p:cNvSpPr>
            <a:spLocks noGrp="1"/>
          </p:cNvSpPr>
          <p:nvPr>
            <p:ph type="title"/>
          </p:nvPr>
        </p:nvSpPr>
        <p:spPr/>
        <p:txBody>
          <a:bodyPr/>
          <a:lstStyle/>
          <a:p>
            <a:endParaRPr lang="el-GR"/>
          </a:p>
        </p:txBody>
      </p:sp>
      <p:sp>
        <p:nvSpPr>
          <p:cNvPr id="3" name="Content Placeholder 2">
            <a:extLst>
              <a:ext uri="{FF2B5EF4-FFF2-40B4-BE49-F238E27FC236}">
                <a16:creationId xmlns:a16="http://schemas.microsoft.com/office/drawing/2014/main" id="{E93E458C-740E-4190-926D-666140850709}"/>
              </a:ext>
            </a:extLst>
          </p:cNvPr>
          <p:cNvSpPr>
            <a:spLocks noGrp="1"/>
          </p:cNvSpPr>
          <p:nvPr>
            <p:ph idx="1"/>
          </p:nvPr>
        </p:nvSpPr>
        <p:spPr/>
        <p:txBody>
          <a:bodyPr>
            <a:normAutofit/>
          </a:bodyPr>
          <a:lstStyle/>
          <a:p>
            <a:r>
              <a:rPr lang="el-GR" dirty="0"/>
              <a:t>9. Τι ισχύει για την εξομοίωση:</a:t>
            </a:r>
          </a:p>
          <a:p>
            <a:pPr marL="749808" lvl="1" indent="-457200">
              <a:buFont typeface="+mj-lt"/>
              <a:buAutoNum type="arabicPeriod"/>
            </a:pPr>
            <a:r>
              <a:rPr lang="el-GR" dirty="0"/>
              <a:t>Η εξουδετέρωση των </a:t>
            </a:r>
            <a:r>
              <a:rPr lang="el-GR" dirty="0" err="1"/>
              <a:t>συγχυτών</a:t>
            </a:r>
            <a:r>
              <a:rPr lang="el-GR" dirty="0"/>
              <a:t> μπορεί να πραγματοποιηθεί μόνο στη φάση της ανάλυσης των δεδομένων.</a:t>
            </a:r>
          </a:p>
          <a:p>
            <a:pPr marL="749808" lvl="1" indent="-457200">
              <a:buFont typeface="+mj-lt"/>
              <a:buAutoNum type="arabicPeriod"/>
            </a:pPr>
            <a:r>
              <a:rPr lang="el-GR" dirty="0"/>
              <a:t>Με την εξομοίωση η σειρά των ασθενών γίνεται παρόμοια με τη σειρά των μαρτύρων όσον αφορά στους </a:t>
            </a:r>
            <a:r>
              <a:rPr lang="el-GR" dirty="0" err="1"/>
              <a:t>συγχυτές</a:t>
            </a:r>
            <a:r>
              <a:rPr lang="el-GR" dirty="0"/>
              <a:t> που πρόκειται να εξουδετερωθούν.</a:t>
            </a:r>
          </a:p>
          <a:p>
            <a:pPr marL="749808" lvl="1" indent="-457200">
              <a:buFont typeface="+mj-lt"/>
              <a:buAutoNum type="arabicPeriod"/>
            </a:pPr>
            <a:r>
              <a:rPr lang="el-GR" dirty="0"/>
              <a:t>Οι </a:t>
            </a:r>
            <a:r>
              <a:rPr lang="el-GR" dirty="0" err="1"/>
              <a:t>συγχυτές</a:t>
            </a:r>
            <a:r>
              <a:rPr lang="el-GR" dirty="0"/>
              <a:t> που εξομοιώνονται μπορούν να αποτελέσουν αντικείμενο αιτιολογικής διερεύνησης.</a:t>
            </a:r>
          </a:p>
          <a:p>
            <a:pPr marL="749808" lvl="1" indent="-457200">
              <a:buFont typeface="+mj-lt"/>
              <a:buAutoNum type="arabicPeriod"/>
            </a:pPr>
            <a:r>
              <a:rPr lang="el-GR" dirty="0"/>
              <a:t>Η εξομοίωση δεν αφορά σε </a:t>
            </a:r>
            <a:r>
              <a:rPr lang="el-GR" dirty="0" err="1"/>
              <a:t>συγχυτές</a:t>
            </a:r>
            <a:r>
              <a:rPr lang="el-GR" dirty="0"/>
              <a:t> που έχουν μελετηθεί αρκετά στο παρελθόν.</a:t>
            </a:r>
          </a:p>
          <a:p>
            <a:endParaRPr lang="el-GR" dirty="0"/>
          </a:p>
          <a:p>
            <a:endParaRPr lang="el-GR" dirty="0"/>
          </a:p>
        </p:txBody>
      </p:sp>
    </p:spTree>
    <p:extLst>
      <p:ext uri="{BB962C8B-B14F-4D97-AF65-F5344CB8AC3E}">
        <p14:creationId xmlns:p14="http://schemas.microsoft.com/office/powerpoint/2010/main" val="30646836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59BEF2-0AC8-408D-834F-DACF7D8DE71C}"/>
              </a:ext>
            </a:extLst>
          </p:cNvPr>
          <p:cNvSpPr>
            <a:spLocks noGrp="1"/>
          </p:cNvSpPr>
          <p:nvPr>
            <p:ph type="title"/>
          </p:nvPr>
        </p:nvSpPr>
        <p:spPr/>
        <p:txBody>
          <a:bodyPr/>
          <a:lstStyle/>
          <a:p>
            <a:r>
              <a:rPr lang="el-GR" dirty="0"/>
              <a:t>Σχεδιασμός</a:t>
            </a:r>
          </a:p>
        </p:txBody>
      </p:sp>
      <p:sp>
        <p:nvSpPr>
          <p:cNvPr id="3" name="Content Placeholder 2">
            <a:extLst>
              <a:ext uri="{FF2B5EF4-FFF2-40B4-BE49-F238E27FC236}">
                <a16:creationId xmlns:a16="http://schemas.microsoft.com/office/drawing/2014/main" id="{9BEBFE56-407F-4DE5-89CF-10F2B032FAE4}"/>
              </a:ext>
            </a:extLst>
          </p:cNvPr>
          <p:cNvSpPr>
            <a:spLocks noGrp="1"/>
          </p:cNvSpPr>
          <p:nvPr>
            <p:ph idx="1"/>
          </p:nvPr>
        </p:nvSpPr>
        <p:spPr>
          <a:xfrm>
            <a:off x="469782" y="1837345"/>
            <a:ext cx="11350305" cy="4023360"/>
          </a:xfrm>
        </p:spPr>
        <p:txBody>
          <a:bodyPr/>
          <a:lstStyle/>
          <a:p>
            <a:r>
              <a:rPr lang="el-GR" dirty="0"/>
              <a:t>Σε μια μελέτη </a:t>
            </a:r>
            <a:r>
              <a:rPr lang="el-GR" dirty="0" err="1"/>
              <a:t>κοόρτης</a:t>
            </a:r>
            <a:r>
              <a:rPr lang="el-GR" dirty="0"/>
              <a:t> υπάρχουν εκτεθειμένα και μη εκτεθειμένα άτομα που παρακολουθούνται για ένα ορισμένο χρονικό διάστημα, στο οποίο μπορεί να εμφανίσουν τη μελετώμενη έκβαση.</a:t>
            </a:r>
          </a:p>
          <a:p>
            <a:endParaRPr lang="el-GR" dirty="0"/>
          </a:p>
        </p:txBody>
      </p:sp>
      <p:sp>
        <p:nvSpPr>
          <p:cNvPr id="4" name="Rectangle: Rounded Corners 3">
            <a:extLst>
              <a:ext uri="{FF2B5EF4-FFF2-40B4-BE49-F238E27FC236}">
                <a16:creationId xmlns:a16="http://schemas.microsoft.com/office/drawing/2014/main" id="{DBCAE3AB-8489-46E2-A716-0D0E098CA48D}"/>
              </a:ext>
            </a:extLst>
          </p:cNvPr>
          <p:cNvSpPr/>
          <p:nvPr/>
        </p:nvSpPr>
        <p:spPr>
          <a:xfrm>
            <a:off x="4311941" y="2827090"/>
            <a:ext cx="3162650" cy="44461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a:t>Άτομα χωρίς τη μελετώμενη πάθηση</a:t>
            </a:r>
          </a:p>
        </p:txBody>
      </p:sp>
      <p:cxnSp>
        <p:nvCxnSpPr>
          <p:cNvPr id="6" name="Straight Arrow Connector 5">
            <a:extLst>
              <a:ext uri="{FF2B5EF4-FFF2-40B4-BE49-F238E27FC236}">
                <a16:creationId xmlns:a16="http://schemas.microsoft.com/office/drawing/2014/main" id="{63FE2CED-D9E4-4B3C-AE6A-2934274338E7}"/>
              </a:ext>
            </a:extLst>
          </p:cNvPr>
          <p:cNvCxnSpPr>
            <a:cxnSpLocks/>
            <a:stCxn id="4" idx="2"/>
          </p:cNvCxnSpPr>
          <p:nvPr/>
        </p:nvCxnSpPr>
        <p:spPr>
          <a:xfrm flipH="1">
            <a:off x="5880684" y="3271706"/>
            <a:ext cx="12582" cy="41106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 name="Rectangle: Rounded Corners 6">
            <a:extLst>
              <a:ext uri="{FF2B5EF4-FFF2-40B4-BE49-F238E27FC236}">
                <a16:creationId xmlns:a16="http://schemas.microsoft.com/office/drawing/2014/main" id="{9E176066-AAA5-4908-9097-87015339A027}"/>
              </a:ext>
            </a:extLst>
          </p:cNvPr>
          <p:cNvSpPr/>
          <p:nvPr/>
        </p:nvSpPr>
        <p:spPr>
          <a:xfrm>
            <a:off x="4360879" y="3700942"/>
            <a:ext cx="3162650" cy="44461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a:t>Χωρίς την εφαρμογή </a:t>
            </a:r>
            <a:r>
              <a:rPr lang="el-GR" dirty="0" err="1"/>
              <a:t>τυχαιοποίησης</a:t>
            </a:r>
            <a:endParaRPr lang="el-GR" dirty="0"/>
          </a:p>
        </p:txBody>
      </p:sp>
      <p:cxnSp>
        <p:nvCxnSpPr>
          <p:cNvPr id="10" name="Straight Arrow Connector 9">
            <a:extLst>
              <a:ext uri="{FF2B5EF4-FFF2-40B4-BE49-F238E27FC236}">
                <a16:creationId xmlns:a16="http://schemas.microsoft.com/office/drawing/2014/main" id="{3111C235-34A2-471E-9395-1EA75A03D31A}"/>
              </a:ext>
            </a:extLst>
          </p:cNvPr>
          <p:cNvCxnSpPr>
            <a:stCxn id="7" idx="2"/>
          </p:cNvCxnSpPr>
          <p:nvPr/>
        </p:nvCxnSpPr>
        <p:spPr>
          <a:xfrm flipH="1">
            <a:off x="3439486" y="4145558"/>
            <a:ext cx="2502718" cy="45999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B7A0EB3D-1B91-4650-842F-F26CB387CBDD}"/>
              </a:ext>
            </a:extLst>
          </p:cNvPr>
          <p:cNvCxnSpPr>
            <a:stCxn id="7" idx="2"/>
          </p:cNvCxnSpPr>
          <p:nvPr/>
        </p:nvCxnSpPr>
        <p:spPr>
          <a:xfrm>
            <a:off x="5942204" y="4145558"/>
            <a:ext cx="2404842" cy="52711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3" name="Rectangle: Rounded Corners 12">
            <a:extLst>
              <a:ext uri="{FF2B5EF4-FFF2-40B4-BE49-F238E27FC236}">
                <a16:creationId xmlns:a16="http://schemas.microsoft.com/office/drawing/2014/main" id="{86011539-ED9C-4F1F-8118-1E605A4647D4}"/>
              </a:ext>
            </a:extLst>
          </p:cNvPr>
          <p:cNvSpPr/>
          <p:nvPr/>
        </p:nvSpPr>
        <p:spPr>
          <a:xfrm>
            <a:off x="696286" y="4674065"/>
            <a:ext cx="4086837" cy="73683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a:t>Εκτεθειμένα άτομα (ενδεικτική κατηγορία του μελετώμενου προσδιοριστή)</a:t>
            </a:r>
          </a:p>
        </p:txBody>
      </p:sp>
      <p:sp>
        <p:nvSpPr>
          <p:cNvPr id="14" name="Rectangle: Rounded Corners 13">
            <a:extLst>
              <a:ext uri="{FF2B5EF4-FFF2-40B4-BE49-F238E27FC236}">
                <a16:creationId xmlns:a16="http://schemas.microsoft.com/office/drawing/2014/main" id="{6C36820D-4B09-40F7-95B5-EC1D65A7D8B3}"/>
              </a:ext>
            </a:extLst>
          </p:cNvPr>
          <p:cNvSpPr/>
          <p:nvPr/>
        </p:nvSpPr>
        <p:spPr>
          <a:xfrm>
            <a:off x="6561589" y="4715311"/>
            <a:ext cx="4086837" cy="73683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a:t>Μη εκτεθειμένα άτομα (κατηγορία αναφοράς του μελετώμενου προσδιοριστή)</a:t>
            </a:r>
          </a:p>
        </p:txBody>
      </p:sp>
      <p:cxnSp>
        <p:nvCxnSpPr>
          <p:cNvPr id="16" name="Straight Arrow Connector 15">
            <a:extLst>
              <a:ext uri="{FF2B5EF4-FFF2-40B4-BE49-F238E27FC236}">
                <a16:creationId xmlns:a16="http://schemas.microsoft.com/office/drawing/2014/main" id="{9AC18284-C5BF-4DD1-B8D2-25B625B5C3D4}"/>
              </a:ext>
            </a:extLst>
          </p:cNvPr>
          <p:cNvCxnSpPr/>
          <p:nvPr/>
        </p:nvCxnSpPr>
        <p:spPr>
          <a:xfrm flipH="1">
            <a:off x="1820411" y="5410898"/>
            <a:ext cx="788565" cy="31039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9E9A2CD2-4443-4F1F-95AA-2DC8A030B140}"/>
              </a:ext>
            </a:extLst>
          </p:cNvPr>
          <p:cNvCxnSpPr>
            <a:stCxn id="13" idx="2"/>
          </p:cNvCxnSpPr>
          <p:nvPr/>
        </p:nvCxnSpPr>
        <p:spPr>
          <a:xfrm>
            <a:off x="2739705" y="5410898"/>
            <a:ext cx="808838" cy="30200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9" name="Rectangle: Rounded Corners 18">
            <a:extLst>
              <a:ext uri="{FF2B5EF4-FFF2-40B4-BE49-F238E27FC236}">
                <a16:creationId xmlns:a16="http://schemas.microsoft.com/office/drawing/2014/main" id="{CD8E15AF-1607-469B-AEC7-3776A5B3AD19}"/>
              </a:ext>
            </a:extLst>
          </p:cNvPr>
          <p:cNvSpPr/>
          <p:nvPr/>
        </p:nvSpPr>
        <p:spPr>
          <a:xfrm>
            <a:off x="85288" y="5769746"/>
            <a:ext cx="2280407" cy="52011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a:t>Περιπτώσεις πάθησης</a:t>
            </a:r>
          </a:p>
        </p:txBody>
      </p:sp>
      <p:sp>
        <p:nvSpPr>
          <p:cNvPr id="22" name="Rectangle: Rounded Corners 21">
            <a:extLst>
              <a:ext uri="{FF2B5EF4-FFF2-40B4-BE49-F238E27FC236}">
                <a16:creationId xmlns:a16="http://schemas.microsoft.com/office/drawing/2014/main" id="{9440B71E-6F9B-44FB-94A9-90525847746E}"/>
              </a:ext>
            </a:extLst>
          </p:cNvPr>
          <p:cNvSpPr/>
          <p:nvPr/>
        </p:nvSpPr>
        <p:spPr>
          <a:xfrm>
            <a:off x="2888609" y="5749096"/>
            <a:ext cx="2280407" cy="52011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a:t>Μη περιπτώσεις πάθησης</a:t>
            </a:r>
          </a:p>
        </p:txBody>
      </p:sp>
      <p:cxnSp>
        <p:nvCxnSpPr>
          <p:cNvPr id="24" name="Straight Arrow Connector 23">
            <a:extLst>
              <a:ext uri="{FF2B5EF4-FFF2-40B4-BE49-F238E27FC236}">
                <a16:creationId xmlns:a16="http://schemas.microsoft.com/office/drawing/2014/main" id="{85AE7B46-C4EA-4398-921F-E01C66981A8C}"/>
              </a:ext>
            </a:extLst>
          </p:cNvPr>
          <p:cNvCxnSpPr>
            <a:stCxn id="14" idx="2"/>
          </p:cNvCxnSpPr>
          <p:nvPr/>
        </p:nvCxnSpPr>
        <p:spPr>
          <a:xfrm flipH="1">
            <a:off x="7868873" y="5452144"/>
            <a:ext cx="736135" cy="29695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a:extLst>
              <a:ext uri="{FF2B5EF4-FFF2-40B4-BE49-F238E27FC236}">
                <a16:creationId xmlns:a16="http://schemas.microsoft.com/office/drawing/2014/main" id="{118F1586-440C-4804-87A8-6E8DC3F0EDB5}"/>
              </a:ext>
            </a:extLst>
          </p:cNvPr>
          <p:cNvCxnSpPr>
            <a:cxnSpLocks/>
            <a:stCxn id="14" idx="2"/>
          </p:cNvCxnSpPr>
          <p:nvPr/>
        </p:nvCxnSpPr>
        <p:spPr>
          <a:xfrm>
            <a:off x="8605008" y="5452144"/>
            <a:ext cx="847287" cy="29695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8" name="Rectangle: Rounded Corners 27">
            <a:extLst>
              <a:ext uri="{FF2B5EF4-FFF2-40B4-BE49-F238E27FC236}">
                <a16:creationId xmlns:a16="http://schemas.microsoft.com/office/drawing/2014/main" id="{4F3BF428-0FF9-4D28-B1BC-8739E50AD1A5}"/>
              </a:ext>
            </a:extLst>
          </p:cNvPr>
          <p:cNvSpPr/>
          <p:nvPr/>
        </p:nvSpPr>
        <p:spPr>
          <a:xfrm>
            <a:off x="6447639" y="5785204"/>
            <a:ext cx="2280407" cy="52011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a:t>Περιπτώσεις πάθησης</a:t>
            </a:r>
          </a:p>
        </p:txBody>
      </p:sp>
      <p:sp>
        <p:nvSpPr>
          <p:cNvPr id="29" name="Rectangle: Rounded Corners 28">
            <a:extLst>
              <a:ext uri="{FF2B5EF4-FFF2-40B4-BE49-F238E27FC236}">
                <a16:creationId xmlns:a16="http://schemas.microsoft.com/office/drawing/2014/main" id="{0C708483-EFBA-4DB5-88AC-BD5BF699C57C}"/>
              </a:ext>
            </a:extLst>
          </p:cNvPr>
          <p:cNvSpPr/>
          <p:nvPr/>
        </p:nvSpPr>
        <p:spPr>
          <a:xfrm>
            <a:off x="9133863" y="5796512"/>
            <a:ext cx="2280407" cy="52011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a:t>Μη περιπτώσεις πάθησης</a:t>
            </a:r>
          </a:p>
        </p:txBody>
      </p:sp>
    </p:spTree>
    <p:extLst>
      <p:ext uri="{BB962C8B-B14F-4D97-AF65-F5344CB8AC3E}">
        <p14:creationId xmlns:p14="http://schemas.microsoft.com/office/powerpoint/2010/main" val="107902472"/>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0930E1-7AC4-4F1C-B5D0-78840569B485}"/>
              </a:ext>
            </a:extLst>
          </p:cNvPr>
          <p:cNvSpPr>
            <a:spLocks noGrp="1"/>
          </p:cNvSpPr>
          <p:nvPr>
            <p:ph type="title"/>
          </p:nvPr>
        </p:nvSpPr>
        <p:spPr/>
        <p:txBody>
          <a:bodyPr/>
          <a:lstStyle/>
          <a:p>
            <a:endParaRPr lang="el-GR"/>
          </a:p>
        </p:txBody>
      </p:sp>
      <p:sp>
        <p:nvSpPr>
          <p:cNvPr id="3" name="Content Placeholder 2">
            <a:extLst>
              <a:ext uri="{FF2B5EF4-FFF2-40B4-BE49-F238E27FC236}">
                <a16:creationId xmlns:a16="http://schemas.microsoft.com/office/drawing/2014/main" id="{E5EE963F-B617-40E5-A546-FF3A534E4D15}"/>
              </a:ext>
            </a:extLst>
          </p:cNvPr>
          <p:cNvSpPr>
            <a:spLocks noGrp="1"/>
          </p:cNvSpPr>
          <p:nvPr>
            <p:ph idx="1"/>
          </p:nvPr>
        </p:nvSpPr>
        <p:spPr/>
        <p:txBody>
          <a:bodyPr/>
          <a:lstStyle/>
          <a:p>
            <a:r>
              <a:rPr lang="el-GR" dirty="0"/>
              <a:t>9. Τι ισχύει για την εξομοίωση:</a:t>
            </a:r>
          </a:p>
          <a:p>
            <a:pPr marL="749808" lvl="1" indent="-457200">
              <a:buFont typeface="+mj-lt"/>
              <a:buAutoNum type="arabicPeriod"/>
            </a:pPr>
            <a:r>
              <a:rPr lang="el-GR" dirty="0"/>
              <a:t>Η εξουδετέρωση των </a:t>
            </a:r>
            <a:r>
              <a:rPr lang="el-GR" dirty="0" err="1"/>
              <a:t>συγχυτών</a:t>
            </a:r>
            <a:r>
              <a:rPr lang="el-GR" dirty="0"/>
              <a:t> μπορεί να πραγματοποιηθεί μόνο στη φάση της ανάλυσης των δεδομένων.</a:t>
            </a:r>
          </a:p>
          <a:p>
            <a:pPr marL="749808" lvl="1" indent="-457200">
              <a:buFont typeface="+mj-lt"/>
              <a:buAutoNum type="arabicPeriod"/>
            </a:pPr>
            <a:r>
              <a:rPr lang="el-GR" dirty="0">
                <a:solidFill>
                  <a:srgbClr val="FF0000"/>
                </a:solidFill>
              </a:rPr>
              <a:t>Με την εξομοίωση η σειρά των ασθενών γίνεται παρόμοια με τη σειρά των μαρτύρων όσον αφορά στους </a:t>
            </a:r>
            <a:r>
              <a:rPr lang="el-GR" dirty="0" err="1">
                <a:solidFill>
                  <a:srgbClr val="FF0000"/>
                </a:solidFill>
              </a:rPr>
              <a:t>συγχυτές</a:t>
            </a:r>
            <a:r>
              <a:rPr lang="el-GR" dirty="0">
                <a:solidFill>
                  <a:srgbClr val="FF0000"/>
                </a:solidFill>
              </a:rPr>
              <a:t> που πρόκειται να εξουδετερωθούν.</a:t>
            </a:r>
          </a:p>
          <a:p>
            <a:pPr marL="749808" lvl="1" indent="-457200">
              <a:buFont typeface="+mj-lt"/>
              <a:buAutoNum type="arabicPeriod"/>
            </a:pPr>
            <a:r>
              <a:rPr lang="el-GR" dirty="0"/>
              <a:t>Οι </a:t>
            </a:r>
            <a:r>
              <a:rPr lang="el-GR" dirty="0" err="1"/>
              <a:t>συγχυτές</a:t>
            </a:r>
            <a:r>
              <a:rPr lang="el-GR" dirty="0"/>
              <a:t> που εξομοιώνονται μπορούν να αποτελέσουν αντικείμενο αιτιολογικής διερεύνησης.</a:t>
            </a:r>
          </a:p>
          <a:p>
            <a:pPr marL="749808" lvl="1" indent="-457200">
              <a:buFont typeface="+mj-lt"/>
              <a:buAutoNum type="arabicPeriod"/>
            </a:pPr>
            <a:r>
              <a:rPr lang="el-GR" dirty="0"/>
              <a:t>Η εξομοίωση δεν αφορά σε </a:t>
            </a:r>
            <a:r>
              <a:rPr lang="el-GR" dirty="0" err="1"/>
              <a:t>συγχυτές</a:t>
            </a:r>
            <a:r>
              <a:rPr lang="el-GR" dirty="0"/>
              <a:t> που έχουν μελετηθεί αρκετά στο παρελθόν.</a:t>
            </a:r>
          </a:p>
          <a:p>
            <a:endParaRPr lang="el-GR" dirty="0"/>
          </a:p>
        </p:txBody>
      </p:sp>
    </p:spTree>
    <p:extLst>
      <p:ext uri="{BB962C8B-B14F-4D97-AF65-F5344CB8AC3E}">
        <p14:creationId xmlns:p14="http://schemas.microsoft.com/office/powerpoint/2010/main" val="2663103397"/>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73776C-7C8F-482B-B46F-3D53772B30C2}"/>
              </a:ext>
            </a:extLst>
          </p:cNvPr>
          <p:cNvSpPr>
            <a:spLocks noGrp="1"/>
          </p:cNvSpPr>
          <p:nvPr>
            <p:ph type="title"/>
          </p:nvPr>
        </p:nvSpPr>
        <p:spPr/>
        <p:txBody>
          <a:bodyPr/>
          <a:lstStyle/>
          <a:p>
            <a:endParaRPr lang="el-GR"/>
          </a:p>
        </p:txBody>
      </p:sp>
      <p:sp>
        <p:nvSpPr>
          <p:cNvPr id="3" name="Content Placeholder 2">
            <a:extLst>
              <a:ext uri="{FF2B5EF4-FFF2-40B4-BE49-F238E27FC236}">
                <a16:creationId xmlns:a16="http://schemas.microsoft.com/office/drawing/2014/main" id="{E2858FD4-B1AE-47A0-A30A-E7E15A973198}"/>
              </a:ext>
            </a:extLst>
          </p:cNvPr>
          <p:cNvSpPr>
            <a:spLocks noGrp="1"/>
          </p:cNvSpPr>
          <p:nvPr>
            <p:ph idx="1"/>
          </p:nvPr>
        </p:nvSpPr>
        <p:spPr/>
        <p:txBody>
          <a:bodyPr/>
          <a:lstStyle/>
          <a:p>
            <a:r>
              <a:rPr lang="el-GR" dirty="0"/>
              <a:t>10. Τι ισχύει για την προέλευση των μαρτύρων από καταλόγους:</a:t>
            </a:r>
          </a:p>
          <a:p>
            <a:pPr marL="749808" lvl="1" indent="-457200">
              <a:buFont typeface="+mj-lt"/>
              <a:buAutoNum type="arabicPeriod"/>
            </a:pPr>
            <a:r>
              <a:rPr lang="el-GR" dirty="0"/>
              <a:t>Οι μάρτυρες επιλέγονται τυχαία από τηλεφωνικούς καταλόγους, με την προϋπόθεση ότι η κάλυψη του πληθυσμού στους καταλόγους δεν είναι πλήρης.</a:t>
            </a:r>
          </a:p>
          <a:p>
            <a:pPr marL="749808" lvl="1" indent="-457200">
              <a:buFont typeface="+mj-lt"/>
              <a:buAutoNum type="arabicPeriod"/>
            </a:pPr>
            <a:r>
              <a:rPr lang="el-GR" dirty="0"/>
              <a:t>Οι μάρτυρες δεν επιλέγονται τυχαία.</a:t>
            </a:r>
          </a:p>
          <a:p>
            <a:pPr marL="749808" lvl="1" indent="-457200">
              <a:buFont typeface="+mj-lt"/>
              <a:buAutoNum type="arabicPeriod"/>
            </a:pPr>
            <a:r>
              <a:rPr lang="el-GR" dirty="0">
                <a:solidFill>
                  <a:schemeClr val="tx1"/>
                </a:solidFill>
              </a:rPr>
              <a:t>Η μέθοδος αυτή δεν επιτρέπει την εύκολη και οικονομική προσέγγιση ακόμα και σε απομακρυσμένες περιοχές.</a:t>
            </a:r>
          </a:p>
          <a:p>
            <a:pPr marL="749808" lvl="1" indent="-457200">
              <a:buFont typeface="+mj-lt"/>
              <a:buAutoNum type="arabicPeriod"/>
            </a:pPr>
            <a:r>
              <a:rPr lang="el-GR" dirty="0">
                <a:solidFill>
                  <a:schemeClr val="tx1"/>
                </a:solidFill>
              </a:rPr>
              <a:t>Η πιθανότητα επαφής με κάθε υποψήφιο μάρτυρα δεν είναι η ίδια, διότι τα νοικοκυριά διαφέρουν ως προς τον αριθμό των ατόμων, αλλά και τον χρόνο που κάθε μέλος είναι στο σπίτι.</a:t>
            </a:r>
          </a:p>
          <a:p>
            <a:endParaRPr lang="el-GR" dirty="0"/>
          </a:p>
        </p:txBody>
      </p:sp>
    </p:spTree>
    <p:extLst>
      <p:ext uri="{BB962C8B-B14F-4D97-AF65-F5344CB8AC3E}">
        <p14:creationId xmlns:p14="http://schemas.microsoft.com/office/powerpoint/2010/main" val="3792359509"/>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4197B2-009E-4AD4-9DF8-575BB99B0785}"/>
              </a:ext>
            </a:extLst>
          </p:cNvPr>
          <p:cNvSpPr>
            <a:spLocks noGrp="1"/>
          </p:cNvSpPr>
          <p:nvPr>
            <p:ph type="title"/>
          </p:nvPr>
        </p:nvSpPr>
        <p:spPr/>
        <p:txBody>
          <a:bodyPr/>
          <a:lstStyle/>
          <a:p>
            <a:endParaRPr lang="el-GR"/>
          </a:p>
        </p:txBody>
      </p:sp>
      <p:sp>
        <p:nvSpPr>
          <p:cNvPr id="3" name="Content Placeholder 2">
            <a:extLst>
              <a:ext uri="{FF2B5EF4-FFF2-40B4-BE49-F238E27FC236}">
                <a16:creationId xmlns:a16="http://schemas.microsoft.com/office/drawing/2014/main" id="{A3F41B62-9EF0-49F8-8C47-D36A8867E477}"/>
              </a:ext>
            </a:extLst>
          </p:cNvPr>
          <p:cNvSpPr>
            <a:spLocks noGrp="1"/>
          </p:cNvSpPr>
          <p:nvPr>
            <p:ph idx="1"/>
          </p:nvPr>
        </p:nvSpPr>
        <p:spPr/>
        <p:txBody>
          <a:bodyPr>
            <a:normAutofit/>
          </a:bodyPr>
          <a:lstStyle/>
          <a:p>
            <a:r>
              <a:rPr lang="el-GR" dirty="0"/>
              <a:t>10. Τι ισχύει για την προέλευση των μαρτύρων από καταλόγους:</a:t>
            </a:r>
          </a:p>
          <a:p>
            <a:pPr marL="749808" lvl="1" indent="-457200">
              <a:buFont typeface="+mj-lt"/>
              <a:buAutoNum type="arabicPeriod"/>
            </a:pPr>
            <a:r>
              <a:rPr lang="el-GR" dirty="0"/>
              <a:t>Οι μάρτυρες επιλέγονται τυχαία από τηλεφωνικούς καταλόγους, με την προϋπόθεση ότι η κάλυψη του πληθυσμού στους καταλόγους δεν είναι πλήρης.</a:t>
            </a:r>
          </a:p>
          <a:p>
            <a:pPr marL="749808" lvl="1" indent="-457200">
              <a:buFont typeface="+mj-lt"/>
              <a:buAutoNum type="arabicPeriod"/>
            </a:pPr>
            <a:r>
              <a:rPr lang="el-GR" dirty="0"/>
              <a:t>Οι μάρτυρες δεν επιλέγονται τυχαία.</a:t>
            </a:r>
          </a:p>
          <a:p>
            <a:pPr marL="749808" lvl="1" indent="-457200">
              <a:buFont typeface="+mj-lt"/>
              <a:buAutoNum type="arabicPeriod"/>
            </a:pPr>
            <a:r>
              <a:rPr lang="el-GR" dirty="0"/>
              <a:t>Η μέθοδος αυτή δεν επιτρέπει την εύκολη και οικονομική προσέγγιση ακόμα και σε απομακρυσμένες περιοχές.</a:t>
            </a:r>
          </a:p>
          <a:p>
            <a:pPr marL="749808" lvl="1" indent="-457200">
              <a:buFont typeface="+mj-lt"/>
              <a:buAutoNum type="arabicPeriod"/>
            </a:pPr>
            <a:r>
              <a:rPr lang="el-GR" dirty="0">
                <a:solidFill>
                  <a:srgbClr val="FF0000"/>
                </a:solidFill>
              </a:rPr>
              <a:t>Η πιθανότητα επαφής με κάθε υποψήφιο μάρτυρα δεν είναι η ίδια, διότι τα νοικοκυριά διαφέρουν ως προς τον αριθμό των ατόμων, αλλά και τον χρόνο που κάθε μέλος είναι στο σπίτι.</a:t>
            </a:r>
          </a:p>
          <a:p>
            <a:endParaRPr lang="el-GR" dirty="0"/>
          </a:p>
          <a:p>
            <a:endParaRPr lang="el-GR" dirty="0"/>
          </a:p>
          <a:p>
            <a:endParaRPr lang="el-GR" dirty="0"/>
          </a:p>
          <a:p>
            <a:endParaRPr lang="el-GR" dirty="0"/>
          </a:p>
        </p:txBody>
      </p:sp>
    </p:spTree>
    <p:extLst>
      <p:ext uri="{BB962C8B-B14F-4D97-AF65-F5344CB8AC3E}">
        <p14:creationId xmlns:p14="http://schemas.microsoft.com/office/powerpoint/2010/main" val="41168220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0D4963-DB24-4A60-94EB-483B963D1E3B}"/>
              </a:ext>
            </a:extLst>
          </p:cNvPr>
          <p:cNvSpPr>
            <a:spLocks noGrp="1"/>
          </p:cNvSpPr>
          <p:nvPr>
            <p:ph type="title"/>
          </p:nvPr>
        </p:nvSpPr>
        <p:spPr/>
        <p:txBody>
          <a:bodyPr/>
          <a:lstStyle/>
          <a:p>
            <a:r>
              <a:rPr lang="el-GR" dirty="0"/>
              <a:t>Σχεδιασμός</a:t>
            </a:r>
          </a:p>
        </p:txBody>
      </p:sp>
      <p:sp>
        <p:nvSpPr>
          <p:cNvPr id="3" name="Content Placeholder 2">
            <a:extLst>
              <a:ext uri="{FF2B5EF4-FFF2-40B4-BE49-F238E27FC236}">
                <a16:creationId xmlns:a16="http://schemas.microsoft.com/office/drawing/2014/main" id="{1CA3D3E7-2C32-42D5-BB54-924CC59808AE}"/>
              </a:ext>
            </a:extLst>
          </p:cNvPr>
          <p:cNvSpPr>
            <a:spLocks noGrp="1"/>
          </p:cNvSpPr>
          <p:nvPr>
            <p:ph idx="1"/>
          </p:nvPr>
        </p:nvSpPr>
        <p:spPr/>
        <p:txBody>
          <a:bodyPr/>
          <a:lstStyle/>
          <a:p>
            <a:r>
              <a:rPr lang="el-GR" dirty="0"/>
              <a:t>Ο σκοπός της παρακολούθησης ενός πληθυσμού είναι η μέτρηση της συχνότητας εμφάνισης μιας συγκεκριμένης πάθησης κατά τη διάρκεια της περιόδου παρακολούθησης, έτσι ώστε να συγκριθούν οι συχνότητες εμφάνισης της πάθησης σε δύο ή περισσότερες μελετώμενες ομάδες.</a:t>
            </a:r>
          </a:p>
          <a:p>
            <a:r>
              <a:rPr lang="el-GR" dirty="0"/>
              <a:t>Στις μελέτες </a:t>
            </a:r>
            <a:r>
              <a:rPr lang="el-GR" dirty="0" err="1"/>
              <a:t>κοόρτης</a:t>
            </a:r>
            <a:r>
              <a:rPr lang="el-GR" dirty="0"/>
              <a:t>, οι μελετώμενοι πληθυσμοί είναι συνήθως </a:t>
            </a:r>
            <a:r>
              <a:rPr lang="el-GR" b="1" dirty="0"/>
              <a:t>ανοικτοί</a:t>
            </a:r>
            <a:r>
              <a:rPr lang="el-GR" dirty="0"/>
              <a:t>, ενώ σπανιότερα είναι </a:t>
            </a:r>
            <a:r>
              <a:rPr lang="el-GR" b="1" dirty="0"/>
              <a:t>κλειστοί</a:t>
            </a:r>
            <a:r>
              <a:rPr lang="el-GR" dirty="0"/>
              <a:t>. Στην περίπτωση που οι μελετώμενοι πληθυσμοί είναι ανοικτοί, τότε υπολογίζονται οι </a:t>
            </a:r>
            <a:r>
              <a:rPr lang="el-GR" b="1" dirty="0"/>
              <a:t>επιπτώσεις-πυκνότητες</a:t>
            </a:r>
            <a:r>
              <a:rPr lang="el-GR" dirty="0"/>
              <a:t> στα εκτεθειμένα και μη εκτεθειμένα άτομα, ενώ στην περίπτωση που οι μελετώμενοι πληθυσμοί είναι κλειστοί είναι δυνατόν να υπολογιστούν τόσο οι επιπτώσεις-πυκνότητες όσο και οι </a:t>
            </a:r>
            <a:r>
              <a:rPr lang="el-GR" b="1" dirty="0"/>
              <a:t>επιπτώσεις-ποσοστά</a:t>
            </a:r>
            <a:r>
              <a:rPr lang="el-GR" dirty="0"/>
              <a:t>.</a:t>
            </a:r>
          </a:p>
          <a:p>
            <a:endParaRPr lang="el-GR" dirty="0"/>
          </a:p>
        </p:txBody>
      </p:sp>
    </p:spTree>
    <p:extLst>
      <p:ext uri="{BB962C8B-B14F-4D97-AF65-F5344CB8AC3E}">
        <p14:creationId xmlns:p14="http://schemas.microsoft.com/office/powerpoint/2010/main" val="33780962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BF09A5-258C-488E-AEF9-7D7164F15FFA}"/>
              </a:ext>
            </a:extLst>
          </p:cNvPr>
          <p:cNvSpPr>
            <a:spLocks noGrp="1"/>
          </p:cNvSpPr>
          <p:nvPr>
            <p:ph type="title"/>
          </p:nvPr>
        </p:nvSpPr>
        <p:spPr/>
        <p:txBody>
          <a:bodyPr/>
          <a:lstStyle/>
          <a:p>
            <a:r>
              <a:rPr lang="el-GR" dirty="0"/>
              <a:t>Η έννοια του πληθυσμού</a:t>
            </a:r>
          </a:p>
        </p:txBody>
      </p:sp>
      <p:sp>
        <p:nvSpPr>
          <p:cNvPr id="3" name="Content Placeholder 2">
            <a:extLst>
              <a:ext uri="{FF2B5EF4-FFF2-40B4-BE49-F238E27FC236}">
                <a16:creationId xmlns:a16="http://schemas.microsoft.com/office/drawing/2014/main" id="{C447431B-537D-4721-A65C-053E6830F30F}"/>
              </a:ext>
            </a:extLst>
          </p:cNvPr>
          <p:cNvSpPr>
            <a:spLocks noGrp="1"/>
          </p:cNvSpPr>
          <p:nvPr>
            <p:ph idx="1"/>
          </p:nvPr>
        </p:nvSpPr>
        <p:spPr/>
        <p:txBody>
          <a:bodyPr/>
          <a:lstStyle/>
          <a:p>
            <a:r>
              <a:rPr lang="el-GR" b="1" dirty="0"/>
              <a:t>Κλειστός</a:t>
            </a:r>
            <a:r>
              <a:rPr lang="el-GR" dirty="0"/>
              <a:t> ή σταθερός ή στατικός πληθυσμός ή </a:t>
            </a:r>
            <a:r>
              <a:rPr lang="el-GR" b="1" dirty="0" err="1"/>
              <a:t>κοόρτη</a:t>
            </a:r>
            <a:r>
              <a:rPr lang="el-GR" dirty="0"/>
              <a:t> είναι ένα «κλειστό» σύνολο ατόμων, όπου η ιδιότητα του μέλους καθορίζεται από ένα συμβάν σε μια συγκεκριμένη </a:t>
            </a:r>
            <a:r>
              <a:rPr lang="el-GR" dirty="0" err="1"/>
              <a:t>τοποχρονική</a:t>
            </a:r>
            <a:r>
              <a:rPr lang="el-GR" dirty="0"/>
              <a:t> περιοχή.</a:t>
            </a:r>
          </a:p>
          <a:p>
            <a:r>
              <a:rPr lang="el-GR" dirty="0"/>
              <a:t>Ο χαρακτηρισμός «κλειστός» σημαίνει ότι «απαγορεύεται» η έξοδος των μελών από τον πληθυσμό αυτόν. Η ιδιότητα του μέλους ενός κλειστού πληθυσμού δεν χάνεται ούτε με τον θάνατο του μέλους.</a:t>
            </a:r>
          </a:p>
          <a:p>
            <a:r>
              <a:rPr lang="el-GR" dirty="0"/>
              <a:t>Παραδείγματα κλειστών πληθυσμών:</a:t>
            </a:r>
          </a:p>
          <a:p>
            <a:pPr marL="457200" indent="-457200">
              <a:buFont typeface="+mj-lt"/>
              <a:buAutoNum type="arabicPeriod"/>
            </a:pPr>
            <a:r>
              <a:rPr lang="el-GR" dirty="0"/>
              <a:t>Τα παιδιά εγκύων που εντάχθηκαν σε μια συγκεκριμένη μελέτη.</a:t>
            </a:r>
          </a:p>
          <a:p>
            <a:pPr marL="457200" indent="-457200">
              <a:buFont typeface="+mj-lt"/>
              <a:buAutoNum type="arabicPeriod"/>
            </a:pPr>
            <a:r>
              <a:rPr lang="el-GR" dirty="0"/>
              <a:t>Οι στρατεύσιμοι μιας γεωγραφικής περιοχής σε ένα ημερολογιακό έτος.</a:t>
            </a:r>
          </a:p>
          <a:p>
            <a:pPr marL="457200" indent="-457200">
              <a:buFont typeface="+mj-lt"/>
              <a:buAutoNum type="arabicPeriod"/>
            </a:pPr>
            <a:r>
              <a:rPr lang="el-GR" dirty="0"/>
              <a:t>Τα άτομα που πέθαναν σε μια συγκεκριμένη περιοχή το 2024.</a:t>
            </a:r>
          </a:p>
        </p:txBody>
      </p:sp>
    </p:spTree>
    <p:extLst>
      <p:ext uri="{BB962C8B-B14F-4D97-AF65-F5344CB8AC3E}">
        <p14:creationId xmlns:p14="http://schemas.microsoft.com/office/powerpoint/2010/main" val="14992994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F901CE-6737-46AA-A486-944E6581CBC6}"/>
              </a:ext>
            </a:extLst>
          </p:cNvPr>
          <p:cNvSpPr>
            <a:spLocks noGrp="1"/>
          </p:cNvSpPr>
          <p:nvPr>
            <p:ph type="title"/>
          </p:nvPr>
        </p:nvSpPr>
        <p:spPr/>
        <p:txBody>
          <a:bodyPr/>
          <a:lstStyle/>
          <a:p>
            <a:r>
              <a:rPr lang="el-GR" dirty="0"/>
              <a:t>Η έννοια του πληθυσμού</a:t>
            </a:r>
          </a:p>
        </p:txBody>
      </p:sp>
      <p:sp>
        <p:nvSpPr>
          <p:cNvPr id="3" name="Content Placeholder 2">
            <a:extLst>
              <a:ext uri="{FF2B5EF4-FFF2-40B4-BE49-F238E27FC236}">
                <a16:creationId xmlns:a16="http://schemas.microsoft.com/office/drawing/2014/main" id="{4FC16503-0963-4A2F-BF76-ADB60B4DF781}"/>
              </a:ext>
            </a:extLst>
          </p:cNvPr>
          <p:cNvSpPr>
            <a:spLocks noGrp="1"/>
          </p:cNvSpPr>
          <p:nvPr>
            <p:ph idx="1"/>
          </p:nvPr>
        </p:nvSpPr>
        <p:spPr/>
        <p:txBody>
          <a:bodyPr>
            <a:normAutofit lnSpcReduction="10000"/>
          </a:bodyPr>
          <a:lstStyle/>
          <a:p>
            <a:r>
              <a:rPr lang="el-GR" b="1" dirty="0"/>
              <a:t>Ανοικτός</a:t>
            </a:r>
            <a:r>
              <a:rPr lang="el-GR" dirty="0"/>
              <a:t> ή δυναμικός πληθυσμός είναι ο πληθυσμός μιας πόλης ή μιας χώρας, οι νοσηλευόμενοι σε ένα νοσοκομείο, τα μέλη μιας ασφαλιστικής εταιρείας κ.ά. </a:t>
            </a:r>
          </a:p>
          <a:p>
            <a:r>
              <a:rPr lang="el-GR" dirty="0"/>
              <a:t>Τα μέλη ενός ανοικτού πληθυσμού εναλλάσσονται στον χρόνο. Η ιδιότητα αυτή δικαιολογεί και τον χαρακτηρισμό του ως ανοικτού. </a:t>
            </a:r>
          </a:p>
          <a:p>
            <a:r>
              <a:rPr lang="el-GR" dirty="0"/>
              <a:t>Ο ανοικτός πληθυσμός, σε αντίθεση με τον κλειστό, δεν γηράσκει. Η μέση ηλικία, π.χ., των νοσηλευόμενων του Ευαγγελισμού ή των κατοίκων της Αθήνας παραμένει διαχρονικά σταθερή, παρά τη συχνή ανανέωση των μελών τους.</a:t>
            </a:r>
          </a:p>
          <a:p>
            <a:r>
              <a:rPr lang="el-GR" dirty="0"/>
              <a:t>Εκείνο όμως που βαθύτερα χαρακτηρίζει τον ανοικτό πληθυσμό και αποτελεί το κύριο στοιχείο του ορισμού του είναι ότι η ιδιότητα του μέλους προσδιορίζεται από μια κατάσταση και διαρκεί όσο διαρκεί η κατάσταση αυτή. Π.χ. ένα άτομο είναι μέλος του ανοικτού πληθυσμού της Αθήνας όσο ζει στην Αθήνα και για το χρονικό διάστημα που ζει σε αυτήν. Χάνει όμως την ιδιότητα του μέλους εφόσον απομακρυνθεί από αυτήν, κάτι που δεν ισχύει στους κλειστούς πληθυσμούς. </a:t>
            </a:r>
          </a:p>
        </p:txBody>
      </p:sp>
    </p:spTree>
    <p:extLst>
      <p:ext uri="{BB962C8B-B14F-4D97-AF65-F5344CB8AC3E}">
        <p14:creationId xmlns:p14="http://schemas.microsoft.com/office/powerpoint/2010/main" val="3752370269"/>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477</TotalTime>
  <Words>5126</Words>
  <Application>Microsoft Office PowerPoint</Application>
  <PresentationFormat>Widescreen</PresentationFormat>
  <Paragraphs>326</Paragraphs>
  <Slides>62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62</vt:i4>
      </vt:variant>
    </vt:vector>
  </HeadingPairs>
  <TitlesOfParts>
    <vt:vector size="65" baseType="lpstr">
      <vt:lpstr>Calibri</vt:lpstr>
      <vt:lpstr>Calibri Light</vt:lpstr>
      <vt:lpstr>Retrospect</vt:lpstr>
      <vt:lpstr>Μελέτες κοόρτης  Μελέτες ασθενών-μαρτύρων</vt:lpstr>
      <vt:lpstr>Μελέτες κοόρτης-Εισαγωγή </vt:lpstr>
      <vt:lpstr>Εισαγωγή </vt:lpstr>
      <vt:lpstr>Εισαγωγή </vt:lpstr>
      <vt:lpstr>Σχεδιασμός </vt:lpstr>
      <vt:lpstr>Σχεδιασμός</vt:lpstr>
      <vt:lpstr>Σχεδιασμός</vt:lpstr>
      <vt:lpstr>Η έννοια του πληθυσμού</vt:lpstr>
      <vt:lpstr>Η έννοια του πληθυσμού</vt:lpstr>
      <vt:lpstr>Επίπτωση-ποσοστό της πάθησης σε μια μελέτη κοόρτης με κλειστό πληθυσμό</vt:lpstr>
      <vt:lpstr>Επίπτωση-πυκνότητα της πάθησης σε μια μελέτη κοόρτης με ανοιχτό πληθυσμό</vt:lpstr>
      <vt:lpstr>Προοπτικές μελέτες κοόρτης</vt:lpstr>
      <vt:lpstr>Προοπτικές μελέτες κοόρτης</vt:lpstr>
      <vt:lpstr>Αναδρομικές μελέτες κοόρτης</vt:lpstr>
      <vt:lpstr>Αναδρομικές μελέτες κοόρτης</vt:lpstr>
      <vt:lpstr>Πληθυσμός σε κίνδυνο</vt:lpstr>
      <vt:lpstr>Χρόνος επαγωγής και λανθάνουσα περίοδος</vt:lpstr>
      <vt:lpstr>Χρόνος επαγωγής</vt:lpstr>
      <vt:lpstr>Μελέτες κοόρτης-Πλεονεκτήματα</vt:lpstr>
      <vt:lpstr>Μελέτες κοόρτης-Μειονεκτήματα</vt:lpstr>
      <vt:lpstr>Μελέτες κοόρτης-Πώς μειώνεται το κόστος;</vt:lpstr>
      <vt:lpstr>Μελέτες «ασθενών-μαρτύρων»</vt:lpstr>
      <vt:lpstr>Μελέτες «ασθενών-μαρτύρων»</vt:lpstr>
      <vt:lpstr>Μελέτες «ασθενών-μαρτύρων»</vt:lpstr>
      <vt:lpstr>Πληθυσμός-πηγή και μελετώμενος πληθυσμός</vt:lpstr>
      <vt:lpstr>Προέλευση των μαρτύρων</vt:lpstr>
      <vt:lpstr>Πληθυσμιακοί μάρτυρες</vt:lpstr>
      <vt:lpstr>Μάρτυρες προερχόμενοι από κλήση τυχαίων αριθμών τηλεφωνικού καταλόγου</vt:lpstr>
      <vt:lpstr>Συνοικιακοί μάρτυρες</vt:lpstr>
      <vt:lpstr>Μάρτυρες προερχόμενοι από το φιλικό περιβάλλον των ασθενών</vt:lpstr>
      <vt:lpstr>Νοσοκομειακοί μάρτυρες</vt:lpstr>
      <vt:lpstr>Θανόντες μάρτυρες</vt:lpstr>
      <vt:lpstr>Εξομοίωση </vt:lpstr>
      <vt:lpstr>Εξομοίωση</vt:lpstr>
      <vt:lpstr>Εξομοίωση</vt:lpstr>
      <vt:lpstr>Εξομοίωση</vt:lpstr>
      <vt:lpstr>Εξομοίωση</vt:lpstr>
      <vt:lpstr>Υπερεξομοίωση </vt:lpstr>
      <vt:lpstr>Εξομοίωση </vt:lpstr>
      <vt:lpstr>Μελέτες ασθενών-μαρτύρων Πλεονεκτήματα </vt:lpstr>
      <vt:lpstr>Μελέτες ασθενών-μαρτύρων Μειονεκτήματα </vt:lpstr>
      <vt:lpstr>Ερωτήσεις κατανόησης</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Μελέτες κοόρτης  Μελέτες ασθενών-μαρτύρων</dc:title>
  <dc:creator>Alkmena Kafazi</dc:creator>
  <cp:lastModifiedBy>Alkmena Kafazi</cp:lastModifiedBy>
  <cp:revision>46</cp:revision>
  <dcterms:created xsi:type="dcterms:W3CDTF">2025-11-06T05:25:08Z</dcterms:created>
  <dcterms:modified xsi:type="dcterms:W3CDTF">2025-11-10T06:40:49Z</dcterms:modified>
</cp:coreProperties>
</file>