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6" r:id="rId3"/>
    <p:sldId id="257" r:id="rId4"/>
    <p:sldId id="258" r:id="rId5"/>
    <p:sldId id="259" r:id="rId6"/>
    <p:sldId id="260" r:id="rId7"/>
    <p:sldId id="261" r:id="rId8"/>
    <p:sldId id="297"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98" r:id="rId25"/>
    <p:sldId id="299" r:id="rId26"/>
    <p:sldId id="300" r:id="rId27"/>
    <p:sldId id="301" r:id="rId28"/>
    <p:sldId id="278" r:id="rId29"/>
    <p:sldId id="302" r:id="rId30"/>
    <p:sldId id="303" r:id="rId31"/>
    <p:sldId id="279" r:id="rId32"/>
    <p:sldId id="280" r:id="rId33"/>
    <p:sldId id="304" r:id="rId34"/>
    <p:sldId id="282" r:id="rId35"/>
    <p:sldId id="305" r:id="rId36"/>
    <p:sldId id="306" r:id="rId37"/>
    <p:sldId id="283" r:id="rId38"/>
    <p:sldId id="284" r:id="rId39"/>
    <p:sldId id="285" r:id="rId40"/>
    <p:sldId id="286" r:id="rId41"/>
    <p:sldId id="287" r:id="rId42"/>
    <p:sldId id="288" r:id="rId43"/>
    <p:sldId id="289" r:id="rId44"/>
    <p:sldId id="290" r:id="rId45"/>
    <p:sldId id="291" r:id="rId46"/>
    <p:sldId id="292" r:id="rId47"/>
    <p:sldId id="293" r:id="rId48"/>
    <p:sldId id="294" r:id="rId49"/>
    <p:sldId id="295"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961A46C-F5F6-4D75-886F-C07BD4C31D23}" type="datetimeFigureOut">
              <a:rPr lang="el-GR" smtClean="0"/>
              <a:t>23/10/2025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CA558D8-D11F-44E4-A1FB-27D23DFED1F0}"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1345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61A46C-F5F6-4D75-886F-C07BD4C31D23}" type="datetimeFigureOut">
              <a:rPr lang="el-GR" smtClean="0"/>
              <a:t>23/10/2025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CA558D8-D11F-44E4-A1FB-27D23DFED1F0}" type="slidenum">
              <a:rPr lang="el-GR" smtClean="0"/>
              <a:t>‹#›</a:t>
            </a:fld>
            <a:endParaRPr lang="el-GR"/>
          </a:p>
        </p:txBody>
      </p:sp>
    </p:spTree>
    <p:extLst>
      <p:ext uri="{BB962C8B-B14F-4D97-AF65-F5344CB8AC3E}">
        <p14:creationId xmlns:p14="http://schemas.microsoft.com/office/powerpoint/2010/main" val="380669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61A46C-F5F6-4D75-886F-C07BD4C31D23}" type="datetimeFigureOut">
              <a:rPr lang="el-GR" smtClean="0"/>
              <a:t>23/10/2025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CA558D8-D11F-44E4-A1FB-27D23DFED1F0}" type="slidenum">
              <a:rPr lang="el-GR" smtClean="0"/>
              <a:t>‹#›</a:t>
            </a:fld>
            <a:endParaRPr lang="el-GR"/>
          </a:p>
        </p:txBody>
      </p:sp>
    </p:spTree>
    <p:extLst>
      <p:ext uri="{BB962C8B-B14F-4D97-AF65-F5344CB8AC3E}">
        <p14:creationId xmlns:p14="http://schemas.microsoft.com/office/powerpoint/2010/main" val="2558275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61A46C-F5F6-4D75-886F-C07BD4C31D23}" type="datetimeFigureOut">
              <a:rPr lang="el-GR" smtClean="0"/>
              <a:t>23/10/2025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CA558D8-D11F-44E4-A1FB-27D23DFED1F0}" type="slidenum">
              <a:rPr lang="el-GR" smtClean="0"/>
              <a:t>‹#›</a:t>
            </a:fld>
            <a:endParaRPr lang="el-GR"/>
          </a:p>
        </p:txBody>
      </p:sp>
    </p:spTree>
    <p:extLst>
      <p:ext uri="{BB962C8B-B14F-4D97-AF65-F5344CB8AC3E}">
        <p14:creationId xmlns:p14="http://schemas.microsoft.com/office/powerpoint/2010/main" val="3905909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961A46C-F5F6-4D75-886F-C07BD4C31D23}" type="datetimeFigureOut">
              <a:rPr lang="el-GR" smtClean="0"/>
              <a:t>23/10/2025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CA558D8-D11F-44E4-A1FB-27D23DFED1F0}"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2255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961A46C-F5F6-4D75-886F-C07BD4C31D23}" type="datetimeFigureOut">
              <a:rPr lang="el-GR" smtClean="0"/>
              <a:t>23/10/2025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CA558D8-D11F-44E4-A1FB-27D23DFED1F0}" type="slidenum">
              <a:rPr lang="el-GR" smtClean="0"/>
              <a:t>‹#›</a:t>
            </a:fld>
            <a:endParaRPr lang="el-GR"/>
          </a:p>
        </p:txBody>
      </p:sp>
    </p:spTree>
    <p:extLst>
      <p:ext uri="{BB962C8B-B14F-4D97-AF65-F5344CB8AC3E}">
        <p14:creationId xmlns:p14="http://schemas.microsoft.com/office/powerpoint/2010/main" val="2401961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961A46C-F5F6-4D75-886F-C07BD4C31D23}" type="datetimeFigureOut">
              <a:rPr lang="el-GR" smtClean="0"/>
              <a:t>23/10/2025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8CA558D8-D11F-44E4-A1FB-27D23DFED1F0}" type="slidenum">
              <a:rPr lang="el-GR" smtClean="0"/>
              <a:t>‹#›</a:t>
            </a:fld>
            <a:endParaRPr lang="el-GR"/>
          </a:p>
        </p:txBody>
      </p:sp>
    </p:spTree>
    <p:extLst>
      <p:ext uri="{BB962C8B-B14F-4D97-AF65-F5344CB8AC3E}">
        <p14:creationId xmlns:p14="http://schemas.microsoft.com/office/powerpoint/2010/main" val="1965248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961A46C-F5F6-4D75-886F-C07BD4C31D23}" type="datetimeFigureOut">
              <a:rPr lang="el-GR" smtClean="0"/>
              <a:t>23/10/2025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8CA558D8-D11F-44E4-A1FB-27D23DFED1F0}" type="slidenum">
              <a:rPr lang="el-GR" smtClean="0"/>
              <a:t>‹#›</a:t>
            </a:fld>
            <a:endParaRPr lang="el-GR"/>
          </a:p>
        </p:txBody>
      </p:sp>
    </p:spTree>
    <p:extLst>
      <p:ext uri="{BB962C8B-B14F-4D97-AF65-F5344CB8AC3E}">
        <p14:creationId xmlns:p14="http://schemas.microsoft.com/office/powerpoint/2010/main" val="3558695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961A46C-F5F6-4D75-886F-C07BD4C31D23}" type="datetimeFigureOut">
              <a:rPr lang="el-GR" smtClean="0"/>
              <a:t>23/10/2025</a:t>
            </a:fld>
            <a:endParaRPr lang="el-G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l-GR"/>
          </a:p>
        </p:txBody>
      </p:sp>
      <p:sp>
        <p:nvSpPr>
          <p:cNvPr id="9" name="Slide Number Placeholder 8"/>
          <p:cNvSpPr>
            <a:spLocks noGrp="1"/>
          </p:cNvSpPr>
          <p:nvPr>
            <p:ph type="sldNum" sz="quarter" idx="12"/>
          </p:nvPr>
        </p:nvSpPr>
        <p:spPr/>
        <p:txBody>
          <a:bodyPr/>
          <a:lstStyle/>
          <a:p>
            <a:fld id="{8CA558D8-D11F-44E4-A1FB-27D23DFED1F0}" type="slidenum">
              <a:rPr lang="el-GR" smtClean="0"/>
              <a:t>‹#›</a:t>
            </a:fld>
            <a:endParaRPr lang="el-GR"/>
          </a:p>
        </p:txBody>
      </p:sp>
    </p:spTree>
    <p:extLst>
      <p:ext uri="{BB962C8B-B14F-4D97-AF65-F5344CB8AC3E}">
        <p14:creationId xmlns:p14="http://schemas.microsoft.com/office/powerpoint/2010/main" val="2701835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961A46C-F5F6-4D75-886F-C07BD4C31D23}" type="datetimeFigureOut">
              <a:rPr lang="el-GR" smtClean="0"/>
              <a:t>23/10/2025</a:t>
            </a:fld>
            <a:endParaRPr lang="el-G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l-G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CA558D8-D11F-44E4-A1FB-27D23DFED1F0}" type="slidenum">
              <a:rPr lang="el-GR" smtClean="0"/>
              <a:t>‹#›</a:t>
            </a:fld>
            <a:endParaRPr lang="el-GR"/>
          </a:p>
        </p:txBody>
      </p:sp>
    </p:spTree>
    <p:extLst>
      <p:ext uri="{BB962C8B-B14F-4D97-AF65-F5344CB8AC3E}">
        <p14:creationId xmlns:p14="http://schemas.microsoft.com/office/powerpoint/2010/main" val="1869092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961A46C-F5F6-4D75-886F-C07BD4C31D23}" type="datetimeFigureOut">
              <a:rPr lang="el-GR" smtClean="0"/>
              <a:t>23/10/2025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CA558D8-D11F-44E4-A1FB-27D23DFED1F0}" type="slidenum">
              <a:rPr lang="el-GR" smtClean="0"/>
              <a:t>‹#›</a:t>
            </a:fld>
            <a:endParaRPr lang="el-GR"/>
          </a:p>
        </p:txBody>
      </p:sp>
    </p:spTree>
    <p:extLst>
      <p:ext uri="{BB962C8B-B14F-4D97-AF65-F5344CB8AC3E}">
        <p14:creationId xmlns:p14="http://schemas.microsoft.com/office/powerpoint/2010/main" val="308077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961A46C-F5F6-4D75-886F-C07BD4C31D23}" type="datetimeFigureOut">
              <a:rPr lang="el-GR" smtClean="0"/>
              <a:t>23/10/2025</a:t>
            </a:fld>
            <a:endParaRPr lang="el-G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l-G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CA558D8-D11F-44E4-A1FB-27D23DFED1F0}" type="slidenum">
              <a:rPr lang="el-GR" smtClean="0"/>
              <a:t>‹#›</a:t>
            </a:fld>
            <a:endParaRPr lang="el-G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27786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C37B8-9BAC-4DEB-9E09-0642C8C4C150}"/>
              </a:ext>
            </a:extLst>
          </p:cNvPr>
          <p:cNvSpPr>
            <a:spLocks noGrp="1"/>
          </p:cNvSpPr>
          <p:nvPr>
            <p:ph type="ctrTitle"/>
          </p:nvPr>
        </p:nvSpPr>
        <p:spPr/>
        <p:txBody>
          <a:bodyPr/>
          <a:lstStyle/>
          <a:p>
            <a:r>
              <a:rPr lang="el-GR" dirty="0"/>
              <a:t>Κλινικές δοκιμές</a:t>
            </a:r>
          </a:p>
        </p:txBody>
      </p:sp>
      <p:sp>
        <p:nvSpPr>
          <p:cNvPr id="3" name="Subtitle 2">
            <a:extLst>
              <a:ext uri="{FF2B5EF4-FFF2-40B4-BE49-F238E27FC236}">
                <a16:creationId xmlns:a16="http://schemas.microsoft.com/office/drawing/2014/main" id="{6E4F60A9-640F-462D-80E9-F2B884395175}"/>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11002947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47EB7-5EC9-451E-B7EF-023E4B3F9549}"/>
              </a:ext>
            </a:extLst>
          </p:cNvPr>
          <p:cNvSpPr>
            <a:spLocks noGrp="1"/>
          </p:cNvSpPr>
          <p:nvPr>
            <p:ph type="title"/>
          </p:nvPr>
        </p:nvSpPr>
        <p:spPr/>
        <p:txBody>
          <a:bodyPr/>
          <a:lstStyle/>
          <a:p>
            <a:r>
              <a:rPr lang="el-GR" dirty="0"/>
              <a:t>Φάση 0</a:t>
            </a:r>
          </a:p>
        </p:txBody>
      </p:sp>
      <p:sp>
        <p:nvSpPr>
          <p:cNvPr id="4" name="Rectangle 1">
            <a:extLst>
              <a:ext uri="{FF2B5EF4-FFF2-40B4-BE49-F238E27FC236}">
                <a16:creationId xmlns:a16="http://schemas.microsoft.com/office/drawing/2014/main" id="{F338F545-8DC3-48A6-BDE9-2971D70A0141}"/>
              </a:ext>
            </a:extLst>
          </p:cNvPr>
          <p:cNvSpPr>
            <a:spLocks noGrp="1" noChangeArrowheads="1"/>
          </p:cNvSpPr>
          <p:nvPr>
            <p:ph idx="1"/>
          </p:nvPr>
        </p:nvSpPr>
        <p:spPr bwMode="auto">
          <a:xfrm>
            <a:off x="1097280" y="1806809"/>
            <a:ext cx="9596345" cy="16684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R="0" lvl="0" algn="l" defTabSz="914400" rtl="0" eaLnBrk="0" fontAlgn="base" latinLnBrk="0" hangingPunct="0">
              <a:lnSpc>
                <a:spcPct val="200000"/>
              </a:lnSpc>
              <a:spcBef>
                <a:spcPct val="0"/>
              </a:spcBef>
              <a:spcAft>
                <a:spcPct val="0"/>
              </a:spcAft>
              <a:buClrTx/>
              <a:buSzTx/>
              <a:buFont typeface="Wingdings" panose="05000000000000000000" pitchFamily="2" charset="2"/>
              <a:buChar char="ü"/>
              <a:tabLst/>
            </a:pPr>
            <a:r>
              <a:rPr kumimoji="0" lang="el-GR" altLang="el-GR" sz="1800" b="0" i="0" u="none" strike="noStrike" cap="none" normalizeH="0" baseline="0" dirty="0">
                <a:ln>
                  <a:noFill/>
                </a:ln>
                <a:solidFill>
                  <a:schemeClr val="tx1"/>
                </a:solidFill>
                <a:effectLst/>
                <a:latin typeface="Arial" panose="020B0604020202020204" pitchFamily="34" charset="0"/>
              </a:rPr>
              <a:t>Πολύ μικρός αριθμός εθελοντών (10–20).</a:t>
            </a:r>
          </a:p>
          <a:p>
            <a:pPr marR="0" lvl="0" algn="l" defTabSz="914400" rtl="0" eaLnBrk="0" fontAlgn="base" latinLnBrk="0" hangingPunct="0">
              <a:lnSpc>
                <a:spcPct val="200000"/>
              </a:lnSpc>
              <a:spcBef>
                <a:spcPct val="0"/>
              </a:spcBef>
              <a:spcAft>
                <a:spcPct val="0"/>
              </a:spcAft>
              <a:buClrTx/>
              <a:buSzTx/>
              <a:buFont typeface="Wingdings" panose="05000000000000000000" pitchFamily="2" charset="2"/>
              <a:buChar char="ü"/>
              <a:tabLst/>
            </a:pPr>
            <a:r>
              <a:rPr kumimoji="0" lang="el-GR" altLang="el-GR" sz="1800" b="0" i="0" u="none" strike="noStrike" cap="none" normalizeH="0" baseline="0" dirty="0">
                <a:ln>
                  <a:noFill/>
                </a:ln>
                <a:solidFill>
                  <a:schemeClr val="tx1"/>
                </a:solidFill>
                <a:effectLst/>
                <a:latin typeface="Arial" panose="020B0604020202020204" pitchFamily="34" charset="0"/>
              </a:rPr>
              <a:t>Χρησιμοποιούνται </a:t>
            </a:r>
            <a:r>
              <a:rPr kumimoji="0" lang="el-GR" altLang="el-GR" sz="1800" b="0" i="0" u="none" strike="noStrike" cap="none" normalizeH="0" baseline="0" dirty="0" err="1">
                <a:ln>
                  <a:noFill/>
                </a:ln>
                <a:solidFill>
                  <a:schemeClr val="tx1"/>
                </a:solidFill>
                <a:effectLst/>
                <a:latin typeface="Arial" panose="020B0604020202020204" pitchFamily="34" charset="0"/>
              </a:rPr>
              <a:t>μικροδόσεις</a:t>
            </a:r>
            <a:r>
              <a:rPr kumimoji="0" lang="el-GR" altLang="el-GR" sz="1800" b="0" i="0" u="none" strike="noStrike" cap="none" normalizeH="0" baseline="0" dirty="0">
                <a:ln>
                  <a:noFill/>
                </a:ln>
                <a:solidFill>
                  <a:schemeClr val="tx1"/>
                </a:solidFill>
                <a:effectLst/>
                <a:latin typeface="Arial" panose="020B0604020202020204" pitchFamily="34" charset="0"/>
              </a:rPr>
              <a:t> για να μελετηθεί η </a:t>
            </a:r>
            <a:r>
              <a:rPr kumimoji="0" lang="el-GR" altLang="el-GR" sz="1800" b="0" i="0" u="none" strike="noStrike" cap="none" normalizeH="0" baseline="0" dirty="0" err="1">
                <a:ln>
                  <a:noFill/>
                </a:ln>
                <a:solidFill>
                  <a:schemeClr val="tx1"/>
                </a:solidFill>
                <a:effectLst/>
                <a:latin typeface="Arial" panose="020B0604020202020204" pitchFamily="34" charset="0"/>
              </a:rPr>
              <a:t>φαρμακοκινητική</a:t>
            </a:r>
            <a:r>
              <a:rPr kumimoji="0" lang="el-GR" altLang="el-GR" sz="1800" b="0" i="0" u="none" strike="noStrike" cap="none" normalizeH="0" baseline="0" dirty="0">
                <a:ln>
                  <a:noFill/>
                </a:ln>
                <a:solidFill>
                  <a:schemeClr val="tx1"/>
                </a:solidFill>
                <a:effectLst/>
                <a:latin typeface="Arial" panose="020B0604020202020204" pitchFamily="34" charset="0"/>
              </a:rPr>
              <a:t> και η βιοδιαθεσιμότητα.</a:t>
            </a:r>
          </a:p>
          <a:p>
            <a:pPr marR="0" lvl="0" algn="l" defTabSz="914400" rtl="0" eaLnBrk="0" fontAlgn="base" latinLnBrk="0" hangingPunct="0">
              <a:lnSpc>
                <a:spcPct val="200000"/>
              </a:lnSpc>
              <a:spcBef>
                <a:spcPct val="0"/>
              </a:spcBef>
              <a:spcAft>
                <a:spcPct val="0"/>
              </a:spcAft>
              <a:buClrTx/>
              <a:buSzTx/>
              <a:buFont typeface="Wingdings" panose="05000000000000000000" pitchFamily="2" charset="2"/>
              <a:buChar char="ü"/>
              <a:tabLst/>
            </a:pPr>
            <a:r>
              <a:rPr kumimoji="0" lang="el-GR" altLang="el-GR" sz="1800" b="0" i="0" u="none" strike="noStrike" cap="none" normalizeH="0" baseline="0" dirty="0">
                <a:ln>
                  <a:noFill/>
                </a:ln>
                <a:solidFill>
                  <a:schemeClr val="tx1"/>
                </a:solidFill>
                <a:effectLst/>
                <a:latin typeface="Arial" panose="020B0604020202020204" pitchFamily="34" charset="0"/>
              </a:rPr>
              <a:t>Δεν έχει θεραπευτικό σκοπό, αποτελεί προετοιμασία για τις επόμενες φάσεις.</a:t>
            </a:r>
          </a:p>
        </p:txBody>
      </p:sp>
    </p:spTree>
    <p:extLst>
      <p:ext uri="{BB962C8B-B14F-4D97-AF65-F5344CB8AC3E}">
        <p14:creationId xmlns:p14="http://schemas.microsoft.com/office/powerpoint/2010/main" val="1952511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FC9C5-C722-47B3-B231-976D67028AEC}"/>
              </a:ext>
            </a:extLst>
          </p:cNvPr>
          <p:cNvSpPr>
            <a:spLocks noGrp="1"/>
          </p:cNvSpPr>
          <p:nvPr>
            <p:ph type="title"/>
          </p:nvPr>
        </p:nvSpPr>
        <p:spPr/>
        <p:txBody>
          <a:bodyPr/>
          <a:lstStyle/>
          <a:p>
            <a:r>
              <a:rPr lang="el-GR" dirty="0"/>
              <a:t>Φάση Ι</a:t>
            </a:r>
          </a:p>
        </p:txBody>
      </p:sp>
      <p:sp>
        <p:nvSpPr>
          <p:cNvPr id="4" name="Rectangle 1">
            <a:extLst>
              <a:ext uri="{FF2B5EF4-FFF2-40B4-BE49-F238E27FC236}">
                <a16:creationId xmlns:a16="http://schemas.microsoft.com/office/drawing/2014/main" id="{ED1A2C43-2A62-49B7-AEBA-462571068A1D}"/>
              </a:ext>
            </a:extLst>
          </p:cNvPr>
          <p:cNvSpPr>
            <a:spLocks noGrp="1" noChangeArrowheads="1"/>
          </p:cNvSpPr>
          <p:nvPr>
            <p:ph idx="1"/>
          </p:nvPr>
        </p:nvSpPr>
        <p:spPr bwMode="auto">
          <a:xfrm>
            <a:off x="1172782" y="2098088"/>
            <a:ext cx="10407084" cy="32669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ü"/>
              <a:tabLst/>
            </a:pPr>
            <a:r>
              <a:rPr kumimoji="0" lang="el-GR" altLang="el-GR" b="0" i="0" u="none" strike="noStrike" cap="none" normalizeH="0" baseline="0" dirty="0">
                <a:ln>
                  <a:noFill/>
                </a:ln>
                <a:solidFill>
                  <a:schemeClr val="tx1"/>
                </a:solidFill>
                <a:effectLst/>
                <a:latin typeface="Arial" panose="020B0604020202020204" pitchFamily="34" charset="0"/>
              </a:rPr>
              <a:t>20–100 υγιείς εθελοντές, οι οποίοι συχνά αμείβονται, ή πάσχοντες, όπως π.χ. σε περιπτώσεις καρκίνου σε προχωρημένο στάδιο, όπου έχουν αποτύχει όλες οι άλλες θεραπευτικές παρεμβάσεις.</a:t>
            </a:r>
          </a:p>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ü"/>
              <a:tabLst/>
            </a:pPr>
            <a:r>
              <a:rPr kumimoji="0" lang="el-GR" altLang="el-GR" b="0" i="0" u="none" strike="noStrike" cap="none" normalizeH="0" baseline="0" dirty="0">
                <a:ln>
                  <a:noFill/>
                </a:ln>
                <a:solidFill>
                  <a:schemeClr val="tx1"/>
                </a:solidFill>
                <a:effectLst/>
                <a:latin typeface="Arial" panose="020B0604020202020204" pitchFamily="34" charset="0"/>
              </a:rPr>
              <a:t>Ελέγχεται η </a:t>
            </a:r>
            <a:r>
              <a:rPr kumimoji="0" lang="el-GR" altLang="el-GR" b="1" i="0" u="none" strike="noStrike" cap="none" normalizeH="0" baseline="0" dirty="0">
                <a:ln>
                  <a:noFill/>
                </a:ln>
                <a:solidFill>
                  <a:schemeClr val="tx1"/>
                </a:solidFill>
                <a:effectLst/>
                <a:latin typeface="Arial" panose="020B0604020202020204" pitchFamily="34" charset="0"/>
              </a:rPr>
              <a:t>ασφάλεια</a:t>
            </a:r>
            <a:r>
              <a:rPr kumimoji="0" lang="el-GR" altLang="el-GR" b="0" i="0" u="none" strike="noStrike" cap="none" normalizeH="0" baseline="0" dirty="0">
                <a:ln>
                  <a:noFill/>
                </a:ln>
                <a:solidFill>
                  <a:schemeClr val="tx1"/>
                </a:solidFill>
                <a:effectLst/>
                <a:latin typeface="Arial" panose="020B0604020202020204" pitchFamily="34" charset="0"/>
              </a:rPr>
              <a:t> και η </a:t>
            </a:r>
            <a:r>
              <a:rPr kumimoji="0" lang="el-GR" altLang="el-GR" b="1" i="0" u="none" strike="noStrike" cap="none" normalizeH="0" baseline="0" dirty="0">
                <a:ln>
                  <a:noFill/>
                </a:ln>
                <a:solidFill>
                  <a:schemeClr val="tx1"/>
                </a:solidFill>
                <a:effectLst/>
                <a:latin typeface="Arial" panose="020B0604020202020204" pitchFamily="34" charset="0"/>
              </a:rPr>
              <a:t>δοσολογία</a:t>
            </a:r>
            <a:r>
              <a:rPr kumimoji="0" lang="el-GR" altLang="el-GR" b="0" i="0" u="none" strike="noStrike" cap="none" normalizeH="0" baseline="0" dirty="0">
                <a:ln>
                  <a:noFill/>
                </a:ln>
                <a:solidFill>
                  <a:schemeClr val="tx1"/>
                </a:solidFill>
                <a:effectLst/>
                <a:latin typeface="Arial" panose="020B0604020202020204" pitchFamily="34" charset="0"/>
              </a:rPr>
              <a:t> του φαρμάκου.</a:t>
            </a:r>
          </a:p>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ü"/>
              <a:tabLst/>
            </a:pPr>
            <a:r>
              <a:rPr lang="el-GR" altLang="el-GR" dirty="0">
                <a:solidFill>
                  <a:schemeClr val="tx1"/>
                </a:solidFill>
                <a:latin typeface="Arial" panose="020B0604020202020204" pitchFamily="34" charset="0"/>
              </a:rPr>
              <a:t>Καθορίζεται η </a:t>
            </a:r>
            <a:r>
              <a:rPr lang="el-GR" altLang="el-GR" b="1" dirty="0">
                <a:solidFill>
                  <a:schemeClr val="tx1"/>
                </a:solidFill>
                <a:latin typeface="Arial" panose="020B0604020202020204" pitchFamily="34" charset="0"/>
              </a:rPr>
              <a:t>τοξικότητα</a:t>
            </a:r>
            <a:r>
              <a:rPr lang="el-GR" altLang="el-GR" dirty="0">
                <a:solidFill>
                  <a:schemeClr val="tx1"/>
                </a:solidFill>
                <a:latin typeface="Arial" panose="020B0604020202020204" pitchFamily="34" charset="0"/>
              </a:rPr>
              <a:t> και η </a:t>
            </a:r>
            <a:r>
              <a:rPr lang="el-GR" altLang="el-GR" b="1" dirty="0">
                <a:solidFill>
                  <a:schemeClr val="tx1"/>
                </a:solidFill>
                <a:latin typeface="Arial" panose="020B0604020202020204" pitchFamily="34" charset="0"/>
              </a:rPr>
              <a:t>μέγιστη ανεκτή δόση</a:t>
            </a:r>
            <a:r>
              <a:rPr lang="el-GR" altLang="el-GR" dirty="0">
                <a:solidFill>
                  <a:schemeClr val="tx1"/>
                </a:solidFill>
                <a:latin typeface="Arial" panose="020B0604020202020204" pitchFamily="34" charset="0"/>
              </a:rPr>
              <a:t>.</a:t>
            </a:r>
            <a:endParaRPr kumimoji="0" lang="el-GR" altLang="el-GR" b="0" i="0" u="none" strike="noStrike" cap="none" normalizeH="0" baseline="0" dirty="0">
              <a:ln>
                <a:noFill/>
              </a:ln>
              <a:solidFill>
                <a:schemeClr val="tx1"/>
              </a:solidFill>
              <a:effectLst/>
              <a:latin typeface="Arial" panose="020B0604020202020204" pitchFamily="34" charset="0"/>
            </a:endParaRPr>
          </a:p>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ü"/>
              <a:tabLst/>
            </a:pPr>
            <a:r>
              <a:rPr kumimoji="0" lang="el-GR" altLang="el-GR" b="0" i="0" u="none" strike="noStrike" cap="none" normalizeH="0" baseline="0" dirty="0">
                <a:ln>
                  <a:noFill/>
                </a:ln>
                <a:solidFill>
                  <a:schemeClr val="tx1"/>
                </a:solidFill>
                <a:effectLst/>
                <a:latin typeface="Arial" panose="020B0604020202020204" pitchFamily="34" charset="0"/>
              </a:rPr>
              <a:t>Καταγράφονται παρενέργειες και βιολογικές αντιδράσεις.</a:t>
            </a:r>
          </a:p>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ü"/>
              <a:tabLst/>
            </a:pPr>
            <a:r>
              <a:rPr kumimoji="0" lang="el-GR" altLang="el-GR" b="0" i="0" u="none" strike="noStrike" cap="none" normalizeH="0" baseline="0" dirty="0">
                <a:ln>
                  <a:noFill/>
                </a:ln>
                <a:solidFill>
                  <a:schemeClr val="tx1"/>
                </a:solidFill>
                <a:effectLst/>
                <a:latin typeface="Arial" panose="020B0604020202020204" pitchFamily="34" charset="0"/>
              </a:rPr>
              <a:t>Π.χ. σε αυτή τη φάση προσδιορίζεται η μέγιστη ανεκτή δόση.</a:t>
            </a:r>
          </a:p>
        </p:txBody>
      </p:sp>
    </p:spTree>
    <p:extLst>
      <p:ext uri="{BB962C8B-B14F-4D97-AF65-F5344CB8AC3E}">
        <p14:creationId xmlns:p14="http://schemas.microsoft.com/office/powerpoint/2010/main" val="2025796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487C3-503C-474D-8E7E-047A8398885F}"/>
              </a:ext>
            </a:extLst>
          </p:cNvPr>
          <p:cNvSpPr>
            <a:spLocks noGrp="1"/>
          </p:cNvSpPr>
          <p:nvPr>
            <p:ph type="title"/>
          </p:nvPr>
        </p:nvSpPr>
        <p:spPr/>
        <p:txBody>
          <a:bodyPr/>
          <a:lstStyle/>
          <a:p>
            <a:r>
              <a:rPr lang="el-GR" dirty="0"/>
              <a:t>Φάση ΙΙ</a:t>
            </a:r>
          </a:p>
        </p:txBody>
      </p:sp>
      <p:sp>
        <p:nvSpPr>
          <p:cNvPr id="4" name="Rectangle 1">
            <a:extLst>
              <a:ext uri="{FF2B5EF4-FFF2-40B4-BE49-F238E27FC236}">
                <a16:creationId xmlns:a16="http://schemas.microsoft.com/office/drawing/2014/main" id="{A83B5531-D183-4A92-A8F6-F181B6DD85D4}"/>
              </a:ext>
            </a:extLst>
          </p:cNvPr>
          <p:cNvSpPr>
            <a:spLocks noGrp="1" noChangeArrowheads="1"/>
          </p:cNvSpPr>
          <p:nvPr>
            <p:ph idx="1"/>
          </p:nvPr>
        </p:nvSpPr>
        <p:spPr bwMode="auto">
          <a:xfrm>
            <a:off x="1097280" y="1999220"/>
            <a:ext cx="8120941" cy="17030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ü"/>
              <a:tabLst/>
            </a:pPr>
            <a:r>
              <a:rPr kumimoji="0" lang="el-GR" altLang="el-GR" sz="1800" b="0" i="0" u="none" strike="noStrike" cap="none" normalizeH="0" baseline="0" dirty="0">
                <a:ln>
                  <a:noFill/>
                </a:ln>
                <a:solidFill>
                  <a:schemeClr val="tx1"/>
                </a:solidFill>
                <a:effectLst/>
                <a:latin typeface="Arial" panose="020B0604020202020204" pitchFamily="34" charset="0"/>
              </a:rPr>
              <a:t>100–300 ασθενείς που πάσχουν από τη νόσο.</a:t>
            </a:r>
          </a:p>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ü"/>
              <a:tabLst/>
            </a:pPr>
            <a:r>
              <a:rPr kumimoji="0" lang="el-GR" altLang="el-GR" sz="1800" b="0" i="0" u="none" strike="noStrike" cap="none" normalizeH="0" baseline="0" dirty="0">
                <a:ln>
                  <a:noFill/>
                </a:ln>
                <a:solidFill>
                  <a:schemeClr val="tx1"/>
                </a:solidFill>
                <a:effectLst/>
                <a:latin typeface="Arial" panose="020B0604020202020204" pitchFamily="34" charset="0"/>
              </a:rPr>
              <a:t>Στόχος: αξιολόγηση </a:t>
            </a:r>
            <a:r>
              <a:rPr kumimoji="0" lang="el-GR" altLang="el-GR" sz="1800" b="1" i="0" u="none" strike="noStrike" cap="none" normalizeH="0" baseline="0" dirty="0">
                <a:ln>
                  <a:noFill/>
                </a:ln>
                <a:solidFill>
                  <a:schemeClr val="tx1"/>
                </a:solidFill>
                <a:effectLst/>
                <a:latin typeface="Arial" panose="020B0604020202020204" pitchFamily="34" charset="0"/>
              </a:rPr>
              <a:t>αποτελεσματικότητας</a:t>
            </a:r>
            <a:r>
              <a:rPr kumimoji="0" lang="el-GR" altLang="el-GR" sz="1800" b="0" i="0" u="none" strike="noStrike" cap="none" normalizeH="0" baseline="0" dirty="0">
                <a:ln>
                  <a:noFill/>
                </a:ln>
                <a:solidFill>
                  <a:schemeClr val="tx1"/>
                </a:solidFill>
                <a:effectLst/>
                <a:latin typeface="Arial" panose="020B0604020202020204" pitchFamily="34" charset="0"/>
              </a:rPr>
              <a:t> και επιβεβαίωση της ασφάλειας.</a:t>
            </a:r>
          </a:p>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ü"/>
              <a:tabLst/>
            </a:pPr>
            <a:r>
              <a:rPr kumimoji="0" lang="el-GR" altLang="el-GR" sz="1800" b="0" i="0" u="none" strike="noStrike" cap="none" normalizeH="0" baseline="0" dirty="0">
                <a:ln>
                  <a:noFill/>
                </a:ln>
                <a:solidFill>
                  <a:schemeClr val="tx1"/>
                </a:solidFill>
                <a:effectLst/>
                <a:latin typeface="Arial" panose="020B0604020202020204" pitchFamily="34" charset="0"/>
              </a:rPr>
              <a:t>Συχνά συγκρίνεται με </a:t>
            </a:r>
            <a:r>
              <a:rPr kumimoji="0" lang="el-GR" altLang="el-GR" sz="1800" b="0" i="0" u="none" strike="noStrike" cap="none" normalizeH="0" baseline="0" dirty="0" err="1">
                <a:ln>
                  <a:noFill/>
                </a:ln>
                <a:solidFill>
                  <a:schemeClr val="tx1"/>
                </a:solidFill>
                <a:effectLst/>
                <a:latin typeface="Arial" panose="020B0604020202020204" pitchFamily="34" charset="0"/>
              </a:rPr>
              <a:t>placebo</a:t>
            </a:r>
            <a:r>
              <a:rPr kumimoji="0" lang="el-GR" altLang="el-GR" sz="1800" b="0" i="0" u="none" strike="noStrike" cap="none" normalizeH="0" baseline="0" dirty="0">
                <a:ln>
                  <a:noFill/>
                </a:ln>
                <a:solidFill>
                  <a:schemeClr val="tx1"/>
                </a:solidFill>
                <a:effectLst/>
                <a:latin typeface="Arial" panose="020B0604020202020204" pitchFamily="34" charset="0"/>
              </a:rPr>
              <a:t> ή με καθιερωμένη θεραπεία.</a:t>
            </a:r>
          </a:p>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ü"/>
              <a:tabLst/>
            </a:pPr>
            <a:r>
              <a:rPr kumimoji="0" lang="el-GR" altLang="el-GR" sz="1800" b="0" i="0" u="none" strike="noStrike" cap="none" normalizeH="0" baseline="0" dirty="0">
                <a:ln>
                  <a:noFill/>
                </a:ln>
                <a:solidFill>
                  <a:schemeClr val="tx1"/>
                </a:solidFill>
                <a:effectLst/>
                <a:latin typeface="Arial" panose="020B0604020202020204" pitchFamily="34" charset="0"/>
              </a:rPr>
              <a:t>Στο τέλος της φάσης, αποφασίζεται αν θα προχωρήσει στη Φάση III.</a:t>
            </a:r>
          </a:p>
        </p:txBody>
      </p:sp>
    </p:spTree>
    <p:extLst>
      <p:ext uri="{BB962C8B-B14F-4D97-AF65-F5344CB8AC3E}">
        <p14:creationId xmlns:p14="http://schemas.microsoft.com/office/powerpoint/2010/main" val="20140309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37A41-1F2E-44B5-9966-205BE804FBBE}"/>
              </a:ext>
            </a:extLst>
          </p:cNvPr>
          <p:cNvSpPr>
            <a:spLocks noGrp="1"/>
          </p:cNvSpPr>
          <p:nvPr>
            <p:ph type="title"/>
          </p:nvPr>
        </p:nvSpPr>
        <p:spPr>
          <a:xfrm>
            <a:off x="1066800" y="279053"/>
            <a:ext cx="10058400" cy="1450757"/>
          </a:xfrm>
        </p:spPr>
        <p:txBody>
          <a:bodyPr/>
          <a:lstStyle/>
          <a:p>
            <a:r>
              <a:rPr lang="el-GR" dirty="0"/>
              <a:t>Φάση ΙΙΙ</a:t>
            </a:r>
          </a:p>
        </p:txBody>
      </p:sp>
      <p:sp>
        <p:nvSpPr>
          <p:cNvPr id="4" name="Rectangle 1">
            <a:extLst>
              <a:ext uri="{FF2B5EF4-FFF2-40B4-BE49-F238E27FC236}">
                <a16:creationId xmlns:a16="http://schemas.microsoft.com/office/drawing/2014/main" id="{282FE397-DA58-49A3-9CFD-728E7B0D913A}"/>
              </a:ext>
            </a:extLst>
          </p:cNvPr>
          <p:cNvSpPr>
            <a:spLocks noGrp="1" noChangeArrowheads="1"/>
          </p:cNvSpPr>
          <p:nvPr>
            <p:ph idx="1"/>
          </p:nvPr>
        </p:nvSpPr>
        <p:spPr bwMode="auto">
          <a:xfrm>
            <a:off x="570451" y="1737360"/>
            <a:ext cx="11107024" cy="4611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ü"/>
              <a:tabLst/>
            </a:pPr>
            <a:r>
              <a:rPr kumimoji="0" lang="el-GR" altLang="el-GR" sz="1800" b="0" i="0" u="none" strike="noStrike" cap="none" normalizeH="0" baseline="0" dirty="0">
                <a:ln>
                  <a:noFill/>
                </a:ln>
                <a:solidFill>
                  <a:schemeClr val="tx1"/>
                </a:solidFill>
                <a:effectLst/>
                <a:latin typeface="Arial" panose="020B0604020202020204" pitchFamily="34" charset="0"/>
              </a:rPr>
              <a:t>Μεγάλης κλίμακας, 1000+ ασθενείς σε πολλά κέντρα (πολυκεντρική μελέτη).</a:t>
            </a:r>
          </a:p>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ü"/>
              <a:tabLst/>
            </a:pPr>
            <a:r>
              <a:rPr kumimoji="0" lang="el-GR" altLang="el-GR" sz="1800" b="0" i="0" u="none" strike="noStrike" cap="none" normalizeH="0" baseline="0" dirty="0">
                <a:ln>
                  <a:noFill/>
                </a:ln>
                <a:solidFill>
                  <a:schemeClr val="tx1"/>
                </a:solidFill>
                <a:effectLst/>
                <a:latin typeface="Arial" panose="020B0604020202020204" pitchFamily="34" charset="0"/>
              </a:rPr>
              <a:t>Συγκρίνεται η νέα θεραπεία με το </a:t>
            </a:r>
            <a:r>
              <a:rPr kumimoji="0" lang="el-GR" altLang="el-GR" sz="1800" b="0" i="0" u="none" strike="noStrike" cap="none" normalizeH="0" baseline="0" dirty="0" err="1">
                <a:ln>
                  <a:noFill/>
                </a:ln>
                <a:solidFill>
                  <a:schemeClr val="tx1"/>
                </a:solidFill>
                <a:effectLst/>
                <a:latin typeface="Arial" panose="020B0604020202020204" pitchFamily="34" charset="0"/>
              </a:rPr>
              <a:t>standard</a:t>
            </a:r>
            <a:r>
              <a:rPr kumimoji="0" lang="el-GR" altLang="el-GR" sz="1800" b="0" i="0" u="none" strike="noStrike" cap="none" normalizeH="0" baseline="0" dirty="0">
                <a:ln>
                  <a:noFill/>
                </a:ln>
                <a:solidFill>
                  <a:schemeClr val="tx1"/>
                </a:solidFill>
                <a:effectLst/>
                <a:latin typeface="Arial" panose="020B0604020202020204" pitchFamily="34" charset="0"/>
              </a:rPr>
              <a:t> of </a:t>
            </a:r>
            <a:r>
              <a:rPr kumimoji="0" lang="el-GR" altLang="el-GR" sz="1800" b="0" i="0" u="none" strike="noStrike" cap="none" normalizeH="0" baseline="0" dirty="0" err="1">
                <a:ln>
                  <a:noFill/>
                </a:ln>
                <a:solidFill>
                  <a:schemeClr val="tx1"/>
                </a:solidFill>
                <a:effectLst/>
                <a:latin typeface="Arial" panose="020B0604020202020204" pitchFamily="34" charset="0"/>
              </a:rPr>
              <a:t>care</a:t>
            </a:r>
            <a:r>
              <a:rPr lang="el-GR" altLang="el-GR" sz="1800" dirty="0">
                <a:solidFill>
                  <a:schemeClr val="tx1"/>
                </a:solidFill>
                <a:latin typeface="Arial" panose="020B0604020202020204" pitchFamily="34" charset="0"/>
              </a:rPr>
              <a:t>, δηλαδή διερευνάται η αποτελεσματικότητα του νέου φαρμακευτικού σκευάσματος έναντι του καθιερωμένου.</a:t>
            </a:r>
            <a:endParaRPr kumimoji="0" lang="el-GR" altLang="el-GR" sz="1800" b="0" i="0" u="none" strike="noStrike" cap="none" normalizeH="0" baseline="0" dirty="0">
              <a:ln>
                <a:noFill/>
              </a:ln>
              <a:solidFill>
                <a:schemeClr val="tx1"/>
              </a:solidFill>
              <a:effectLst/>
              <a:latin typeface="Arial" panose="020B0604020202020204" pitchFamily="34" charset="0"/>
            </a:endParaRPr>
          </a:p>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ü"/>
              <a:tabLst/>
            </a:pPr>
            <a:r>
              <a:rPr kumimoji="0" lang="el-GR" altLang="el-GR" sz="1800" b="0" i="0" u="none" strike="noStrike" cap="none" normalizeH="0" baseline="0" dirty="0">
                <a:ln>
                  <a:noFill/>
                </a:ln>
                <a:solidFill>
                  <a:schemeClr val="tx1"/>
                </a:solidFill>
                <a:effectLst/>
                <a:latin typeface="Arial" panose="020B0604020202020204" pitchFamily="34" charset="0"/>
              </a:rPr>
              <a:t>Είναι η φάση που παρέχει τα πιο κρίσιμα δεδομένα για έγκριση. </a:t>
            </a:r>
          </a:p>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ü"/>
              <a:tabLst/>
            </a:pPr>
            <a:r>
              <a:rPr lang="el-GR" altLang="el-GR" sz="1800" dirty="0">
                <a:solidFill>
                  <a:schemeClr val="tx1"/>
                </a:solidFill>
                <a:latin typeface="Arial" panose="020B0604020202020204" pitchFamily="34" charset="0"/>
              </a:rPr>
              <a:t>Αποτελεί το τελευταίο βήμα για τη σχεδιασμένη αξιολόγηση του νέου φαρμακευτικού σκευάσματος προτού εγκριθεί η κυκλοφορία του από τον αρμόδιο κρατικό οργανισμό.</a:t>
            </a:r>
          </a:p>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ü"/>
              <a:tabLst/>
            </a:pPr>
            <a:r>
              <a:rPr kumimoji="0" lang="el-GR" altLang="el-GR" sz="1800" b="0" i="0" u="none" strike="noStrike" cap="none" normalizeH="0" baseline="0" dirty="0">
                <a:ln>
                  <a:noFill/>
                </a:ln>
                <a:solidFill>
                  <a:schemeClr val="tx1"/>
                </a:solidFill>
                <a:effectLst/>
                <a:latin typeface="Arial" panose="020B0604020202020204" pitchFamily="34" charset="0"/>
              </a:rPr>
              <a:t>Τα φαρμακευτικά σκευάσματα που ολοκληρώνουν επιτυχώς τις κλινικές δοκιμές φάσης ΙΙΙ λαμβάνουν στη συνέχεια την απαραίτητη έγκριση κυκλοφορίας.</a:t>
            </a:r>
          </a:p>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ü"/>
              <a:tabLst/>
            </a:pPr>
            <a:r>
              <a:rPr kumimoji="0" lang="el-GR" altLang="el-GR" sz="1800" b="0" i="0" u="none" strike="noStrike" cap="none" normalizeH="0" baseline="0" dirty="0">
                <a:ln>
                  <a:noFill/>
                </a:ln>
                <a:solidFill>
                  <a:schemeClr val="tx1"/>
                </a:solidFill>
                <a:effectLst/>
                <a:latin typeface="Arial" panose="020B0604020202020204" pitchFamily="34" charset="0"/>
              </a:rPr>
              <a:t>Εδώ συχνά συμμετέχουν νοσηλευτές ως </a:t>
            </a:r>
            <a:r>
              <a:rPr kumimoji="0" lang="el-GR" altLang="el-GR" sz="1800" b="1" i="0" u="none" strike="noStrike" cap="none" normalizeH="0" baseline="0" dirty="0">
                <a:ln>
                  <a:noFill/>
                </a:ln>
                <a:solidFill>
                  <a:schemeClr val="tx1"/>
                </a:solidFill>
                <a:effectLst/>
                <a:latin typeface="Arial" panose="020B0604020202020204" pitchFamily="34" charset="0"/>
              </a:rPr>
              <a:t>συντονιστές κλινικών μελετών</a:t>
            </a:r>
            <a:r>
              <a:rPr kumimoji="0" lang="el-GR" altLang="el-GR" sz="1800" b="0" i="0" u="none" strike="noStrike" cap="none" normalizeH="0" baseline="0" dirty="0">
                <a:ln>
                  <a:noFill/>
                </a:ln>
                <a:solidFill>
                  <a:schemeClr val="tx1"/>
                </a:solidFill>
                <a:effectLst/>
                <a:latin typeface="Arial" panose="020B0604020202020204" pitchFamily="34" charset="0"/>
              </a:rPr>
              <a:t>, </a:t>
            </a:r>
            <a:br>
              <a:rPr kumimoji="0" lang="el-GR" altLang="el-GR" sz="1800" b="0" i="0" u="none" strike="noStrike" cap="none" normalizeH="0" baseline="0" dirty="0">
                <a:ln>
                  <a:noFill/>
                </a:ln>
                <a:solidFill>
                  <a:schemeClr val="tx1"/>
                </a:solidFill>
                <a:effectLst/>
                <a:latin typeface="Arial" panose="020B0604020202020204" pitchFamily="34" charset="0"/>
              </a:rPr>
            </a:br>
            <a:r>
              <a:rPr kumimoji="0" lang="el-GR" altLang="el-GR" sz="1800" b="0" i="0" u="none" strike="noStrike" cap="none" normalizeH="0" baseline="0" dirty="0">
                <a:ln>
                  <a:noFill/>
                </a:ln>
                <a:solidFill>
                  <a:schemeClr val="tx1"/>
                </a:solidFill>
                <a:effectLst/>
                <a:latin typeface="Arial" panose="020B0604020202020204" pitchFamily="34" charset="0"/>
              </a:rPr>
              <a:t>υπεύθυνοι για την τήρηση του πρωτοκόλλου, την επικοινωνία με τους ασθενείς και την καταγραφή δεδομένων.</a:t>
            </a:r>
          </a:p>
        </p:txBody>
      </p:sp>
    </p:spTree>
    <p:extLst>
      <p:ext uri="{BB962C8B-B14F-4D97-AF65-F5344CB8AC3E}">
        <p14:creationId xmlns:p14="http://schemas.microsoft.com/office/powerpoint/2010/main" val="2196431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0EAB3-C720-4E18-82DC-E08E5A507C78}"/>
              </a:ext>
            </a:extLst>
          </p:cNvPr>
          <p:cNvSpPr>
            <a:spLocks noGrp="1"/>
          </p:cNvSpPr>
          <p:nvPr>
            <p:ph type="title"/>
          </p:nvPr>
        </p:nvSpPr>
        <p:spPr/>
        <p:txBody>
          <a:bodyPr/>
          <a:lstStyle/>
          <a:p>
            <a:r>
              <a:rPr lang="el-GR" dirty="0"/>
              <a:t>Φάση </a:t>
            </a:r>
            <a:r>
              <a:rPr lang="en-US" dirty="0"/>
              <a:t>IV</a:t>
            </a:r>
            <a:endParaRPr lang="el-GR" dirty="0"/>
          </a:p>
        </p:txBody>
      </p:sp>
      <p:sp>
        <p:nvSpPr>
          <p:cNvPr id="4" name="Rectangle 1">
            <a:extLst>
              <a:ext uri="{FF2B5EF4-FFF2-40B4-BE49-F238E27FC236}">
                <a16:creationId xmlns:a16="http://schemas.microsoft.com/office/drawing/2014/main" id="{410EA9D8-5AAA-4D50-8C73-56A0176F32A3}"/>
              </a:ext>
            </a:extLst>
          </p:cNvPr>
          <p:cNvSpPr>
            <a:spLocks noGrp="1" noChangeArrowheads="1"/>
          </p:cNvSpPr>
          <p:nvPr>
            <p:ph idx="1"/>
          </p:nvPr>
        </p:nvSpPr>
        <p:spPr bwMode="auto">
          <a:xfrm>
            <a:off x="825069" y="1962607"/>
            <a:ext cx="10754482" cy="37805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ü"/>
              <a:tabLst/>
            </a:pPr>
            <a:r>
              <a:rPr kumimoji="0" lang="el-GR" altLang="el-GR" sz="1800" b="0" i="0" u="none" strike="noStrike" cap="none" normalizeH="0" baseline="0" dirty="0">
                <a:ln>
                  <a:noFill/>
                </a:ln>
                <a:solidFill>
                  <a:schemeClr val="tx1"/>
                </a:solidFill>
                <a:effectLst/>
                <a:latin typeface="Arial" panose="020B0604020202020204" pitchFamily="34" charset="0"/>
              </a:rPr>
              <a:t>Διεξάγονται σε μεγάλο αριθμό πασχόντων.</a:t>
            </a:r>
          </a:p>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ü"/>
              <a:tabLst/>
            </a:pPr>
            <a:r>
              <a:rPr kumimoji="0" lang="el-GR" altLang="el-GR" sz="1800" b="0" i="0" u="none" strike="noStrike" cap="none" normalizeH="0" baseline="0" dirty="0">
                <a:ln>
                  <a:noFill/>
                </a:ln>
                <a:solidFill>
                  <a:schemeClr val="tx1"/>
                </a:solidFill>
                <a:effectLst/>
                <a:latin typeface="Arial" panose="020B0604020202020204" pitchFamily="34" charset="0"/>
              </a:rPr>
              <a:t>Ξεκινά </a:t>
            </a:r>
            <a:r>
              <a:rPr kumimoji="0" lang="el-GR" altLang="el-GR" sz="1800" b="1" i="0" u="none" strike="noStrike" cap="none" normalizeH="0" baseline="0" dirty="0">
                <a:ln>
                  <a:noFill/>
                </a:ln>
                <a:solidFill>
                  <a:schemeClr val="tx1"/>
                </a:solidFill>
                <a:effectLst/>
                <a:latin typeface="Arial" panose="020B0604020202020204" pitchFamily="34" charset="0"/>
              </a:rPr>
              <a:t>μετά την κυκλοφορία</a:t>
            </a:r>
            <a:r>
              <a:rPr kumimoji="0" lang="el-GR" altLang="el-GR" sz="1800" b="0" i="0" u="none" strike="noStrike" cap="none" normalizeH="0" baseline="0" dirty="0">
                <a:ln>
                  <a:noFill/>
                </a:ln>
                <a:solidFill>
                  <a:schemeClr val="tx1"/>
                </a:solidFill>
                <a:effectLst/>
                <a:latin typeface="Arial" panose="020B0604020202020204" pitchFamily="34" charset="0"/>
              </a:rPr>
              <a:t> του φαρμάκου.</a:t>
            </a:r>
          </a:p>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ü"/>
              <a:tabLst/>
            </a:pPr>
            <a:r>
              <a:rPr kumimoji="0" lang="el-GR" altLang="el-GR" sz="1800" b="0" i="0" u="none" strike="noStrike" cap="none" normalizeH="0" baseline="0" dirty="0">
                <a:ln>
                  <a:noFill/>
                </a:ln>
                <a:solidFill>
                  <a:schemeClr val="tx1"/>
                </a:solidFill>
                <a:effectLst/>
                <a:latin typeface="Arial" panose="020B0604020202020204" pitchFamily="34" charset="0"/>
              </a:rPr>
              <a:t>Παρακολουθούνται μακροχρόνια αποτελέσματα και σπάνιες ανεπιθύμητες ενέργειες των φαρμάκων, που δεν ήταν δυνατόν να ελεγχθούν με τις κλινικές δοκιμές φάσης Ι, ΙΙ και ΙΙΙ.</a:t>
            </a:r>
          </a:p>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ü"/>
              <a:tabLst/>
            </a:pPr>
            <a:r>
              <a:rPr kumimoji="0" lang="el-GR" altLang="el-GR" sz="1800" b="0" i="0" u="none" strike="noStrike" cap="none" normalizeH="0" baseline="0" dirty="0">
                <a:ln>
                  <a:noFill/>
                </a:ln>
                <a:solidFill>
                  <a:schemeClr val="tx1"/>
                </a:solidFill>
                <a:effectLst/>
                <a:latin typeface="Arial" panose="020B0604020202020204" pitchFamily="34" charset="0"/>
              </a:rPr>
              <a:t>Είναι γνωστή ως </a:t>
            </a:r>
            <a:r>
              <a:rPr kumimoji="0" lang="el-GR" altLang="el-GR" sz="1800" b="1" i="0" u="none" strike="noStrike" cap="none" normalizeH="0" baseline="0" dirty="0" err="1">
                <a:ln>
                  <a:noFill/>
                </a:ln>
                <a:solidFill>
                  <a:schemeClr val="tx1"/>
                </a:solidFill>
                <a:effectLst/>
                <a:latin typeface="Arial" panose="020B0604020202020204" pitchFamily="34" charset="0"/>
              </a:rPr>
              <a:t>μετεγκριτική</a:t>
            </a:r>
            <a:r>
              <a:rPr kumimoji="0" lang="el-GR" altLang="el-GR" sz="1800" b="1" i="0" u="none" strike="noStrike" cap="none" normalizeH="0" baseline="0" dirty="0">
                <a:ln>
                  <a:noFill/>
                </a:ln>
                <a:solidFill>
                  <a:schemeClr val="tx1"/>
                </a:solidFill>
                <a:effectLst/>
                <a:latin typeface="Arial" panose="020B0604020202020204" pitchFamily="34" charset="0"/>
              </a:rPr>
              <a:t> ή </a:t>
            </a:r>
            <a:r>
              <a:rPr kumimoji="0" lang="el-GR" altLang="el-GR" sz="1800" b="1" i="0" u="none" strike="noStrike" cap="none" normalizeH="0" baseline="0" dirty="0" err="1">
                <a:ln>
                  <a:noFill/>
                </a:ln>
                <a:solidFill>
                  <a:schemeClr val="tx1"/>
                </a:solidFill>
                <a:effectLst/>
                <a:latin typeface="Arial" panose="020B0604020202020204" pitchFamily="34" charset="0"/>
              </a:rPr>
              <a:t>φαρμακοεπαγρύπνηση</a:t>
            </a:r>
            <a:r>
              <a:rPr kumimoji="0" lang="el-GR" altLang="el-GR" sz="1800" b="0" i="0" u="none" strike="noStrike" cap="none" normalizeH="0" baseline="0" dirty="0">
                <a:ln>
                  <a:noFill/>
                </a:ln>
                <a:solidFill>
                  <a:schemeClr val="tx1"/>
                </a:solidFill>
                <a:effectLst/>
                <a:latin typeface="Arial" panose="020B0604020202020204" pitchFamily="34" charset="0"/>
              </a:rPr>
              <a:t> (</a:t>
            </a:r>
            <a:r>
              <a:rPr kumimoji="0" lang="el-GR" altLang="el-GR" sz="1800" b="0" i="0" u="none" strike="noStrike" cap="none" normalizeH="0" baseline="0" dirty="0" err="1">
                <a:ln>
                  <a:noFill/>
                </a:ln>
                <a:solidFill>
                  <a:schemeClr val="tx1"/>
                </a:solidFill>
                <a:effectLst/>
                <a:latin typeface="Arial" panose="020B0604020202020204" pitchFamily="34" charset="0"/>
              </a:rPr>
              <a:t>pharmacovigilance</a:t>
            </a:r>
            <a:r>
              <a:rPr kumimoji="0" lang="el-GR" altLang="el-GR" sz="1800" b="0" i="0" u="none" strike="noStrike" cap="none" normalizeH="0" baseline="0" dirty="0">
                <a:ln>
                  <a:noFill/>
                </a:ln>
                <a:solidFill>
                  <a:schemeClr val="tx1"/>
                </a:solidFill>
                <a:effectLst/>
                <a:latin typeface="Arial" panose="020B0604020202020204" pitchFamily="34" charset="0"/>
              </a:rPr>
              <a:t>).</a:t>
            </a:r>
          </a:p>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ü"/>
              <a:tabLst/>
            </a:pPr>
            <a:r>
              <a:rPr kumimoji="0" lang="el-GR" altLang="el-GR" sz="1800" b="0" i="0" u="none" strike="noStrike" cap="none" normalizeH="0" baseline="0" dirty="0">
                <a:ln>
                  <a:noFill/>
                </a:ln>
                <a:solidFill>
                  <a:schemeClr val="tx1"/>
                </a:solidFill>
                <a:effectLst/>
                <a:latin typeface="Arial" panose="020B0604020202020204" pitchFamily="34" charset="0"/>
              </a:rPr>
              <a:t>Η συμμετοχή των νοσηλευτών εδώ είναι συχνά κρίσιμη, καθώς παρατηρούν και αναφέρουν ανεπιθύμητες ενέργειες στην κλινική πράξη.</a:t>
            </a:r>
          </a:p>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ü"/>
              <a:tabLst/>
            </a:pPr>
            <a:r>
              <a:rPr lang="el-GR" altLang="el-GR" sz="1800" dirty="0">
                <a:solidFill>
                  <a:schemeClr val="tx1"/>
                </a:solidFill>
                <a:latin typeface="Arial" panose="020B0604020202020204" pitchFamily="34" charset="0"/>
              </a:rPr>
              <a:t>Τα αποτελέσματα των κλινικών δοκιμών φάσης </a:t>
            </a:r>
            <a:r>
              <a:rPr lang="en-US" altLang="el-GR" sz="1800" dirty="0">
                <a:solidFill>
                  <a:schemeClr val="tx1"/>
                </a:solidFill>
                <a:latin typeface="Arial" panose="020B0604020202020204" pitchFamily="34" charset="0"/>
              </a:rPr>
              <a:t>IV </a:t>
            </a:r>
            <a:r>
              <a:rPr lang="el-GR" altLang="el-GR" sz="1800" dirty="0">
                <a:solidFill>
                  <a:schemeClr val="tx1"/>
                </a:solidFill>
                <a:latin typeface="Arial" panose="020B0604020202020204" pitchFamily="34" charset="0"/>
              </a:rPr>
              <a:t>είναι δυνατόν να οδηγήσουν ακόμη και στην άρση της κυκλοφορίας ενός φαρμακευτικού σκευάσματος.</a:t>
            </a: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736428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F4099-A38E-4AD4-A63C-E3C4326F5561}"/>
              </a:ext>
            </a:extLst>
          </p:cNvPr>
          <p:cNvSpPr>
            <a:spLocks noGrp="1"/>
          </p:cNvSpPr>
          <p:nvPr>
            <p:ph type="title"/>
          </p:nvPr>
        </p:nvSpPr>
        <p:spPr/>
        <p:txBody>
          <a:bodyPr/>
          <a:lstStyle/>
          <a:p>
            <a:r>
              <a:rPr lang="el-GR" dirty="0"/>
              <a:t>Σχεδιασμός κλινικών δοκιμών</a:t>
            </a:r>
          </a:p>
        </p:txBody>
      </p:sp>
      <p:sp>
        <p:nvSpPr>
          <p:cNvPr id="3" name="Content Placeholder 2">
            <a:extLst>
              <a:ext uri="{FF2B5EF4-FFF2-40B4-BE49-F238E27FC236}">
                <a16:creationId xmlns:a16="http://schemas.microsoft.com/office/drawing/2014/main" id="{DE3B16A4-0371-405E-8461-5C35D09BD037}"/>
              </a:ext>
            </a:extLst>
          </p:cNvPr>
          <p:cNvSpPr>
            <a:spLocks noGrp="1"/>
          </p:cNvSpPr>
          <p:nvPr>
            <p:ph idx="1"/>
          </p:nvPr>
        </p:nvSpPr>
        <p:spPr/>
        <p:txBody>
          <a:bodyPr/>
          <a:lstStyle/>
          <a:p>
            <a:r>
              <a:rPr lang="el-GR" dirty="0"/>
              <a:t>Ο σωστός σχεδιασμός είναι απαραίτητος για την </a:t>
            </a:r>
            <a:r>
              <a:rPr lang="el-GR" b="1" dirty="0"/>
              <a:t>εγκυρότητα</a:t>
            </a:r>
            <a:r>
              <a:rPr lang="el-GR" dirty="0"/>
              <a:t> και </a:t>
            </a:r>
            <a:r>
              <a:rPr lang="el-GR" b="1" dirty="0"/>
              <a:t>αξιοπιστία</a:t>
            </a:r>
            <a:r>
              <a:rPr lang="el-GR" dirty="0"/>
              <a:t> των αποτελεσμάτων. Μερικές βασικές αρχές:</a:t>
            </a:r>
          </a:p>
          <a:p>
            <a:pPr lvl="1">
              <a:buFont typeface="Wingdings" panose="05000000000000000000" pitchFamily="2" charset="2"/>
              <a:buChar char="Ø"/>
            </a:pPr>
            <a:r>
              <a:rPr lang="el-GR" dirty="0" err="1"/>
              <a:t>Τυχαιοποίηση</a:t>
            </a:r>
            <a:r>
              <a:rPr lang="el-GR" dirty="0"/>
              <a:t> (</a:t>
            </a:r>
            <a:r>
              <a:rPr lang="en-US" dirty="0"/>
              <a:t>randomization)</a:t>
            </a:r>
          </a:p>
          <a:p>
            <a:pPr lvl="1">
              <a:buFont typeface="Wingdings" panose="05000000000000000000" pitchFamily="2" charset="2"/>
              <a:buChar char="Ø"/>
            </a:pPr>
            <a:r>
              <a:rPr lang="el-GR" dirty="0"/>
              <a:t>Ομάδα ελέγχου</a:t>
            </a:r>
          </a:p>
          <a:p>
            <a:pPr lvl="1">
              <a:buFont typeface="Wingdings" panose="05000000000000000000" pitchFamily="2" charset="2"/>
              <a:buChar char="Ø"/>
            </a:pPr>
            <a:r>
              <a:rPr lang="el-GR" dirty="0" err="1"/>
              <a:t>Τυφλοποίηση</a:t>
            </a:r>
            <a:r>
              <a:rPr lang="el-GR" dirty="0"/>
              <a:t> (</a:t>
            </a:r>
            <a:r>
              <a:rPr lang="en-US" dirty="0"/>
              <a:t>blinding)</a:t>
            </a:r>
          </a:p>
          <a:p>
            <a:pPr lvl="1">
              <a:buFont typeface="Wingdings" panose="05000000000000000000" pitchFamily="2" charset="2"/>
              <a:buChar char="Ø"/>
            </a:pPr>
            <a:r>
              <a:rPr lang="el-GR" dirty="0"/>
              <a:t>Μέγεθος δείγματος και στατιστική ισχύς</a:t>
            </a:r>
          </a:p>
          <a:p>
            <a:pPr lvl="1">
              <a:buFont typeface="Wingdings" panose="05000000000000000000" pitchFamily="2" charset="2"/>
              <a:buChar char="Ø"/>
            </a:pPr>
            <a:r>
              <a:rPr lang="el-GR" dirty="0"/>
              <a:t>Καθορισμός τελικών σημείων (</a:t>
            </a:r>
            <a:r>
              <a:rPr lang="en-US" dirty="0"/>
              <a:t>endpoints)</a:t>
            </a:r>
            <a:endParaRPr lang="el-GR" dirty="0"/>
          </a:p>
        </p:txBody>
      </p:sp>
    </p:spTree>
    <p:extLst>
      <p:ext uri="{BB962C8B-B14F-4D97-AF65-F5344CB8AC3E}">
        <p14:creationId xmlns:p14="http://schemas.microsoft.com/office/powerpoint/2010/main" val="40884876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2C2C8-7D70-4452-8B2F-67A79DC04D33}"/>
              </a:ext>
            </a:extLst>
          </p:cNvPr>
          <p:cNvSpPr>
            <a:spLocks noGrp="1"/>
          </p:cNvSpPr>
          <p:nvPr>
            <p:ph type="title"/>
          </p:nvPr>
        </p:nvSpPr>
        <p:spPr/>
        <p:txBody>
          <a:bodyPr/>
          <a:lstStyle/>
          <a:p>
            <a:r>
              <a:rPr lang="el-GR" dirty="0"/>
              <a:t>Σύγχυση λόγω ένδειξης (1)</a:t>
            </a:r>
          </a:p>
        </p:txBody>
      </p:sp>
      <p:sp>
        <p:nvSpPr>
          <p:cNvPr id="3" name="Content Placeholder 2">
            <a:extLst>
              <a:ext uri="{FF2B5EF4-FFF2-40B4-BE49-F238E27FC236}">
                <a16:creationId xmlns:a16="http://schemas.microsoft.com/office/drawing/2014/main" id="{2EFF8064-AA5C-4DC8-8566-8AB82D879A05}"/>
              </a:ext>
            </a:extLst>
          </p:cNvPr>
          <p:cNvSpPr>
            <a:spLocks noGrp="1"/>
          </p:cNvSpPr>
          <p:nvPr>
            <p:ph idx="1"/>
          </p:nvPr>
        </p:nvSpPr>
        <p:spPr/>
        <p:txBody>
          <a:bodyPr/>
          <a:lstStyle/>
          <a:p>
            <a:r>
              <a:rPr lang="el-GR" dirty="0"/>
              <a:t>Μια κλινική δοκιμή θεραπευτικής παρέμβασης είναι μια πειραματική μελέτη στην οποία τα μελετώμενα άτομα πάσχουν ήδη από μια συγκεκριμένη πάθηση και η πάθηση αυτή δεν αποτελεί τη μελετώμενη έκβαση.</a:t>
            </a:r>
          </a:p>
          <a:p>
            <a:r>
              <a:rPr lang="el-GR" dirty="0"/>
              <a:t>Η μελετώμενη έκβαση είναι η ίαση, ο θάνατος, η εμφάνιση επιπλοκών (π.χ. μετάσταση του καρκίνου), η εμφάνιση καταλοίπων (π.χ. μειωμένη κινητικότητα εξαιτίας αγγειακού εγκεφαλικού επεισοδίου) κ.ά.</a:t>
            </a:r>
          </a:p>
          <a:p>
            <a:endParaRPr lang="el-GR" dirty="0"/>
          </a:p>
        </p:txBody>
      </p:sp>
    </p:spTree>
    <p:extLst>
      <p:ext uri="{BB962C8B-B14F-4D97-AF65-F5344CB8AC3E}">
        <p14:creationId xmlns:p14="http://schemas.microsoft.com/office/powerpoint/2010/main" val="41631712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5D659-96CF-4145-B1A6-B5BD44845BB1}"/>
              </a:ext>
            </a:extLst>
          </p:cNvPr>
          <p:cNvSpPr>
            <a:spLocks noGrp="1"/>
          </p:cNvSpPr>
          <p:nvPr>
            <p:ph type="title"/>
          </p:nvPr>
        </p:nvSpPr>
        <p:spPr/>
        <p:txBody>
          <a:bodyPr/>
          <a:lstStyle/>
          <a:p>
            <a:r>
              <a:rPr lang="el-GR" dirty="0"/>
              <a:t>Σύγχυση λόγω ένδειξης (2)</a:t>
            </a:r>
          </a:p>
        </p:txBody>
      </p:sp>
      <p:sp>
        <p:nvSpPr>
          <p:cNvPr id="3" name="Content Placeholder 2">
            <a:extLst>
              <a:ext uri="{FF2B5EF4-FFF2-40B4-BE49-F238E27FC236}">
                <a16:creationId xmlns:a16="http://schemas.microsoft.com/office/drawing/2014/main" id="{E6526503-F2D0-4069-AF23-3EFF9A9AC0EA}"/>
              </a:ext>
            </a:extLst>
          </p:cNvPr>
          <p:cNvSpPr>
            <a:spLocks noGrp="1"/>
          </p:cNvSpPr>
          <p:nvPr>
            <p:ph idx="1"/>
          </p:nvPr>
        </p:nvSpPr>
        <p:spPr/>
        <p:txBody>
          <a:bodyPr/>
          <a:lstStyle/>
          <a:p>
            <a:r>
              <a:rPr lang="el-GR" dirty="0"/>
              <a:t>Οι μελετώμενες παρεμβάσεις σε μια κλινική δοκιμή δεν είναι πρωτογενή προληπτικά μέτρα, καθώς δεν χρησιμοποιούνται για την πρόληψη της εμφάνισης μιας πάθησης, αλλά για την πρόληψη των ανεπιθύμητων συνεπειών μιας πάθησης.</a:t>
            </a:r>
          </a:p>
          <a:p>
            <a:r>
              <a:rPr lang="el-GR" dirty="0"/>
              <a:t>Μια τροποποιημένη δίαιτα, π.χ., μετά από έμφραγμα του μυοκαρδίου μπορεί να λειτουργήσει προληπτικά για την εμφάνιση ενός δεύτερου εμφράγματος.</a:t>
            </a:r>
          </a:p>
        </p:txBody>
      </p:sp>
    </p:spTree>
    <p:extLst>
      <p:ext uri="{BB962C8B-B14F-4D97-AF65-F5344CB8AC3E}">
        <p14:creationId xmlns:p14="http://schemas.microsoft.com/office/powerpoint/2010/main" val="8537061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3C6EE-655F-4187-B97B-C42019DF184E}"/>
              </a:ext>
            </a:extLst>
          </p:cNvPr>
          <p:cNvSpPr>
            <a:spLocks noGrp="1"/>
          </p:cNvSpPr>
          <p:nvPr>
            <p:ph type="title"/>
          </p:nvPr>
        </p:nvSpPr>
        <p:spPr/>
        <p:txBody>
          <a:bodyPr/>
          <a:lstStyle/>
          <a:p>
            <a:r>
              <a:rPr lang="el-GR" dirty="0"/>
              <a:t>Σύγχυση λόγω ένδειξης (3)</a:t>
            </a:r>
          </a:p>
        </p:txBody>
      </p:sp>
      <p:sp>
        <p:nvSpPr>
          <p:cNvPr id="3" name="Content Placeholder 2">
            <a:extLst>
              <a:ext uri="{FF2B5EF4-FFF2-40B4-BE49-F238E27FC236}">
                <a16:creationId xmlns:a16="http://schemas.microsoft.com/office/drawing/2014/main" id="{02B330C7-0CE2-4CD0-A95D-1F5B496A2700}"/>
              </a:ext>
            </a:extLst>
          </p:cNvPr>
          <p:cNvSpPr>
            <a:spLocks noGrp="1"/>
          </p:cNvSpPr>
          <p:nvPr>
            <p:ph idx="1"/>
          </p:nvPr>
        </p:nvSpPr>
        <p:spPr/>
        <p:txBody>
          <a:bodyPr>
            <a:normAutofit/>
          </a:bodyPr>
          <a:lstStyle/>
          <a:p>
            <a:r>
              <a:rPr lang="el-GR" dirty="0"/>
              <a:t>Η είσοδος των πασχόντων στη μελέτη πρέπει να γίνεται σε σημείο που να επιτρέπει την εφαρμογή της θεραπευτικής παρέμβασης για εύλογο χρονικό διάστημα.</a:t>
            </a:r>
          </a:p>
          <a:p>
            <a:r>
              <a:rPr lang="el-GR" dirty="0"/>
              <a:t>Πρέπει να αποκλείονται από τη μελέτη οι πάσχοντες εκείνοι που βρίσκονται σε αρχικό ή τελικό στάδιο της πάθησης, οπότε δεν επιτρέπεται η εφαρμογή της μελετώμενης θεραπευτικής παρέμβασης.</a:t>
            </a:r>
          </a:p>
        </p:txBody>
      </p:sp>
    </p:spTree>
    <p:extLst>
      <p:ext uri="{BB962C8B-B14F-4D97-AF65-F5344CB8AC3E}">
        <p14:creationId xmlns:p14="http://schemas.microsoft.com/office/powerpoint/2010/main" val="20077199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52E95-8C1B-457E-B892-5737E8E85E5B}"/>
              </a:ext>
            </a:extLst>
          </p:cNvPr>
          <p:cNvSpPr>
            <a:spLocks noGrp="1"/>
          </p:cNvSpPr>
          <p:nvPr>
            <p:ph type="title"/>
          </p:nvPr>
        </p:nvSpPr>
        <p:spPr/>
        <p:txBody>
          <a:bodyPr/>
          <a:lstStyle/>
          <a:p>
            <a:r>
              <a:rPr lang="el-GR" dirty="0"/>
              <a:t>Σύγχυση λόγω ένδειξης (4)</a:t>
            </a:r>
          </a:p>
        </p:txBody>
      </p:sp>
      <p:sp>
        <p:nvSpPr>
          <p:cNvPr id="3" name="Content Placeholder 2">
            <a:extLst>
              <a:ext uri="{FF2B5EF4-FFF2-40B4-BE49-F238E27FC236}">
                <a16:creationId xmlns:a16="http://schemas.microsoft.com/office/drawing/2014/main" id="{9C2BBFF4-43D0-49B4-85B3-AE0799213B5B}"/>
              </a:ext>
            </a:extLst>
          </p:cNvPr>
          <p:cNvSpPr>
            <a:spLocks noGrp="1"/>
          </p:cNvSpPr>
          <p:nvPr>
            <p:ph idx="1"/>
          </p:nvPr>
        </p:nvSpPr>
        <p:spPr/>
        <p:txBody>
          <a:bodyPr/>
          <a:lstStyle/>
          <a:p>
            <a:r>
              <a:rPr lang="el-GR" dirty="0"/>
              <a:t>Η κατανομή της θεραπευτικής παρέμβασης πρέπει να πραγματοποιείται με τυχαίο τρόπο, έτσι ώστε να μειώνεται στον μεγαλύτερο δυνατό βαθμό η ενδεχόμενη </a:t>
            </a:r>
            <a:r>
              <a:rPr lang="el-GR" dirty="0" err="1"/>
              <a:t>συγχυτική</a:t>
            </a:r>
            <a:r>
              <a:rPr lang="el-GR" dirty="0"/>
              <a:t> επίδραση διαφόρων χαρακτηριστικών, όπως η ηλικία, το φύλο, η βαρύτητα της νόσου κ.ά.</a:t>
            </a:r>
          </a:p>
          <a:p>
            <a:r>
              <a:rPr lang="el-GR" dirty="0"/>
              <a:t>Εάν η νέα θεραπεία, π.χ. χορηγείται σε πάσχοντες που βρίσκονται σε πιο προχωρημένο στάδιο της πάθησης συγκριτικά με την άλλη ομάδα, τότε αυξάνεται ο κίνδυνος για μη έγκυρη εκτίμηση της νέας θεραπείας.</a:t>
            </a:r>
          </a:p>
          <a:p>
            <a:r>
              <a:rPr lang="el-GR" dirty="0"/>
              <a:t>Ο καλύτερος τρόπος για να επιτευχθεί η </a:t>
            </a:r>
            <a:r>
              <a:rPr lang="el-GR" dirty="0" err="1"/>
              <a:t>συγκρισιμότητα</a:t>
            </a:r>
            <a:r>
              <a:rPr lang="el-GR" dirty="0"/>
              <a:t> μεταξύ των θεραπευτικών παρεμβάσεων είναι η τυχαία κατανομή των μελετώμενων ατόμων. </a:t>
            </a:r>
          </a:p>
          <a:p>
            <a:endParaRPr lang="el-GR" dirty="0"/>
          </a:p>
        </p:txBody>
      </p:sp>
    </p:spTree>
    <p:extLst>
      <p:ext uri="{BB962C8B-B14F-4D97-AF65-F5344CB8AC3E}">
        <p14:creationId xmlns:p14="http://schemas.microsoft.com/office/powerpoint/2010/main" val="3405719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4B327-B4EC-48D6-9F7C-48EDE5F8D587}"/>
              </a:ext>
            </a:extLst>
          </p:cNvPr>
          <p:cNvSpPr>
            <a:spLocks noGrp="1"/>
          </p:cNvSpPr>
          <p:nvPr>
            <p:ph type="title"/>
          </p:nvPr>
        </p:nvSpPr>
        <p:spPr/>
        <p:txBody>
          <a:bodyPr/>
          <a:lstStyle/>
          <a:p>
            <a:r>
              <a:rPr lang="el-GR" dirty="0"/>
              <a:t>Εισαγωγή (1)</a:t>
            </a:r>
          </a:p>
        </p:txBody>
      </p:sp>
      <p:sp>
        <p:nvSpPr>
          <p:cNvPr id="3" name="Content Placeholder 2">
            <a:extLst>
              <a:ext uri="{FF2B5EF4-FFF2-40B4-BE49-F238E27FC236}">
                <a16:creationId xmlns:a16="http://schemas.microsoft.com/office/drawing/2014/main" id="{4D534912-E27E-4EC6-8CBC-26A4C7AC3D5B}"/>
              </a:ext>
            </a:extLst>
          </p:cNvPr>
          <p:cNvSpPr>
            <a:spLocks noGrp="1"/>
          </p:cNvSpPr>
          <p:nvPr>
            <p:ph idx="1"/>
          </p:nvPr>
        </p:nvSpPr>
        <p:spPr/>
        <p:txBody>
          <a:bodyPr/>
          <a:lstStyle/>
          <a:p>
            <a:r>
              <a:rPr lang="el-GR" dirty="0"/>
              <a:t>Στην επιδημιολογία, οι πειραματικές μελέτες ή με άλλη διατύπωση, οι τυχαιοποιημένες ελεγχόμενες δοκιμές διακρίνονται στις:</a:t>
            </a:r>
          </a:p>
          <a:p>
            <a:pPr marL="749808" lvl="1" indent="-457200">
              <a:buFont typeface="+mj-lt"/>
              <a:buAutoNum type="arabicPeriod"/>
            </a:pPr>
            <a:r>
              <a:rPr lang="el-GR" dirty="0"/>
              <a:t>Τυχαιοποιημένες μελέτες θεραπευτικής παρέμβασης ή αλλιώς κλινικές δοκιμές, στις οποίες τα μελετώμενα άτομα είναι πάσχοντα και στις </a:t>
            </a:r>
          </a:p>
          <a:p>
            <a:pPr marL="749808" lvl="1" indent="-457200">
              <a:buFont typeface="+mj-lt"/>
              <a:buAutoNum type="arabicPeriod"/>
            </a:pPr>
            <a:r>
              <a:rPr lang="el-GR" dirty="0"/>
              <a:t>Τυχαιοποιημένες μελέτες προληπτικής παρέμβασης, που περιλαμβάνουν τις δοκιμές πεδίου (στις οποίες η παρέμβαση αφορά σε υγιή μελετώμενα άτομα) και τις δοκιμές παρέμβασης στην κοινότητα (στις οποίες η παρέμβαση αφορά σε υγιείς ομάδες ατόμων και όχι ατομικά).</a:t>
            </a:r>
          </a:p>
        </p:txBody>
      </p:sp>
    </p:spTree>
    <p:extLst>
      <p:ext uri="{BB962C8B-B14F-4D97-AF65-F5344CB8AC3E}">
        <p14:creationId xmlns:p14="http://schemas.microsoft.com/office/powerpoint/2010/main" val="4083723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F20E5-5827-4FD0-899D-70AB9F67D224}"/>
              </a:ext>
            </a:extLst>
          </p:cNvPr>
          <p:cNvSpPr>
            <a:spLocks noGrp="1"/>
          </p:cNvSpPr>
          <p:nvPr>
            <p:ph type="title"/>
          </p:nvPr>
        </p:nvSpPr>
        <p:spPr/>
        <p:txBody>
          <a:bodyPr/>
          <a:lstStyle/>
          <a:p>
            <a:r>
              <a:rPr lang="el-GR" dirty="0"/>
              <a:t>Σύγχυση λόγω ένδειξης (5)</a:t>
            </a:r>
          </a:p>
        </p:txBody>
      </p:sp>
      <p:sp>
        <p:nvSpPr>
          <p:cNvPr id="3" name="Content Placeholder 2">
            <a:extLst>
              <a:ext uri="{FF2B5EF4-FFF2-40B4-BE49-F238E27FC236}">
                <a16:creationId xmlns:a16="http://schemas.microsoft.com/office/drawing/2014/main" id="{2B1F326E-5DB3-47AA-B2C4-872C149EC750}"/>
              </a:ext>
            </a:extLst>
          </p:cNvPr>
          <p:cNvSpPr>
            <a:spLocks noGrp="1"/>
          </p:cNvSpPr>
          <p:nvPr>
            <p:ph idx="1"/>
          </p:nvPr>
        </p:nvSpPr>
        <p:spPr/>
        <p:txBody>
          <a:bodyPr/>
          <a:lstStyle/>
          <a:p>
            <a:r>
              <a:rPr lang="el-GR" dirty="0"/>
              <a:t>Δυστυχώς, σε ορισμένες περιπτώσεις, η σύγκριση της αποτελεσματικότητας των θεραπευτικών παρεμβάσεων πραγματοποιείται με μη τυχαιοποιημένες δοκιμές.</a:t>
            </a:r>
          </a:p>
          <a:p>
            <a:r>
              <a:rPr lang="el-GR" dirty="0"/>
              <a:t>Στις μελέτες αυτές, συγκρίνεται η αποτελεσματικότητα των θεραπευτικών παρεμβάσεων, χωρίς όμως να λαμβάνεται υπόψη ότι η έκβαση δεν εξαρτάται μόνο από τη θεραπευτική παρέμβαση, αλλά και από τις θεραπευτικές ενδείξεις.</a:t>
            </a:r>
          </a:p>
          <a:p>
            <a:r>
              <a:rPr lang="el-GR" dirty="0"/>
              <a:t>Το πρόβλημα δηλαδή συνίσταται κυρίως στη «σύγχυση λόγω ένδειξης».</a:t>
            </a:r>
          </a:p>
        </p:txBody>
      </p:sp>
    </p:spTree>
    <p:extLst>
      <p:ext uri="{BB962C8B-B14F-4D97-AF65-F5344CB8AC3E}">
        <p14:creationId xmlns:p14="http://schemas.microsoft.com/office/powerpoint/2010/main" val="37997471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B0516-D7A7-4F44-8785-AEE7DD120186}"/>
              </a:ext>
            </a:extLst>
          </p:cNvPr>
          <p:cNvSpPr>
            <a:spLocks noGrp="1"/>
          </p:cNvSpPr>
          <p:nvPr>
            <p:ph type="title"/>
          </p:nvPr>
        </p:nvSpPr>
        <p:spPr/>
        <p:txBody>
          <a:bodyPr/>
          <a:lstStyle/>
          <a:p>
            <a:r>
              <a:rPr lang="el-GR" dirty="0"/>
              <a:t>Σύγχυση λόγω ένδειξης (6)</a:t>
            </a:r>
          </a:p>
        </p:txBody>
      </p:sp>
      <p:sp>
        <p:nvSpPr>
          <p:cNvPr id="3" name="Content Placeholder 2">
            <a:extLst>
              <a:ext uri="{FF2B5EF4-FFF2-40B4-BE49-F238E27FC236}">
                <a16:creationId xmlns:a16="http://schemas.microsoft.com/office/drawing/2014/main" id="{1DE95151-1FAF-4833-91E3-521EA93F9367}"/>
              </a:ext>
            </a:extLst>
          </p:cNvPr>
          <p:cNvSpPr>
            <a:spLocks noGrp="1"/>
          </p:cNvSpPr>
          <p:nvPr>
            <p:ph idx="1"/>
          </p:nvPr>
        </p:nvSpPr>
        <p:spPr/>
        <p:txBody>
          <a:bodyPr/>
          <a:lstStyle/>
          <a:p>
            <a:r>
              <a:rPr lang="el-GR" dirty="0"/>
              <a:t>Πιο συγκεκριμένα, αυτοί που λαμβάνουν μια θεραπευτική αγωγή γενικά διαφέρουν από εκείνους που λαμβάνουν μια άλλη σύμφωνα με την ιατρική ένδειξη για την οποία οι θεραπευτικές αγωγές εφαρμόζονται.</a:t>
            </a:r>
          </a:p>
          <a:p>
            <a:r>
              <a:rPr lang="el-GR" dirty="0"/>
              <a:t>Ακόμη και αν η συγκρινόμενη ομάδα περιλαμβάνει πάσχοντες με την ίδια πάθηση που λαμβάνουν μια διαφορετική θεραπευτική αγωγή, αναμένεται να υπάρχουν διαφορές στην κατανομή της σοβαρότητας της νόσου μεταξύ των ομάδων που λαμβάνουν διαφορετικές θεραπευτικές αγωγές, εφόσον η κατανομή των πασχόντων δεν πραγματοποιηθεί με τυχαίο τρόπο.</a:t>
            </a:r>
          </a:p>
          <a:p>
            <a:r>
              <a:rPr lang="el-GR" dirty="0"/>
              <a:t>Η σύγχυση που προκαλείται στην περίπτωση αυτή είναι γνωστή ως «σύγχυση λόγω ένδειξης». </a:t>
            </a:r>
          </a:p>
        </p:txBody>
      </p:sp>
    </p:spTree>
    <p:extLst>
      <p:ext uri="{BB962C8B-B14F-4D97-AF65-F5344CB8AC3E}">
        <p14:creationId xmlns:p14="http://schemas.microsoft.com/office/powerpoint/2010/main" val="16127913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4FE40-0E1D-4BB3-AA61-0205C04D0D6C}"/>
              </a:ext>
            </a:extLst>
          </p:cNvPr>
          <p:cNvSpPr>
            <a:spLocks noGrp="1"/>
          </p:cNvSpPr>
          <p:nvPr>
            <p:ph type="title"/>
          </p:nvPr>
        </p:nvSpPr>
        <p:spPr/>
        <p:txBody>
          <a:bodyPr/>
          <a:lstStyle/>
          <a:p>
            <a:r>
              <a:rPr lang="el-GR" dirty="0"/>
              <a:t>Εξουδετέρωση σύγχυσης λόγω ένδειξης </a:t>
            </a:r>
          </a:p>
        </p:txBody>
      </p:sp>
      <p:sp>
        <p:nvSpPr>
          <p:cNvPr id="3" name="Content Placeholder 2">
            <a:extLst>
              <a:ext uri="{FF2B5EF4-FFF2-40B4-BE49-F238E27FC236}">
                <a16:creationId xmlns:a16="http://schemas.microsoft.com/office/drawing/2014/main" id="{CFEC4E68-D433-4AE4-861C-88D3F6C48915}"/>
              </a:ext>
            </a:extLst>
          </p:cNvPr>
          <p:cNvSpPr>
            <a:spLocks noGrp="1"/>
          </p:cNvSpPr>
          <p:nvPr>
            <p:ph idx="1"/>
          </p:nvPr>
        </p:nvSpPr>
        <p:spPr/>
        <p:txBody>
          <a:bodyPr/>
          <a:lstStyle/>
          <a:p>
            <a:r>
              <a:rPr lang="el-GR" dirty="0"/>
              <a:t>Στις μη τυχαιοποιημένες δοκιμές, ακόμη και όταν η πληροφορία για τους </a:t>
            </a:r>
            <a:r>
              <a:rPr lang="el-GR" dirty="0" err="1"/>
              <a:t>συγχυτές</a:t>
            </a:r>
            <a:r>
              <a:rPr lang="el-GR" dirty="0"/>
              <a:t> είναι επαρκής, δεν είναι δυνατόν να εξουδετερωθεί πλήρως η «σύγχυση λόγω ένδειξης». </a:t>
            </a:r>
          </a:p>
          <a:p>
            <a:r>
              <a:rPr lang="el-GR" dirty="0"/>
              <a:t>Για τον λόγο αυτό, απαιτείται η διεξαγωγή κλινικών δοκιμών στις οποίες η κατανομή των μελετώμενων ατόμων </a:t>
            </a:r>
            <a:r>
              <a:rPr lang="el-GR" b="1" dirty="0"/>
              <a:t>με τυχαίο τρόπο </a:t>
            </a:r>
            <a:r>
              <a:rPr lang="el-GR" dirty="0"/>
              <a:t>έχει ως αποτέλεσμα να εξισώνονται οι προγνωστικοί παράγοντες (</a:t>
            </a:r>
            <a:r>
              <a:rPr lang="el-GR" dirty="0" err="1"/>
              <a:t>συγχυτές</a:t>
            </a:r>
            <a:r>
              <a:rPr lang="el-GR" dirty="0"/>
              <a:t>) μεταξύ των ομάδων που λαμβάνουν διαφορετικές θεραπευτικές αγωγές.</a:t>
            </a:r>
          </a:p>
          <a:p>
            <a:r>
              <a:rPr lang="el-GR" dirty="0"/>
              <a:t>Άρα, η </a:t>
            </a:r>
            <a:r>
              <a:rPr lang="el-GR" dirty="0" err="1"/>
              <a:t>τυχαιοποίηση</a:t>
            </a:r>
            <a:r>
              <a:rPr lang="el-GR" dirty="0"/>
              <a:t> είναι απαραίτητη για τη εξουδετέρωση της «σύγχυσης λόγω ένδειξης».</a:t>
            </a:r>
          </a:p>
        </p:txBody>
      </p:sp>
    </p:spTree>
    <p:extLst>
      <p:ext uri="{BB962C8B-B14F-4D97-AF65-F5344CB8AC3E}">
        <p14:creationId xmlns:p14="http://schemas.microsoft.com/office/powerpoint/2010/main" val="23615065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91594-1DEF-44ED-BBAD-976700C15630}"/>
              </a:ext>
            </a:extLst>
          </p:cNvPr>
          <p:cNvSpPr>
            <a:spLocks noGrp="1"/>
          </p:cNvSpPr>
          <p:nvPr>
            <p:ph type="title"/>
          </p:nvPr>
        </p:nvSpPr>
        <p:spPr/>
        <p:txBody>
          <a:bodyPr/>
          <a:lstStyle/>
          <a:p>
            <a:r>
              <a:rPr lang="el-GR" dirty="0" err="1"/>
              <a:t>Τυχαιοποίηση</a:t>
            </a:r>
            <a:r>
              <a:rPr lang="el-GR" dirty="0"/>
              <a:t> (</a:t>
            </a:r>
            <a:r>
              <a:rPr lang="en-US" dirty="0"/>
              <a:t>randomization)</a:t>
            </a:r>
            <a:endParaRPr lang="el-GR" dirty="0"/>
          </a:p>
        </p:txBody>
      </p:sp>
      <p:sp>
        <p:nvSpPr>
          <p:cNvPr id="3" name="Content Placeholder 2">
            <a:extLst>
              <a:ext uri="{FF2B5EF4-FFF2-40B4-BE49-F238E27FC236}">
                <a16:creationId xmlns:a16="http://schemas.microsoft.com/office/drawing/2014/main" id="{AC71022E-77D6-4D7D-AD1E-AD1411FD3B7A}"/>
              </a:ext>
            </a:extLst>
          </p:cNvPr>
          <p:cNvSpPr>
            <a:spLocks noGrp="1"/>
          </p:cNvSpPr>
          <p:nvPr>
            <p:ph idx="1"/>
          </p:nvPr>
        </p:nvSpPr>
        <p:spPr/>
        <p:txBody>
          <a:bodyPr/>
          <a:lstStyle/>
          <a:p>
            <a:r>
              <a:rPr lang="el-GR" dirty="0"/>
              <a:t>Στις κλινικές δοκιμές, οι μελετώμενοι πάσχοντες κατανέμονται με τυχαίο τρόπο στην ενδεικτική κατηγορία (θεραπευτική παρέμβαση Α) και στην κατηγορία αναφοράς (θεραπευτική παρέμβαση Β) του μελετώμενου προσδιοριστή και έπειτα παρακολουθούνται στον χρόνο, οπότε καταγράφεται η πληροφορία αναφορικά με τη μελετώμενη έκβαση.</a:t>
            </a:r>
          </a:p>
        </p:txBody>
      </p:sp>
    </p:spTree>
    <p:extLst>
      <p:ext uri="{BB962C8B-B14F-4D97-AF65-F5344CB8AC3E}">
        <p14:creationId xmlns:p14="http://schemas.microsoft.com/office/powerpoint/2010/main" val="11391630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EC149-E0CB-4CD7-BFC9-F10C5ABDC79B}"/>
              </a:ext>
            </a:extLst>
          </p:cNvPr>
          <p:cNvSpPr>
            <a:spLocks noGrp="1"/>
          </p:cNvSpPr>
          <p:nvPr>
            <p:ph type="title"/>
          </p:nvPr>
        </p:nvSpPr>
        <p:spPr/>
        <p:txBody>
          <a:bodyPr/>
          <a:lstStyle/>
          <a:p>
            <a:pPr algn="ctr"/>
            <a:r>
              <a:rPr lang="el-GR" dirty="0" err="1"/>
              <a:t>Τυχαιοποίηση</a:t>
            </a:r>
            <a:r>
              <a:rPr lang="el-GR" dirty="0"/>
              <a:t>-Σχεδιασμός των κλινικών μελετών </a:t>
            </a:r>
          </a:p>
        </p:txBody>
      </p:sp>
      <p:pic>
        <p:nvPicPr>
          <p:cNvPr id="4" name="Content Placeholder 3">
            <a:extLst>
              <a:ext uri="{FF2B5EF4-FFF2-40B4-BE49-F238E27FC236}">
                <a16:creationId xmlns:a16="http://schemas.microsoft.com/office/drawing/2014/main" id="{37028856-BD70-4655-9C09-A205A846D09E}"/>
              </a:ext>
            </a:extLst>
          </p:cNvPr>
          <p:cNvPicPr>
            <a:picLocks noGrp="1" noChangeAspect="1"/>
          </p:cNvPicPr>
          <p:nvPr>
            <p:ph idx="1"/>
          </p:nvPr>
        </p:nvPicPr>
        <p:blipFill rotWithShape="1">
          <a:blip r:embed="rId2"/>
          <a:srcRect t="28344"/>
          <a:stretch/>
        </p:blipFill>
        <p:spPr>
          <a:xfrm>
            <a:off x="1097280" y="1969687"/>
            <a:ext cx="9831896" cy="3818717"/>
          </a:xfrm>
          <a:prstGeom prst="rect">
            <a:avLst/>
          </a:prstGeom>
        </p:spPr>
      </p:pic>
    </p:spTree>
    <p:extLst>
      <p:ext uri="{BB962C8B-B14F-4D97-AF65-F5344CB8AC3E}">
        <p14:creationId xmlns:p14="http://schemas.microsoft.com/office/powerpoint/2010/main" val="3679856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48620-3543-44A6-BF06-3AB4008159FF}"/>
              </a:ext>
            </a:extLst>
          </p:cNvPr>
          <p:cNvSpPr>
            <a:spLocks noGrp="1"/>
          </p:cNvSpPr>
          <p:nvPr>
            <p:ph type="title"/>
          </p:nvPr>
        </p:nvSpPr>
        <p:spPr/>
        <p:txBody>
          <a:bodyPr/>
          <a:lstStyle/>
          <a:p>
            <a:r>
              <a:rPr lang="el-GR" dirty="0" err="1"/>
              <a:t>Τυχαιοποίηση</a:t>
            </a:r>
            <a:r>
              <a:rPr lang="el-GR" dirty="0"/>
              <a:t> (</a:t>
            </a:r>
            <a:r>
              <a:rPr lang="en-US" dirty="0"/>
              <a:t>randomization)</a:t>
            </a:r>
            <a:endParaRPr lang="el-GR" dirty="0"/>
          </a:p>
        </p:txBody>
      </p:sp>
      <p:sp>
        <p:nvSpPr>
          <p:cNvPr id="3" name="Content Placeholder 2">
            <a:extLst>
              <a:ext uri="{FF2B5EF4-FFF2-40B4-BE49-F238E27FC236}">
                <a16:creationId xmlns:a16="http://schemas.microsoft.com/office/drawing/2014/main" id="{8901084A-CC85-40D1-8E59-CBC17BBE9B98}"/>
              </a:ext>
            </a:extLst>
          </p:cNvPr>
          <p:cNvSpPr>
            <a:spLocks noGrp="1"/>
          </p:cNvSpPr>
          <p:nvPr>
            <p:ph idx="1"/>
          </p:nvPr>
        </p:nvSpPr>
        <p:spPr/>
        <p:txBody>
          <a:bodyPr>
            <a:normAutofit/>
          </a:bodyPr>
          <a:lstStyle/>
          <a:p>
            <a:r>
              <a:rPr lang="el-GR" dirty="0"/>
              <a:t>Το πλέον σημαντικό σε μια κλινική δοκιμή είναι οι πάσχοντες να κατανέμονται στις δύο (ή σπανιότερα περισσότερες) μελετώμενες ομάδες με τέτοιον τρόπο ώστε να μεγιστοποιείται η πιθανότητα των δύο ομάδων να είναι παρόμοιες όσον αφορά στους πιθανούς </a:t>
            </a:r>
            <a:r>
              <a:rPr lang="el-GR" dirty="0" err="1"/>
              <a:t>συγχυτές</a:t>
            </a:r>
            <a:r>
              <a:rPr lang="el-GR" dirty="0"/>
              <a:t>.</a:t>
            </a:r>
          </a:p>
          <a:p>
            <a:r>
              <a:rPr lang="el-GR" dirty="0"/>
              <a:t>Ο στόχος αυτός επιτυγχάνεται με την </a:t>
            </a:r>
            <a:r>
              <a:rPr lang="el-GR" dirty="0" err="1"/>
              <a:t>τυχαιοποίηση</a:t>
            </a:r>
            <a:r>
              <a:rPr lang="el-GR" dirty="0"/>
              <a:t>, στην οποία η κατανομή κάθε πάσχοντα σε μια από τις δύο ομάδες είναι ανεξάρτητη από τους υπόλοιπους πάσχοντες και επιπλέον δεν επηρεάζεται από τις προτιμήσεις του ερευνητή ή του πάσχοντα.</a:t>
            </a:r>
          </a:p>
        </p:txBody>
      </p:sp>
    </p:spTree>
    <p:extLst>
      <p:ext uri="{BB962C8B-B14F-4D97-AF65-F5344CB8AC3E}">
        <p14:creationId xmlns:p14="http://schemas.microsoft.com/office/powerpoint/2010/main" val="334261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51AF2-57CD-4723-8259-CFB16F2CE81E}"/>
              </a:ext>
            </a:extLst>
          </p:cNvPr>
          <p:cNvSpPr>
            <a:spLocks noGrp="1"/>
          </p:cNvSpPr>
          <p:nvPr>
            <p:ph type="title"/>
          </p:nvPr>
        </p:nvSpPr>
        <p:spPr/>
        <p:txBody>
          <a:bodyPr/>
          <a:lstStyle/>
          <a:p>
            <a:r>
              <a:rPr lang="el-GR" dirty="0" err="1"/>
              <a:t>Τυχαιοποίηση</a:t>
            </a:r>
            <a:r>
              <a:rPr lang="el-GR" dirty="0"/>
              <a:t> (</a:t>
            </a:r>
            <a:r>
              <a:rPr lang="en-US" dirty="0"/>
              <a:t>randomization)</a:t>
            </a:r>
            <a:endParaRPr lang="el-GR" dirty="0"/>
          </a:p>
        </p:txBody>
      </p:sp>
      <p:sp>
        <p:nvSpPr>
          <p:cNvPr id="3" name="Content Placeholder 2">
            <a:extLst>
              <a:ext uri="{FF2B5EF4-FFF2-40B4-BE49-F238E27FC236}">
                <a16:creationId xmlns:a16="http://schemas.microsoft.com/office/drawing/2014/main" id="{CFE72477-DD18-4A99-93D9-E807C371DDF7}"/>
              </a:ext>
            </a:extLst>
          </p:cNvPr>
          <p:cNvSpPr>
            <a:spLocks noGrp="1"/>
          </p:cNvSpPr>
          <p:nvPr>
            <p:ph idx="1"/>
          </p:nvPr>
        </p:nvSpPr>
        <p:spPr/>
        <p:txBody>
          <a:bodyPr/>
          <a:lstStyle/>
          <a:p>
            <a:r>
              <a:rPr lang="el-GR" dirty="0"/>
              <a:t>Στην περίπτωση που υπάρχουν δύο μελετώμενες θεραπευτικές παρεμβάσεις με ισοδύναμο αριθμό ατόμων σε κάθε ομάδα, τότε η πιθανότητα κάθε πάσχοντα να ανήκει σε μια από τις 2 ομάδες είναι 50%.</a:t>
            </a:r>
          </a:p>
          <a:p>
            <a:r>
              <a:rPr lang="el-GR" dirty="0"/>
              <a:t>Η τυχαία κατανομή των πασχόντων μπορεί να επιτευχθεί απλώς με τη ρίψη ενός νομίσματος.</a:t>
            </a:r>
          </a:p>
          <a:p>
            <a:r>
              <a:rPr lang="el-GR" dirty="0"/>
              <a:t>Για κάθε ζεύγος πασχόντων, η εμφάνιση «κεφαλής» οδηγεί τον πρώτο πάσχοντα στην ομάδα Α, ενώ η εμφάνιση «γραμμάτων» τον οδηγεί στην ομάδα Β.</a:t>
            </a:r>
          </a:p>
          <a:p>
            <a:r>
              <a:rPr lang="el-GR" dirty="0"/>
              <a:t>Έτσι, αφού ολοκληρωθεί η ρίψη του νομίσματος για όλα τα ζεύγη θα προκύψουν με τυχαίο τρόπο οι δύο ισοδύναμες ομάδες.</a:t>
            </a:r>
          </a:p>
          <a:p>
            <a:r>
              <a:rPr lang="el-GR" dirty="0"/>
              <a:t>Με τον τρόπο αυτό, αναμένεται η κατανομή των πιθανών </a:t>
            </a:r>
            <a:r>
              <a:rPr lang="el-GR" dirty="0" err="1"/>
              <a:t>συγχυτών</a:t>
            </a:r>
            <a:r>
              <a:rPr lang="el-GR" dirty="0"/>
              <a:t> στις δύο ομάδες να είναι παρόμοια, με αποτέλεσμα η διαφορά που ενδεχομένως προκύψει να οφείλεται στη θεραπευτική παρέμβαση.</a:t>
            </a:r>
          </a:p>
          <a:p>
            <a:endParaRPr lang="el-GR" dirty="0"/>
          </a:p>
        </p:txBody>
      </p:sp>
    </p:spTree>
    <p:extLst>
      <p:ext uri="{BB962C8B-B14F-4D97-AF65-F5344CB8AC3E}">
        <p14:creationId xmlns:p14="http://schemas.microsoft.com/office/powerpoint/2010/main" val="29072794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88654-5FCD-49B8-90FF-E4034D0FA31E}"/>
              </a:ext>
            </a:extLst>
          </p:cNvPr>
          <p:cNvSpPr>
            <a:spLocks noGrp="1"/>
          </p:cNvSpPr>
          <p:nvPr>
            <p:ph type="title"/>
          </p:nvPr>
        </p:nvSpPr>
        <p:spPr/>
        <p:txBody>
          <a:bodyPr/>
          <a:lstStyle/>
          <a:p>
            <a:r>
              <a:rPr lang="el-GR" dirty="0"/>
              <a:t>Τρόποι </a:t>
            </a:r>
            <a:r>
              <a:rPr lang="el-GR" dirty="0" err="1"/>
              <a:t>τυχαιοποίησης</a:t>
            </a:r>
            <a:endParaRPr lang="el-GR" dirty="0"/>
          </a:p>
        </p:txBody>
      </p:sp>
      <p:sp>
        <p:nvSpPr>
          <p:cNvPr id="3" name="Content Placeholder 2">
            <a:extLst>
              <a:ext uri="{FF2B5EF4-FFF2-40B4-BE49-F238E27FC236}">
                <a16:creationId xmlns:a16="http://schemas.microsoft.com/office/drawing/2014/main" id="{EE2BA369-F9A0-418D-A922-7948135C12CA}"/>
              </a:ext>
            </a:extLst>
          </p:cNvPr>
          <p:cNvSpPr>
            <a:spLocks noGrp="1"/>
          </p:cNvSpPr>
          <p:nvPr>
            <p:ph idx="1"/>
          </p:nvPr>
        </p:nvSpPr>
        <p:spPr/>
        <p:txBody>
          <a:bodyPr/>
          <a:lstStyle/>
          <a:p>
            <a:r>
              <a:rPr lang="el-GR" dirty="0"/>
              <a:t>Η ρίψη ενός νομίσματος</a:t>
            </a:r>
          </a:p>
          <a:p>
            <a:r>
              <a:rPr lang="el-GR" dirty="0"/>
              <a:t>Ο πίνακας τυχαίων αριθμών (δημιουργούνται μέσω μαθηματικής διαδικασίας με τη βοήθεια του Η.Υ.)</a:t>
            </a:r>
          </a:p>
        </p:txBody>
      </p:sp>
    </p:spTree>
    <p:extLst>
      <p:ext uri="{BB962C8B-B14F-4D97-AF65-F5344CB8AC3E}">
        <p14:creationId xmlns:p14="http://schemas.microsoft.com/office/powerpoint/2010/main" val="29436343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3BCCF-F6D7-4366-A85D-8625C12D91AE}"/>
              </a:ext>
            </a:extLst>
          </p:cNvPr>
          <p:cNvSpPr>
            <a:spLocks noGrp="1"/>
          </p:cNvSpPr>
          <p:nvPr>
            <p:ph type="title"/>
          </p:nvPr>
        </p:nvSpPr>
        <p:spPr/>
        <p:txBody>
          <a:bodyPr/>
          <a:lstStyle/>
          <a:p>
            <a:r>
              <a:rPr lang="el-GR" dirty="0"/>
              <a:t>«Τυφλή» μέθοδος</a:t>
            </a:r>
          </a:p>
        </p:txBody>
      </p:sp>
      <p:sp>
        <p:nvSpPr>
          <p:cNvPr id="3" name="Content Placeholder 2">
            <a:extLst>
              <a:ext uri="{FF2B5EF4-FFF2-40B4-BE49-F238E27FC236}">
                <a16:creationId xmlns:a16="http://schemas.microsoft.com/office/drawing/2014/main" id="{286E49D0-A63A-43EE-9D6D-39AB5EB1D51D}"/>
              </a:ext>
            </a:extLst>
          </p:cNvPr>
          <p:cNvSpPr>
            <a:spLocks noGrp="1"/>
          </p:cNvSpPr>
          <p:nvPr>
            <p:ph idx="1"/>
          </p:nvPr>
        </p:nvSpPr>
        <p:spPr/>
        <p:txBody>
          <a:bodyPr/>
          <a:lstStyle/>
          <a:p>
            <a:r>
              <a:rPr lang="el-GR" dirty="0"/>
              <a:t>Στις κλινικές δοκιμές, η ομοιότητα των συγκρινόμενων ομάδων, που επιτυγχάνεται με την </a:t>
            </a:r>
            <a:r>
              <a:rPr lang="el-GR" dirty="0" err="1"/>
              <a:t>τυχαιοποίηση</a:t>
            </a:r>
            <a:r>
              <a:rPr lang="el-GR" dirty="0"/>
              <a:t>, είναι δυνατόν να ανατραπεί, αν οι πάσχοντες που ανήκουν στις ομάδες αυτές ή οι ερευνητές που αξιολογούν τα αποτελέσματα των συγκρινόμενων θεραπευτικών παρεμβάσεων διαφοροποιούν συνειδητά ή υποσυνείδητα τη συμπεριφορά τους (οι πάσχοντες) ή την κρίση τους (οι ερευνητές), ανάλογα με την ομάδα στην οποία ανήκουν οι πάσχοντες.</a:t>
            </a:r>
          </a:p>
          <a:p>
            <a:r>
              <a:rPr lang="el-GR" dirty="0"/>
              <a:t>Για να αποφευχθούν οι συνέπειες από τις ενδεχόμενες προκαταλήψεις ή αντιδράσεις των πασχόντων ή των ερευνητών, οι κλινικές δοκιμές διεξάγονται κατά κανόνα με τρόπο «διπλά τυφλό» (</a:t>
            </a:r>
            <a:r>
              <a:rPr lang="en-US" dirty="0"/>
              <a:t>double-blind study).</a:t>
            </a:r>
            <a:endParaRPr lang="el-GR" dirty="0"/>
          </a:p>
        </p:txBody>
      </p:sp>
    </p:spTree>
    <p:extLst>
      <p:ext uri="{BB962C8B-B14F-4D97-AF65-F5344CB8AC3E}">
        <p14:creationId xmlns:p14="http://schemas.microsoft.com/office/powerpoint/2010/main" val="27273407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7F021-714C-4535-9569-82450C40F87A}"/>
              </a:ext>
            </a:extLst>
          </p:cNvPr>
          <p:cNvSpPr>
            <a:spLocks noGrp="1"/>
          </p:cNvSpPr>
          <p:nvPr>
            <p:ph type="title"/>
          </p:nvPr>
        </p:nvSpPr>
        <p:spPr/>
        <p:txBody>
          <a:bodyPr/>
          <a:lstStyle/>
          <a:p>
            <a:r>
              <a:rPr lang="el-GR" dirty="0"/>
              <a:t>«Τυφλή» μέθοδος</a:t>
            </a:r>
          </a:p>
        </p:txBody>
      </p:sp>
      <p:sp>
        <p:nvSpPr>
          <p:cNvPr id="3" name="Content Placeholder 2">
            <a:extLst>
              <a:ext uri="{FF2B5EF4-FFF2-40B4-BE49-F238E27FC236}">
                <a16:creationId xmlns:a16="http://schemas.microsoft.com/office/drawing/2014/main" id="{B39D0266-2D35-4616-9726-371EA1373FE6}"/>
              </a:ext>
            </a:extLst>
          </p:cNvPr>
          <p:cNvSpPr>
            <a:spLocks noGrp="1"/>
          </p:cNvSpPr>
          <p:nvPr>
            <p:ph idx="1"/>
          </p:nvPr>
        </p:nvSpPr>
        <p:spPr/>
        <p:txBody>
          <a:bodyPr/>
          <a:lstStyle/>
          <a:p>
            <a:r>
              <a:rPr lang="el-GR" dirty="0"/>
              <a:t>«Τυφλή» είναι η μέθοδος εκείνη κατά την οποία η κατανομή της θεραπευτικής παρέμβασης είναι άγνωστη.</a:t>
            </a:r>
          </a:p>
          <a:p>
            <a:r>
              <a:rPr lang="el-GR" dirty="0"/>
              <a:t>Όταν η κατανομή της θεραπευτικής παρέμβασης είναι άγνωστη στους πάσχοντες, αλλά γνωστή στον ερευνητή, τότε η μελέτη καλείται «μονά τυφλή».</a:t>
            </a:r>
          </a:p>
          <a:p>
            <a:r>
              <a:rPr lang="el-GR" dirty="0"/>
              <a:t>Όταν η κατανομή της θεραπευτικής παρέμβασης είναι άγνωστη τόσο στους πάσχοντες όσο και στον ερευνητή, τότε η μελέτη καλείται «διπλά τυφλή».</a:t>
            </a:r>
          </a:p>
          <a:p>
            <a:r>
              <a:rPr lang="el-GR" dirty="0"/>
              <a:t>Σε μια «διπλά τυφλή» μελέτη, η κατανομή της θεραπευτικής παρέμβασης αποκαλύπτεται μόνο όταν υπάρχουν σοβαρές παρενέργειες ή όταν ολοκληρωθεί η μελέτη.</a:t>
            </a:r>
          </a:p>
        </p:txBody>
      </p:sp>
    </p:spTree>
    <p:extLst>
      <p:ext uri="{BB962C8B-B14F-4D97-AF65-F5344CB8AC3E}">
        <p14:creationId xmlns:p14="http://schemas.microsoft.com/office/powerpoint/2010/main" val="2201452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26010-AFF1-40F1-92DC-D6C30287A65F}"/>
              </a:ext>
            </a:extLst>
          </p:cNvPr>
          <p:cNvSpPr>
            <a:spLocks noGrp="1"/>
          </p:cNvSpPr>
          <p:nvPr>
            <p:ph type="title"/>
          </p:nvPr>
        </p:nvSpPr>
        <p:spPr/>
        <p:txBody>
          <a:bodyPr/>
          <a:lstStyle/>
          <a:p>
            <a:r>
              <a:rPr lang="el-GR" dirty="0"/>
              <a:t>Εισαγωγή (2) </a:t>
            </a:r>
          </a:p>
        </p:txBody>
      </p:sp>
      <p:sp>
        <p:nvSpPr>
          <p:cNvPr id="3" name="Content Placeholder 2">
            <a:extLst>
              <a:ext uri="{FF2B5EF4-FFF2-40B4-BE49-F238E27FC236}">
                <a16:creationId xmlns:a16="http://schemas.microsoft.com/office/drawing/2014/main" id="{8B123ABD-02B8-458A-A61A-269506672F10}"/>
              </a:ext>
            </a:extLst>
          </p:cNvPr>
          <p:cNvSpPr>
            <a:spLocks noGrp="1"/>
          </p:cNvSpPr>
          <p:nvPr>
            <p:ph idx="1"/>
          </p:nvPr>
        </p:nvSpPr>
        <p:spPr/>
        <p:txBody>
          <a:bodyPr/>
          <a:lstStyle/>
          <a:p>
            <a:r>
              <a:rPr lang="el-GR" dirty="0"/>
              <a:t>Οι κλινικές δοκιμές αποτελούν ένα από τα πιο ουσιαστικά και ρυθμισμένα είδη έρευνας στον χώρο της υγείας. </a:t>
            </a:r>
          </a:p>
          <a:p>
            <a:r>
              <a:rPr lang="el-GR" dirty="0"/>
              <a:t>Οι κλινικές δοκιμές αποτελούν το στάδιο εκείνο όπου οι γνώσεις από τη βασική και </a:t>
            </a:r>
            <a:r>
              <a:rPr lang="el-GR" dirty="0" err="1"/>
              <a:t>προκλινική</a:t>
            </a:r>
            <a:r>
              <a:rPr lang="el-GR" dirty="0"/>
              <a:t> έρευνα μεταφέρονται για πρώτη φορά στον άνθρωπο. </a:t>
            </a:r>
          </a:p>
          <a:p>
            <a:r>
              <a:rPr lang="el-GR" dirty="0"/>
              <a:t>Είναι η διαδικασία με την οποία ελέγχουμε αν μια νέα θεραπεία, ένα φάρμακο, ένα εμβόλιο, μια νοσηλευτική παρέμβαση ή μια </a:t>
            </a:r>
            <a:r>
              <a:rPr lang="el-GR" dirty="0" err="1"/>
              <a:t>ιατροτεχνολογική</a:t>
            </a:r>
            <a:r>
              <a:rPr lang="el-GR" dirty="0"/>
              <a:t> συσκευή </a:t>
            </a:r>
            <a:r>
              <a:rPr lang="el-GR" b="1" dirty="0"/>
              <a:t>είναι ασφαλής και αποτελεσματική</a:t>
            </a:r>
            <a:r>
              <a:rPr lang="el-GR" dirty="0"/>
              <a:t>.</a:t>
            </a:r>
          </a:p>
        </p:txBody>
      </p:sp>
    </p:spTree>
    <p:extLst>
      <p:ext uri="{BB962C8B-B14F-4D97-AF65-F5344CB8AC3E}">
        <p14:creationId xmlns:p14="http://schemas.microsoft.com/office/powerpoint/2010/main" val="21611023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EA71E-159D-4ED7-9AE2-063788BAB380}"/>
              </a:ext>
            </a:extLst>
          </p:cNvPr>
          <p:cNvSpPr>
            <a:spLocks noGrp="1"/>
          </p:cNvSpPr>
          <p:nvPr>
            <p:ph type="title"/>
          </p:nvPr>
        </p:nvSpPr>
        <p:spPr/>
        <p:txBody>
          <a:bodyPr/>
          <a:lstStyle/>
          <a:p>
            <a:r>
              <a:rPr lang="el-GR" dirty="0"/>
              <a:t>«Τυφλή» μέθοδος</a:t>
            </a:r>
          </a:p>
        </p:txBody>
      </p:sp>
      <p:sp>
        <p:nvSpPr>
          <p:cNvPr id="3" name="Content Placeholder 2">
            <a:extLst>
              <a:ext uri="{FF2B5EF4-FFF2-40B4-BE49-F238E27FC236}">
                <a16:creationId xmlns:a16="http://schemas.microsoft.com/office/drawing/2014/main" id="{7F1C1615-86B9-48D3-89CB-1B6D9010EE37}"/>
              </a:ext>
            </a:extLst>
          </p:cNvPr>
          <p:cNvSpPr>
            <a:spLocks noGrp="1"/>
          </p:cNvSpPr>
          <p:nvPr>
            <p:ph idx="1"/>
          </p:nvPr>
        </p:nvSpPr>
        <p:spPr/>
        <p:txBody>
          <a:bodyPr>
            <a:normAutofit lnSpcReduction="10000"/>
          </a:bodyPr>
          <a:lstStyle/>
          <a:p>
            <a:r>
              <a:rPr lang="el-GR" dirty="0"/>
              <a:t>Αν και η «διπλά τυφλές» κλινικές δοκιμές είναι οι πλέον επιθυμητές, υπάρχουν περιπτώσεις στις οποίες δεν είναι δυνατόν να επιτευχθούν, καθώς οι διαφορές στις θεραπευτικές παρεμβάσεις είναι προφανείς. Π.χ. η χειρουργική επέμβαση έναντι της φαρμακευτικής αγωγής για την αντιμετώπιση μιας πάθησης.</a:t>
            </a:r>
          </a:p>
          <a:p>
            <a:r>
              <a:rPr lang="el-GR" dirty="0"/>
              <a:t>Υπάρχουν βέβαια και περιπτώσεις, όπου η μελετώμενη έκβαση είναι τελείως αντικειμενική (π.χ. θάνατος), οπότε δεν υφίσταται λόγος «τυφλού» ελέγχου από την πλευρά του ερευνητή.</a:t>
            </a:r>
          </a:p>
          <a:p>
            <a:r>
              <a:rPr lang="el-GR" dirty="0"/>
              <a:t>Πάντως, στην κλινική πράξη δεν είναι ηθικά επιτρεπτό να αγνοεί ο θεράπων ιατρός το είδος της θεραπευτικής παρέμβασης που εφαρμόζεται και για αυτόν τον λόγο κρίνεται σκόπιμο να υπάρχουν δύο ομάδες ιατρών. Η μία ομάδα θα αφορά στην περίθαλψη των πασχόντων και δεν θα σχετίζεται με την μελέτη, ενώ η άλλη θα αξιολογεί με «τυφλό» τρόπο τα αποτελέσματα των συγκρινόμενων θεραπευτικών παρεμβάσεων.</a:t>
            </a:r>
          </a:p>
          <a:p>
            <a:r>
              <a:rPr lang="el-GR" dirty="0"/>
              <a:t>Η κατάσταση διευκολύνεται όταν η αξιολόγηση του θεραπευτικού αποτελέσματος βασίζεται σε κάποιο αντικειμενικό εύρημα (π.χ. καρδιογράφημα). </a:t>
            </a:r>
          </a:p>
        </p:txBody>
      </p:sp>
    </p:spTree>
    <p:extLst>
      <p:ext uri="{BB962C8B-B14F-4D97-AF65-F5344CB8AC3E}">
        <p14:creationId xmlns:p14="http://schemas.microsoft.com/office/powerpoint/2010/main" val="12264700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76981-C540-4DF0-9BCC-43C599616C70}"/>
              </a:ext>
            </a:extLst>
          </p:cNvPr>
          <p:cNvSpPr>
            <a:spLocks noGrp="1"/>
          </p:cNvSpPr>
          <p:nvPr>
            <p:ph type="title"/>
          </p:nvPr>
        </p:nvSpPr>
        <p:spPr/>
        <p:txBody>
          <a:bodyPr/>
          <a:lstStyle/>
          <a:p>
            <a:r>
              <a:rPr lang="el-GR" dirty="0"/>
              <a:t>Ηθικά ζητήματα</a:t>
            </a:r>
          </a:p>
        </p:txBody>
      </p:sp>
      <p:sp>
        <p:nvSpPr>
          <p:cNvPr id="3" name="Content Placeholder 2">
            <a:extLst>
              <a:ext uri="{FF2B5EF4-FFF2-40B4-BE49-F238E27FC236}">
                <a16:creationId xmlns:a16="http://schemas.microsoft.com/office/drawing/2014/main" id="{8922EF6F-6B51-47E1-B4ED-889BD67DDFBD}"/>
              </a:ext>
            </a:extLst>
          </p:cNvPr>
          <p:cNvSpPr>
            <a:spLocks noGrp="1"/>
          </p:cNvSpPr>
          <p:nvPr>
            <p:ph idx="1"/>
          </p:nvPr>
        </p:nvSpPr>
        <p:spPr/>
        <p:txBody>
          <a:bodyPr/>
          <a:lstStyle/>
          <a:p>
            <a:r>
              <a:rPr lang="el-GR" dirty="0"/>
              <a:t>Οι κλινικές δοκιμές εξ’ ορισμού δημιουργούν ηθικούς προβληματισμούς, καθώς διαδικασίες που εμπλέκονται σε αυτές, όπως η </a:t>
            </a:r>
            <a:r>
              <a:rPr lang="el-GR" dirty="0" err="1"/>
              <a:t>τυχαιοποίηση</a:t>
            </a:r>
            <a:r>
              <a:rPr lang="el-GR" dirty="0"/>
              <a:t>, ο «τυφλός» έλεγχος και η εφαρμογή ανενεργούς ουσίας, εγείρουν ηθικά διλήμματα.</a:t>
            </a:r>
          </a:p>
          <a:p>
            <a:r>
              <a:rPr lang="el-GR" dirty="0"/>
              <a:t>Οι ηθικές αρχές που οφείλουν να διέπουν τη διεξαγωγή μιας κλινικής δοκιμής θα πρέπει να απασχολούν τους ερευνητές από τη φάση του σχεδιασμού έως και τη δημοσιοποίηση των αποτελεσμάτων.</a:t>
            </a:r>
          </a:p>
          <a:p>
            <a:r>
              <a:rPr lang="el-GR" dirty="0"/>
              <a:t>Η διακήρυξη του Ελσίνκι αναγνωρίζεται διεθνώς ως η βάση για τα ηθικά ζητήματα.</a:t>
            </a:r>
          </a:p>
          <a:p>
            <a:r>
              <a:rPr lang="el-GR" dirty="0"/>
              <a:t>Η διακήρυξη αυτή απαιτεί την ύπαρξη ενός ερευνητικού πρωτοκόλλου, το οποίο πρέπει να περιγράφει τους ηθικούς προβληματισμούς που εμπλέκονται στη μελέτη, καθώς επίσης και αν είναι σύμφωνο με τις αρχές της. </a:t>
            </a:r>
          </a:p>
        </p:txBody>
      </p:sp>
    </p:spTree>
    <p:extLst>
      <p:ext uri="{BB962C8B-B14F-4D97-AF65-F5344CB8AC3E}">
        <p14:creationId xmlns:p14="http://schemas.microsoft.com/office/powerpoint/2010/main" val="6330622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8D0E0-0FF9-4DFF-87B9-E020DE651CD1}"/>
              </a:ext>
            </a:extLst>
          </p:cNvPr>
          <p:cNvSpPr>
            <a:spLocks noGrp="1"/>
          </p:cNvSpPr>
          <p:nvPr>
            <p:ph type="title"/>
          </p:nvPr>
        </p:nvSpPr>
        <p:spPr/>
        <p:txBody>
          <a:bodyPr/>
          <a:lstStyle/>
          <a:p>
            <a:r>
              <a:rPr lang="el-GR" dirty="0"/>
              <a:t>Ηθικά ζητήματα</a:t>
            </a:r>
          </a:p>
        </p:txBody>
      </p:sp>
      <p:sp>
        <p:nvSpPr>
          <p:cNvPr id="3" name="Content Placeholder 2">
            <a:extLst>
              <a:ext uri="{FF2B5EF4-FFF2-40B4-BE49-F238E27FC236}">
                <a16:creationId xmlns:a16="http://schemas.microsoft.com/office/drawing/2014/main" id="{410F5A0C-E34F-4DA0-AA04-80D9117F57F7}"/>
              </a:ext>
            </a:extLst>
          </p:cNvPr>
          <p:cNvSpPr>
            <a:spLocks noGrp="1"/>
          </p:cNvSpPr>
          <p:nvPr>
            <p:ph idx="1"/>
          </p:nvPr>
        </p:nvSpPr>
        <p:spPr/>
        <p:txBody>
          <a:bodyPr>
            <a:normAutofit fontScale="92500" lnSpcReduction="10000"/>
          </a:bodyPr>
          <a:lstStyle/>
          <a:p>
            <a:r>
              <a:rPr lang="el-GR" dirty="0"/>
              <a:t>Οι πιο σημαντικές ηθικές αρχές που πρέπει να εφαρμόζονται κατά τη διεξαγωγή μιας κλινικής δοκιμής:</a:t>
            </a:r>
          </a:p>
          <a:p>
            <a:pPr marL="749808" lvl="1" indent="-457200">
              <a:buFont typeface="+mj-lt"/>
              <a:buAutoNum type="arabicPeriod"/>
            </a:pPr>
            <a:r>
              <a:rPr lang="el-GR" dirty="0"/>
              <a:t>Καμία θεραπευτική παρέμβαση που περιλαμβάνεται σε μια κλινική δοκιμή δεν πρέπει να είναι λιγότερο αποτελεσματική έναντι μιας άλλης με βάση τα αποτελέσματα προηγούμενων κλινικών δοκιμών. Η χρήση ανενεργούς ουσίας δεν είναι ηθικά αποδεκτή όταν για ένα ιατρικό πρόβλημα υπάρχει καθιερωμένη θεραπευτική παρέμβαση.</a:t>
            </a:r>
          </a:p>
          <a:p>
            <a:pPr marL="749808" lvl="1" indent="-457200">
              <a:buFont typeface="+mj-lt"/>
              <a:buAutoNum type="arabicPeriod"/>
            </a:pPr>
            <a:r>
              <a:rPr lang="el-GR" dirty="0"/>
              <a:t>Οι συμμετέχοντες δεν πρέπει να εκτίθενται σε πρόσθετο κίνδυνο εμφάνισης κάποιας ανεπιθύμητης έκβασης (π.χ. θανάτου ή σοβαρής και μόνιμης αναπηρίας).</a:t>
            </a:r>
          </a:p>
          <a:p>
            <a:pPr marL="749808" lvl="1" indent="-457200">
              <a:buFont typeface="+mj-lt"/>
              <a:buAutoNum type="arabicPeriod"/>
            </a:pPr>
            <a:r>
              <a:rPr lang="el-GR" dirty="0"/>
              <a:t>Η απάντηση στο επιστημονικό ερώτημα μιας κλινικής δοκιμής πρέπει να βοηθάει στην αποτελεσματικότερη αντιμετώπιση των μελλοντικών πασχόντων.</a:t>
            </a:r>
          </a:p>
          <a:p>
            <a:pPr marL="749808" lvl="1" indent="-457200">
              <a:buFont typeface="+mj-lt"/>
              <a:buAutoNum type="arabicPeriod"/>
            </a:pPr>
            <a:r>
              <a:rPr lang="el-GR" dirty="0"/>
              <a:t>Οι πάσχοντες πρέπει να ενημερώνονται με σαφήνεια και ολοκληρωμένα για τα πλεονεκτήματα και τα μειονεκτήματα των θεραπευτικών παρεμβάσεων, την </a:t>
            </a:r>
            <a:r>
              <a:rPr lang="el-GR" dirty="0" err="1"/>
              <a:t>τυχαιοποίηση</a:t>
            </a:r>
            <a:r>
              <a:rPr lang="el-GR" dirty="0"/>
              <a:t>, καθώς και τον σκοπό και τον τρόπο διεξαγωγής της κλινικής δοκιμής. Απαιτείται η πληροφορημένη συναίνεση (</a:t>
            </a:r>
            <a:r>
              <a:rPr lang="en-US" dirty="0"/>
              <a:t>informed consent) </a:t>
            </a:r>
            <a:r>
              <a:rPr lang="el-GR" dirty="0"/>
              <a:t>των πασχόντων, που υποδηλώνει ότι επέλεξαν ελεύθερα να συμμετάσχουν στη δοκιμή.</a:t>
            </a:r>
          </a:p>
          <a:p>
            <a:pPr marL="749808" lvl="1" indent="-457200">
              <a:buFont typeface="+mj-lt"/>
              <a:buAutoNum type="arabicPeriod"/>
            </a:pPr>
            <a:r>
              <a:rPr lang="el-GR" dirty="0"/>
              <a:t>Το περιεχόμενο του πρωτοκόλλου και η εκτέλεση της μελέτης πρέπει να εξασφαλίζουν την άμεση και αποτελεσματική αντιμετώπιση κάθε προβλήματος, ακόμα και σε περιπτώσεις «διπλά τυφλής» μελέτης.</a:t>
            </a:r>
          </a:p>
          <a:p>
            <a:pPr marL="749808" lvl="1" indent="-457200">
              <a:buFont typeface="+mj-lt"/>
              <a:buAutoNum type="arabicPeriod"/>
            </a:pPr>
            <a:endParaRPr lang="el-GR" dirty="0"/>
          </a:p>
        </p:txBody>
      </p:sp>
    </p:spTree>
    <p:extLst>
      <p:ext uri="{BB962C8B-B14F-4D97-AF65-F5344CB8AC3E}">
        <p14:creationId xmlns:p14="http://schemas.microsoft.com/office/powerpoint/2010/main" val="18502958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DD58D-7A83-49FC-9A13-36FA56405F6E}"/>
              </a:ext>
            </a:extLst>
          </p:cNvPr>
          <p:cNvSpPr>
            <a:spLocks noGrp="1"/>
          </p:cNvSpPr>
          <p:nvPr>
            <p:ph type="title"/>
          </p:nvPr>
        </p:nvSpPr>
        <p:spPr/>
        <p:txBody>
          <a:bodyPr/>
          <a:lstStyle/>
          <a:p>
            <a:r>
              <a:rPr lang="el-GR" dirty="0"/>
              <a:t>Επιλογή των πασχόντων</a:t>
            </a:r>
          </a:p>
        </p:txBody>
      </p:sp>
      <p:sp>
        <p:nvSpPr>
          <p:cNvPr id="3" name="Content Placeholder 2">
            <a:extLst>
              <a:ext uri="{FF2B5EF4-FFF2-40B4-BE49-F238E27FC236}">
                <a16:creationId xmlns:a16="http://schemas.microsoft.com/office/drawing/2014/main" id="{010E9D31-D85A-4FE3-9218-FD37D71280F4}"/>
              </a:ext>
            </a:extLst>
          </p:cNvPr>
          <p:cNvSpPr>
            <a:spLocks noGrp="1"/>
          </p:cNvSpPr>
          <p:nvPr>
            <p:ph idx="1"/>
          </p:nvPr>
        </p:nvSpPr>
        <p:spPr>
          <a:xfrm>
            <a:off x="486561" y="1845734"/>
            <a:ext cx="11450973" cy="4353730"/>
          </a:xfrm>
        </p:spPr>
        <p:txBody>
          <a:bodyPr>
            <a:normAutofit fontScale="70000" lnSpcReduction="20000"/>
          </a:bodyPr>
          <a:lstStyle/>
          <a:p>
            <a:r>
              <a:rPr lang="el-GR" sz="2300" dirty="0"/>
              <a:t>Τα κριτήρια επιλογής των πασχόντων καθορίζονται προσεκτικά και συμπεριλαμβάνονται στο ερευνητικό πρωτόκολλο.</a:t>
            </a:r>
          </a:p>
          <a:p>
            <a:r>
              <a:rPr lang="el-GR" sz="2300" dirty="0"/>
              <a:t>Τα κριτήρια δεν πρέπει να είναι πολύ αυστηρά, διότι τότε η επιλογή των πασχόντων αφορά σε ένα περιορισμένο τμήμα του νοσολογικού φάσματος, ούτε πολύ ελαστικά, διότι τότε συμπεριλαμβάνονται πάσχοντες με έκδηλη διαγνωστική ανομοιογένεια.</a:t>
            </a:r>
          </a:p>
          <a:p>
            <a:r>
              <a:rPr lang="el-GR" sz="2300" dirty="0"/>
              <a:t>Κρίνεται σκόπιμο το δείγμα των μελετώμενων πασχόντων να είναι αντιπροσωπευτικό της αντίστοιχης πάθησης, αλλά αυτό δεν είναι πάντα εφικτό.</a:t>
            </a:r>
          </a:p>
          <a:p>
            <a:r>
              <a:rPr lang="el-GR" sz="2300" dirty="0"/>
              <a:t>Ο τρόπος με τον οποίο επιλέγονται οι πάσχοντες μπορεί να επηρεάσει τη μελετώμενη έκβαση (π.χ. εξειδικευμένο νοσοκομείο στην Αθήνα έναντι μικρού νοσοκομείου ακριτικής περιοχής).</a:t>
            </a:r>
          </a:p>
          <a:p>
            <a:r>
              <a:rPr lang="el-GR" sz="2300" dirty="0"/>
              <a:t>Τα κριτήρια ένταξης και αποκλεισμού των πασχόντων από μια κλινική δοκιμή πρέπει να στοχεύουν στη μείωση της μεταβλητότητας μεταξύ των πασχόντων. </a:t>
            </a:r>
          </a:p>
          <a:p>
            <a:r>
              <a:rPr lang="el-GR" sz="2300" dirty="0"/>
              <a:t>Όσο μικρότερη είναι η μεταβλητότητα, τόσο μεγαλύτερη είναι η πιθανότητα ανάδειξης μιας διαφοράς μεταξύ θεραπευτικών παρεμβάσεων ως στατιστικά σημαντικής, εάν βεβαίως υπάρχει διαφορά.</a:t>
            </a:r>
          </a:p>
          <a:p>
            <a:r>
              <a:rPr lang="el-GR" sz="2300" dirty="0"/>
              <a:t>Αυτό σημαίνει ότι επιθυμούμε όσο το δυνατόν μεγαλύτερη ομοιομορφία των πασχόντων όσον αφορά στη βαρύτητα της νόσου.</a:t>
            </a:r>
          </a:p>
          <a:p>
            <a:r>
              <a:rPr lang="el-GR" sz="2300" dirty="0"/>
              <a:t>Σε μια μελέτη, π.χ. για την εκτίμηση της αποτελεσματικότητας μιας νέας θεραπευτικής παρέμβασης για τον καρκίνο του μαστού θα πρέπει όλες οι γυναίκες να βρίσκονται στο ίδιο στάδιο της νόσου. Σε ορισμένες περιπτώσεις διενεργούνται κλινικές δοκιμές σε συγκεκριμένες ηλικιακές ομάδες, ή δοκιμές στις οποίες συμμετέχουν μόνο άντρες ή μόνο γυναίκες. Εάν όμως μια θεραπευτική παρέμβαση βρεθεί ασφαλής και αποτελεσματική στους νέους, δεν σημαίνει απαραίτητα πως μπορεί να χρησιμοποιηθεί και στους υπερήλικες. Απαιτείται δηλαδή η διεξαγωγή κλινικών δοκιμών στις οποίες θα συμμετέχουν υπερήλικες.</a:t>
            </a:r>
          </a:p>
          <a:p>
            <a:endParaRPr lang="el-GR" dirty="0"/>
          </a:p>
        </p:txBody>
      </p:sp>
    </p:spTree>
    <p:extLst>
      <p:ext uri="{BB962C8B-B14F-4D97-AF65-F5344CB8AC3E}">
        <p14:creationId xmlns:p14="http://schemas.microsoft.com/office/powerpoint/2010/main" val="39117241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37EE5-CDC5-4E61-965E-CC7BDFB848C7}"/>
              </a:ext>
            </a:extLst>
          </p:cNvPr>
          <p:cNvSpPr>
            <a:spLocks noGrp="1"/>
          </p:cNvSpPr>
          <p:nvPr>
            <p:ph type="title"/>
          </p:nvPr>
        </p:nvSpPr>
        <p:spPr/>
        <p:txBody>
          <a:bodyPr/>
          <a:lstStyle/>
          <a:p>
            <a:r>
              <a:rPr lang="el-GR" dirty="0"/>
              <a:t>«Συμμόρφωση» των πασχόντων</a:t>
            </a:r>
          </a:p>
        </p:txBody>
      </p:sp>
      <p:sp>
        <p:nvSpPr>
          <p:cNvPr id="3" name="Content Placeholder 2">
            <a:extLst>
              <a:ext uri="{FF2B5EF4-FFF2-40B4-BE49-F238E27FC236}">
                <a16:creationId xmlns:a16="http://schemas.microsoft.com/office/drawing/2014/main" id="{FCB5284B-ED08-451F-9F34-6B6808D9928F}"/>
              </a:ext>
            </a:extLst>
          </p:cNvPr>
          <p:cNvSpPr>
            <a:spLocks noGrp="1"/>
          </p:cNvSpPr>
          <p:nvPr>
            <p:ph idx="1"/>
          </p:nvPr>
        </p:nvSpPr>
        <p:spPr/>
        <p:txBody>
          <a:bodyPr/>
          <a:lstStyle/>
          <a:p>
            <a:r>
              <a:rPr lang="el-GR" dirty="0"/>
              <a:t>Αφορά στη λήψη των φαρμακευτικών σκευασμάτων και είναι εξαιρετικής σημασίας, καθώς μπορεί να μειώσει σημαντικά την εγκυρότητα μιας κλινικής δοκιμής.</a:t>
            </a:r>
          </a:p>
          <a:p>
            <a:r>
              <a:rPr lang="el-GR" dirty="0"/>
              <a:t>Η δυσκολία έγκειται στο γεγονός ότι οι πάσχοντες δεν ακολουθούν πάντοτε τις οδηγίες αναφορικά με τη λήψη των φαρμακευτικών σκευασμάτων.</a:t>
            </a:r>
          </a:p>
          <a:p>
            <a:r>
              <a:rPr lang="el-GR" dirty="0"/>
              <a:t>Οι κυριότεροι λόγοι για τους οποίους οι πάσχοντες δεν </a:t>
            </a:r>
            <a:r>
              <a:rPr lang="el-GR" dirty="0" err="1"/>
              <a:t>συμμορφώνοται</a:t>
            </a:r>
            <a:r>
              <a:rPr lang="el-GR" dirty="0"/>
              <a:t> στις οδηγίες των ερευνητών είναι:</a:t>
            </a:r>
          </a:p>
          <a:p>
            <a:pPr marL="749808" lvl="1" indent="-457200">
              <a:buFont typeface="+mj-lt"/>
              <a:buAutoNum type="arabicPeriod"/>
            </a:pPr>
            <a:r>
              <a:rPr lang="el-GR" dirty="0"/>
              <a:t>Η λανθασμένη κατανόηση των οδηγιών.</a:t>
            </a:r>
          </a:p>
          <a:p>
            <a:pPr marL="749808" lvl="1" indent="-457200">
              <a:buFont typeface="+mj-lt"/>
              <a:buAutoNum type="arabicPeriod"/>
            </a:pPr>
            <a:r>
              <a:rPr lang="el-GR" dirty="0"/>
              <a:t>Η δυσκολία συμμετοχής.</a:t>
            </a:r>
          </a:p>
          <a:p>
            <a:pPr marL="749808" lvl="1" indent="-457200">
              <a:buFont typeface="+mj-lt"/>
              <a:buAutoNum type="arabicPeriod"/>
            </a:pPr>
            <a:r>
              <a:rPr lang="el-GR" dirty="0"/>
              <a:t>Οι παρενέργειες της θεραπευτικής αγωγής.</a:t>
            </a:r>
          </a:p>
          <a:p>
            <a:pPr marL="749808" lvl="1" indent="-457200">
              <a:buFont typeface="+mj-lt"/>
              <a:buAutoNum type="arabicPeriod"/>
            </a:pPr>
            <a:r>
              <a:rPr lang="el-GR" dirty="0"/>
              <a:t>Το υψηλό κόστος.</a:t>
            </a:r>
          </a:p>
          <a:p>
            <a:pPr marL="749808" lvl="1" indent="-457200">
              <a:buFont typeface="+mj-lt"/>
              <a:buAutoNum type="arabicPeriod"/>
            </a:pPr>
            <a:r>
              <a:rPr lang="el-GR" dirty="0"/>
              <a:t>Η απογοήτευση από τη μη εμφάνιση θετικών αποτελεσμάτων.</a:t>
            </a:r>
          </a:p>
          <a:p>
            <a:pPr marL="749808" lvl="1" indent="-457200">
              <a:buFont typeface="+mj-lt"/>
              <a:buAutoNum type="arabicPeriod"/>
            </a:pPr>
            <a:r>
              <a:rPr lang="el-GR" dirty="0"/>
              <a:t>Η προτίμηση σε άλλη θεραπευτική αγωγή.</a:t>
            </a:r>
          </a:p>
        </p:txBody>
      </p:sp>
    </p:spTree>
    <p:extLst>
      <p:ext uri="{BB962C8B-B14F-4D97-AF65-F5344CB8AC3E}">
        <p14:creationId xmlns:p14="http://schemas.microsoft.com/office/powerpoint/2010/main" val="12583126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490AE-91F7-4413-A848-496C8748892B}"/>
              </a:ext>
            </a:extLst>
          </p:cNvPr>
          <p:cNvSpPr>
            <a:spLocks noGrp="1"/>
          </p:cNvSpPr>
          <p:nvPr>
            <p:ph type="title"/>
          </p:nvPr>
        </p:nvSpPr>
        <p:spPr/>
        <p:txBody>
          <a:bodyPr/>
          <a:lstStyle/>
          <a:p>
            <a:r>
              <a:rPr lang="el-GR" dirty="0"/>
              <a:t>«Συμμόρφωση» των πασχόντων</a:t>
            </a:r>
          </a:p>
        </p:txBody>
      </p:sp>
      <p:sp>
        <p:nvSpPr>
          <p:cNvPr id="3" name="Content Placeholder 2">
            <a:extLst>
              <a:ext uri="{FF2B5EF4-FFF2-40B4-BE49-F238E27FC236}">
                <a16:creationId xmlns:a16="http://schemas.microsoft.com/office/drawing/2014/main" id="{6167300E-9C1D-4B11-9AA6-82276DC1CE18}"/>
              </a:ext>
            </a:extLst>
          </p:cNvPr>
          <p:cNvSpPr>
            <a:spLocks noGrp="1"/>
          </p:cNvSpPr>
          <p:nvPr>
            <p:ph idx="1"/>
          </p:nvPr>
        </p:nvSpPr>
        <p:spPr/>
        <p:txBody>
          <a:bodyPr>
            <a:normAutofit fontScale="92500" lnSpcReduction="10000"/>
          </a:bodyPr>
          <a:lstStyle/>
          <a:p>
            <a:r>
              <a:rPr lang="el-GR" dirty="0"/>
              <a:t>Υπάρχουν διάφοροι τρόποι για να αυξηθεί η συμμόρφωση των πασχόντων σε μια κλινική δοκιμή:</a:t>
            </a:r>
          </a:p>
          <a:p>
            <a:pPr marL="544068" lvl="1" indent="-342900">
              <a:buFont typeface="+mj-lt"/>
              <a:buAutoNum type="arabicPeriod"/>
            </a:pPr>
            <a:r>
              <a:rPr lang="el-GR" dirty="0"/>
              <a:t>Το μεγαλύτερο κίνητρο εμφανίζεται όταν αντιληφθούν μόνοι τους πως εάν δεν εφαρμόσουν την κατάλληλη θεραπευτική παρέμβαση τότε θα αντιμετωπίσουν σοβαρά προβλήματα υγείας.</a:t>
            </a:r>
          </a:p>
          <a:p>
            <a:pPr marL="544068" lvl="1" indent="-342900">
              <a:buFont typeface="+mj-lt"/>
              <a:buAutoNum type="arabicPeriod"/>
            </a:pPr>
            <a:r>
              <a:rPr lang="el-GR" dirty="0"/>
              <a:t>Μεγαλύτερος βαθμός συμμόρφωσης παρουσιάζεται όταν οι θεραπευτικές παρεμβάσεις μειώνουν την πιθανότητα οδυνηρών και επεμβατικών θεραπειών. Π.χ. οι συμμετέχοντες με ΟΕΜ τηρούν με μεγαλύτερη ακρίβεια τις οδηγίες για λήψη φαρμακευτικής αγωγής, ώστε να αποφύγουν μελλοντική χειρουργείο.</a:t>
            </a:r>
          </a:p>
          <a:p>
            <a:pPr marL="544068" lvl="1" indent="-342900">
              <a:buFont typeface="+mj-lt"/>
              <a:buAutoNum type="arabicPeriod"/>
            </a:pPr>
            <a:r>
              <a:rPr lang="el-GR" dirty="0"/>
              <a:t>Σε μη επείγουσες καταστάσεις μπορεί να εκτιμηθεί ο πιθανός βαθμός συμμόρφωσης προτού πραγματοποιηθεί η </a:t>
            </a:r>
            <a:r>
              <a:rPr lang="el-GR" dirty="0" err="1"/>
              <a:t>τυχαιοποίηση</a:t>
            </a:r>
            <a:r>
              <a:rPr lang="el-GR" dirty="0"/>
              <a:t> των συμμετεχόντων. Οι υποψήφιοι συμμετέχοντες καλούνται να λάβουν για ένα ορισμένο χρονικό διάστημα μια δραστική ή ανενεργό ουσία, έτσι ώστε να καταγραφεί ο βαθμός συμμόρφωσής τους. Οι πάσχοντες με τη μεγαλύτερη συμμόρφωση εισάγονται στην κλινική δοκιμή και συμμετέχουν στη διαδικασία της </a:t>
            </a:r>
            <a:r>
              <a:rPr lang="el-GR" dirty="0" err="1"/>
              <a:t>τυχαιοποίησης</a:t>
            </a:r>
            <a:r>
              <a:rPr lang="el-GR" dirty="0"/>
              <a:t>, ενώ οι υπόλοιποι αποκλείονται από τη μελέτη.</a:t>
            </a:r>
          </a:p>
          <a:p>
            <a:pPr marL="544068" lvl="1" indent="-342900">
              <a:buFont typeface="+mj-lt"/>
              <a:buAutoNum type="arabicPeriod"/>
            </a:pPr>
            <a:r>
              <a:rPr lang="el-GR" dirty="0"/>
              <a:t>Η παροχή γραπτών, σαφών και απλών οδηγιών μπορεί να αυξήσει σημαντικά τον βαθμό συμμόρφωσης.</a:t>
            </a:r>
          </a:p>
          <a:p>
            <a:pPr marL="544068" lvl="1" indent="-342900">
              <a:buFont typeface="+mj-lt"/>
              <a:buAutoNum type="arabicPeriod"/>
            </a:pPr>
            <a:r>
              <a:rPr lang="el-GR" dirty="0"/>
              <a:t>Η συχνή επικοινωνία με τους πάσχοντες.</a:t>
            </a:r>
          </a:p>
          <a:p>
            <a:pPr marL="544068" lvl="1" indent="-342900">
              <a:buFont typeface="+mj-lt"/>
              <a:buAutoNum type="arabicPeriod"/>
            </a:pPr>
            <a:r>
              <a:rPr lang="el-GR" dirty="0"/>
              <a:t>Η παροχή οικονομικών κινήτρων.</a:t>
            </a:r>
          </a:p>
          <a:p>
            <a:pPr marL="544068" lvl="1" indent="-342900">
              <a:buFont typeface="+mj-lt"/>
              <a:buAutoNum type="arabicPeriod"/>
            </a:pPr>
            <a:r>
              <a:rPr lang="el-GR" dirty="0"/>
              <a:t>Η χρονική διάρκεια της θεραπευτικής αγωγής. Όσο περισσότερο διαρκεί μια κλινική δοκιμή τόσο δυσκολότερο είναι για τους συμμετέχοντες.</a:t>
            </a:r>
          </a:p>
        </p:txBody>
      </p:sp>
    </p:spTree>
    <p:extLst>
      <p:ext uri="{BB962C8B-B14F-4D97-AF65-F5344CB8AC3E}">
        <p14:creationId xmlns:p14="http://schemas.microsoft.com/office/powerpoint/2010/main" val="1744722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F4E30-0CA6-44F4-93E1-8B14EAB6F4A6}"/>
              </a:ext>
            </a:extLst>
          </p:cNvPr>
          <p:cNvSpPr>
            <a:spLocks noGrp="1"/>
          </p:cNvSpPr>
          <p:nvPr>
            <p:ph type="title"/>
          </p:nvPr>
        </p:nvSpPr>
        <p:spPr/>
        <p:txBody>
          <a:bodyPr/>
          <a:lstStyle/>
          <a:p>
            <a:r>
              <a:rPr lang="el-GR" dirty="0"/>
              <a:t>Τρόποι ελέγχου της συμμόρφωσης των πασχόντων</a:t>
            </a:r>
          </a:p>
        </p:txBody>
      </p:sp>
      <p:sp>
        <p:nvSpPr>
          <p:cNvPr id="3" name="Content Placeholder 2">
            <a:extLst>
              <a:ext uri="{FF2B5EF4-FFF2-40B4-BE49-F238E27FC236}">
                <a16:creationId xmlns:a16="http://schemas.microsoft.com/office/drawing/2014/main" id="{1B7CAD61-50A8-4801-868D-768429B4B1DB}"/>
              </a:ext>
            </a:extLst>
          </p:cNvPr>
          <p:cNvSpPr>
            <a:spLocks noGrp="1"/>
          </p:cNvSpPr>
          <p:nvPr>
            <p:ph idx="1"/>
          </p:nvPr>
        </p:nvSpPr>
        <p:spPr/>
        <p:txBody>
          <a:bodyPr/>
          <a:lstStyle/>
          <a:p>
            <a:r>
              <a:rPr lang="el-GR" dirty="0"/>
              <a:t>Προσωπικές αναφορές των συμμετεχόντων ή των συγγενών τους (όχι αξιόπιστος τρόπος).</a:t>
            </a:r>
          </a:p>
          <a:p>
            <a:r>
              <a:rPr lang="el-GR" dirty="0"/>
              <a:t>Η καταγραφή του αριθμού των χαπιών που έχουν χρησιμοποιηθεί (θα μπορούσε όμως και να τα έχει πετάξει).</a:t>
            </a:r>
          </a:p>
          <a:p>
            <a:r>
              <a:rPr lang="el-GR" dirty="0"/>
              <a:t>Η μέτρηση της φαρμακευτικής ουσίας στο αίμα ή στα ούρα.</a:t>
            </a:r>
          </a:p>
          <a:p>
            <a:r>
              <a:rPr lang="el-GR" dirty="0"/>
              <a:t>Η συμμετοχή μεγαλύτερου αριθμού ατόμων σε μια κλινική δοκιμή μπορεί να αντισταθμίσει τη μείωση της στατιστικής ισχύος που προέρχεται από την περιορισμένη συμμόρφωση.</a:t>
            </a:r>
          </a:p>
          <a:p>
            <a:endParaRPr lang="el-GR" dirty="0"/>
          </a:p>
          <a:p>
            <a:endParaRPr lang="el-GR" dirty="0"/>
          </a:p>
        </p:txBody>
      </p:sp>
    </p:spTree>
    <p:extLst>
      <p:ext uri="{BB962C8B-B14F-4D97-AF65-F5344CB8AC3E}">
        <p14:creationId xmlns:p14="http://schemas.microsoft.com/office/powerpoint/2010/main" val="32057680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4F26B-99BD-4055-AA22-EEB840F699E4}"/>
              </a:ext>
            </a:extLst>
          </p:cNvPr>
          <p:cNvSpPr>
            <a:spLocks noGrp="1"/>
          </p:cNvSpPr>
          <p:nvPr>
            <p:ph type="title"/>
          </p:nvPr>
        </p:nvSpPr>
        <p:spPr/>
        <p:txBody>
          <a:bodyPr/>
          <a:lstStyle/>
          <a:p>
            <a:r>
              <a:rPr lang="el-GR" b="1" dirty="0"/>
              <a:t>Ρόλοι στην Ομάδα Κλινικής Δοκιμής</a:t>
            </a:r>
            <a:endParaRPr lang="el-GR" dirty="0"/>
          </a:p>
        </p:txBody>
      </p:sp>
      <p:sp>
        <p:nvSpPr>
          <p:cNvPr id="3" name="Content Placeholder 2">
            <a:extLst>
              <a:ext uri="{FF2B5EF4-FFF2-40B4-BE49-F238E27FC236}">
                <a16:creationId xmlns:a16="http://schemas.microsoft.com/office/drawing/2014/main" id="{6525CBB0-410E-460C-80DD-B1513103AB1D}"/>
              </a:ext>
            </a:extLst>
          </p:cNvPr>
          <p:cNvSpPr>
            <a:spLocks noGrp="1"/>
          </p:cNvSpPr>
          <p:nvPr>
            <p:ph idx="1"/>
          </p:nvPr>
        </p:nvSpPr>
        <p:spPr/>
        <p:txBody>
          <a:bodyPr>
            <a:normAutofit fontScale="92500" lnSpcReduction="10000"/>
          </a:bodyPr>
          <a:lstStyle/>
          <a:p>
            <a:r>
              <a:rPr lang="el-GR" dirty="0"/>
              <a:t>Μια κλινική δοκιμή είναι συνεργατική προσπάθεια πολλών ειδικοτήτων.</a:t>
            </a:r>
          </a:p>
          <a:p>
            <a:r>
              <a:rPr lang="el-GR" b="1" dirty="0"/>
              <a:t>Χορηγός (</a:t>
            </a:r>
            <a:r>
              <a:rPr lang="el-GR" b="1" dirty="0" err="1"/>
              <a:t>Sponsor</a:t>
            </a:r>
            <a:r>
              <a:rPr lang="el-GR" b="1" dirty="0"/>
              <a:t>):</a:t>
            </a:r>
            <a:r>
              <a:rPr lang="el-GR" dirty="0"/>
              <a:t> ο οργανισμός ή εταιρεία που χρηματοδοτεί και εποπτεύει τη μελέτη.</a:t>
            </a:r>
          </a:p>
          <a:p>
            <a:r>
              <a:rPr lang="el-GR" b="1" dirty="0"/>
              <a:t>Κύριος Ερευνητής (</a:t>
            </a:r>
            <a:r>
              <a:rPr lang="el-GR" b="1" dirty="0" err="1"/>
              <a:t>Principal</a:t>
            </a:r>
            <a:r>
              <a:rPr lang="el-GR" b="1" dirty="0"/>
              <a:t> </a:t>
            </a:r>
            <a:r>
              <a:rPr lang="el-GR" b="1" dirty="0" err="1"/>
              <a:t>Investigator</a:t>
            </a:r>
            <a:r>
              <a:rPr lang="el-GR" b="1" dirty="0"/>
              <a:t>):</a:t>
            </a:r>
            <a:r>
              <a:rPr lang="el-GR" dirty="0"/>
              <a:t> ο υπεύθυνος επιστήμονας που ηγείται της μελέτης.</a:t>
            </a:r>
          </a:p>
          <a:p>
            <a:r>
              <a:rPr lang="el-GR" b="1" dirty="0"/>
              <a:t>CRO (</a:t>
            </a:r>
            <a:r>
              <a:rPr lang="el-GR" b="1" dirty="0" err="1"/>
              <a:t>Contract</a:t>
            </a:r>
            <a:r>
              <a:rPr lang="el-GR" b="1" dirty="0"/>
              <a:t> Research Organization):</a:t>
            </a:r>
            <a:r>
              <a:rPr lang="el-GR" dirty="0"/>
              <a:t> εξωτερικός φορέας που αναλαμβάνει την τεχνική ή διαχειριστική υποστήριξη.</a:t>
            </a:r>
          </a:p>
          <a:p>
            <a:r>
              <a:rPr lang="el-GR" b="1" dirty="0"/>
              <a:t>Νοσηλευτής Έρευνας (Research </a:t>
            </a:r>
            <a:r>
              <a:rPr lang="el-GR" b="1" dirty="0" err="1"/>
              <a:t>Nurse</a:t>
            </a:r>
            <a:r>
              <a:rPr lang="el-GR" b="1" dirty="0"/>
              <a:t>):</a:t>
            </a:r>
            <a:endParaRPr lang="el-GR" dirty="0"/>
          </a:p>
          <a:p>
            <a:pPr lvl="1"/>
            <a:r>
              <a:rPr lang="el-GR" dirty="0"/>
              <a:t>Ενημερώνει και εντάσσει ασθενείς,</a:t>
            </a:r>
          </a:p>
          <a:p>
            <a:pPr lvl="1"/>
            <a:r>
              <a:rPr lang="el-GR" dirty="0"/>
              <a:t>Παρακολουθεί τη συμμόρφωση στο πρωτόκολλο,</a:t>
            </a:r>
          </a:p>
          <a:p>
            <a:pPr lvl="1"/>
            <a:r>
              <a:rPr lang="el-GR" dirty="0"/>
              <a:t>Συλλέγει δεδομένα και αναφορές ασφάλειας,</a:t>
            </a:r>
          </a:p>
          <a:p>
            <a:pPr lvl="1"/>
            <a:r>
              <a:rPr lang="el-GR" dirty="0"/>
              <a:t>Λειτουργεί ως συνδετικός κρίκος μεταξύ ασθενών, ιατρών και ερευνητών.</a:t>
            </a:r>
          </a:p>
          <a:p>
            <a:r>
              <a:rPr lang="el-GR" dirty="0"/>
              <a:t>Η συμβολή των νοσηλευτών είναι κρίσιμη γιατί συνδυάζουν </a:t>
            </a:r>
            <a:r>
              <a:rPr lang="el-GR" b="1" dirty="0"/>
              <a:t>κλινική εμπειρία</a:t>
            </a:r>
            <a:r>
              <a:rPr lang="el-GR" dirty="0"/>
              <a:t>, </a:t>
            </a:r>
            <a:r>
              <a:rPr lang="el-GR" b="1" dirty="0"/>
              <a:t>επικοινωνιακές δεξιότητες</a:t>
            </a:r>
            <a:r>
              <a:rPr lang="el-GR" dirty="0"/>
              <a:t> και </a:t>
            </a:r>
            <a:r>
              <a:rPr lang="el-GR" b="1" dirty="0"/>
              <a:t>ευαισθησία στις ανάγκες του ασθενούς</a:t>
            </a:r>
            <a:r>
              <a:rPr lang="el-GR" dirty="0"/>
              <a:t>.</a:t>
            </a:r>
          </a:p>
          <a:p>
            <a:endParaRPr lang="el-GR" dirty="0"/>
          </a:p>
        </p:txBody>
      </p:sp>
    </p:spTree>
    <p:extLst>
      <p:ext uri="{BB962C8B-B14F-4D97-AF65-F5344CB8AC3E}">
        <p14:creationId xmlns:p14="http://schemas.microsoft.com/office/powerpoint/2010/main" val="35085352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2DF8-C469-4217-A218-5DB20C861855}"/>
              </a:ext>
            </a:extLst>
          </p:cNvPr>
          <p:cNvSpPr>
            <a:spLocks noGrp="1"/>
          </p:cNvSpPr>
          <p:nvPr>
            <p:ph type="title"/>
          </p:nvPr>
        </p:nvSpPr>
        <p:spPr/>
        <p:txBody>
          <a:bodyPr/>
          <a:lstStyle/>
          <a:p>
            <a:r>
              <a:rPr lang="el-GR" b="1" dirty="0"/>
              <a:t>Διαδικασία Συμμετοχής Ασθενών</a:t>
            </a:r>
            <a:endParaRPr lang="el-GR" dirty="0"/>
          </a:p>
        </p:txBody>
      </p:sp>
      <p:sp>
        <p:nvSpPr>
          <p:cNvPr id="3" name="Content Placeholder 2">
            <a:extLst>
              <a:ext uri="{FF2B5EF4-FFF2-40B4-BE49-F238E27FC236}">
                <a16:creationId xmlns:a16="http://schemas.microsoft.com/office/drawing/2014/main" id="{47DD977B-BACE-48E1-8530-887264CBA388}"/>
              </a:ext>
            </a:extLst>
          </p:cNvPr>
          <p:cNvSpPr>
            <a:spLocks noGrp="1"/>
          </p:cNvSpPr>
          <p:nvPr>
            <p:ph idx="1"/>
          </p:nvPr>
        </p:nvSpPr>
        <p:spPr/>
        <p:txBody>
          <a:bodyPr/>
          <a:lstStyle/>
          <a:p>
            <a:r>
              <a:rPr lang="el-GR" dirty="0"/>
              <a:t>Η συμμετοχή ενός ασθενούς σε κλινική δοκιμή περιλαμβάνει συγκεκριμένα βήματα:</a:t>
            </a:r>
          </a:p>
          <a:p>
            <a:r>
              <a:rPr lang="el-GR" b="1" dirty="0"/>
              <a:t>Ενημέρωση</a:t>
            </a:r>
            <a:r>
              <a:rPr lang="el-GR" dirty="0"/>
              <a:t> – Παρουσίαση του σκοπού, των διαδικασιών, των κινδύνων και των οφελών.</a:t>
            </a:r>
          </a:p>
          <a:p>
            <a:r>
              <a:rPr lang="el-GR" b="1" dirty="0"/>
              <a:t>Έλεγχος κριτηρίων ένταξης/αποκλεισμού</a:t>
            </a:r>
            <a:r>
              <a:rPr lang="el-GR" dirty="0"/>
              <a:t> – Για να διασφαλιστεί ότι ο ασθενής πληροί τις προϋποθέσεις.</a:t>
            </a:r>
          </a:p>
          <a:p>
            <a:r>
              <a:rPr lang="el-GR" b="1" dirty="0"/>
              <a:t>Υπογραφή Ενημερωμένης Συγκατάθεσης</a:t>
            </a:r>
            <a:r>
              <a:rPr lang="el-GR" dirty="0"/>
              <a:t> – Η συμμετοχή είναι απολύτως εθελοντική.</a:t>
            </a:r>
          </a:p>
          <a:p>
            <a:r>
              <a:rPr lang="el-GR" b="1" dirty="0"/>
              <a:t>Παρακολούθηση και Καταγραφή</a:t>
            </a:r>
            <a:r>
              <a:rPr lang="el-GR" dirty="0"/>
              <a:t> – Οι ασθενείς εξετάζονται, λαμβάνουν αγωγή, καταγράφονται αποτελέσματα και παρενέργειες.</a:t>
            </a:r>
          </a:p>
          <a:p>
            <a:r>
              <a:rPr lang="el-GR" b="1" dirty="0"/>
              <a:t>Ολοκλήρωση και Ενημέρωση</a:t>
            </a:r>
            <a:r>
              <a:rPr lang="el-GR" dirty="0"/>
              <a:t> – Μετά το τέλος, οι συμμετέχοντες ενημερώνονται για τα συνολικά αποτελέσματα.</a:t>
            </a:r>
          </a:p>
          <a:p>
            <a:endParaRPr lang="el-GR" dirty="0"/>
          </a:p>
        </p:txBody>
      </p:sp>
    </p:spTree>
    <p:extLst>
      <p:ext uri="{BB962C8B-B14F-4D97-AF65-F5344CB8AC3E}">
        <p14:creationId xmlns:p14="http://schemas.microsoft.com/office/powerpoint/2010/main" val="28332100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A48A8-0FFB-4F8A-AFEF-390F16B85149}"/>
              </a:ext>
            </a:extLst>
          </p:cNvPr>
          <p:cNvSpPr>
            <a:spLocks noGrp="1"/>
          </p:cNvSpPr>
          <p:nvPr>
            <p:ph type="title"/>
          </p:nvPr>
        </p:nvSpPr>
        <p:spPr>
          <a:xfrm>
            <a:off x="1097279" y="286603"/>
            <a:ext cx="10647307" cy="1450757"/>
          </a:xfrm>
        </p:spPr>
        <p:txBody>
          <a:bodyPr>
            <a:normAutofit/>
          </a:bodyPr>
          <a:lstStyle/>
          <a:p>
            <a:r>
              <a:rPr lang="el-GR" b="1" dirty="0"/>
              <a:t>Ανάλυση και Δημοσίευση Αποτελεσμάτων</a:t>
            </a:r>
            <a:endParaRPr lang="el-GR" dirty="0"/>
          </a:p>
        </p:txBody>
      </p:sp>
      <p:sp>
        <p:nvSpPr>
          <p:cNvPr id="3" name="Content Placeholder 2">
            <a:extLst>
              <a:ext uri="{FF2B5EF4-FFF2-40B4-BE49-F238E27FC236}">
                <a16:creationId xmlns:a16="http://schemas.microsoft.com/office/drawing/2014/main" id="{453A0152-E984-41BC-A740-A6B002A045A5}"/>
              </a:ext>
            </a:extLst>
          </p:cNvPr>
          <p:cNvSpPr>
            <a:spLocks noGrp="1"/>
          </p:cNvSpPr>
          <p:nvPr>
            <p:ph idx="1"/>
          </p:nvPr>
        </p:nvSpPr>
        <p:spPr/>
        <p:txBody>
          <a:bodyPr/>
          <a:lstStyle/>
          <a:p>
            <a:r>
              <a:rPr lang="el-GR" dirty="0"/>
              <a:t>Μετά τη συλλογή των δεδομένων, ακολουθεί η </a:t>
            </a:r>
            <a:r>
              <a:rPr lang="el-GR" b="1" dirty="0"/>
              <a:t>στατιστική ανάλυση</a:t>
            </a:r>
            <a:r>
              <a:rPr lang="el-GR" dirty="0"/>
              <a:t>. Τα αποτελέσματα πρέπει να είναι </a:t>
            </a:r>
            <a:r>
              <a:rPr lang="el-GR" b="1" dirty="0"/>
              <a:t>αντικειμενικά, διαφανή</a:t>
            </a:r>
            <a:r>
              <a:rPr lang="el-GR" dirty="0"/>
              <a:t> και να δημοσιεύονται είτε είναι θετικά είτε αρνητικά.</a:t>
            </a:r>
          </a:p>
          <a:p>
            <a:r>
              <a:rPr lang="el-GR" dirty="0"/>
              <a:t>Η δημοσίευση σε </a:t>
            </a:r>
            <a:r>
              <a:rPr lang="el-GR" b="1" dirty="0" err="1"/>
              <a:t>peer-reviewed</a:t>
            </a:r>
            <a:r>
              <a:rPr lang="el-GR" b="1" dirty="0"/>
              <a:t> περιοδικά</a:t>
            </a:r>
            <a:r>
              <a:rPr lang="el-GR" dirty="0"/>
              <a:t> εξασφαλίζει επιστημονικό έλεγχο. Επίσης, κάθε δοκιμή οφείλει να </a:t>
            </a:r>
            <a:r>
              <a:rPr lang="el-GR" b="1" dirty="0"/>
              <a:t>καταχωρείται σε δημόσια βάση δεδομένων</a:t>
            </a:r>
            <a:r>
              <a:rPr lang="el-GR" dirty="0"/>
              <a:t> όπως το ClinicalTrials.gov, ώστε να αποφεύγεται η απόκρυψη αρνητικών αποτελεσμάτων.</a:t>
            </a:r>
          </a:p>
          <a:p>
            <a:endParaRPr lang="el-GR" dirty="0"/>
          </a:p>
        </p:txBody>
      </p:sp>
    </p:spTree>
    <p:extLst>
      <p:ext uri="{BB962C8B-B14F-4D97-AF65-F5344CB8AC3E}">
        <p14:creationId xmlns:p14="http://schemas.microsoft.com/office/powerpoint/2010/main" val="1150492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0B7A4-B8A0-4319-BA5B-6449EA4EF4E3}"/>
              </a:ext>
            </a:extLst>
          </p:cNvPr>
          <p:cNvSpPr>
            <a:spLocks noGrp="1"/>
          </p:cNvSpPr>
          <p:nvPr>
            <p:ph type="title"/>
          </p:nvPr>
        </p:nvSpPr>
        <p:spPr/>
        <p:txBody>
          <a:bodyPr/>
          <a:lstStyle/>
          <a:p>
            <a:r>
              <a:rPr lang="el-GR" dirty="0"/>
              <a:t>Σπουδαιότητα κλινικών δοκιμών</a:t>
            </a:r>
          </a:p>
        </p:txBody>
      </p:sp>
      <p:sp>
        <p:nvSpPr>
          <p:cNvPr id="3" name="Content Placeholder 2">
            <a:extLst>
              <a:ext uri="{FF2B5EF4-FFF2-40B4-BE49-F238E27FC236}">
                <a16:creationId xmlns:a16="http://schemas.microsoft.com/office/drawing/2014/main" id="{C0D807E1-3F51-419C-8D41-1B1FF40B98A4}"/>
              </a:ext>
            </a:extLst>
          </p:cNvPr>
          <p:cNvSpPr>
            <a:spLocks noGrp="1"/>
          </p:cNvSpPr>
          <p:nvPr>
            <p:ph idx="1"/>
          </p:nvPr>
        </p:nvSpPr>
        <p:spPr/>
        <p:txBody>
          <a:bodyPr/>
          <a:lstStyle/>
          <a:p>
            <a:r>
              <a:rPr lang="el-GR" dirty="0"/>
              <a:t>Χωρίς κλινικές δοκιμές, δεν θα υπήρχαν ασφαλή φάρμακα, εμβόλια ή θεραπείες. Κάθε θεραπευτική αγωγή που εφαρμόζουμε σήμερα – από την </a:t>
            </a:r>
            <a:r>
              <a:rPr lang="el-GR" dirty="0" err="1"/>
              <a:t>παρακεταμόλη</a:t>
            </a:r>
            <a:r>
              <a:rPr lang="el-GR" dirty="0"/>
              <a:t> μέχρι τις χημειοθεραπείες ή τα εμβόλια – έχει περάσει από χρόνια ερευνητικών φάσεων, όπου συμμετείχαν εθελοντές, επιστήμονες και νοσηλευτές.</a:t>
            </a:r>
          </a:p>
          <a:p>
            <a:r>
              <a:rPr lang="el-GR" dirty="0"/>
              <a:t>Ως μελλοντικοί επαγγελματίες υγείας, οι νοσηλευτές καλείστε όχι μόνο να εφαρμόζετε τις επιστημονικά τεκμηριωμένες πρακτικές (</a:t>
            </a:r>
            <a:r>
              <a:rPr lang="el-GR" dirty="0" err="1"/>
              <a:t>evidence-based</a:t>
            </a:r>
            <a:r>
              <a:rPr lang="el-GR" dirty="0"/>
              <a:t> </a:t>
            </a:r>
            <a:r>
              <a:rPr lang="el-GR" dirty="0" err="1"/>
              <a:t>practice</a:t>
            </a:r>
            <a:r>
              <a:rPr lang="el-GR" dirty="0"/>
              <a:t>), αλλά και να </a:t>
            </a:r>
            <a:r>
              <a:rPr lang="el-GR" b="1" dirty="0"/>
              <a:t>κατανοείτε πώς αυτές τεκμηριώνονται</a:t>
            </a:r>
            <a:r>
              <a:rPr lang="el-GR" dirty="0"/>
              <a:t>. Έτσι, η γνώση της μεθοδολογίας των κλινικών δοκιμών είναι θεμέλιο για τη νοσηλευτική επιστήμη.</a:t>
            </a:r>
          </a:p>
          <a:p>
            <a:endParaRPr lang="el-GR" dirty="0"/>
          </a:p>
        </p:txBody>
      </p:sp>
    </p:spTree>
    <p:extLst>
      <p:ext uri="{BB962C8B-B14F-4D97-AF65-F5344CB8AC3E}">
        <p14:creationId xmlns:p14="http://schemas.microsoft.com/office/powerpoint/2010/main" val="7026957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11325-ADF4-4A8B-9B40-FC4C73299FF9}"/>
              </a:ext>
            </a:extLst>
          </p:cNvPr>
          <p:cNvSpPr>
            <a:spLocks noGrp="1"/>
          </p:cNvSpPr>
          <p:nvPr>
            <p:ph type="title"/>
          </p:nvPr>
        </p:nvSpPr>
        <p:spPr/>
        <p:txBody>
          <a:bodyPr>
            <a:normAutofit/>
          </a:bodyPr>
          <a:lstStyle/>
          <a:p>
            <a:r>
              <a:rPr lang="el-GR" b="1" dirty="0"/>
              <a:t>Ο Ρόλος του Νοσηλευτή στις Κλινικές Δοκιμές</a:t>
            </a:r>
            <a:endParaRPr lang="el-GR" dirty="0"/>
          </a:p>
        </p:txBody>
      </p:sp>
      <p:sp>
        <p:nvSpPr>
          <p:cNvPr id="3" name="Content Placeholder 2">
            <a:extLst>
              <a:ext uri="{FF2B5EF4-FFF2-40B4-BE49-F238E27FC236}">
                <a16:creationId xmlns:a16="http://schemas.microsoft.com/office/drawing/2014/main" id="{5FAA575E-76A7-469F-9E1E-4BD753854967}"/>
              </a:ext>
            </a:extLst>
          </p:cNvPr>
          <p:cNvSpPr>
            <a:spLocks noGrp="1"/>
          </p:cNvSpPr>
          <p:nvPr>
            <p:ph idx="1"/>
          </p:nvPr>
        </p:nvSpPr>
        <p:spPr/>
        <p:txBody>
          <a:bodyPr>
            <a:normAutofit fontScale="92500"/>
          </a:bodyPr>
          <a:lstStyle/>
          <a:p>
            <a:r>
              <a:rPr lang="el-GR" dirty="0"/>
              <a:t>Ο νοσηλευτής δεν είναι απλός εκτελεστής οδηγιών. Είναι </a:t>
            </a:r>
            <a:r>
              <a:rPr lang="el-GR" b="1" dirty="0"/>
              <a:t>ενεργό μέλος της ερευνητικής ομάδας</a:t>
            </a:r>
            <a:r>
              <a:rPr lang="el-GR" dirty="0"/>
              <a:t> και συχνά ο πιο κοντινός επαγγελματίας στους ασθενείς.</a:t>
            </a:r>
          </a:p>
          <a:p>
            <a:r>
              <a:rPr lang="el-GR" dirty="0"/>
              <a:t>Οι κύριες αρμοδιότητες περιλαμβάνουν:</a:t>
            </a:r>
          </a:p>
          <a:p>
            <a:r>
              <a:rPr lang="el-GR" dirty="0"/>
              <a:t>Ενημέρωση και υποστήριξη συμμετεχόντων.</a:t>
            </a:r>
          </a:p>
          <a:p>
            <a:r>
              <a:rPr lang="el-GR" dirty="0"/>
              <a:t>Παρακολούθηση για ανεπιθύμητες ενέργειες.</a:t>
            </a:r>
          </a:p>
          <a:p>
            <a:r>
              <a:rPr lang="el-GR" dirty="0"/>
              <a:t>Διασφάλιση ακρίβειας στη συλλογή δεδομένων.</a:t>
            </a:r>
          </a:p>
          <a:p>
            <a:r>
              <a:rPr lang="el-GR" dirty="0"/>
              <a:t>Τήρηση των κανόνων δεοντολογίας.</a:t>
            </a:r>
          </a:p>
          <a:p>
            <a:r>
              <a:rPr lang="el-GR" dirty="0"/>
              <a:t>Συμμετοχή σε πρωτόκολλα έρευνας και εκπαίδευση άλλων νοσηλευτών.</a:t>
            </a:r>
          </a:p>
          <a:p>
            <a:r>
              <a:rPr lang="el-GR" dirty="0"/>
              <a:t>Η εμπλοκή των νοσηλευτών συμβάλλει στη </a:t>
            </a:r>
            <a:r>
              <a:rPr lang="el-GR" b="1" dirty="0"/>
              <a:t>βελτίωση της ποιότητας των μελετών</a:t>
            </a:r>
            <a:r>
              <a:rPr lang="el-GR" dirty="0"/>
              <a:t>, στην </a:t>
            </a:r>
            <a:r>
              <a:rPr lang="el-GR" b="1" dirty="0"/>
              <a:t>προστασία των ασθενών</a:t>
            </a:r>
            <a:r>
              <a:rPr lang="el-GR" dirty="0"/>
              <a:t>, και στην </a:t>
            </a:r>
            <a:r>
              <a:rPr lang="el-GR" b="1" dirty="0"/>
              <a:t>ενίσχυση της ερευνητικής κουλτούρας</a:t>
            </a:r>
            <a:r>
              <a:rPr lang="el-GR" dirty="0"/>
              <a:t> μέσα στα νοσηλευτικά ιδρύματα.</a:t>
            </a:r>
          </a:p>
          <a:p>
            <a:endParaRPr lang="el-GR" dirty="0"/>
          </a:p>
        </p:txBody>
      </p:sp>
    </p:spTree>
    <p:extLst>
      <p:ext uri="{BB962C8B-B14F-4D97-AF65-F5344CB8AC3E}">
        <p14:creationId xmlns:p14="http://schemas.microsoft.com/office/powerpoint/2010/main" val="23544321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ABDD2-82F0-49B3-8187-9634B9D4C104}"/>
              </a:ext>
            </a:extLst>
          </p:cNvPr>
          <p:cNvSpPr>
            <a:spLocks noGrp="1"/>
          </p:cNvSpPr>
          <p:nvPr>
            <p:ph type="title"/>
          </p:nvPr>
        </p:nvSpPr>
        <p:spPr/>
        <p:txBody>
          <a:bodyPr/>
          <a:lstStyle/>
          <a:p>
            <a:r>
              <a:rPr lang="el-GR" b="1" dirty="0"/>
              <a:t>Προκλήσεις και Προοπτικές</a:t>
            </a:r>
            <a:endParaRPr lang="el-GR" dirty="0"/>
          </a:p>
        </p:txBody>
      </p:sp>
      <p:sp>
        <p:nvSpPr>
          <p:cNvPr id="3" name="Content Placeholder 2">
            <a:extLst>
              <a:ext uri="{FF2B5EF4-FFF2-40B4-BE49-F238E27FC236}">
                <a16:creationId xmlns:a16="http://schemas.microsoft.com/office/drawing/2014/main" id="{9D647D9C-9F77-48CD-A4AA-1A8852CDEF0E}"/>
              </a:ext>
            </a:extLst>
          </p:cNvPr>
          <p:cNvSpPr>
            <a:spLocks noGrp="1"/>
          </p:cNvSpPr>
          <p:nvPr>
            <p:ph idx="1"/>
          </p:nvPr>
        </p:nvSpPr>
        <p:spPr/>
        <p:txBody>
          <a:bodyPr/>
          <a:lstStyle/>
          <a:p>
            <a:r>
              <a:rPr lang="el-GR" dirty="0"/>
              <a:t>Οι κλινικές δοκιμές είναι χρονοβόρες και δαπανηρές, αλλά η αξία τους είναι ανεκτίμητη. Οι προκλήσεις περιλαμβάνουν:</a:t>
            </a:r>
          </a:p>
          <a:p>
            <a:r>
              <a:rPr lang="el-GR" dirty="0"/>
              <a:t>Τη δυσκολία εύρεσης εθελοντών.</a:t>
            </a:r>
          </a:p>
          <a:p>
            <a:r>
              <a:rPr lang="el-GR" dirty="0"/>
              <a:t>Την πολυπλοκότητα της γραφειοκρατίας και των κανονισμών.</a:t>
            </a:r>
          </a:p>
          <a:p>
            <a:r>
              <a:rPr lang="el-GR" dirty="0"/>
              <a:t>Την ανάγκη εκπαίδευσης επαγγελματιών υγείας.</a:t>
            </a:r>
          </a:p>
          <a:p>
            <a:r>
              <a:rPr lang="el-GR" dirty="0"/>
              <a:t>Τη διαχείριση δεοντολογικών διλημμάτων (π.χ. </a:t>
            </a:r>
            <a:r>
              <a:rPr lang="el-GR" dirty="0" err="1"/>
              <a:t>placebo</a:t>
            </a:r>
            <a:r>
              <a:rPr lang="el-GR" dirty="0"/>
              <a:t> σε βαριά πάσχοντες).</a:t>
            </a:r>
          </a:p>
          <a:p>
            <a:r>
              <a:rPr lang="el-GR" dirty="0"/>
              <a:t>Η ανάπτυξη </a:t>
            </a:r>
            <a:r>
              <a:rPr lang="el-GR" b="1" dirty="0"/>
              <a:t>νοσηλευτών με ερευνητικές δεξιότητες</a:t>
            </a:r>
            <a:r>
              <a:rPr lang="el-GR" dirty="0"/>
              <a:t> είναι κρίσιμη. Στα νοσοκομεία πλέον δημιουργούνται θέσεις </a:t>
            </a:r>
            <a:r>
              <a:rPr lang="el-GR" b="1" dirty="0"/>
              <a:t>Research </a:t>
            </a:r>
            <a:r>
              <a:rPr lang="el-GR" b="1" dirty="0" err="1"/>
              <a:t>Nurse</a:t>
            </a:r>
            <a:r>
              <a:rPr lang="el-GR" b="1" dirty="0"/>
              <a:t> </a:t>
            </a:r>
            <a:r>
              <a:rPr lang="el-GR" b="1" dirty="0" err="1"/>
              <a:t>Coordinators</a:t>
            </a:r>
            <a:r>
              <a:rPr lang="el-GR" dirty="0"/>
              <a:t>, που γεφυρώνουν την έρευνα με την κλινική πράξη.</a:t>
            </a:r>
          </a:p>
          <a:p>
            <a:endParaRPr lang="el-GR" dirty="0"/>
          </a:p>
        </p:txBody>
      </p:sp>
    </p:spTree>
    <p:extLst>
      <p:ext uri="{BB962C8B-B14F-4D97-AF65-F5344CB8AC3E}">
        <p14:creationId xmlns:p14="http://schemas.microsoft.com/office/powerpoint/2010/main" val="7958774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20DA2-94E1-45BE-8EA1-5C50A7ACE6E6}"/>
              </a:ext>
            </a:extLst>
          </p:cNvPr>
          <p:cNvSpPr>
            <a:spLocks noGrp="1"/>
          </p:cNvSpPr>
          <p:nvPr>
            <p:ph type="title"/>
          </p:nvPr>
        </p:nvSpPr>
        <p:spPr/>
        <p:txBody>
          <a:bodyPr/>
          <a:lstStyle/>
          <a:p>
            <a:r>
              <a:rPr lang="el-GR" dirty="0"/>
              <a:t>Ερωτήσεις κατανόησης</a:t>
            </a:r>
          </a:p>
        </p:txBody>
      </p:sp>
      <p:sp>
        <p:nvSpPr>
          <p:cNvPr id="3" name="Content Placeholder 2">
            <a:extLst>
              <a:ext uri="{FF2B5EF4-FFF2-40B4-BE49-F238E27FC236}">
                <a16:creationId xmlns:a16="http://schemas.microsoft.com/office/drawing/2014/main" id="{F66DCCA3-4CA4-4A55-BE43-2C21974CD477}"/>
              </a:ext>
            </a:extLst>
          </p:cNvPr>
          <p:cNvSpPr>
            <a:spLocks noGrp="1"/>
          </p:cNvSpPr>
          <p:nvPr>
            <p:ph idx="1"/>
          </p:nvPr>
        </p:nvSpPr>
        <p:spPr/>
        <p:txBody>
          <a:bodyPr/>
          <a:lstStyle/>
          <a:p>
            <a:endParaRPr lang="el-GR"/>
          </a:p>
        </p:txBody>
      </p:sp>
    </p:spTree>
    <p:extLst>
      <p:ext uri="{BB962C8B-B14F-4D97-AF65-F5344CB8AC3E}">
        <p14:creationId xmlns:p14="http://schemas.microsoft.com/office/powerpoint/2010/main" val="21567006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C979A-3EB9-4AE6-92CC-9DF127311405}"/>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D5CB12CD-61AE-4341-92DC-4C4C08AE59B3}"/>
              </a:ext>
            </a:extLst>
          </p:cNvPr>
          <p:cNvSpPr>
            <a:spLocks noGrp="1"/>
          </p:cNvSpPr>
          <p:nvPr>
            <p:ph idx="1"/>
          </p:nvPr>
        </p:nvSpPr>
        <p:spPr/>
        <p:txBody>
          <a:bodyPr/>
          <a:lstStyle/>
          <a:p>
            <a:r>
              <a:rPr lang="el-GR" dirty="0"/>
              <a:t>1. Οι κλινικές δοκιμές εφαρμόζονται μόνο για φάρμακα.</a:t>
            </a:r>
          </a:p>
          <a:p>
            <a:pPr lvl="1"/>
            <a:r>
              <a:rPr lang="el-GR" dirty="0"/>
              <a:t>1. ΣΩΣΤΟ</a:t>
            </a:r>
          </a:p>
          <a:p>
            <a:pPr lvl="1"/>
            <a:r>
              <a:rPr lang="el-GR" dirty="0"/>
              <a:t>2. ΛΑΘΟΣ</a:t>
            </a:r>
          </a:p>
        </p:txBody>
      </p:sp>
    </p:spTree>
    <p:extLst>
      <p:ext uri="{BB962C8B-B14F-4D97-AF65-F5344CB8AC3E}">
        <p14:creationId xmlns:p14="http://schemas.microsoft.com/office/powerpoint/2010/main" val="173573618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8C7CA5-B679-49B0-9407-298F641D13D5}"/>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FA787452-7B63-4764-AC93-DCAFB2AE9132}"/>
              </a:ext>
            </a:extLst>
          </p:cNvPr>
          <p:cNvSpPr>
            <a:spLocks noGrp="1"/>
          </p:cNvSpPr>
          <p:nvPr>
            <p:ph idx="1"/>
          </p:nvPr>
        </p:nvSpPr>
        <p:spPr/>
        <p:txBody>
          <a:bodyPr/>
          <a:lstStyle/>
          <a:p>
            <a:r>
              <a:rPr lang="el-GR" dirty="0"/>
              <a:t>1. Οι κλινικές δοκιμές εφαρμόζονται μόνο για φάρμακα.</a:t>
            </a:r>
          </a:p>
          <a:p>
            <a:pPr lvl="1"/>
            <a:r>
              <a:rPr lang="el-GR" dirty="0"/>
              <a:t>1. ΣΩΣΤΟ</a:t>
            </a:r>
          </a:p>
          <a:p>
            <a:pPr lvl="1"/>
            <a:r>
              <a:rPr lang="el-GR" dirty="0">
                <a:solidFill>
                  <a:srgbClr val="FF0000"/>
                </a:solidFill>
              </a:rPr>
              <a:t>2. ΛΑΘΟΣ (και για νοσηλευτικές παρεμβάσεις, διαιτητικά προγράμματα, πρωτόκολλα φροντίδας ή ψυχοκοινωνικές παρεμβάσεις). </a:t>
            </a:r>
          </a:p>
          <a:p>
            <a:pPr lvl="1"/>
            <a:endParaRPr lang="el-GR" dirty="0">
              <a:solidFill>
                <a:srgbClr val="FF0000"/>
              </a:solidFill>
            </a:endParaRPr>
          </a:p>
          <a:p>
            <a:endParaRPr lang="el-GR" dirty="0"/>
          </a:p>
        </p:txBody>
      </p:sp>
    </p:spTree>
    <p:extLst>
      <p:ext uri="{BB962C8B-B14F-4D97-AF65-F5344CB8AC3E}">
        <p14:creationId xmlns:p14="http://schemas.microsoft.com/office/powerpoint/2010/main" val="193281422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BBDE3-8455-45EE-B767-BC7B13D9255A}"/>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2CE6C064-80E8-4BE1-9787-446E9134F4AE}"/>
              </a:ext>
            </a:extLst>
          </p:cNvPr>
          <p:cNvSpPr>
            <a:spLocks noGrp="1"/>
          </p:cNvSpPr>
          <p:nvPr>
            <p:ph idx="1"/>
          </p:nvPr>
        </p:nvSpPr>
        <p:spPr/>
        <p:txBody>
          <a:bodyPr/>
          <a:lstStyle/>
          <a:p>
            <a:r>
              <a:rPr lang="el-GR" dirty="0"/>
              <a:t>2. Ποια είναι τα στάδια των κλινικών δοκιμών;</a:t>
            </a:r>
          </a:p>
          <a:p>
            <a:endParaRPr lang="el-GR" dirty="0"/>
          </a:p>
        </p:txBody>
      </p:sp>
    </p:spTree>
    <p:extLst>
      <p:ext uri="{BB962C8B-B14F-4D97-AF65-F5344CB8AC3E}">
        <p14:creationId xmlns:p14="http://schemas.microsoft.com/office/powerpoint/2010/main" val="9238455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60D60-F7D1-4BF1-A8D1-C033AC3C6849}"/>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88596AA0-3C8F-4B5C-B9EF-97C16FDC7A82}"/>
              </a:ext>
            </a:extLst>
          </p:cNvPr>
          <p:cNvSpPr>
            <a:spLocks noGrp="1"/>
          </p:cNvSpPr>
          <p:nvPr>
            <p:ph idx="1"/>
          </p:nvPr>
        </p:nvSpPr>
        <p:spPr/>
        <p:txBody>
          <a:bodyPr/>
          <a:lstStyle/>
          <a:p>
            <a:r>
              <a:rPr lang="el-GR" dirty="0"/>
              <a:t>2. Ποια είναι τα στάδια των κλινικών δοκιμών;</a:t>
            </a:r>
          </a:p>
          <a:p>
            <a:pPr marL="292608" lvl="1" indent="0">
              <a:buNone/>
            </a:pPr>
            <a:r>
              <a:rPr lang="el-GR" dirty="0">
                <a:solidFill>
                  <a:srgbClr val="FF0000"/>
                </a:solidFill>
              </a:rPr>
              <a:t>Φάση 0, Φάση Ι, Φάση ΙΙ, Φάση ΙΙΙ, Φάση </a:t>
            </a:r>
            <a:r>
              <a:rPr lang="en-US" dirty="0">
                <a:solidFill>
                  <a:srgbClr val="FF0000"/>
                </a:solidFill>
              </a:rPr>
              <a:t>IV</a:t>
            </a:r>
            <a:endParaRPr lang="el-GR" dirty="0">
              <a:solidFill>
                <a:srgbClr val="FF0000"/>
              </a:solidFill>
            </a:endParaRPr>
          </a:p>
          <a:p>
            <a:endParaRPr lang="el-GR" dirty="0"/>
          </a:p>
        </p:txBody>
      </p:sp>
    </p:spTree>
    <p:extLst>
      <p:ext uri="{BB962C8B-B14F-4D97-AF65-F5344CB8AC3E}">
        <p14:creationId xmlns:p14="http://schemas.microsoft.com/office/powerpoint/2010/main" val="187172060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B809B-9ABF-4289-A46E-E3AF9B6D1B24}"/>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D2BED904-3E3E-4798-BC93-EF0F478A89B0}"/>
              </a:ext>
            </a:extLst>
          </p:cNvPr>
          <p:cNvSpPr>
            <a:spLocks noGrp="1"/>
          </p:cNvSpPr>
          <p:nvPr>
            <p:ph idx="1"/>
          </p:nvPr>
        </p:nvSpPr>
        <p:spPr/>
        <p:txBody>
          <a:bodyPr/>
          <a:lstStyle/>
          <a:p>
            <a:r>
              <a:rPr lang="el-GR" dirty="0"/>
              <a:t>3. Τι ισχύει για τα στάδια των κλινικών δοκιμών:</a:t>
            </a:r>
          </a:p>
          <a:p>
            <a:pPr marL="749808" lvl="1" indent="-457200">
              <a:buFont typeface="+mj-lt"/>
              <a:buAutoNum type="arabicPeriod"/>
            </a:pPr>
            <a:r>
              <a:rPr lang="el-GR" altLang="el-GR" dirty="0">
                <a:solidFill>
                  <a:schemeClr val="tx1"/>
                </a:solidFill>
                <a:latin typeface="Arial" panose="020B0604020202020204" pitchFamily="34" charset="0"/>
              </a:rPr>
              <a:t>Στη φάση 0 υπάρχει συνήθως μεγάλος αριθμός εθελοντών.</a:t>
            </a:r>
          </a:p>
          <a:p>
            <a:pPr marL="749808" lvl="1" indent="-457200">
              <a:buFont typeface="+mj-lt"/>
              <a:buAutoNum type="arabicPeriod"/>
            </a:pPr>
            <a:r>
              <a:rPr lang="el-GR" altLang="el-GR" dirty="0">
                <a:solidFill>
                  <a:schemeClr val="tx1"/>
                </a:solidFill>
                <a:latin typeface="Arial" panose="020B0604020202020204" pitchFamily="34" charset="0"/>
              </a:rPr>
              <a:t>Η φάση ΙΙΙ ξεκινά μετά την κυκλοφορία του φαρμάκου.</a:t>
            </a:r>
          </a:p>
          <a:p>
            <a:pPr marL="749808" lvl="1" indent="-457200">
              <a:buFont typeface="+mj-lt"/>
              <a:buAutoNum type="arabicPeriod"/>
            </a:pPr>
            <a:r>
              <a:rPr lang="el-GR" altLang="el-GR" dirty="0">
                <a:solidFill>
                  <a:schemeClr val="tx1"/>
                </a:solidFill>
                <a:latin typeface="Arial" panose="020B0604020202020204" pitchFamily="34" charset="0"/>
              </a:rPr>
              <a:t>Στη φάση Ι</a:t>
            </a:r>
            <a:r>
              <a:rPr lang="en-US" altLang="el-GR" dirty="0">
                <a:solidFill>
                  <a:schemeClr val="tx1"/>
                </a:solidFill>
                <a:latin typeface="Arial" panose="020B0604020202020204" pitchFamily="34" charset="0"/>
              </a:rPr>
              <a:t>V </a:t>
            </a:r>
            <a:r>
              <a:rPr lang="el-GR" altLang="el-GR" dirty="0">
                <a:solidFill>
                  <a:schemeClr val="tx1"/>
                </a:solidFill>
                <a:latin typeface="Arial" panose="020B0604020202020204" pitchFamily="34" charset="0"/>
              </a:rPr>
              <a:t>ελέγχεται η ασφάλεια και η δοσολογία του φαρμάκου.</a:t>
            </a:r>
          </a:p>
          <a:p>
            <a:pPr marL="749808" lvl="1" indent="-457200">
              <a:buFont typeface="+mj-lt"/>
              <a:buAutoNum type="arabicPeriod"/>
            </a:pPr>
            <a:r>
              <a:rPr lang="el-GR" altLang="el-GR" dirty="0">
                <a:solidFill>
                  <a:schemeClr val="tx1"/>
                </a:solidFill>
                <a:latin typeface="Arial" panose="020B0604020202020204" pitchFamily="34" charset="0"/>
              </a:rPr>
              <a:t>Στη φάση </a:t>
            </a:r>
            <a:r>
              <a:rPr lang="en-US" altLang="el-GR" dirty="0">
                <a:solidFill>
                  <a:schemeClr val="tx1"/>
                </a:solidFill>
                <a:latin typeface="Arial" panose="020B0604020202020204" pitchFamily="34" charset="0"/>
              </a:rPr>
              <a:t>IV </a:t>
            </a:r>
            <a:r>
              <a:rPr lang="el-GR" altLang="el-GR" dirty="0">
                <a:solidFill>
                  <a:schemeClr val="tx1"/>
                </a:solidFill>
                <a:latin typeface="Arial" panose="020B0604020202020204" pitchFamily="34" charset="0"/>
              </a:rPr>
              <a:t>παρακολουθούνται μακροχρόνια αποτελέσματα και σπάνιες ανεπιθύμητες ενέργειες των φαρμάκων, που δεν ήταν δυνατόν να ελεγχθούν με τις κλινικές δοκιμές φάσης Ι, ΙΙ και ΙΙΙ.</a:t>
            </a:r>
          </a:p>
          <a:p>
            <a:pPr marL="749808" lvl="1" indent="-457200">
              <a:buFont typeface="+mj-lt"/>
              <a:buAutoNum type="arabicPeriod"/>
            </a:pPr>
            <a:endParaRPr lang="el-GR" altLang="el-GR" dirty="0">
              <a:solidFill>
                <a:schemeClr val="tx1"/>
              </a:solidFill>
              <a:latin typeface="Arial" panose="020B0604020202020204" pitchFamily="34" charset="0"/>
            </a:endParaRPr>
          </a:p>
          <a:p>
            <a:pPr marL="749808" lvl="1" indent="-457200">
              <a:buFont typeface="+mj-lt"/>
              <a:buAutoNum type="arabicPeriod"/>
            </a:pPr>
            <a:endParaRPr lang="el-GR" altLang="el-GR" dirty="0">
              <a:solidFill>
                <a:schemeClr val="tx1"/>
              </a:solidFill>
              <a:latin typeface="Arial" panose="020B0604020202020204" pitchFamily="34" charset="0"/>
            </a:endParaRPr>
          </a:p>
          <a:p>
            <a:pPr marL="749808" lvl="1" indent="-457200">
              <a:buFont typeface="+mj-lt"/>
              <a:buAutoNum type="arabicPeriod"/>
            </a:pPr>
            <a:endParaRPr lang="el-GR" altLang="el-GR" dirty="0">
              <a:solidFill>
                <a:schemeClr val="tx1"/>
              </a:solidFill>
              <a:latin typeface="Arial" panose="020B0604020202020204" pitchFamily="34" charset="0"/>
            </a:endParaRPr>
          </a:p>
          <a:p>
            <a:pPr marL="749808" lvl="1" indent="-457200">
              <a:buFont typeface="+mj-lt"/>
              <a:buAutoNum type="arabicPeriod"/>
            </a:pPr>
            <a:endParaRPr lang="el-GR" altLang="el-GR" dirty="0">
              <a:solidFill>
                <a:schemeClr val="tx1"/>
              </a:solidFill>
              <a:latin typeface="Arial" panose="020B0604020202020204" pitchFamily="34" charset="0"/>
            </a:endParaRPr>
          </a:p>
          <a:p>
            <a:pPr marL="749808" lvl="1" indent="-457200">
              <a:buFont typeface="+mj-lt"/>
              <a:buAutoNum type="arabicPeriod"/>
            </a:pPr>
            <a:endParaRPr lang="el-GR" dirty="0"/>
          </a:p>
          <a:p>
            <a:endParaRPr lang="el-GR" dirty="0"/>
          </a:p>
        </p:txBody>
      </p:sp>
    </p:spTree>
    <p:extLst>
      <p:ext uri="{BB962C8B-B14F-4D97-AF65-F5344CB8AC3E}">
        <p14:creationId xmlns:p14="http://schemas.microsoft.com/office/powerpoint/2010/main" val="37292777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B858D-2789-4775-B9E5-39E7FF35EE5F}"/>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4199178C-D0EA-4C0E-BFC0-900D33815C3E}"/>
              </a:ext>
            </a:extLst>
          </p:cNvPr>
          <p:cNvSpPr>
            <a:spLocks noGrp="1"/>
          </p:cNvSpPr>
          <p:nvPr>
            <p:ph idx="1"/>
          </p:nvPr>
        </p:nvSpPr>
        <p:spPr/>
        <p:txBody>
          <a:bodyPr/>
          <a:lstStyle/>
          <a:p>
            <a:r>
              <a:rPr lang="el-GR" dirty="0"/>
              <a:t>3. Τι ισχύει για τα στάδια των κλινικών δοκιμών:</a:t>
            </a:r>
          </a:p>
          <a:p>
            <a:pPr marL="749808" lvl="1" indent="-457200">
              <a:buFont typeface="+mj-lt"/>
              <a:buAutoNum type="arabicPeriod"/>
            </a:pPr>
            <a:r>
              <a:rPr lang="el-GR" altLang="el-GR" dirty="0">
                <a:solidFill>
                  <a:schemeClr val="tx1"/>
                </a:solidFill>
                <a:latin typeface="Arial" panose="020B0604020202020204" pitchFamily="34" charset="0"/>
              </a:rPr>
              <a:t>Στη φάση 0 υπάρχει συνήθως μεγάλος αριθμός εθελοντών.</a:t>
            </a:r>
          </a:p>
          <a:p>
            <a:pPr marL="749808" lvl="1" indent="-457200">
              <a:buFont typeface="+mj-lt"/>
              <a:buAutoNum type="arabicPeriod"/>
            </a:pPr>
            <a:r>
              <a:rPr lang="el-GR" altLang="el-GR" dirty="0">
                <a:solidFill>
                  <a:schemeClr val="tx1"/>
                </a:solidFill>
                <a:latin typeface="Arial" panose="020B0604020202020204" pitchFamily="34" charset="0"/>
              </a:rPr>
              <a:t>Η φάση ΙΙΙ ξεκινά μετά την κυκλοφορία του φαρμάκου.</a:t>
            </a:r>
          </a:p>
          <a:p>
            <a:pPr marL="749808" lvl="1" indent="-457200">
              <a:buFont typeface="+mj-lt"/>
              <a:buAutoNum type="arabicPeriod"/>
            </a:pPr>
            <a:r>
              <a:rPr lang="el-GR" altLang="el-GR" dirty="0">
                <a:solidFill>
                  <a:schemeClr val="tx1"/>
                </a:solidFill>
                <a:latin typeface="Arial" panose="020B0604020202020204" pitchFamily="34" charset="0"/>
              </a:rPr>
              <a:t>Στη φάση Ι</a:t>
            </a:r>
            <a:r>
              <a:rPr lang="en-US" altLang="el-GR" dirty="0">
                <a:solidFill>
                  <a:schemeClr val="tx1"/>
                </a:solidFill>
                <a:latin typeface="Arial" panose="020B0604020202020204" pitchFamily="34" charset="0"/>
              </a:rPr>
              <a:t>V </a:t>
            </a:r>
            <a:r>
              <a:rPr lang="el-GR" altLang="el-GR" dirty="0">
                <a:solidFill>
                  <a:schemeClr val="tx1"/>
                </a:solidFill>
                <a:latin typeface="Arial" panose="020B0604020202020204" pitchFamily="34" charset="0"/>
              </a:rPr>
              <a:t>ελέγχεται η ασφάλεια και η δοσολογία του φαρμάκου.</a:t>
            </a:r>
          </a:p>
          <a:p>
            <a:pPr marL="749808" lvl="1" indent="-457200">
              <a:buFont typeface="+mj-lt"/>
              <a:buAutoNum type="arabicPeriod"/>
            </a:pPr>
            <a:r>
              <a:rPr lang="el-GR" altLang="el-GR" dirty="0">
                <a:solidFill>
                  <a:srgbClr val="FF0000"/>
                </a:solidFill>
                <a:latin typeface="Arial" panose="020B0604020202020204" pitchFamily="34" charset="0"/>
              </a:rPr>
              <a:t>Στη φάση </a:t>
            </a:r>
            <a:r>
              <a:rPr lang="en-US" altLang="el-GR" dirty="0">
                <a:solidFill>
                  <a:srgbClr val="FF0000"/>
                </a:solidFill>
                <a:latin typeface="Arial" panose="020B0604020202020204" pitchFamily="34" charset="0"/>
              </a:rPr>
              <a:t>IV </a:t>
            </a:r>
            <a:r>
              <a:rPr lang="el-GR" altLang="el-GR" dirty="0">
                <a:solidFill>
                  <a:srgbClr val="FF0000"/>
                </a:solidFill>
                <a:latin typeface="Arial" panose="020B0604020202020204" pitchFamily="34" charset="0"/>
              </a:rPr>
              <a:t>παρακολουθούνται μακροχρόνια αποτελέσματα και σπάνιες ανεπιθύμητες ενέργειες των φαρμάκων, που δεν ήταν δυνατόν να ελεγχθούν με τις κλινικές δοκιμές φάσης Ι, ΙΙ και ΙΙΙ.</a:t>
            </a:r>
          </a:p>
          <a:p>
            <a:r>
              <a:rPr lang="el-GR" dirty="0"/>
              <a:t> </a:t>
            </a:r>
          </a:p>
        </p:txBody>
      </p:sp>
    </p:spTree>
    <p:extLst>
      <p:ext uri="{BB962C8B-B14F-4D97-AF65-F5344CB8AC3E}">
        <p14:creationId xmlns:p14="http://schemas.microsoft.com/office/powerpoint/2010/main" val="18215764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6D1A1-AA23-4372-95D0-8CF4DE4B6D6C}"/>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CC4591C0-89DA-4744-9879-BBBF1A54E105}"/>
              </a:ext>
            </a:extLst>
          </p:cNvPr>
          <p:cNvSpPr>
            <a:spLocks noGrp="1"/>
          </p:cNvSpPr>
          <p:nvPr>
            <p:ph idx="1"/>
          </p:nvPr>
        </p:nvSpPr>
        <p:spPr/>
        <p:txBody>
          <a:bodyPr/>
          <a:lstStyle/>
          <a:p>
            <a:r>
              <a:rPr lang="el-GR" dirty="0"/>
              <a:t>4. Τι ισχύει για την εξουδετέρωση της σύγχυσης λόγω ένδειξης: </a:t>
            </a:r>
          </a:p>
          <a:p>
            <a:pPr marL="544068" lvl="1" indent="-342900">
              <a:buFont typeface="+mj-lt"/>
              <a:buAutoNum type="arabicPeriod"/>
            </a:pPr>
            <a:r>
              <a:rPr lang="el-GR" dirty="0"/>
              <a:t>Η κατανομή της θεραπευτικής παρέμβασης πρέπει να πραγματοποιείται με μη τυχαίο τρόπο.</a:t>
            </a:r>
          </a:p>
          <a:p>
            <a:pPr marL="544068" lvl="1" indent="-342900">
              <a:buFont typeface="+mj-lt"/>
              <a:buAutoNum type="arabicPeriod"/>
            </a:pPr>
            <a:r>
              <a:rPr lang="el-GR" dirty="0"/>
              <a:t>Ο καλύτερος τρόπος για να επιτευχθεί η </a:t>
            </a:r>
            <a:r>
              <a:rPr lang="el-GR" dirty="0" err="1"/>
              <a:t>συγκρισιμότητα</a:t>
            </a:r>
            <a:r>
              <a:rPr lang="el-GR" dirty="0"/>
              <a:t> μεταξύ των θεραπευτικών παρεμβάσεων είναι η τυχαία κατανομή των μελετώμενων ατόμων. </a:t>
            </a:r>
          </a:p>
          <a:p>
            <a:pPr marL="544068" lvl="1" indent="-342900">
              <a:buFont typeface="+mj-lt"/>
              <a:buAutoNum type="arabicPeriod"/>
            </a:pPr>
            <a:r>
              <a:rPr lang="el-GR" dirty="0"/>
              <a:t>Στις μη τυχαιοποιημένες δοκιμές δεν είναι δυνατόν να εξουδετερωθεί πλήρως η «σύγχυση λόγω ένδειξης». </a:t>
            </a:r>
          </a:p>
          <a:p>
            <a:pPr marL="544068" lvl="1" indent="-342900">
              <a:buFont typeface="+mj-lt"/>
              <a:buAutoNum type="arabicPeriod"/>
            </a:pPr>
            <a:r>
              <a:rPr lang="el-GR" dirty="0"/>
              <a:t>Η </a:t>
            </a:r>
            <a:r>
              <a:rPr lang="el-GR" dirty="0" err="1"/>
              <a:t>τυχαιοποίηση</a:t>
            </a:r>
            <a:r>
              <a:rPr lang="el-GR" dirty="0"/>
              <a:t> δεν είναι απαραίτητη για τη εξουδετέρωση της «σύγχυσης λόγω ένδειξης».</a:t>
            </a:r>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1534877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44946-066E-4C1A-8D04-2EC4EBD96536}"/>
              </a:ext>
            </a:extLst>
          </p:cNvPr>
          <p:cNvSpPr>
            <a:spLocks noGrp="1"/>
          </p:cNvSpPr>
          <p:nvPr>
            <p:ph type="title"/>
          </p:nvPr>
        </p:nvSpPr>
        <p:spPr/>
        <p:txBody>
          <a:bodyPr/>
          <a:lstStyle/>
          <a:p>
            <a:r>
              <a:rPr lang="el-GR" dirty="0"/>
              <a:t>Τι είναι η Κλινική Δοκιμή (1)</a:t>
            </a:r>
          </a:p>
        </p:txBody>
      </p:sp>
      <p:sp>
        <p:nvSpPr>
          <p:cNvPr id="3" name="Content Placeholder 2">
            <a:extLst>
              <a:ext uri="{FF2B5EF4-FFF2-40B4-BE49-F238E27FC236}">
                <a16:creationId xmlns:a16="http://schemas.microsoft.com/office/drawing/2014/main" id="{485E8CBA-0F73-49DD-A348-A4E8C1ACABCF}"/>
              </a:ext>
            </a:extLst>
          </p:cNvPr>
          <p:cNvSpPr>
            <a:spLocks noGrp="1"/>
          </p:cNvSpPr>
          <p:nvPr>
            <p:ph idx="1"/>
          </p:nvPr>
        </p:nvSpPr>
        <p:spPr/>
        <p:txBody>
          <a:bodyPr/>
          <a:lstStyle/>
          <a:p>
            <a:r>
              <a:rPr lang="el-GR" dirty="0"/>
              <a:t>Κλινική δοκιμή είναι μια </a:t>
            </a:r>
            <a:r>
              <a:rPr lang="el-GR" b="1" dirty="0"/>
              <a:t>προγραμματισμένη, ελεγχόμενη έρευνα σε ανθρώπους</a:t>
            </a:r>
            <a:r>
              <a:rPr lang="el-GR" dirty="0"/>
              <a:t> που στοχεύει να απαντήσει σε συγκεκριμένα ερευνητικά ερωτήματα, όπως:</a:t>
            </a:r>
          </a:p>
          <a:p>
            <a:r>
              <a:rPr lang="el-GR" dirty="0"/>
              <a:t>Είναι αποτελεσματική μια νέα θεραπεία;</a:t>
            </a:r>
          </a:p>
          <a:p>
            <a:r>
              <a:rPr lang="el-GR" dirty="0"/>
              <a:t>Είναι ασφαλής;</a:t>
            </a:r>
          </a:p>
          <a:p>
            <a:r>
              <a:rPr lang="el-GR" dirty="0"/>
              <a:t>Πώς συγκρίνεται με την υπάρχουσα φροντίδα;</a:t>
            </a:r>
          </a:p>
          <a:p>
            <a:r>
              <a:rPr lang="el-GR" dirty="0"/>
              <a:t>Ποια είναι η καλύτερη δόση ή τρόπος χορήγησης;</a:t>
            </a:r>
          </a:p>
          <a:p>
            <a:endParaRPr lang="el-GR" dirty="0"/>
          </a:p>
        </p:txBody>
      </p:sp>
    </p:spTree>
    <p:extLst>
      <p:ext uri="{BB962C8B-B14F-4D97-AF65-F5344CB8AC3E}">
        <p14:creationId xmlns:p14="http://schemas.microsoft.com/office/powerpoint/2010/main" val="103382843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C86C3-A6D1-43E4-8B57-877384C2E32E}"/>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A2963CE4-F12A-438D-8A98-3E85A6C8D300}"/>
              </a:ext>
            </a:extLst>
          </p:cNvPr>
          <p:cNvSpPr>
            <a:spLocks noGrp="1"/>
          </p:cNvSpPr>
          <p:nvPr>
            <p:ph idx="1"/>
          </p:nvPr>
        </p:nvSpPr>
        <p:spPr/>
        <p:txBody>
          <a:bodyPr/>
          <a:lstStyle/>
          <a:p>
            <a:r>
              <a:rPr lang="el-GR" dirty="0"/>
              <a:t>4. Τι ισχύει για την εξουδετέρωση της σύγχυσης λόγω ένδειξης: </a:t>
            </a:r>
          </a:p>
          <a:p>
            <a:pPr marL="544068" lvl="1" indent="-342900">
              <a:buFont typeface="+mj-lt"/>
              <a:buAutoNum type="arabicPeriod"/>
            </a:pPr>
            <a:r>
              <a:rPr lang="el-GR" dirty="0"/>
              <a:t>Η κατανομή της θεραπευτικής παρέμβασης πρέπει να πραγματοποιείται με μη τυχαίο τρόπο.</a:t>
            </a:r>
          </a:p>
          <a:p>
            <a:pPr marL="544068" lvl="1" indent="-342900">
              <a:buFont typeface="+mj-lt"/>
              <a:buAutoNum type="arabicPeriod"/>
            </a:pPr>
            <a:r>
              <a:rPr lang="el-GR" dirty="0">
                <a:solidFill>
                  <a:srgbClr val="FF0000"/>
                </a:solidFill>
              </a:rPr>
              <a:t>Ο καλύτερος τρόπος για να επιτευχθεί η </a:t>
            </a:r>
            <a:r>
              <a:rPr lang="el-GR" dirty="0" err="1">
                <a:solidFill>
                  <a:srgbClr val="FF0000"/>
                </a:solidFill>
              </a:rPr>
              <a:t>συγκρισιμότητα</a:t>
            </a:r>
            <a:r>
              <a:rPr lang="el-GR" dirty="0">
                <a:solidFill>
                  <a:srgbClr val="FF0000"/>
                </a:solidFill>
              </a:rPr>
              <a:t> μεταξύ των θεραπευτικών παρεμβάσεων είναι η τυχαία κατανομή των μελετώμενων ατόμων. </a:t>
            </a:r>
          </a:p>
          <a:p>
            <a:pPr marL="544068" lvl="1" indent="-342900">
              <a:buFont typeface="+mj-lt"/>
              <a:buAutoNum type="arabicPeriod"/>
            </a:pPr>
            <a:r>
              <a:rPr lang="el-GR" dirty="0"/>
              <a:t>Στις μη τυχαιοποιημένες δοκιμές είναι δυνατόν να εξουδετερωθεί πλήρως η «σύγχυση λόγω ένδειξης». </a:t>
            </a:r>
          </a:p>
          <a:p>
            <a:pPr marL="544068" lvl="1" indent="-342900">
              <a:buFont typeface="+mj-lt"/>
              <a:buAutoNum type="arabicPeriod"/>
            </a:pPr>
            <a:r>
              <a:rPr lang="el-GR" dirty="0"/>
              <a:t>Η </a:t>
            </a:r>
            <a:r>
              <a:rPr lang="el-GR" dirty="0" err="1"/>
              <a:t>τυχαιοποίηση</a:t>
            </a:r>
            <a:r>
              <a:rPr lang="el-GR" dirty="0"/>
              <a:t> δεν είναι απαραίτητη για τη εξουδετέρωση της «σύγχυσης λόγω ένδειξης».</a:t>
            </a:r>
          </a:p>
          <a:p>
            <a:endParaRPr lang="el-GR" dirty="0"/>
          </a:p>
        </p:txBody>
      </p:sp>
    </p:spTree>
    <p:extLst>
      <p:ext uri="{BB962C8B-B14F-4D97-AF65-F5344CB8AC3E}">
        <p14:creationId xmlns:p14="http://schemas.microsoft.com/office/powerpoint/2010/main" val="212755940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D12C8-8C95-48F4-8F9C-3CC7A53D8E1E}"/>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B289E4BF-9EFC-40A9-A680-EF0AA9654106}"/>
              </a:ext>
            </a:extLst>
          </p:cNvPr>
          <p:cNvSpPr>
            <a:spLocks noGrp="1"/>
          </p:cNvSpPr>
          <p:nvPr>
            <p:ph idx="1"/>
          </p:nvPr>
        </p:nvSpPr>
        <p:spPr/>
        <p:txBody>
          <a:bodyPr/>
          <a:lstStyle/>
          <a:p>
            <a:r>
              <a:rPr lang="el-GR" dirty="0"/>
              <a:t>5. Αναφέρατε δύο τρόπους </a:t>
            </a:r>
            <a:r>
              <a:rPr lang="el-GR" dirty="0" err="1"/>
              <a:t>τυχαιοποίησης</a:t>
            </a:r>
            <a:r>
              <a:rPr lang="el-GR" dirty="0"/>
              <a:t>. </a:t>
            </a:r>
          </a:p>
        </p:txBody>
      </p:sp>
    </p:spTree>
    <p:extLst>
      <p:ext uri="{BB962C8B-B14F-4D97-AF65-F5344CB8AC3E}">
        <p14:creationId xmlns:p14="http://schemas.microsoft.com/office/powerpoint/2010/main" val="79484611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74965-443C-4472-AEB1-DC240A311462}"/>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5C8B6CC1-265E-43C0-BB9B-A9C7BE0BDCD5}"/>
              </a:ext>
            </a:extLst>
          </p:cNvPr>
          <p:cNvSpPr>
            <a:spLocks noGrp="1"/>
          </p:cNvSpPr>
          <p:nvPr>
            <p:ph idx="1"/>
          </p:nvPr>
        </p:nvSpPr>
        <p:spPr/>
        <p:txBody>
          <a:bodyPr/>
          <a:lstStyle/>
          <a:p>
            <a:r>
              <a:rPr lang="el-GR" dirty="0"/>
              <a:t>5. Αναφέρατε δύο τρόπους </a:t>
            </a:r>
            <a:r>
              <a:rPr lang="el-GR" dirty="0" err="1"/>
              <a:t>τυχαιοποίησης</a:t>
            </a:r>
            <a:r>
              <a:rPr lang="el-GR" dirty="0"/>
              <a:t>. </a:t>
            </a:r>
          </a:p>
          <a:p>
            <a:r>
              <a:rPr lang="el-GR" dirty="0"/>
              <a:t> </a:t>
            </a:r>
            <a:r>
              <a:rPr lang="el-GR" dirty="0">
                <a:solidFill>
                  <a:srgbClr val="FF0000"/>
                </a:solidFill>
              </a:rPr>
              <a:t>Η ρίψη ενός νομίσματος, ο πίνακας τυχαίων αριθμών.</a:t>
            </a:r>
            <a:endParaRPr lang="el-GR" dirty="0"/>
          </a:p>
        </p:txBody>
      </p:sp>
    </p:spTree>
    <p:extLst>
      <p:ext uri="{BB962C8B-B14F-4D97-AF65-F5344CB8AC3E}">
        <p14:creationId xmlns:p14="http://schemas.microsoft.com/office/powerpoint/2010/main" val="386723003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7C6DB-ECA2-4BA0-9522-1ADCBA5B39D3}"/>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58A34D60-7950-4A86-A8BC-A564A3FCE4D8}"/>
              </a:ext>
            </a:extLst>
          </p:cNvPr>
          <p:cNvSpPr>
            <a:spLocks noGrp="1"/>
          </p:cNvSpPr>
          <p:nvPr>
            <p:ph idx="1"/>
          </p:nvPr>
        </p:nvSpPr>
        <p:spPr/>
        <p:txBody>
          <a:bodyPr/>
          <a:lstStyle/>
          <a:p>
            <a:r>
              <a:rPr lang="el-GR" dirty="0"/>
              <a:t>6. Τι ισχύει για την «τυφλή» μέθοδο:</a:t>
            </a:r>
          </a:p>
          <a:p>
            <a:pPr marL="544068" lvl="1" indent="-342900">
              <a:buFont typeface="+mj-lt"/>
              <a:buAutoNum type="arabicPeriod"/>
            </a:pPr>
            <a:r>
              <a:rPr lang="el-GR" dirty="0"/>
              <a:t>«Τυφλή» είναι η μέθοδος εκείνη κατά την οποία η κατανομή της θεραπευτικής παρέμβασης είναι γνωστή.</a:t>
            </a:r>
          </a:p>
          <a:p>
            <a:pPr marL="544068" lvl="1" indent="-342900">
              <a:buFont typeface="+mj-lt"/>
              <a:buAutoNum type="arabicPeriod"/>
            </a:pPr>
            <a:r>
              <a:rPr lang="el-GR" dirty="0"/>
              <a:t>Όταν η κατανομή της θεραπευτικής παρέμβασης είναι άγνωστη στους πάσχοντες και στον ερευνητή, τότε η μελέτη καλείται «μονά τυφλή».</a:t>
            </a:r>
          </a:p>
          <a:p>
            <a:pPr marL="544068" lvl="1" indent="-342900">
              <a:buFont typeface="+mj-lt"/>
              <a:buAutoNum type="arabicPeriod"/>
            </a:pPr>
            <a:r>
              <a:rPr lang="el-GR" dirty="0"/>
              <a:t>Όταν η κατανομή της θεραπευτικής παρέμβασης είναι άγνωστη τόσο στους πάσχοντες όσο και στον ερευνητή, τότε η μελέτη καλείται «διπλά τυφλή».</a:t>
            </a:r>
          </a:p>
          <a:p>
            <a:pPr marL="544068" lvl="1" indent="-342900">
              <a:buFont typeface="+mj-lt"/>
              <a:buAutoNum type="arabicPeriod"/>
            </a:pPr>
            <a:r>
              <a:rPr lang="el-GR" dirty="0"/>
              <a:t>Σε μια «διπλά τυφλή» μελέτη, η κατανομή της θεραπευτικής παρέμβασης δεν αποκαλύπτεται ακόμη και όταν υπάρχουν σοβαρές παρενέργειες ή όταν ολοκληρωθεί η μελέτη.</a:t>
            </a:r>
          </a:p>
          <a:p>
            <a:endParaRPr lang="el-GR" dirty="0"/>
          </a:p>
          <a:p>
            <a:endParaRPr lang="el-GR" dirty="0"/>
          </a:p>
        </p:txBody>
      </p:sp>
    </p:spTree>
    <p:extLst>
      <p:ext uri="{BB962C8B-B14F-4D97-AF65-F5344CB8AC3E}">
        <p14:creationId xmlns:p14="http://schemas.microsoft.com/office/powerpoint/2010/main" val="315782988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56A80-CF6A-4903-9BD7-89007DDF262D}"/>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F24738A5-9E3D-454D-A0B7-04C8A526DA78}"/>
              </a:ext>
            </a:extLst>
          </p:cNvPr>
          <p:cNvSpPr>
            <a:spLocks noGrp="1"/>
          </p:cNvSpPr>
          <p:nvPr>
            <p:ph idx="1"/>
          </p:nvPr>
        </p:nvSpPr>
        <p:spPr/>
        <p:txBody>
          <a:bodyPr/>
          <a:lstStyle/>
          <a:p>
            <a:r>
              <a:rPr lang="el-GR" dirty="0"/>
              <a:t>6. Τι ισχύει για την «τυφλή» μέθοδο:</a:t>
            </a:r>
          </a:p>
          <a:p>
            <a:pPr marL="544068" lvl="1" indent="-342900">
              <a:buFont typeface="+mj-lt"/>
              <a:buAutoNum type="arabicPeriod"/>
            </a:pPr>
            <a:r>
              <a:rPr lang="el-GR" dirty="0"/>
              <a:t>«Τυφλή» είναι η μέθοδος εκείνη κατά την οποία η κατανομή της θεραπευτικής παρέμβασης είναι γνωστή.</a:t>
            </a:r>
          </a:p>
          <a:p>
            <a:pPr marL="544068" lvl="1" indent="-342900">
              <a:buFont typeface="+mj-lt"/>
              <a:buAutoNum type="arabicPeriod"/>
            </a:pPr>
            <a:r>
              <a:rPr lang="el-GR" dirty="0"/>
              <a:t>Όταν η κατανομή της θεραπευτικής παρέμβασης είναι άγνωστη στους πάσχοντες και στον ερευνητή, τότε η μελέτη καλείται «μονά τυφλή».</a:t>
            </a:r>
          </a:p>
          <a:p>
            <a:pPr marL="544068" lvl="1" indent="-342900">
              <a:buFont typeface="+mj-lt"/>
              <a:buAutoNum type="arabicPeriod"/>
            </a:pPr>
            <a:r>
              <a:rPr lang="el-GR" dirty="0">
                <a:solidFill>
                  <a:srgbClr val="FF0000"/>
                </a:solidFill>
              </a:rPr>
              <a:t>Όταν η κατανομή της θεραπευτικής παρέμβασης είναι άγνωστη τόσο στους πάσχοντες όσο και στον ερευνητή, τότε η μελέτη καλείται «διπλά τυφλή».</a:t>
            </a:r>
          </a:p>
          <a:p>
            <a:pPr marL="544068" lvl="1" indent="-342900">
              <a:buFont typeface="+mj-lt"/>
              <a:buAutoNum type="arabicPeriod"/>
            </a:pPr>
            <a:r>
              <a:rPr lang="el-GR" dirty="0"/>
              <a:t>Σε μια «διπλά τυφλή» μελέτη, η κατανομή της θεραπευτικής παρέμβασης δεν αποκαλύπτεται ακόμη και όταν υπάρχουν σοβαρές παρενέργειες ή όταν ολοκληρωθεί η μελέτη.</a:t>
            </a:r>
          </a:p>
        </p:txBody>
      </p:sp>
    </p:spTree>
    <p:extLst>
      <p:ext uri="{BB962C8B-B14F-4D97-AF65-F5344CB8AC3E}">
        <p14:creationId xmlns:p14="http://schemas.microsoft.com/office/powerpoint/2010/main" val="97443367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DD426-136D-468B-8413-33C912CB50A9}"/>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C737034C-B485-4180-A211-82591ABB8F0B}"/>
              </a:ext>
            </a:extLst>
          </p:cNvPr>
          <p:cNvSpPr>
            <a:spLocks noGrp="1"/>
          </p:cNvSpPr>
          <p:nvPr>
            <p:ph idx="1"/>
          </p:nvPr>
        </p:nvSpPr>
        <p:spPr/>
        <p:txBody>
          <a:bodyPr>
            <a:normAutofit/>
          </a:bodyPr>
          <a:lstStyle/>
          <a:p>
            <a:r>
              <a:rPr lang="el-GR" dirty="0"/>
              <a:t>7. Τι ισχύει για τις ηθικές αρχές που πρέπει να εφαρμόζονται κατά τη διεξαγωγή μιας κλινικής δοκιμής:</a:t>
            </a:r>
          </a:p>
          <a:p>
            <a:pPr marL="749808" lvl="1" indent="-457200">
              <a:buFont typeface="+mj-lt"/>
              <a:buAutoNum type="arabicPeriod"/>
            </a:pPr>
            <a:r>
              <a:rPr lang="el-GR" dirty="0"/>
              <a:t>Η χρήση ανενεργούς ουσίας είναι ηθικά αποδεκτή όταν για ένα ιατρικό πρόβλημα υπάρχει καθιερωμένη θεραπευτική παρέμβαση.</a:t>
            </a:r>
          </a:p>
          <a:p>
            <a:pPr marL="749808" lvl="1" indent="-457200">
              <a:buFont typeface="+mj-lt"/>
              <a:buAutoNum type="arabicPeriod"/>
            </a:pPr>
            <a:r>
              <a:rPr lang="el-GR" dirty="0"/>
              <a:t>Οι συμμετέχοντες δεν πρέπει να εκτίθενται σε πρόσθετο κίνδυνο εμφάνισης κάποιας ανεπιθύμητης έκβασης (π.χ. θανάτου ή σοβαρής και μόνιμης αναπηρίας).</a:t>
            </a:r>
          </a:p>
          <a:p>
            <a:pPr marL="749808" lvl="1" indent="-457200">
              <a:buFont typeface="+mj-lt"/>
              <a:buAutoNum type="arabicPeriod"/>
            </a:pPr>
            <a:r>
              <a:rPr lang="el-GR" dirty="0"/>
              <a:t>Η απάντηση στο επιστημονικό ερώτημα μιας κλινικής δοκιμής δεν πρέπει να βοηθάει στην αποτελεσματικότερη αντιμετώπιση των μελλοντικών πασχόντων, αλλά σχετίζεται μόνο με το παρόν.</a:t>
            </a:r>
          </a:p>
          <a:p>
            <a:pPr marL="749808" lvl="1" indent="-457200">
              <a:buFont typeface="+mj-lt"/>
              <a:buAutoNum type="arabicPeriod"/>
            </a:pPr>
            <a:r>
              <a:rPr lang="el-GR" dirty="0"/>
              <a:t>Απαιτείται συναίνεση των πασχόντων, που υποδηλώνει ότι επέλεξαν ελεύθερα να συμμετάσχουν στη δοκιμή, χωρίς να απαιτείται ενημέρωση.</a:t>
            </a:r>
          </a:p>
          <a:p>
            <a:pPr marL="749808" lvl="1" indent="-457200">
              <a:buFont typeface="+mj-lt"/>
              <a:buAutoNum type="arabicPeriod"/>
            </a:pPr>
            <a:r>
              <a:rPr lang="el-GR" dirty="0"/>
              <a:t>Το περιεχόμενο του πρωτοκόλλου και η εκτέλεση της μελέτης δεν χρειάζεται να εξασφαλίζουν την άμεση αντιμετώπιση κάθε προβλήματος σε περιπτώσεις «διπλά τυφλής» μελέτης.</a:t>
            </a:r>
          </a:p>
          <a:p>
            <a:endParaRPr lang="el-GR" dirty="0"/>
          </a:p>
        </p:txBody>
      </p:sp>
    </p:spTree>
    <p:extLst>
      <p:ext uri="{BB962C8B-B14F-4D97-AF65-F5344CB8AC3E}">
        <p14:creationId xmlns:p14="http://schemas.microsoft.com/office/powerpoint/2010/main" val="264192921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EBBCA-C0AA-4265-A61E-6E859FFEDC4D}"/>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563CB56A-AE57-4338-8743-C756BF11E49B}"/>
              </a:ext>
            </a:extLst>
          </p:cNvPr>
          <p:cNvSpPr>
            <a:spLocks noGrp="1"/>
          </p:cNvSpPr>
          <p:nvPr>
            <p:ph idx="1"/>
          </p:nvPr>
        </p:nvSpPr>
        <p:spPr/>
        <p:txBody>
          <a:bodyPr/>
          <a:lstStyle/>
          <a:p>
            <a:r>
              <a:rPr lang="el-GR" dirty="0"/>
              <a:t>7. Τι ισχύει για τις ηθικές αρχές που πρέπει να εφαρμόζονται κατά τη διεξαγωγή μιας κλινικής δοκιμής:</a:t>
            </a:r>
          </a:p>
          <a:p>
            <a:pPr marL="749808" lvl="1" indent="-457200">
              <a:buFont typeface="+mj-lt"/>
              <a:buAutoNum type="arabicPeriod"/>
            </a:pPr>
            <a:r>
              <a:rPr lang="el-GR" dirty="0"/>
              <a:t>Η χρήση ανενεργούς ουσίας είναι ηθικά αποδεκτή όταν για ένα ιατρικό πρόβλημα υπάρχει καθιερωμένη θεραπευτική παρέμβαση.</a:t>
            </a:r>
          </a:p>
          <a:p>
            <a:pPr marL="749808" lvl="1" indent="-457200">
              <a:buFont typeface="+mj-lt"/>
              <a:buAutoNum type="arabicPeriod"/>
            </a:pPr>
            <a:r>
              <a:rPr lang="el-GR" dirty="0">
                <a:solidFill>
                  <a:srgbClr val="FF0000"/>
                </a:solidFill>
              </a:rPr>
              <a:t>Οι συμμετέχοντες δεν πρέπει να εκτίθενται σε πρόσθετο κίνδυνο εμφάνισης κάποιας ανεπιθύμητης έκβασης (π.χ. θανάτου ή σοβαρής και μόνιμης αναπηρίας).</a:t>
            </a:r>
          </a:p>
          <a:p>
            <a:pPr marL="749808" lvl="1" indent="-457200">
              <a:buFont typeface="+mj-lt"/>
              <a:buAutoNum type="arabicPeriod"/>
            </a:pPr>
            <a:r>
              <a:rPr lang="el-GR" dirty="0"/>
              <a:t>Η απάντηση στο επιστημονικό ερώτημα μιας κλινικής δοκιμής δεν πρέπει να βοηθάει στην αποτελεσματικότερη αντιμετώπιση των μελλοντικών πασχόντων, αλλά σχετίζεται μόνο με το παρόν.</a:t>
            </a:r>
          </a:p>
          <a:p>
            <a:pPr marL="749808" lvl="1" indent="-457200">
              <a:buFont typeface="+mj-lt"/>
              <a:buAutoNum type="arabicPeriod"/>
            </a:pPr>
            <a:r>
              <a:rPr lang="el-GR" dirty="0"/>
              <a:t>Απαιτείται συναίνεση των πασχόντων, που υποδηλώνει ότι επέλεξαν ελεύθερα να συμμετάσχουν στη δοκιμή, χωρίς να απαιτείται ενημέρωση.</a:t>
            </a:r>
          </a:p>
          <a:p>
            <a:pPr marL="749808" lvl="1" indent="-457200">
              <a:buFont typeface="+mj-lt"/>
              <a:buAutoNum type="arabicPeriod"/>
            </a:pPr>
            <a:r>
              <a:rPr lang="el-GR" dirty="0"/>
              <a:t>Το περιεχόμενο του πρωτοκόλλου και η εκτέλεση της μελέτης δεν χρειάζεται να εξασφαλίζουν την άμεση αντιμετώπιση κάθε προβλήματος σε περιπτώσεις «διπλά τυφλής» μελέτης.</a:t>
            </a:r>
          </a:p>
          <a:p>
            <a:endParaRPr lang="el-GR" dirty="0"/>
          </a:p>
        </p:txBody>
      </p:sp>
    </p:spTree>
    <p:extLst>
      <p:ext uri="{BB962C8B-B14F-4D97-AF65-F5344CB8AC3E}">
        <p14:creationId xmlns:p14="http://schemas.microsoft.com/office/powerpoint/2010/main" val="31775293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A2659-2F06-4C26-B330-381DE0C005D5}"/>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D148B5E6-C964-402A-8720-D8F19D0B8D80}"/>
              </a:ext>
            </a:extLst>
          </p:cNvPr>
          <p:cNvSpPr>
            <a:spLocks noGrp="1"/>
          </p:cNvSpPr>
          <p:nvPr>
            <p:ph idx="1"/>
          </p:nvPr>
        </p:nvSpPr>
        <p:spPr/>
        <p:txBody>
          <a:bodyPr/>
          <a:lstStyle/>
          <a:p>
            <a:r>
              <a:rPr lang="el-GR" dirty="0"/>
              <a:t>8. Τι ισχύει για την επιλογή των πασχόντων:</a:t>
            </a:r>
          </a:p>
          <a:p>
            <a:pPr marL="544068" lvl="1" indent="-342900">
              <a:buFont typeface="+mj-lt"/>
              <a:buAutoNum type="arabicPeriod"/>
            </a:pPr>
            <a:r>
              <a:rPr lang="el-GR" dirty="0"/>
              <a:t>Τα κριτήρια δεν πρέπει να είναι πολύ αυστηρά, ούτε πολύ ελαστικά.</a:t>
            </a:r>
          </a:p>
          <a:p>
            <a:pPr marL="544068" lvl="1" indent="-342900">
              <a:buFont typeface="+mj-lt"/>
              <a:buAutoNum type="arabicPeriod"/>
            </a:pPr>
            <a:r>
              <a:rPr lang="el-GR" dirty="0"/>
              <a:t>Το δείγμα των μελετώμενων πασχόντων είναι εύκολα αντιπροσωπευτικό της αντίστοιχης πάθησης.</a:t>
            </a:r>
          </a:p>
          <a:p>
            <a:pPr marL="544068" lvl="1" indent="-342900">
              <a:buFont typeface="+mj-lt"/>
              <a:buAutoNum type="arabicPeriod"/>
            </a:pPr>
            <a:r>
              <a:rPr lang="el-GR" dirty="0"/>
              <a:t>Ο τρόπος με τον οποίο επιλέγονται οι πάσχοντες δεν μπορεί να επηρεάσει τη μελετώμενη έκβαση.</a:t>
            </a:r>
          </a:p>
          <a:p>
            <a:pPr marL="544068" lvl="1" indent="-342900">
              <a:buFont typeface="+mj-lt"/>
              <a:buAutoNum type="arabicPeriod"/>
            </a:pPr>
            <a:r>
              <a:rPr lang="el-GR" dirty="0"/>
              <a:t>Δεν απαιτείται μεγάλη ομοιομορφία των πασχόντων όσον αφορά στη βαρύτητα της νόσου.</a:t>
            </a:r>
          </a:p>
          <a:p>
            <a:endParaRPr lang="el-GR" dirty="0"/>
          </a:p>
          <a:p>
            <a:endParaRPr lang="el-GR" dirty="0"/>
          </a:p>
          <a:p>
            <a:endParaRPr lang="el-GR" dirty="0"/>
          </a:p>
        </p:txBody>
      </p:sp>
    </p:spTree>
    <p:extLst>
      <p:ext uri="{BB962C8B-B14F-4D97-AF65-F5344CB8AC3E}">
        <p14:creationId xmlns:p14="http://schemas.microsoft.com/office/powerpoint/2010/main" val="289625245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EA3F3-E130-42D0-8462-F3E77F3D73A6}"/>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A7897FAB-E251-4229-97D8-6C8603A9022A}"/>
              </a:ext>
            </a:extLst>
          </p:cNvPr>
          <p:cNvSpPr>
            <a:spLocks noGrp="1"/>
          </p:cNvSpPr>
          <p:nvPr>
            <p:ph idx="1"/>
          </p:nvPr>
        </p:nvSpPr>
        <p:spPr/>
        <p:txBody>
          <a:bodyPr/>
          <a:lstStyle/>
          <a:p>
            <a:r>
              <a:rPr lang="el-GR" dirty="0"/>
              <a:t> 8. Τι ισχύει για την επιλογή των πασχόντων:</a:t>
            </a:r>
          </a:p>
          <a:p>
            <a:pPr marL="544068" lvl="1" indent="-342900">
              <a:buFont typeface="+mj-lt"/>
              <a:buAutoNum type="arabicPeriod"/>
            </a:pPr>
            <a:r>
              <a:rPr lang="el-GR" dirty="0">
                <a:solidFill>
                  <a:srgbClr val="FF0000"/>
                </a:solidFill>
              </a:rPr>
              <a:t>Τα κριτήρια δεν πρέπει να είναι πολύ αυστηρά, ούτε πολύ ελαστικά.</a:t>
            </a:r>
          </a:p>
          <a:p>
            <a:pPr marL="544068" lvl="1" indent="-342900">
              <a:buFont typeface="+mj-lt"/>
              <a:buAutoNum type="arabicPeriod"/>
            </a:pPr>
            <a:r>
              <a:rPr lang="el-GR" dirty="0"/>
              <a:t>Το δείγμα των μελετώμενων πασχόντων είναι εύκολα αντιπροσωπευτικό της αντίστοιχης πάθησης.</a:t>
            </a:r>
          </a:p>
          <a:p>
            <a:pPr marL="544068" lvl="1" indent="-342900">
              <a:buFont typeface="+mj-lt"/>
              <a:buAutoNum type="arabicPeriod"/>
            </a:pPr>
            <a:r>
              <a:rPr lang="el-GR" dirty="0"/>
              <a:t>Ο τρόπος με τον οποίο επιλέγονται οι πάσχοντες δεν μπορεί να επηρεάσει τη μελετώμενη έκβαση.</a:t>
            </a:r>
          </a:p>
          <a:p>
            <a:pPr marL="544068" lvl="1" indent="-342900">
              <a:buFont typeface="+mj-lt"/>
              <a:buAutoNum type="arabicPeriod"/>
            </a:pPr>
            <a:r>
              <a:rPr lang="el-GR" dirty="0"/>
              <a:t>Δεν απαιτείται μεγάλη ομοιομορφία των πασχόντων όσον αφορά στη βαρύτητα της νόσου.</a:t>
            </a:r>
          </a:p>
          <a:p>
            <a:pPr marL="0" indent="0">
              <a:buNone/>
            </a:pPr>
            <a:endParaRPr lang="el-GR" dirty="0"/>
          </a:p>
        </p:txBody>
      </p:sp>
    </p:spTree>
    <p:extLst>
      <p:ext uri="{BB962C8B-B14F-4D97-AF65-F5344CB8AC3E}">
        <p14:creationId xmlns:p14="http://schemas.microsoft.com/office/powerpoint/2010/main" val="77563305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D381F-3B98-4956-A5D0-D51084199138}"/>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4BDD3707-A95D-442E-A4BB-B959400A0490}"/>
              </a:ext>
            </a:extLst>
          </p:cNvPr>
          <p:cNvSpPr>
            <a:spLocks noGrp="1"/>
          </p:cNvSpPr>
          <p:nvPr>
            <p:ph idx="1"/>
          </p:nvPr>
        </p:nvSpPr>
        <p:spPr/>
        <p:txBody>
          <a:bodyPr/>
          <a:lstStyle/>
          <a:p>
            <a:r>
              <a:rPr lang="el-GR" dirty="0"/>
              <a:t>9. Τι ισχύει για τη συμμόρφωση των συμμετεχόντων:</a:t>
            </a:r>
          </a:p>
          <a:p>
            <a:pPr marL="544068" lvl="1" indent="-342900">
              <a:buFont typeface="+mj-lt"/>
              <a:buAutoNum type="arabicPeriod"/>
            </a:pPr>
            <a:r>
              <a:rPr lang="el-GR" dirty="0"/>
              <a:t>Ο κυριότερος λόγος για τον οποίο οι πάσχοντες δεν συμμορφώνονται στις οδηγίες των ερευνητών είναι η ύπαρξη οικονομικού κινήτρου.</a:t>
            </a:r>
          </a:p>
          <a:p>
            <a:pPr marL="544068" lvl="1" indent="-342900">
              <a:buFont typeface="+mj-lt"/>
              <a:buAutoNum type="arabicPeriod"/>
            </a:pPr>
            <a:r>
              <a:rPr lang="el-GR" dirty="0"/>
              <a:t>Η σωστή κατανόηση των οδηγιών αυξάνει τη συμμόρφωση των συμμετεχόντων. </a:t>
            </a:r>
          </a:p>
          <a:p>
            <a:pPr marL="544068" lvl="1" indent="-342900">
              <a:buFont typeface="+mj-lt"/>
              <a:buAutoNum type="arabicPeriod"/>
            </a:pPr>
            <a:r>
              <a:rPr lang="el-GR" dirty="0"/>
              <a:t>Η συχνή επικοινωνία με τους πάσχοντες μειώνει τη συμμόρφωση γιατί σχετίζεται με κόπωση των συμμετεχόντων.</a:t>
            </a:r>
          </a:p>
          <a:p>
            <a:pPr marL="544068" lvl="1" indent="-342900">
              <a:buFont typeface="+mj-lt"/>
              <a:buAutoNum type="arabicPeriod"/>
            </a:pPr>
            <a:r>
              <a:rPr lang="el-GR" dirty="0"/>
              <a:t>Ένας αξιόπιστος τρόπος ελέγχου της συμμόρφωσης είναι οι προσωπικές αναφορές των συμμετεχόντων ή των συγγενών τους.</a:t>
            </a:r>
          </a:p>
          <a:p>
            <a:endParaRPr lang="el-GR" dirty="0"/>
          </a:p>
          <a:p>
            <a:endParaRPr lang="el-GR" dirty="0"/>
          </a:p>
        </p:txBody>
      </p:sp>
    </p:spTree>
    <p:extLst>
      <p:ext uri="{BB962C8B-B14F-4D97-AF65-F5344CB8AC3E}">
        <p14:creationId xmlns:p14="http://schemas.microsoft.com/office/powerpoint/2010/main" val="1121981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337-E5FF-4D7F-9543-F8A6D61E14D9}"/>
              </a:ext>
            </a:extLst>
          </p:cNvPr>
          <p:cNvSpPr>
            <a:spLocks noGrp="1"/>
          </p:cNvSpPr>
          <p:nvPr>
            <p:ph type="title"/>
          </p:nvPr>
        </p:nvSpPr>
        <p:spPr/>
        <p:txBody>
          <a:bodyPr/>
          <a:lstStyle/>
          <a:p>
            <a:r>
              <a:rPr lang="el-GR" dirty="0"/>
              <a:t>Τι είναι η Κλινική Δοκιμή (2)</a:t>
            </a:r>
          </a:p>
        </p:txBody>
      </p:sp>
      <p:sp>
        <p:nvSpPr>
          <p:cNvPr id="3" name="Content Placeholder 2">
            <a:extLst>
              <a:ext uri="{FF2B5EF4-FFF2-40B4-BE49-F238E27FC236}">
                <a16:creationId xmlns:a16="http://schemas.microsoft.com/office/drawing/2014/main" id="{D303AC78-3B3D-48B0-BC2E-60BD3C99F5CD}"/>
              </a:ext>
            </a:extLst>
          </p:cNvPr>
          <p:cNvSpPr>
            <a:spLocks noGrp="1"/>
          </p:cNvSpPr>
          <p:nvPr>
            <p:ph idx="1"/>
          </p:nvPr>
        </p:nvSpPr>
        <p:spPr/>
        <p:txBody>
          <a:bodyPr/>
          <a:lstStyle/>
          <a:p>
            <a:r>
              <a:rPr lang="el-GR" dirty="0"/>
              <a:t>Οι κλινικές δοκιμές εφαρμόζονται όχι μόνο για φάρμακα, αλλά και για </a:t>
            </a:r>
            <a:r>
              <a:rPr lang="el-GR" b="1" dirty="0"/>
              <a:t>νοσηλευτικές παρεμβάσεις</a:t>
            </a:r>
            <a:r>
              <a:rPr lang="el-GR" dirty="0"/>
              <a:t>, </a:t>
            </a:r>
            <a:r>
              <a:rPr lang="el-GR" b="1" dirty="0"/>
              <a:t>διαιτητικά προγράμματα</a:t>
            </a:r>
            <a:r>
              <a:rPr lang="el-GR" dirty="0"/>
              <a:t>, </a:t>
            </a:r>
            <a:r>
              <a:rPr lang="el-GR" b="1" dirty="0"/>
              <a:t>πρωτόκολλα φροντίδας</a:t>
            </a:r>
            <a:r>
              <a:rPr lang="el-GR" dirty="0"/>
              <a:t> ή </a:t>
            </a:r>
            <a:r>
              <a:rPr lang="el-GR" b="1" dirty="0"/>
              <a:t>ψυχοκοινωνικές παρεμβάσεις</a:t>
            </a:r>
            <a:r>
              <a:rPr lang="el-GR" dirty="0"/>
              <a:t>. </a:t>
            </a:r>
          </a:p>
          <a:p>
            <a:r>
              <a:rPr lang="el-GR" dirty="0"/>
              <a:t>Για παράδειγμα, μια νοσηλευτική ομάδα μπορεί να μελετήσει αν ένα νέο πρωτόκολλο πρόληψης κατακλίσεων μειώνει τα περιστατικά σε σύγκριση με το υπάρχον πρωτόκολλο.</a:t>
            </a:r>
          </a:p>
        </p:txBody>
      </p:sp>
    </p:spTree>
    <p:extLst>
      <p:ext uri="{BB962C8B-B14F-4D97-AF65-F5344CB8AC3E}">
        <p14:creationId xmlns:p14="http://schemas.microsoft.com/office/powerpoint/2010/main" val="332695703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44110-82EF-4855-9568-ECCB555CB8D5}"/>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FC2C8B0E-5DD0-4B21-88E9-1ECADBA23292}"/>
              </a:ext>
            </a:extLst>
          </p:cNvPr>
          <p:cNvSpPr>
            <a:spLocks noGrp="1"/>
          </p:cNvSpPr>
          <p:nvPr>
            <p:ph idx="1"/>
          </p:nvPr>
        </p:nvSpPr>
        <p:spPr/>
        <p:txBody>
          <a:bodyPr/>
          <a:lstStyle/>
          <a:p>
            <a:r>
              <a:rPr lang="el-GR" dirty="0"/>
              <a:t>9. Τι ισχύει για τη συμμόρφωση των συμμετεχόντων:</a:t>
            </a:r>
          </a:p>
          <a:p>
            <a:pPr marL="544068" lvl="1" indent="-342900">
              <a:buFont typeface="+mj-lt"/>
              <a:buAutoNum type="arabicPeriod"/>
            </a:pPr>
            <a:r>
              <a:rPr lang="el-GR" dirty="0"/>
              <a:t>Ο κυριότερος λόγος για τον οποίο οι πάσχοντες δεν συμμορφώνονται στις οδηγίες των ερευνητών είναι η ύπαρξη οικονομικού κινήτρου.</a:t>
            </a:r>
          </a:p>
          <a:p>
            <a:pPr marL="544068" lvl="1" indent="-342900">
              <a:buFont typeface="+mj-lt"/>
              <a:buAutoNum type="arabicPeriod"/>
            </a:pPr>
            <a:r>
              <a:rPr lang="el-GR" dirty="0">
                <a:solidFill>
                  <a:srgbClr val="FF0000"/>
                </a:solidFill>
              </a:rPr>
              <a:t>Η σωστή κατανόηση των οδηγιών αυξάνει τη συμμόρφωση των συμμετεχόντων. </a:t>
            </a:r>
          </a:p>
          <a:p>
            <a:pPr marL="544068" lvl="1" indent="-342900">
              <a:buFont typeface="+mj-lt"/>
              <a:buAutoNum type="arabicPeriod"/>
            </a:pPr>
            <a:r>
              <a:rPr lang="el-GR" dirty="0"/>
              <a:t>Η συχνή επικοινωνία με τους πάσχοντες μειώνει τη συμμόρφωση γιατί σχετίζεται με κόπωση των συμμετεχόντων.</a:t>
            </a:r>
          </a:p>
          <a:p>
            <a:pPr marL="544068" lvl="1" indent="-342900">
              <a:buFont typeface="+mj-lt"/>
              <a:buAutoNum type="arabicPeriod"/>
            </a:pPr>
            <a:r>
              <a:rPr lang="el-GR" dirty="0"/>
              <a:t>Ένας αξιόπιστος τρόπος ελέγχου της συμμόρφωσης είναι οι προσωπικές αναφορές των συμμετεχόντων ή των συγγενών τους.</a:t>
            </a:r>
          </a:p>
          <a:p>
            <a:pPr marL="0" indent="0">
              <a:buNone/>
            </a:pPr>
            <a:endParaRPr lang="el-GR" dirty="0"/>
          </a:p>
        </p:txBody>
      </p:sp>
    </p:spTree>
    <p:extLst>
      <p:ext uri="{BB962C8B-B14F-4D97-AF65-F5344CB8AC3E}">
        <p14:creationId xmlns:p14="http://schemas.microsoft.com/office/powerpoint/2010/main" val="102336327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4E0BF-67DC-43BE-AF8A-E02C91E1032C}"/>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9A19FC48-0FC1-4069-A6F9-F2E45334EB6D}"/>
              </a:ext>
            </a:extLst>
          </p:cNvPr>
          <p:cNvSpPr>
            <a:spLocks noGrp="1"/>
          </p:cNvSpPr>
          <p:nvPr>
            <p:ph idx="1"/>
          </p:nvPr>
        </p:nvSpPr>
        <p:spPr/>
        <p:txBody>
          <a:bodyPr>
            <a:normAutofit/>
          </a:bodyPr>
          <a:lstStyle/>
          <a:p>
            <a:r>
              <a:rPr lang="el-GR" dirty="0"/>
              <a:t>10. Τι ισχύει για τον ρόλο του νοσηλευτή στις κλινικές δοκιμές:</a:t>
            </a:r>
          </a:p>
          <a:p>
            <a:pPr marL="544068" lvl="1" indent="-342900">
              <a:buFont typeface="+mj-lt"/>
              <a:buAutoNum type="arabicPeriod"/>
            </a:pPr>
            <a:r>
              <a:rPr lang="el-GR" dirty="0"/>
              <a:t>Ο νοσηλευτής είναι απλός εκτελεστής οδηγιών. </a:t>
            </a:r>
          </a:p>
          <a:p>
            <a:pPr marL="544068" lvl="1" indent="-342900">
              <a:buFont typeface="+mj-lt"/>
              <a:buAutoNum type="arabicPeriod"/>
            </a:pPr>
            <a:r>
              <a:rPr lang="el-GR" dirty="0"/>
              <a:t>Η ενημέρωση και η υποστήριξη των συμμετεχόντων γίνεται μόνο από τους ιατρούς.</a:t>
            </a:r>
          </a:p>
          <a:p>
            <a:pPr marL="544068" lvl="1" indent="-342900">
              <a:buFont typeface="+mj-lt"/>
              <a:buAutoNum type="arabicPeriod"/>
            </a:pPr>
            <a:r>
              <a:rPr lang="el-GR" dirty="0"/>
              <a:t>Μπορεί να παρακολουθεί για ανεπιθύμητες ενέργειες.</a:t>
            </a:r>
          </a:p>
          <a:p>
            <a:pPr marL="544068" lvl="1" indent="-342900">
              <a:buFont typeface="+mj-lt"/>
              <a:buAutoNum type="arabicPeriod"/>
            </a:pPr>
            <a:r>
              <a:rPr lang="el-GR" dirty="0"/>
              <a:t>Δεν μπορεί να συμμετάσχει σε πρωτόκολλα έρευνας και εκπαίδευση άλλων νοσηλευτών.</a:t>
            </a:r>
          </a:p>
          <a:p>
            <a:endParaRPr lang="el-GR" dirty="0"/>
          </a:p>
        </p:txBody>
      </p:sp>
    </p:spTree>
    <p:extLst>
      <p:ext uri="{BB962C8B-B14F-4D97-AF65-F5344CB8AC3E}">
        <p14:creationId xmlns:p14="http://schemas.microsoft.com/office/powerpoint/2010/main" val="309448199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55D03-8FC3-467A-96A5-75BDD3BDD594}"/>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5A0DBB05-07A5-4171-B2EA-F2284BE41DDE}"/>
              </a:ext>
            </a:extLst>
          </p:cNvPr>
          <p:cNvSpPr>
            <a:spLocks noGrp="1"/>
          </p:cNvSpPr>
          <p:nvPr>
            <p:ph idx="1"/>
          </p:nvPr>
        </p:nvSpPr>
        <p:spPr/>
        <p:txBody>
          <a:bodyPr/>
          <a:lstStyle/>
          <a:p>
            <a:r>
              <a:rPr lang="el-GR" dirty="0"/>
              <a:t>10. Τι ισχύει για τον ρόλο του νοσηλευτή στις κλινικές δοκιμές:</a:t>
            </a:r>
          </a:p>
          <a:p>
            <a:pPr marL="544068" lvl="1" indent="-342900">
              <a:buFont typeface="+mj-lt"/>
              <a:buAutoNum type="arabicPeriod"/>
            </a:pPr>
            <a:r>
              <a:rPr lang="el-GR" dirty="0"/>
              <a:t>Ο νοσηλευτής είναι απλός εκτελεστής οδηγιών. </a:t>
            </a:r>
          </a:p>
          <a:p>
            <a:pPr marL="544068" lvl="1" indent="-342900">
              <a:buFont typeface="+mj-lt"/>
              <a:buAutoNum type="arabicPeriod"/>
            </a:pPr>
            <a:r>
              <a:rPr lang="el-GR" dirty="0"/>
              <a:t>Η ενημέρωση και η υποστήριξη των συμμετεχόντων γίνεται μόνο από τους ιατρούς.</a:t>
            </a:r>
          </a:p>
          <a:p>
            <a:pPr marL="544068" lvl="1" indent="-342900">
              <a:buFont typeface="+mj-lt"/>
              <a:buAutoNum type="arabicPeriod"/>
            </a:pPr>
            <a:r>
              <a:rPr lang="el-GR" dirty="0">
                <a:solidFill>
                  <a:srgbClr val="FF0000"/>
                </a:solidFill>
              </a:rPr>
              <a:t>Μπορεί να παρακολουθεί για ανεπιθύμητες ενέργειες.</a:t>
            </a:r>
          </a:p>
          <a:p>
            <a:pPr marL="544068" lvl="1" indent="-342900">
              <a:buFont typeface="+mj-lt"/>
              <a:buAutoNum type="arabicPeriod"/>
            </a:pPr>
            <a:r>
              <a:rPr lang="el-GR" dirty="0"/>
              <a:t>Δεν μπορεί να συμμετάσχει σε πρωτόκολλα έρευνας και εκπαίδευση άλλων νοσηλευτών.</a:t>
            </a:r>
          </a:p>
          <a:p>
            <a:r>
              <a:rPr lang="el-GR" dirty="0"/>
              <a:t> </a:t>
            </a:r>
          </a:p>
        </p:txBody>
      </p:sp>
    </p:spTree>
    <p:extLst>
      <p:ext uri="{BB962C8B-B14F-4D97-AF65-F5344CB8AC3E}">
        <p14:creationId xmlns:p14="http://schemas.microsoft.com/office/powerpoint/2010/main" val="1947630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ECE64-1551-43D1-AB06-C420C0EA53E9}"/>
              </a:ext>
            </a:extLst>
          </p:cNvPr>
          <p:cNvSpPr>
            <a:spLocks noGrp="1"/>
          </p:cNvSpPr>
          <p:nvPr>
            <p:ph type="title"/>
          </p:nvPr>
        </p:nvSpPr>
        <p:spPr/>
        <p:txBody>
          <a:bodyPr/>
          <a:lstStyle/>
          <a:p>
            <a:r>
              <a:rPr lang="el-GR" dirty="0"/>
              <a:t>Σκοπός των Κλινικών Δοκιμών</a:t>
            </a:r>
          </a:p>
        </p:txBody>
      </p:sp>
      <p:sp>
        <p:nvSpPr>
          <p:cNvPr id="3" name="Content Placeholder 2">
            <a:extLst>
              <a:ext uri="{FF2B5EF4-FFF2-40B4-BE49-F238E27FC236}">
                <a16:creationId xmlns:a16="http://schemas.microsoft.com/office/drawing/2014/main" id="{A08D7F74-6ABA-455C-AF19-4412AD31CEB1}"/>
              </a:ext>
            </a:extLst>
          </p:cNvPr>
          <p:cNvSpPr>
            <a:spLocks noGrp="1"/>
          </p:cNvSpPr>
          <p:nvPr>
            <p:ph idx="1"/>
          </p:nvPr>
        </p:nvSpPr>
        <p:spPr/>
        <p:txBody>
          <a:bodyPr/>
          <a:lstStyle/>
          <a:p>
            <a:r>
              <a:rPr lang="el-GR" dirty="0"/>
              <a:t>Ο κύριος σκοπός των κλινικών δοκιμών είναι να εξασφαλίσουν ότι μια νέα παρέμβαση:</a:t>
            </a:r>
          </a:p>
          <a:p>
            <a:r>
              <a:rPr lang="el-GR" b="1" dirty="0"/>
              <a:t>Παρέχει όφελος</a:t>
            </a:r>
            <a:r>
              <a:rPr lang="el-GR" dirty="0"/>
              <a:t> στον ασθενή (αποτελεσματικότητα),</a:t>
            </a:r>
          </a:p>
          <a:p>
            <a:r>
              <a:rPr lang="el-GR" b="1" dirty="0"/>
              <a:t>Δεν προκαλεί βλάβη</a:t>
            </a:r>
            <a:r>
              <a:rPr lang="el-GR" dirty="0"/>
              <a:t> (ασφάλεια),</a:t>
            </a:r>
          </a:p>
          <a:p>
            <a:r>
              <a:rPr lang="el-GR" b="1" dirty="0"/>
              <a:t>Μπορεί να εφαρμοστεί πρακτικά</a:t>
            </a:r>
            <a:r>
              <a:rPr lang="el-GR" dirty="0"/>
              <a:t> στο σύστημα υγείας.</a:t>
            </a:r>
          </a:p>
          <a:p>
            <a:r>
              <a:rPr lang="el-GR" dirty="0"/>
              <a:t>Οι δοκιμές αποτελούν τη βάση για τη λήψη αποφάσεων από ρυθμιστικές αρχές όπως ο ΕΟΦ, ο EMA ή ο FDA, που εγκρίνουν ή απορρίπτουν τη χρήση ενός προϊόντος.</a:t>
            </a:r>
          </a:p>
          <a:p>
            <a:endParaRPr lang="el-GR" dirty="0"/>
          </a:p>
        </p:txBody>
      </p:sp>
    </p:spTree>
    <p:extLst>
      <p:ext uri="{BB962C8B-B14F-4D97-AF65-F5344CB8AC3E}">
        <p14:creationId xmlns:p14="http://schemas.microsoft.com/office/powerpoint/2010/main" val="1863995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D7422-BBB0-44B9-8699-6E7308E21011}"/>
              </a:ext>
            </a:extLst>
          </p:cNvPr>
          <p:cNvSpPr>
            <a:spLocks noGrp="1"/>
          </p:cNvSpPr>
          <p:nvPr>
            <p:ph type="title"/>
          </p:nvPr>
        </p:nvSpPr>
        <p:spPr/>
        <p:txBody>
          <a:bodyPr/>
          <a:lstStyle/>
          <a:p>
            <a:r>
              <a:rPr lang="el-GR" dirty="0"/>
              <a:t>Προ-κλινικές μελέτες</a:t>
            </a:r>
          </a:p>
        </p:txBody>
      </p:sp>
      <p:sp>
        <p:nvSpPr>
          <p:cNvPr id="3" name="Content Placeholder 2">
            <a:extLst>
              <a:ext uri="{FF2B5EF4-FFF2-40B4-BE49-F238E27FC236}">
                <a16:creationId xmlns:a16="http://schemas.microsoft.com/office/drawing/2014/main" id="{3388F2C1-1962-43BC-A438-495267B5BFCD}"/>
              </a:ext>
            </a:extLst>
          </p:cNvPr>
          <p:cNvSpPr>
            <a:spLocks noGrp="1"/>
          </p:cNvSpPr>
          <p:nvPr>
            <p:ph idx="1"/>
          </p:nvPr>
        </p:nvSpPr>
        <p:spPr/>
        <p:txBody>
          <a:bodyPr/>
          <a:lstStyle/>
          <a:p>
            <a:r>
              <a:rPr lang="el-GR" dirty="0"/>
              <a:t>Διεξάγονται πριν από την έναρξη των κλινικών δοκιμών </a:t>
            </a:r>
          </a:p>
          <a:p>
            <a:r>
              <a:rPr lang="el-GR" dirty="0"/>
              <a:t>Αφορούν σε </a:t>
            </a:r>
            <a:r>
              <a:rPr lang="en-US" dirty="0"/>
              <a:t>in vivo </a:t>
            </a:r>
            <a:r>
              <a:rPr lang="el-GR" dirty="0"/>
              <a:t>και </a:t>
            </a:r>
            <a:r>
              <a:rPr lang="en-US" dirty="0"/>
              <a:t>in vitro </a:t>
            </a:r>
            <a:r>
              <a:rPr lang="el-GR" dirty="0"/>
              <a:t>πειραματικές μελέτες σε πειραματόζωα για την αρχική εκτίμηση της αποτελεσματικότητας, της τοξικότητας και της </a:t>
            </a:r>
            <a:r>
              <a:rPr lang="el-GR" dirty="0" err="1"/>
              <a:t>φαρμακοκινητικής</a:t>
            </a:r>
            <a:r>
              <a:rPr lang="el-GR" dirty="0"/>
              <a:t> συμπεριφοράς του νέου σκευάσματος.</a:t>
            </a:r>
          </a:p>
          <a:p>
            <a:endParaRPr lang="el-GR" dirty="0"/>
          </a:p>
        </p:txBody>
      </p:sp>
    </p:spTree>
    <p:extLst>
      <p:ext uri="{BB962C8B-B14F-4D97-AF65-F5344CB8AC3E}">
        <p14:creationId xmlns:p14="http://schemas.microsoft.com/office/powerpoint/2010/main" val="3959376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BBE00-EC72-49BD-A686-CF53C242BA95}"/>
              </a:ext>
            </a:extLst>
          </p:cNvPr>
          <p:cNvSpPr>
            <a:spLocks noGrp="1"/>
          </p:cNvSpPr>
          <p:nvPr>
            <p:ph type="title"/>
          </p:nvPr>
        </p:nvSpPr>
        <p:spPr/>
        <p:txBody>
          <a:bodyPr/>
          <a:lstStyle/>
          <a:p>
            <a:r>
              <a:rPr lang="el-GR" dirty="0"/>
              <a:t>Τα Στάδια των Κλινικών Δοκιμών</a:t>
            </a:r>
          </a:p>
        </p:txBody>
      </p:sp>
      <p:sp>
        <p:nvSpPr>
          <p:cNvPr id="3" name="Content Placeholder 2">
            <a:extLst>
              <a:ext uri="{FF2B5EF4-FFF2-40B4-BE49-F238E27FC236}">
                <a16:creationId xmlns:a16="http://schemas.microsoft.com/office/drawing/2014/main" id="{F92CF5E9-FB22-4259-88B7-CF05F208A9A6}"/>
              </a:ext>
            </a:extLst>
          </p:cNvPr>
          <p:cNvSpPr>
            <a:spLocks noGrp="1"/>
          </p:cNvSpPr>
          <p:nvPr>
            <p:ph idx="1"/>
          </p:nvPr>
        </p:nvSpPr>
        <p:spPr/>
        <p:txBody>
          <a:bodyPr/>
          <a:lstStyle/>
          <a:p>
            <a:r>
              <a:rPr lang="el-GR" dirty="0"/>
              <a:t>Η διεθνής κοινότητα έχει καθορίσει </a:t>
            </a:r>
            <a:r>
              <a:rPr lang="el-GR" b="1" dirty="0"/>
              <a:t>πέντε φάσεις</a:t>
            </a:r>
            <a:r>
              <a:rPr lang="el-GR" dirty="0"/>
              <a:t> στις κλινικές δοκιμές, οι οποίες διαρκούν αρκετά χρόνια:</a:t>
            </a:r>
          </a:p>
          <a:p>
            <a:pPr marL="749808" lvl="1" indent="-457200">
              <a:buFont typeface="+mj-lt"/>
              <a:buAutoNum type="arabicPeriod"/>
            </a:pPr>
            <a:r>
              <a:rPr lang="el-GR" dirty="0"/>
              <a:t>Φάση 0</a:t>
            </a:r>
          </a:p>
          <a:p>
            <a:pPr marL="749808" lvl="1" indent="-457200">
              <a:buFont typeface="+mj-lt"/>
              <a:buAutoNum type="arabicPeriod"/>
            </a:pPr>
            <a:r>
              <a:rPr lang="el-GR" dirty="0"/>
              <a:t>Φάση Ι</a:t>
            </a:r>
          </a:p>
          <a:p>
            <a:pPr marL="749808" lvl="1" indent="-457200">
              <a:buFont typeface="+mj-lt"/>
              <a:buAutoNum type="arabicPeriod"/>
            </a:pPr>
            <a:r>
              <a:rPr lang="el-GR" dirty="0"/>
              <a:t>Φάση ΙΙ</a:t>
            </a:r>
          </a:p>
          <a:p>
            <a:pPr marL="749808" lvl="1" indent="-457200">
              <a:buFont typeface="+mj-lt"/>
              <a:buAutoNum type="arabicPeriod"/>
            </a:pPr>
            <a:r>
              <a:rPr lang="el-GR" dirty="0"/>
              <a:t>Φάση ΙΙΙ</a:t>
            </a:r>
          </a:p>
          <a:p>
            <a:pPr marL="749808" lvl="1" indent="-457200">
              <a:buFont typeface="+mj-lt"/>
              <a:buAutoNum type="arabicPeriod"/>
            </a:pPr>
            <a:r>
              <a:rPr lang="el-GR" dirty="0"/>
              <a:t>Φάση </a:t>
            </a:r>
            <a:r>
              <a:rPr lang="en-US" dirty="0"/>
              <a:t>IV</a:t>
            </a:r>
            <a:endParaRPr lang="el-GR" dirty="0"/>
          </a:p>
        </p:txBody>
      </p:sp>
    </p:spTree>
    <p:extLst>
      <p:ext uri="{BB962C8B-B14F-4D97-AF65-F5344CB8AC3E}">
        <p14:creationId xmlns:p14="http://schemas.microsoft.com/office/powerpoint/2010/main" val="1143704017"/>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338</TotalTime>
  <Words>4772</Words>
  <Application>Microsoft Office PowerPoint</Application>
  <PresentationFormat>Widescreen</PresentationFormat>
  <Paragraphs>302</Paragraphs>
  <Slides>62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62</vt:i4>
      </vt:variant>
    </vt:vector>
  </HeadingPairs>
  <TitlesOfParts>
    <vt:vector size="67" baseType="lpstr">
      <vt:lpstr>Arial</vt:lpstr>
      <vt:lpstr>Calibri</vt:lpstr>
      <vt:lpstr>Calibri Light</vt:lpstr>
      <vt:lpstr>Wingdings</vt:lpstr>
      <vt:lpstr>Retrospect</vt:lpstr>
      <vt:lpstr>Κλινικές δοκιμές</vt:lpstr>
      <vt:lpstr>Εισαγωγή (1)</vt:lpstr>
      <vt:lpstr>Εισαγωγή (2) </vt:lpstr>
      <vt:lpstr>Σπουδαιότητα κλινικών δοκιμών</vt:lpstr>
      <vt:lpstr>Τι είναι η Κλινική Δοκιμή (1)</vt:lpstr>
      <vt:lpstr>Τι είναι η Κλινική Δοκιμή (2)</vt:lpstr>
      <vt:lpstr>Σκοπός των Κλινικών Δοκιμών</vt:lpstr>
      <vt:lpstr>Προ-κλινικές μελέτες</vt:lpstr>
      <vt:lpstr>Τα Στάδια των Κλινικών Δοκιμών</vt:lpstr>
      <vt:lpstr>Φάση 0</vt:lpstr>
      <vt:lpstr>Φάση Ι</vt:lpstr>
      <vt:lpstr>Φάση ΙΙ</vt:lpstr>
      <vt:lpstr>Φάση ΙΙΙ</vt:lpstr>
      <vt:lpstr>Φάση IV</vt:lpstr>
      <vt:lpstr>Σχεδιασμός κλινικών δοκιμών</vt:lpstr>
      <vt:lpstr>Σύγχυση λόγω ένδειξης (1)</vt:lpstr>
      <vt:lpstr>Σύγχυση λόγω ένδειξης (2)</vt:lpstr>
      <vt:lpstr>Σύγχυση λόγω ένδειξης (3)</vt:lpstr>
      <vt:lpstr>Σύγχυση λόγω ένδειξης (4)</vt:lpstr>
      <vt:lpstr>Σύγχυση λόγω ένδειξης (5)</vt:lpstr>
      <vt:lpstr>Σύγχυση λόγω ένδειξης (6)</vt:lpstr>
      <vt:lpstr>Εξουδετέρωση σύγχυσης λόγω ένδειξης </vt:lpstr>
      <vt:lpstr>Τυχαιοποίηση (randomization)</vt:lpstr>
      <vt:lpstr>Τυχαιοποίηση-Σχεδιασμός των κλινικών μελετών </vt:lpstr>
      <vt:lpstr>Τυχαιοποίηση (randomization)</vt:lpstr>
      <vt:lpstr>Τυχαιοποίηση (randomization)</vt:lpstr>
      <vt:lpstr>Τρόποι τυχαιοποίησης</vt:lpstr>
      <vt:lpstr>«Τυφλή» μέθοδος</vt:lpstr>
      <vt:lpstr>«Τυφλή» μέθοδος</vt:lpstr>
      <vt:lpstr>«Τυφλή» μέθοδος</vt:lpstr>
      <vt:lpstr>Ηθικά ζητήματα</vt:lpstr>
      <vt:lpstr>Ηθικά ζητήματα</vt:lpstr>
      <vt:lpstr>Επιλογή των πασχόντων</vt:lpstr>
      <vt:lpstr>«Συμμόρφωση» των πασχόντων</vt:lpstr>
      <vt:lpstr>«Συμμόρφωση» των πασχόντων</vt:lpstr>
      <vt:lpstr>Τρόποι ελέγχου της συμμόρφωσης των πασχόντων</vt:lpstr>
      <vt:lpstr>Ρόλοι στην Ομάδα Κλινικής Δοκιμής</vt:lpstr>
      <vt:lpstr>Διαδικασία Συμμετοχής Ασθενών</vt:lpstr>
      <vt:lpstr>Ανάλυση και Δημοσίευση Αποτελεσμάτων</vt:lpstr>
      <vt:lpstr>Ο Ρόλος του Νοσηλευτή στις Κλινικές Δοκιμές</vt:lpstr>
      <vt:lpstr>Προκλήσεις και Προοπτικές</vt:lpstr>
      <vt:lpstr>Ερωτήσεις κατανόησης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Κλινικές δοκιμές</dc:title>
  <dc:creator>Alkmena Kafazi</dc:creator>
  <cp:lastModifiedBy>Alkmena Kafazi</cp:lastModifiedBy>
  <cp:revision>28</cp:revision>
  <dcterms:created xsi:type="dcterms:W3CDTF">2025-10-23T05:46:55Z</dcterms:created>
  <dcterms:modified xsi:type="dcterms:W3CDTF">2025-10-23T11:25:04Z</dcterms:modified>
</cp:coreProperties>
</file>