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96"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0" d="100"/>
          <a:sy n="80" d="100"/>
        </p:scale>
        <p:origin x="782" y="1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6656567-FDF8-470E-9E7F-1A08500118BC}" type="datetimeFigureOut">
              <a:rPr lang="en-GB" smtClean="0"/>
              <a:t>15/11/2025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10C81-A5DA-4EEA-A93E-EBBE9A687D0E}"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98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6656567-FDF8-470E-9E7F-1A08500118BC}" type="datetimeFigureOut">
              <a:rPr lang="en-GB" smtClean="0"/>
              <a:t>15/11/2025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10C81-A5DA-4EEA-A93E-EBBE9A687D0E}" type="slidenum">
              <a:rPr lang="en-GB" smtClean="0"/>
              <a:t>‹#›</a:t>
            </a:fld>
            <a:endParaRPr lang="en-GB"/>
          </a:p>
        </p:txBody>
      </p:sp>
    </p:spTree>
    <p:extLst>
      <p:ext uri="{BB962C8B-B14F-4D97-AF65-F5344CB8AC3E}">
        <p14:creationId xmlns:p14="http://schemas.microsoft.com/office/powerpoint/2010/main" val="37119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6656567-FDF8-470E-9E7F-1A08500118BC}" type="datetimeFigureOut">
              <a:rPr lang="en-GB" smtClean="0"/>
              <a:t>15/11/2025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10C81-A5DA-4EEA-A93E-EBBE9A687D0E}" type="slidenum">
              <a:rPr lang="en-GB" smtClean="0"/>
              <a:t>‹#›</a:t>
            </a:fld>
            <a:endParaRPr lang="en-GB"/>
          </a:p>
        </p:txBody>
      </p:sp>
    </p:spTree>
    <p:extLst>
      <p:ext uri="{BB962C8B-B14F-4D97-AF65-F5344CB8AC3E}">
        <p14:creationId xmlns:p14="http://schemas.microsoft.com/office/powerpoint/2010/main" val="894149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6656567-FDF8-470E-9E7F-1A08500118BC}" type="datetimeFigureOut">
              <a:rPr lang="en-GB" smtClean="0"/>
              <a:t>15/11/2025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10C81-A5DA-4EEA-A93E-EBBE9A687D0E}" type="slidenum">
              <a:rPr lang="en-GB" smtClean="0"/>
              <a:t>‹#›</a:t>
            </a:fld>
            <a:endParaRPr lang="en-GB"/>
          </a:p>
        </p:txBody>
      </p:sp>
    </p:spTree>
    <p:extLst>
      <p:ext uri="{BB962C8B-B14F-4D97-AF65-F5344CB8AC3E}">
        <p14:creationId xmlns:p14="http://schemas.microsoft.com/office/powerpoint/2010/main" val="340723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6656567-FDF8-470E-9E7F-1A08500118BC}" type="datetimeFigureOut">
              <a:rPr lang="en-GB" smtClean="0"/>
              <a:t>15/11/2025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10C81-A5DA-4EEA-A93E-EBBE9A687D0E}"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358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36656567-FDF8-470E-9E7F-1A08500118BC}" type="datetimeFigureOut">
              <a:rPr lang="en-GB" smtClean="0"/>
              <a:t>15/11/2025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810C81-A5DA-4EEA-A93E-EBBE9A687D0E}" type="slidenum">
              <a:rPr lang="en-GB" smtClean="0"/>
              <a:t>‹#›</a:t>
            </a:fld>
            <a:endParaRPr lang="en-GB"/>
          </a:p>
        </p:txBody>
      </p:sp>
    </p:spTree>
    <p:extLst>
      <p:ext uri="{BB962C8B-B14F-4D97-AF65-F5344CB8AC3E}">
        <p14:creationId xmlns:p14="http://schemas.microsoft.com/office/powerpoint/2010/main" val="1823443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6656567-FDF8-470E-9E7F-1A08500118BC}" type="datetimeFigureOut">
              <a:rPr lang="en-GB" smtClean="0"/>
              <a:t>15/11/2025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6810C81-A5DA-4EEA-A93E-EBBE9A687D0E}" type="slidenum">
              <a:rPr lang="en-GB" smtClean="0"/>
              <a:t>‹#›</a:t>
            </a:fld>
            <a:endParaRPr lang="en-GB"/>
          </a:p>
        </p:txBody>
      </p:sp>
    </p:spTree>
    <p:extLst>
      <p:ext uri="{BB962C8B-B14F-4D97-AF65-F5344CB8AC3E}">
        <p14:creationId xmlns:p14="http://schemas.microsoft.com/office/powerpoint/2010/main" val="1120687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36656567-FDF8-470E-9E7F-1A08500118BC}" type="datetimeFigureOut">
              <a:rPr lang="en-GB" smtClean="0"/>
              <a:t>15/11/2025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6810C81-A5DA-4EEA-A93E-EBBE9A687D0E}" type="slidenum">
              <a:rPr lang="en-GB" smtClean="0"/>
              <a:t>‹#›</a:t>
            </a:fld>
            <a:endParaRPr lang="en-GB"/>
          </a:p>
        </p:txBody>
      </p:sp>
    </p:spTree>
    <p:extLst>
      <p:ext uri="{BB962C8B-B14F-4D97-AF65-F5344CB8AC3E}">
        <p14:creationId xmlns:p14="http://schemas.microsoft.com/office/powerpoint/2010/main" val="116653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6656567-FDF8-470E-9E7F-1A08500118BC}" type="datetimeFigureOut">
              <a:rPr lang="en-GB" smtClean="0"/>
              <a:t>15/11/2025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56810C81-A5DA-4EEA-A93E-EBBE9A687D0E}" type="slidenum">
              <a:rPr lang="en-GB" smtClean="0"/>
              <a:t>‹#›</a:t>
            </a:fld>
            <a:endParaRPr lang="en-GB"/>
          </a:p>
        </p:txBody>
      </p:sp>
    </p:spTree>
    <p:extLst>
      <p:ext uri="{BB962C8B-B14F-4D97-AF65-F5344CB8AC3E}">
        <p14:creationId xmlns:p14="http://schemas.microsoft.com/office/powerpoint/2010/main" val="2277950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6656567-FDF8-470E-9E7F-1A08500118BC}" type="datetimeFigureOut">
              <a:rPr lang="en-GB" smtClean="0"/>
              <a:t>15/11/2025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6810C81-A5DA-4EEA-A93E-EBBE9A687D0E}" type="slidenum">
              <a:rPr lang="en-GB" smtClean="0"/>
              <a:t>‹#›</a:t>
            </a:fld>
            <a:endParaRPr lang="en-GB"/>
          </a:p>
        </p:txBody>
      </p:sp>
    </p:spTree>
    <p:extLst>
      <p:ext uri="{BB962C8B-B14F-4D97-AF65-F5344CB8AC3E}">
        <p14:creationId xmlns:p14="http://schemas.microsoft.com/office/powerpoint/2010/main" val="2475414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6656567-FDF8-470E-9E7F-1A08500118BC}" type="datetimeFigureOut">
              <a:rPr lang="en-GB" smtClean="0"/>
              <a:t>15/11/2025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810C81-A5DA-4EEA-A93E-EBBE9A687D0E}" type="slidenum">
              <a:rPr lang="en-GB" smtClean="0"/>
              <a:t>‹#›</a:t>
            </a:fld>
            <a:endParaRPr lang="en-GB"/>
          </a:p>
        </p:txBody>
      </p:sp>
    </p:spTree>
    <p:extLst>
      <p:ext uri="{BB962C8B-B14F-4D97-AF65-F5344CB8AC3E}">
        <p14:creationId xmlns:p14="http://schemas.microsoft.com/office/powerpoint/2010/main" val="1969817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6656567-FDF8-470E-9E7F-1A08500118BC}" type="datetimeFigureOut">
              <a:rPr lang="en-GB" smtClean="0"/>
              <a:t>15/11/2025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6810C81-A5DA-4EEA-A93E-EBBE9A687D0E}"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19267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AABE63-78F0-6710-82A1-8E8C13043287}"/>
              </a:ext>
            </a:extLst>
          </p:cNvPr>
          <p:cNvSpPr>
            <a:spLocks noGrp="1"/>
          </p:cNvSpPr>
          <p:nvPr>
            <p:ph type="ctrTitle"/>
          </p:nvPr>
        </p:nvSpPr>
        <p:spPr/>
        <p:txBody>
          <a:bodyPr/>
          <a:lstStyle/>
          <a:p>
            <a:r>
              <a:rPr lang="el-GR" dirty="0"/>
              <a:t>Θεωρία και νοσηλευτική έρευνα</a:t>
            </a:r>
            <a:endParaRPr lang="en-GB" dirty="0"/>
          </a:p>
        </p:txBody>
      </p:sp>
      <p:sp>
        <p:nvSpPr>
          <p:cNvPr id="3" name="Υπότιτλος 2">
            <a:extLst>
              <a:ext uri="{FF2B5EF4-FFF2-40B4-BE49-F238E27FC236}">
                <a16:creationId xmlns:a16="http://schemas.microsoft.com/office/drawing/2014/main" id="{1642F62D-C4D3-3AD8-C492-030ED0F94AC7}"/>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095276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148FE3-6832-0BFE-662B-78A62186BB69}"/>
              </a:ext>
            </a:extLst>
          </p:cNvPr>
          <p:cNvSpPr>
            <a:spLocks noGrp="1"/>
          </p:cNvSpPr>
          <p:nvPr>
            <p:ph type="title"/>
          </p:nvPr>
        </p:nvSpPr>
        <p:spPr/>
        <p:txBody>
          <a:bodyPr/>
          <a:lstStyle/>
          <a:p>
            <a:r>
              <a:rPr lang="el-GR" dirty="0"/>
              <a:t>Πρότυπο </a:t>
            </a:r>
            <a:endParaRPr lang="en-GB" dirty="0"/>
          </a:p>
        </p:txBody>
      </p:sp>
      <p:sp>
        <p:nvSpPr>
          <p:cNvPr id="3" name="Θέση περιεχομένου 2">
            <a:extLst>
              <a:ext uri="{FF2B5EF4-FFF2-40B4-BE49-F238E27FC236}">
                <a16:creationId xmlns:a16="http://schemas.microsoft.com/office/drawing/2014/main" id="{9A82232B-20F9-0117-2361-AB0A825551B7}"/>
              </a:ext>
            </a:extLst>
          </p:cNvPr>
          <p:cNvSpPr>
            <a:spLocks noGrp="1"/>
          </p:cNvSpPr>
          <p:nvPr>
            <p:ph idx="1"/>
          </p:nvPr>
        </p:nvSpPr>
        <p:spPr/>
        <p:txBody>
          <a:bodyPr/>
          <a:lstStyle/>
          <a:p>
            <a:r>
              <a:rPr lang="el-GR" dirty="0"/>
              <a:t>Όσο πιο σύνθετα είναι τα θέματα, τόσο μεγαλύτερη είναι η ανάγκη «επιβολής τάξης στο χάος» μέσω της κατασκευής προτύπων.</a:t>
            </a:r>
          </a:p>
          <a:p>
            <a:r>
              <a:rPr lang="el-GR" dirty="0"/>
              <a:t>Ένα πρότυπο αποτελεί τη συμβολική απεικόνιση κάποιο φαινομένου.</a:t>
            </a:r>
          </a:p>
          <a:p>
            <a:r>
              <a:rPr lang="el-GR" dirty="0"/>
              <a:t>Ένα πρότυπο αντιπροσωπεύει μια πτυχή της πραγματικότητας, συγκεκριμένη ή αφηρημένη.</a:t>
            </a:r>
          </a:p>
          <a:p>
            <a:r>
              <a:rPr lang="el-GR" dirty="0"/>
              <a:t>Ενώ μια θεωρία επικεντρώνεται στις δηλώσεις ή στις εξηγήσεις των σχέσεων μεταξύ των φαινομένων, το πρότυπο επικεντρώνεται στη δομή ή στη σύνθεση των φαινομένων.</a:t>
            </a:r>
          </a:p>
          <a:p>
            <a:r>
              <a:rPr lang="el-GR" dirty="0"/>
              <a:t>Εννοιολογικά πρότυπα: διαμορφώνονται από έννοιες και προτάσεις που υποστηρίζουν τη σχέση μεταξύ των εννοιών.</a:t>
            </a:r>
          </a:p>
          <a:p>
            <a:r>
              <a:rPr lang="el-GR" dirty="0"/>
              <a:t>Μερικές από τις πιο κοινές έννοιες που εντοπίζονται σχεδόν σε όλα τα νοσηλευτικά πρότυπα είναι το άτομο, το περιβάλλον, η υγεία και η νοσηλευτική.</a:t>
            </a:r>
            <a:endParaRPr lang="en-GB" dirty="0"/>
          </a:p>
        </p:txBody>
      </p:sp>
    </p:spTree>
    <p:extLst>
      <p:ext uri="{BB962C8B-B14F-4D97-AF65-F5344CB8AC3E}">
        <p14:creationId xmlns:p14="http://schemas.microsoft.com/office/powerpoint/2010/main" val="3050591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4194C6-BD07-AA2A-CB96-3620F65CC103}"/>
              </a:ext>
            </a:extLst>
          </p:cNvPr>
          <p:cNvSpPr>
            <a:spLocks noGrp="1"/>
          </p:cNvSpPr>
          <p:nvPr>
            <p:ph type="title"/>
          </p:nvPr>
        </p:nvSpPr>
        <p:spPr/>
        <p:txBody>
          <a:bodyPr/>
          <a:lstStyle/>
          <a:p>
            <a:r>
              <a:rPr lang="el-GR" dirty="0"/>
              <a:t>Νοσηλευτικά εννοιολογικά πρότυπα</a:t>
            </a:r>
            <a:endParaRPr lang="en-GB" dirty="0"/>
          </a:p>
        </p:txBody>
      </p:sp>
      <p:sp>
        <p:nvSpPr>
          <p:cNvPr id="3" name="Θέση περιεχομένου 2">
            <a:extLst>
              <a:ext uri="{FF2B5EF4-FFF2-40B4-BE49-F238E27FC236}">
                <a16:creationId xmlns:a16="http://schemas.microsoft.com/office/drawing/2014/main" id="{1DF50E23-8CBA-CCA5-C96E-13C1413B9927}"/>
              </a:ext>
            </a:extLst>
          </p:cNvPr>
          <p:cNvSpPr>
            <a:spLocks noGrp="1"/>
          </p:cNvSpPr>
          <p:nvPr>
            <p:ph idx="1"/>
          </p:nvPr>
        </p:nvSpPr>
        <p:spPr/>
        <p:txBody>
          <a:bodyPr/>
          <a:lstStyle/>
          <a:p>
            <a:r>
              <a:rPr lang="el-GR" dirty="0"/>
              <a:t>Πολλοί θεωρητικοί νοσηλευτές ανέπτυξαν εννοιολογικά πρότυπα σχετικά με τα φαινόμενα που θεωρούνται σημαντικά για τη νοσηλευτική.</a:t>
            </a:r>
          </a:p>
          <a:p>
            <a:r>
              <a:rPr lang="el-GR" dirty="0"/>
              <a:t>Πρότυπο </a:t>
            </a:r>
            <a:r>
              <a:rPr lang="el-GR" dirty="0" err="1"/>
              <a:t>αυτοφροντίδας</a:t>
            </a:r>
            <a:r>
              <a:rPr lang="el-GR" dirty="0"/>
              <a:t> κατά </a:t>
            </a:r>
            <a:r>
              <a:rPr lang="en-GB" dirty="0"/>
              <a:t>Orem</a:t>
            </a:r>
          </a:p>
          <a:p>
            <a:r>
              <a:rPr lang="el-GR" dirty="0"/>
              <a:t>Ενιαία ανθρωπιστική επιστήμη κατά </a:t>
            </a:r>
            <a:r>
              <a:rPr lang="en-GB" dirty="0"/>
              <a:t>Rogers</a:t>
            </a:r>
          </a:p>
          <a:p>
            <a:r>
              <a:rPr lang="el-GR" dirty="0"/>
              <a:t>Το προσαρμοστικό πρότυπο κατά </a:t>
            </a:r>
            <a:r>
              <a:rPr lang="en-GB" dirty="0"/>
              <a:t>Roy</a:t>
            </a:r>
          </a:p>
          <a:p>
            <a:r>
              <a:rPr lang="el-GR" dirty="0"/>
              <a:t>Πρότυπο συστήματος κατά </a:t>
            </a:r>
            <a:r>
              <a:rPr lang="en-GB" dirty="0"/>
              <a:t>Neuman</a:t>
            </a:r>
          </a:p>
        </p:txBody>
      </p:sp>
    </p:spTree>
    <p:extLst>
      <p:ext uri="{BB962C8B-B14F-4D97-AF65-F5344CB8AC3E}">
        <p14:creationId xmlns:p14="http://schemas.microsoft.com/office/powerpoint/2010/main" val="3578452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F8E3E1-BC10-9765-EB22-E6EA564C4397}"/>
              </a:ext>
            </a:extLst>
          </p:cNvPr>
          <p:cNvSpPr>
            <a:spLocks noGrp="1"/>
          </p:cNvSpPr>
          <p:nvPr>
            <p:ph type="title"/>
          </p:nvPr>
        </p:nvSpPr>
        <p:spPr/>
        <p:txBody>
          <a:bodyPr/>
          <a:lstStyle/>
          <a:p>
            <a:r>
              <a:rPr lang="el-GR" dirty="0"/>
              <a:t>Πρότυπο </a:t>
            </a:r>
            <a:r>
              <a:rPr lang="el-GR" dirty="0" err="1"/>
              <a:t>αυτοφροντίδας</a:t>
            </a:r>
            <a:r>
              <a:rPr lang="el-GR" dirty="0"/>
              <a:t> κατά </a:t>
            </a:r>
            <a:r>
              <a:rPr lang="en-GB" dirty="0"/>
              <a:t>Orem</a:t>
            </a:r>
          </a:p>
        </p:txBody>
      </p:sp>
      <p:sp>
        <p:nvSpPr>
          <p:cNvPr id="3" name="Θέση περιεχομένου 2">
            <a:extLst>
              <a:ext uri="{FF2B5EF4-FFF2-40B4-BE49-F238E27FC236}">
                <a16:creationId xmlns:a16="http://schemas.microsoft.com/office/drawing/2014/main" id="{5D7AB98A-C1FC-E79D-D266-5F5CF99AE2FF}"/>
              </a:ext>
            </a:extLst>
          </p:cNvPr>
          <p:cNvSpPr>
            <a:spLocks noGrp="1"/>
          </p:cNvSpPr>
          <p:nvPr>
            <p:ph idx="1"/>
          </p:nvPr>
        </p:nvSpPr>
        <p:spPr/>
        <p:txBody>
          <a:bodyPr/>
          <a:lstStyle/>
          <a:p>
            <a:pPr marL="0" indent="0">
              <a:buNone/>
            </a:pPr>
            <a:r>
              <a:rPr lang="el-GR" dirty="0"/>
              <a:t>Οι έννοιες στο πρότυπο που ανέπτυξε η </a:t>
            </a:r>
            <a:r>
              <a:rPr lang="en-GB" dirty="0"/>
              <a:t>Orem </a:t>
            </a:r>
            <a:r>
              <a:rPr lang="el-GR" dirty="0"/>
              <a:t>είναι η </a:t>
            </a:r>
            <a:r>
              <a:rPr lang="el-GR" dirty="0" err="1"/>
              <a:t>αυτοφροντίδα</a:t>
            </a:r>
            <a:r>
              <a:rPr lang="el-GR" dirty="0"/>
              <a:t>, η υπηρεσία </a:t>
            </a:r>
            <a:r>
              <a:rPr lang="el-GR" dirty="0" err="1"/>
              <a:t>αυτοφροντίδας</a:t>
            </a:r>
            <a:r>
              <a:rPr lang="el-GR" dirty="0"/>
              <a:t>, η ζήτηση </a:t>
            </a:r>
            <a:r>
              <a:rPr lang="el-GR" dirty="0" err="1"/>
              <a:t>αυτοφροντίδας</a:t>
            </a:r>
            <a:r>
              <a:rPr lang="el-GR" dirty="0"/>
              <a:t>, η έλλειψη </a:t>
            </a:r>
            <a:r>
              <a:rPr lang="el-GR" dirty="0" err="1"/>
              <a:t>αυτοφροντίδας</a:t>
            </a:r>
            <a:r>
              <a:rPr lang="el-GR" dirty="0"/>
              <a:t>, η νοσηλευτική υπηρεσία και το νοσηλευτικό σύστημα.</a:t>
            </a:r>
          </a:p>
          <a:p>
            <a:pPr marL="0" indent="0">
              <a:buNone/>
            </a:pPr>
            <a:r>
              <a:rPr lang="el-GR" dirty="0"/>
              <a:t>Τρεις ήταν οι θεωρίες που προέκυψαν από το σύστημα </a:t>
            </a:r>
            <a:r>
              <a:rPr lang="el-GR" dirty="0" err="1"/>
              <a:t>αυτοφροντίδας</a:t>
            </a:r>
            <a:r>
              <a:rPr lang="el-GR" dirty="0"/>
              <a:t> κατά </a:t>
            </a:r>
            <a:r>
              <a:rPr lang="en-GB" dirty="0"/>
              <a:t>Orem</a:t>
            </a:r>
            <a:r>
              <a:rPr lang="el-GR" dirty="0"/>
              <a:t>: η θεωρία των νοσηλευτικών συστημάτων, η θεωρία της έλλειψης </a:t>
            </a:r>
            <a:r>
              <a:rPr lang="el-GR" dirty="0" err="1"/>
              <a:t>αυτοφροντίδας</a:t>
            </a:r>
            <a:r>
              <a:rPr lang="el-GR" dirty="0"/>
              <a:t> και η θεωρία της </a:t>
            </a:r>
            <a:r>
              <a:rPr lang="el-GR" dirty="0" err="1"/>
              <a:t>αυτοφροντίδας</a:t>
            </a:r>
            <a:r>
              <a:rPr lang="el-GR" dirty="0"/>
              <a:t>.</a:t>
            </a:r>
            <a:endParaRPr lang="en-GB" dirty="0"/>
          </a:p>
        </p:txBody>
      </p:sp>
    </p:spTree>
    <p:extLst>
      <p:ext uri="{BB962C8B-B14F-4D97-AF65-F5344CB8AC3E}">
        <p14:creationId xmlns:p14="http://schemas.microsoft.com/office/powerpoint/2010/main" val="3762425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895ADF-A839-12E5-9B06-201801CFE13C}"/>
              </a:ext>
            </a:extLst>
          </p:cNvPr>
          <p:cNvSpPr>
            <a:spLocks noGrp="1"/>
          </p:cNvSpPr>
          <p:nvPr>
            <p:ph type="title"/>
          </p:nvPr>
        </p:nvSpPr>
        <p:spPr/>
        <p:txBody>
          <a:bodyPr/>
          <a:lstStyle/>
          <a:p>
            <a:r>
              <a:rPr lang="el-GR" dirty="0"/>
              <a:t>Ενιαία ανθρωπιστική επιστήμη κατά </a:t>
            </a:r>
            <a:r>
              <a:rPr lang="en-GB" dirty="0"/>
              <a:t>Rogers</a:t>
            </a:r>
          </a:p>
        </p:txBody>
      </p:sp>
      <p:sp>
        <p:nvSpPr>
          <p:cNvPr id="3" name="Θέση περιεχομένου 2">
            <a:extLst>
              <a:ext uri="{FF2B5EF4-FFF2-40B4-BE49-F238E27FC236}">
                <a16:creationId xmlns:a16="http://schemas.microsoft.com/office/drawing/2014/main" id="{CD833751-9332-D785-AE5F-95876C2BCAA7}"/>
              </a:ext>
            </a:extLst>
          </p:cNvPr>
          <p:cNvSpPr>
            <a:spLocks noGrp="1"/>
          </p:cNvSpPr>
          <p:nvPr>
            <p:ph idx="1"/>
          </p:nvPr>
        </p:nvSpPr>
        <p:spPr/>
        <p:txBody>
          <a:bodyPr/>
          <a:lstStyle/>
          <a:p>
            <a:r>
              <a:rPr lang="el-GR" dirty="0"/>
              <a:t>Το πρότυπο της </a:t>
            </a:r>
            <a:r>
              <a:rPr lang="en-GB" dirty="0"/>
              <a:t>Rogers </a:t>
            </a:r>
            <a:r>
              <a:rPr lang="el-GR" dirty="0"/>
              <a:t>είναι μοναδικό στο ότι θεωρεί το άτομο ως ενιαίο σύνολο. Δεν διαχωρίζονται τμήματα ή υποσυστήματα.</a:t>
            </a:r>
          </a:p>
          <a:p>
            <a:r>
              <a:rPr lang="el-GR" dirty="0"/>
              <a:t>Οι άνθρωποι και το περιβάλλον τους θεωρούνται ως δύο ενεργειακοί τομείς που είναι πάντα ανοιχτοί ο ένας στον άλλον. Κάθε ανθρώπινος τομέας είναι μοναδικός και η αλλαγή συμβαίνει πάντα για την αύξηση της πολυπλοκότητας και της πολυμορφίας.</a:t>
            </a:r>
            <a:endParaRPr lang="en-GB" dirty="0"/>
          </a:p>
        </p:txBody>
      </p:sp>
    </p:spTree>
    <p:extLst>
      <p:ext uri="{BB962C8B-B14F-4D97-AF65-F5344CB8AC3E}">
        <p14:creationId xmlns:p14="http://schemas.microsoft.com/office/powerpoint/2010/main" val="1552954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61056A-C583-71A2-2DF5-AA7351520769}"/>
              </a:ext>
            </a:extLst>
          </p:cNvPr>
          <p:cNvSpPr>
            <a:spLocks noGrp="1"/>
          </p:cNvSpPr>
          <p:nvPr>
            <p:ph type="title"/>
          </p:nvPr>
        </p:nvSpPr>
        <p:spPr/>
        <p:txBody>
          <a:bodyPr/>
          <a:lstStyle/>
          <a:p>
            <a:r>
              <a:rPr lang="el-GR" dirty="0"/>
              <a:t>Το προσαρμοστικό πρότυπο κατά </a:t>
            </a:r>
            <a:r>
              <a:rPr lang="en-GB" dirty="0"/>
              <a:t>Roy</a:t>
            </a:r>
          </a:p>
        </p:txBody>
      </p:sp>
      <p:sp>
        <p:nvSpPr>
          <p:cNvPr id="3" name="Θέση περιεχομένου 2">
            <a:extLst>
              <a:ext uri="{FF2B5EF4-FFF2-40B4-BE49-F238E27FC236}">
                <a16:creationId xmlns:a16="http://schemas.microsoft.com/office/drawing/2014/main" id="{7C3F1F9F-0F5D-4EE8-A05F-6E72CBA7258F}"/>
              </a:ext>
            </a:extLst>
          </p:cNvPr>
          <p:cNvSpPr>
            <a:spLocks noGrp="1"/>
          </p:cNvSpPr>
          <p:nvPr>
            <p:ph idx="1"/>
          </p:nvPr>
        </p:nvSpPr>
        <p:spPr/>
        <p:txBody>
          <a:bodyPr/>
          <a:lstStyle/>
          <a:p>
            <a:r>
              <a:rPr lang="el-GR" dirty="0"/>
              <a:t>Η </a:t>
            </a:r>
            <a:r>
              <a:rPr lang="en-GB" dirty="0"/>
              <a:t>Roy </a:t>
            </a:r>
            <a:r>
              <a:rPr lang="el-GR" dirty="0"/>
              <a:t>τόνισε ότι η νοσηλευτική επικεντρώνεται στο άτομο ως σύνολο, ενώ η ιατρική επικεντρώνεται στην ασθένεια. </a:t>
            </a:r>
          </a:p>
          <a:p>
            <a:r>
              <a:rPr lang="el-GR" dirty="0"/>
              <a:t>Οι άνθρωποι θεωρούνται </a:t>
            </a:r>
            <a:r>
              <a:rPr lang="el-GR" dirty="0" err="1"/>
              <a:t>βιοψυχοκοινωνικά</a:t>
            </a:r>
            <a:r>
              <a:rPr lang="el-GR" dirty="0"/>
              <a:t> όντα σε διαρκή αλληλεπίδραση με το μεταβαλλόμενο περιβάλλον.</a:t>
            </a:r>
          </a:p>
          <a:p>
            <a:r>
              <a:rPr lang="el-GR" dirty="0"/>
              <a:t>Οι άνθρωποι θεωρούνται επίσης ως προσαρμοστικά συστήματα με ρυθμιστικούς μηχανισμούς προσαρμογής που βοηθούν στη διατήρηση της προσαρμοστικότητας σε τέσσερις τρόπους αντίδρασης: τη φυσιολογική, την αυτό-αντίληψη, τη λειτουργία του ρόλου καθώς και την αλληλεξάρτηση.</a:t>
            </a:r>
            <a:endParaRPr lang="en-GB" dirty="0"/>
          </a:p>
        </p:txBody>
      </p:sp>
    </p:spTree>
    <p:extLst>
      <p:ext uri="{BB962C8B-B14F-4D97-AF65-F5344CB8AC3E}">
        <p14:creationId xmlns:p14="http://schemas.microsoft.com/office/powerpoint/2010/main" val="4048516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D33617-A31F-7C1F-0940-02AC394AD4E3}"/>
              </a:ext>
            </a:extLst>
          </p:cNvPr>
          <p:cNvSpPr>
            <a:spLocks noGrp="1"/>
          </p:cNvSpPr>
          <p:nvPr>
            <p:ph type="title"/>
          </p:nvPr>
        </p:nvSpPr>
        <p:spPr/>
        <p:txBody>
          <a:bodyPr/>
          <a:lstStyle/>
          <a:p>
            <a:r>
              <a:rPr lang="el-GR" dirty="0"/>
              <a:t>Πρότυπο συστήματος κατά </a:t>
            </a:r>
            <a:r>
              <a:rPr lang="en-GB" dirty="0"/>
              <a:t>Neuman</a:t>
            </a:r>
          </a:p>
        </p:txBody>
      </p:sp>
      <p:sp>
        <p:nvSpPr>
          <p:cNvPr id="3" name="Θέση περιεχομένου 2">
            <a:extLst>
              <a:ext uri="{FF2B5EF4-FFF2-40B4-BE49-F238E27FC236}">
                <a16:creationId xmlns:a16="http://schemas.microsoft.com/office/drawing/2014/main" id="{B730EB87-7763-8872-C1B2-D0093E3F21C6}"/>
              </a:ext>
            </a:extLst>
          </p:cNvPr>
          <p:cNvSpPr>
            <a:spLocks noGrp="1"/>
          </p:cNvSpPr>
          <p:nvPr>
            <p:ph idx="1"/>
          </p:nvPr>
        </p:nvSpPr>
        <p:spPr/>
        <p:txBody>
          <a:bodyPr>
            <a:normAutofit fontScale="92500" lnSpcReduction="10000"/>
          </a:bodyPr>
          <a:lstStyle/>
          <a:p>
            <a:r>
              <a:rPr lang="el-GR" dirty="0"/>
              <a:t>Πρότεινε ένα μοντέλο που επικεντρώνεται στο άτομο ως σύνολο. </a:t>
            </a:r>
          </a:p>
          <a:p>
            <a:r>
              <a:rPr lang="el-GR" dirty="0"/>
              <a:t>Το άτομο ή το σύστημα (άτομο, ομάδα, κοινότητα) υπόκειται στους περιβαλλοντικούς </a:t>
            </a:r>
            <a:r>
              <a:rPr lang="el-GR" dirty="0" err="1"/>
              <a:t>στρεσογόνους</a:t>
            </a:r>
            <a:r>
              <a:rPr lang="el-GR" dirty="0"/>
              <a:t> παράγοντες, οι οποίοι είναι </a:t>
            </a:r>
            <a:r>
              <a:rPr lang="el-GR" dirty="0" err="1"/>
              <a:t>ενδοπροσωπικοί</a:t>
            </a:r>
            <a:r>
              <a:rPr lang="el-GR" dirty="0"/>
              <a:t>, διαπροσωπικοί και </a:t>
            </a:r>
            <a:r>
              <a:rPr lang="el-GR" dirty="0" err="1"/>
              <a:t>εξωπροσωπικοί</a:t>
            </a:r>
            <a:r>
              <a:rPr lang="el-GR" dirty="0"/>
              <a:t>.</a:t>
            </a:r>
          </a:p>
          <a:p>
            <a:r>
              <a:rPr lang="el-GR" dirty="0"/>
              <a:t>Οι νοσηλευτικές παρεμβάσεις αφορούν το πρωτογενές, δευτερογενές και τριτογενές επίπεδο πρόληψης.</a:t>
            </a:r>
          </a:p>
          <a:p>
            <a:r>
              <a:rPr lang="el-GR" dirty="0"/>
              <a:t>Η πρωτογενής πρόληψη είναι η κατάλληλη αντίδραση πριν από την εμφάνιση ενός </a:t>
            </a:r>
            <a:r>
              <a:rPr lang="el-GR" dirty="0" err="1"/>
              <a:t>στρεσογόνου</a:t>
            </a:r>
            <a:r>
              <a:rPr lang="el-GR" dirty="0"/>
              <a:t> παράγοντα.</a:t>
            </a:r>
          </a:p>
          <a:p>
            <a:r>
              <a:rPr lang="el-GR" dirty="0"/>
              <a:t>Η δευτερογενής πρόληψη χρησιμοποιείται μετά την εμφάνιση  ενός </a:t>
            </a:r>
            <a:r>
              <a:rPr lang="el-GR" dirty="0" err="1"/>
              <a:t>στρεσογόνου</a:t>
            </a:r>
            <a:r>
              <a:rPr lang="el-GR" dirty="0"/>
              <a:t> παράγοντα.</a:t>
            </a:r>
          </a:p>
          <a:p>
            <a:r>
              <a:rPr lang="el-GR" dirty="0"/>
              <a:t>Η τριτογενής πρόληψη απευθύνεται στην προώθηση της αποκατάστασης και της επιστροφής στην ευεξία. </a:t>
            </a:r>
          </a:p>
          <a:p>
            <a:r>
              <a:rPr lang="el-GR" dirty="0"/>
              <a:t>Η νοσηλευτική διαδικασία διακρίνεται σε τρία βήματα: τη νοσηλευτική διάγνωση, τους νοσηλευτικούς στόχους και τα νοσηλευτικά αποτελέσματα.</a:t>
            </a:r>
            <a:endParaRPr lang="en-GB" dirty="0"/>
          </a:p>
        </p:txBody>
      </p:sp>
    </p:spTree>
    <p:extLst>
      <p:ext uri="{BB962C8B-B14F-4D97-AF65-F5344CB8AC3E}">
        <p14:creationId xmlns:p14="http://schemas.microsoft.com/office/powerpoint/2010/main" val="3338382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2868F2-6251-1CAD-612B-64D70057A3F8}"/>
              </a:ext>
            </a:extLst>
          </p:cNvPr>
          <p:cNvSpPr>
            <a:spLocks noGrp="1"/>
          </p:cNvSpPr>
          <p:nvPr>
            <p:ph type="title"/>
          </p:nvPr>
        </p:nvSpPr>
        <p:spPr/>
        <p:txBody>
          <a:bodyPr/>
          <a:lstStyle/>
          <a:p>
            <a:r>
              <a:rPr lang="el-GR" dirty="0"/>
              <a:t>Θεωρητικά και εννοιολογικά πλαίσια</a:t>
            </a:r>
            <a:endParaRPr lang="en-GB" dirty="0"/>
          </a:p>
        </p:txBody>
      </p:sp>
      <p:sp>
        <p:nvSpPr>
          <p:cNvPr id="3" name="Θέση περιεχομένου 2">
            <a:extLst>
              <a:ext uri="{FF2B5EF4-FFF2-40B4-BE49-F238E27FC236}">
                <a16:creationId xmlns:a16="http://schemas.microsoft.com/office/drawing/2014/main" id="{425B0F72-8847-AF79-9C8D-AFA8C282E3A7}"/>
              </a:ext>
            </a:extLst>
          </p:cNvPr>
          <p:cNvSpPr>
            <a:spLocks noGrp="1"/>
          </p:cNvSpPr>
          <p:nvPr>
            <p:ph idx="1"/>
          </p:nvPr>
        </p:nvSpPr>
        <p:spPr/>
        <p:txBody>
          <a:bodyPr>
            <a:normAutofit/>
          </a:bodyPr>
          <a:lstStyle/>
          <a:p>
            <a:r>
              <a:rPr lang="el-GR" dirty="0"/>
              <a:t>Σε όλες τις ποσοτικές μελέτες θα πρέπει να χρησιμοποιηθούν είτε θεωρητικά είτε εννοιολογικά πλαίσια. Αμφότερα τα δύο πλαίσια, προσδίδουν ένα υπόβαθρο ή τα θεμέλια για τη μελέτη. Ωστόσο, παρατηρούνται διαφορές μεταξύ τους.</a:t>
            </a:r>
          </a:p>
          <a:p>
            <a:r>
              <a:rPr lang="el-GR" dirty="0"/>
              <a:t>Ένα </a:t>
            </a:r>
            <a:r>
              <a:rPr lang="el-GR" b="1" dirty="0"/>
              <a:t>θεωρητικό πλαίσιο</a:t>
            </a:r>
            <a:r>
              <a:rPr lang="en-GB" b="1" dirty="0"/>
              <a:t> </a:t>
            </a:r>
            <a:r>
              <a:rPr lang="el-GR" dirty="0"/>
              <a:t>παρουσιάζει μια ευρεία, γενική εξήγηση των σχέσεων μεταξύ των εννοιών που συνιστούν το αντικείμενο της μελέτης. Το θεωρητικό αυτό πλαίσιο βασίζεται σε μια μόνο υπάρχουσα θεωρία. Όταν χρησιμοποιείται ένα θεωρητικό πλαίσιο, η κύρια έννοια της μελέτης συσχετίζεται με μια έννοια από ήδη υπάρχουσα θεωρία. Η πρόταση από την επιλεγμένη θεωρία θα ελεγχθεί σε οποιαδήποτε μελέτη που βασίζεται στη συγκεκριμένη θεωρία.</a:t>
            </a:r>
          </a:p>
        </p:txBody>
      </p:sp>
    </p:spTree>
    <p:extLst>
      <p:ext uri="{BB962C8B-B14F-4D97-AF65-F5344CB8AC3E}">
        <p14:creationId xmlns:p14="http://schemas.microsoft.com/office/powerpoint/2010/main" val="1711312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859970-EA65-44C2-3A02-12AC7A2F534D}"/>
              </a:ext>
            </a:extLst>
          </p:cNvPr>
          <p:cNvSpPr>
            <a:spLocks noGrp="1"/>
          </p:cNvSpPr>
          <p:nvPr>
            <p:ph type="title"/>
          </p:nvPr>
        </p:nvSpPr>
        <p:spPr/>
        <p:txBody>
          <a:bodyPr/>
          <a:lstStyle/>
          <a:p>
            <a:r>
              <a:rPr lang="el-GR" dirty="0"/>
              <a:t>Θεωρητικά και εννοιολογικά πλαίσια</a:t>
            </a:r>
            <a:endParaRPr lang="en-GB" dirty="0"/>
          </a:p>
        </p:txBody>
      </p:sp>
      <p:sp>
        <p:nvSpPr>
          <p:cNvPr id="3" name="Θέση περιεχομένου 2">
            <a:extLst>
              <a:ext uri="{FF2B5EF4-FFF2-40B4-BE49-F238E27FC236}">
                <a16:creationId xmlns:a16="http://schemas.microsoft.com/office/drawing/2014/main" id="{280CB588-318E-DEC9-812E-3D31A0BC8078}"/>
              </a:ext>
            </a:extLst>
          </p:cNvPr>
          <p:cNvSpPr>
            <a:spLocks noGrp="1"/>
          </p:cNvSpPr>
          <p:nvPr>
            <p:ph idx="1"/>
          </p:nvPr>
        </p:nvSpPr>
        <p:spPr/>
        <p:txBody>
          <a:bodyPr/>
          <a:lstStyle/>
          <a:p>
            <a:r>
              <a:rPr lang="el-GR" dirty="0"/>
              <a:t>Σε περίπτωση που δεν υπάρχει θεωρία που να ταιριάζει στις έννοιες που πρόκειται να μελετηθούν, τότε ο ερευνητής ίσως κατασκευάσει ένα </a:t>
            </a:r>
            <a:r>
              <a:rPr lang="el-GR" b="1" dirty="0"/>
              <a:t>εννοιολογικό πλαίσιο </a:t>
            </a:r>
            <a:r>
              <a:rPr lang="el-GR" dirty="0"/>
              <a:t>για την προτεινόμενη ερευνητική μελέτη. Ένα εννοιολογικό πλαίσιο αντί να βασίζεται σε μία και μόνο θεωρία, συνδέει έννοιες από αρκετές θεωρίες, από προγενέστερα ερευνητικά αποτελέσματα ή από τις εμπειρίες του ίδιου του ερευνητή. </a:t>
            </a:r>
          </a:p>
          <a:p>
            <a:r>
              <a:rPr lang="el-GR" dirty="0"/>
              <a:t>Παράδειγμα: ένας ερευνητής αποφάσισε να εξετάσει τα επίπεδα επαγγελματικής ικανοποίησης των νοσηλευτών και τα επίπεδα της </a:t>
            </a:r>
            <a:r>
              <a:rPr lang="el-GR" dirty="0" err="1"/>
              <a:t>ενσυναίσθησης</a:t>
            </a:r>
            <a:r>
              <a:rPr lang="el-GR" dirty="0"/>
              <a:t> κατά την αλληλεπίδρασή τους με τους ασθενείς. Έπειτα από αναζήτηση της βιβλιογραφίας βρήκε μια θεωρία για την </a:t>
            </a:r>
            <a:r>
              <a:rPr lang="el-GR" dirty="0" err="1"/>
              <a:t>ενσυναίσθηση</a:t>
            </a:r>
            <a:r>
              <a:rPr lang="el-GR" dirty="0"/>
              <a:t> και μια για την επαγγελματική ικανοποίηση. Ωστόσο, δεν μπορούσε να βρει μια θεωρία που να συνδύαζε τις δύο αυτές έννοιες. Επομένως κατασκεύασε ένα εννοιολογικό πλαίσιο χρησιμοποιώντας αυτές τις δύο θεωρίες. Επομένως πρότεινε ότι η επαγγελματική ικανοποίηση και η </a:t>
            </a:r>
            <a:r>
              <a:rPr lang="el-GR" dirty="0" err="1"/>
              <a:t>ενσυναίσθηση</a:t>
            </a:r>
            <a:r>
              <a:rPr lang="el-GR" dirty="0"/>
              <a:t> παρουσιάζουν θετική συσχέτιση. </a:t>
            </a:r>
            <a:endParaRPr lang="en-GB" dirty="0"/>
          </a:p>
          <a:p>
            <a:endParaRPr lang="en-GB" dirty="0"/>
          </a:p>
        </p:txBody>
      </p:sp>
    </p:spTree>
    <p:extLst>
      <p:ext uri="{BB962C8B-B14F-4D97-AF65-F5344CB8AC3E}">
        <p14:creationId xmlns:p14="http://schemas.microsoft.com/office/powerpoint/2010/main" val="224810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5FADF1-6D25-BEA1-2F20-A12066C32412}"/>
              </a:ext>
            </a:extLst>
          </p:cNvPr>
          <p:cNvSpPr>
            <a:spLocks noGrp="1"/>
          </p:cNvSpPr>
          <p:nvPr>
            <p:ph type="title"/>
          </p:nvPr>
        </p:nvSpPr>
        <p:spPr/>
        <p:txBody>
          <a:bodyPr/>
          <a:lstStyle/>
          <a:p>
            <a:r>
              <a:rPr lang="el-GR" dirty="0"/>
              <a:t>Παραγωγή και ανάπτυξη θεωρίας</a:t>
            </a:r>
            <a:endParaRPr lang="en-GB" dirty="0"/>
          </a:p>
        </p:txBody>
      </p:sp>
      <p:sp>
        <p:nvSpPr>
          <p:cNvPr id="3" name="Θέση περιεχομένου 2">
            <a:extLst>
              <a:ext uri="{FF2B5EF4-FFF2-40B4-BE49-F238E27FC236}">
                <a16:creationId xmlns:a16="http://schemas.microsoft.com/office/drawing/2014/main" id="{E187D696-B999-1588-4FD5-2032968F125D}"/>
              </a:ext>
            </a:extLst>
          </p:cNvPr>
          <p:cNvSpPr>
            <a:spLocks noGrp="1"/>
          </p:cNvSpPr>
          <p:nvPr>
            <p:ph idx="1"/>
          </p:nvPr>
        </p:nvSpPr>
        <p:spPr/>
        <p:txBody>
          <a:bodyPr/>
          <a:lstStyle/>
          <a:p>
            <a:r>
              <a:rPr lang="el-GR" dirty="0"/>
              <a:t>Η παραγωγή και η ανάπτυξη θεωρίας περιλαμβάνει τον επαγωγικό και τον αφαιρετικό τρόπο συλλογισμού.</a:t>
            </a:r>
          </a:p>
          <a:p>
            <a:r>
              <a:rPr lang="el-GR" dirty="0"/>
              <a:t>Ο </a:t>
            </a:r>
            <a:r>
              <a:rPr lang="el-GR" b="1" dirty="0"/>
              <a:t>αφαιρετικός συλλογισμός </a:t>
            </a:r>
            <a:r>
              <a:rPr lang="el-GR" dirty="0"/>
              <a:t>κινείται από το γενικό (θεωρία) στο ειδικό (εμπειρικά δεδομένα). Μια υπόθεση που προκύπτει από τη θεωρία εξετάζεται σε πραγματικές καταστάσεις. </a:t>
            </a:r>
          </a:p>
          <a:p>
            <a:r>
              <a:rPr lang="el-GR" dirty="0"/>
              <a:t>Αντίθετα, ο </a:t>
            </a:r>
            <a:r>
              <a:rPr lang="el-GR" b="1" dirty="0"/>
              <a:t>επαγωγικός συλλογισμός</a:t>
            </a:r>
            <a:r>
              <a:rPr lang="el-GR" dirty="0"/>
              <a:t> κινείται από το ειδικό (εμπειρικά δεδομένα) στο γενικό (θεωρία). Συλλέγονται δεδομένα από μια κατάσταση που άπτεται της πραγματικότητας και ο ερευνητής προσπαθεί να εξάγει μια γενική εξήγηση από αυτή τη συμπεριφορά ή το γεγονός. Π.χ. παρατηρείται ότι οι ασθενείς που ασχολούνται με κάποια δραστηριότητα έχουν λιγότερο άγχος. Η εξήγηση που θα δίνατε στο φαινόμενο αυτό θα αποτελούσε έναν επαγωγικό τρόπο συλλογισμού. Μια ήδη υπάρχουσα θεωρία περί άγχους θα μπορούσε να εξηγήσει το φαινόμενο αυτό. Σε περίπτωση που δεν βρεθεί κάποια σχετική εξήγηση, τότε ο ερευνητής θα ξεκινήσει τη διαδικασία παραγωγής μιας νέας θεωρίας.</a:t>
            </a:r>
          </a:p>
          <a:p>
            <a:endParaRPr lang="en-GB" dirty="0"/>
          </a:p>
        </p:txBody>
      </p:sp>
    </p:spTree>
    <p:extLst>
      <p:ext uri="{BB962C8B-B14F-4D97-AF65-F5344CB8AC3E}">
        <p14:creationId xmlns:p14="http://schemas.microsoft.com/office/powerpoint/2010/main" val="1965795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05F6E3-E404-2531-F580-F2C22FAE153A}"/>
              </a:ext>
            </a:extLst>
          </p:cNvPr>
          <p:cNvSpPr>
            <a:spLocks noGrp="1"/>
          </p:cNvSpPr>
          <p:nvPr>
            <p:ph type="title"/>
          </p:nvPr>
        </p:nvSpPr>
        <p:spPr/>
        <p:txBody>
          <a:bodyPr>
            <a:normAutofit fontScale="90000"/>
          </a:bodyPr>
          <a:lstStyle/>
          <a:p>
            <a:r>
              <a:rPr lang="el-GR" dirty="0"/>
              <a:t>Αφαιρετικές και επαγωγικές συλλογιστικές διαδικασίες στην παραγωγή και ανάπτυξη της θεωρίας</a:t>
            </a:r>
            <a:endParaRPr lang="en-GB" dirty="0"/>
          </a:p>
        </p:txBody>
      </p:sp>
      <p:sp>
        <p:nvSpPr>
          <p:cNvPr id="4" name="Θέση κειμένου 3">
            <a:extLst>
              <a:ext uri="{FF2B5EF4-FFF2-40B4-BE49-F238E27FC236}">
                <a16:creationId xmlns:a16="http://schemas.microsoft.com/office/drawing/2014/main" id="{0299BE32-5ADF-8250-CD3E-70276D4F31F9}"/>
              </a:ext>
            </a:extLst>
          </p:cNvPr>
          <p:cNvSpPr>
            <a:spLocks noGrp="1"/>
          </p:cNvSpPr>
          <p:nvPr>
            <p:ph type="body" idx="1"/>
          </p:nvPr>
        </p:nvSpPr>
        <p:spPr/>
        <p:txBody>
          <a:bodyPr/>
          <a:lstStyle/>
          <a:p>
            <a:r>
              <a:rPr lang="el-GR" dirty="0"/>
              <a:t>Αφαίρεση:</a:t>
            </a:r>
            <a:endParaRPr lang="en-GB" dirty="0"/>
          </a:p>
        </p:txBody>
      </p:sp>
      <p:sp>
        <p:nvSpPr>
          <p:cNvPr id="5" name="Θέση περιεχομένου 4">
            <a:extLst>
              <a:ext uri="{FF2B5EF4-FFF2-40B4-BE49-F238E27FC236}">
                <a16:creationId xmlns:a16="http://schemas.microsoft.com/office/drawing/2014/main" id="{9319266F-919A-85B6-7E16-8BDC8EA214FC}"/>
              </a:ext>
            </a:extLst>
          </p:cNvPr>
          <p:cNvSpPr>
            <a:spLocks noGrp="1"/>
          </p:cNvSpPr>
          <p:nvPr>
            <p:ph sz="half" idx="2"/>
          </p:nvPr>
        </p:nvSpPr>
        <p:spPr/>
        <p:txBody>
          <a:bodyPr/>
          <a:lstStyle/>
          <a:p>
            <a:pPr algn="ctr"/>
            <a:r>
              <a:rPr lang="el-GR" dirty="0"/>
              <a:t>Θεωρία </a:t>
            </a:r>
          </a:p>
          <a:p>
            <a:pPr algn="ctr"/>
            <a:endParaRPr lang="en-GB" dirty="0"/>
          </a:p>
        </p:txBody>
      </p:sp>
      <p:sp>
        <p:nvSpPr>
          <p:cNvPr id="6" name="Θέση κειμένου 5">
            <a:extLst>
              <a:ext uri="{FF2B5EF4-FFF2-40B4-BE49-F238E27FC236}">
                <a16:creationId xmlns:a16="http://schemas.microsoft.com/office/drawing/2014/main" id="{D7A34C97-092E-2629-B6C3-B2279E743748}"/>
              </a:ext>
            </a:extLst>
          </p:cNvPr>
          <p:cNvSpPr>
            <a:spLocks noGrp="1"/>
          </p:cNvSpPr>
          <p:nvPr>
            <p:ph type="body" sz="quarter" idx="3"/>
          </p:nvPr>
        </p:nvSpPr>
        <p:spPr/>
        <p:txBody>
          <a:bodyPr/>
          <a:lstStyle/>
          <a:p>
            <a:r>
              <a:rPr lang="el-GR" dirty="0"/>
              <a:t>Επαγωγή:</a:t>
            </a:r>
            <a:endParaRPr lang="en-GB" dirty="0"/>
          </a:p>
        </p:txBody>
      </p:sp>
      <p:sp>
        <p:nvSpPr>
          <p:cNvPr id="7" name="Θέση περιεχομένου 6">
            <a:extLst>
              <a:ext uri="{FF2B5EF4-FFF2-40B4-BE49-F238E27FC236}">
                <a16:creationId xmlns:a16="http://schemas.microsoft.com/office/drawing/2014/main" id="{350F1D4E-6E47-DF59-BB9F-15584DD387B6}"/>
              </a:ext>
            </a:extLst>
          </p:cNvPr>
          <p:cNvSpPr>
            <a:spLocks noGrp="1"/>
          </p:cNvSpPr>
          <p:nvPr>
            <p:ph sz="quarter" idx="4"/>
          </p:nvPr>
        </p:nvSpPr>
        <p:spPr/>
        <p:txBody>
          <a:bodyPr/>
          <a:lstStyle/>
          <a:p>
            <a:pPr algn="ctr"/>
            <a:r>
              <a:rPr lang="el-GR" dirty="0"/>
              <a:t>Θεωρία </a:t>
            </a:r>
            <a:endParaRPr lang="en-GB" dirty="0"/>
          </a:p>
        </p:txBody>
      </p:sp>
      <p:cxnSp>
        <p:nvCxnSpPr>
          <p:cNvPr id="9" name="Ευθύγραμμο βέλος σύνδεσης 8">
            <a:extLst>
              <a:ext uri="{FF2B5EF4-FFF2-40B4-BE49-F238E27FC236}">
                <a16:creationId xmlns:a16="http://schemas.microsoft.com/office/drawing/2014/main" id="{FF98623C-D871-1AC3-E9F1-F070F0D1553F}"/>
              </a:ext>
            </a:extLst>
          </p:cNvPr>
          <p:cNvCxnSpPr/>
          <p:nvPr/>
        </p:nvCxnSpPr>
        <p:spPr>
          <a:xfrm>
            <a:off x="3554963" y="2995127"/>
            <a:ext cx="0" cy="4338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9C8F684-41A6-6CC3-17B8-D13337C9886D}"/>
              </a:ext>
            </a:extLst>
          </p:cNvPr>
          <p:cNvSpPr txBox="1"/>
          <p:nvPr/>
        </p:nvSpPr>
        <p:spPr>
          <a:xfrm>
            <a:off x="2407298" y="3564294"/>
            <a:ext cx="2295325" cy="369332"/>
          </a:xfrm>
          <a:prstGeom prst="rect">
            <a:avLst/>
          </a:prstGeom>
          <a:noFill/>
        </p:spPr>
        <p:txBody>
          <a:bodyPr wrap="square" rtlCol="0">
            <a:spAutoFit/>
          </a:bodyPr>
          <a:lstStyle/>
          <a:p>
            <a:r>
              <a:rPr lang="el-GR" dirty="0"/>
              <a:t>Προτασιακή δήλωση</a:t>
            </a:r>
            <a:endParaRPr lang="en-GB" dirty="0"/>
          </a:p>
        </p:txBody>
      </p:sp>
      <p:cxnSp>
        <p:nvCxnSpPr>
          <p:cNvPr id="11" name="Ευθύγραμμο βέλος σύνδεσης 10">
            <a:extLst>
              <a:ext uri="{FF2B5EF4-FFF2-40B4-BE49-F238E27FC236}">
                <a16:creationId xmlns:a16="http://schemas.microsoft.com/office/drawing/2014/main" id="{DC0CDDAC-70D2-9CC0-47BA-655A95B008E7}"/>
              </a:ext>
            </a:extLst>
          </p:cNvPr>
          <p:cNvCxnSpPr/>
          <p:nvPr/>
        </p:nvCxnSpPr>
        <p:spPr>
          <a:xfrm>
            <a:off x="3586065" y="3933626"/>
            <a:ext cx="0" cy="4338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AF4DCAB3-5435-9915-6568-FCE74CBE4172}"/>
              </a:ext>
            </a:extLst>
          </p:cNvPr>
          <p:cNvSpPr txBox="1"/>
          <p:nvPr/>
        </p:nvSpPr>
        <p:spPr>
          <a:xfrm>
            <a:off x="2418497" y="4399765"/>
            <a:ext cx="2295325" cy="369332"/>
          </a:xfrm>
          <a:prstGeom prst="rect">
            <a:avLst/>
          </a:prstGeom>
          <a:noFill/>
        </p:spPr>
        <p:txBody>
          <a:bodyPr wrap="square" rtlCol="0">
            <a:spAutoFit/>
          </a:bodyPr>
          <a:lstStyle/>
          <a:p>
            <a:pPr algn="ctr"/>
            <a:r>
              <a:rPr lang="el-GR" dirty="0"/>
              <a:t>Υπόθεση </a:t>
            </a:r>
            <a:endParaRPr lang="en-GB" dirty="0"/>
          </a:p>
        </p:txBody>
      </p:sp>
      <p:cxnSp>
        <p:nvCxnSpPr>
          <p:cNvPr id="13" name="Ευθύγραμμο βέλος σύνδεσης 12">
            <a:extLst>
              <a:ext uri="{FF2B5EF4-FFF2-40B4-BE49-F238E27FC236}">
                <a16:creationId xmlns:a16="http://schemas.microsoft.com/office/drawing/2014/main" id="{29E6CDD0-9E7D-A9D6-297D-0FBDDE12398D}"/>
              </a:ext>
            </a:extLst>
          </p:cNvPr>
          <p:cNvCxnSpPr/>
          <p:nvPr/>
        </p:nvCxnSpPr>
        <p:spPr>
          <a:xfrm>
            <a:off x="3573624" y="4769097"/>
            <a:ext cx="0" cy="4338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2AB1400-7402-E64A-2EA2-C4D0FA077C45}"/>
              </a:ext>
            </a:extLst>
          </p:cNvPr>
          <p:cNvSpPr txBox="1"/>
          <p:nvPr/>
        </p:nvSpPr>
        <p:spPr>
          <a:xfrm>
            <a:off x="2587689" y="5246431"/>
            <a:ext cx="2295325" cy="369332"/>
          </a:xfrm>
          <a:prstGeom prst="rect">
            <a:avLst/>
          </a:prstGeom>
          <a:noFill/>
        </p:spPr>
        <p:txBody>
          <a:bodyPr wrap="square" rtlCol="0">
            <a:spAutoFit/>
          </a:bodyPr>
          <a:lstStyle/>
          <a:p>
            <a:pPr algn="ctr"/>
            <a:r>
              <a:rPr lang="el-GR" dirty="0"/>
              <a:t>Εμπειρικά δεδομένα</a:t>
            </a:r>
            <a:endParaRPr lang="en-GB" dirty="0"/>
          </a:p>
        </p:txBody>
      </p:sp>
      <p:cxnSp>
        <p:nvCxnSpPr>
          <p:cNvPr id="16" name="Ευθύγραμμο βέλος σύνδεσης 15">
            <a:extLst>
              <a:ext uri="{FF2B5EF4-FFF2-40B4-BE49-F238E27FC236}">
                <a16:creationId xmlns:a16="http://schemas.microsoft.com/office/drawing/2014/main" id="{AF93B1AC-BE57-3270-FB62-7AF087424336}"/>
              </a:ext>
            </a:extLst>
          </p:cNvPr>
          <p:cNvCxnSpPr>
            <a:cxnSpLocks/>
          </p:cNvCxnSpPr>
          <p:nvPr/>
        </p:nvCxnSpPr>
        <p:spPr>
          <a:xfrm flipV="1">
            <a:off x="8686800" y="2995127"/>
            <a:ext cx="0" cy="5038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3F898CE1-E653-057B-1A0A-AED2582E317D}"/>
              </a:ext>
            </a:extLst>
          </p:cNvPr>
          <p:cNvSpPr txBox="1"/>
          <p:nvPr/>
        </p:nvSpPr>
        <p:spPr>
          <a:xfrm>
            <a:off x="7616890" y="3542441"/>
            <a:ext cx="2295325" cy="369332"/>
          </a:xfrm>
          <a:prstGeom prst="rect">
            <a:avLst/>
          </a:prstGeom>
          <a:noFill/>
        </p:spPr>
        <p:txBody>
          <a:bodyPr wrap="square" rtlCol="0">
            <a:spAutoFit/>
          </a:bodyPr>
          <a:lstStyle/>
          <a:p>
            <a:r>
              <a:rPr lang="el-GR" dirty="0"/>
              <a:t>Προτασιακή δήλωση</a:t>
            </a:r>
            <a:endParaRPr lang="en-GB" dirty="0"/>
          </a:p>
        </p:txBody>
      </p:sp>
      <p:cxnSp>
        <p:nvCxnSpPr>
          <p:cNvPr id="19" name="Ευθύγραμμο βέλος σύνδεσης 18">
            <a:extLst>
              <a:ext uri="{FF2B5EF4-FFF2-40B4-BE49-F238E27FC236}">
                <a16:creationId xmlns:a16="http://schemas.microsoft.com/office/drawing/2014/main" id="{6A013689-8D48-4EB6-C98D-BA5127A71040}"/>
              </a:ext>
            </a:extLst>
          </p:cNvPr>
          <p:cNvCxnSpPr>
            <a:cxnSpLocks/>
          </p:cNvCxnSpPr>
          <p:nvPr/>
        </p:nvCxnSpPr>
        <p:spPr>
          <a:xfrm flipV="1">
            <a:off x="8686800" y="3898635"/>
            <a:ext cx="0" cy="5038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08C50BB-F401-3129-096D-9D0092501E25}"/>
              </a:ext>
            </a:extLst>
          </p:cNvPr>
          <p:cNvSpPr txBox="1"/>
          <p:nvPr/>
        </p:nvSpPr>
        <p:spPr>
          <a:xfrm>
            <a:off x="7616889" y="4459087"/>
            <a:ext cx="2295325" cy="369332"/>
          </a:xfrm>
          <a:prstGeom prst="rect">
            <a:avLst/>
          </a:prstGeom>
          <a:noFill/>
        </p:spPr>
        <p:txBody>
          <a:bodyPr wrap="square" rtlCol="0">
            <a:spAutoFit/>
          </a:bodyPr>
          <a:lstStyle/>
          <a:p>
            <a:pPr algn="ctr"/>
            <a:r>
              <a:rPr lang="el-GR" dirty="0"/>
              <a:t>Υπόθεση </a:t>
            </a:r>
            <a:endParaRPr lang="en-GB" dirty="0"/>
          </a:p>
        </p:txBody>
      </p:sp>
      <p:cxnSp>
        <p:nvCxnSpPr>
          <p:cNvPr id="21" name="Ευθύγραμμο βέλος σύνδεσης 20">
            <a:extLst>
              <a:ext uri="{FF2B5EF4-FFF2-40B4-BE49-F238E27FC236}">
                <a16:creationId xmlns:a16="http://schemas.microsoft.com/office/drawing/2014/main" id="{AFAB2125-E7E6-D2C1-AFE8-FFD043F47640}"/>
              </a:ext>
            </a:extLst>
          </p:cNvPr>
          <p:cNvCxnSpPr>
            <a:cxnSpLocks/>
          </p:cNvCxnSpPr>
          <p:nvPr/>
        </p:nvCxnSpPr>
        <p:spPr>
          <a:xfrm flipV="1">
            <a:off x="8749000" y="4828419"/>
            <a:ext cx="0" cy="5038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7F94784-7BA9-01B1-18FF-CEEC4287D43B}"/>
              </a:ext>
            </a:extLst>
          </p:cNvPr>
          <p:cNvSpPr txBox="1"/>
          <p:nvPr/>
        </p:nvSpPr>
        <p:spPr>
          <a:xfrm>
            <a:off x="7424056" y="5375733"/>
            <a:ext cx="2295325" cy="369332"/>
          </a:xfrm>
          <a:prstGeom prst="rect">
            <a:avLst/>
          </a:prstGeom>
          <a:noFill/>
        </p:spPr>
        <p:txBody>
          <a:bodyPr wrap="square" rtlCol="0">
            <a:spAutoFit/>
          </a:bodyPr>
          <a:lstStyle/>
          <a:p>
            <a:pPr algn="ctr"/>
            <a:r>
              <a:rPr lang="el-GR" dirty="0"/>
              <a:t>Εμπειρικά δεδομένα</a:t>
            </a:r>
            <a:endParaRPr lang="en-GB" dirty="0"/>
          </a:p>
        </p:txBody>
      </p:sp>
    </p:spTree>
    <p:extLst>
      <p:ext uri="{BB962C8B-B14F-4D97-AF65-F5344CB8AC3E}">
        <p14:creationId xmlns:p14="http://schemas.microsoft.com/office/powerpoint/2010/main" val="3387353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EB4547-4D8A-DA1A-92A8-A1375048FC24}"/>
              </a:ext>
            </a:extLst>
          </p:cNvPr>
          <p:cNvSpPr>
            <a:spLocks noGrp="1"/>
          </p:cNvSpPr>
          <p:nvPr>
            <p:ph type="title"/>
          </p:nvPr>
        </p:nvSpPr>
        <p:spPr/>
        <p:txBody>
          <a:bodyPr/>
          <a:lstStyle/>
          <a:p>
            <a:r>
              <a:rPr lang="el-GR" dirty="0"/>
              <a:t>Εισαγωγή </a:t>
            </a:r>
            <a:endParaRPr lang="en-GB" dirty="0"/>
          </a:p>
        </p:txBody>
      </p:sp>
      <p:sp>
        <p:nvSpPr>
          <p:cNvPr id="3" name="Θέση περιεχομένου 2">
            <a:extLst>
              <a:ext uri="{FF2B5EF4-FFF2-40B4-BE49-F238E27FC236}">
                <a16:creationId xmlns:a16="http://schemas.microsoft.com/office/drawing/2014/main" id="{1C37684B-01AC-B3B1-D23C-6B437904C0F6}"/>
              </a:ext>
            </a:extLst>
          </p:cNvPr>
          <p:cNvSpPr>
            <a:spLocks noGrp="1"/>
          </p:cNvSpPr>
          <p:nvPr>
            <p:ph idx="1"/>
          </p:nvPr>
        </p:nvSpPr>
        <p:spPr/>
        <p:txBody>
          <a:bodyPr/>
          <a:lstStyle/>
          <a:p>
            <a:r>
              <a:rPr lang="el-GR" dirty="0"/>
              <a:t>Οι άνθρωποι έχουν την τάση να χρησιμοποιούν θεωρίες προκειμένου να εξηγήσουν τα γεγονότα που συμβαίνουν στη ζωή τους και στο περιβάλλον στο οποίο διαβιούν.</a:t>
            </a:r>
          </a:p>
          <a:p>
            <a:r>
              <a:rPr lang="el-GR" dirty="0"/>
              <a:t>Οι νοσηλευτές επίσης, χρησιμοποιούν θεωρίες για να εξηγήσουν γεγονότα σημαντικά για το επάγγελμά τους. </a:t>
            </a:r>
          </a:p>
          <a:p>
            <a:r>
              <a:rPr lang="el-GR" dirty="0"/>
              <a:t>Η νοσηλευτική έρευνα και η νοσηλευτική πρακτική θα πρέπει να βασίζονται στη θεωρία.</a:t>
            </a:r>
          </a:p>
          <a:p>
            <a:r>
              <a:rPr lang="el-GR" dirty="0"/>
              <a:t>Όταν η έρευνα καθοδηγείται από ένα θεωρητικό πλαίσιο, τότε η θεωρία καθοδηγεί την ερευνητική διαδικασία από την αρχή μέχρι το τέλος, δηλαδή από την αναγνώριση του ερευνητικού προβληματισμού μέχρι τη διαμόρφωση των συμπερασμάτων της μελέτης.</a:t>
            </a:r>
            <a:endParaRPr lang="en-GB" dirty="0"/>
          </a:p>
        </p:txBody>
      </p:sp>
    </p:spTree>
    <p:extLst>
      <p:ext uri="{BB962C8B-B14F-4D97-AF65-F5344CB8AC3E}">
        <p14:creationId xmlns:p14="http://schemas.microsoft.com/office/powerpoint/2010/main" val="1677042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7F53B136-073D-8BFA-8DA5-1D53EEE10978}"/>
              </a:ext>
            </a:extLst>
          </p:cNvPr>
          <p:cNvSpPr>
            <a:spLocks noGrp="1"/>
          </p:cNvSpPr>
          <p:nvPr>
            <p:ph type="title"/>
          </p:nvPr>
        </p:nvSpPr>
        <p:spPr/>
        <p:txBody>
          <a:bodyPr>
            <a:normAutofit fontScale="90000"/>
          </a:bodyPr>
          <a:lstStyle/>
          <a:p>
            <a:r>
              <a:rPr lang="el-GR" dirty="0"/>
              <a:t>Κοινές έννοιες που περιλαμβάνονται σχεδόν σε όλα τα νοσηλευτικά εννοιολογικά μοντέλα</a:t>
            </a:r>
            <a:endParaRPr lang="en-GB" dirty="0"/>
          </a:p>
        </p:txBody>
      </p:sp>
      <p:sp>
        <p:nvSpPr>
          <p:cNvPr id="5" name="Θέση περιεχομένου 4">
            <a:extLst>
              <a:ext uri="{FF2B5EF4-FFF2-40B4-BE49-F238E27FC236}">
                <a16:creationId xmlns:a16="http://schemas.microsoft.com/office/drawing/2014/main" id="{40B444D1-508E-5C67-7BC2-BC939E174E0B}"/>
              </a:ext>
            </a:extLst>
          </p:cNvPr>
          <p:cNvSpPr>
            <a:spLocks noGrp="1"/>
          </p:cNvSpPr>
          <p:nvPr>
            <p:ph idx="1"/>
          </p:nvPr>
        </p:nvSpPr>
        <p:spPr/>
        <p:txBody>
          <a:bodyPr/>
          <a:lstStyle/>
          <a:p>
            <a:r>
              <a:rPr lang="el-GR" dirty="0"/>
              <a:t>Το άτομο</a:t>
            </a:r>
          </a:p>
          <a:p>
            <a:r>
              <a:rPr lang="el-GR" dirty="0"/>
              <a:t>Το περιβάλλον</a:t>
            </a:r>
          </a:p>
          <a:p>
            <a:r>
              <a:rPr lang="el-GR" dirty="0"/>
              <a:t>Η υγεία</a:t>
            </a:r>
          </a:p>
          <a:p>
            <a:r>
              <a:rPr lang="el-GR" dirty="0"/>
              <a:t>Η νοσηλευτική</a:t>
            </a:r>
            <a:endParaRPr lang="en-GB" dirty="0"/>
          </a:p>
        </p:txBody>
      </p:sp>
    </p:spTree>
    <p:extLst>
      <p:ext uri="{BB962C8B-B14F-4D97-AF65-F5344CB8AC3E}">
        <p14:creationId xmlns:p14="http://schemas.microsoft.com/office/powerpoint/2010/main" val="1847872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96103F-099E-F182-8922-EFC0AE0D305E}"/>
              </a:ext>
            </a:extLst>
          </p:cNvPr>
          <p:cNvSpPr>
            <a:spLocks noGrp="1"/>
          </p:cNvSpPr>
          <p:nvPr>
            <p:ph type="title"/>
          </p:nvPr>
        </p:nvSpPr>
        <p:spPr/>
        <p:txBody>
          <a:bodyPr/>
          <a:lstStyle/>
          <a:p>
            <a:r>
              <a:rPr lang="el-GR" dirty="0"/>
              <a:t>Τύποι θεωριών</a:t>
            </a:r>
            <a:endParaRPr lang="en-GB" dirty="0"/>
          </a:p>
        </p:txBody>
      </p:sp>
      <p:sp>
        <p:nvSpPr>
          <p:cNvPr id="3" name="Θέση περιεχομένου 2">
            <a:extLst>
              <a:ext uri="{FF2B5EF4-FFF2-40B4-BE49-F238E27FC236}">
                <a16:creationId xmlns:a16="http://schemas.microsoft.com/office/drawing/2014/main" id="{862FAA88-49AB-A286-AB9C-E63B39AB8FBF}"/>
              </a:ext>
            </a:extLst>
          </p:cNvPr>
          <p:cNvSpPr>
            <a:spLocks noGrp="1"/>
          </p:cNvSpPr>
          <p:nvPr>
            <p:ph idx="1"/>
          </p:nvPr>
        </p:nvSpPr>
        <p:spPr/>
        <p:txBody>
          <a:bodyPr/>
          <a:lstStyle/>
          <a:p>
            <a:r>
              <a:rPr lang="el-GR" dirty="0"/>
              <a:t>Οι θεωρίες περιγράφονται ανάλογα με το εύρος φαινομένων που περιγράφουν και εξηγούν.</a:t>
            </a:r>
          </a:p>
          <a:p>
            <a:r>
              <a:rPr lang="el-GR" dirty="0"/>
              <a:t>Δύο τύποι θεωριών είναι οι μεγάλες θεωρίες και οι μεσαίου βεληνεκούς θεωρίες.</a:t>
            </a:r>
          </a:p>
          <a:p>
            <a:r>
              <a:rPr lang="el-GR" dirty="0"/>
              <a:t>Γενικότερα, οι </a:t>
            </a:r>
            <a:r>
              <a:rPr lang="el-GR" b="1" dirty="0"/>
              <a:t>μεγάλες θεωρίες </a:t>
            </a:r>
            <a:r>
              <a:rPr lang="el-GR" dirty="0"/>
              <a:t>απευθύνονται σε ένα ευρύ φάσμα φαινομένων που αφορά το περιβάλλον ή τις εμπειρίες των ανθρώπων.</a:t>
            </a:r>
          </a:p>
          <a:p>
            <a:r>
              <a:rPr lang="el-GR" dirty="0"/>
              <a:t>Οι </a:t>
            </a:r>
            <a:r>
              <a:rPr lang="el-GR" b="1" dirty="0"/>
              <a:t>μεσαίου βεληνεκούς θεωρίες </a:t>
            </a:r>
            <a:r>
              <a:rPr lang="el-GR" dirty="0"/>
              <a:t>ωστόσο, έχουν πιο περιορισμένο επίκεντρο καθώς ασχολούνται μόνο με ένα μικρό τμήμα του περιβάλλοντος ή των ανθρώπινων εμπειριών και ενσωματώνουν έναν μικρό αριθμό εννοιών.</a:t>
            </a:r>
          </a:p>
          <a:p>
            <a:endParaRPr lang="en-GB" dirty="0"/>
          </a:p>
        </p:txBody>
      </p:sp>
    </p:spTree>
    <p:extLst>
      <p:ext uri="{BB962C8B-B14F-4D97-AF65-F5344CB8AC3E}">
        <p14:creationId xmlns:p14="http://schemas.microsoft.com/office/powerpoint/2010/main" val="1497688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8994A8-0034-1FBF-9AF3-3EF8B6A70275}"/>
              </a:ext>
            </a:extLst>
          </p:cNvPr>
          <p:cNvSpPr>
            <a:spLocks noGrp="1"/>
          </p:cNvSpPr>
          <p:nvPr>
            <p:ph type="title"/>
          </p:nvPr>
        </p:nvSpPr>
        <p:spPr/>
        <p:txBody>
          <a:bodyPr/>
          <a:lstStyle/>
          <a:p>
            <a:r>
              <a:rPr lang="el-GR" dirty="0"/>
              <a:t>Πηγές θεωριών για τη νοσηλευτική έρευνα</a:t>
            </a:r>
            <a:endParaRPr lang="en-GB" dirty="0"/>
          </a:p>
        </p:txBody>
      </p:sp>
      <p:sp>
        <p:nvSpPr>
          <p:cNvPr id="3" name="Θέση περιεχομένου 2">
            <a:extLst>
              <a:ext uri="{FF2B5EF4-FFF2-40B4-BE49-F238E27FC236}">
                <a16:creationId xmlns:a16="http://schemas.microsoft.com/office/drawing/2014/main" id="{67FA1D85-A38E-7064-24CC-BA39226EE992}"/>
              </a:ext>
            </a:extLst>
          </p:cNvPr>
          <p:cNvSpPr>
            <a:spLocks noGrp="1"/>
          </p:cNvSpPr>
          <p:nvPr>
            <p:ph idx="1"/>
          </p:nvPr>
        </p:nvSpPr>
        <p:spPr/>
        <p:txBody>
          <a:bodyPr>
            <a:normAutofit fontScale="92500" lnSpcReduction="10000"/>
          </a:bodyPr>
          <a:lstStyle/>
          <a:p>
            <a:r>
              <a:rPr lang="el-GR" b="1" dirty="0"/>
              <a:t>Θεωρίες από τη νοσηλευτική:</a:t>
            </a:r>
          </a:p>
          <a:p>
            <a:r>
              <a:rPr lang="el-GR" dirty="0"/>
              <a:t>Κάποιο ισχυρίζονται ότι όταν ένας νοσηλευτής διεξάγει μια έρευνα τότε θα πρέπει να θεωρείται ως νοσηλευτική έρευνα. Άλλοι ισχυρίζονται ότι για να ταξινομηθεί μια μελέτη ως νοσηλευτική έρευνα, θα πρέπει να προωθεί τη νοσηλευτική γνώση  μέσω της χρήσης νοσηλευτικών πλαισίων και θεωριών. </a:t>
            </a:r>
          </a:p>
          <a:p>
            <a:r>
              <a:rPr lang="el-GR" b="1" dirty="0"/>
              <a:t>Θεωρίες από άλλες ειδικότητες:</a:t>
            </a:r>
          </a:p>
          <a:p>
            <a:r>
              <a:rPr lang="el-GR" dirty="0"/>
              <a:t>Η χρήση της γνώσης άλλων ειδικοτήτων είναι απαραίτητη, αλλά συχνά η γνώση αυτή δεν ταιριάζει στις ανάγκες του νοσηλευτικού επαγγέλματος. Οι νοσηλευτές θα πρέπει να βρουν τρόπους να προσαρμόζονται στις θεωρίες άλλων ειδικοτήτων. </a:t>
            </a:r>
          </a:p>
          <a:p>
            <a:r>
              <a:rPr lang="el-GR" b="1" dirty="0"/>
              <a:t>Συνδυασμός θεωριών από τη νοσηλευτική και τις άλλες ειδικότητες:</a:t>
            </a:r>
          </a:p>
          <a:p>
            <a:r>
              <a:rPr lang="el-GR" dirty="0"/>
              <a:t>Σε μερικές μελέτες, οι νοσηλευτές-ερευνητές καθόρισαν ότι ο συνδυασμός των θεωριών από τη νοσηλευτική και από τις άλλες ειδικότητες θα καθοδηγήσει την έρευνά τους πιο αποτελεσματικά από ότι η θεωρία από μια και μόνο ειδικότητα.</a:t>
            </a:r>
            <a:endParaRPr lang="en-GB" dirty="0"/>
          </a:p>
        </p:txBody>
      </p:sp>
    </p:spTree>
    <p:extLst>
      <p:ext uri="{BB962C8B-B14F-4D97-AF65-F5344CB8AC3E}">
        <p14:creationId xmlns:p14="http://schemas.microsoft.com/office/powerpoint/2010/main" val="418135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EEF455-CDDB-8D22-4EAD-EEC4D583BAF0}"/>
              </a:ext>
            </a:extLst>
          </p:cNvPr>
          <p:cNvSpPr>
            <a:spLocks noGrp="1"/>
          </p:cNvSpPr>
          <p:nvPr>
            <p:ph type="title"/>
          </p:nvPr>
        </p:nvSpPr>
        <p:spPr/>
        <p:txBody>
          <a:bodyPr/>
          <a:lstStyle/>
          <a:p>
            <a:r>
              <a:rPr lang="el-GR" dirty="0"/>
              <a:t>Τα βήματα για την επιλογή μιας θεωρίας</a:t>
            </a:r>
            <a:endParaRPr lang="en-GB" dirty="0"/>
          </a:p>
        </p:txBody>
      </p:sp>
      <p:sp>
        <p:nvSpPr>
          <p:cNvPr id="3" name="Θέση περιεχομένου 2">
            <a:extLst>
              <a:ext uri="{FF2B5EF4-FFF2-40B4-BE49-F238E27FC236}">
                <a16:creationId xmlns:a16="http://schemas.microsoft.com/office/drawing/2014/main" id="{35B72739-DC40-62A2-9AF5-9A9672129D09}"/>
              </a:ext>
            </a:extLst>
          </p:cNvPr>
          <p:cNvSpPr>
            <a:spLocks noGrp="1"/>
          </p:cNvSpPr>
          <p:nvPr>
            <p:ph idx="1"/>
          </p:nvPr>
        </p:nvSpPr>
        <p:spPr/>
        <p:txBody>
          <a:bodyPr>
            <a:normAutofit fontScale="77500" lnSpcReduction="20000"/>
          </a:bodyPr>
          <a:lstStyle/>
          <a:p>
            <a:pPr marL="457200" indent="-457200">
              <a:buFont typeface="+mj-lt"/>
              <a:buAutoNum type="arabicPeriod"/>
            </a:pPr>
            <a:r>
              <a:rPr lang="el-GR" dirty="0"/>
              <a:t>Πραγματοποίηση ανασκόπησης σε ποικίλες θεωρίες που είναι κατάλληλες για τον προσδιορισμένο προβληματισμό.</a:t>
            </a:r>
          </a:p>
          <a:p>
            <a:pPr marL="457200" indent="-457200">
              <a:buFont typeface="+mj-lt"/>
              <a:buAutoNum type="arabicPeriod"/>
            </a:pPr>
            <a:r>
              <a:rPr lang="el-GR" dirty="0"/>
              <a:t>Επιλογή μιας θεωρίας που πρόκειται να ελέγξουμε στη μελέτη.</a:t>
            </a:r>
          </a:p>
          <a:p>
            <a:pPr marL="457200" indent="-457200">
              <a:buFont typeface="+mj-lt"/>
              <a:buAutoNum type="arabicPeriod"/>
            </a:pPr>
            <a:r>
              <a:rPr lang="el-GR" dirty="0"/>
              <a:t>Διεξαγωγή βιβλιογραφικής ανασκόπησης επί της θεωρίας αυτής.</a:t>
            </a:r>
          </a:p>
          <a:p>
            <a:pPr marL="457200" indent="-457200">
              <a:buFont typeface="+mj-lt"/>
              <a:buAutoNum type="arabicPeriod"/>
            </a:pPr>
            <a:r>
              <a:rPr lang="el-GR" dirty="0"/>
              <a:t>Ανάπτυξη της υπόθεσης/των υποθέσεων ή των ερευνητικών ερωτήσεων της μελέτης που βασίζονται στη θεωρία.</a:t>
            </a:r>
          </a:p>
          <a:p>
            <a:pPr marL="457200" indent="-457200">
              <a:buFont typeface="+mj-lt"/>
              <a:buAutoNum type="arabicPeriod"/>
            </a:pPr>
            <a:r>
              <a:rPr lang="el-GR" dirty="0"/>
              <a:t>Καθορισμός των μεταβλητών της μελέτης, χρησιμοποιώντας την επιλεγμένη θεωρία ως τη βάση για τους θεωρητικούς ορισμούς.</a:t>
            </a:r>
          </a:p>
          <a:p>
            <a:pPr marL="457200" indent="-457200">
              <a:buFont typeface="+mj-lt"/>
              <a:buAutoNum type="arabicPeriod"/>
            </a:pPr>
            <a:r>
              <a:rPr lang="el-GR" dirty="0"/>
              <a:t>Περιγράφουμε τα ευρήματα της μελέτης υπό το φως των εξηγήσεων που παρέχονται από τη θεωρία.</a:t>
            </a:r>
          </a:p>
          <a:p>
            <a:pPr marL="457200" indent="-457200">
              <a:buFont typeface="+mj-lt"/>
              <a:buAutoNum type="arabicPeriod"/>
            </a:pPr>
            <a:r>
              <a:rPr lang="el-GR" dirty="0"/>
              <a:t>Συσχετίζουμε τα συμπεράσματα της μελέτης με τη θεωρία.</a:t>
            </a:r>
          </a:p>
          <a:p>
            <a:pPr marL="457200" indent="-457200">
              <a:buFont typeface="+mj-lt"/>
              <a:buAutoNum type="arabicPeriod"/>
            </a:pPr>
            <a:r>
              <a:rPr lang="el-GR" dirty="0"/>
              <a:t>Προσδιορίζουμε την υποστήριξη για τη θεωρία με βάση τα ευρήματα της μελέτης.</a:t>
            </a:r>
          </a:p>
          <a:p>
            <a:pPr marL="457200" indent="-457200">
              <a:buFont typeface="+mj-lt"/>
              <a:buAutoNum type="arabicPeriod"/>
            </a:pPr>
            <a:r>
              <a:rPr lang="el-GR" dirty="0"/>
              <a:t>Προσδιορίζουμε τις επιπτώσεις που ενέχονται για τη νοσηλευτική σύμφωνα με την ερμηνευτική δύναμη της θεωρίας.</a:t>
            </a:r>
          </a:p>
          <a:p>
            <a:pPr marL="457200" indent="-457200">
              <a:buFont typeface="+mj-lt"/>
              <a:buAutoNum type="arabicPeriod"/>
            </a:pPr>
            <a:r>
              <a:rPr lang="el-GR" dirty="0"/>
              <a:t>Κάνουμε συστάσεις για μελλοντική έρευνα που να αφορούν τη σχεδιασμένη θεωρία.</a:t>
            </a:r>
          </a:p>
        </p:txBody>
      </p:sp>
    </p:spTree>
    <p:extLst>
      <p:ext uri="{BB962C8B-B14F-4D97-AF65-F5344CB8AC3E}">
        <p14:creationId xmlns:p14="http://schemas.microsoft.com/office/powerpoint/2010/main" val="468737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55B67C-FF63-7CEB-A3A4-900FC6E13454}"/>
              </a:ext>
            </a:extLst>
          </p:cNvPr>
          <p:cNvSpPr>
            <a:spLocks noGrp="1"/>
          </p:cNvSpPr>
          <p:nvPr>
            <p:ph type="title"/>
          </p:nvPr>
        </p:nvSpPr>
        <p:spPr/>
        <p:txBody>
          <a:bodyPr/>
          <a:lstStyle/>
          <a:p>
            <a:r>
              <a:rPr lang="el-GR" dirty="0"/>
              <a:t>Αξιολόγηση θεωρητικού ή εννοιολογικού πλαισίου μιας μελέτης</a:t>
            </a:r>
            <a:endParaRPr lang="en-GB" dirty="0"/>
          </a:p>
        </p:txBody>
      </p:sp>
      <p:sp>
        <p:nvSpPr>
          <p:cNvPr id="3" name="Θέση περιεχομένου 2">
            <a:extLst>
              <a:ext uri="{FF2B5EF4-FFF2-40B4-BE49-F238E27FC236}">
                <a16:creationId xmlns:a16="http://schemas.microsoft.com/office/drawing/2014/main" id="{389CA67D-3361-87B7-DD8B-F78DCB126A70}"/>
              </a:ext>
            </a:extLst>
          </p:cNvPr>
          <p:cNvSpPr>
            <a:spLocks noGrp="1"/>
          </p:cNvSpPr>
          <p:nvPr>
            <p:ph idx="1"/>
          </p:nvPr>
        </p:nvSpPr>
        <p:spPr/>
        <p:txBody>
          <a:bodyPr>
            <a:normAutofit lnSpcReduction="10000"/>
          </a:bodyPr>
          <a:lstStyle/>
          <a:p>
            <a:r>
              <a:rPr lang="el-GR" dirty="0"/>
              <a:t>Προσδιορίζεται το πλαίσιο με σαφήνεια;</a:t>
            </a:r>
          </a:p>
          <a:p>
            <a:r>
              <a:rPr lang="el-GR" dirty="0"/>
              <a:t>Το πλαίσιο βασίζεται σε νοσηλευτική θεωρία ή σε θεωρία από άλλη ειδικότητα;</a:t>
            </a:r>
          </a:p>
          <a:p>
            <a:r>
              <a:rPr lang="el-GR" dirty="0"/>
              <a:t>Είναι το πλαίσιο αυτό κατάλληλο για τη συγκεκριμένη μελέτη;</a:t>
            </a:r>
          </a:p>
          <a:p>
            <a:r>
              <a:rPr lang="el-GR" dirty="0"/>
              <a:t>Προσδιορίζονται οι έννοιες με σαφήνεια;</a:t>
            </a:r>
          </a:p>
          <a:p>
            <a:r>
              <a:rPr lang="el-GR" dirty="0"/>
              <a:t>Παρουσιάζονται ευκρινώς οι σχέσεις μεταξύ των εννοιών;</a:t>
            </a:r>
          </a:p>
          <a:p>
            <a:r>
              <a:rPr lang="el-GR" dirty="0"/>
              <a:t>Προσδιορίζονται οι προτασιακές δηλώσεις που θα καθοδηγήσουν τις ερευνητικές ερωτήσεις ή υποθέσεις;</a:t>
            </a:r>
          </a:p>
          <a:p>
            <a:r>
              <a:rPr lang="el-GR" dirty="0"/>
              <a:t>Παρέχονται εύχρηστοι ορισμοί για τις θεωρητικές έννοιες που πρόκειται να ελεγχθούν;</a:t>
            </a:r>
          </a:p>
          <a:p>
            <a:r>
              <a:rPr lang="el-GR" dirty="0"/>
              <a:t>Ανάγει ο ερευνητής τα ευρήματα της μελέτης με το πλαίσιο αυτής;</a:t>
            </a:r>
          </a:p>
          <a:p>
            <a:r>
              <a:rPr lang="el-GR" dirty="0"/>
              <a:t>Στηρίζουν τα ευρήματα της μελέτης το συγκεκριμένο πλαίσιο;</a:t>
            </a:r>
            <a:endParaRPr lang="en-GB" dirty="0"/>
          </a:p>
        </p:txBody>
      </p:sp>
    </p:spTree>
    <p:extLst>
      <p:ext uri="{BB962C8B-B14F-4D97-AF65-F5344CB8AC3E}">
        <p14:creationId xmlns:p14="http://schemas.microsoft.com/office/powerpoint/2010/main" val="3146605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890861-8036-7C1D-F420-68667BA35C3E}"/>
              </a:ext>
            </a:extLst>
          </p:cNvPr>
          <p:cNvSpPr>
            <a:spLocks noGrp="1"/>
          </p:cNvSpPr>
          <p:nvPr>
            <p:ph type="title"/>
          </p:nvPr>
        </p:nvSpPr>
        <p:spPr/>
        <p:txBody>
          <a:bodyPr/>
          <a:lstStyle/>
          <a:p>
            <a:r>
              <a:rPr lang="el-GR" dirty="0"/>
              <a:t>Ερωτήσεις κατανόησης</a:t>
            </a:r>
            <a:endParaRPr lang="en-GB" dirty="0"/>
          </a:p>
        </p:txBody>
      </p:sp>
      <p:sp>
        <p:nvSpPr>
          <p:cNvPr id="3" name="Θέση περιεχομένου 2">
            <a:extLst>
              <a:ext uri="{FF2B5EF4-FFF2-40B4-BE49-F238E27FC236}">
                <a16:creationId xmlns:a16="http://schemas.microsoft.com/office/drawing/2014/main" id="{5F6D7A17-5171-E0C6-60E9-39F2CE9EE42A}"/>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36606594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00AA19-D5A1-195A-6F3D-3386F466549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041A267E-6832-A3C6-C592-E987486C1A48}"/>
              </a:ext>
            </a:extLst>
          </p:cNvPr>
          <p:cNvSpPr>
            <a:spLocks noGrp="1"/>
          </p:cNvSpPr>
          <p:nvPr>
            <p:ph idx="1"/>
          </p:nvPr>
        </p:nvSpPr>
        <p:spPr/>
        <p:txBody>
          <a:bodyPr/>
          <a:lstStyle/>
          <a:p>
            <a:r>
              <a:rPr lang="el-GR" dirty="0"/>
              <a:t>1. Ποια από τις παρακάτω συλλογιστικές διαδικασίες χρησιμοποίησε η νοσηλευτική έρευνα;</a:t>
            </a:r>
          </a:p>
          <a:p>
            <a:pPr marL="749808" lvl="1" indent="-457200">
              <a:buFont typeface="+mj-lt"/>
              <a:buAutoNum type="arabicPeriod"/>
            </a:pPr>
            <a:r>
              <a:rPr lang="el-GR" dirty="0"/>
              <a:t>Επαγωγική</a:t>
            </a:r>
          </a:p>
          <a:p>
            <a:pPr marL="749808" lvl="1" indent="-457200">
              <a:buFont typeface="+mj-lt"/>
              <a:buAutoNum type="arabicPeriod"/>
            </a:pPr>
            <a:r>
              <a:rPr lang="el-GR" dirty="0"/>
              <a:t>Αφαιρετική</a:t>
            </a:r>
          </a:p>
          <a:p>
            <a:pPr marL="749808" lvl="1" indent="-457200">
              <a:buFont typeface="+mj-lt"/>
              <a:buAutoNum type="arabicPeriod"/>
            </a:pPr>
            <a:r>
              <a:rPr lang="el-GR" dirty="0"/>
              <a:t>Επαγωγική και αφαιρετική</a:t>
            </a:r>
          </a:p>
          <a:p>
            <a:pPr marL="749808" lvl="1" indent="-457200">
              <a:buFont typeface="+mj-lt"/>
              <a:buAutoNum type="arabicPeriod"/>
            </a:pPr>
            <a:r>
              <a:rPr lang="el-GR" dirty="0"/>
              <a:t>Καμία από τις προηγούμενες</a:t>
            </a:r>
            <a:endParaRPr lang="en-GB" dirty="0"/>
          </a:p>
        </p:txBody>
      </p:sp>
    </p:spTree>
    <p:extLst>
      <p:ext uri="{BB962C8B-B14F-4D97-AF65-F5344CB8AC3E}">
        <p14:creationId xmlns:p14="http://schemas.microsoft.com/office/powerpoint/2010/main" val="34319137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EE3E26-E24B-56A4-0902-140CECFB8CE1}"/>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255C6C75-D8A2-119E-E1B6-650A6C48AB9E}"/>
              </a:ext>
            </a:extLst>
          </p:cNvPr>
          <p:cNvSpPr>
            <a:spLocks noGrp="1"/>
          </p:cNvSpPr>
          <p:nvPr>
            <p:ph idx="1"/>
          </p:nvPr>
        </p:nvSpPr>
        <p:spPr/>
        <p:txBody>
          <a:bodyPr/>
          <a:lstStyle/>
          <a:p>
            <a:r>
              <a:rPr lang="el-GR" dirty="0"/>
              <a:t>1. Ποια από τις παρακάτω συλλογιστικές διαδικασίες χρησιμοποίησε η νοσηλευτική έρευνα;</a:t>
            </a:r>
          </a:p>
          <a:p>
            <a:pPr marL="749808" lvl="1" indent="-457200">
              <a:buFont typeface="+mj-lt"/>
              <a:buAutoNum type="arabicPeriod"/>
            </a:pPr>
            <a:r>
              <a:rPr lang="el-GR" dirty="0"/>
              <a:t>Επαγωγική</a:t>
            </a:r>
          </a:p>
          <a:p>
            <a:pPr marL="749808" lvl="1" indent="-457200">
              <a:buFont typeface="+mj-lt"/>
              <a:buAutoNum type="arabicPeriod"/>
            </a:pPr>
            <a:r>
              <a:rPr lang="el-GR" dirty="0"/>
              <a:t>Αφαιρετική</a:t>
            </a:r>
          </a:p>
          <a:p>
            <a:pPr marL="749808" lvl="1" indent="-457200">
              <a:buFont typeface="+mj-lt"/>
              <a:buAutoNum type="arabicPeriod"/>
            </a:pPr>
            <a:r>
              <a:rPr lang="el-GR" dirty="0">
                <a:solidFill>
                  <a:srgbClr val="FF0000"/>
                </a:solidFill>
              </a:rPr>
              <a:t>Επαγωγική και αφαιρετική</a:t>
            </a:r>
          </a:p>
          <a:p>
            <a:pPr marL="749808" lvl="1" indent="-457200">
              <a:buFont typeface="+mj-lt"/>
              <a:buAutoNum type="arabicPeriod"/>
            </a:pPr>
            <a:r>
              <a:rPr lang="el-GR" dirty="0"/>
              <a:t>Καμία από τις προηγούμενες</a:t>
            </a:r>
            <a:endParaRPr lang="en-GB" dirty="0"/>
          </a:p>
          <a:p>
            <a:endParaRPr lang="en-GB" dirty="0"/>
          </a:p>
        </p:txBody>
      </p:sp>
    </p:spTree>
    <p:extLst>
      <p:ext uri="{BB962C8B-B14F-4D97-AF65-F5344CB8AC3E}">
        <p14:creationId xmlns:p14="http://schemas.microsoft.com/office/powerpoint/2010/main" val="31773265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2ABBC6-8596-4EA3-6481-5CEE47F0087C}"/>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5BC0175-DAF4-6DCF-8AF4-2D7E9A83C697}"/>
              </a:ext>
            </a:extLst>
          </p:cNvPr>
          <p:cNvSpPr>
            <a:spLocks noGrp="1"/>
          </p:cNvSpPr>
          <p:nvPr>
            <p:ph idx="1"/>
          </p:nvPr>
        </p:nvSpPr>
        <p:spPr/>
        <p:txBody>
          <a:bodyPr/>
          <a:lstStyle/>
          <a:p>
            <a:r>
              <a:rPr lang="el-GR" dirty="0"/>
              <a:t>2. Η εξαγωγή μιας προτασιακής δήλωσης από μια θεωρία συμπεριλαμβάνει τη λογική συλλογιστική διαδικασία που ονομάζεται:</a:t>
            </a:r>
          </a:p>
          <a:p>
            <a:pPr marL="749808" lvl="1" indent="-457200">
              <a:buFont typeface="+mj-lt"/>
              <a:buAutoNum type="arabicPeriod"/>
            </a:pPr>
            <a:r>
              <a:rPr lang="el-GR" dirty="0"/>
              <a:t>Αφαίρεση</a:t>
            </a:r>
          </a:p>
          <a:p>
            <a:pPr marL="749808" lvl="1" indent="-457200">
              <a:buFont typeface="+mj-lt"/>
              <a:buAutoNum type="arabicPeriod"/>
            </a:pPr>
            <a:r>
              <a:rPr lang="el-GR" dirty="0" err="1"/>
              <a:t>Εννοιολόγηση</a:t>
            </a:r>
            <a:endParaRPr lang="el-GR" dirty="0"/>
          </a:p>
          <a:p>
            <a:pPr marL="749808" lvl="1" indent="-457200">
              <a:buFont typeface="+mj-lt"/>
              <a:buAutoNum type="arabicPeriod"/>
            </a:pPr>
            <a:r>
              <a:rPr lang="el-GR" dirty="0"/>
              <a:t>Επαγωγή</a:t>
            </a:r>
          </a:p>
          <a:p>
            <a:pPr marL="749808" lvl="1" indent="-457200">
              <a:buFont typeface="+mj-lt"/>
              <a:buAutoNum type="arabicPeriod"/>
            </a:pPr>
            <a:r>
              <a:rPr lang="el-GR" dirty="0"/>
              <a:t>Κριτική ανάλυση</a:t>
            </a:r>
            <a:endParaRPr lang="en-GB" dirty="0"/>
          </a:p>
        </p:txBody>
      </p:sp>
    </p:spTree>
    <p:extLst>
      <p:ext uri="{BB962C8B-B14F-4D97-AF65-F5344CB8AC3E}">
        <p14:creationId xmlns:p14="http://schemas.microsoft.com/office/powerpoint/2010/main" val="18775372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A83BE8-69CF-F1BF-BBA5-DC485896E9B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6A41BFC0-2591-00F5-586C-A1ED56F6E5F3}"/>
              </a:ext>
            </a:extLst>
          </p:cNvPr>
          <p:cNvSpPr>
            <a:spLocks noGrp="1"/>
          </p:cNvSpPr>
          <p:nvPr>
            <p:ph idx="1"/>
          </p:nvPr>
        </p:nvSpPr>
        <p:spPr/>
        <p:txBody>
          <a:bodyPr/>
          <a:lstStyle/>
          <a:p>
            <a:r>
              <a:rPr lang="el-GR" dirty="0"/>
              <a:t>2. Η εξαγωγή μιας προτασιακής δήλωσης από μια θεωρία συμπεριλαμβάνει τη λογική συλλογιστική διαδικασία που ονομάζεται:</a:t>
            </a:r>
          </a:p>
          <a:p>
            <a:pPr marL="749808" lvl="1" indent="-457200">
              <a:buFont typeface="+mj-lt"/>
              <a:buAutoNum type="arabicPeriod"/>
            </a:pPr>
            <a:r>
              <a:rPr lang="el-GR" dirty="0">
                <a:solidFill>
                  <a:srgbClr val="FF0000"/>
                </a:solidFill>
              </a:rPr>
              <a:t>Αφαίρεση</a:t>
            </a:r>
          </a:p>
          <a:p>
            <a:pPr marL="749808" lvl="1" indent="-457200">
              <a:buFont typeface="+mj-lt"/>
              <a:buAutoNum type="arabicPeriod"/>
            </a:pPr>
            <a:r>
              <a:rPr lang="el-GR" dirty="0" err="1"/>
              <a:t>Εννοιολόγηση</a:t>
            </a:r>
            <a:endParaRPr lang="el-GR" dirty="0"/>
          </a:p>
          <a:p>
            <a:pPr marL="749808" lvl="1" indent="-457200">
              <a:buFont typeface="+mj-lt"/>
              <a:buAutoNum type="arabicPeriod"/>
            </a:pPr>
            <a:r>
              <a:rPr lang="el-GR" dirty="0"/>
              <a:t>Επαγωγή</a:t>
            </a:r>
          </a:p>
          <a:p>
            <a:pPr marL="749808" lvl="1" indent="-457200">
              <a:buFont typeface="+mj-lt"/>
              <a:buAutoNum type="arabicPeriod"/>
            </a:pPr>
            <a:r>
              <a:rPr lang="el-GR" dirty="0"/>
              <a:t>Κριτική ανάλυση</a:t>
            </a:r>
            <a:endParaRPr lang="en-GB" dirty="0"/>
          </a:p>
          <a:p>
            <a:endParaRPr lang="en-GB" dirty="0"/>
          </a:p>
        </p:txBody>
      </p:sp>
    </p:spTree>
    <p:extLst>
      <p:ext uri="{BB962C8B-B14F-4D97-AF65-F5344CB8AC3E}">
        <p14:creationId xmlns:p14="http://schemas.microsoft.com/office/powerpoint/2010/main" val="2945652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828D41-F48A-57A1-9BFF-2F94AD90BA3A}"/>
              </a:ext>
            </a:extLst>
          </p:cNvPr>
          <p:cNvSpPr>
            <a:spLocks noGrp="1"/>
          </p:cNvSpPr>
          <p:nvPr>
            <p:ph type="title"/>
          </p:nvPr>
        </p:nvSpPr>
        <p:spPr/>
        <p:txBody>
          <a:bodyPr/>
          <a:lstStyle/>
          <a:p>
            <a:r>
              <a:rPr lang="el-GR" dirty="0"/>
              <a:t>Θεωρητική ορολογία</a:t>
            </a:r>
            <a:endParaRPr lang="en-GB" dirty="0"/>
          </a:p>
        </p:txBody>
      </p:sp>
      <p:sp>
        <p:nvSpPr>
          <p:cNvPr id="3" name="Θέση περιεχομένου 2">
            <a:extLst>
              <a:ext uri="{FF2B5EF4-FFF2-40B4-BE49-F238E27FC236}">
                <a16:creationId xmlns:a16="http://schemas.microsoft.com/office/drawing/2014/main" id="{68C50EAF-BAD5-35EF-FA3B-23DFE2656120}"/>
              </a:ext>
            </a:extLst>
          </p:cNvPr>
          <p:cNvSpPr>
            <a:spLocks noGrp="1"/>
          </p:cNvSpPr>
          <p:nvPr>
            <p:ph idx="1"/>
          </p:nvPr>
        </p:nvSpPr>
        <p:spPr/>
        <p:txBody>
          <a:bodyPr/>
          <a:lstStyle/>
          <a:p>
            <a:r>
              <a:rPr lang="el-GR" dirty="0"/>
              <a:t>Θεωρία </a:t>
            </a:r>
          </a:p>
          <a:p>
            <a:r>
              <a:rPr lang="el-GR" dirty="0"/>
              <a:t>Έννοια </a:t>
            </a:r>
          </a:p>
          <a:p>
            <a:r>
              <a:rPr lang="el-GR" dirty="0"/>
              <a:t>Δομή </a:t>
            </a:r>
          </a:p>
          <a:p>
            <a:r>
              <a:rPr lang="el-GR" dirty="0"/>
              <a:t>Προτασιακές δηλώσεις</a:t>
            </a:r>
          </a:p>
          <a:p>
            <a:r>
              <a:rPr lang="el-GR" dirty="0"/>
              <a:t>Εμπειρική γενίκευση</a:t>
            </a:r>
          </a:p>
          <a:p>
            <a:r>
              <a:rPr lang="el-GR" dirty="0"/>
              <a:t>Υπόθεση </a:t>
            </a:r>
          </a:p>
          <a:p>
            <a:r>
              <a:rPr lang="el-GR" dirty="0"/>
              <a:t>Πρότυπο </a:t>
            </a:r>
          </a:p>
          <a:p>
            <a:r>
              <a:rPr lang="el-GR" dirty="0"/>
              <a:t>Εννοιολογικά πρότυπα</a:t>
            </a:r>
            <a:endParaRPr lang="en-GB" dirty="0"/>
          </a:p>
        </p:txBody>
      </p:sp>
    </p:spTree>
    <p:extLst>
      <p:ext uri="{BB962C8B-B14F-4D97-AF65-F5344CB8AC3E}">
        <p14:creationId xmlns:p14="http://schemas.microsoft.com/office/powerpoint/2010/main" val="8391902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923466-8C4B-21CB-EA6E-859C124137FC}"/>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EAD7526-C898-AE81-9896-1609374AC621}"/>
              </a:ext>
            </a:extLst>
          </p:cNvPr>
          <p:cNvSpPr>
            <a:spLocks noGrp="1"/>
          </p:cNvSpPr>
          <p:nvPr>
            <p:ph idx="1"/>
          </p:nvPr>
        </p:nvSpPr>
        <p:spPr/>
        <p:txBody>
          <a:bodyPr/>
          <a:lstStyle/>
          <a:p>
            <a:r>
              <a:rPr lang="el-GR" dirty="0"/>
              <a:t>3. Ποιο από τα παρακάτω </a:t>
            </a:r>
            <a:r>
              <a:rPr lang="el-GR" b="1" dirty="0"/>
              <a:t>δεν</a:t>
            </a:r>
            <a:r>
              <a:rPr lang="el-GR" dirty="0"/>
              <a:t> ισχύει για τη θεωρία:</a:t>
            </a:r>
          </a:p>
          <a:p>
            <a:pPr marL="749808" lvl="1" indent="-457200">
              <a:buFont typeface="+mj-lt"/>
              <a:buAutoNum type="arabicPeriod"/>
            </a:pPr>
            <a:r>
              <a:rPr lang="el-GR" dirty="0"/>
              <a:t>Αποδεικνύει τη σχέση μεταξύ των μεταβλητών.</a:t>
            </a:r>
          </a:p>
          <a:p>
            <a:pPr marL="749808" lvl="1" indent="-457200">
              <a:buFont typeface="+mj-lt"/>
              <a:buAutoNum type="arabicPeriod"/>
            </a:pPr>
            <a:r>
              <a:rPr lang="el-GR" dirty="0"/>
              <a:t>Περιγράφει τη σχέση μεταξύ των μεταβλητών.</a:t>
            </a:r>
          </a:p>
          <a:p>
            <a:pPr marL="749808" lvl="1" indent="-457200">
              <a:buFont typeface="+mj-lt"/>
              <a:buAutoNum type="arabicPeriod"/>
            </a:pPr>
            <a:r>
              <a:rPr lang="el-GR" dirty="0"/>
              <a:t>Εξηγεί τη σχέση μεταξύ των μεταβλητών.</a:t>
            </a:r>
          </a:p>
          <a:p>
            <a:pPr marL="749808" lvl="1" indent="-457200">
              <a:buFont typeface="+mj-lt"/>
              <a:buAutoNum type="arabicPeriod"/>
            </a:pPr>
            <a:r>
              <a:rPr lang="el-GR" dirty="0"/>
              <a:t>Περιέχει προτασιακές δηλώσεις.</a:t>
            </a:r>
          </a:p>
        </p:txBody>
      </p:sp>
    </p:spTree>
    <p:extLst>
      <p:ext uri="{BB962C8B-B14F-4D97-AF65-F5344CB8AC3E}">
        <p14:creationId xmlns:p14="http://schemas.microsoft.com/office/powerpoint/2010/main" val="489967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9877AA-CF35-DF8C-963C-495763B8F07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CEA6902E-5485-DF05-7412-0CE36A3C0510}"/>
              </a:ext>
            </a:extLst>
          </p:cNvPr>
          <p:cNvSpPr>
            <a:spLocks noGrp="1"/>
          </p:cNvSpPr>
          <p:nvPr>
            <p:ph idx="1"/>
          </p:nvPr>
        </p:nvSpPr>
        <p:spPr/>
        <p:txBody>
          <a:bodyPr/>
          <a:lstStyle/>
          <a:p>
            <a:r>
              <a:rPr lang="el-GR" dirty="0"/>
              <a:t>3. Ποιο από τα παρακάτω </a:t>
            </a:r>
            <a:r>
              <a:rPr lang="el-GR" b="1" dirty="0"/>
              <a:t>δεν</a:t>
            </a:r>
            <a:r>
              <a:rPr lang="el-GR" dirty="0"/>
              <a:t> ισχύει για τη θεωρία:</a:t>
            </a:r>
          </a:p>
          <a:p>
            <a:pPr marL="749808" lvl="1" indent="-457200">
              <a:buFont typeface="+mj-lt"/>
              <a:buAutoNum type="arabicPeriod"/>
            </a:pPr>
            <a:r>
              <a:rPr lang="el-GR" dirty="0">
                <a:solidFill>
                  <a:srgbClr val="FF0000"/>
                </a:solidFill>
              </a:rPr>
              <a:t>Αποδεικνύει τη σχέση μεταξύ των μεταβλητών.</a:t>
            </a:r>
          </a:p>
          <a:p>
            <a:pPr marL="749808" lvl="1" indent="-457200">
              <a:buFont typeface="+mj-lt"/>
              <a:buAutoNum type="arabicPeriod"/>
            </a:pPr>
            <a:r>
              <a:rPr lang="el-GR" dirty="0"/>
              <a:t>Περιγράφει τη σχέση μεταξύ των μεταβλητών.</a:t>
            </a:r>
          </a:p>
          <a:p>
            <a:pPr marL="749808" lvl="1" indent="-457200">
              <a:buFont typeface="+mj-lt"/>
              <a:buAutoNum type="arabicPeriod"/>
            </a:pPr>
            <a:r>
              <a:rPr lang="el-GR" dirty="0"/>
              <a:t>Εξηγεί τη σχέση μεταξύ των μεταβλητών.</a:t>
            </a:r>
          </a:p>
          <a:p>
            <a:pPr marL="749808" lvl="1" indent="-457200">
              <a:buFont typeface="+mj-lt"/>
              <a:buAutoNum type="arabicPeriod"/>
            </a:pPr>
            <a:r>
              <a:rPr lang="el-GR" dirty="0"/>
              <a:t>Περιέχει προτασιακές δηλώσεις.</a:t>
            </a:r>
          </a:p>
          <a:p>
            <a:endParaRPr lang="en-GB" dirty="0"/>
          </a:p>
        </p:txBody>
      </p:sp>
    </p:spTree>
    <p:extLst>
      <p:ext uri="{BB962C8B-B14F-4D97-AF65-F5344CB8AC3E}">
        <p14:creationId xmlns:p14="http://schemas.microsoft.com/office/powerpoint/2010/main" val="20241654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87C12F-CD90-1AA2-5798-DA23F90AD401}"/>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11E38C7F-2CD9-2A37-67DE-962C22C278AB}"/>
              </a:ext>
            </a:extLst>
          </p:cNvPr>
          <p:cNvSpPr>
            <a:spLocks noGrp="1"/>
          </p:cNvSpPr>
          <p:nvPr>
            <p:ph idx="1"/>
          </p:nvPr>
        </p:nvSpPr>
        <p:spPr/>
        <p:txBody>
          <a:bodyPr/>
          <a:lstStyle/>
          <a:p>
            <a:r>
              <a:rPr lang="el-GR" dirty="0"/>
              <a:t>4. Ποια από τις παρακάτω δεν είναι μια από τις κοινές έννοιες που συμπεριλαμβάνονται σχεδόν σε όλα τα νοσηλευτικά εννοιολογικά μοντέλα;</a:t>
            </a:r>
          </a:p>
          <a:p>
            <a:pPr marL="749808" lvl="1" indent="-457200">
              <a:buFont typeface="+mj-lt"/>
              <a:buAutoNum type="arabicPeriod"/>
            </a:pPr>
            <a:r>
              <a:rPr lang="el-GR" dirty="0"/>
              <a:t>Το άτομο</a:t>
            </a:r>
          </a:p>
          <a:p>
            <a:pPr marL="749808" lvl="1" indent="-457200">
              <a:buFont typeface="+mj-lt"/>
              <a:buAutoNum type="arabicPeriod"/>
            </a:pPr>
            <a:r>
              <a:rPr lang="el-GR" dirty="0"/>
              <a:t>Το περιβάλλον</a:t>
            </a:r>
          </a:p>
          <a:p>
            <a:pPr marL="749808" lvl="1" indent="-457200">
              <a:buFont typeface="+mj-lt"/>
              <a:buAutoNum type="arabicPeriod"/>
            </a:pPr>
            <a:r>
              <a:rPr lang="el-GR" dirty="0"/>
              <a:t>Ο θάνατος</a:t>
            </a:r>
          </a:p>
          <a:p>
            <a:pPr marL="749808" lvl="1" indent="-457200">
              <a:buFont typeface="+mj-lt"/>
              <a:buAutoNum type="arabicPeriod"/>
            </a:pPr>
            <a:r>
              <a:rPr lang="el-GR" dirty="0"/>
              <a:t>Η υγεία</a:t>
            </a:r>
          </a:p>
          <a:p>
            <a:pPr marL="749808" lvl="1" indent="-457200">
              <a:buFont typeface="+mj-lt"/>
              <a:buAutoNum type="arabicPeriod"/>
            </a:pPr>
            <a:r>
              <a:rPr lang="el-GR" dirty="0"/>
              <a:t>Η νοσηλευτική</a:t>
            </a:r>
            <a:endParaRPr lang="en-GB" dirty="0"/>
          </a:p>
        </p:txBody>
      </p:sp>
    </p:spTree>
    <p:extLst>
      <p:ext uri="{BB962C8B-B14F-4D97-AF65-F5344CB8AC3E}">
        <p14:creationId xmlns:p14="http://schemas.microsoft.com/office/powerpoint/2010/main" val="3962273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B3505B-4EB4-2255-9DF4-C916AAE9559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641F34B-171E-C619-5D68-E6426833829E}"/>
              </a:ext>
            </a:extLst>
          </p:cNvPr>
          <p:cNvSpPr>
            <a:spLocks noGrp="1"/>
          </p:cNvSpPr>
          <p:nvPr>
            <p:ph idx="1"/>
          </p:nvPr>
        </p:nvSpPr>
        <p:spPr/>
        <p:txBody>
          <a:bodyPr/>
          <a:lstStyle/>
          <a:p>
            <a:r>
              <a:rPr lang="el-GR" dirty="0"/>
              <a:t>4. Ποια από τις παρακάτω δεν είναι μια από τις κοινές έννοιες που συμπεριλαμβάνονται σχεδόν σε όλα τα νοσηλευτικά εννοιολογικά μοντέλα;</a:t>
            </a:r>
          </a:p>
          <a:p>
            <a:pPr marL="749808" lvl="1" indent="-457200">
              <a:buFont typeface="+mj-lt"/>
              <a:buAutoNum type="arabicPeriod"/>
            </a:pPr>
            <a:r>
              <a:rPr lang="el-GR" dirty="0"/>
              <a:t>Το άτομο</a:t>
            </a:r>
          </a:p>
          <a:p>
            <a:pPr marL="749808" lvl="1" indent="-457200">
              <a:buFont typeface="+mj-lt"/>
              <a:buAutoNum type="arabicPeriod"/>
            </a:pPr>
            <a:r>
              <a:rPr lang="el-GR" dirty="0"/>
              <a:t>Το περιβάλλον</a:t>
            </a:r>
          </a:p>
          <a:p>
            <a:pPr marL="749808" lvl="1" indent="-457200">
              <a:buFont typeface="+mj-lt"/>
              <a:buAutoNum type="arabicPeriod"/>
            </a:pPr>
            <a:r>
              <a:rPr lang="el-GR" dirty="0">
                <a:solidFill>
                  <a:srgbClr val="FF0000"/>
                </a:solidFill>
              </a:rPr>
              <a:t>Ο θάνατος</a:t>
            </a:r>
          </a:p>
          <a:p>
            <a:pPr marL="749808" lvl="1" indent="-457200">
              <a:buFont typeface="+mj-lt"/>
              <a:buAutoNum type="arabicPeriod"/>
            </a:pPr>
            <a:r>
              <a:rPr lang="el-GR" dirty="0"/>
              <a:t>Η υγεία</a:t>
            </a:r>
          </a:p>
          <a:p>
            <a:pPr marL="749808" lvl="1" indent="-457200">
              <a:buFont typeface="+mj-lt"/>
              <a:buAutoNum type="arabicPeriod"/>
            </a:pPr>
            <a:r>
              <a:rPr lang="el-GR" dirty="0"/>
              <a:t>Η νοσηλευτική</a:t>
            </a:r>
            <a:endParaRPr lang="en-GB" dirty="0"/>
          </a:p>
          <a:p>
            <a:endParaRPr lang="en-GB" dirty="0"/>
          </a:p>
        </p:txBody>
      </p:sp>
    </p:spTree>
    <p:extLst>
      <p:ext uri="{BB962C8B-B14F-4D97-AF65-F5344CB8AC3E}">
        <p14:creationId xmlns:p14="http://schemas.microsoft.com/office/powerpoint/2010/main" val="5064832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B0EFCC-69EE-140A-F1DB-D9E43C4C35BE}"/>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2D4CA84-58C8-24AF-B134-19F170EE32A7}"/>
              </a:ext>
            </a:extLst>
          </p:cNvPr>
          <p:cNvSpPr>
            <a:spLocks noGrp="1"/>
          </p:cNvSpPr>
          <p:nvPr>
            <p:ph idx="1"/>
          </p:nvPr>
        </p:nvSpPr>
        <p:spPr/>
        <p:txBody>
          <a:bodyPr/>
          <a:lstStyle/>
          <a:p>
            <a:r>
              <a:rPr lang="el-GR" dirty="0"/>
              <a:t>5. Τι ισχύει για τα θεωρητικά και τα εννοιολογικά πλαίσια;</a:t>
            </a:r>
          </a:p>
          <a:p>
            <a:pPr marL="749808" lvl="1" indent="-457200">
              <a:buFont typeface="+mj-lt"/>
              <a:buAutoNum type="arabicPeriod"/>
            </a:pPr>
            <a:r>
              <a:rPr lang="el-GR" dirty="0"/>
              <a:t>Όταν χρησιμοποιείται ένα θεωρητικό πλαίσιο, η κύρια έννοια της μελέτης συσχετίζεται με μια έννοια που δεν βασίζεται σε ήδη υπάρχουσα θεωρία. </a:t>
            </a:r>
          </a:p>
          <a:p>
            <a:pPr marL="749808" lvl="1" indent="-457200">
              <a:buFont typeface="+mj-lt"/>
              <a:buAutoNum type="arabicPeriod"/>
            </a:pPr>
            <a:r>
              <a:rPr lang="el-GR" dirty="0"/>
              <a:t>Ένα εννοιολογικό πλαίσιο βασίζεται σε μία και μόνο θεωρία.</a:t>
            </a:r>
          </a:p>
          <a:p>
            <a:pPr marL="749808" lvl="1" indent="-457200">
              <a:buFont typeface="+mj-lt"/>
              <a:buAutoNum type="arabicPeriod"/>
            </a:pPr>
            <a:r>
              <a:rPr lang="el-GR" dirty="0"/>
              <a:t>Ένα εννοιολογικό πλαίσιο συνδέει έννοιες από αρκετές θεωρίες, από προγενέστερα ερευνητικά αποτελέσματα.</a:t>
            </a:r>
          </a:p>
          <a:p>
            <a:pPr marL="749808" lvl="1" indent="-457200">
              <a:buFont typeface="+mj-lt"/>
              <a:buAutoNum type="arabicPeriod"/>
            </a:pPr>
            <a:r>
              <a:rPr lang="el-GR" dirty="0"/>
              <a:t> Ένα εννοιολογικό πλαίσιο δεν συνδέει έννοιες από τις εμπειρίες του ίδιου του ερευνητή.</a:t>
            </a:r>
          </a:p>
          <a:p>
            <a:pPr marL="749808" lvl="1" indent="-457200">
              <a:buFont typeface="+mj-lt"/>
              <a:buAutoNum type="arabicPeriod"/>
            </a:pPr>
            <a:endParaRPr lang="en-GB" dirty="0"/>
          </a:p>
        </p:txBody>
      </p:sp>
    </p:spTree>
    <p:extLst>
      <p:ext uri="{BB962C8B-B14F-4D97-AF65-F5344CB8AC3E}">
        <p14:creationId xmlns:p14="http://schemas.microsoft.com/office/powerpoint/2010/main" val="37382695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FF80D3-9A8C-BC6A-B392-3F8C1D8089AF}"/>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B4A0FE8D-395B-0CD8-3BE4-376A054FBDBE}"/>
              </a:ext>
            </a:extLst>
          </p:cNvPr>
          <p:cNvSpPr>
            <a:spLocks noGrp="1"/>
          </p:cNvSpPr>
          <p:nvPr>
            <p:ph idx="1"/>
          </p:nvPr>
        </p:nvSpPr>
        <p:spPr/>
        <p:txBody>
          <a:bodyPr/>
          <a:lstStyle/>
          <a:p>
            <a:r>
              <a:rPr lang="el-GR" dirty="0"/>
              <a:t>5. Τι ισχύει για τα θεωρητικά και τα εννοιολογικά πλαίσια;</a:t>
            </a:r>
          </a:p>
          <a:p>
            <a:pPr marL="749808" lvl="1" indent="-457200">
              <a:buFont typeface="+mj-lt"/>
              <a:buAutoNum type="arabicPeriod"/>
            </a:pPr>
            <a:r>
              <a:rPr lang="el-GR" dirty="0"/>
              <a:t>Όταν χρησιμοποιείται ένα θεωρητικό πλαίσιο, η κύρια έννοια της μελέτης συσχετίζεται με μια έννοια που δεν βασίζεται σε ήδη υπάρχουσα θεωρία. </a:t>
            </a:r>
          </a:p>
          <a:p>
            <a:pPr marL="749808" lvl="1" indent="-457200">
              <a:buFont typeface="+mj-lt"/>
              <a:buAutoNum type="arabicPeriod"/>
            </a:pPr>
            <a:r>
              <a:rPr lang="el-GR" dirty="0"/>
              <a:t>Ένα εννοιολογικό πλαίσιο βασίζεται σε μία και μόνο θεωρία.</a:t>
            </a:r>
          </a:p>
          <a:p>
            <a:pPr marL="749808" lvl="1" indent="-457200">
              <a:buFont typeface="+mj-lt"/>
              <a:buAutoNum type="arabicPeriod"/>
            </a:pPr>
            <a:r>
              <a:rPr lang="el-GR" dirty="0">
                <a:solidFill>
                  <a:srgbClr val="FF0000"/>
                </a:solidFill>
              </a:rPr>
              <a:t>Ένα εννοιολογικό πλαίσιο συνδέει έννοιες από αρκετές θεωρίες, από προγενέστερα ερευνητικά αποτελέσματα.</a:t>
            </a:r>
          </a:p>
          <a:p>
            <a:pPr marL="749808" lvl="1" indent="-457200">
              <a:buFont typeface="+mj-lt"/>
              <a:buAutoNum type="arabicPeriod"/>
            </a:pPr>
            <a:r>
              <a:rPr lang="el-GR" dirty="0"/>
              <a:t> Ένα εννοιολογικό πλαίσιο δεν συνδέει έννοιες από τις εμπειρίες του ίδιου του ερευνητή.</a:t>
            </a:r>
          </a:p>
          <a:p>
            <a:endParaRPr lang="en-GB" dirty="0"/>
          </a:p>
        </p:txBody>
      </p:sp>
    </p:spTree>
    <p:extLst>
      <p:ext uri="{BB962C8B-B14F-4D97-AF65-F5344CB8AC3E}">
        <p14:creationId xmlns:p14="http://schemas.microsoft.com/office/powerpoint/2010/main" val="2401614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58CF8C-5DF5-F5EF-BB56-23887D13A3BF}"/>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A0B3263-E1CC-6C18-AD6C-B300C81ACE72}"/>
              </a:ext>
            </a:extLst>
          </p:cNvPr>
          <p:cNvSpPr>
            <a:spLocks noGrp="1"/>
          </p:cNvSpPr>
          <p:nvPr>
            <p:ph idx="1"/>
          </p:nvPr>
        </p:nvSpPr>
        <p:spPr/>
        <p:txBody>
          <a:bodyPr>
            <a:normAutofit/>
          </a:bodyPr>
          <a:lstStyle/>
          <a:p>
            <a:r>
              <a:rPr lang="el-GR" dirty="0"/>
              <a:t>6. Τι ισχύει για την επιλογή μιας θεωρίας;</a:t>
            </a:r>
          </a:p>
          <a:p>
            <a:pPr marL="749808" lvl="1" indent="-457200">
              <a:buFont typeface="+mj-lt"/>
              <a:buAutoNum type="arabicPeriod"/>
            </a:pPr>
            <a:r>
              <a:rPr lang="el-GR" dirty="0"/>
              <a:t>Η διεξαγωγή βιβλιογραφικής ανασκόπησης επί της θεωρίας αυτής γίνεται πριν την έναρξη της μελέτης.</a:t>
            </a:r>
          </a:p>
          <a:p>
            <a:pPr marL="749808" lvl="1" indent="-457200">
              <a:buFont typeface="+mj-lt"/>
              <a:buAutoNum type="arabicPeriod"/>
            </a:pPr>
            <a:r>
              <a:rPr lang="el-GR" dirty="0"/>
              <a:t>Τα συμπεράσματα της μελέτης δεν τα συσχετίζουμε με τη θεωρία.</a:t>
            </a:r>
          </a:p>
          <a:p>
            <a:pPr marL="749808" lvl="1" indent="-457200">
              <a:buFont typeface="+mj-lt"/>
              <a:buAutoNum type="arabicPeriod"/>
            </a:pPr>
            <a:r>
              <a:rPr lang="el-GR" dirty="0"/>
              <a:t>Δεν προσδιορίζουμε τις επιπτώσεις που ενέχονται για τη νοσηλευτική σύμφωνα με την ερμηνευτική δύναμη της θεωρίας.</a:t>
            </a:r>
          </a:p>
          <a:p>
            <a:pPr marL="749808" lvl="1" indent="-457200">
              <a:buFont typeface="+mj-lt"/>
              <a:buAutoNum type="arabicPeriod"/>
            </a:pPr>
            <a:r>
              <a:rPr lang="el-GR" dirty="0"/>
              <a:t>Δεν κάνουμε συστάσεις για μελλοντική έρευνα που να αφορούν τη σχεδιασμένη θεωρία.</a:t>
            </a:r>
          </a:p>
          <a:p>
            <a:endParaRPr lang="en-GB" dirty="0"/>
          </a:p>
        </p:txBody>
      </p:sp>
    </p:spTree>
    <p:extLst>
      <p:ext uri="{BB962C8B-B14F-4D97-AF65-F5344CB8AC3E}">
        <p14:creationId xmlns:p14="http://schemas.microsoft.com/office/powerpoint/2010/main" val="9501397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BFBC06-044B-E093-36CA-EDD2E7C35308}"/>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D805800C-CDD8-1F97-A1D1-F8DB2A7D3B38}"/>
              </a:ext>
            </a:extLst>
          </p:cNvPr>
          <p:cNvSpPr>
            <a:spLocks noGrp="1"/>
          </p:cNvSpPr>
          <p:nvPr>
            <p:ph idx="1"/>
          </p:nvPr>
        </p:nvSpPr>
        <p:spPr/>
        <p:txBody>
          <a:bodyPr/>
          <a:lstStyle/>
          <a:p>
            <a:r>
              <a:rPr lang="el-GR" dirty="0"/>
              <a:t>6. Τι ισχύει για την επιλογή μιας θεωρίας;</a:t>
            </a:r>
          </a:p>
          <a:p>
            <a:pPr marL="749808" lvl="1" indent="-457200">
              <a:buFont typeface="+mj-lt"/>
              <a:buAutoNum type="arabicPeriod"/>
            </a:pPr>
            <a:r>
              <a:rPr lang="el-GR" dirty="0">
                <a:solidFill>
                  <a:srgbClr val="FF0000"/>
                </a:solidFill>
              </a:rPr>
              <a:t>Η διεξαγωγή βιβλιογραφικής ανασκόπησης επί της θεωρίας αυτής γίνεται πριν την έναρξη της μελέτης.</a:t>
            </a:r>
          </a:p>
          <a:p>
            <a:pPr marL="749808" lvl="1" indent="-457200">
              <a:buFont typeface="+mj-lt"/>
              <a:buAutoNum type="arabicPeriod"/>
            </a:pPr>
            <a:r>
              <a:rPr lang="el-GR" dirty="0"/>
              <a:t>Τα συμπεράσματα της μελέτης δεν τα συσχετίζουμε με τη θεωρία.</a:t>
            </a:r>
          </a:p>
          <a:p>
            <a:pPr marL="749808" lvl="1" indent="-457200">
              <a:buFont typeface="+mj-lt"/>
              <a:buAutoNum type="arabicPeriod"/>
            </a:pPr>
            <a:r>
              <a:rPr lang="el-GR" dirty="0"/>
              <a:t>Δεν προσδιορίζουμε τις επιπτώσεις που ενέχονται για τη νοσηλευτική σύμφωνα με την ερμηνευτική δύναμη της θεωρίας.</a:t>
            </a:r>
          </a:p>
          <a:p>
            <a:pPr marL="749808" lvl="1" indent="-457200">
              <a:buFont typeface="+mj-lt"/>
              <a:buAutoNum type="arabicPeriod"/>
            </a:pPr>
            <a:r>
              <a:rPr lang="el-GR" dirty="0"/>
              <a:t>Δεν κάνουμε συστάσεις για μελλοντική έρευνα που να αφορούν τη σχεδιασμένη θεωρία.</a:t>
            </a:r>
          </a:p>
          <a:p>
            <a:endParaRPr lang="en-GB" dirty="0"/>
          </a:p>
        </p:txBody>
      </p:sp>
    </p:spTree>
    <p:extLst>
      <p:ext uri="{BB962C8B-B14F-4D97-AF65-F5344CB8AC3E}">
        <p14:creationId xmlns:p14="http://schemas.microsoft.com/office/powerpoint/2010/main" val="31865985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7D068-A2EB-F138-AA1C-0BB5CA43D8A2}"/>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2DDA8B76-9241-C8B7-DA89-7AFDEAAF5F8C}"/>
              </a:ext>
            </a:extLst>
          </p:cNvPr>
          <p:cNvSpPr>
            <a:spLocks noGrp="1"/>
          </p:cNvSpPr>
          <p:nvPr>
            <p:ph idx="1"/>
          </p:nvPr>
        </p:nvSpPr>
        <p:spPr/>
        <p:txBody>
          <a:bodyPr>
            <a:normAutofit/>
          </a:bodyPr>
          <a:lstStyle/>
          <a:p>
            <a:r>
              <a:rPr lang="el-GR" dirty="0"/>
              <a:t>7. Τι ελέγχουμε όταν αξιολογούμε το θεωρητικό πλαίσιο μιας μελέτης;</a:t>
            </a:r>
          </a:p>
          <a:p>
            <a:pPr marL="749808" lvl="1" indent="-457200">
              <a:buFont typeface="+mj-lt"/>
              <a:buAutoNum type="arabicPeriod"/>
            </a:pPr>
            <a:r>
              <a:rPr lang="el-GR" dirty="0"/>
              <a:t>Ελέγχουμε αν το πλαίσιο προσδιορίζεται με σαφήνεια.</a:t>
            </a:r>
          </a:p>
          <a:p>
            <a:pPr marL="749808" lvl="1" indent="-457200">
              <a:buFont typeface="+mj-lt"/>
              <a:buAutoNum type="arabicPeriod"/>
            </a:pPr>
            <a:r>
              <a:rPr lang="el-GR" dirty="0"/>
              <a:t>Δεν μας ενδιαφέρει αν το πλαίσιο βασίζεται σε νοσηλευτική θεωρία ή σε θεωρία από άλλη ειδικότητα.</a:t>
            </a:r>
          </a:p>
          <a:p>
            <a:pPr marL="749808" lvl="1" indent="-457200">
              <a:buFont typeface="+mj-lt"/>
              <a:buAutoNum type="arabicPeriod"/>
            </a:pPr>
            <a:r>
              <a:rPr lang="el-GR" dirty="0"/>
              <a:t>Δεν ελέγχουμε αν ο ερευνητής ανάγει τα ευρήματα της μελέτης με το θεωρητικό πλαίσιο αυτής.</a:t>
            </a:r>
          </a:p>
          <a:p>
            <a:pPr marL="749808" lvl="1" indent="-457200">
              <a:buFont typeface="+mj-lt"/>
              <a:buAutoNum type="arabicPeriod"/>
            </a:pPr>
            <a:r>
              <a:rPr lang="el-GR" dirty="0"/>
              <a:t>Δεν μας ενδιαφέρει αν τα ευρήματα της μελέτης στηρίζουν το συγκεκριμένο θεωρητικό πλαίσιο.</a:t>
            </a:r>
            <a:endParaRPr lang="en-GB" dirty="0"/>
          </a:p>
          <a:p>
            <a:endParaRPr lang="en-GB" dirty="0"/>
          </a:p>
        </p:txBody>
      </p:sp>
    </p:spTree>
    <p:extLst>
      <p:ext uri="{BB962C8B-B14F-4D97-AF65-F5344CB8AC3E}">
        <p14:creationId xmlns:p14="http://schemas.microsoft.com/office/powerpoint/2010/main" val="32637716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8B59FF7-CC12-6447-A7D2-52F975F4DBA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102689ED-B757-E47A-5D01-CB6DF3486C73}"/>
              </a:ext>
            </a:extLst>
          </p:cNvPr>
          <p:cNvSpPr>
            <a:spLocks noGrp="1"/>
          </p:cNvSpPr>
          <p:nvPr>
            <p:ph idx="1"/>
          </p:nvPr>
        </p:nvSpPr>
        <p:spPr/>
        <p:txBody>
          <a:bodyPr/>
          <a:lstStyle/>
          <a:p>
            <a:r>
              <a:rPr lang="el-GR" dirty="0"/>
              <a:t>7. Τι ελέγχουμε όταν αξιολογούμε το θεωρητικό πλαίσιο μιας μελέτης;</a:t>
            </a:r>
          </a:p>
          <a:p>
            <a:pPr marL="749808" lvl="1" indent="-457200">
              <a:buFont typeface="+mj-lt"/>
              <a:buAutoNum type="arabicPeriod"/>
            </a:pPr>
            <a:r>
              <a:rPr lang="el-GR" dirty="0">
                <a:solidFill>
                  <a:srgbClr val="FF0000"/>
                </a:solidFill>
              </a:rPr>
              <a:t>Ελέγχουμε αν το πλαίσιο προσδιορίζεται με σαφήνεια.</a:t>
            </a:r>
          </a:p>
          <a:p>
            <a:pPr marL="749808" lvl="1" indent="-457200">
              <a:buFont typeface="+mj-lt"/>
              <a:buAutoNum type="arabicPeriod"/>
            </a:pPr>
            <a:r>
              <a:rPr lang="el-GR" dirty="0"/>
              <a:t>Δεν μας ενδιαφέρει αν το πλαίσιο βασίζεται σε νοσηλευτική θεωρία ή σε θεωρία από άλλη ειδικότητα.</a:t>
            </a:r>
          </a:p>
          <a:p>
            <a:pPr marL="749808" lvl="1" indent="-457200">
              <a:buFont typeface="+mj-lt"/>
              <a:buAutoNum type="arabicPeriod"/>
            </a:pPr>
            <a:r>
              <a:rPr lang="el-GR" dirty="0"/>
              <a:t>Δεν ελέγχουμε αν ο ερευνητής ανάγει τα ευρήματα της μελέτης με το θεωρητικό πλαίσιο αυτής.</a:t>
            </a:r>
          </a:p>
          <a:p>
            <a:pPr marL="749808" lvl="1" indent="-457200">
              <a:buFont typeface="+mj-lt"/>
              <a:buAutoNum type="arabicPeriod"/>
            </a:pPr>
            <a:r>
              <a:rPr lang="el-GR" dirty="0"/>
              <a:t>Δεν μας ενδιαφέρει αν τα ευρήματα της μελέτης στηρίζουν το συγκεκριμένο θεωρητικό πλαίσιο.</a:t>
            </a:r>
            <a:endParaRPr lang="en-GB" dirty="0"/>
          </a:p>
          <a:p>
            <a:endParaRPr lang="en-GB" dirty="0"/>
          </a:p>
        </p:txBody>
      </p:sp>
    </p:spTree>
    <p:extLst>
      <p:ext uri="{BB962C8B-B14F-4D97-AF65-F5344CB8AC3E}">
        <p14:creationId xmlns:p14="http://schemas.microsoft.com/office/powerpoint/2010/main" val="156204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88C51E-4BA8-A0A4-560C-F6A3C48871B1}"/>
              </a:ext>
            </a:extLst>
          </p:cNvPr>
          <p:cNvSpPr>
            <a:spLocks noGrp="1"/>
          </p:cNvSpPr>
          <p:nvPr>
            <p:ph type="title"/>
          </p:nvPr>
        </p:nvSpPr>
        <p:spPr/>
        <p:txBody>
          <a:bodyPr/>
          <a:lstStyle/>
          <a:p>
            <a:r>
              <a:rPr lang="el-GR" dirty="0"/>
              <a:t>Θεωρία </a:t>
            </a:r>
            <a:endParaRPr lang="en-GB" dirty="0"/>
          </a:p>
        </p:txBody>
      </p:sp>
      <p:sp>
        <p:nvSpPr>
          <p:cNvPr id="3" name="Θέση περιεχομένου 2">
            <a:extLst>
              <a:ext uri="{FF2B5EF4-FFF2-40B4-BE49-F238E27FC236}">
                <a16:creationId xmlns:a16="http://schemas.microsoft.com/office/drawing/2014/main" id="{A6B4036A-76F4-3ABD-1FF2-659A23634CAE}"/>
              </a:ext>
            </a:extLst>
          </p:cNvPr>
          <p:cNvSpPr>
            <a:spLocks noGrp="1"/>
          </p:cNvSpPr>
          <p:nvPr>
            <p:ph idx="1"/>
          </p:nvPr>
        </p:nvSpPr>
        <p:spPr/>
        <p:txBody>
          <a:bodyPr/>
          <a:lstStyle/>
          <a:p>
            <a:r>
              <a:rPr lang="el-GR" dirty="0"/>
              <a:t>Η θεωρία είναι ένα σύνολο αλληλένδετων δομών (εννοιών), ορισμών και προτάσεων που παρουσιάζουν μια συστηματική οπτική των φαινομένων, καθορίζοντας τις σχέσεις μεταξύ των μεταβλητών, με σκοπό την επεξήγηση και την πρόβλεψη των φαινομένων αυτών.</a:t>
            </a:r>
          </a:p>
          <a:p>
            <a:r>
              <a:rPr lang="el-GR" dirty="0"/>
              <a:t>Η θεωρία είναι μια συστηματική, αφηρημένη εξήγηση κάποιας πτυχής της πραγματικότητας.</a:t>
            </a:r>
          </a:p>
          <a:p>
            <a:r>
              <a:rPr lang="el-GR" dirty="0"/>
              <a:t>Η θεωρία είναι ένα ολοκληρωμένο σύνολο καθορισμένων εννοιών και προτάσεων που παρουσιάζουν μια οπτική ενός φαινομένου και χρησιμοποιούνται για την περιγραφή, την εξήγηση, την πρόβλεψη και τον έλεγχο του φαινομένου αυτού.</a:t>
            </a:r>
          </a:p>
          <a:p>
            <a:r>
              <a:rPr lang="el-GR" dirty="0"/>
              <a:t>Ένας πιο κατανοητός ορισμός: η θεωρία είναι ένα σύνολο σχετικών δηλώσεων, που περιγράφει ή εξηγεί τα φαινόμενα με συστηματικό τρόπο. Οι θεωρίες εξηγούν γιατί το ένα γεγονός σχετίζεται με κάποιο άλλο ή τι προκαλεί ένα γεγονός να συμβεί. </a:t>
            </a:r>
            <a:endParaRPr lang="en-GB" dirty="0"/>
          </a:p>
        </p:txBody>
      </p:sp>
    </p:spTree>
    <p:extLst>
      <p:ext uri="{BB962C8B-B14F-4D97-AF65-F5344CB8AC3E}">
        <p14:creationId xmlns:p14="http://schemas.microsoft.com/office/powerpoint/2010/main" val="290321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7D22EB-00EE-B4D0-C70A-9BE8551572F0}"/>
              </a:ext>
            </a:extLst>
          </p:cNvPr>
          <p:cNvSpPr>
            <a:spLocks noGrp="1"/>
          </p:cNvSpPr>
          <p:nvPr>
            <p:ph type="title"/>
          </p:nvPr>
        </p:nvSpPr>
        <p:spPr/>
        <p:txBody>
          <a:bodyPr/>
          <a:lstStyle/>
          <a:p>
            <a:r>
              <a:rPr lang="el-GR" dirty="0"/>
              <a:t>Έννοια </a:t>
            </a:r>
            <a:endParaRPr lang="en-GB" dirty="0"/>
          </a:p>
        </p:txBody>
      </p:sp>
      <p:sp>
        <p:nvSpPr>
          <p:cNvPr id="3" name="Θέση περιεχομένου 2">
            <a:extLst>
              <a:ext uri="{FF2B5EF4-FFF2-40B4-BE49-F238E27FC236}">
                <a16:creationId xmlns:a16="http://schemas.microsoft.com/office/drawing/2014/main" id="{C74263E3-D13A-AF83-54E0-5F2A607398A5}"/>
              </a:ext>
            </a:extLst>
          </p:cNvPr>
          <p:cNvSpPr>
            <a:spLocks noGrp="1"/>
          </p:cNvSpPr>
          <p:nvPr>
            <p:ph idx="1"/>
          </p:nvPr>
        </p:nvSpPr>
        <p:spPr/>
        <p:txBody>
          <a:bodyPr/>
          <a:lstStyle/>
          <a:p>
            <a:r>
              <a:rPr lang="el-GR" dirty="0"/>
              <a:t>Οι έννοιες είναι τα δομικά υλικά της θεωρίας.</a:t>
            </a:r>
          </a:p>
          <a:p>
            <a:r>
              <a:rPr lang="el-GR" dirty="0"/>
              <a:t>Η έννοια είναι μια λέξη-εικόνα ή η διανοητική ιδέα ενός φαινομένου.</a:t>
            </a:r>
          </a:p>
          <a:p>
            <a:r>
              <a:rPr lang="el-GR" dirty="0"/>
              <a:t>Οι έννοιες είναι λέξεις ή όροι που συμβολίζουν κάποια πτυχή της πραγματικότητας.</a:t>
            </a:r>
          </a:p>
          <a:p>
            <a:r>
              <a:rPr lang="el-GR" dirty="0"/>
              <a:t>Μία έννοια μπορεί να είναι πολύ συγκεκριμένη, όπως η ανθρώπινη καρδιά, ή πολύ αφηρημένη, όπως η αγάπη.</a:t>
            </a:r>
          </a:p>
          <a:p>
            <a:r>
              <a:rPr lang="el-GR" dirty="0"/>
              <a:t>Οι συγκεκριμένες έννοιες μπορούν να καθορισθούν και να ορισθούν πιο εύκολα από ότι οι αφηρημένες έννοιες.</a:t>
            </a:r>
          </a:p>
        </p:txBody>
      </p:sp>
    </p:spTree>
    <p:extLst>
      <p:ext uri="{BB962C8B-B14F-4D97-AF65-F5344CB8AC3E}">
        <p14:creationId xmlns:p14="http://schemas.microsoft.com/office/powerpoint/2010/main" val="960973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4EEAEC-BC76-3023-7D1A-019BE0FD1392}"/>
              </a:ext>
            </a:extLst>
          </p:cNvPr>
          <p:cNvSpPr>
            <a:spLocks noGrp="1"/>
          </p:cNvSpPr>
          <p:nvPr>
            <p:ph type="title"/>
          </p:nvPr>
        </p:nvSpPr>
        <p:spPr/>
        <p:txBody>
          <a:bodyPr/>
          <a:lstStyle/>
          <a:p>
            <a:r>
              <a:rPr lang="el-GR" dirty="0"/>
              <a:t>Δομή </a:t>
            </a:r>
            <a:endParaRPr lang="en-GB" dirty="0"/>
          </a:p>
        </p:txBody>
      </p:sp>
      <p:sp>
        <p:nvSpPr>
          <p:cNvPr id="3" name="Θέση περιεχομένου 2">
            <a:extLst>
              <a:ext uri="{FF2B5EF4-FFF2-40B4-BE49-F238E27FC236}">
                <a16:creationId xmlns:a16="http://schemas.microsoft.com/office/drawing/2014/main" id="{B9FAD80A-C4A2-6A9B-3E5E-FC96D406B74B}"/>
              </a:ext>
            </a:extLst>
          </p:cNvPr>
          <p:cNvSpPr>
            <a:spLocks noGrp="1"/>
          </p:cNvSpPr>
          <p:nvPr>
            <p:ph idx="1"/>
          </p:nvPr>
        </p:nvSpPr>
        <p:spPr/>
        <p:txBody>
          <a:bodyPr/>
          <a:lstStyle/>
          <a:p>
            <a:r>
              <a:rPr lang="el-GR" dirty="0"/>
              <a:t>Η δομή είναι ένας όρος που χρησιμοποιείται για να υποδηλώσει ένα φαινόμενο που δεν μπορεί να παρατηρηθεί άμεσα και πρέπει να συναχθεί από συγκεκριμένους ή λιγότερο αφηρημένους δείκτες του φαινομένου.</a:t>
            </a:r>
          </a:p>
          <a:p>
            <a:r>
              <a:rPr lang="el-GR" dirty="0"/>
              <a:t>Παραδείγματα τέτοιων δομών είναι η ευεξία, η ψυχική υγεία, η αυτοεκτίμηση και η αυτοπεποίθηση.</a:t>
            </a:r>
          </a:p>
          <a:p>
            <a:r>
              <a:rPr lang="el-GR" dirty="0"/>
              <a:t>Κάθε μια από τις δομές αυτές μπορεί να αναγνωρισθεί μόνο μέσω της παρουσίας συγκεκριμένων μετρήσιμων εννοιών.</a:t>
            </a:r>
          </a:p>
          <a:p>
            <a:r>
              <a:rPr lang="el-GR" dirty="0"/>
              <a:t>Η ευεξία για παράδειγμα μπορεί να μετρηθεί μέσω εργαστηριακών δεδομένων ή της κλινικής παρατήρησης. Τα εργαστηριακά δεδομένα είναι ένας ιδιαίτερα αντικειμενικός δείκτης ευεξίας, ενώ η κλινική παρατήρηση αποτελεί έναν λιγότερο αντικειμενικό δείκτη ευεξίας.</a:t>
            </a:r>
            <a:endParaRPr lang="en-GB" dirty="0"/>
          </a:p>
        </p:txBody>
      </p:sp>
    </p:spTree>
    <p:extLst>
      <p:ext uri="{BB962C8B-B14F-4D97-AF65-F5344CB8AC3E}">
        <p14:creationId xmlns:p14="http://schemas.microsoft.com/office/powerpoint/2010/main" val="150712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33B766-B997-7DDE-067F-C11E2C903232}"/>
              </a:ext>
            </a:extLst>
          </p:cNvPr>
          <p:cNvSpPr>
            <a:spLocks noGrp="1"/>
          </p:cNvSpPr>
          <p:nvPr>
            <p:ph type="title"/>
          </p:nvPr>
        </p:nvSpPr>
        <p:spPr/>
        <p:txBody>
          <a:bodyPr/>
          <a:lstStyle/>
          <a:p>
            <a:r>
              <a:rPr lang="el-GR" dirty="0"/>
              <a:t>Προτασιακές δηλώσεις</a:t>
            </a:r>
            <a:endParaRPr lang="en-GB" dirty="0"/>
          </a:p>
        </p:txBody>
      </p:sp>
      <p:sp>
        <p:nvSpPr>
          <p:cNvPr id="3" name="Θέση περιεχομένου 2">
            <a:extLst>
              <a:ext uri="{FF2B5EF4-FFF2-40B4-BE49-F238E27FC236}">
                <a16:creationId xmlns:a16="http://schemas.microsoft.com/office/drawing/2014/main" id="{71B357AB-6CEF-FD7B-EF05-5EDB54DA5EFD}"/>
              </a:ext>
            </a:extLst>
          </p:cNvPr>
          <p:cNvSpPr>
            <a:spLocks noGrp="1"/>
          </p:cNvSpPr>
          <p:nvPr>
            <p:ph idx="1"/>
          </p:nvPr>
        </p:nvSpPr>
        <p:spPr/>
        <p:txBody>
          <a:bodyPr/>
          <a:lstStyle/>
          <a:p>
            <a:r>
              <a:rPr lang="el-GR" dirty="0"/>
              <a:t>Μια προτασιακή δήλωση διαβεβαιώνει τη σχέση μεταξύ των εννοιών.</a:t>
            </a:r>
          </a:p>
          <a:p>
            <a:r>
              <a:rPr lang="el-GR" dirty="0"/>
              <a:t>Οι προτασιακές δηλώσεις προκύπτουν από τις θεωρίες ή από τις γενικεύσεις που βασίζονται σε εμπειρικά δεδομένα. </a:t>
            </a:r>
          </a:p>
          <a:p>
            <a:r>
              <a:rPr lang="el-GR" dirty="0"/>
              <a:t>Μια προτασιακή δήλωση υποδηλώνει τη σχέση μεταξύ των εννοιών με ποικίλους τρόπους και ισχυρίζεται ότι δύο γεγονότα ή φαινόμενα έχουν την τάση να μεταβάλλονται μαζί. Π.χ. «Υπάρχει μια σχέση μεταξύ του ρυθμού των παλμών και του ρυθμού των αναπνοών».</a:t>
            </a:r>
          </a:p>
          <a:p>
            <a:r>
              <a:rPr lang="el-GR" dirty="0"/>
              <a:t>Επίσης, είναι δυνατό, μια μεταβλητή να έχει ως αποτέλεσμα μία άλλη μεταβλητή. Π.χ. «Τα βακτήρια προκαλούν ασθένεια».</a:t>
            </a:r>
            <a:endParaRPr lang="en-GB" dirty="0"/>
          </a:p>
        </p:txBody>
      </p:sp>
    </p:spTree>
    <p:extLst>
      <p:ext uri="{BB962C8B-B14F-4D97-AF65-F5344CB8AC3E}">
        <p14:creationId xmlns:p14="http://schemas.microsoft.com/office/powerpoint/2010/main" val="2881241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938648-F035-D53B-5E9A-C91DEE862436}"/>
              </a:ext>
            </a:extLst>
          </p:cNvPr>
          <p:cNvSpPr>
            <a:spLocks noGrp="1"/>
          </p:cNvSpPr>
          <p:nvPr>
            <p:ph type="title"/>
          </p:nvPr>
        </p:nvSpPr>
        <p:spPr/>
        <p:txBody>
          <a:bodyPr/>
          <a:lstStyle/>
          <a:p>
            <a:r>
              <a:rPr lang="el-GR" dirty="0"/>
              <a:t>Εμπειρική γενίκευση</a:t>
            </a:r>
            <a:endParaRPr lang="en-GB" dirty="0"/>
          </a:p>
        </p:txBody>
      </p:sp>
      <p:sp>
        <p:nvSpPr>
          <p:cNvPr id="3" name="Θέση περιεχομένου 2">
            <a:extLst>
              <a:ext uri="{FF2B5EF4-FFF2-40B4-BE49-F238E27FC236}">
                <a16:creationId xmlns:a16="http://schemas.microsoft.com/office/drawing/2014/main" id="{D815198C-C9F8-62E4-14A7-7CCB91FB1E01}"/>
              </a:ext>
            </a:extLst>
          </p:cNvPr>
          <p:cNvSpPr>
            <a:spLocks noGrp="1"/>
          </p:cNvSpPr>
          <p:nvPr>
            <p:ph idx="1"/>
          </p:nvPr>
        </p:nvSpPr>
        <p:spPr/>
        <p:txBody>
          <a:bodyPr/>
          <a:lstStyle/>
          <a:p>
            <a:r>
              <a:rPr lang="el-GR" dirty="0"/>
              <a:t>Όταν εντοπίζεται ένα παρόμοιο πρότυπο γεγονότων στα εμπειρικά δεδομένα αρκετών διαφορετικών μελετών, τότε το πρότυπο αυτό αποκαλείται εμπειρική γενίκευση.</a:t>
            </a:r>
          </a:p>
          <a:p>
            <a:r>
              <a:rPr lang="el-GR" dirty="0"/>
              <a:t>Οι εμπειρικές γενικεύσεις εμπεριέχουν σε περιληπτική μορφή τα αποτελέσματα αρκετών εμπειρικών μελετών.</a:t>
            </a:r>
          </a:p>
          <a:p>
            <a:r>
              <a:rPr lang="el-GR" dirty="0"/>
              <a:t>Οι εμπειρικές γενικεύσεις είναι «δηλώσεις που έχουν ελεγχθεί επανειλημμένα και δεν έχουν διαψευσθεί».</a:t>
            </a:r>
          </a:p>
          <a:p>
            <a:r>
              <a:rPr lang="el-GR" dirty="0"/>
              <a:t>Π.χ. αρκετές μελέτες αναδεικνύουν ότι οι γυναίκες πηγαίνουν πιο τακτικά στην εκκλησία από ότι οι άντρες. Επομένως, η εμπειρική γενίκευση που μπορεί να εξαχθεί είναι ότι οι γυναίκες επισκέπτονται πιο τακτικά την εκκλησία από ότι οι άντρες.</a:t>
            </a:r>
            <a:endParaRPr lang="en-GB" dirty="0"/>
          </a:p>
        </p:txBody>
      </p:sp>
    </p:spTree>
    <p:extLst>
      <p:ext uri="{BB962C8B-B14F-4D97-AF65-F5344CB8AC3E}">
        <p14:creationId xmlns:p14="http://schemas.microsoft.com/office/powerpoint/2010/main" val="2860853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4F62497-F7FA-4BED-D552-5CDC60BA167F}"/>
              </a:ext>
            </a:extLst>
          </p:cNvPr>
          <p:cNvSpPr>
            <a:spLocks noGrp="1"/>
          </p:cNvSpPr>
          <p:nvPr>
            <p:ph type="title"/>
          </p:nvPr>
        </p:nvSpPr>
        <p:spPr/>
        <p:txBody>
          <a:bodyPr/>
          <a:lstStyle/>
          <a:p>
            <a:r>
              <a:rPr lang="el-GR" dirty="0"/>
              <a:t>Υπόθεση </a:t>
            </a:r>
            <a:endParaRPr lang="en-GB" dirty="0"/>
          </a:p>
        </p:txBody>
      </p:sp>
      <p:sp>
        <p:nvSpPr>
          <p:cNvPr id="3" name="Θέση περιεχομένου 2">
            <a:extLst>
              <a:ext uri="{FF2B5EF4-FFF2-40B4-BE49-F238E27FC236}">
                <a16:creationId xmlns:a16="http://schemas.microsoft.com/office/drawing/2014/main" id="{9C490C46-F3FC-2B0D-DD72-C7BF56821CB6}"/>
              </a:ext>
            </a:extLst>
          </p:cNvPr>
          <p:cNvSpPr>
            <a:spLocks noGrp="1"/>
          </p:cNvSpPr>
          <p:nvPr>
            <p:ph idx="1"/>
          </p:nvPr>
        </p:nvSpPr>
        <p:spPr/>
        <p:txBody>
          <a:bodyPr/>
          <a:lstStyle/>
          <a:p>
            <a:r>
              <a:rPr lang="el-GR" dirty="0"/>
              <a:t>Μια υπόθεση προβλέπει τη σχέση μεταξύ δύο ή περισσοτέρων μεταβλητών.</a:t>
            </a:r>
          </a:p>
          <a:p>
            <a:r>
              <a:rPr lang="el-GR" dirty="0"/>
              <a:t>Οι υποθέσεις αντανακλούν τις προσδοκίες του ερευνητή σχετικά με το αποτέλεσμα της μελέτης.</a:t>
            </a:r>
          </a:p>
          <a:p>
            <a:r>
              <a:rPr lang="el-GR" dirty="0"/>
              <a:t>Μέσω των υποθέσεων, ελέγχονται οι θεωρητικές προτάσεις στα πλαίσια της πραγματικότητας.  Έπειτα, ο ερευνητής μπορεί να προωθήσει την επιστημονική γνώση υποστηρίζοντας ή μη την εν λόγω θεωρία.</a:t>
            </a:r>
            <a:endParaRPr lang="en-GB" dirty="0"/>
          </a:p>
        </p:txBody>
      </p:sp>
    </p:spTree>
    <p:extLst>
      <p:ext uri="{BB962C8B-B14F-4D97-AF65-F5344CB8AC3E}">
        <p14:creationId xmlns:p14="http://schemas.microsoft.com/office/powerpoint/2010/main" val="3312607115"/>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365</TotalTime>
  <Words>2703</Words>
  <Application>Microsoft Office PowerPoint</Application>
  <PresentationFormat>Ευρεία οθόνη</PresentationFormat>
  <Paragraphs>208</Paragraphs>
  <Slides>39</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39</vt:i4>
      </vt:variant>
    </vt:vector>
  </HeadingPairs>
  <TitlesOfParts>
    <vt:vector size="42" baseType="lpstr">
      <vt:lpstr>Calibri</vt:lpstr>
      <vt:lpstr>Calibri Light</vt:lpstr>
      <vt:lpstr>Ανασκόπηση</vt:lpstr>
      <vt:lpstr>Θεωρία και νοσηλευτική έρευνα</vt:lpstr>
      <vt:lpstr>Εισαγωγή </vt:lpstr>
      <vt:lpstr>Θεωρητική ορολογία</vt:lpstr>
      <vt:lpstr>Θεωρία </vt:lpstr>
      <vt:lpstr>Έννοια </vt:lpstr>
      <vt:lpstr>Δομή </vt:lpstr>
      <vt:lpstr>Προτασιακές δηλώσεις</vt:lpstr>
      <vt:lpstr>Εμπειρική γενίκευση</vt:lpstr>
      <vt:lpstr>Υπόθεση </vt:lpstr>
      <vt:lpstr>Πρότυπο </vt:lpstr>
      <vt:lpstr>Νοσηλευτικά εννοιολογικά πρότυπα</vt:lpstr>
      <vt:lpstr>Πρότυπο αυτοφροντίδας κατά Orem</vt:lpstr>
      <vt:lpstr>Ενιαία ανθρωπιστική επιστήμη κατά Rogers</vt:lpstr>
      <vt:lpstr>Το προσαρμοστικό πρότυπο κατά Roy</vt:lpstr>
      <vt:lpstr>Πρότυπο συστήματος κατά Neuman</vt:lpstr>
      <vt:lpstr>Θεωρητικά και εννοιολογικά πλαίσια</vt:lpstr>
      <vt:lpstr>Θεωρητικά και εννοιολογικά πλαίσια</vt:lpstr>
      <vt:lpstr>Παραγωγή και ανάπτυξη θεωρίας</vt:lpstr>
      <vt:lpstr>Αφαιρετικές και επαγωγικές συλλογιστικές διαδικασίες στην παραγωγή και ανάπτυξη της θεωρίας</vt:lpstr>
      <vt:lpstr>Κοινές έννοιες που περιλαμβάνονται σχεδόν σε όλα τα νοσηλευτικά εννοιολογικά μοντέλα</vt:lpstr>
      <vt:lpstr>Τύποι θεωριών</vt:lpstr>
      <vt:lpstr>Πηγές θεωριών για τη νοσηλευτική έρευνα</vt:lpstr>
      <vt:lpstr>Τα βήματα για την επιλογή μιας θεωρίας</vt:lpstr>
      <vt:lpstr>Αξιολόγηση θεωρητικού ή εννοιολογικού πλαισίου μιας μελέτης</vt:lpstr>
      <vt:lpstr>Ερωτήσεις κατανόησης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Christos Stylianou</dc:creator>
  <cp:lastModifiedBy>Christos Stylianou</cp:lastModifiedBy>
  <cp:revision>7</cp:revision>
  <dcterms:created xsi:type="dcterms:W3CDTF">2025-11-15T11:04:28Z</dcterms:created>
  <dcterms:modified xsi:type="dcterms:W3CDTF">2025-11-15T17:10:11Z</dcterms:modified>
</cp:coreProperties>
</file>