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302" r:id="rId14"/>
    <p:sldId id="267" r:id="rId15"/>
    <p:sldId id="268" r:id="rId16"/>
    <p:sldId id="269" r:id="rId17"/>
    <p:sldId id="270" r:id="rId18"/>
    <p:sldId id="271" r:id="rId19"/>
    <p:sldId id="272" r:id="rId20"/>
    <p:sldId id="273" r:id="rId21"/>
    <p:sldId id="274" r:id="rId22"/>
    <p:sldId id="275" r:id="rId23"/>
    <p:sldId id="276" r:id="rId24"/>
    <p:sldId id="303"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4" r:id="rId49"/>
    <p:sldId id="305" r:id="rId50"/>
    <p:sldId id="306" r:id="rId51"/>
    <p:sldId id="307" r:id="rId52"/>
    <p:sldId id="308" r:id="rId53"/>
    <p:sldId id="309" r:id="rId54"/>
    <p:sldId id="310" r:id="rId55"/>
    <p:sldId id="31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7676E-7839-41CE-B2CE-578286CE2F96}" type="datetimeFigureOut">
              <a:rPr lang="el-GR" smtClean="0"/>
              <a:t>13/10/2025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5C0D0B-EB48-48AD-97A5-4EF7D34FEF7F}"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01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7676E-7839-41CE-B2CE-578286CE2F96}" type="datetimeFigureOut">
              <a:rPr lang="el-GR" smtClean="0"/>
              <a:t>13/10/2025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5C0D0B-EB48-48AD-97A5-4EF7D34FEF7F}" type="slidenum">
              <a:rPr lang="el-GR" smtClean="0"/>
              <a:t>‹#›</a:t>
            </a:fld>
            <a:endParaRPr lang="el-GR"/>
          </a:p>
        </p:txBody>
      </p:sp>
    </p:spTree>
    <p:extLst>
      <p:ext uri="{BB962C8B-B14F-4D97-AF65-F5344CB8AC3E}">
        <p14:creationId xmlns:p14="http://schemas.microsoft.com/office/powerpoint/2010/main" val="422606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7676E-7839-41CE-B2CE-578286CE2F96}" type="datetimeFigureOut">
              <a:rPr lang="el-GR" smtClean="0"/>
              <a:t>13/10/2025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5C0D0B-EB48-48AD-97A5-4EF7D34FEF7F}" type="slidenum">
              <a:rPr lang="el-GR" smtClean="0"/>
              <a:t>‹#›</a:t>
            </a:fld>
            <a:endParaRPr lang="el-GR"/>
          </a:p>
        </p:txBody>
      </p:sp>
    </p:spTree>
    <p:extLst>
      <p:ext uri="{BB962C8B-B14F-4D97-AF65-F5344CB8AC3E}">
        <p14:creationId xmlns:p14="http://schemas.microsoft.com/office/powerpoint/2010/main" val="303653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7676E-7839-41CE-B2CE-578286CE2F96}" type="datetimeFigureOut">
              <a:rPr lang="el-GR" smtClean="0"/>
              <a:t>13/10/2025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5C0D0B-EB48-48AD-97A5-4EF7D34FEF7F}" type="slidenum">
              <a:rPr lang="el-GR" smtClean="0"/>
              <a:t>‹#›</a:t>
            </a:fld>
            <a:endParaRPr lang="el-GR"/>
          </a:p>
        </p:txBody>
      </p:sp>
    </p:spTree>
    <p:extLst>
      <p:ext uri="{BB962C8B-B14F-4D97-AF65-F5344CB8AC3E}">
        <p14:creationId xmlns:p14="http://schemas.microsoft.com/office/powerpoint/2010/main" val="159757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7676E-7839-41CE-B2CE-578286CE2F96}" type="datetimeFigureOut">
              <a:rPr lang="el-GR" smtClean="0"/>
              <a:t>13/10/2025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5C0D0B-EB48-48AD-97A5-4EF7D34FEF7F}"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3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7676E-7839-41CE-B2CE-578286CE2F96}" type="datetimeFigureOut">
              <a:rPr lang="el-GR" smtClean="0"/>
              <a:t>13/10/2025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05C0D0B-EB48-48AD-97A5-4EF7D34FEF7F}" type="slidenum">
              <a:rPr lang="el-GR" smtClean="0"/>
              <a:t>‹#›</a:t>
            </a:fld>
            <a:endParaRPr lang="el-GR"/>
          </a:p>
        </p:txBody>
      </p:sp>
    </p:spTree>
    <p:extLst>
      <p:ext uri="{BB962C8B-B14F-4D97-AF65-F5344CB8AC3E}">
        <p14:creationId xmlns:p14="http://schemas.microsoft.com/office/powerpoint/2010/main" val="23156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67676E-7839-41CE-B2CE-578286CE2F96}" type="datetimeFigureOut">
              <a:rPr lang="el-GR" smtClean="0"/>
              <a:t>13/10/2025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05C0D0B-EB48-48AD-97A5-4EF7D34FEF7F}" type="slidenum">
              <a:rPr lang="el-GR" smtClean="0"/>
              <a:t>‹#›</a:t>
            </a:fld>
            <a:endParaRPr lang="el-GR"/>
          </a:p>
        </p:txBody>
      </p:sp>
    </p:spTree>
    <p:extLst>
      <p:ext uri="{BB962C8B-B14F-4D97-AF65-F5344CB8AC3E}">
        <p14:creationId xmlns:p14="http://schemas.microsoft.com/office/powerpoint/2010/main" val="243177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7676E-7839-41CE-B2CE-578286CE2F96}" type="datetimeFigureOut">
              <a:rPr lang="el-GR" smtClean="0"/>
              <a:t>13/10/2025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05C0D0B-EB48-48AD-97A5-4EF7D34FEF7F}" type="slidenum">
              <a:rPr lang="el-GR" smtClean="0"/>
              <a:t>‹#›</a:t>
            </a:fld>
            <a:endParaRPr lang="el-GR"/>
          </a:p>
        </p:txBody>
      </p:sp>
    </p:spTree>
    <p:extLst>
      <p:ext uri="{BB962C8B-B14F-4D97-AF65-F5344CB8AC3E}">
        <p14:creationId xmlns:p14="http://schemas.microsoft.com/office/powerpoint/2010/main" val="10814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867676E-7839-41CE-B2CE-578286CE2F96}" type="datetimeFigureOut">
              <a:rPr lang="el-GR" smtClean="0"/>
              <a:t>13/10/2025</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805C0D0B-EB48-48AD-97A5-4EF7D34FEF7F}" type="slidenum">
              <a:rPr lang="el-GR" smtClean="0"/>
              <a:t>‹#›</a:t>
            </a:fld>
            <a:endParaRPr lang="el-GR"/>
          </a:p>
        </p:txBody>
      </p:sp>
    </p:spTree>
    <p:extLst>
      <p:ext uri="{BB962C8B-B14F-4D97-AF65-F5344CB8AC3E}">
        <p14:creationId xmlns:p14="http://schemas.microsoft.com/office/powerpoint/2010/main" val="130721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867676E-7839-41CE-B2CE-578286CE2F96}" type="datetimeFigureOut">
              <a:rPr lang="el-GR" smtClean="0"/>
              <a:t>13/10/2025</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5C0D0B-EB48-48AD-97A5-4EF7D34FEF7F}" type="slidenum">
              <a:rPr lang="el-GR" smtClean="0"/>
              <a:t>‹#›</a:t>
            </a:fld>
            <a:endParaRPr lang="el-GR"/>
          </a:p>
        </p:txBody>
      </p:sp>
    </p:spTree>
    <p:extLst>
      <p:ext uri="{BB962C8B-B14F-4D97-AF65-F5344CB8AC3E}">
        <p14:creationId xmlns:p14="http://schemas.microsoft.com/office/powerpoint/2010/main" val="173627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67676E-7839-41CE-B2CE-578286CE2F96}" type="datetimeFigureOut">
              <a:rPr lang="el-GR" smtClean="0"/>
              <a:t>13/10/2025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05C0D0B-EB48-48AD-97A5-4EF7D34FEF7F}" type="slidenum">
              <a:rPr lang="el-GR" smtClean="0"/>
              <a:t>‹#›</a:t>
            </a:fld>
            <a:endParaRPr lang="el-GR"/>
          </a:p>
        </p:txBody>
      </p:sp>
    </p:spTree>
    <p:extLst>
      <p:ext uri="{BB962C8B-B14F-4D97-AF65-F5344CB8AC3E}">
        <p14:creationId xmlns:p14="http://schemas.microsoft.com/office/powerpoint/2010/main" val="296406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867676E-7839-41CE-B2CE-578286CE2F96}" type="datetimeFigureOut">
              <a:rPr lang="el-GR" smtClean="0"/>
              <a:t>13/10/2025</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05C0D0B-EB48-48AD-97A5-4EF7D34FEF7F}"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010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E79F-29F3-4E6F-AB1F-A0CA355C56B4}"/>
              </a:ext>
            </a:extLst>
          </p:cNvPr>
          <p:cNvSpPr>
            <a:spLocks noGrp="1"/>
          </p:cNvSpPr>
          <p:nvPr>
            <p:ph type="ctrTitle"/>
          </p:nvPr>
        </p:nvSpPr>
        <p:spPr/>
        <p:txBody>
          <a:bodyPr/>
          <a:lstStyle/>
          <a:p>
            <a:r>
              <a:rPr lang="el-GR" dirty="0"/>
              <a:t>Ηθικά Ζητήματα στη Νοσηλευτική Έρευνα</a:t>
            </a:r>
          </a:p>
        </p:txBody>
      </p:sp>
    </p:spTree>
    <p:extLst>
      <p:ext uri="{BB962C8B-B14F-4D97-AF65-F5344CB8AC3E}">
        <p14:creationId xmlns:p14="http://schemas.microsoft.com/office/powerpoint/2010/main" val="411433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9733-FCF1-44D2-AB5A-C3BD0003D052}"/>
              </a:ext>
            </a:extLst>
          </p:cNvPr>
          <p:cNvSpPr>
            <a:spLocks noGrp="1"/>
          </p:cNvSpPr>
          <p:nvPr>
            <p:ph type="title"/>
          </p:nvPr>
        </p:nvSpPr>
        <p:spPr/>
        <p:txBody>
          <a:bodyPr/>
          <a:lstStyle/>
          <a:p>
            <a:r>
              <a:rPr lang="el-GR" dirty="0"/>
              <a:t>Διαδικασία επιλογής υποκειμένου</a:t>
            </a:r>
          </a:p>
        </p:txBody>
      </p:sp>
      <p:sp>
        <p:nvSpPr>
          <p:cNvPr id="3" name="Content Placeholder 2">
            <a:extLst>
              <a:ext uri="{FF2B5EF4-FFF2-40B4-BE49-F238E27FC236}">
                <a16:creationId xmlns:a16="http://schemas.microsoft.com/office/drawing/2014/main" id="{5C9BF5AC-675F-4086-99C8-67B63F860DEB}"/>
              </a:ext>
            </a:extLst>
          </p:cNvPr>
          <p:cNvSpPr>
            <a:spLocks noGrp="1"/>
          </p:cNvSpPr>
          <p:nvPr>
            <p:ph idx="1"/>
          </p:nvPr>
        </p:nvSpPr>
        <p:spPr/>
        <p:txBody>
          <a:bodyPr/>
          <a:lstStyle/>
          <a:p>
            <a:r>
              <a:rPr lang="el-GR" dirty="0"/>
              <a:t>Σήμερα ο όρος «υποκείμενα της έρευνας» χρησιμοποιείται όλο και λιγότερο.</a:t>
            </a:r>
          </a:p>
          <a:p>
            <a:r>
              <a:rPr lang="el-GR" dirty="0"/>
              <a:t>Όροι, όπως </a:t>
            </a:r>
            <a:r>
              <a:rPr lang="el-GR" i="1" dirty="0"/>
              <a:t>συμμετέχοντες, ανταποκριτές </a:t>
            </a:r>
            <a:r>
              <a:rPr lang="el-GR" dirty="0"/>
              <a:t>και</a:t>
            </a:r>
            <a:r>
              <a:rPr lang="el-GR" i="1" dirty="0"/>
              <a:t> πληροφοριοδότες </a:t>
            </a:r>
            <a:r>
              <a:rPr lang="el-GR" dirty="0"/>
              <a:t>θεωρούνται πιο δόκιμοι.</a:t>
            </a:r>
          </a:p>
          <a:p>
            <a:r>
              <a:rPr lang="el-GR" dirty="0"/>
              <a:t>Ένας από τους πρωταρχικούς στόχους των ερευνητών είναι η επιλογή ενός αμερόληπτου δείγματος ατόμων.</a:t>
            </a:r>
          </a:p>
          <a:p>
            <a:r>
              <a:rPr lang="el-GR" dirty="0"/>
              <a:t>Οι συμμετέχοντες της έρευνας θα πρέπει να πληροφορούνται σχετικά με τον τρόπο που επιλέχθηκαν να συμμετάσχουν στη μελέτη αυτή.</a:t>
            </a:r>
          </a:p>
          <a:p>
            <a:r>
              <a:rPr lang="el-GR" dirty="0"/>
              <a:t>Σε περίπτωση που επιλέχθηκαν τυχαία, τότε θα πρέπει να ενημερωθούν αναλόγως. Το ίδιο θα πρέπει να γίνει και στην περίπτωση κατά την οποία έπρεπε να πληρούν συγκεκριμένα κριτήρια.</a:t>
            </a:r>
          </a:p>
          <a:p>
            <a:r>
              <a:rPr lang="el-GR" dirty="0"/>
              <a:t> </a:t>
            </a:r>
          </a:p>
        </p:txBody>
      </p:sp>
    </p:spTree>
    <p:extLst>
      <p:ext uri="{BB962C8B-B14F-4D97-AF65-F5344CB8AC3E}">
        <p14:creationId xmlns:p14="http://schemas.microsoft.com/office/powerpoint/2010/main" val="104727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D7E6-A9D2-4F05-9937-3CFDEADC4E55}"/>
              </a:ext>
            </a:extLst>
          </p:cNvPr>
          <p:cNvSpPr>
            <a:spLocks noGrp="1"/>
          </p:cNvSpPr>
          <p:nvPr>
            <p:ph type="title"/>
          </p:nvPr>
        </p:nvSpPr>
        <p:spPr/>
        <p:txBody>
          <a:bodyPr/>
          <a:lstStyle/>
          <a:p>
            <a:r>
              <a:rPr lang="el-GR" dirty="0"/>
              <a:t>Σκοπός της μελέτης</a:t>
            </a:r>
          </a:p>
        </p:txBody>
      </p:sp>
      <p:sp>
        <p:nvSpPr>
          <p:cNvPr id="3" name="Content Placeholder 2">
            <a:extLst>
              <a:ext uri="{FF2B5EF4-FFF2-40B4-BE49-F238E27FC236}">
                <a16:creationId xmlns:a16="http://schemas.microsoft.com/office/drawing/2014/main" id="{24947249-60BB-481D-9155-17D9A3ECBB2B}"/>
              </a:ext>
            </a:extLst>
          </p:cNvPr>
          <p:cNvSpPr>
            <a:spLocks noGrp="1"/>
          </p:cNvSpPr>
          <p:nvPr>
            <p:ph idx="1"/>
          </p:nvPr>
        </p:nvSpPr>
        <p:spPr/>
        <p:txBody>
          <a:bodyPr/>
          <a:lstStyle/>
          <a:p>
            <a:r>
              <a:rPr lang="el-GR" dirty="0"/>
              <a:t>Ο σκοπός ή οι στόχοι της μελέτης θα πρέπει να παρουσιάζονται με σαφήνεια. </a:t>
            </a:r>
          </a:p>
          <a:p>
            <a:r>
              <a:rPr lang="el-GR" dirty="0"/>
              <a:t>Το ενημερωτικό υλικό της έρευνας θα πρέπει να είναι στη γλώσσα των συμμετεχόντων, καθώς και να είναι προσαρμοσμένο στο μορφωτικό τους επίπεδο.</a:t>
            </a:r>
          </a:p>
          <a:p>
            <a:r>
              <a:rPr lang="el-GR" dirty="0"/>
              <a:t>Ο ερευνητής θα πρέπει να είναι ειλικρινής και σαφής όσον αφορά τον σκοπό της μελέτης.</a:t>
            </a:r>
          </a:p>
          <a:p>
            <a:r>
              <a:rPr lang="el-GR" dirty="0"/>
              <a:t>Ωστόσο, δεν είναι πάντα αναγκαίο να περιγράψει ολόκληρη τη φύση της έρευνας. </a:t>
            </a:r>
          </a:p>
          <a:p>
            <a:r>
              <a:rPr lang="el-GR" dirty="0"/>
              <a:t>Για παράδειγμα: εάν μια έρευνα διεξάγεται για να καθορίσει τη διαφορά ανάμεσα στην ικανοποίηση του ασθενή που λαμβάνει φροντίδα από έναν αρχάριο νοσηλευτή και στην ικανοποίηση εκείνου που λαμβάνει τη φροντίδα από έμπειρους νοσηλευτές, θα πρέπει οι συμμετέχοντες να γνωρίζουν μόνο ότι ο σκοπός της μελέτης είναι η αξιολόγηση της ικανοποίησής τους, ανάλογα με τη φροντίδα που θα λάβουν, χωρίς να γνωρίζουν λεπτομέρειες για το είδος και τις διαφορές της φροντίδας.</a:t>
            </a:r>
          </a:p>
        </p:txBody>
      </p:sp>
    </p:spTree>
    <p:extLst>
      <p:ext uri="{BB962C8B-B14F-4D97-AF65-F5344CB8AC3E}">
        <p14:creationId xmlns:p14="http://schemas.microsoft.com/office/powerpoint/2010/main" val="20082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E055-FCF8-4908-9ABB-E37023EF7539}"/>
              </a:ext>
            </a:extLst>
          </p:cNvPr>
          <p:cNvSpPr>
            <a:spLocks noGrp="1"/>
          </p:cNvSpPr>
          <p:nvPr>
            <p:ph type="title"/>
          </p:nvPr>
        </p:nvSpPr>
        <p:spPr/>
        <p:txBody>
          <a:bodyPr/>
          <a:lstStyle/>
          <a:p>
            <a:r>
              <a:rPr lang="el-GR" dirty="0"/>
              <a:t>Μέθοδοι της μελέτης</a:t>
            </a:r>
          </a:p>
        </p:txBody>
      </p:sp>
      <p:sp>
        <p:nvSpPr>
          <p:cNvPr id="3" name="Content Placeholder 2">
            <a:extLst>
              <a:ext uri="{FF2B5EF4-FFF2-40B4-BE49-F238E27FC236}">
                <a16:creationId xmlns:a16="http://schemas.microsoft.com/office/drawing/2014/main" id="{71D591F7-4036-4BA8-BE0C-52C7C16EA2DE}"/>
              </a:ext>
            </a:extLst>
          </p:cNvPr>
          <p:cNvSpPr>
            <a:spLocks noGrp="1"/>
          </p:cNvSpPr>
          <p:nvPr>
            <p:ph idx="1"/>
          </p:nvPr>
        </p:nvSpPr>
        <p:spPr/>
        <p:txBody>
          <a:bodyPr/>
          <a:lstStyle/>
          <a:p>
            <a:r>
              <a:rPr lang="el-GR" dirty="0"/>
              <a:t>Όλες οι πλευρές μιας έρευνας πρέπει να εξηγούνται πλήρως.</a:t>
            </a:r>
          </a:p>
          <a:p>
            <a:r>
              <a:rPr lang="el-GR" dirty="0"/>
              <a:t>Κάτι τέτοιο περιλαμβάνει αναλυτική πληροφόρηση των συμμετεχόντων για τον τόπο και τον χρόνο διεξαγωγής της έρευνας, τη διάρκειά της, καθώς και για τις δραστηριότητες που περιλαμβάνει. </a:t>
            </a:r>
          </a:p>
          <a:p>
            <a:r>
              <a:rPr lang="el-GR" dirty="0"/>
              <a:t>Εάν είναι απαραίτητο να μην αποκαλυφθούν κάποια στοιχεία της έρευνας στους συμμετέχοντες, αυτό θα πρέπει να γνωστοποιηθεί πριν την έναρξη της έρευνας και να ακολουθήσει ένας μετέπειτα απολογισμός. </a:t>
            </a:r>
          </a:p>
          <a:p>
            <a:endParaRPr lang="el-GR" dirty="0"/>
          </a:p>
        </p:txBody>
      </p:sp>
    </p:spTree>
    <p:extLst>
      <p:ext uri="{BB962C8B-B14F-4D97-AF65-F5344CB8AC3E}">
        <p14:creationId xmlns:p14="http://schemas.microsoft.com/office/powerpoint/2010/main" val="205717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BFFAFE-B4D7-635C-7966-F01DFDB9B1FC}"/>
              </a:ext>
            </a:extLst>
          </p:cNvPr>
          <p:cNvSpPr>
            <a:spLocks noGrp="1"/>
          </p:cNvSpPr>
          <p:nvPr>
            <p:ph type="title"/>
          </p:nvPr>
        </p:nvSpPr>
        <p:spPr/>
        <p:txBody>
          <a:bodyPr/>
          <a:lstStyle/>
          <a:p>
            <a:r>
              <a:rPr lang="el-GR" dirty="0"/>
              <a:t>Απολογισμός </a:t>
            </a:r>
            <a:endParaRPr lang="en-GB" dirty="0"/>
          </a:p>
        </p:txBody>
      </p:sp>
      <p:sp>
        <p:nvSpPr>
          <p:cNvPr id="3" name="Θέση περιεχομένου 2">
            <a:extLst>
              <a:ext uri="{FF2B5EF4-FFF2-40B4-BE49-F238E27FC236}">
                <a16:creationId xmlns:a16="http://schemas.microsoft.com/office/drawing/2014/main" id="{E4665A2A-FAA7-8DB7-5D59-A6085F38FE4F}"/>
              </a:ext>
            </a:extLst>
          </p:cNvPr>
          <p:cNvSpPr>
            <a:spLocks noGrp="1"/>
          </p:cNvSpPr>
          <p:nvPr>
            <p:ph idx="1"/>
          </p:nvPr>
        </p:nvSpPr>
        <p:spPr/>
        <p:txBody>
          <a:bodyPr/>
          <a:lstStyle/>
          <a:p>
            <a:r>
              <a:rPr lang="el-GR" dirty="0"/>
              <a:t>Περιλαμβάνει τη συνάντηση του ερευνητή με τους συμμετέχοντες μετά την ολοκλήρωση της έρευνας.</a:t>
            </a:r>
          </a:p>
          <a:p>
            <a:r>
              <a:rPr lang="el-GR" dirty="0"/>
              <a:t>Σκοπός αυτής της συνάντησης είναι να εξασφαλιστεί η κατανόηση των λόγων και η δικαιολόγηση των μεθόδων που χρησιμοποιήθηκαν στη μελέτη, από τους ίδιους τους συμμετέχοντες. </a:t>
            </a:r>
            <a:endParaRPr lang="en-GB" dirty="0"/>
          </a:p>
        </p:txBody>
      </p:sp>
    </p:spTree>
    <p:extLst>
      <p:ext uri="{BB962C8B-B14F-4D97-AF65-F5344CB8AC3E}">
        <p14:creationId xmlns:p14="http://schemas.microsoft.com/office/powerpoint/2010/main" val="89682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4E5B-D446-4C36-B62A-25AA4772A332}"/>
              </a:ext>
            </a:extLst>
          </p:cNvPr>
          <p:cNvSpPr>
            <a:spLocks noGrp="1"/>
          </p:cNvSpPr>
          <p:nvPr>
            <p:ph type="title"/>
          </p:nvPr>
        </p:nvSpPr>
        <p:spPr/>
        <p:txBody>
          <a:bodyPr/>
          <a:lstStyle/>
          <a:p>
            <a:r>
              <a:rPr lang="el-GR" dirty="0"/>
              <a:t>Πιθανοί κίνδυνοι</a:t>
            </a:r>
          </a:p>
        </p:txBody>
      </p:sp>
      <p:sp>
        <p:nvSpPr>
          <p:cNvPr id="3" name="Content Placeholder 2">
            <a:extLst>
              <a:ext uri="{FF2B5EF4-FFF2-40B4-BE49-F238E27FC236}">
                <a16:creationId xmlns:a16="http://schemas.microsoft.com/office/drawing/2014/main" id="{83434417-C226-42FE-A8F0-3EB1B15B7C07}"/>
              </a:ext>
            </a:extLst>
          </p:cNvPr>
          <p:cNvSpPr>
            <a:spLocks noGrp="1"/>
          </p:cNvSpPr>
          <p:nvPr>
            <p:ph idx="1"/>
          </p:nvPr>
        </p:nvSpPr>
        <p:spPr/>
        <p:txBody>
          <a:bodyPr/>
          <a:lstStyle/>
          <a:p>
            <a:r>
              <a:rPr lang="el-GR" dirty="0"/>
              <a:t>Οι συμμετέχοντες μιας έρευνας θα πρέπει να γνωρίζουν καλά οποιουσδήποτε κινδύνους, σωματικούς ή ψυχολογικούς, που θα μπορούσαν να προκύψουν κατά τη συμμετοχή τους στη μελέτη αυτή.</a:t>
            </a:r>
          </a:p>
          <a:p>
            <a:r>
              <a:rPr lang="el-GR" dirty="0"/>
              <a:t>Π.χ.: καρδιακή προσβολή, εγκεφαλικό επεισόδιο, θάνατος</a:t>
            </a:r>
          </a:p>
          <a:p>
            <a:endParaRPr lang="el-GR" dirty="0"/>
          </a:p>
        </p:txBody>
      </p:sp>
    </p:spTree>
    <p:extLst>
      <p:ext uri="{BB962C8B-B14F-4D97-AF65-F5344CB8AC3E}">
        <p14:creationId xmlns:p14="http://schemas.microsoft.com/office/powerpoint/2010/main" val="365601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C47D-FD2B-4F38-9D9F-9836E43E7584}"/>
              </a:ext>
            </a:extLst>
          </p:cNvPr>
          <p:cNvSpPr>
            <a:spLocks noGrp="1"/>
          </p:cNvSpPr>
          <p:nvPr>
            <p:ph type="title"/>
          </p:nvPr>
        </p:nvSpPr>
        <p:spPr/>
        <p:txBody>
          <a:bodyPr/>
          <a:lstStyle/>
          <a:p>
            <a:r>
              <a:rPr lang="el-GR" dirty="0"/>
              <a:t>Πιθανά οφέλη</a:t>
            </a:r>
          </a:p>
        </p:txBody>
      </p:sp>
      <p:sp>
        <p:nvSpPr>
          <p:cNvPr id="3" name="Content Placeholder 2">
            <a:extLst>
              <a:ext uri="{FF2B5EF4-FFF2-40B4-BE49-F238E27FC236}">
                <a16:creationId xmlns:a16="http://schemas.microsoft.com/office/drawing/2014/main" id="{E80F133F-0ACF-404B-B6F9-50B82DF8FE9D}"/>
              </a:ext>
            </a:extLst>
          </p:cNvPr>
          <p:cNvSpPr>
            <a:spLocks noGrp="1"/>
          </p:cNvSpPr>
          <p:nvPr>
            <p:ph idx="1"/>
          </p:nvPr>
        </p:nvSpPr>
        <p:spPr/>
        <p:txBody>
          <a:bodyPr/>
          <a:lstStyle/>
          <a:p>
            <a:r>
              <a:rPr lang="el-GR" dirty="0"/>
              <a:t>Ο Κώδικας της Νυρεμβέργης έθεσε την απαίτηση η έρευνα να γίνεται για το καλό της κοινωνίας.</a:t>
            </a:r>
          </a:p>
          <a:p>
            <a:r>
              <a:rPr lang="el-GR" dirty="0"/>
              <a:t>Όλες οι έρευνες πρέπει να </a:t>
            </a:r>
            <a:r>
              <a:rPr lang="el-GR" dirty="0" err="1"/>
              <a:t>διέπονται</a:t>
            </a:r>
            <a:r>
              <a:rPr lang="el-GR" dirty="0"/>
              <a:t> από αυτή την αρχή.</a:t>
            </a:r>
          </a:p>
          <a:p>
            <a:r>
              <a:rPr lang="el-GR" dirty="0"/>
              <a:t>Περιγράφοντας τα πιθανά οφέλη, ο ερευνητής θα πρέπει να είναι σε θέση να εξηγήσει τα οφέλη που θα προκύψουν τόσο για αυτούς που συμμετέχουν στην έρευνα, όσο και για τον γενικότερο πληθυσμό.</a:t>
            </a:r>
          </a:p>
          <a:p>
            <a:r>
              <a:rPr lang="el-GR" dirty="0"/>
              <a:t>Π.χ.: μείωση άγχους, απώλεια βάρους, ρύθμιση γλυκόζης</a:t>
            </a:r>
          </a:p>
          <a:p>
            <a:endParaRPr lang="el-GR" dirty="0"/>
          </a:p>
        </p:txBody>
      </p:sp>
    </p:spTree>
    <p:extLst>
      <p:ext uri="{BB962C8B-B14F-4D97-AF65-F5344CB8AC3E}">
        <p14:creationId xmlns:p14="http://schemas.microsoft.com/office/powerpoint/2010/main" val="216991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C0A9-C1D3-4DA6-93A7-78CF56E275E0}"/>
              </a:ext>
            </a:extLst>
          </p:cNvPr>
          <p:cNvSpPr>
            <a:spLocks noGrp="1"/>
          </p:cNvSpPr>
          <p:nvPr>
            <p:ph type="title"/>
          </p:nvPr>
        </p:nvSpPr>
        <p:spPr/>
        <p:txBody>
          <a:bodyPr/>
          <a:lstStyle/>
          <a:p>
            <a:r>
              <a:rPr lang="el-GR" dirty="0"/>
              <a:t>Αποζημίωση, εάν και εφόσον παρέχεται</a:t>
            </a:r>
          </a:p>
        </p:txBody>
      </p:sp>
      <p:sp>
        <p:nvSpPr>
          <p:cNvPr id="3" name="Content Placeholder 2">
            <a:extLst>
              <a:ext uri="{FF2B5EF4-FFF2-40B4-BE49-F238E27FC236}">
                <a16:creationId xmlns:a16="http://schemas.microsoft.com/office/drawing/2014/main" id="{56EA9814-B95E-4BE1-BB7E-F0E7C5A27DF1}"/>
              </a:ext>
            </a:extLst>
          </p:cNvPr>
          <p:cNvSpPr>
            <a:spLocks noGrp="1"/>
          </p:cNvSpPr>
          <p:nvPr>
            <p:ph idx="1"/>
          </p:nvPr>
        </p:nvSpPr>
        <p:spPr/>
        <p:txBody>
          <a:bodyPr/>
          <a:lstStyle/>
          <a:p>
            <a:r>
              <a:rPr lang="el-GR" dirty="0"/>
              <a:t>Εάν υπάρχει σε μια έρευνα χρηματική αποζημίωση ή οποιασδήποτε άλλης μορφής αποζημίωση, θα πρέπει να αναφέρεται στο έντυπο συγκατάθεσης.</a:t>
            </a:r>
          </a:p>
          <a:p>
            <a:r>
              <a:rPr lang="el-GR" dirty="0"/>
              <a:t>Σε περίπτωση ύπαρξης αποζημίωσης, ενέχεται ο κίνδυνος τα αποτελέσματα της έρευνας να μην είναι αμερόληπτα, αλλά προκατειλημμένα καθώς οι συμμετέχοντες προσπαθούν να ανταποκριθούν στις προσδοκίες του ερευνητή.</a:t>
            </a:r>
          </a:p>
          <a:p>
            <a:r>
              <a:rPr lang="el-GR" dirty="0"/>
              <a:t>Στη νοσηλευτική έρευνα καλό θα ήταν να αποφεύγεται η παροχή αποζημίωσης. Ωστόσο, ο ερευνητής θα μπορούσε να καλύψει διάφορες δαπάνες, όπως εργαστηριακές εξετάσεις και έξοδα μετακίνησης των συμμετεχόντων.</a:t>
            </a:r>
          </a:p>
        </p:txBody>
      </p:sp>
    </p:spTree>
    <p:extLst>
      <p:ext uri="{BB962C8B-B14F-4D97-AF65-F5344CB8AC3E}">
        <p14:creationId xmlns:p14="http://schemas.microsoft.com/office/powerpoint/2010/main" val="47158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54A6-3EC3-4109-8FE5-1E373A4C3189}"/>
              </a:ext>
            </a:extLst>
          </p:cNvPr>
          <p:cNvSpPr>
            <a:spLocks noGrp="1"/>
          </p:cNvSpPr>
          <p:nvPr>
            <p:ph type="title"/>
          </p:nvPr>
        </p:nvSpPr>
        <p:spPr/>
        <p:txBody>
          <a:bodyPr>
            <a:normAutofit fontScale="90000"/>
          </a:bodyPr>
          <a:lstStyle/>
          <a:p>
            <a:br>
              <a:rPr lang="el-GR" dirty="0"/>
            </a:br>
            <a:br>
              <a:rPr lang="el-GR" dirty="0"/>
            </a:br>
            <a:br>
              <a:rPr lang="el-GR" dirty="0"/>
            </a:br>
            <a:r>
              <a:rPr lang="el-GR" dirty="0"/>
              <a:t>Εναλλακτικές μέθοδοι, εάν και εφόσον υπάρχουν</a:t>
            </a:r>
          </a:p>
        </p:txBody>
      </p:sp>
      <p:sp>
        <p:nvSpPr>
          <p:cNvPr id="3" name="Content Placeholder 2">
            <a:extLst>
              <a:ext uri="{FF2B5EF4-FFF2-40B4-BE49-F238E27FC236}">
                <a16:creationId xmlns:a16="http://schemas.microsoft.com/office/drawing/2014/main" id="{2ED7EBC3-4D15-48CC-BCEE-4CCE9296DD25}"/>
              </a:ext>
            </a:extLst>
          </p:cNvPr>
          <p:cNvSpPr>
            <a:spLocks noGrp="1"/>
          </p:cNvSpPr>
          <p:nvPr>
            <p:ph idx="1"/>
          </p:nvPr>
        </p:nvSpPr>
        <p:spPr/>
        <p:txBody>
          <a:bodyPr/>
          <a:lstStyle/>
          <a:p>
            <a:r>
              <a:rPr lang="el-GR" dirty="0"/>
              <a:t>Πρέπει να δοθούν εξηγήσεις για εναλλακτικές μεθόδους ή θεραπείες που μπορούν να χρησιμοποιηθούν.</a:t>
            </a:r>
          </a:p>
          <a:p>
            <a:r>
              <a:rPr lang="el-GR" dirty="0"/>
              <a:t>Επίσης, οι συμμετέχοντες ενημερώνονται σε περίπτωση που η άλλη ομάδα θα λάβει κάποια διαφορετική θεραπεία.</a:t>
            </a:r>
          </a:p>
          <a:p>
            <a:r>
              <a:rPr lang="el-GR" dirty="0"/>
              <a:t>Σε περίπτωση που οι συμμετέχοντες έχουν δυνατότητα επιλογής ομάδας, αυτή θα πρέπει να δίνεται (μη τυχαιοποιημένη μελέτη).</a:t>
            </a:r>
          </a:p>
          <a:p>
            <a:r>
              <a:rPr lang="el-GR" dirty="0"/>
              <a:t>Το φαινόμενο </a:t>
            </a:r>
            <a:r>
              <a:rPr lang="en-GB" dirty="0"/>
              <a:t>Hawthorne </a:t>
            </a:r>
            <a:r>
              <a:rPr lang="el-GR" dirty="0"/>
              <a:t>μπορεί να επιφέρει αλλαγές στην ψυχολογία των συμμετεχόντων μόνο και μόνο επειδή γνωρίζουν ότι αποτελούν τμήμα μιας μελέτης.</a:t>
            </a:r>
          </a:p>
          <a:p>
            <a:endParaRPr lang="el-GR" dirty="0"/>
          </a:p>
        </p:txBody>
      </p:sp>
    </p:spTree>
    <p:extLst>
      <p:ext uri="{BB962C8B-B14F-4D97-AF65-F5344CB8AC3E}">
        <p14:creationId xmlns:p14="http://schemas.microsoft.com/office/powerpoint/2010/main" val="384785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93E4-1323-4798-9671-61CE26A2AF31}"/>
              </a:ext>
            </a:extLst>
          </p:cNvPr>
          <p:cNvSpPr>
            <a:spLocks noGrp="1"/>
          </p:cNvSpPr>
          <p:nvPr>
            <p:ph type="title"/>
          </p:nvPr>
        </p:nvSpPr>
        <p:spPr/>
        <p:txBody>
          <a:bodyPr/>
          <a:lstStyle/>
          <a:p>
            <a:r>
              <a:rPr lang="el-GR" dirty="0"/>
              <a:t>Εξασφάλιση της ανωνυμίας ή της εχεμύθειας</a:t>
            </a:r>
          </a:p>
        </p:txBody>
      </p:sp>
      <p:sp>
        <p:nvSpPr>
          <p:cNvPr id="3" name="Content Placeholder 2">
            <a:extLst>
              <a:ext uri="{FF2B5EF4-FFF2-40B4-BE49-F238E27FC236}">
                <a16:creationId xmlns:a16="http://schemas.microsoft.com/office/drawing/2014/main" id="{F043FFC8-627D-474B-8B39-1E0E79B37AA4}"/>
              </a:ext>
            </a:extLst>
          </p:cNvPr>
          <p:cNvSpPr>
            <a:spLocks noGrp="1"/>
          </p:cNvSpPr>
          <p:nvPr>
            <p:ph idx="1"/>
          </p:nvPr>
        </p:nvSpPr>
        <p:spPr/>
        <p:txBody>
          <a:bodyPr/>
          <a:lstStyle/>
          <a:p>
            <a:r>
              <a:rPr lang="el-GR" dirty="0"/>
              <a:t>Ο όρος </a:t>
            </a:r>
            <a:r>
              <a:rPr lang="el-GR" b="1" dirty="0"/>
              <a:t>ανωνυμία</a:t>
            </a:r>
            <a:r>
              <a:rPr lang="el-GR" dirty="0"/>
              <a:t> υποδηλώνει ότι κανείς, συμπεριλαμβανομένου και του ερευνητή, δεν μπορεί να συνδέσει τους συμμετέχοντες  με τα δεδομένα που έχουν προσκομίσει.</a:t>
            </a:r>
          </a:p>
          <a:p>
            <a:r>
              <a:rPr lang="el-GR" dirty="0"/>
              <a:t>Εάν δεν μπορεί να συμβεί κάτι τέτοιο, τότε ο ερευνητής οφείλει να διασφαλίσει την </a:t>
            </a:r>
            <a:r>
              <a:rPr lang="el-GR" b="1" dirty="0"/>
              <a:t>εχεμύθεια</a:t>
            </a:r>
            <a:r>
              <a:rPr lang="el-GR" dirty="0"/>
              <a:t> στη μελέτη αυτή.</a:t>
            </a:r>
          </a:p>
          <a:p>
            <a:r>
              <a:rPr lang="el-GR" dirty="0"/>
              <a:t> Η </a:t>
            </a:r>
            <a:r>
              <a:rPr lang="el-GR" b="1" dirty="0"/>
              <a:t>εχεμύθεια</a:t>
            </a:r>
            <a:r>
              <a:rPr lang="el-GR" dirty="0"/>
              <a:t> περιλαμβάνει την προστασία των προσωπικών δεδομένων των συμμετεχόντων από τον ίδιο τον ερευνητή.</a:t>
            </a:r>
          </a:p>
          <a:p>
            <a:r>
              <a:rPr lang="el-GR" dirty="0"/>
              <a:t>Η εχεμύθεια εξασφαλίζεται κωδικοποιώντας τα προσωπικά δεδομένα και διαφυλάττοντας τα ονόματά τους και τους κωδικούς αριθμούς σε ξεχωριστό μέρος, το οποίο είναι </a:t>
            </a:r>
            <a:r>
              <a:rPr lang="el-GR" dirty="0" err="1"/>
              <a:t>προσβάσιμο</a:t>
            </a:r>
            <a:r>
              <a:rPr lang="el-GR" dirty="0"/>
              <a:t> μόνο από την ερευνητική ομάδα.</a:t>
            </a:r>
          </a:p>
          <a:p>
            <a:r>
              <a:rPr lang="el-GR" dirty="0"/>
              <a:t>Οποιαδήποτε λίστα που συνδέει τα ονόματα των συμμετεχόντων με τα δεδομένα θα πρέπει να καταστρέφεται στο τέλος της μελέτης.</a:t>
            </a:r>
          </a:p>
          <a:p>
            <a:endParaRPr lang="el-GR" dirty="0"/>
          </a:p>
          <a:p>
            <a:endParaRPr lang="el-GR" dirty="0"/>
          </a:p>
        </p:txBody>
      </p:sp>
    </p:spTree>
    <p:extLst>
      <p:ext uri="{BB962C8B-B14F-4D97-AF65-F5344CB8AC3E}">
        <p14:creationId xmlns:p14="http://schemas.microsoft.com/office/powerpoint/2010/main" val="337699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F5EF-2539-4BF9-91FF-EECB7E7CE860}"/>
              </a:ext>
            </a:extLst>
          </p:cNvPr>
          <p:cNvSpPr>
            <a:spLocks noGrp="1"/>
          </p:cNvSpPr>
          <p:nvPr>
            <p:ph type="title"/>
          </p:nvPr>
        </p:nvSpPr>
        <p:spPr/>
        <p:txBody>
          <a:bodyPr/>
          <a:lstStyle/>
          <a:p>
            <a:r>
              <a:rPr lang="el-GR" dirty="0"/>
              <a:t>Εξασφάλιση της ανωνυμίας ή της εχεμύθειας</a:t>
            </a:r>
          </a:p>
        </p:txBody>
      </p:sp>
      <p:sp>
        <p:nvSpPr>
          <p:cNvPr id="3" name="Content Placeholder 2">
            <a:extLst>
              <a:ext uri="{FF2B5EF4-FFF2-40B4-BE49-F238E27FC236}">
                <a16:creationId xmlns:a16="http://schemas.microsoft.com/office/drawing/2014/main" id="{0F2BF6C0-3DF5-4292-8150-84E06C13C418}"/>
              </a:ext>
            </a:extLst>
          </p:cNvPr>
          <p:cNvSpPr>
            <a:spLocks noGrp="1"/>
          </p:cNvSpPr>
          <p:nvPr>
            <p:ph idx="1"/>
          </p:nvPr>
        </p:nvSpPr>
        <p:spPr/>
        <p:txBody>
          <a:bodyPr/>
          <a:lstStyle/>
          <a:p>
            <a:r>
              <a:rPr lang="el-GR" dirty="0"/>
              <a:t>Όταν δημοσιευτούν τα αποτελέσματα, θα πρέπει ο τόπος διεξαγωγής της έρευνας και οι άνθρωποι που συμμετείχαν να περιγράφονται αδρά, έτσι ώστε να μην μπορούν να εντοπιστούν ή να αναγνωριστούν.</a:t>
            </a:r>
          </a:p>
          <a:p>
            <a:r>
              <a:rPr lang="el-GR" dirty="0"/>
              <a:t>Η ταυτότητα των νοσοκομείων, των σχολείων ή άλλων ιδρυμάτων θα πρέπει να παραμένει άκρως εμπιστευτική, εκτός και αν υπάρχει άδεια ανακοίνωσής της.</a:t>
            </a:r>
          </a:p>
          <a:p>
            <a:r>
              <a:rPr lang="el-GR" dirty="0"/>
              <a:t>Θα πρέπει να δίνονται σαφείς οδηγίες στους συμμετέχοντες προκειμένου να μην συμπεριλάβουν τα ονόματά τους ή άλλες αναγνωριστικές πληροφορίες στα ερωτηματολόγια.</a:t>
            </a:r>
          </a:p>
        </p:txBody>
      </p:sp>
    </p:spTree>
    <p:extLst>
      <p:ext uri="{BB962C8B-B14F-4D97-AF65-F5344CB8AC3E}">
        <p14:creationId xmlns:p14="http://schemas.microsoft.com/office/powerpoint/2010/main" val="192920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F421-C9E8-4EA1-9121-712EAC0D3289}"/>
              </a:ext>
            </a:extLst>
          </p:cNvPr>
          <p:cNvSpPr>
            <a:spLocks noGrp="1"/>
          </p:cNvSpPr>
          <p:nvPr>
            <p:ph type="title"/>
          </p:nvPr>
        </p:nvSpPr>
        <p:spPr/>
        <p:txBody>
          <a:bodyPr/>
          <a:lstStyle/>
          <a:p>
            <a:r>
              <a:rPr lang="el-GR" dirty="0"/>
              <a:t>Ανάπτυξη του ηθικού κώδικα και των κατευθυντήριων οδηγιών</a:t>
            </a:r>
          </a:p>
        </p:txBody>
      </p:sp>
      <p:sp>
        <p:nvSpPr>
          <p:cNvPr id="3" name="Content Placeholder 2">
            <a:extLst>
              <a:ext uri="{FF2B5EF4-FFF2-40B4-BE49-F238E27FC236}">
                <a16:creationId xmlns:a16="http://schemas.microsoft.com/office/drawing/2014/main" id="{4CEB14AF-B1DA-4020-B59A-19B4A7AD9E30}"/>
              </a:ext>
            </a:extLst>
          </p:cNvPr>
          <p:cNvSpPr>
            <a:spLocks noGrp="1"/>
          </p:cNvSpPr>
          <p:nvPr>
            <p:ph idx="1"/>
          </p:nvPr>
        </p:nvSpPr>
        <p:spPr/>
        <p:txBody>
          <a:bodyPr/>
          <a:lstStyle/>
          <a:p>
            <a:r>
              <a:rPr lang="el-GR" dirty="0"/>
              <a:t>Η ανάγκη θέσπισης κανόνων ηθικής στα πλαίσια μιας έρευνας καθίσταται σαφής ιδίως μετά την εντόπιση περιστατικών ανήθικων ερευνητικών προγραμμάτων.</a:t>
            </a:r>
          </a:p>
          <a:p>
            <a:r>
              <a:rPr lang="el-GR" dirty="0"/>
              <a:t>Η ανάπτυξη των κατάλληλων ηθικών κατευθυντήριων οδηγιών δεν είναι απλή υπόθεση.</a:t>
            </a:r>
          </a:p>
          <a:p>
            <a:r>
              <a:rPr lang="el-GR" dirty="0"/>
              <a:t>Η ηθική αφορά κανόνες και αρχές της ανθρώπινης συμπεριφοράς και καθώς η ανθρώπινη συμπεριφορά είναι ιδιαίτερα σύνθετη, εξίσου δύσκολη είναι και η διαμόρφωση των κανόνων που την καθοδηγούν.</a:t>
            </a:r>
          </a:p>
          <a:p>
            <a:r>
              <a:rPr lang="el-GR" dirty="0"/>
              <a:t>Τα ηθικά πρότυπα που χρησιμοποιούνται σήμερα στην έρευνα βασίστηκαν στις κατευθυντήριες οδηγίες που θεμελιώθηκαν μετά τον Δεύτερο Παγκόσμιο Πόλεμο.</a:t>
            </a:r>
          </a:p>
        </p:txBody>
      </p:sp>
    </p:spTree>
    <p:extLst>
      <p:ext uri="{BB962C8B-B14F-4D97-AF65-F5344CB8AC3E}">
        <p14:creationId xmlns:p14="http://schemas.microsoft.com/office/powerpoint/2010/main" val="140535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83C4-4E9A-422A-9301-EB9C2E77B477}"/>
              </a:ext>
            </a:extLst>
          </p:cNvPr>
          <p:cNvSpPr>
            <a:spLocks noGrp="1"/>
          </p:cNvSpPr>
          <p:nvPr>
            <p:ph type="title"/>
          </p:nvPr>
        </p:nvSpPr>
        <p:spPr>
          <a:xfrm>
            <a:off x="737118" y="286603"/>
            <a:ext cx="10418562" cy="1450757"/>
          </a:xfrm>
        </p:spPr>
        <p:txBody>
          <a:bodyPr>
            <a:normAutofit fontScale="90000"/>
          </a:bodyPr>
          <a:lstStyle/>
          <a:p>
            <a:r>
              <a:rPr lang="el-GR" dirty="0"/>
              <a:t>Δικαίωμα άρνησης συμμετοχής ή αποχώρησης από την έρευνα χωρίς καμία κύρωση</a:t>
            </a:r>
          </a:p>
        </p:txBody>
      </p:sp>
      <p:sp>
        <p:nvSpPr>
          <p:cNvPr id="3" name="Content Placeholder 2">
            <a:extLst>
              <a:ext uri="{FF2B5EF4-FFF2-40B4-BE49-F238E27FC236}">
                <a16:creationId xmlns:a16="http://schemas.microsoft.com/office/drawing/2014/main" id="{FB41F8AD-126A-45B3-80B9-3E95A5773FE7}"/>
              </a:ext>
            </a:extLst>
          </p:cNvPr>
          <p:cNvSpPr>
            <a:spLocks noGrp="1"/>
          </p:cNvSpPr>
          <p:nvPr>
            <p:ph idx="1"/>
          </p:nvPr>
        </p:nvSpPr>
        <p:spPr>
          <a:xfrm>
            <a:off x="1066800" y="2032346"/>
            <a:ext cx="10058400" cy="4023360"/>
          </a:xfrm>
        </p:spPr>
        <p:txBody>
          <a:bodyPr/>
          <a:lstStyle/>
          <a:p>
            <a:r>
              <a:rPr lang="el-GR" dirty="0"/>
              <a:t>Κάθε συμμετοχή σε έρευνα θα πρέπει να είναι εθελοντική.</a:t>
            </a:r>
          </a:p>
          <a:p>
            <a:r>
              <a:rPr lang="el-GR" dirty="0"/>
              <a:t>Καμία μορφή εξαναγκασμού και καμία μορφή κύρωσης δεν μπορεί να υπάρχει σε έρευνα.</a:t>
            </a:r>
          </a:p>
          <a:p>
            <a:r>
              <a:rPr lang="el-GR" dirty="0"/>
              <a:t>Το επίπεδο φροντίδας των ασθενών ή η βαθμολογία των φοιτητών δεν πρέπει να επηρεαστεί από τη συμμετοχή ή τη μη συμμετοχή σε μία έρευνα.</a:t>
            </a:r>
          </a:p>
          <a:p>
            <a:r>
              <a:rPr lang="el-GR" dirty="0"/>
              <a:t>Σήμερα, οι συμμετέχοντες πρέπει να ενημερώνονται ότι έχουν το δικαίωμα να αποχωρήσουν ανά πάσα στιγμή και για </a:t>
            </a:r>
            <a:r>
              <a:rPr lang="el-GR" b="1" dirty="0"/>
              <a:t>οποιονδήποτε</a:t>
            </a:r>
            <a:r>
              <a:rPr lang="el-GR" dirty="0"/>
              <a:t> λόγο από τη μελέτη.</a:t>
            </a:r>
          </a:p>
          <a:p>
            <a:r>
              <a:rPr lang="el-GR" dirty="0"/>
              <a:t>Αντίθετα, στον Κώδικα της Νυρεμβέργης, τα άτομα που συμμετέχουν σε έρευνα μπορούν να αποχωρήσουν αν παρουσιαστεί κάποιο </a:t>
            </a:r>
            <a:r>
              <a:rPr lang="el-GR" b="1" dirty="0"/>
              <a:t>πρόβλημα</a:t>
            </a:r>
            <a:r>
              <a:rPr lang="el-GR" dirty="0"/>
              <a:t>.</a:t>
            </a:r>
          </a:p>
          <a:p>
            <a:endParaRPr lang="el-GR" dirty="0"/>
          </a:p>
        </p:txBody>
      </p:sp>
    </p:spTree>
    <p:extLst>
      <p:ext uri="{BB962C8B-B14F-4D97-AF65-F5344CB8AC3E}">
        <p14:creationId xmlns:p14="http://schemas.microsoft.com/office/powerpoint/2010/main" val="334138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8084-EDE1-4EA9-A322-185D6072838A}"/>
              </a:ext>
            </a:extLst>
          </p:cNvPr>
          <p:cNvSpPr>
            <a:spLocks noGrp="1"/>
          </p:cNvSpPr>
          <p:nvPr>
            <p:ph type="title"/>
          </p:nvPr>
        </p:nvSpPr>
        <p:spPr/>
        <p:txBody>
          <a:bodyPr/>
          <a:lstStyle/>
          <a:p>
            <a:r>
              <a:rPr lang="el-GR" dirty="0"/>
              <a:t>Δυνατότητα απάντησης όλων των πιθανών αποριών</a:t>
            </a:r>
          </a:p>
        </p:txBody>
      </p:sp>
      <p:sp>
        <p:nvSpPr>
          <p:cNvPr id="3" name="Content Placeholder 2">
            <a:extLst>
              <a:ext uri="{FF2B5EF4-FFF2-40B4-BE49-F238E27FC236}">
                <a16:creationId xmlns:a16="http://schemas.microsoft.com/office/drawing/2014/main" id="{67E54376-9755-42E1-9B6A-E6C9FFB85EE5}"/>
              </a:ext>
            </a:extLst>
          </p:cNvPr>
          <p:cNvSpPr>
            <a:spLocks noGrp="1"/>
          </p:cNvSpPr>
          <p:nvPr>
            <p:ph idx="1"/>
          </p:nvPr>
        </p:nvSpPr>
        <p:spPr/>
        <p:txBody>
          <a:bodyPr/>
          <a:lstStyle/>
          <a:p>
            <a:r>
              <a:rPr lang="el-GR" dirty="0"/>
              <a:t>Ο ερευνητής είναι υποχρεωμένος να απαντήσει σε οποιοδήποτε ερώτημα.</a:t>
            </a:r>
          </a:p>
          <a:p>
            <a:r>
              <a:rPr lang="el-GR" dirty="0"/>
              <a:t>Πρέπει να είναι διαθέσιμος (μέσω τηλεφώνου, μέσω </a:t>
            </a:r>
            <a:r>
              <a:rPr lang="en-GB" dirty="0"/>
              <a:t>e-mail, </a:t>
            </a:r>
            <a:r>
              <a:rPr lang="el-GR" dirty="0"/>
              <a:t>κ.λπ.) σε περίπτωση που προκύψουν απορίες αργότερα.</a:t>
            </a:r>
          </a:p>
          <a:p>
            <a:r>
              <a:rPr lang="el-GR" dirty="0"/>
              <a:t>Οι συμμετέχοντες μπορεί να κρατήσουν αντίγραφο του εντύπου συγκατάθεσης.</a:t>
            </a:r>
          </a:p>
        </p:txBody>
      </p:sp>
    </p:spTree>
    <p:extLst>
      <p:ext uri="{BB962C8B-B14F-4D97-AF65-F5344CB8AC3E}">
        <p14:creationId xmlns:p14="http://schemas.microsoft.com/office/powerpoint/2010/main" val="362309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5B1B-1AF4-4BF5-B949-BFA3821950BA}"/>
              </a:ext>
            </a:extLst>
          </p:cNvPr>
          <p:cNvSpPr>
            <a:spLocks noGrp="1"/>
          </p:cNvSpPr>
          <p:nvPr>
            <p:ph type="title"/>
          </p:nvPr>
        </p:nvSpPr>
        <p:spPr/>
        <p:txBody>
          <a:bodyPr/>
          <a:lstStyle/>
          <a:p>
            <a:r>
              <a:rPr lang="el-GR" dirty="0"/>
              <a:t>Δυνατότητα λήψης και εφαρμογής των αποτελεσμάτων της μελέτης</a:t>
            </a:r>
          </a:p>
        </p:txBody>
      </p:sp>
      <p:sp>
        <p:nvSpPr>
          <p:cNvPr id="3" name="Content Placeholder 2">
            <a:extLst>
              <a:ext uri="{FF2B5EF4-FFF2-40B4-BE49-F238E27FC236}">
                <a16:creationId xmlns:a16="http://schemas.microsoft.com/office/drawing/2014/main" id="{2D85690D-2721-4805-A6FA-46E9ED4AE9D2}"/>
              </a:ext>
            </a:extLst>
          </p:cNvPr>
          <p:cNvSpPr>
            <a:spLocks noGrp="1"/>
          </p:cNvSpPr>
          <p:nvPr>
            <p:ph idx="1"/>
          </p:nvPr>
        </p:nvSpPr>
        <p:spPr/>
        <p:txBody>
          <a:bodyPr>
            <a:normAutofit lnSpcReduction="10000"/>
          </a:bodyPr>
          <a:lstStyle/>
          <a:p>
            <a:r>
              <a:rPr lang="el-GR" dirty="0"/>
              <a:t>Ο ερευνητής θα πρέπει να δηλώσει αν τα αποτελέσματα θα δημοσιευθούν.</a:t>
            </a:r>
          </a:p>
          <a:p>
            <a:r>
              <a:rPr lang="el-GR" dirty="0"/>
              <a:t>Θα πρέπει να δίνεται η δυνατότητα στους συμμετέχοντες να αποκτήσουν τα αποτελέσματα της έρευνας.</a:t>
            </a:r>
          </a:p>
          <a:p>
            <a:r>
              <a:rPr lang="el-GR" dirty="0"/>
              <a:t>Δεν σημαίνει ότι αποστέλλεται αντίγραφο των αποτελεσμάτων σε όλους τους συμμετέχοντες, αλλά σε αυτούς που το επιθυμούν.</a:t>
            </a:r>
          </a:p>
          <a:p>
            <a:r>
              <a:rPr lang="el-GR" dirty="0"/>
              <a:t>Ένα σχόλιο του τύπου «Αντίγραφο των αποτελεσμάτων θα είναι στη διάθεσή σας, εάν έρθετε σε επαφή γραπτώς ή τηλεφωνικώς με τον ερευνητή», μπορεί να συμπεριληφθεί στο έντυπο συγκατάθεσης.</a:t>
            </a:r>
          </a:p>
          <a:p>
            <a:r>
              <a:rPr lang="el-GR" dirty="0"/>
              <a:t>Απαραίτητη προϋπόθεση είναι η παροχή του αριθμού τηλεφώνου, της διεύθυνσης ή της ηλεκτρονικής διεύθυνσης του ερευνητή.</a:t>
            </a:r>
          </a:p>
          <a:p>
            <a:r>
              <a:rPr lang="el-GR" dirty="0"/>
              <a:t>Επίσης, θα πρέπει να αναφέρεται η κατά προσέγγιση ημερομηνία έκδοσης των αποτελεσμάτων.</a:t>
            </a:r>
          </a:p>
        </p:txBody>
      </p:sp>
    </p:spTree>
    <p:extLst>
      <p:ext uri="{BB962C8B-B14F-4D97-AF65-F5344CB8AC3E}">
        <p14:creationId xmlns:p14="http://schemas.microsoft.com/office/powerpoint/2010/main" val="214130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BB6F-939C-491E-B69E-8247841E6A0F}"/>
              </a:ext>
            </a:extLst>
          </p:cNvPr>
          <p:cNvSpPr>
            <a:spLocks noGrp="1"/>
          </p:cNvSpPr>
          <p:nvPr>
            <p:ph type="title"/>
          </p:nvPr>
        </p:nvSpPr>
        <p:spPr/>
        <p:txBody>
          <a:bodyPr/>
          <a:lstStyle/>
          <a:p>
            <a:r>
              <a:rPr lang="el-GR" dirty="0"/>
              <a:t>Τεκμηρίωση της ενημερωμένης συγκατάθεσης</a:t>
            </a:r>
          </a:p>
        </p:txBody>
      </p:sp>
      <p:sp>
        <p:nvSpPr>
          <p:cNvPr id="3" name="Content Placeholder 2">
            <a:extLst>
              <a:ext uri="{FF2B5EF4-FFF2-40B4-BE49-F238E27FC236}">
                <a16:creationId xmlns:a16="http://schemas.microsoft.com/office/drawing/2014/main" id="{4D12B2F8-D455-4D0F-A077-1A0AF77FAF7E}"/>
              </a:ext>
            </a:extLst>
          </p:cNvPr>
          <p:cNvSpPr>
            <a:spLocks noGrp="1"/>
          </p:cNvSpPr>
          <p:nvPr>
            <p:ph idx="1"/>
          </p:nvPr>
        </p:nvSpPr>
        <p:spPr/>
        <p:txBody>
          <a:bodyPr/>
          <a:lstStyle/>
          <a:p>
            <a:r>
              <a:rPr lang="el-GR" dirty="0"/>
              <a:t>Η συγκατάθεση θα πρέπει να είναι διατυπωμένη σε γραπτή μορφή.</a:t>
            </a:r>
          </a:p>
          <a:p>
            <a:r>
              <a:rPr lang="el-GR" dirty="0"/>
              <a:t>Σε περίπτωση που ένας υποψήφιος είναι ανήλικος ή ανίκανος να δώσει συγκατάθεση κρίνεται απαραίτητη η συγκατάθεση από τον κηδεμόνα ή από ένα νόμιμα εξουσιοδοτημένο πρόσωπο.</a:t>
            </a:r>
          </a:p>
          <a:p>
            <a:r>
              <a:rPr lang="el-GR" dirty="0"/>
              <a:t>Όλες οι πληροφορίες που συμπεριλαμβάνονται στο έντυπο θα πρέπει να είναι απόλυτα κατανοητές. Δηλαδή να συμβαδίζουν με τη μητρική γλώσσα ή με τη γλώσσα επικοινωνίας του συμμετέχοντα, καθώς και με το μορφωτικό τους επίπεδο.</a:t>
            </a:r>
          </a:p>
        </p:txBody>
      </p:sp>
    </p:spTree>
    <p:extLst>
      <p:ext uri="{BB962C8B-B14F-4D97-AF65-F5344CB8AC3E}">
        <p14:creationId xmlns:p14="http://schemas.microsoft.com/office/powerpoint/2010/main" val="303359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220208-B4D2-C2A3-D870-67F47932E1B9}"/>
              </a:ext>
            </a:extLst>
          </p:cNvPr>
          <p:cNvSpPr>
            <a:spLocks noGrp="1"/>
          </p:cNvSpPr>
          <p:nvPr>
            <p:ph type="title"/>
          </p:nvPr>
        </p:nvSpPr>
        <p:spPr/>
        <p:txBody>
          <a:bodyPr/>
          <a:lstStyle/>
          <a:p>
            <a:r>
              <a:rPr lang="el-GR" dirty="0"/>
              <a:t>Ο νοσηλευτής-ερευνητής ως συνήγορος του ασθενή</a:t>
            </a:r>
            <a:endParaRPr lang="en-GB" dirty="0"/>
          </a:p>
        </p:txBody>
      </p:sp>
      <p:sp>
        <p:nvSpPr>
          <p:cNvPr id="3" name="Θέση περιεχομένου 2">
            <a:extLst>
              <a:ext uri="{FF2B5EF4-FFF2-40B4-BE49-F238E27FC236}">
                <a16:creationId xmlns:a16="http://schemas.microsoft.com/office/drawing/2014/main" id="{A3AFFC8D-2F4B-7FA9-B433-D18CEA766ED5}"/>
              </a:ext>
            </a:extLst>
          </p:cNvPr>
          <p:cNvSpPr>
            <a:spLocks noGrp="1"/>
          </p:cNvSpPr>
          <p:nvPr>
            <p:ph idx="1"/>
          </p:nvPr>
        </p:nvSpPr>
        <p:spPr/>
        <p:txBody>
          <a:bodyPr/>
          <a:lstStyle/>
          <a:p>
            <a:r>
              <a:rPr lang="el-GR" dirty="0"/>
              <a:t>Προστασία </a:t>
            </a:r>
            <a:r>
              <a:rPr lang="el-GR" dirty="0" err="1"/>
              <a:t>ιδιωτικότητας</a:t>
            </a:r>
            <a:endParaRPr lang="el-GR" dirty="0"/>
          </a:p>
          <a:p>
            <a:r>
              <a:rPr lang="el-GR" dirty="0"/>
              <a:t>Προστασία αξιοπρέπειας</a:t>
            </a:r>
          </a:p>
          <a:p>
            <a:r>
              <a:rPr lang="el-GR" dirty="0"/>
              <a:t>Προστασία από αδικαιολόγητους σωματικούς ή ψυχικούς κινδύνους</a:t>
            </a:r>
          </a:p>
          <a:p>
            <a:r>
              <a:rPr lang="el-GR" dirty="0"/>
              <a:t>Προστασία δικαιωμάτων ευάλωτων ομάδων (παιδιά, ηλικιωμένοι, φυλακισμένοι, αναίσθητοι)</a:t>
            </a:r>
          </a:p>
          <a:p>
            <a:r>
              <a:rPr lang="el-GR" dirty="0"/>
              <a:t>Εάν το παιδί είναι μεγαλύτερο των 7 ετών, η συγκατάθεσή του είναι απαραίτητη προκειμένου να συμμετάσχει σε μια έρευνα.</a:t>
            </a:r>
            <a:endParaRPr lang="en-GB" dirty="0"/>
          </a:p>
        </p:txBody>
      </p:sp>
    </p:spTree>
    <p:extLst>
      <p:ext uri="{BB962C8B-B14F-4D97-AF65-F5344CB8AC3E}">
        <p14:creationId xmlns:p14="http://schemas.microsoft.com/office/powerpoint/2010/main" val="283627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13C623-AFA2-8DE4-26A1-5919D4556113}"/>
              </a:ext>
            </a:extLst>
          </p:cNvPr>
          <p:cNvSpPr>
            <a:spLocks noGrp="1"/>
          </p:cNvSpPr>
          <p:nvPr>
            <p:ph type="title"/>
          </p:nvPr>
        </p:nvSpPr>
        <p:spPr/>
        <p:txBody>
          <a:bodyPr/>
          <a:lstStyle/>
          <a:p>
            <a:r>
              <a:rPr lang="el-GR" dirty="0"/>
              <a:t>Σχολιασμός της ηθικής διάστασης της έρευνας</a:t>
            </a:r>
            <a:endParaRPr lang="en-GB" dirty="0"/>
          </a:p>
        </p:txBody>
      </p:sp>
      <p:sp>
        <p:nvSpPr>
          <p:cNvPr id="3" name="Θέση περιεχομένου 2">
            <a:extLst>
              <a:ext uri="{FF2B5EF4-FFF2-40B4-BE49-F238E27FC236}">
                <a16:creationId xmlns:a16="http://schemas.microsoft.com/office/drawing/2014/main" id="{292318F7-E2FA-7912-30E6-CAE31603FC84}"/>
              </a:ext>
            </a:extLst>
          </p:cNvPr>
          <p:cNvSpPr>
            <a:spLocks noGrp="1"/>
          </p:cNvSpPr>
          <p:nvPr>
            <p:ph idx="1"/>
          </p:nvPr>
        </p:nvSpPr>
        <p:spPr/>
        <p:txBody>
          <a:bodyPr/>
          <a:lstStyle/>
          <a:p>
            <a:r>
              <a:rPr lang="el-GR" dirty="0"/>
              <a:t>Είναι δύσκολο να σχολιάσει κανείς τις ηθικές διστάσεις μιας έρευνας.</a:t>
            </a:r>
          </a:p>
          <a:p>
            <a:r>
              <a:rPr lang="el-GR" dirty="0"/>
              <a:t>Συνήθως, στις δημοσιευμένες έρευνες αφιερώνεται ένα μικρό τμήμα της μελέτης για το θέμα αυτό.</a:t>
            </a:r>
          </a:p>
          <a:p>
            <a:r>
              <a:rPr lang="el-GR" dirty="0"/>
              <a:t>Στα περισσότερα άρθρα περιοδικών περιλαμβάνονται μία ή δύο προτάσεις στις οποίες αναφέρεται ότι τηρήθηκαν οι αρχές της ηθικής και δεοντολογίας και υπήρξε ενημερωμένη συγκατάθεση των συμμετεχόντων.</a:t>
            </a:r>
          </a:p>
          <a:p>
            <a:endParaRPr lang="en-GB" dirty="0"/>
          </a:p>
        </p:txBody>
      </p:sp>
    </p:spTree>
    <p:extLst>
      <p:ext uri="{BB962C8B-B14F-4D97-AF65-F5344CB8AC3E}">
        <p14:creationId xmlns:p14="http://schemas.microsoft.com/office/powerpoint/2010/main" val="403027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7006E9-EC76-3D90-5967-C500CBCAD308}"/>
              </a:ext>
            </a:extLst>
          </p:cNvPr>
          <p:cNvSpPr>
            <a:spLocks noGrp="1"/>
          </p:cNvSpPr>
          <p:nvPr>
            <p:ph type="title"/>
          </p:nvPr>
        </p:nvSpPr>
        <p:spPr/>
        <p:txBody>
          <a:bodyPr>
            <a:normAutofit fontScale="90000"/>
          </a:bodyPr>
          <a:lstStyle/>
          <a:p>
            <a:r>
              <a:rPr lang="el-GR" dirty="0"/>
              <a:t>Κατευθυντήριες οδηγίες για το σχολιασμό των ηθικών διαστάσεων μιας μελέτης</a:t>
            </a:r>
            <a:endParaRPr lang="en-GB" dirty="0"/>
          </a:p>
        </p:txBody>
      </p:sp>
      <p:sp>
        <p:nvSpPr>
          <p:cNvPr id="5" name="Θέση περιεχομένου 4">
            <a:extLst>
              <a:ext uri="{FF2B5EF4-FFF2-40B4-BE49-F238E27FC236}">
                <a16:creationId xmlns:a16="http://schemas.microsoft.com/office/drawing/2014/main" id="{A77ECA07-9BF5-A3A0-7DC0-67A29B402EB4}"/>
              </a:ext>
            </a:extLst>
          </p:cNvPr>
          <p:cNvSpPr>
            <a:spLocks noGrp="1"/>
          </p:cNvSpPr>
          <p:nvPr>
            <p:ph idx="1"/>
          </p:nvPr>
        </p:nvSpPr>
        <p:spPr/>
        <p:txBody>
          <a:bodyPr>
            <a:normAutofit lnSpcReduction="10000"/>
          </a:bodyPr>
          <a:lstStyle/>
          <a:p>
            <a:r>
              <a:rPr lang="el-GR" dirty="0"/>
              <a:t>1. Ήταν εγκεκριμένη η μελέτη από κάποια Επιτροπή Ηθικής και Δεοντολογίας;</a:t>
            </a:r>
          </a:p>
          <a:p>
            <a:r>
              <a:rPr lang="el-GR" dirty="0"/>
              <a:t>2. Υπήρξε έντυπο συγκατάθεσης;</a:t>
            </a:r>
          </a:p>
          <a:p>
            <a:r>
              <a:rPr lang="el-GR" dirty="0"/>
              <a:t>3. Υπάρχουν πληροφορίες σχετικά με τη διασφάλιση της ανωνυμίας ή της εχεμύθειας;</a:t>
            </a:r>
          </a:p>
          <a:p>
            <a:r>
              <a:rPr lang="el-GR" dirty="0"/>
              <a:t>4. Χρησιμοποιήθηκαν ευάλωτες πληθυσμιακές ομάδες;</a:t>
            </a:r>
          </a:p>
          <a:p>
            <a:r>
              <a:rPr lang="el-GR" dirty="0"/>
              <a:t>5. Προκύπτει από κάπου ότι οι συμμετέχοντες εξαναγκάστηκαν να συμμετάσχουν στην έρευνα;</a:t>
            </a:r>
          </a:p>
          <a:p>
            <a:r>
              <a:rPr lang="el-GR" dirty="0"/>
              <a:t>6. Προκύπτει σαφές ότι τα οφέλη από τη συμμετοχή στην έρευνα υπερτερούν των κινδύνων (μελέτη παρέμβασης);</a:t>
            </a:r>
          </a:p>
          <a:p>
            <a:r>
              <a:rPr lang="el-GR" dirty="0"/>
              <a:t>7. Δόθηκε στους συμμετέχοντες η ευκαιρία να θέσουν τις απορίες τους;</a:t>
            </a:r>
          </a:p>
          <a:p>
            <a:r>
              <a:rPr lang="el-GR" dirty="0"/>
              <a:t>8. Ενημερώθηκαν οι συμμετέχοντες για τους τρόπους απόκτησης των αποτελεσμάτων της μελέτης;</a:t>
            </a:r>
          </a:p>
          <a:p>
            <a:endParaRPr lang="en-GB" dirty="0"/>
          </a:p>
        </p:txBody>
      </p:sp>
    </p:spTree>
    <p:extLst>
      <p:ext uri="{BB962C8B-B14F-4D97-AF65-F5344CB8AC3E}">
        <p14:creationId xmlns:p14="http://schemas.microsoft.com/office/powerpoint/2010/main" val="17388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B6316E2C-EB9F-1A21-D1EB-D9CAB9136580}"/>
              </a:ext>
            </a:extLst>
          </p:cNvPr>
          <p:cNvPicPr>
            <a:picLocks noChangeAspect="1"/>
          </p:cNvPicPr>
          <p:nvPr/>
        </p:nvPicPr>
        <p:blipFill>
          <a:blip r:embed="rId2"/>
          <a:stretch>
            <a:fillRect/>
          </a:stretch>
        </p:blipFill>
        <p:spPr>
          <a:xfrm>
            <a:off x="1791478" y="363894"/>
            <a:ext cx="9489232" cy="5438941"/>
          </a:xfrm>
          <a:prstGeom prst="rect">
            <a:avLst/>
          </a:prstGeom>
        </p:spPr>
      </p:pic>
    </p:spTree>
    <p:extLst>
      <p:ext uri="{BB962C8B-B14F-4D97-AF65-F5344CB8AC3E}">
        <p14:creationId xmlns:p14="http://schemas.microsoft.com/office/powerpoint/2010/main" val="311108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642C8E3-0DAF-CBB6-C7BD-B8C408C592A7}"/>
              </a:ext>
            </a:extLst>
          </p:cNvPr>
          <p:cNvPicPr>
            <a:picLocks noChangeAspect="1"/>
          </p:cNvPicPr>
          <p:nvPr/>
        </p:nvPicPr>
        <p:blipFill>
          <a:blip r:embed="rId2"/>
          <a:stretch>
            <a:fillRect/>
          </a:stretch>
        </p:blipFill>
        <p:spPr>
          <a:xfrm>
            <a:off x="1334278" y="727788"/>
            <a:ext cx="9442579" cy="5187820"/>
          </a:xfrm>
          <a:prstGeom prst="rect">
            <a:avLst/>
          </a:prstGeom>
        </p:spPr>
      </p:pic>
    </p:spTree>
    <p:extLst>
      <p:ext uri="{BB962C8B-B14F-4D97-AF65-F5344CB8AC3E}">
        <p14:creationId xmlns:p14="http://schemas.microsoft.com/office/powerpoint/2010/main" val="2778141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3D5C5BB-EC0A-0A6E-2EBA-3966DF5CA466}"/>
              </a:ext>
            </a:extLst>
          </p:cNvPr>
          <p:cNvPicPr>
            <a:picLocks noChangeAspect="1"/>
          </p:cNvPicPr>
          <p:nvPr/>
        </p:nvPicPr>
        <p:blipFill>
          <a:blip r:embed="rId2"/>
          <a:stretch>
            <a:fillRect/>
          </a:stretch>
        </p:blipFill>
        <p:spPr>
          <a:xfrm>
            <a:off x="1894114" y="709128"/>
            <a:ext cx="8621486" cy="5001207"/>
          </a:xfrm>
          <a:prstGeom prst="rect">
            <a:avLst/>
          </a:prstGeom>
        </p:spPr>
      </p:pic>
    </p:spTree>
    <p:extLst>
      <p:ext uri="{BB962C8B-B14F-4D97-AF65-F5344CB8AC3E}">
        <p14:creationId xmlns:p14="http://schemas.microsoft.com/office/powerpoint/2010/main" val="156446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506A-F2ED-4B1B-8057-B9CD9FBA43A9}"/>
              </a:ext>
            </a:extLst>
          </p:cNvPr>
          <p:cNvSpPr>
            <a:spLocks noGrp="1"/>
          </p:cNvSpPr>
          <p:nvPr>
            <p:ph type="title"/>
          </p:nvPr>
        </p:nvSpPr>
        <p:spPr/>
        <p:txBody>
          <a:bodyPr/>
          <a:lstStyle/>
          <a:p>
            <a:r>
              <a:rPr lang="el-GR" dirty="0"/>
              <a:t>Ανάπτυξη του ηθικού κώδικα και των κατευθυντήριων οδηγιών</a:t>
            </a:r>
          </a:p>
        </p:txBody>
      </p:sp>
      <p:sp>
        <p:nvSpPr>
          <p:cNvPr id="3" name="Content Placeholder 2">
            <a:extLst>
              <a:ext uri="{FF2B5EF4-FFF2-40B4-BE49-F238E27FC236}">
                <a16:creationId xmlns:a16="http://schemas.microsoft.com/office/drawing/2014/main" id="{B4D72EFB-8B81-4629-A87A-F2E5F87D3F32}"/>
              </a:ext>
            </a:extLst>
          </p:cNvPr>
          <p:cNvSpPr>
            <a:spLocks noGrp="1"/>
          </p:cNvSpPr>
          <p:nvPr>
            <p:ph idx="1"/>
          </p:nvPr>
        </p:nvSpPr>
        <p:spPr/>
        <p:txBody>
          <a:bodyPr/>
          <a:lstStyle/>
          <a:p>
            <a:r>
              <a:rPr lang="el-GR" dirty="0"/>
              <a:t>Το 1947 διαμορφώθηκε ο Κώδικας της Νυρεμβέργης, ο οποίος διασφαλίζει τα κριτήρια που πρέπει να πληροί μία έρευνα:</a:t>
            </a:r>
          </a:p>
          <a:p>
            <a:pPr marL="749808" lvl="1" indent="-457200">
              <a:buFont typeface="+mj-lt"/>
              <a:buAutoNum type="arabicPeriod"/>
            </a:pPr>
            <a:r>
              <a:rPr lang="el-GR" dirty="0"/>
              <a:t>Τα υποψήφια υποκείμενα της έρευνας θα πρέπει να πληροφορούνται επαρκώς σχετικά με τη μελέτη.</a:t>
            </a:r>
          </a:p>
          <a:p>
            <a:pPr marL="749808" lvl="1" indent="-457200">
              <a:buFont typeface="+mj-lt"/>
              <a:buAutoNum type="arabicPeriod"/>
            </a:pPr>
            <a:r>
              <a:rPr lang="el-GR" dirty="0"/>
              <a:t>Η έρευνα θα πρέπει να διεξάγεται για το κοινό καλό.</a:t>
            </a:r>
          </a:p>
          <a:p>
            <a:pPr marL="749808" lvl="1" indent="-457200">
              <a:buFont typeface="+mj-lt"/>
              <a:buAutoNum type="arabicPeriod"/>
            </a:pPr>
            <a:r>
              <a:rPr lang="el-GR" dirty="0"/>
              <a:t>Η έρευνα σε ζώα πρέπει να προηγείται της έρευνας σε ανθρώπους, εφόσον είναι δυνατό.</a:t>
            </a:r>
          </a:p>
          <a:p>
            <a:pPr marL="749808" lvl="1" indent="-457200">
              <a:buFont typeface="+mj-lt"/>
              <a:buAutoNum type="arabicPeriod"/>
            </a:pPr>
            <a:r>
              <a:rPr lang="el-GR" dirty="0"/>
              <a:t>Ο ερευνητής θα πρέπει να αποφύγει να προκαλέσει οποιαδήποτε βλάβη στα υποκείμενα της έρευνάς του.</a:t>
            </a:r>
          </a:p>
          <a:p>
            <a:pPr marL="749808" lvl="1" indent="-457200">
              <a:buFont typeface="+mj-lt"/>
              <a:buAutoNum type="arabicPeriod"/>
            </a:pPr>
            <a:r>
              <a:rPr lang="el-GR" dirty="0"/>
              <a:t>Ο ερευνητής θα πρέπει να διαθέτει τα κατάλληλα προσόντα για να διεξάγει την έρευνα.</a:t>
            </a:r>
          </a:p>
          <a:p>
            <a:pPr marL="749808" lvl="1" indent="-457200">
              <a:buFont typeface="+mj-lt"/>
              <a:buAutoNum type="arabicPeriod"/>
            </a:pPr>
            <a:r>
              <a:rPr lang="el-GR" dirty="0"/>
              <a:t>Τα υποκείμενα της έρευνας ή ο ερευνητής μπορούν να σταματήσουν τη μελέτη αν προκύψουν προβλήματα.</a:t>
            </a:r>
          </a:p>
        </p:txBody>
      </p:sp>
    </p:spTree>
    <p:extLst>
      <p:ext uri="{BB962C8B-B14F-4D97-AF65-F5344CB8AC3E}">
        <p14:creationId xmlns:p14="http://schemas.microsoft.com/office/powerpoint/2010/main" val="2171255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FBC5FC5-FC3A-F923-F69F-648FBFD8B2E5}"/>
              </a:ext>
            </a:extLst>
          </p:cNvPr>
          <p:cNvPicPr>
            <a:picLocks noChangeAspect="1"/>
          </p:cNvPicPr>
          <p:nvPr/>
        </p:nvPicPr>
        <p:blipFill>
          <a:blip r:embed="rId2"/>
          <a:stretch>
            <a:fillRect/>
          </a:stretch>
        </p:blipFill>
        <p:spPr>
          <a:xfrm>
            <a:off x="1595535" y="125444"/>
            <a:ext cx="9209314" cy="6266026"/>
          </a:xfrm>
          <a:prstGeom prst="rect">
            <a:avLst/>
          </a:prstGeom>
        </p:spPr>
      </p:pic>
    </p:spTree>
    <p:extLst>
      <p:ext uri="{BB962C8B-B14F-4D97-AF65-F5344CB8AC3E}">
        <p14:creationId xmlns:p14="http://schemas.microsoft.com/office/powerpoint/2010/main" val="910114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4B70A96-021E-A334-22DB-44CCF5938421}"/>
              </a:ext>
            </a:extLst>
          </p:cNvPr>
          <p:cNvPicPr>
            <a:picLocks noChangeAspect="1"/>
          </p:cNvPicPr>
          <p:nvPr/>
        </p:nvPicPr>
        <p:blipFill>
          <a:blip r:embed="rId2"/>
          <a:srcRect t="15059"/>
          <a:stretch/>
        </p:blipFill>
        <p:spPr>
          <a:xfrm>
            <a:off x="1866122" y="1147665"/>
            <a:ext cx="8173617" cy="3089125"/>
          </a:xfrm>
          <a:prstGeom prst="rect">
            <a:avLst/>
          </a:prstGeom>
        </p:spPr>
      </p:pic>
    </p:spTree>
    <p:extLst>
      <p:ext uri="{BB962C8B-B14F-4D97-AF65-F5344CB8AC3E}">
        <p14:creationId xmlns:p14="http://schemas.microsoft.com/office/powerpoint/2010/main" val="602463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4564149-C5DC-ED9B-ED4C-99E75B2FE856}"/>
              </a:ext>
            </a:extLst>
          </p:cNvPr>
          <p:cNvPicPr>
            <a:picLocks noChangeAspect="1"/>
          </p:cNvPicPr>
          <p:nvPr/>
        </p:nvPicPr>
        <p:blipFill>
          <a:blip r:embed="rId2"/>
          <a:stretch>
            <a:fillRect/>
          </a:stretch>
        </p:blipFill>
        <p:spPr>
          <a:xfrm>
            <a:off x="1483567" y="326570"/>
            <a:ext cx="9694506" cy="5775649"/>
          </a:xfrm>
          <a:prstGeom prst="rect">
            <a:avLst/>
          </a:prstGeom>
        </p:spPr>
      </p:pic>
    </p:spTree>
    <p:extLst>
      <p:ext uri="{BB962C8B-B14F-4D97-AF65-F5344CB8AC3E}">
        <p14:creationId xmlns:p14="http://schemas.microsoft.com/office/powerpoint/2010/main" val="1406448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DC06D6E-43CB-4B54-616E-C60AD601B3DF}"/>
              </a:ext>
            </a:extLst>
          </p:cNvPr>
          <p:cNvPicPr>
            <a:picLocks noChangeAspect="1"/>
          </p:cNvPicPr>
          <p:nvPr/>
        </p:nvPicPr>
        <p:blipFill>
          <a:blip r:embed="rId2"/>
          <a:stretch>
            <a:fillRect/>
          </a:stretch>
        </p:blipFill>
        <p:spPr>
          <a:xfrm>
            <a:off x="1464907" y="494522"/>
            <a:ext cx="9638522" cy="5190193"/>
          </a:xfrm>
          <a:prstGeom prst="rect">
            <a:avLst/>
          </a:prstGeom>
        </p:spPr>
      </p:pic>
    </p:spTree>
    <p:extLst>
      <p:ext uri="{BB962C8B-B14F-4D97-AF65-F5344CB8AC3E}">
        <p14:creationId xmlns:p14="http://schemas.microsoft.com/office/powerpoint/2010/main" val="186424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63AF9E6-121C-9C6E-C157-ACF5951C3860}"/>
              </a:ext>
            </a:extLst>
          </p:cNvPr>
          <p:cNvPicPr>
            <a:picLocks noChangeAspect="1"/>
          </p:cNvPicPr>
          <p:nvPr/>
        </p:nvPicPr>
        <p:blipFill>
          <a:blip r:embed="rId2"/>
          <a:stretch>
            <a:fillRect/>
          </a:stretch>
        </p:blipFill>
        <p:spPr>
          <a:xfrm>
            <a:off x="2052735" y="839755"/>
            <a:ext cx="8378889" cy="5029200"/>
          </a:xfrm>
          <a:prstGeom prst="rect">
            <a:avLst/>
          </a:prstGeom>
        </p:spPr>
      </p:pic>
    </p:spTree>
    <p:extLst>
      <p:ext uri="{BB962C8B-B14F-4D97-AF65-F5344CB8AC3E}">
        <p14:creationId xmlns:p14="http://schemas.microsoft.com/office/powerpoint/2010/main" val="388355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F015C4-F2F2-9954-49E1-EEA633439982}"/>
              </a:ext>
            </a:extLst>
          </p:cNvPr>
          <p:cNvSpPr>
            <a:spLocks noGrp="1"/>
          </p:cNvSpPr>
          <p:nvPr>
            <p:ph type="title"/>
          </p:nvPr>
        </p:nvSpPr>
        <p:spPr/>
        <p:txBody>
          <a:bodyPr/>
          <a:lstStyle/>
          <a:p>
            <a:r>
              <a:rPr lang="el-GR" dirty="0"/>
              <a:t>Ερωτήσεις κατανόησης</a:t>
            </a:r>
            <a:endParaRPr lang="en-GB" dirty="0"/>
          </a:p>
        </p:txBody>
      </p:sp>
      <p:sp>
        <p:nvSpPr>
          <p:cNvPr id="3" name="Θέση περιεχομένου 2">
            <a:extLst>
              <a:ext uri="{FF2B5EF4-FFF2-40B4-BE49-F238E27FC236}">
                <a16:creationId xmlns:a16="http://schemas.microsoft.com/office/drawing/2014/main" id="{91B01110-F197-CF66-C365-7954222C3AE7}"/>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608572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3AF160-0EEA-99E7-F0BA-75E5BA399199}"/>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E5519E44-70E4-E273-787F-0EB8BBDB4958}"/>
              </a:ext>
            </a:extLst>
          </p:cNvPr>
          <p:cNvSpPr>
            <a:spLocks noGrp="1"/>
          </p:cNvSpPr>
          <p:nvPr>
            <p:ph idx="1"/>
          </p:nvPr>
        </p:nvSpPr>
        <p:spPr/>
        <p:txBody>
          <a:bodyPr/>
          <a:lstStyle/>
          <a:p>
            <a:r>
              <a:rPr lang="el-GR" dirty="0"/>
              <a:t>1. Σε μια έρευνα χρησιμοποιείται ένα ερωτηματολόγιο για τη συλλογή δεδομένων. Αναγνωριστικοί αριθμοί υπάρχουν στη γωνία του ερωτηματολογίου και αντιστοιχούν στον κύριο κατάλογο του ερευνητή με ονόματα και αριθμούς. Οι συμμετέχοντες διαβεβαιώνονται ότι οι πληροφορίες θα παραμείνουν μυστικές. Σε αυτή την περίπτωση ο ερευνητής προσπαθεί να εξασφαλίσει:</a:t>
            </a:r>
          </a:p>
          <a:p>
            <a:pPr marL="544068" lvl="1" indent="-342900">
              <a:buFont typeface="+mj-lt"/>
              <a:buAutoNum type="arabicPeriod"/>
            </a:pPr>
            <a:r>
              <a:rPr lang="el-GR" dirty="0"/>
              <a:t>Έντυπο ενημερωμένης συγκατάθεσης</a:t>
            </a:r>
          </a:p>
          <a:p>
            <a:pPr marL="544068" lvl="1" indent="-342900">
              <a:buFont typeface="+mj-lt"/>
              <a:buAutoNum type="arabicPeriod"/>
            </a:pPr>
            <a:r>
              <a:rPr lang="el-GR" dirty="0"/>
              <a:t>Ανωνυμία </a:t>
            </a:r>
          </a:p>
          <a:p>
            <a:pPr marL="544068" lvl="1" indent="-342900">
              <a:buFont typeface="+mj-lt"/>
              <a:buAutoNum type="arabicPeriod"/>
            </a:pPr>
            <a:r>
              <a:rPr lang="el-GR" dirty="0"/>
              <a:t>Ασφάλεια δεδομένων</a:t>
            </a:r>
          </a:p>
          <a:p>
            <a:pPr marL="544068" lvl="1" indent="-342900">
              <a:buFont typeface="+mj-lt"/>
              <a:buAutoNum type="arabicPeriod"/>
            </a:pPr>
            <a:r>
              <a:rPr lang="el-GR" dirty="0"/>
              <a:t>Εχεμύθεια </a:t>
            </a:r>
            <a:endParaRPr lang="en-GB" dirty="0"/>
          </a:p>
        </p:txBody>
      </p:sp>
    </p:spTree>
    <p:extLst>
      <p:ext uri="{BB962C8B-B14F-4D97-AF65-F5344CB8AC3E}">
        <p14:creationId xmlns:p14="http://schemas.microsoft.com/office/powerpoint/2010/main" val="2054996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C258E5-6D3E-9F3D-C35E-CBFA3809D433}"/>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C287C69D-0080-2256-66FB-E4D3896E28A8}"/>
              </a:ext>
            </a:extLst>
          </p:cNvPr>
          <p:cNvSpPr>
            <a:spLocks noGrp="1"/>
          </p:cNvSpPr>
          <p:nvPr>
            <p:ph idx="1"/>
          </p:nvPr>
        </p:nvSpPr>
        <p:spPr/>
        <p:txBody>
          <a:bodyPr/>
          <a:lstStyle/>
          <a:p>
            <a:r>
              <a:rPr lang="el-GR" dirty="0"/>
              <a:t>1. Σε μια έρευνα χρησιμοποιείται ένα ερωτηματολόγιο για τη συλλογή δεδομένων. Αναγνωριστικοί αριθμοί υπάρχουν στη γωνία του ερωτηματολογίου και αντιστοιχούν στον κύριο κατάλογο του ερευνητή με ονόματα και αριθμούς. Οι συμμετέχοντες διαβεβαιώνονται ότι οι πληροφορίες θα παραμείνουν μυστικές. Σε αυτή την περίπτωση ο ερευνητής προσπαθεί να εξασφαλίσει:</a:t>
            </a:r>
          </a:p>
          <a:p>
            <a:pPr marL="544068" lvl="1" indent="-342900">
              <a:buFont typeface="+mj-lt"/>
              <a:buAutoNum type="arabicPeriod"/>
            </a:pPr>
            <a:r>
              <a:rPr lang="el-GR" dirty="0"/>
              <a:t>Έντυπο ενημερωμένης συγκατάθεσης</a:t>
            </a:r>
          </a:p>
          <a:p>
            <a:pPr marL="544068" lvl="1" indent="-342900">
              <a:buFont typeface="+mj-lt"/>
              <a:buAutoNum type="arabicPeriod"/>
            </a:pPr>
            <a:r>
              <a:rPr lang="el-GR" dirty="0"/>
              <a:t>Ανωνυμία </a:t>
            </a:r>
          </a:p>
          <a:p>
            <a:pPr marL="544068" lvl="1" indent="-342900">
              <a:buFont typeface="+mj-lt"/>
              <a:buAutoNum type="arabicPeriod"/>
            </a:pPr>
            <a:r>
              <a:rPr lang="el-GR" dirty="0"/>
              <a:t>Ασφάλεια δεδομένων</a:t>
            </a:r>
          </a:p>
          <a:p>
            <a:pPr marL="544068" lvl="1" indent="-342900">
              <a:buFont typeface="+mj-lt"/>
              <a:buAutoNum type="arabicPeriod"/>
            </a:pPr>
            <a:r>
              <a:rPr lang="el-GR" dirty="0">
                <a:solidFill>
                  <a:srgbClr val="FF0000"/>
                </a:solidFill>
              </a:rPr>
              <a:t>Εχεμύθεια </a:t>
            </a:r>
            <a:endParaRPr lang="en-GB" dirty="0">
              <a:solidFill>
                <a:srgbClr val="FF0000"/>
              </a:solidFill>
            </a:endParaRPr>
          </a:p>
          <a:p>
            <a:endParaRPr lang="en-GB" dirty="0"/>
          </a:p>
        </p:txBody>
      </p:sp>
    </p:spTree>
    <p:extLst>
      <p:ext uri="{BB962C8B-B14F-4D97-AF65-F5344CB8AC3E}">
        <p14:creationId xmlns:p14="http://schemas.microsoft.com/office/powerpoint/2010/main" val="4048119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30DFCB-8BF0-339E-5B5D-5D7402108734}"/>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9EECE8F3-9098-505F-9A4C-1641913068FD}"/>
              </a:ext>
            </a:extLst>
          </p:cNvPr>
          <p:cNvSpPr>
            <a:spLocks noGrp="1"/>
          </p:cNvSpPr>
          <p:nvPr>
            <p:ph idx="1"/>
          </p:nvPr>
        </p:nvSpPr>
        <p:spPr/>
        <p:txBody>
          <a:bodyPr/>
          <a:lstStyle/>
          <a:p>
            <a:r>
              <a:rPr lang="el-GR" dirty="0"/>
              <a:t>2. Εάν ένας εθελοντής προθυμοποιηθεί να συμμετέχει σε μια έρευνα ποιο από τα παρακάτω αποτελεί πάντα εγγυημένη συνθήκη;</a:t>
            </a:r>
          </a:p>
          <a:p>
            <a:pPr marL="544068" lvl="1" indent="-342900">
              <a:buFont typeface="+mj-lt"/>
              <a:buAutoNum type="arabicPeriod"/>
            </a:pPr>
            <a:r>
              <a:rPr lang="el-GR" dirty="0"/>
              <a:t>Ανωνυμία </a:t>
            </a:r>
          </a:p>
          <a:p>
            <a:pPr marL="544068" lvl="1" indent="-342900">
              <a:buFont typeface="+mj-lt"/>
              <a:buAutoNum type="arabicPeriod"/>
            </a:pPr>
            <a:r>
              <a:rPr lang="el-GR" dirty="0"/>
              <a:t>Εχεμύθεια </a:t>
            </a:r>
          </a:p>
          <a:p>
            <a:pPr marL="544068" lvl="1" indent="-342900">
              <a:buFont typeface="+mj-lt"/>
              <a:buAutoNum type="arabicPeriod"/>
            </a:pPr>
            <a:r>
              <a:rPr lang="el-GR" dirty="0"/>
              <a:t>Έντυπο ενημερωμένης συναίνεσης</a:t>
            </a:r>
          </a:p>
          <a:p>
            <a:pPr marL="544068" lvl="1" indent="-342900">
              <a:buFont typeface="+mj-lt"/>
              <a:buAutoNum type="arabicPeriod"/>
            </a:pPr>
            <a:r>
              <a:rPr lang="el-GR" dirty="0"/>
              <a:t>Προστασία από ψυχολογικό στρες </a:t>
            </a:r>
            <a:endParaRPr lang="en-GB" dirty="0"/>
          </a:p>
        </p:txBody>
      </p:sp>
    </p:spTree>
    <p:extLst>
      <p:ext uri="{BB962C8B-B14F-4D97-AF65-F5344CB8AC3E}">
        <p14:creationId xmlns:p14="http://schemas.microsoft.com/office/powerpoint/2010/main" val="3428585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F61EB9-6A26-9361-681A-78F38E3916B7}"/>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97D3FE64-3574-D844-201E-C3425B9DAC78}"/>
              </a:ext>
            </a:extLst>
          </p:cNvPr>
          <p:cNvSpPr>
            <a:spLocks noGrp="1"/>
          </p:cNvSpPr>
          <p:nvPr>
            <p:ph idx="1"/>
          </p:nvPr>
        </p:nvSpPr>
        <p:spPr/>
        <p:txBody>
          <a:bodyPr/>
          <a:lstStyle/>
          <a:p>
            <a:r>
              <a:rPr lang="el-GR" dirty="0"/>
              <a:t>2. Εάν ένας εθελοντής προθυμοποιηθεί να συμμετέχει σε μια έρευνα ποιο από τα παρακάτω αποτελεί πάντα εγγυημένη συνθήκη;</a:t>
            </a:r>
          </a:p>
          <a:p>
            <a:pPr marL="544068" lvl="1" indent="-342900">
              <a:buFont typeface="+mj-lt"/>
              <a:buAutoNum type="arabicPeriod"/>
            </a:pPr>
            <a:r>
              <a:rPr lang="el-GR" dirty="0"/>
              <a:t>Ανωνυμία </a:t>
            </a:r>
          </a:p>
          <a:p>
            <a:pPr marL="544068" lvl="1" indent="-342900">
              <a:buFont typeface="+mj-lt"/>
              <a:buAutoNum type="arabicPeriod"/>
            </a:pPr>
            <a:r>
              <a:rPr lang="el-GR" dirty="0"/>
              <a:t>Εχεμύθεια </a:t>
            </a:r>
          </a:p>
          <a:p>
            <a:pPr marL="544068" lvl="1" indent="-342900">
              <a:buFont typeface="+mj-lt"/>
              <a:buAutoNum type="arabicPeriod"/>
            </a:pPr>
            <a:r>
              <a:rPr lang="el-GR" dirty="0">
                <a:solidFill>
                  <a:srgbClr val="FF0000"/>
                </a:solidFill>
              </a:rPr>
              <a:t>Έντυπο ενημερωμένης συναίνεσης</a:t>
            </a:r>
          </a:p>
          <a:p>
            <a:pPr marL="544068" lvl="1" indent="-342900">
              <a:buFont typeface="+mj-lt"/>
              <a:buAutoNum type="arabicPeriod"/>
            </a:pPr>
            <a:r>
              <a:rPr lang="el-GR" dirty="0"/>
              <a:t>Προστασία από ψυχολογικό στρες </a:t>
            </a:r>
            <a:endParaRPr lang="en-GB" dirty="0"/>
          </a:p>
          <a:p>
            <a:endParaRPr lang="en-GB" dirty="0"/>
          </a:p>
        </p:txBody>
      </p:sp>
    </p:spTree>
    <p:extLst>
      <p:ext uri="{BB962C8B-B14F-4D97-AF65-F5344CB8AC3E}">
        <p14:creationId xmlns:p14="http://schemas.microsoft.com/office/powerpoint/2010/main" val="128254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23EB-3A67-43A5-971A-D3CEAB10161F}"/>
              </a:ext>
            </a:extLst>
          </p:cNvPr>
          <p:cNvSpPr>
            <a:spLocks noGrp="1"/>
          </p:cNvSpPr>
          <p:nvPr>
            <p:ph type="title"/>
          </p:nvPr>
        </p:nvSpPr>
        <p:spPr/>
        <p:txBody>
          <a:bodyPr/>
          <a:lstStyle/>
          <a:p>
            <a:r>
              <a:rPr lang="el-GR" dirty="0"/>
              <a:t>Διακήρυξη του Ελσίνκι</a:t>
            </a:r>
          </a:p>
        </p:txBody>
      </p:sp>
      <p:sp>
        <p:nvSpPr>
          <p:cNvPr id="3" name="Content Placeholder 2">
            <a:extLst>
              <a:ext uri="{FF2B5EF4-FFF2-40B4-BE49-F238E27FC236}">
                <a16:creationId xmlns:a16="http://schemas.microsoft.com/office/drawing/2014/main" id="{0B849E11-E801-4152-A863-65F4797A103C}"/>
              </a:ext>
            </a:extLst>
          </p:cNvPr>
          <p:cNvSpPr>
            <a:spLocks noGrp="1"/>
          </p:cNvSpPr>
          <p:nvPr>
            <p:ph idx="1"/>
          </p:nvPr>
        </p:nvSpPr>
        <p:spPr/>
        <p:txBody>
          <a:bodyPr>
            <a:normAutofit/>
          </a:bodyPr>
          <a:lstStyle/>
          <a:p>
            <a:r>
              <a:rPr lang="el-GR" dirty="0"/>
              <a:t>Το 1964, η Παγκόσμια Ιατρική Κοινότητα υιοθέτησε τη Διακήρυξη του Ελσίνκι.</a:t>
            </a:r>
          </a:p>
          <a:p>
            <a:r>
              <a:rPr lang="el-GR" dirty="0"/>
              <a:t>Η Διακήρυξη του Ελσίνκι είναι ένας κώδικας δεοντολογίας για την ιατρική έρευνα που περιλαμβάνει ανθρώπους, θέτοντας ηθικές αρχές για την προστασία των συμμετεχόντων. Περιλαμβάνει οδηγίες για τους ιατρούς και τους ερευνητές, εστιάζοντας στην προστασία των δικαιωμάτων, της αξιοπρέπειας και της ευημερίας των ανθρώπινων υποκειμένων, ενώ παράλληλα επιδιώκει την προαγωγή της υγείας και της γνώσης στην ιατρική.</a:t>
            </a:r>
          </a:p>
          <a:p>
            <a:endParaRPr lang="el-GR" dirty="0"/>
          </a:p>
          <a:p>
            <a:endParaRPr lang="el-GR" dirty="0"/>
          </a:p>
          <a:p>
            <a:endParaRPr lang="el-GR" dirty="0"/>
          </a:p>
        </p:txBody>
      </p:sp>
    </p:spTree>
    <p:extLst>
      <p:ext uri="{BB962C8B-B14F-4D97-AF65-F5344CB8AC3E}">
        <p14:creationId xmlns:p14="http://schemas.microsoft.com/office/powerpoint/2010/main" val="2195455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8998BD-D764-3564-01DF-ECD1F5931785}"/>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EF7D1B5C-DA05-F314-2C67-C8856CB8932A}"/>
              </a:ext>
            </a:extLst>
          </p:cNvPr>
          <p:cNvSpPr>
            <a:spLocks noGrp="1"/>
          </p:cNvSpPr>
          <p:nvPr>
            <p:ph idx="1"/>
          </p:nvPr>
        </p:nvSpPr>
        <p:spPr/>
        <p:txBody>
          <a:bodyPr/>
          <a:lstStyle/>
          <a:p>
            <a:r>
              <a:rPr lang="el-GR" dirty="0"/>
              <a:t>3. Ποιο από τα παρακάτω στοιχεία είναι το «λιγότερο» πιθανό να εξασφαλίζεται στους συμμετέχοντες;</a:t>
            </a:r>
          </a:p>
          <a:p>
            <a:pPr marL="749808" lvl="1" indent="-457200">
              <a:buFont typeface="+mj-lt"/>
              <a:buAutoNum type="arabicPeriod"/>
            </a:pPr>
            <a:r>
              <a:rPr lang="el-GR" dirty="0"/>
              <a:t>Έντυπο ενημερωμένης συγκατάθεσης</a:t>
            </a:r>
          </a:p>
          <a:p>
            <a:pPr marL="749808" lvl="1" indent="-457200">
              <a:buFont typeface="+mj-lt"/>
              <a:buAutoNum type="arabicPeriod"/>
            </a:pPr>
            <a:r>
              <a:rPr lang="el-GR" dirty="0"/>
              <a:t>Ανωνυμία</a:t>
            </a:r>
          </a:p>
          <a:p>
            <a:pPr marL="749808" lvl="1" indent="-457200">
              <a:buFont typeface="+mj-lt"/>
              <a:buAutoNum type="arabicPeriod"/>
            </a:pPr>
            <a:r>
              <a:rPr lang="el-GR" dirty="0"/>
              <a:t>Εχεμύθεια </a:t>
            </a:r>
          </a:p>
          <a:p>
            <a:pPr marL="749808" lvl="1" indent="-457200">
              <a:buFont typeface="+mj-lt"/>
              <a:buAutoNum type="arabicPeriod"/>
            </a:pPr>
            <a:r>
              <a:rPr lang="el-GR" dirty="0"/>
              <a:t>Αμοιβή συμμετοχής στην έρευνα </a:t>
            </a:r>
            <a:endParaRPr lang="en-GB" dirty="0"/>
          </a:p>
        </p:txBody>
      </p:sp>
    </p:spTree>
    <p:extLst>
      <p:ext uri="{BB962C8B-B14F-4D97-AF65-F5344CB8AC3E}">
        <p14:creationId xmlns:p14="http://schemas.microsoft.com/office/powerpoint/2010/main" val="3489550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840C98-24B0-4D7E-669C-C25EE43F067E}"/>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23D12BF8-EF30-661E-41AD-3EFEA3AE0C9B}"/>
              </a:ext>
            </a:extLst>
          </p:cNvPr>
          <p:cNvSpPr>
            <a:spLocks noGrp="1"/>
          </p:cNvSpPr>
          <p:nvPr>
            <p:ph idx="1"/>
          </p:nvPr>
        </p:nvSpPr>
        <p:spPr/>
        <p:txBody>
          <a:bodyPr/>
          <a:lstStyle/>
          <a:p>
            <a:r>
              <a:rPr lang="el-GR" dirty="0"/>
              <a:t>3. Ποιο από τα παρακάτω στοιχεία είναι το «λιγότερο» πιθανό να εξασφαλίζεται στους συμμετέχοντες;</a:t>
            </a:r>
          </a:p>
          <a:p>
            <a:pPr marL="749808" lvl="1" indent="-457200">
              <a:buFont typeface="+mj-lt"/>
              <a:buAutoNum type="arabicPeriod"/>
            </a:pPr>
            <a:r>
              <a:rPr lang="el-GR" dirty="0"/>
              <a:t>Έντυπο ενημερωμένης συγκατάθεσης</a:t>
            </a:r>
          </a:p>
          <a:p>
            <a:pPr marL="749808" lvl="1" indent="-457200">
              <a:buFont typeface="+mj-lt"/>
              <a:buAutoNum type="arabicPeriod"/>
            </a:pPr>
            <a:r>
              <a:rPr lang="el-GR" dirty="0">
                <a:solidFill>
                  <a:srgbClr val="FF0000"/>
                </a:solidFill>
              </a:rPr>
              <a:t>Ανωνυμία</a:t>
            </a:r>
          </a:p>
          <a:p>
            <a:pPr marL="749808" lvl="1" indent="-457200">
              <a:buFont typeface="+mj-lt"/>
              <a:buAutoNum type="arabicPeriod"/>
            </a:pPr>
            <a:r>
              <a:rPr lang="el-GR" dirty="0"/>
              <a:t>Εχεμύθεια </a:t>
            </a:r>
          </a:p>
          <a:p>
            <a:pPr marL="749808" lvl="1" indent="-457200">
              <a:buFont typeface="+mj-lt"/>
              <a:buAutoNum type="arabicPeriod"/>
            </a:pPr>
            <a:r>
              <a:rPr lang="el-GR" dirty="0"/>
              <a:t>Αμοιβή συμμετοχής στην έρευνα </a:t>
            </a:r>
            <a:endParaRPr lang="en-GB" dirty="0"/>
          </a:p>
          <a:p>
            <a:endParaRPr lang="en-GB" dirty="0"/>
          </a:p>
        </p:txBody>
      </p:sp>
    </p:spTree>
    <p:extLst>
      <p:ext uri="{BB962C8B-B14F-4D97-AF65-F5344CB8AC3E}">
        <p14:creationId xmlns:p14="http://schemas.microsoft.com/office/powerpoint/2010/main" val="4015487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358045-6116-312F-2579-8DE333A23627}"/>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33F991B6-C687-2AD3-1536-21C8C4D062A0}"/>
              </a:ext>
            </a:extLst>
          </p:cNvPr>
          <p:cNvSpPr>
            <a:spLocks noGrp="1"/>
          </p:cNvSpPr>
          <p:nvPr>
            <p:ph idx="1"/>
          </p:nvPr>
        </p:nvSpPr>
        <p:spPr/>
        <p:txBody>
          <a:bodyPr/>
          <a:lstStyle/>
          <a:p>
            <a:r>
              <a:rPr lang="el-GR" dirty="0"/>
              <a:t>4. Μια φίλη σας συμφώνησε να συμμετάσχει σε μια έρευνα. Ωστόσο ανησυχεί για το γεγονός ότι πρέπει να επικοινωνήσει με τον ερευνητή για τα αποτελέσματα της έρευνας. Ισχυρίζεται ότι θα έπρεπε να στέλνεται αυτόματα ένα αντίγραφο. Εσείς της απαντάτε ότι:</a:t>
            </a:r>
          </a:p>
          <a:p>
            <a:pPr marL="749808" lvl="1" indent="-457200">
              <a:buFont typeface="+mj-lt"/>
              <a:buAutoNum type="arabicPeriod"/>
            </a:pPr>
            <a:r>
              <a:rPr lang="el-GR" dirty="0"/>
              <a:t>Ο ερευνητής πρέπει να στείλει αυτόματα ένα αντίγραφο των αποτελεσμάτων σε όλους τους συμμετέχοντες.</a:t>
            </a:r>
          </a:p>
          <a:p>
            <a:pPr marL="749808" lvl="1" indent="-457200">
              <a:buFont typeface="+mj-lt"/>
              <a:buAutoNum type="arabicPeriod"/>
            </a:pPr>
            <a:r>
              <a:rPr lang="el-GR" dirty="0"/>
              <a:t>Οι ερευνητές υποχρεούνται νομικά να στείλουν ένα αντίγραφο των αποτελεσμάτων σε όλους τους συμμετέχοντες.</a:t>
            </a:r>
          </a:p>
          <a:p>
            <a:pPr marL="749808" lvl="1" indent="-457200">
              <a:buFont typeface="+mj-lt"/>
              <a:buAutoNum type="arabicPeriod"/>
            </a:pPr>
            <a:r>
              <a:rPr lang="el-GR" dirty="0"/>
              <a:t>Πρέπει να παρέχονται στους συμμετέχοντες οι πληροφορίες επικοινωνίας του ερευνητή για την περίπτωση που επιθυμούν ένα αντίγραφο των αποτελεσμάτων.</a:t>
            </a:r>
          </a:p>
          <a:p>
            <a:pPr marL="749808" lvl="1" indent="-457200">
              <a:buFont typeface="+mj-lt"/>
              <a:buAutoNum type="arabicPeriod"/>
            </a:pPr>
            <a:r>
              <a:rPr lang="el-GR" dirty="0"/>
              <a:t>Ένα αντίγραφο των αποτελεσμάτων θα πρέπει να στέλνετε σε όλους τους συμμετέχοντες εντός 6 εβδομάδων από την ολοκλήρωση της έρευνας.</a:t>
            </a:r>
            <a:endParaRPr lang="en-GB" dirty="0"/>
          </a:p>
        </p:txBody>
      </p:sp>
    </p:spTree>
    <p:extLst>
      <p:ext uri="{BB962C8B-B14F-4D97-AF65-F5344CB8AC3E}">
        <p14:creationId xmlns:p14="http://schemas.microsoft.com/office/powerpoint/2010/main" val="523178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631A5-12DB-C8ED-54ED-D5A42A92898C}"/>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895FC327-FFC5-9DB3-6A29-A82F91AAA37C}"/>
              </a:ext>
            </a:extLst>
          </p:cNvPr>
          <p:cNvSpPr>
            <a:spLocks noGrp="1"/>
          </p:cNvSpPr>
          <p:nvPr>
            <p:ph idx="1"/>
          </p:nvPr>
        </p:nvSpPr>
        <p:spPr/>
        <p:txBody>
          <a:bodyPr/>
          <a:lstStyle/>
          <a:p>
            <a:r>
              <a:rPr lang="el-GR" dirty="0"/>
              <a:t>4. Μια φίλη σας συμφώνησε να συμμετάσχει σε μια έρευνα. Ωστόσο ανησυχεί για το γεγονός ότι πρέπει να επικοινωνήσει με τον ερευνητή για τα αποτελέσματα της έρευνας. Ισχυρίζεται ότι θα έπρεπε να στέλνεται αυτόματα ένα αντίγραφο. Εσείς της απαντάτε ότι:</a:t>
            </a:r>
          </a:p>
          <a:p>
            <a:pPr marL="749808" lvl="1" indent="-457200">
              <a:buFont typeface="+mj-lt"/>
              <a:buAutoNum type="arabicPeriod"/>
            </a:pPr>
            <a:r>
              <a:rPr lang="el-GR" dirty="0"/>
              <a:t>Ο ερευνητής πρέπει να στείλει αυτόματα ένα αντίγραφο των αποτελεσμάτων σε όλους τους συμμετέχοντες.</a:t>
            </a:r>
          </a:p>
          <a:p>
            <a:pPr marL="749808" lvl="1" indent="-457200">
              <a:buFont typeface="+mj-lt"/>
              <a:buAutoNum type="arabicPeriod"/>
            </a:pPr>
            <a:r>
              <a:rPr lang="el-GR" dirty="0"/>
              <a:t>Οι ερευνητές υποχρεούνται νομικά να στείλουν ένα αντίγραφο των αποτελεσμάτων σε όλους τους συμμετέχοντες.</a:t>
            </a:r>
          </a:p>
          <a:p>
            <a:pPr marL="749808" lvl="1" indent="-457200">
              <a:buFont typeface="+mj-lt"/>
              <a:buAutoNum type="arabicPeriod"/>
            </a:pPr>
            <a:r>
              <a:rPr lang="el-GR" dirty="0">
                <a:solidFill>
                  <a:srgbClr val="FF0000"/>
                </a:solidFill>
              </a:rPr>
              <a:t>Πρέπει να παρέχονται στους συμμετέχοντες οι πληροφορίες επικοινωνίας του ερευνητή για την περίπτωση που επιθυμούν ένα αντίγραφο των αποτελεσμάτων.</a:t>
            </a:r>
          </a:p>
          <a:p>
            <a:pPr marL="749808" lvl="1" indent="-457200">
              <a:buFont typeface="+mj-lt"/>
              <a:buAutoNum type="arabicPeriod"/>
            </a:pPr>
            <a:r>
              <a:rPr lang="el-GR" dirty="0"/>
              <a:t>Ένα αντίγραφο των αποτελεσμάτων θα πρέπει να στέλνετε σε όλους τους συμμετέχοντες εντός 6 εβδομάδων από την ολοκλήρωση της έρευνας.</a:t>
            </a:r>
            <a:endParaRPr lang="en-GB" dirty="0"/>
          </a:p>
          <a:p>
            <a:endParaRPr lang="en-GB" dirty="0"/>
          </a:p>
        </p:txBody>
      </p:sp>
    </p:spTree>
    <p:extLst>
      <p:ext uri="{BB962C8B-B14F-4D97-AF65-F5344CB8AC3E}">
        <p14:creationId xmlns:p14="http://schemas.microsoft.com/office/powerpoint/2010/main" val="2572466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952BDD-7909-BC80-C40B-4187E7E4B34C}"/>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3D96FF3D-83F1-22AB-BE27-FCD4B666E7F4}"/>
              </a:ext>
            </a:extLst>
          </p:cNvPr>
          <p:cNvSpPr>
            <a:spLocks noGrp="1"/>
          </p:cNvSpPr>
          <p:nvPr>
            <p:ph idx="1"/>
          </p:nvPr>
        </p:nvSpPr>
        <p:spPr/>
        <p:txBody>
          <a:bodyPr/>
          <a:lstStyle/>
          <a:p>
            <a:r>
              <a:rPr lang="el-GR" dirty="0"/>
              <a:t>5. Από τη στιγμή που κάποιος υπογράφει το έντυπο ενημερωμένης συναίνεσης είναι υποχρεωμένος να παραμείνει στην έρευνα μέχρι το τέλος της.</a:t>
            </a:r>
          </a:p>
          <a:p>
            <a:pPr marL="749808" lvl="1" indent="-457200">
              <a:buFont typeface="+mj-lt"/>
              <a:buAutoNum type="arabicPeriod"/>
            </a:pPr>
            <a:r>
              <a:rPr lang="el-GR" dirty="0"/>
              <a:t>ΣΩΣΤΟ</a:t>
            </a:r>
          </a:p>
          <a:p>
            <a:pPr marL="749808" lvl="1" indent="-457200">
              <a:buFont typeface="+mj-lt"/>
              <a:buAutoNum type="arabicPeriod"/>
            </a:pPr>
            <a:r>
              <a:rPr lang="el-GR" dirty="0"/>
              <a:t>ΛΑΘΟΣ</a:t>
            </a:r>
            <a:endParaRPr lang="en-GB" dirty="0"/>
          </a:p>
        </p:txBody>
      </p:sp>
    </p:spTree>
    <p:extLst>
      <p:ext uri="{BB962C8B-B14F-4D97-AF65-F5344CB8AC3E}">
        <p14:creationId xmlns:p14="http://schemas.microsoft.com/office/powerpoint/2010/main" val="1558169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8DF90-5EAC-48C3-31A2-E623B98725B6}"/>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BA56641E-B1C1-EA07-D407-37D366BFEA84}"/>
              </a:ext>
            </a:extLst>
          </p:cNvPr>
          <p:cNvSpPr>
            <a:spLocks noGrp="1"/>
          </p:cNvSpPr>
          <p:nvPr>
            <p:ph idx="1"/>
          </p:nvPr>
        </p:nvSpPr>
        <p:spPr/>
        <p:txBody>
          <a:bodyPr/>
          <a:lstStyle/>
          <a:p>
            <a:r>
              <a:rPr lang="el-GR" dirty="0"/>
              <a:t>5. Από τη στιγμή που κάποιος υπογράφει το έντυπο ενημερωμένης συναίνεσης είναι υποχρεωμένος να παραμείνει στην έρευνα μέχρι το τέλος της.</a:t>
            </a:r>
          </a:p>
          <a:p>
            <a:pPr marL="749808" lvl="1" indent="-457200">
              <a:buFont typeface="+mj-lt"/>
              <a:buAutoNum type="arabicPeriod"/>
            </a:pPr>
            <a:r>
              <a:rPr lang="el-GR" dirty="0"/>
              <a:t>ΣΩΣΤΟ</a:t>
            </a:r>
          </a:p>
          <a:p>
            <a:pPr marL="749808" lvl="1" indent="-457200">
              <a:buFont typeface="+mj-lt"/>
              <a:buAutoNum type="arabicPeriod"/>
            </a:pPr>
            <a:r>
              <a:rPr lang="el-GR" dirty="0">
                <a:solidFill>
                  <a:srgbClr val="FF0000"/>
                </a:solidFill>
              </a:rPr>
              <a:t>ΛΑΘΟΣ</a:t>
            </a:r>
            <a:endParaRPr lang="en-GB" dirty="0">
              <a:solidFill>
                <a:srgbClr val="FF0000"/>
              </a:solidFill>
            </a:endParaRPr>
          </a:p>
          <a:p>
            <a:endParaRPr lang="en-GB" dirty="0"/>
          </a:p>
        </p:txBody>
      </p:sp>
    </p:spTree>
    <p:extLst>
      <p:ext uri="{BB962C8B-B14F-4D97-AF65-F5344CB8AC3E}">
        <p14:creationId xmlns:p14="http://schemas.microsoft.com/office/powerpoint/2010/main" val="1286051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C692E-1C9E-A659-B66D-F2BF78CC745C}"/>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FA2A40C6-C679-23B4-C0E0-7CB3555A2F73}"/>
              </a:ext>
            </a:extLst>
          </p:cNvPr>
          <p:cNvSpPr>
            <a:spLocks noGrp="1"/>
          </p:cNvSpPr>
          <p:nvPr>
            <p:ph idx="1"/>
          </p:nvPr>
        </p:nvSpPr>
        <p:spPr/>
        <p:txBody>
          <a:bodyPr/>
          <a:lstStyle/>
          <a:p>
            <a:r>
              <a:rPr lang="el-GR" dirty="0"/>
              <a:t>6. Σε όλους τους συμμετέχοντες πρέπει να διασφαλίζεται ανωνυμία.</a:t>
            </a:r>
          </a:p>
          <a:p>
            <a:pPr marL="544068" lvl="1" indent="-342900">
              <a:buFont typeface="+mj-lt"/>
              <a:buAutoNum type="arabicPeriod"/>
            </a:pPr>
            <a:r>
              <a:rPr lang="el-GR" dirty="0"/>
              <a:t>ΣΩΣΤΟ</a:t>
            </a:r>
          </a:p>
          <a:p>
            <a:pPr marL="544068" lvl="1" indent="-342900">
              <a:buFont typeface="+mj-lt"/>
              <a:buAutoNum type="arabicPeriod"/>
            </a:pPr>
            <a:r>
              <a:rPr lang="el-GR" dirty="0"/>
              <a:t>ΛΑΘΟΣ</a:t>
            </a:r>
            <a:endParaRPr lang="en-GB" dirty="0"/>
          </a:p>
        </p:txBody>
      </p:sp>
    </p:spTree>
    <p:extLst>
      <p:ext uri="{BB962C8B-B14F-4D97-AF65-F5344CB8AC3E}">
        <p14:creationId xmlns:p14="http://schemas.microsoft.com/office/powerpoint/2010/main" val="1156053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06957A-6CBD-5CED-5F47-22F7A1FEA5E8}"/>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43AD3E6F-0780-F8B7-FC74-228EFA7ACBAE}"/>
              </a:ext>
            </a:extLst>
          </p:cNvPr>
          <p:cNvSpPr>
            <a:spLocks noGrp="1"/>
          </p:cNvSpPr>
          <p:nvPr>
            <p:ph idx="1"/>
          </p:nvPr>
        </p:nvSpPr>
        <p:spPr/>
        <p:txBody>
          <a:bodyPr/>
          <a:lstStyle/>
          <a:p>
            <a:r>
              <a:rPr lang="el-GR" dirty="0"/>
              <a:t>6. Σε όλους τους συμμετέχοντες πρέπει να διασφαλίζεται ανωνυμία.</a:t>
            </a:r>
          </a:p>
          <a:p>
            <a:pPr marL="544068" lvl="1" indent="-342900">
              <a:buFont typeface="+mj-lt"/>
              <a:buAutoNum type="arabicPeriod"/>
            </a:pPr>
            <a:r>
              <a:rPr lang="el-GR" dirty="0"/>
              <a:t>ΣΩΣΤΟ</a:t>
            </a:r>
          </a:p>
          <a:p>
            <a:pPr marL="544068" lvl="1" indent="-342900">
              <a:buFont typeface="+mj-lt"/>
              <a:buAutoNum type="arabicPeriod"/>
            </a:pPr>
            <a:r>
              <a:rPr lang="el-GR" dirty="0">
                <a:solidFill>
                  <a:srgbClr val="FF0000"/>
                </a:solidFill>
              </a:rPr>
              <a:t>ΛΑΘΟΣ</a:t>
            </a:r>
            <a:endParaRPr lang="en-GB" dirty="0">
              <a:solidFill>
                <a:srgbClr val="FF0000"/>
              </a:solidFill>
            </a:endParaRPr>
          </a:p>
          <a:p>
            <a:endParaRPr lang="en-GB" dirty="0"/>
          </a:p>
        </p:txBody>
      </p:sp>
    </p:spTree>
    <p:extLst>
      <p:ext uri="{BB962C8B-B14F-4D97-AF65-F5344CB8AC3E}">
        <p14:creationId xmlns:p14="http://schemas.microsoft.com/office/powerpoint/2010/main" val="1730979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00D862-147A-BC73-7204-E32A19F5017D}"/>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0B3FD908-71A3-067F-22EB-CB978DD55F98}"/>
              </a:ext>
            </a:extLst>
          </p:cNvPr>
          <p:cNvSpPr>
            <a:spLocks noGrp="1"/>
          </p:cNvSpPr>
          <p:nvPr>
            <p:ph idx="1"/>
          </p:nvPr>
        </p:nvSpPr>
        <p:spPr/>
        <p:txBody>
          <a:bodyPr/>
          <a:lstStyle/>
          <a:p>
            <a:r>
              <a:rPr lang="el-GR" dirty="0"/>
              <a:t>7. Αποτελεί δικαίωμα των συμμετεχόντων η πρόσβαση στα αποτελέσματα της έρευνας.</a:t>
            </a:r>
          </a:p>
          <a:p>
            <a:pPr marL="544068" lvl="1" indent="-342900">
              <a:buFont typeface="+mj-lt"/>
              <a:buAutoNum type="arabicPeriod"/>
            </a:pPr>
            <a:r>
              <a:rPr lang="el-GR" dirty="0"/>
              <a:t>ΣΩΣΤΟ</a:t>
            </a:r>
          </a:p>
          <a:p>
            <a:pPr marL="544068" lvl="1" indent="-342900">
              <a:buFont typeface="+mj-lt"/>
              <a:buAutoNum type="arabicPeriod"/>
            </a:pPr>
            <a:r>
              <a:rPr lang="el-GR" dirty="0"/>
              <a:t>ΛΑΘΟΣ</a:t>
            </a:r>
            <a:endParaRPr lang="en-GB" dirty="0"/>
          </a:p>
        </p:txBody>
      </p:sp>
    </p:spTree>
    <p:extLst>
      <p:ext uri="{BB962C8B-B14F-4D97-AF65-F5344CB8AC3E}">
        <p14:creationId xmlns:p14="http://schemas.microsoft.com/office/powerpoint/2010/main" val="3375653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C1315B-A807-7CD7-FC60-CA8EDD456454}"/>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E529139A-5250-1A41-FCF4-7059DC103429}"/>
              </a:ext>
            </a:extLst>
          </p:cNvPr>
          <p:cNvSpPr>
            <a:spLocks noGrp="1"/>
          </p:cNvSpPr>
          <p:nvPr>
            <p:ph idx="1"/>
          </p:nvPr>
        </p:nvSpPr>
        <p:spPr/>
        <p:txBody>
          <a:bodyPr/>
          <a:lstStyle/>
          <a:p>
            <a:r>
              <a:rPr lang="el-GR" dirty="0"/>
              <a:t>7. Αποτελεί δικαίωμα των συμμετεχόντων η πρόσβαση στα αποτελέσματα της έρευνας.</a:t>
            </a:r>
          </a:p>
          <a:p>
            <a:pPr marL="544068" lvl="1" indent="-342900">
              <a:buFont typeface="+mj-lt"/>
              <a:buAutoNum type="arabicPeriod"/>
            </a:pPr>
            <a:r>
              <a:rPr lang="el-GR" dirty="0">
                <a:solidFill>
                  <a:srgbClr val="FF0000"/>
                </a:solidFill>
              </a:rPr>
              <a:t>ΣΩΣΤΟ</a:t>
            </a:r>
          </a:p>
          <a:p>
            <a:pPr marL="544068" lvl="1" indent="-342900">
              <a:buFont typeface="+mj-lt"/>
              <a:buAutoNum type="arabicPeriod"/>
            </a:pPr>
            <a:r>
              <a:rPr lang="el-GR" dirty="0"/>
              <a:t>ΛΑΘΟΣ</a:t>
            </a:r>
            <a:endParaRPr lang="en-GB" dirty="0"/>
          </a:p>
          <a:p>
            <a:endParaRPr lang="en-GB" dirty="0"/>
          </a:p>
        </p:txBody>
      </p:sp>
    </p:spTree>
    <p:extLst>
      <p:ext uri="{BB962C8B-B14F-4D97-AF65-F5344CB8AC3E}">
        <p14:creationId xmlns:p14="http://schemas.microsoft.com/office/powerpoint/2010/main" val="358735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48C2465-8AFA-0C62-7181-3CD6806EADE4}"/>
              </a:ext>
            </a:extLst>
          </p:cNvPr>
          <p:cNvSpPr>
            <a:spLocks noGrp="1"/>
          </p:cNvSpPr>
          <p:nvPr>
            <p:ph type="title"/>
          </p:nvPr>
        </p:nvSpPr>
        <p:spPr/>
        <p:txBody>
          <a:bodyPr/>
          <a:lstStyle/>
          <a:p>
            <a:r>
              <a:rPr lang="el-GR" dirty="0"/>
              <a:t>Διακήρυξη του Ελσίνκι</a:t>
            </a:r>
            <a:endParaRPr lang="en-GB" dirty="0"/>
          </a:p>
        </p:txBody>
      </p:sp>
      <p:sp>
        <p:nvSpPr>
          <p:cNvPr id="5" name="Θέση περιεχομένου 4">
            <a:extLst>
              <a:ext uri="{FF2B5EF4-FFF2-40B4-BE49-F238E27FC236}">
                <a16:creationId xmlns:a16="http://schemas.microsoft.com/office/drawing/2014/main" id="{162681A1-9E5E-1FFE-130B-B90D64F14079}"/>
              </a:ext>
            </a:extLst>
          </p:cNvPr>
          <p:cNvSpPr>
            <a:spLocks noGrp="1"/>
          </p:cNvSpPr>
          <p:nvPr>
            <p:ph idx="1"/>
          </p:nvPr>
        </p:nvSpPr>
        <p:spPr/>
        <p:txBody>
          <a:bodyPr/>
          <a:lstStyle/>
          <a:p>
            <a:r>
              <a:rPr lang="el-GR" dirty="0"/>
              <a:t>Βασικές αρχές και περιεχόμενο:</a:t>
            </a:r>
          </a:p>
          <a:p>
            <a:pPr lvl="1"/>
            <a:r>
              <a:rPr lang="el-GR" b="1" dirty="0"/>
              <a:t>Ηθική καθοδήγηση:</a:t>
            </a:r>
            <a:r>
              <a:rPr lang="el-GR" dirty="0"/>
              <a:t> Παρέχει ηθικές κατευθυντήριες γραμμές για τους ιατρούς και όσους συμμετέχουν στην ιατρική έρευνα. </a:t>
            </a:r>
            <a:endParaRPr lang="en-GB" dirty="0"/>
          </a:p>
          <a:p>
            <a:pPr lvl="1"/>
            <a:endParaRPr lang="el-GR" dirty="0"/>
          </a:p>
          <a:p>
            <a:pPr lvl="1"/>
            <a:r>
              <a:rPr lang="el-GR" b="1" dirty="0"/>
              <a:t>Προστασία των συμμετεχόντων:</a:t>
            </a:r>
            <a:r>
              <a:rPr lang="el-GR" dirty="0"/>
              <a:t> Δίνει έμφαση στην προστασία των δικαιωμάτων, της αξιοπρέπειας και της ευημερίας των ατόμων που συμμετέχουν σε </a:t>
            </a:r>
            <a:r>
              <a:rPr lang="el-GR" dirty="0" err="1"/>
              <a:t>βιοϊατρικές</a:t>
            </a:r>
            <a:r>
              <a:rPr lang="el-GR" dirty="0"/>
              <a:t> μελέτες. </a:t>
            </a:r>
            <a:endParaRPr lang="en-GB" dirty="0"/>
          </a:p>
          <a:p>
            <a:pPr lvl="1"/>
            <a:endParaRPr lang="el-GR" dirty="0"/>
          </a:p>
          <a:p>
            <a:pPr lvl="1"/>
            <a:r>
              <a:rPr lang="el-GR" b="1" dirty="0"/>
              <a:t>Ευθύνη των ερευνητών:</a:t>
            </a:r>
            <a:r>
              <a:rPr lang="el-GR" dirty="0"/>
              <a:t> Επιβεβαιώνει την προσήλωση των ιατρών στην προαγωγή της υγείας και των δικαιωμάτων των ασθενών, καθώς και εκείνων που συμμετέχουν σε ιατρική έρευνα. </a:t>
            </a:r>
            <a:endParaRPr lang="en-GB" dirty="0"/>
          </a:p>
          <a:p>
            <a:pPr lvl="1"/>
            <a:endParaRPr lang="el-GR" dirty="0"/>
          </a:p>
          <a:p>
            <a:pPr lvl="1"/>
            <a:r>
              <a:rPr lang="el-GR" b="1" dirty="0" err="1"/>
              <a:t>Επικαιροποίηση</a:t>
            </a:r>
            <a:r>
              <a:rPr lang="el-GR" b="1" dirty="0"/>
              <a:t>:</a:t>
            </a:r>
            <a:r>
              <a:rPr lang="el-GR" dirty="0"/>
              <a:t> Το έγγραφο ανανεώνεται περιοδικά από την Παγκόσμια Ιατρική Ένωση για να ανταποκρίνεται στις σύγχρονες προκλήσεις και την εξέλιξη της ιατρικής έρευνας. </a:t>
            </a:r>
          </a:p>
          <a:p>
            <a:endParaRPr lang="en-GB" dirty="0"/>
          </a:p>
        </p:txBody>
      </p:sp>
    </p:spTree>
    <p:extLst>
      <p:ext uri="{BB962C8B-B14F-4D97-AF65-F5344CB8AC3E}">
        <p14:creationId xmlns:p14="http://schemas.microsoft.com/office/powerpoint/2010/main" val="39294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12B21-CFF7-A172-7A28-BD64D54B7D1D}"/>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E58C3F78-FF6A-B1AC-B21F-5D0EA0AA1B53}"/>
              </a:ext>
            </a:extLst>
          </p:cNvPr>
          <p:cNvSpPr>
            <a:spLocks noGrp="1"/>
          </p:cNvSpPr>
          <p:nvPr>
            <p:ph idx="1"/>
          </p:nvPr>
        </p:nvSpPr>
        <p:spPr/>
        <p:txBody>
          <a:bodyPr/>
          <a:lstStyle/>
          <a:p>
            <a:r>
              <a:rPr lang="el-GR" dirty="0"/>
              <a:t>8. Σε μία μελέτη όπου εξασφαλίζεται η εχεμύθεια συμβαίνει το ίδιο και για την ανωνυμία.</a:t>
            </a:r>
          </a:p>
          <a:p>
            <a:pPr marL="749808" lvl="1" indent="-457200">
              <a:buFont typeface="+mj-lt"/>
              <a:buAutoNum type="arabicPeriod"/>
            </a:pPr>
            <a:r>
              <a:rPr lang="el-GR" dirty="0"/>
              <a:t>ΣΩΣΤΟ</a:t>
            </a:r>
          </a:p>
          <a:p>
            <a:pPr marL="749808" lvl="1" indent="-457200">
              <a:buFont typeface="+mj-lt"/>
              <a:buAutoNum type="arabicPeriod"/>
            </a:pPr>
            <a:r>
              <a:rPr lang="el-GR" dirty="0"/>
              <a:t>ΛΑΘΟΣ</a:t>
            </a:r>
            <a:endParaRPr lang="en-GB" dirty="0"/>
          </a:p>
        </p:txBody>
      </p:sp>
    </p:spTree>
    <p:extLst>
      <p:ext uri="{BB962C8B-B14F-4D97-AF65-F5344CB8AC3E}">
        <p14:creationId xmlns:p14="http://schemas.microsoft.com/office/powerpoint/2010/main" val="3979632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48A9E7-FD3F-E009-2C6C-EB1E49CCC080}"/>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82020FA0-44EB-EBD1-A550-36B1F59CD0D3}"/>
              </a:ext>
            </a:extLst>
          </p:cNvPr>
          <p:cNvSpPr>
            <a:spLocks noGrp="1"/>
          </p:cNvSpPr>
          <p:nvPr>
            <p:ph idx="1"/>
          </p:nvPr>
        </p:nvSpPr>
        <p:spPr/>
        <p:txBody>
          <a:bodyPr/>
          <a:lstStyle/>
          <a:p>
            <a:r>
              <a:rPr lang="el-GR" dirty="0"/>
              <a:t>8. Σε μία μελέτη όπου εξασφαλίζεται η εχεμύθεια συμβαίνει το ίδιο και για την ανωνυμία.</a:t>
            </a:r>
          </a:p>
          <a:p>
            <a:pPr marL="749808" lvl="1" indent="-457200">
              <a:buFont typeface="+mj-lt"/>
              <a:buAutoNum type="arabicPeriod"/>
            </a:pPr>
            <a:r>
              <a:rPr lang="el-GR" dirty="0"/>
              <a:t>ΣΩΣΤΟ</a:t>
            </a:r>
          </a:p>
          <a:p>
            <a:pPr marL="749808" lvl="1" indent="-457200">
              <a:buFont typeface="+mj-lt"/>
              <a:buAutoNum type="arabicPeriod"/>
            </a:pPr>
            <a:r>
              <a:rPr lang="el-GR" dirty="0">
                <a:solidFill>
                  <a:srgbClr val="FF0000"/>
                </a:solidFill>
              </a:rPr>
              <a:t>ΛΑΘΟΣ</a:t>
            </a:r>
            <a:endParaRPr lang="en-GB" dirty="0">
              <a:solidFill>
                <a:srgbClr val="FF0000"/>
              </a:solidFill>
            </a:endParaRPr>
          </a:p>
          <a:p>
            <a:endParaRPr lang="en-GB" dirty="0"/>
          </a:p>
        </p:txBody>
      </p:sp>
    </p:spTree>
    <p:extLst>
      <p:ext uri="{BB962C8B-B14F-4D97-AF65-F5344CB8AC3E}">
        <p14:creationId xmlns:p14="http://schemas.microsoft.com/office/powerpoint/2010/main" val="3526974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EECFC0-B9C7-924E-218B-113B855F5A63}"/>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1CD195E3-B61E-0502-3821-2A12A3159FC0}"/>
              </a:ext>
            </a:extLst>
          </p:cNvPr>
          <p:cNvSpPr>
            <a:spLocks noGrp="1"/>
          </p:cNvSpPr>
          <p:nvPr>
            <p:ph idx="1"/>
          </p:nvPr>
        </p:nvSpPr>
        <p:spPr/>
        <p:txBody>
          <a:bodyPr/>
          <a:lstStyle/>
          <a:p>
            <a:r>
              <a:rPr lang="el-GR" dirty="0"/>
              <a:t>9. Απολογισμός σημαίνει ότι οι ερευνητές συναντώνται και συζητούν τα προβλήματα που προέκυψαν κατά τη διάρκεια της έρευνας.</a:t>
            </a:r>
          </a:p>
          <a:p>
            <a:pPr marL="544068" lvl="1" indent="-342900">
              <a:buFont typeface="+mj-lt"/>
              <a:buAutoNum type="arabicPeriod"/>
            </a:pPr>
            <a:r>
              <a:rPr lang="el-GR" dirty="0"/>
              <a:t>ΣΩΣΤΟ</a:t>
            </a:r>
          </a:p>
          <a:p>
            <a:pPr marL="544068" lvl="1" indent="-342900">
              <a:buFont typeface="+mj-lt"/>
              <a:buAutoNum type="arabicPeriod"/>
            </a:pPr>
            <a:r>
              <a:rPr lang="el-GR" dirty="0"/>
              <a:t>ΛΑΘΟΣ</a:t>
            </a:r>
            <a:endParaRPr lang="en-GB" dirty="0"/>
          </a:p>
        </p:txBody>
      </p:sp>
    </p:spTree>
    <p:extLst>
      <p:ext uri="{BB962C8B-B14F-4D97-AF65-F5344CB8AC3E}">
        <p14:creationId xmlns:p14="http://schemas.microsoft.com/office/powerpoint/2010/main" val="1145120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1CE649-3FE7-A350-90F4-FC04F7A3010D}"/>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FF2019BA-10CB-3E82-705A-B4DDF85ED123}"/>
              </a:ext>
            </a:extLst>
          </p:cNvPr>
          <p:cNvSpPr>
            <a:spLocks noGrp="1"/>
          </p:cNvSpPr>
          <p:nvPr>
            <p:ph idx="1"/>
          </p:nvPr>
        </p:nvSpPr>
        <p:spPr/>
        <p:txBody>
          <a:bodyPr/>
          <a:lstStyle/>
          <a:p>
            <a:r>
              <a:rPr lang="el-GR" dirty="0"/>
              <a:t>9. Απολογισμός σημαίνει ότι οι ερευνητές συναντώνται και συζητούν τα προβλήματα που προέκυψαν κατά τη διάρκεια της έρευνας.</a:t>
            </a:r>
          </a:p>
          <a:p>
            <a:pPr marL="544068" lvl="1" indent="-342900">
              <a:buFont typeface="+mj-lt"/>
              <a:buAutoNum type="arabicPeriod"/>
            </a:pPr>
            <a:r>
              <a:rPr lang="el-GR" dirty="0"/>
              <a:t>ΣΩΣΤΟ</a:t>
            </a:r>
          </a:p>
          <a:p>
            <a:pPr marL="544068" lvl="1" indent="-342900">
              <a:buFont typeface="+mj-lt"/>
              <a:buAutoNum type="arabicPeriod"/>
            </a:pPr>
            <a:r>
              <a:rPr lang="el-GR" dirty="0">
                <a:solidFill>
                  <a:srgbClr val="FF0000"/>
                </a:solidFill>
              </a:rPr>
              <a:t>ΛΑΘΟΣ</a:t>
            </a:r>
            <a:endParaRPr lang="en-GB" dirty="0">
              <a:solidFill>
                <a:srgbClr val="FF0000"/>
              </a:solidFill>
            </a:endParaRPr>
          </a:p>
          <a:p>
            <a:endParaRPr lang="en-GB" dirty="0"/>
          </a:p>
        </p:txBody>
      </p:sp>
    </p:spTree>
    <p:extLst>
      <p:ext uri="{BB962C8B-B14F-4D97-AF65-F5344CB8AC3E}">
        <p14:creationId xmlns:p14="http://schemas.microsoft.com/office/powerpoint/2010/main" val="4155100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1ACBA-B5D1-3426-C069-B00F4F79267C}"/>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8B2686B4-0B2C-FDB7-A9A4-8D95AE53589F}"/>
              </a:ext>
            </a:extLst>
          </p:cNvPr>
          <p:cNvSpPr>
            <a:spLocks noGrp="1"/>
          </p:cNvSpPr>
          <p:nvPr>
            <p:ph idx="1"/>
          </p:nvPr>
        </p:nvSpPr>
        <p:spPr/>
        <p:txBody>
          <a:bodyPr/>
          <a:lstStyle/>
          <a:p>
            <a:r>
              <a:rPr lang="el-GR" dirty="0"/>
              <a:t>10. Οι συμμετέχοντες έχουν το δικαίωμα να αποχωρήσουν από τη μελέτη μόνο αν παρουσιαστεί κάποιο πρόβλημα.</a:t>
            </a:r>
          </a:p>
          <a:p>
            <a:pPr marL="544068" lvl="1" indent="-342900">
              <a:buFont typeface="+mj-lt"/>
              <a:buAutoNum type="arabicPeriod"/>
            </a:pPr>
            <a:r>
              <a:rPr lang="el-GR" dirty="0"/>
              <a:t>ΣΩΣΤΟ</a:t>
            </a:r>
          </a:p>
          <a:p>
            <a:pPr marL="544068" lvl="1" indent="-342900">
              <a:buFont typeface="+mj-lt"/>
              <a:buAutoNum type="arabicPeriod"/>
            </a:pPr>
            <a:r>
              <a:rPr lang="el-GR" dirty="0"/>
              <a:t>ΛΑΘΟΣ</a:t>
            </a:r>
          </a:p>
          <a:p>
            <a:endParaRPr lang="en-GB" dirty="0"/>
          </a:p>
        </p:txBody>
      </p:sp>
    </p:spTree>
    <p:extLst>
      <p:ext uri="{BB962C8B-B14F-4D97-AF65-F5344CB8AC3E}">
        <p14:creationId xmlns:p14="http://schemas.microsoft.com/office/powerpoint/2010/main" val="1089756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C73A21-F6C8-8A61-340E-EB040EA31E46}"/>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CCA143FF-74FA-F60F-B58E-6E4B96246B93}"/>
              </a:ext>
            </a:extLst>
          </p:cNvPr>
          <p:cNvSpPr>
            <a:spLocks noGrp="1"/>
          </p:cNvSpPr>
          <p:nvPr>
            <p:ph idx="1"/>
          </p:nvPr>
        </p:nvSpPr>
        <p:spPr/>
        <p:txBody>
          <a:bodyPr/>
          <a:lstStyle/>
          <a:p>
            <a:r>
              <a:rPr lang="el-GR" dirty="0"/>
              <a:t>10. Οι συμμετέχοντες έχουν το δικαίωμα να αποχωρήσουν από τη μελέτη μόνο αν παρουσιαστεί κάποιο πρόβλημα.</a:t>
            </a:r>
          </a:p>
          <a:p>
            <a:pPr marL="544068" lvl="1" indent="-342900">
              <a:buFont typeface="+mj-lt"/>
              <a:buAutoNum type="arabicPeriod"/>
            </a:pPr>
            <a:r>
              <a:rPr lang="el-GR" dirty="0"/>
              <a:t>ΣΩΣΤΟ</a:t>
            </a:r>
          </a:p>
          <a:p>
            <a:pPr marL="544068" lvl="1" indent="-342900">
              <a:buFont typeface="+mj-lt"/>
              <a:buAutoNum type="arabicPeriod"/>
            </a:pPr>
            <a:r>
              <a:rPr lang="el-GR" dirty="0">
                <a:solidFill>
                  <a:srgbClr val="FF0000"/>
                </a:solidFill>
              </a:rPr>
              <a:t>ΛΑΘΟΣ</a:t>
            </a:r>
          </a:p>
          <a:p>
            <a:endParaRPr lang="en-GB" dirty="0"/>
          </a:p>
        </p:txBody>
      </p:sp>
    </p:spTree>
    <p:extLst>
      <p:ext uri="{BB962C8B-B14F-4D97-AF65-F5344CB8AC3E}">
        <p14:creationId xmlns:p14="http://schemas.microsoft.com/office/powerpoint/2010/main" val="253695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EE00-A6B4-448E-A15C-79467AF451D9}"/>
              </a:ext>
            </a:extLst>
          </p:cNvPr>
          <p:cNvSpPr>
            <a:spLocks noGrp="1"/>
          </p:cNvSpPr>
          <p:nvPr>
            <p:ph type="title"/>
          </p:nvPr>
        </p:nvSpPr>
        <p:spPr/>
        <p:txBody>
          <a:bodyPr/>
          <a:lstStyle/>
          <a:p>
            <a:r>
              <a:rPr lang="el-GR" dirty="0"/>
              <a:t>Διακήρυξη του Ελσίνκι</a:t>
            </a:r>
          </a:p>
        </p:txBody>
      </p:sp>
      <p:sp>
        <p:nvSpPr>
          <p:cNvPr id="3" name="Content Placeholder 2">
            <a:extLst>
              <a:ext uri="{FF2B5EF4-FFF2-40B4-BE49-F238E27FC236}">
                <a16:creationId xmlns:a16="http://schemas.microsoft.com/office/drawing/2014/main" id="{F97B0B44-0F08-47E7-9D53-81CBC9D46D37}"/>
              </a:ext>
            </a:extLst>
          </p:cNvPr>
          <p:cNvSpPr>
            <a:spLocks noGrp="1"/>
          </p:cNvSpPr>
          <p:nvPr>
            <p:ph idx="1"/>
          </p:nvPr>
        </p:nvSpPr>
        <p:spPr/>
        <p:txBody>
          <a:bodyPr>
            <a:normAutofit/>
          </a:bodyPr>
          <a:lstStyle/>
          <a:p>
            <a:pPr fontAlgn="ctr"/>
            <a:r>
              <a:rPr lang="el-GR" dirty="0"/>
              <a:t>Σημασία και εφαρμογή: </a:t>
            </a:r>
          </a:p>
          <a:p>
            <a:pPr lvl="1"/>
            <a:r>
              <a:rPr lang="el-GR" b="1" dirty="0"/>
              <a:t>Θεμελιώδες έγγραφο:</a:t>
            </a:r>
            <a:r>
              <a:rPr lang="el-GR" dirty="0"/>
              <a:t> Αποτελεί ένα θεμελιώδες έγγραφο για τη </a:t>
            </a:r>
            <a:r>
              <a:rPr lang="el-GR" dirty="0" err="1"/>
              <a:t>βιοϊατρική</a:t>
            </a:r>
            <a:r>
              <a:rPr lang="el-GR" dirty="0"/>
              <a:t> έρευνα, θέτοντας τις βάσεις για ηθική συμπεριφορά.</a:t>
            </a:r>
          </a:p>
          <a:p>
            <a:pPr lvl="1"/>
            <a:r>
              <a:rPr lang="el-GR" b="1" dirty="0"/>
              <a:t>Ενσωμάτωση σε νόμους:</a:t>
            </a:r>
            <a:r>
              <a:rPr lang="el-GR" dirty="0"/>
              <a:t> Αν και δεν είναι νομικά δεσμευτικό βάσει του διεθνούς δικαίου, έχει ενσωματωθεί σε νόμους πολλών χωρών για την ιατρική έρευνα.</a:t>
            </a:r>
          </a:p>
          <a:p>
            <a:pPr lvl="1"/>
            <a:r>
              <a:rPr lang="el-GR" b="1" dirty="0"/>
              <a:t>Βάση για άλλες κατευθυντήριες γραμμές:</a:t>
            </a:r>
            <a:r>
              <a:rPr lang="el-GR" dirty="0"/>
              <a:t> Έχει χρησιμεύσει ως βάση για την ανάπτυξη άλλων διεθνών ηθικών οδηγιών και κανονισμών.</a:t>
            </a:r>
          </a:p>
          <a:p>
            <a:endParaRPr lang="el-GR" dirty="0"/>
          </a:p>
        </p:txBody>
      </p:sp>
    </p:spTree>
    <p:extLst>
      <p:ext uri="{BB962C8B-B14F-4D97-AF65-F5344CB8AC3E}">
        <p14:creationId xmlns:p14="http://schemas.microsoft.com/office/powerpoint/2010/main" val="23515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35DB-82A6-4B14-9C4B-B9242933D3BE}"/>
              </a:ext>
            </a:extLst>
          </p:cNvPr>
          <p:cNvSpPr>
            <a:spLocks noGrp="1"/>
          </p:cNvSpPr>
          <p:nvPr>
            <p:ph type="title"/>
          </p:nvPr>
        </p:nvSpPr>
        <p:spPr/>
        <p:txBody>
          <a:bodyPr/>
          <a:lstStyle/>
          <a:p>
            <a:r>
              <a:rPr lang="el-GR" dirty="0"/>
              <a:t>Έντυπο ενημερωμένης συγκατάθεσης</a:t>
            </a:r>
          </a:p>
        </p:txBody>
      </p:sp>
      <p:sp>
        <p:nvSpPr>
          <p:cNvPr id="3" name="Content Placeholder 2">
            <a:extLst>
              <a:ext uri="{FF2B5EF4-FFF2-40B4-BE49-F238E27FC236}">
                <a16:creationId xmlns:a16="http://schemas.microsoft.com/office/drawing/2014/main" id="{DCC0A2EA-5ACD-468C-A570-D7CCEE1282C7}"/>
              </a:ext>
            </a:extLst>
          </p:cNvPr>
          <p:cNvSpPr>
            <a:spLocks noGrp="1"/>
          </p:cNvSpPr>
          <p:nvPr>
            <p:ph idx="1"/>
          </p:nvPr>
        </p:nvSpPr>
        <p:spPr/>
        <p:txBody>
          <a:bodyPr>
            <a:normAutofit/>
          </a:bodyPr>
          <a:lstStyle/>
          <a:p>
            <a:r>
              <a:rPr lang="el-GR" dirty="0"/>
              <a:t>Το κύριο μέσο με το οποίο διασφαλίζονται τα δικαιώματα των υποκειμένων σε μια έρευνα είναι η συμπλήρωση ενός εντύπου ενημερωμένης συγκατάθεσης.</a:t>
            </a:r>
          </a:p>
          <a:p>
            <a:r>
              <a:rPr lang="el-GR" dirty="0"/>
              <a:t>Το έντυπο αφορά τη συμμετοχή του ατόμου στην έρευνα και εξασφαλίζει την πλήρη κατανόηση της μελέτης από το άτομο αυτό πριν από την έναρξή της.</a:t>
            </a:r>
          </a:p>
        </p:txBody>
      </p:sp>
    </p:spTree>
    <p:extLst>
      <p:ext uri="{BB962C8B-B14F-4D97-AF65-F5344CB8AC3E}">
        <p14:creationId xmlns:p14="http://schemas.microsoft.com/office/powerpoint/2010/main" val="110565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6523-E250-4B81-AD57-BEDBBD8721E1}"/>
              </a:ext>
            </a:extLst>
          </p:cNvPr>
          <p:cNvSpPr>
            <a:spLocks noGrp="1"/>
          </p:cNvSpPr>
          <p:nvPr>
            <p:ph type="title"/>
          </p:nvPr>
        </p:nvSpPr>
        <p:spPr/>
        <p:txBody>
          <a:bodyPr/>
          <a:lstStyle/>
          <a:p>
            <a:r>
              <a:rPr lang="el-GR" dirty="0"/>
              <a:t>Έντυπο ενημερωμένης συγκατάθεσης</a:t>
            </a:r>
          </a:p>
        </p:txBody>
      </p:sp>
      <p:sp>
        <p:nvSpPr>
          <p:cNvPr id="3" name="Content Placeholder 2">
            <a:extLst>
              <a:ext uri="{FF2B5EF4-FFF2-40B4-BE49-F238E27FC236}">
                <a16:creationId xmlns:a16="http://schemas.microsoft.com/office/drawing/2014/main" id="{989EE033-91C6-45EB-B0F1-3603EAAFD00C}"/>
              </a:ext>
            </a:extLst>
          </p:cNvPr>
          <p:cNvSpPr>
            <a:spLocks noGrp="1"/>
          </p:cNvSpPr>
          <p:nvPr>
            <p:ph idx="1"/>
          </p:nvPr>
        </p:nvSpPr>
        <p:spPr/>
        <p:txBody>
          <a:bodyPr>
            <a:normAutofit lnSpcReduction="10000"/>
          </a:bodyPr>
          <a:lstStyle/>
          <a:p>
            <a:r>
              <a:rPr lang="el-GR" dirty="0"/>
              <a:t>Τα βασικά στοιχεία ενός εντύπου ενημερωμένης συγκατάθεσης είναι τα εξής:</a:t>
            </a:r>
          </a:p>
          <a:p>
            <a:pPr lvl="1"/>
            <a:r>
              <a:rPr lang="el-GR" dirty="0"/>
              <a:t>Ταυτότητα του ερευνητή και παρουσίαση των πιστοποιητικών.</a:t>
            </a:r>
          </a:p>
          <a:p>
            <a:pPr lvl="1"/>
            <a:r>
              <a:rPr lang="el-GR" dirty="0"/>
              <a:t>Διαδικασία επιλογής υποκειμένου.</a:t>
            </a:r>
          </a:p>
          <a:p>
            <a:pPr lvl="1"/>
            <a:r>
              <a:rPr lang="el-GR" dirty="0"/>
              <a:t>Σκοπός της μελέτης.</a:t>
            </a:r>
          </a:p>
          <a:p>
            <a:pPr lvl="1"/>
            <a:r>
              <a:rPr lang="el-GR" dirty="0"/>
              <a:t>Μέθοδοι της μελέτης.</a:t>
            </a:r>
          </a:p>
          <a:p>
            <a:pPr lvl="1"/>
            <a:r>
              <a:rPr lang="el-GR" dirty="0"/>
              <a:t>Πιθανοί κίνδυνοι.</a:t>
            </a:r>
          </a:p>
          <a:p>
            <a:pPr lvl="1"/>
            <a:r>
              <a:rPr lang="el-GR" dirty="0"/>
              <a:t>Πιθανά οφέλη.</a:t>
            </a:r>
          </a:p>
          <a:p>
            <a:pPr lvl="1"/>
            <a:r>
              <a:rPr lang="el-GR" dirty="0"/>
              <a:t>Αποζημίωση, εάν και εφόσον παρέχεται.</a:t>
            </a:r>
          </a:p>
          <a:p>
            <a:pPr lvl="1"/>
            <a:r>
              <a:rPr lang="el-GR" dirty="0"/>
              <a:t>Εναλλακτικές μέθοδοι, εάν και εφόσον υπάρχουν.</a:t>
            </a:r>
          </a:p>
          <a:p>
            <a:pPr lvl="1"/>
            <a:r>
              <a:rPr lang="el-GR" dirty="0"/>
              <a:t>Εξασφάλιση της ανωνυμίας ή της εχεμύθειας.</a:t>
            </a:r>
          </a:p>
          <a:p>
            <a:pPr lvl="1"/>
            <a:r>
              <a:rPr lang="el-GR" dirty="0"/>
              <a:t>Δικαίωμα άρνησης συμμετοχής ή αποχώρησης από την έρευνα χωρίς καμία κύρωση.</a:t>
            </a:r>
          </a:p>
          <a:p>
            <a:pPr lvl="1"/>
            <a:r>
              <a:rPr lang="el-GR" dirty="0"/>
              <a:t>Δυνατότητα απάντησης όλων των πιθανών αποριών.</a:t>
            </a:r>
          </a:p>
          <a:p>
            <a:pPr lvl="1"/>
            <a:r>
              <a:rPr lang="el-GR" dirty="0"/>
              <a:t>Δυνατότητα λήψης και εφαρμογής των αποτελεσμάτων της μελέτης.</a:t>
            </a:r>
          </a:p>
          <a:p>
            <a:endParaRPr lang="el-GR" dirty="0"/>
          </a:p>
        </p:txBody>
      </p:sp>
    </p:spTree>
    <p:extLst>
      <p:ext uri="{BB962C8B-B14F-4D97-AF65-F5344CB8AC3E}">
        <p14:creationId xmlns:p14="http://schemas.microsoft.com/office/powerpoint/2010/main" val="28848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8936-B04E-498A-A651-91731F6AE2D0}"/>
              </a:ext>
            </a:extLst>
          </p:cNvPr>
          <p:cNvSpPr>
            <a:spLocks noGrp="1"/>
          </p:cNvSpPr>
          <p:nvPr>
            <p:ph type="title"/>
          </p:nvPr>
        </p:nvSpPr>
        <p:spPr/>
        <p:txBody>
          <a:bodyPr/>
          <a:lstStyle/>
          <a:p>
            <a:r>
              <a:rPr lang="el-GR" dirty="0"/>
              <a:t>Ταυτότητα του ερευνητή και παρουσίαση των πιστοποιητικών</a:t>
            </a:r>
          </a:p>
        </p:txBody>
      </p:sp>
      <p:sp>
        <p:nvSpPr>
          <p:cNvPr id="3" name="Content Placeholder 2">
            <a:extLst>
              <a:ext uri="{FF2B5EF4-FFF2-40B4-BE49-F238E27FC236}">
                <a16:creationId xmlns:a16="http://schemas.microsoft.com/office/drawing/2014/main" id="{8DBF3DD3-8DC2-4D01-B274-5CD9A6AA3229}"/>
              </a:ext>
            </a:extLst>
          </p:cNvPr>
          <p:cNvSpPr>
            <a:spLocks noGrp="1"/>
          </p:cNvSpPr>
          <p:nvPr>
            <p:ph idx="1"/>
          </p:nvPr>
        </p:nvSpPr>
        <p:spPr/>
        <p:txBody>
          <a:bodyPr/>
          <a:lstStyle/>
          <a:p>
            <a:r>
              <a:rPr lang="el-GR" dirty="0"/>
              <a:t>Ο ερευνητής θα πρέπει να συστηθεί και να παρουσιάσει τα προσόντα που απαιτούνται για τη διεξαγωγή της έρευνας.</a:t>
            </a:r>
          </a:p>
          <a:p>
            <a:r>
              <a:rPr lang="el-GR" dirty="0"/>
              <a:t>Εάν υπάρχει ιδιωτικός χορηγός ή υπηρεσία που χρηματοδοτεί την έρευνα, τότε η πληροφορία αυτή θα πρέπει να παρουσιασθεί στα υποκείμενα της μελέτης.</a:t>
            </a:r>
          </a:p>
          <a:p>
            <a:r>
              <a:rPr lang="el-GR" dirty="0"/>
              <a:t>Συχνά, στο έντυπο ενημερωμένης συγκατάθεσης θα περιλαμβάνονται προτάσεις όπως η ακόλουθη: «Είμαι φοιτητής/-</a:t>
            </a:r>
            <a:r>
              <a:rPr lang="el-GR" dirty="0" err="1"/>
              <a:t>τρια</a:t>
            </a:r>
            <a:r>
              <a:rPr lang="el-GR" dirty="0"/>
              <a:t> νοσηλευτικής στο Πανεπιστήμιο …. Και διεξάγω μια έρευνα για λογαριασμό του/των …..».</a:t>
            </a:r>
          </a:p>
          <a:p>
            <a:r>
              <a:rPr lang="el-GR" dirty="0"/>
              <a:t>Ιδιαίτερα οι νοσηλευτές στην κλινική πρακτική θα πρέπει να πάρουν επιπλέον προφυλάξεις και να πληροφορήσουν τους ασθενείς τους ότι θα συμπεριφερθούν σαν ερευνητές και όχι σαν νοσηλευτές.</a:t>
            </a:r>
          </a:p>
          <a:p>
            <a:endParaRPr lang="el-GR" dirty="0"/>
          </a:p>
        </p:txBody>
      </p:sp>
    </p:spTree>
    <p:extLst>
      <p:ext uri="{BB962C8B-B14F-4D97-AF65-F5344CB8AC3E}">
        <p14:creationId xmlns:p14="http://schemas.microsoft.com/office/powerpoint/2010/main" val="20847147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366</TotalTime>
  <Words>2841</Words>
  <Application>Microsoft Office PowerPoint</Application>
  <PresentationFormat>Widescreen</PresentationFormat>
  <Paragraphs>218</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Calibri</vt:lpstr>
      <vt:lpstr>Calibri Light</vt:lpstr>
      <vt:lpstr>Retrospect</vt:lpstr>
      <vt:lpstr>Ηθικά Ζητήματα στη Νοσηλευτική Έρευνα</vt:lpstr>
      <vt:lpstr>Ανάπτυξη του ηθικού κώδικα και των κατευθυντήριων οδηγιών</vt:lpstr>
      <vt:lpstr>Ανάπτυξη του ηθικού κώδικα και των κατευθυντήριων οδηγιών</vt:lpstr>
      <vt:lpstr>Διακήρυξη του Ελσίνκι</vt:lpstr>
      <vt:lpstr>Διακήρυξη του Ελσίνκι</vt:lpstr>
      <vt:lpstr>Διακήρυξη του Ελσίνκι</vt:lpstr>
      <vt:lpstr>Έντυπο ενημερωμένης συγκατάθεσης</vt:lpstr>
      <vt:lpstr>Έντυπο ενημερωμένης συγκατάθεσης</vt:lpstr>
      <vt:lpstr>Ταυτότητα του ερευνητή και παρουσίαση των πιστοποιητικών</vt:lpstr>
      <vt:lpstr>Διαδικασία επιλογής υποκειμένου</vt:lpstr>
      <vt:lpstr>Σκοπός της μελέτης</vt:lpstr>
      <vt:lpstr>Μέθοδοι της μελέτης</vt:lpstr>
      <vt:lpstr>Απολογισμός </vt:lpstr>
      <vt:lpstr>Πιθανοί κίνδυνοι</vt:lpstr>
      <vt:lpstr>Πιθανά οφέλη</vt:lpstr>
      <vt:lpstr>Αποζημίωση, εάν και εφόσον παρέχεται</vt:lpstr>
      <vt:lpstr>   Εναλλακτικές μέθοδοι, εάν και εφόσον υπάρχουν</vt:lpstr>
      <vt:lpstr>Εξασφάλιση της ανωνυμίας ή της εχεμύθειας</vt:lpstr>
      <vt:lpstr>Εξασφάλιση της ανωνυμίας ή της εχεμύθειας</vt:lpstr>
      <vt:lpstr>Δικαίωμα άρνησης συμμετοχής ή αποχώρησης από την έρευνα χωρίς καμία κύρωση</vt:lpstr>
      <vt:lpstr>Δυνατότητα απάντησης όλων των πιθανών αποριών</vt:lpstr>
      <vt:lpstr>Δυνατότητα λήψης και εφαρμογής των αποτελεσμάτων της μελέτης</vt:lpstr>
      <vt:lpstr>Τεκμηρίωση της ενημερωμένης συγκατάθεσης</vt:lpstr>
      <vt:lpstr>Ο νοσηλευτής-ερευνητής ως συνήγορος του ασθενή</vt:lpstr>
      <vt:lpstr>Σχολιασμός της ηθικής διάστασης της έρευνας</vt:lpstr>
      <vt:lpstr>Κατευθυντήριες οδηγίες για το σχολιασμό των ηθικών διαστάσεων μιας μελέτης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Ερωτήσεις κατανόησης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Ηθικά Ζητήματα στη Νοσηλευτική Έρευνα</dc:title>
  <dc:creator>Alkmena Kafazi</dc:creator>
  <cp:lastModifiedBy>Alkmena Kafazi</cp:lastModifiedBy>
  <cp:revision>13</cp:revision>
  <dcterms:created xsi:type="dcterms:W3CDTF">2025-10-10T09:24:43Z</dcterms:created>
  <dcterms:modified xsi:type="dcterms:W3CDTF">2025-10-13T07:09:03Z</dcterms:modified>
</cp:coreProperties>
</file>